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1"/>
  </p:notesMasterIdLst>
  <p:handoutMasterIdLst>
    <p:handoutMasterId r:id="rId22"/>
  </p:handoutMasterIdLst>
  <p:sldIdLst>
    <p:sldId id="267" r:id="rId5"/>
    <p:sldId id="278" r:id="rId6"/>
    <p:sldId id="287" r:id="rId7"/>
    <p:sldId id="283" r:id="rId8"/>
    <p:sldId id="284" r:id="rId9"/>
    <p:sldId id="285" r:id="rId10"/>
    <p:sldId id="286" r:id="rId11"/>
    <p:sldId id="279" r:id="rId12"/>
    <p:sldId id="280" r:id="rId13"/>
    <p:sldId id="281" r:id="rId14"/>
    <p:sldId id="269" r:id="rId15"/>
    <p:sldId id="271" r:id="rId16"/>
    <p:sldId id="272" r:id="rId17"/>
    <p:sldId id="273" r:id="rId18"/>
    <p:sldId id="282" r:id="rId19"/>
    <p:sldId id="277" r:id="rId20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514-4EFA-8242-05C3FB47F5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514-4EFA-8242-05C3FB47F50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514-4EFA-8242-05C3FB47F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-1804337376"/>
        <c:axId val="-1804336832"/>
      </c:barChart>
      <c:catAx>
        <c:axId val="-180433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pPr>
            <a:endParaRPr lang="zh-TW"/>
          </a:p>
        </c:txPr>
        <c:crossAx val="-1804336832"/>
        <c:crosses val="autoZero"/>
        <c:auto val="1"/>
        <c:lblAlgn val="ctr"/>
        <c:lblOffset val="100"/>
        <c:noMultiLvlLbl val="0"/>
      </c:catAx>
      <c:valAx>
        <c:axId val="-180433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pPr>
            <a:endParaRPr lang="zh-TW"/>
          </a:p>
        </c:txPr>
        <c:crossAx val="-1804337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zh-TW" altLang="en-US" noProof="0" dirty="0">
              <a:latin typeface="細明體" panose="02020509000000000000" pitchFamily="49" charset="-120"/>
              <a:ea typeface="細明體" panose="02020509000000000000" pitchFamily="49" charset="-120"/>
            </a:rPr>
            <a:t>群組 </a:t>
          </a:r>
          <a:r>
            <a:rPr lang="en-US" altLang="zh-TW" noProof="0" dirty="0">
              <a:latin typeface="細明體" panose="02020509000000000000" pitchFamily="49" charset="-120"/>
              <a:ea typeface="細明體" panose="02020509000000000000" pitchFamily="49" charset="-120"/>
            </a:rPr>
            <a:t>A</a:t>
          </a:r>
          <a:endParaRPr lang="zh-TW" altLang="en-US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zh-TW" altLang="en-US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工作 </a:t>
          </a:r>
          <a:r>
            <a:rPr lang="en-US" altLang="zh-TW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1</a:t>
          </a:r>
          <a:endParaRPr lang="en-US" altLang="zh-TW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89CD6DB-3A68-4A41-90BD-4F0CBB3617D1}">
      <dgm:prSet phldrT="[Text]"/>
      <dgm:spPr/>
      <dgm:t>
        <a:bodyPr rtlCol="0"/>
        <a:lstStyle/>
        <a:p>
          <a:pPr rtl="0"/>
          <a:r>
            <a:rPr lang="zh-TW" altLang="en-US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工作 </a:t>
          </a:r>
          <a:r>
            <a:rPr lang="en-US" altLang="zh-TW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2</a:t>
          </a:r>
          <a:endParaRPr lang="en-US" altLang="zh-TW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</dgm:t>
    </dgm:pt>
    <dgm:pt modelId="{C0BEB5FF-8DFB-40B9-A228-C0C6097DDDC4}" type="parTrans" cxnId="{62C10234-45D3-426A-8820-4C0D1D8CBA21}">
      <dgm:prSet/>
      <dgm:spPr/>
      <dgm:t>
        <a:bodyPr rtlCol="0"/>
        <a:lstStyle/>
        <a:p>
          <a:pPr rtl="0"/>
          <a:endParaRPr lang="en-US"/>
        </a:p>
      </dgm:t>
    </dgm:pt>
    <dgm:pt modelId="{1A702531-A59F-4EE2-8246-E2EB0955D8B1}" type="sibTrans" cxnId="{62C10234-45D3-426A-8820-4C0D1D8CBA21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zh-TW" altLang="en-US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群組 </a:t>
          </a:r>
          <a:r>
            <a:rPr lang="en-US" altLang="zh-TW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B</a:t>
          </a:r>
          <a:endParaRPr lang="en-US" altLang="zh-TW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</dgm: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zh-TW" altLang="en-US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工作 </a:t>
          </a:r>
          <a:r>
            <a:rPr lang="en-US" altLang="zh-TW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1</a:t>
          </a:r>
          <a:endParaRPr lang="en-US" altLang="zh-TW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0791135C-9DAB-47F6-BE9C-A3E56A2DDA50}">
      <dgm:prSet phldrT="[Text]"/>
      <dgm:spPr/>
      <dgm:t>
        <a:bodyPr rtlCol="0"/>
        <a:lstStyle/>
        <a:p>
          <a:pPr rtl="0"/>
          <a:r>
            <a:rPr lang="zh-TW" altLang="en-US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工作 </a:t>
          </a:r>
          <a:r>
            <a:rPr lang="en-US" altLang="zh-TW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2</a:t>
          </a:r>
          <a:endParaRPr lang="en-US" altLang="zh-TW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</dgm:t>
    </dgm:pt>
    <dgm:pt modelId="{D6057E63-9793-4991-97C1-30FC405E95A5}" type="parTrans" cxnId="{B3B26E9A-58E5-497B-BD59-F5567958C609}">
      <dgm:prSet/>
      <dgm:spPr/>
      <dgm:t>
        <a:bodyPr rtlCol="0"/>
        <a:lstStyle/>
        <a:p>
          <a:pPr rtl="0"/>
          <a:endParaRPr lang="en-US"/>
        </a:p>
      </dgm:t>
    </dgm:pt>
    <dgm:pt modelId="{B670C2A7-83CB-4F4C-BC19-A3A7C066A822}" type="sibTrans" cxnId="{B3B26E9A-58E5-497B-BD59-F5567958C609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zh-TW" altLang="en-US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群組 </a:t>
          </a:r>
          <a:r>
            <a:rPr lang="en-US" altLang="zh-TW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C</a:t>
          </a:r>
          <a:endParaRPr lang="en-US" altLang="zh-TW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</dgm: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zh-TW" altLang="en-US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工作 </a:t>
          </a:r>
          <a:r>
            <a:rPr lang="en-US" altLang="zh-TW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1</a:t>
          </a:r>
          <a:endParaRPr lang="en-US" altLang="zh-TW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F41141F-3FE3-4E69-BA1B-B1022C76134F}" type="presOf" srcId="{0791135C-9DAB-47F6-BE9C-A3E56A2DDA50}" destId="{5282638F-EFF2-4770-BB1A-21455422E45D}" srcOrd="0" destOrd="1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E694B157-BB09-40E7-9144-6278540E0676}" type="presOf" srcId="{789CD6DB-3A68-4A41-90BD-4F0CBB3617D1}" destId="{80259B02-529C-422B-91BE-D70198BA9F6C}" srcOrd="0" destOrd="1" presId="urn:microsoft.com/office/officeart/2005/8/layout/list1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12236"/>
          <a:ext cx="4773612" cy="116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rtlCol="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900" kern="1200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工作 </a:t>
          </a:r>
          <a:r>
            <a:rPr lang="en-US" altLang="zh-TW" sz="1900" kern="1200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1</a:t>
          </a:r>
          <a:endParaRPr lang="en-US" altLang="zh-TW" sz="1900" kern="1200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900" kern="1200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工作 </a:t>
          </a:r>
          <a:r>
            <a:rPr lang="en-US" altLang="zh-TW" sz="1900" kern="1200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2</a:t>
          </a:r>
          <a:endParaRPr lang="en-US" altLang="zh-TW" sz="1900" kern="1200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</dsp:txBody>
      <dsp:txXfrm>
        <a:off x="0" y="312236"/>
        <a:ext cx="4773612" cy="1167075"/>
      </dsp:txXfrm>
    </dsp:sp>
    <dsp:sp modelId="{674922F1-7266-4681-AD4F-1C618A5FFF23}">
      <dsp:nvSpPr>
        <dsp:cNvPr id="0" name=""/>
        <dsp:cNvSpPr/>
      </dsp:nvSpPr>
      <dsp:spPr>
        <a:xfrm>
          <a:off x="238680" y="31796"/>
          <a:ext cx="3341528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rtlCol="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noProof="0" dirty="0">
              <a:latin typeface="細明體" panose="02020509000000000000" pitchFamily="49" charset="-120"/>
              <a:ea typeface="細明體" panose="02020509000000000000" pitchFamily="49" charset="-120"/>
            </a:rPr>
            <a:t>群組 </a:t>
          </a:r>
          <a:r>
            <a:rPr lang="en-US" altLang="zh-TW" sz="1900" kern="1200" noProof="0" dirty="0">
              <a:latin typeface="細明體" panose="02020509000000000000" pitchFamily="49" charset="-120"/>
              <a:ea typeface="細明體" panose="02020509000000000000" pitchFamily="49" charset="-120"/>
            </a:rPr>
            <a:t>A</a:t>
          </a:r>
          <a:endParaRPr lang="zh-TW" altLang="en-US" sz="1900" kern="1200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</dsp:txBody>
      <dsp:txXfrm>
        <a:off x="266060" y="59176"/>
        <a:ext cx="3286768" cy="506120"/>
      </dsp:txXfrm>
    </dsp:sp>
    <dsp:sp modelId="{5282638F-EFF2-4770-BB1A-21455422E45D}">
      <dsp:nvSpPr>
        <dsp:cNvPr id="0" name=""/>
        <dsp:cNvSpPr/>
      </dsp:nvSpPr>
      <dsp:spPr>
        <a:xfrm>
          <a:off x="0" y="1862351"/>
          <a:ext cx="4773612" cy="116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261207"/>
              <a:satOff val="-33630"/>
              <a:lumOff val="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rtlCol="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900" kern="1200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工作 </a:t>
          </a:r>
          <a:r>
            <a:rPr lang="en-US" altLang="zh-TW" sz="1900" kern="1200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1</a:t>
          </a:r>
          <a:endParaRPr lang="en-US" altLang="zh-TW" sz="1900" kern="1200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900" kern="1200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工作 </a:t>
          </a:r>
          <a:r>
            <a:rPr lang="en-US" altLang="zh-TW" sz="1900" kern="1200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2</a:t>
          </a:r>
          <a:endParaRPr lang="en-US" altLang="zh-TW" sz="1900" kern="1200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</dsp:txBody>
      <dsp:txXfrm>
        <a:off x="0" y="1862351"/>
        <a:ext cx="4773612" cy="1167075"/>
      </dsp:txXfrm>
    </dsp:sp>
    <dsp:sp modelId="{21EEBBE2-729F-4D85-8CAE-C2B30FF126D2}">
      <dsp:nvSpPr>
        <dsp:cNvPr id="0" name=""/>
        <dsp:cNvSpPr/>
      </dsp:nvSpPr>
      <dsp:spPr>
        <a:xfrm>
          <a:off x="238680" y="1581911"/>
          <a:ext cx="3341528" cy="560880"/>
        </a:xfrm>
        <a:prstGeom prst="roundRect">
          <a:avLst/>
        </a:prstGeom>
        <a:solidFill>
          <a:schemeClr val="accent3">
            <a:hueOff val="6261207"/>
            <a:satOff val="-33630"/>
            <a:lumOff val="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rtlCol="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群組 </a:t>
          </a:r>
          <a:r>
            <a:rPr lang="en-US" altLang="zh-TW" sz="1900" kern="1200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B</a:t>
          </a:r>
          <a:endParaRPr lang="en-US" altLang="zh-TW" sz="1900" kern="1200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</dsp:txBody>
      <dsp:txXfrm>
        <a:off x="266060" y="1609291"/>
        <a:ext cx="3286768" cy="506120"/>
      </dsp:txXfrm>
    </dsp:sp>
    <dsp:sp modelId="{964E6811-5072-4466-B721-689C35A65029}">
      <dsp:nvSpPr>
        <dsp:cNvPr id="0" name=""/>
        <dsp:cNvSpPr/>
      </dsp:nvSpPr>
      <dsp:spPr>
        <a:xfrm>
          <a:off x="0" y="3412466"/>
          <a:ext cx="4773612" cy="822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rtlCol="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900" kern="1200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工作 </a:t>
          </a:r>
          <a:r>
            <a:rPr lang="en-US" altLang="zh-TW" sz="1900" kern="1200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1</a:t>
          </a:r>
          <a:endParaRPr lang="en-US" altLang="zh-TW" sz="1900" kern="1200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</dsp:txBody>
      <dsp:txXfrm>
        <a:off x="0" y="3412466"/>
        <a:ext cx="4773612" cy="822937"/>
      </dsp:txXfrm>
    </dsp:sp>
    <dsp:sp modelId="{5B203A22-00AF-46E7-9415-C6DAFD7E01CC}">
      <dsp:nvSpPr>
        <dsp:cNvPr id="0" name=""/>
        <dsp:cNvSpPr/>
      </dsp:nvSpPr>
      <dsp:spPr>
        <a:xfrm>
          <a:off x="238680" y="3132026"/>
          <a:ext cx="3341528" cy="56088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rtlCol="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群組 </a:t>
          </a:r>
          <a:r>
            <a:rPr lang="en-US" altLang="zh-TW" sz="1900" kern="1200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C</a:t>
          </a:r>
          <a:endParaRPr lang="en-US" altLang="zh-TW" sz="1900" kern="1200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</dsp:txBody>
      <dsp:txXfrm>
        <a:off x="266060" y="3159406"/>
        <a:ext cx="3286768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1CEFD47-19E1-481F-8F2F-C517C0D071C0}" type="datetime1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pPr algn="r" rtl="0"/>
              <a:t>2019/1/5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TW" smtClean="0">
                <a:latin typeface="細明體" panose="02020509000000000000" pitchFamily="49" charset="-120"/>
                <a:ea typeface="細明體" panose="02020509000000000000" pitchFamily="49" charset="-120"/>
              </a:rPr>
              <a:pPr algn="r" rtl="0"/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8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algn="r"/>
            <a:fld id="{A1CEFD47-19E1-481F-8F2F-C517C0D071C0}" type="datetime1">
              <a:rPr lang="zh-TW" altLang="en-US" smtClean="0"/>
              <a:pPr algn="r"/>
              <a:t>2019/1/5</a:t>
            </a:fld>
            <a:endParaRPr lang="zh-TW" altLang="en-US" dirty="0"/>
          </a:p>
        </p:txBody>
      </p:sp>
      <p:sp>
        <p:nvSpPr>
          <p:cNvPr id="10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11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algn="r"/>
            <a:fld id="{01114579-D02A-4B51-B5DF-8EC449F77AC7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6487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0711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731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828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7997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2254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193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850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8609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8770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45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BFFD15A-6971-426D-BFFF-3977F0C6C215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橢圓​​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" name="橢圓​​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線接點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​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群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橢圓​​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" name="橢圓​​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線接點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​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algn="l" rtl="0"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C1D8E2B-F9D2-4E55-90EF-4439A220ACD9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E579F7E2-A267-4BC3-9709-C990FEFB23EB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橢圓​​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endParaRPr>
            </a:p>
          </p:txBody>
        </p:sp>
        <p:sp>
          <p:nvSpPr>
            <p:cNvPr id="15" name="橢圓​​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線接點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線接點​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D26C8B-19A4-414D-9AEB-26501743E621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0254A8F3-31E9-487B-8442-CA93E2C5E389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400" noProof="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noProof="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FAA61F71-A558-4E4C-99B9-26EA57BBDA86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zh-TW" dirty="0"/>
              <a:t>Mars Encryption </a:t>
            </a:r>
            <a:r>
              <a:rPr lang="en-US" altLang="zh-TW" dirty="0" smtClean="0"/>
              <a:t>and </a:t>
            </a:r>
            <a:br>
              <a:rPr lang="en-US" altLang="zh-TW" dirty="0" smtClean="0"/>
            </a:br>
            <a:r>
              <a:rPr lang="en-US" altLang="zh-TW" dirty="0" smtClean="0"/>
              <a:t>Hybrid </a:t>
            </a:r>
            <a:r>
              <a:rPr lang="en-US" altLang="zh-TW" dirty="0"/>
              <a:t>Encryption</a:t>
            </a:r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含 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SmartArt 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的兩項內容版面配置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10" name="內容預留位置 9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第一個項目符號</a:t>
            </a:r>
          </a:p>
          <a:p>
            <a:pPr rtl="0"/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第二個項目符號</a:t>
            </a:r>
          </a:p>
          <a:p>
            <a:pPr rtl="0"/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第三個項目符號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graphicFrame>
        <p:nvGraphicFramePr>
          <p:cNvPr id="9" name="內容預留位置 8" descr="由上至下依序顯示了 3 個群組的垂直方塊清單，每個群組下方都有各自的項目符號。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56830091"/>
              </p:ext>
            </p:extLst>
          </p:nvPr>
        </p:nvGraphicFramePr>
        <p:xfrm>
          <a:off x="6196013" y="1803400"/>
          <a:ext cx="4773612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新增投影片標題 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- 1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11" name="文字預留位置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新增投影片標題 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- 2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新增投影片標題 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- 3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8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新增投影片標題 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- 4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2377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新增投影片標題 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- 5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5" name="圖片預留位置 4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84944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Salesforce Sans"/>
                <a:ea typeface="細明體" panose="02020509000000000000" pitchFamily="49" charset="-120"/>
                <a:sym typeface="Salesforce Sans"/>
              </a:rPr>
              <a:t>MARS Encryption</a:t>
            </a:r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Salesforce Sans"/>
                <a:sym typeface="Salesforce Sans"/>
              </a:rPr>
              <a:t>Symmetry cipher</a:t>
            </a:r>
          </a:p>
          <a:p>
            <a:pPr rtl="0"/>
            <a:r>
              <a:rPr lang="en-US" altLang="zh-TW" dirty="0" smtClean="0">
                <a:latin typeface="Salesforce Sans"/>
                <a:sym typeface="Salesforce Sans"/>
              </a:rPr>
              <a:t>Block cipher</a:t>
            </a:r>
          </a:p>
          <a:p>
            <a:r>
              <a:rPr lang="en-US" altLang="zh-TW" dirty="0" smtClean="0">
                <a:latin typeface="Salesforce Sans"/>
                <a:ea typeface="細明體" panose="02020509000000000000" pitchFamily="49" charset="-120"/>
                <a:sym typeface="Salesforce Sans"/>
              </a:rPr>
              <a:t>IBM</a:t>
            </a:r>
            <a:r>
              <a:rPr lang="zh-TW" altLang="en-US" dirty="0">
                <a:latin typeface="Salesforce Sans"/>
                <a:sym typeface="Salesforce Sans"/>
              </a:rPr>
              <a:t>在</a:t>
            </a:r>
            <a:r>
              <a:rPr lang="en-US" altLang="zh-TW" dirty="0" smtClean="0"/>
              <a:t>August </a:t>
            </a:r>
            <a:r>
              <a:rPr lang="en-US" altLang="zh-TW" dirty="0"/>
              <a:t>27, 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做的</a:t>
            </a:r>
            <a:endParaRPr lang="en-US" altLang="zh-TW" dirty="0" smtClean="0">
              <a:latin typeface="Salesforce Sans"/>
              <a:ea typeface="細明體" panose="02020509000000000000" pitchFamily="49" charset="-120"/>
              <a:sym typeface="Salesforce Sans"/>
            </a:endParaRPr>
          </a:p>
          <a:p>
            <a:pPr rtl="0"/>
            <a:r>
              <a:rPr lang="en-US" altLang="zh-TW" dirty="0" smtClean="0">
                <a:latin typeface="Salesforce Sans"/>
                <a:sym typeface="Salesforce Sans"/>
              </a:rPr>
              <a:t>AES</a:t>
            </a:r>
            <a:r>
              <a:rPr lang="zh-TW" altLang="en-US" dirty="0" smtClean="0">
                <a:latin typeface="Salesforce Sans"/>
                <a:sym typeface="Salesforce Sans"/>
              </a:rPr>
              <a:t>最後</a:t>
            </a:r>
            <a:r>
              <a:rPr lang="en-US" altLang="zh-TW" dirty="0" smtClean="0">
                <a:latin typeface="Salesforce Sans"/>
                <a:sym typeface="Salesforce Sans"/>
              </a:rPr>
              <a:t>5</a:t>
            </a:r>
            <a:r>
              <a:rPr lang="zh-TW" altLang="en-US" dirty="0" smtClean="0">
                <a:latin typeface="Salesforce Sans"/>
                <a:sym typeface="Salesforce Sans"/>
              </a:rPr>
              <a:t>個候選其中之一</a:t>
            </a:r>
            <a:endParaRPr lang="en-US" altLang="zh-TW" dirty="0" smtClean="0">
              <a:latin typeface="Salesforce Sans"/>
              <a:sym typeface="Salesforce Sans"/>
            </a:endParaRPr>
          </a:p>
          <a:p>
            <a:pPr rtl="0"/>
            <a:r>
              <a:rPr lang="en-US" altLang="zh-TW" dirty="0" smtClean="0">
                <a:latin typeface="Salesforce Sans"/>
                <a:sym typeface="Salesforce Sans"/>
              </a:rPr>
              <a:t>S-box </a:t>
            </a:r>
            <a:r>
              <a:rPr lang="zh-TW" altLang="en-US" dirty="0" smtClean="0">
                <a:latin typeface="Salesforce Sans"/>
                <a:sym typeface="Salesforce Sans"/>
              </a:rPr>
              <a:t>有</a:t>
            </a:r>
            <a:r>
              <a:rPr lang="en-US" altLang="zh-TW" dirty="0" smtClean="0">
                <a:latin typeface="Salesforce Sans"/>
                <a:sym typeface="Salesforce Sans"/>
              </a:rPr>
              <a:t>512</a:t>
            </a:r>
            <a:r>
              <a:rPr lang="zh-TW" altLang="en-US" dirty="0" smtClean="0">
                <a:latin typeface="Salesforce Sans"/>
                <a:sym typeface="Salesforce Sans"/>
              </a:rPr>
              <a:t>個</a:t>
            </a:r>
            <a:r>
              <a:rPr lang="en-US" altLang="zh-TW" dirty="0" smtClean="0">
                <a:latin typeface="Salesforce Sans"/>
                <a:sym typeface="Salesforce Sans"/>
              </a:rPr>
              <a:t>word(32 bits)</a:t>
            </a:r>
            <a:r>
              <a:rPr lang="zh-TW" altLang="en-US" dirty="0" smtClean="0">
                <a:latin typeface="Salesforce Sans"/>
                <a:sym typeface="Salesforce Sans"/>
              </a:rPr>
              <a:t>，分為</a:t>
            </a:r>
            <a:r>
              <a:rPr lang="en-US" altLang="zh-TW" dirty="0" smtClean="0">
                <a:latin typeface="Salesforce Sans"/>
                <a:sym typeface="Salesforce Sans"/>
              </a:rPr>
              <a:t>S0</a:t>
            </a:r>
            <a:r>
              <a:rPr lang="zh-TW" altLang="en-US" dirty="0">
                <a:latin typeface="Salesforce Sans"/>
                <a:sym typeface="Salesforce Sans"/>
              </a:rPr>
              <a:t>、</a:t>
            </a:r>
            <a:r>
              <a:rPr lang="en-US" altLang="zh-TW" dirty="0" smtClean="0">
                <a:latin typeface="Salesforce Sans"/>
                <a:sym typeface="Salesforce Sans"/>
              </a:rPr>
              <a:t>S1</a:t>
            </a:r>
            <a:r>
              <a:rPr lang="zh-TW" altLang="en-US" dirty="0" smtClean="0">
                <a:latin typeface="Salesforce Sans"/>
                <a:sym typeface="Salesforce Sans"/>
              </a:rPr>
              <a:t> 一人</a:t>
            </a:r>
            <a:r>
              <a:rPr lang="zh-TW" altLang="en-US" dirty="0" smtClean="0">
                <a:latin typeface="Salesforce Sans"/>
                <a:sym typeface="Salesforce Sans"/>
              </a:rPr>
              <a:t>一半</a:t>
            </a:r>
            <a:endParaRPr lang="en-US" altLang="zh-TW" dirty="0" smtClean="0">
              <a:latin typeface="Salesforce Sans"/>
              <a:sym typeface="Salesforce Sans"/>
            </a:endParaRPr>
          </a:p>
          <a:p>
            <a:pPr rtl="0"/>
            <a:r>
              <a:rPr lang="en-US" altLang="zh-TW" dirty="0" err="1" smtClean="0">
                <a:latin typeface="Salesforce Sans"/>
                <a:sym typeface="Salesforce Sans"/>
              </a:rPr>
              <a:t>Fiestel</a:t>
            </a:r>
            <a:r>
              <a:rPr lang="en-US" altLang="zh-TW" dirty="0" smtClean="0">
                <a:latin typeface="Salesforce Sans"/>
                <a:sym typeface="Salesforce Sans"/>
              </a:rPr>
              <a:t> type-3</a:t>
            </a:r>
            <a:endParaRPr lang="en-US" altLang="zh-TW" dirty="0" smtClean="0">
              <a:latin typeface="Salesforce Sans"/>
              <a:sym typeface="Salesforce Sans"/>
            </a:endParaRPr>
          </a:p>
          <a:p>
            <a:pPr rtl="0"/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6" y="1916832"/>
            <a:ext cx="11106894" cy="3600400"/>
          </a:xfrm>
        </p:spPr>
      </p:pic>
    </p:spTree>
    <p:extLst>
      <p:ext uri="{BB962C8B-B14F-4D97-AF65-F5344CB8AC3E}">
        <p14:creationId xmlns:p14="http://schemas.microsoft.com/office/powerpoint/2010/main" val="3320142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MARS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每一 </a:t>
            </a:r>
            <a:r>
              <a:rPr lang="en-US" altLang="zh-TW" dirty="0" smtClean="0"/>
              <a:t>block 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128 bits</a:t>
            </a:r>
            <a:endParaRPr lang="en-US" altLang="zh-TW" dirty="0"/>
          </a:p>
          <a:p>
            <a:r>
              <a:rPr lang="en-US" altLang="zh-TW" dirty="0" smtClean="0"/>
              <a:t>128 bits</a:t>
            </a:r>
            <a:r>
              <a:rPr lang="en-US" altLang="zh-TW" dirty="0" smtClean="0">
                <a:sym typeface="Wingdings" panose="05000000000000000000" pitchFamily="2" charset="2"/>
              </a:rPr>
              <a:t>4</a:t>
            </a:r>
            <a:r>
              <a:rPr lang="zh-TW" altLang="en-US" dirty="0" smtClean="0">
                <a:sym typeface="Wingdings" panose="05000000000000000000" pitchFamily="2" charset="2"/>
              </a:rPr>
              <a:t>個</a:t>
            </a:r>
            <a:r>
              <a:rPr lang="en-US" altLang="zh-TW" dirty="0" smtClean="0">
                <a:sym typeface="Wingdings" panose="05000000000000000000" pitchFamily="2" charset="2"/>
              </a:rPr>
              <a:t>32 bits</a:t>
            </a:r>
          </a:p>
          <a:p>
            <a:pPr marL="1810512" lvl="6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	       (word)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6" y="1016000"/>
            <a:ext cx="5591175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8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MARS algorithm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79" y="1700808"/>
            <a:ext cx="5240264" cy="4267200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717270"/>
            <a:ext cx="4095750" cy="336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9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79" y="1700808"/>
            <a:ext cx="5240264" cy="42672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MARS algorithm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2060848"/>
            <a:ext cx="4495800" cy="316835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48" y="2140563"/>
            <a:ext cx="7848600" cy="30765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636" y="1599134"/>
            <a:ext cx="6167242" cy="39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3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80" y="1700808"/>
            <a:ext cx="5240264" cy="42672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MARS algorithm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1988840"/>
            <a:ext cx="421957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8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細明體" panose="02020509000000000000" pitchFamily="49" charset="-120"/>
                <a:sym typeface="Salesforce Sans"/>
              </a:rPr>
              <a:t>標題及含圖表的內容版面配置</a:t>
            </a:r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  <p:graphicFrame>
        <p:nvGraphicFramePr>
          <p:cNvPr id="6" name="內容預留位置 5" descr="顯示由 3 種數列值所組成 4 種類別的群組直條圖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427995"/>
              </p:ext>
            </p:extLst>
          </p:nvPr>
        </p:nvGraphicFramePr>
        <p:xfrm>
          <a:off x="1219200" y="1803400"/>
          <a:ext cx="9750425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細明體" panose="02020509000000000000" pitchFamily="49" charset="-120"/>
                <a:sym typeface="Salesforce Sans"/>
              </a:rPr>
              <a:t>含表格的兩項內容版面配置</a:t>
            </a:r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  <p:graphicFrame>
        <p:nvGraphicFramePr>
          <p:cNvPr id="4" name="內容預留位置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631267"/>
              </p:ext>
            </p:extLst>
          </p:nvPr>
        </p:nvGraphicFramePr>
        <p:xfrm>
          <a:off x="1219200" y="1803400"/>
          <a:ext cx="4773612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91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91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類別</a:t>
                      </a:r>
                      <a:endParaRPr lang="zh-TW" altLang="en-US" noProof="0" dirty="0">
                        <a:latin typeface="細明體" panose="02020509000000000000" pitchFamily="49" charset="-120"/>
                        <a:ea typeface="細明體" panose="02020509000000000000" pitchFamily="49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群組 </a:t>
                      </a:r>
                      <a:r>
                        <a:rPr lang="en-US" altLang="zh-TW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A</a:t>
                      </a:r>
                      <a:endParaRPr lang="zh-TW" altLang="en-US" noProof="0" dirty="0">
                        <a:latin typeface="細明體" panose="02020509000000000000" pitchFamily="49" charset="-120"/>
                        <a:ea typeface="細明體" panose="02020509000000000000" pitchFamily="49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群組 </a:t>
                      </a:r>
                      <a:r>
                        <a:rPr lang="en-US" altLang="zh-TW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B</a:t>
                      </a:r>
                      <a:endParaRPr lang="zh-TW" altLang="en-US" noProof="0" dirty="0">
                        <a:latin typeface="細明體" panose="02020509000000000000" pitchFamily="49" charset="-120"/>
                        <a:ea typeface="細明體" panose="02020509000000000000" pitchFamily="49" charset="-120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1</a:t>
                      </a:r>
                      <a:endParaRPr lang="zh-TW" altLang="en-US" noProof="0" dirty="0">
                        <a:latin typeface="細明體" panose="02020509000000000000" pitchFamily="49" charset="-120"/>
                        <a:ea typeface="細明體" panose="02020509000000000000" pitchFamily="49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82</a:t>
                      </a:r>
                      <a:endParaRPr lang="zh-TW" altLang="en-US" noProof="0" dirty="0">
                        <a:latin typeface="細明體" panose="02020509000000000000" pitchFamily="49" charset="-120"/>
                        <a:ea typeface="細明體" panose="02020509000000000000" pitchFamily="49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85</a:t>
                      </a:r>
                      <a:endParaRPr lang="zh-TW" altLang="en-US" noProof="0" dirty="0">
                        <a:latin typeface="細明體" panose="02020509000000000000" pitchFamily="49" charset="-120"/>
                        <a:ea typeface="細明體" panose="02020509000000000000" pitchFamily="49" charset="-120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2</a:t>
                      </a:r>
                      <a:endParaRPr lang="zh-TW" altLang="en-US" noProof="0" dirty="0">
                        <a:latin typeface="細明體" panose="02020509000000000000" pitchFamily="49" charset="-120"/>
                        <a:ea typeface="細明體" panose="02020509000000000000" pitchFamily="49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76</a:t>
                      </a:r>
                      <a:endParaRPr lang="zh-TW" altLang="en-US" noProof="0" dirty="0">
                        <a:latin typeface="細明體" panose="02020509000000000000" pitchFamily="49" charset="-120"/>
                        <a:ea typeface="細明體" panose="02020509000000000000" pitchFamily="49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88</a:t>
                      </a:r>
                      <a:endParaRPr lang="zh-TW" altLang="en-US" noProof="0" dirty="0">
                        <a:latin typeface="細明體" panose="02020509000000000000" pitchFamily="49" charset="-120"/>
                        <a:ea typeface="細明體" panose="02020509000000000000" pitchFamily="49" charset="-120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3</a:t>
                      </a:r>
                      <a:endParaRPr lang="zh-TW" altLang="en-US" noProof="0" dirty="0">
                        <a:latin typeface="細明體" panose="02020509000000000000" pitchFamily="49" charset="-120"/>
                        <a:ea typeface="細明體" panose="02020509000000000000" pitchFamily="49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84</a:t>
                      </a:r>
                      <a:endParaRPr lang="zh-TW" altLang="en-US" noProof="0" dirty="0">
                        <a:latin typeface="細明體" panose="02020509000000000000" pitchFamily="49" charset="-120"/>
                        <a:ea typeface="細明體" panose="02020509000000000000" pitchFamily="49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90</a:t>
                      </a:r>
                      <a:endParaRPr lang="zh-TW" altLang="en-US" noProof="0" dirty="0">
                        <a:latin typeface="細明體" panose="02020509000000000000" pitchFamily="49" charset="-120"/>
                        <a:ea typeface="細明體" panose="02020509000000000000" pitchFamily="49" charset="-120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內容預留位置 10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細明體" panose="02020509000000000000" pitchFamily="49" charset="-120"/>
                <a:sym typeface="Salesforce Sans"/>
              </a:rPr>
              <a:t>第一個項目符號</a:t>
            </a:r>
          </a:p>
          <a:p>
            <a:pPr rtl="0"/>
            <a:r>
              <a:rPr lang="zh-TW" altLang="en-US" dirty="0" smtClean="0">
                <a:latin typeface="Salesforce Sans"/>
                <a:ea typeface="細明體" panose="02020509000000000000" pitchFamily="49" charset="-120"/>
                <a:sym typeface="Salesforce Sans"/>
              </a:rPr>
              <a:t>第二個項目符號</a:t>
            </a:r>
          </a:p>
          <a:p>
            <a:pPr rtl="0"/>
            <a:r>
              <a:rPr lang="zh-TW" altLang="en-US" dirty="0" smtClean="0">
                <a:latin typeface="Salesforce Sans"/>
                <a:ea typeface="細明體" panose="02020509000000000000" pitchFamily="49" charset="-120"/>
                <a:sym typeface="Salesforce Sans"/>
              </a:rPr>
              <a:t>第三個項目符號</a:t>
            </a:r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9080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經典書本式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7_TF02801059.potx" id="{2C1F84BD-AD81-415C-9473-51A2D6E4F03B}" vid="{F21E1038-26EF-4BB8-8B76-9F6A069D9D30}"/>
    </a:ext>
  </a:extLst>
</a:theme>
</file>

<file path=ppt/theme/theme2.xml><?xml version="1.0" encoding="utf-8"?>
<a:theme xmlns:a="http://schemas.openxmlformats.org/drawingml/2006/main" name="Office 佈景主題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經典書本式教育簡報 (寬螢幕)</Template>
  <TotalTime>93</TotalTime>
  <Words>182</Words>
  <Application>Microsoft Office PowerPoint</Application>
  <PresentationFormat>自訂</PresentationFormat>
  <Paragraphs>60</Paragraphs>
  <Slides>16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Salesforce Sans</vt:lpstr>
      <vt:lpstr>細明體</vt:lpstr>
      <vt:lpstr>微軟正黑體</vt:lpstr>
      <vt:lpstr>Arial</vt:lpstr>
      <vt:lpstr>Constantia</vt:lpstr>
      <vt:lpstr>Wingdings</vt:lpstr>
      <vt:lpstr>經典書本式 16X9</vt:lpstr>
      <vt:lpstr>Mars Encryption and  Hybrid Encryption</vt:lpstr>
      <vt:lpstr>MARS Encryption</vt:lpstr>
      <vt:lpstr>PowerPoint 簡報</vt:lpstr>
      <vt:lpstr>MARS algorithm</vt:lpstr>
      <vt:lpstr>MARS algorithm</vt:lpstr>
      <vt:lpstr>MARS algorithm</vt:lpstr>
      <vt:lpstr>MARS algorithm</vt:lpstr>
      <vt:lpstr>標題及含圖表的內容版面配置</vt:lpstr>
      <vt:lpstr>含表格的兩項內容版面配置</vt:lpstr>
      <vt:lpstr>含 SmartArt 的兩項內容版面配置</vt:lpstr>
      <vt:lpstr>新增投影片標題 - 1</vt:lpstr>
      <vt:lpstr>新增投影片標題 - 2</vt:lpstr>
      <vt:lpstr>新增投影片標題 - 3</vt:lpstr>
      <vt:lpstr>PowerPoint 簡報</vt:lpstr>
      <vt:lpstr>新增投影片標題 - 4</vt:lpstr>
      <vt:lpstr>新增投影片標題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Mars Encryption and  Hybrid Encryption</dc:title>
  <dc:creator>gordon</dc:creator>
  <cp:lastModifiedBy>gordon</cp:lastModifiedBy>
  <cp:revision>7</cp:revision>
  <dcterms:created xsi:type="dcterms:W3CDTF">2019-01-05T02:28:33Z</dcterms:created>
  <dcterms:modified xsi:type="dcterms:W3CDTF">2019-01-05T05:07:15Z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