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62" r:id="rId4"/>
    <p:sldId id="263" r:id="rId5"/>
    <p:sldId id="264" r:id="rId6"/>
    <p:sldId id="258" r:id="rId7"/>
    <p:sldId id="266" r:id="rId8"/>
    <p:sldId id="265" r:id="rId9"/>
    <p:sldId id="268" r:id="rId10"/>
    <p:sldId id="269" r:id="rId11"/>
    <p:sldId id="270" r:id="rId12"/>
    <p:sldId id="271" r:id="rId13"/>
    <p:sldId id="272" r:id="rId14"/>
    <p:sldId id="274" r:id="rId15"/>
    <p:sldId id="273" r:id="rId16"/>
    <p:sldId id="260" r:id="rId17"/>
    <p:sldId id="275" r:id="rId18"/>
    <p:sldId id="276" r:id="rId19"/>
    <p:sldId id="277" r:id="rId20"/>
    <p:sldId id="278" r:id="rId21"/>
    <p:sldId id="26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9" d="100"/>
          <a:sy n="89" d="100"/>
        </p:scale>
        <p:origin x="-166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DF0DE2-7FAC-8446-A5EB-F902E033829F}" type="datetimeFigureOut">
              <a:rPr lang="en-US" smtClean="0"/>
              <a:t>16-12-06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126D14-1146-FE4B-BC6F-10EDBA89B937}" type="slidenum">
              <a:rPr lang="en-US" smtClean="0"/>
              <a:t>‹#›</a:t>
            </a:fld>
            <a:endParaRPr lang="en-US"/>
          </a:p>
        </p:txBody>
      </p:sp>
    </p:spTree>
    <p:extLst>
      <p:ext uri="{BB962C8B-B14F-4D97-AF65-F5344CB8AC3E}">
        <p14:creationId xmlns:p14="http://schemas.microsoft.com/office/powerpoint/2010/main" val="2425718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126D14-1146-FE4B-BC6F-10EDBA89B937}" type="slidenum">
              <a:rPr lang="en-US" smtClean="0"/>
              <a:t>1</a:t>
            </a:fld>
            <a:endParaRPr lang="en-US"/>
          </a:p>
        </p:txBody>
      </p:sp>
    </p:spTree>
    <p:extLst>
      <p:ext uri="{BB962C8B-B14F-4D97-AF65-F5344CB8AC3E}">
        <p14:creationId xmlns:p14="http://schemas.microsoft.com/office/powerpoint/2010/main" val="2890993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16-12-06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16-12-06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16-12-06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16-12-06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16-12-06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16-12-06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16-12-06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16-12-06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16-12-06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16-12-06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16-12-06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16-12-06</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ata.cityofchicago.org/Health-Human-Services/Census-Data-Selected-socioeconomic-indicators-in-C/kn9c-c2s2" TargetMode="External"/><Relationship Id="rId4" Type="http://schemas.openxmlformats.org/officeDocument/2006/relationships/hyperlink" Target="https://data.cityofchicago.org/Health-Human-Services/Public-Health-Statistics-Selected-public-health-in/iqnk-2tcu" TargetMode="External"/><Relationship Id="rId1" Type="http://schemas.openxmlformats.org/officeDocument/2006/relationships/slideLayout" Target="../slideLayouts/slideLayout2.xml"/><Relationship Id="rId2" Type="http://schemas.openxmlformats.org/officeDocument/2006/relationships/hyperlink" Target="http://www.stats.stackexchang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Principle Component Analysis (PCA) </a:t>
            </a:r>
            <a:endParaRPr lang="en-US" sz="4400" dirty="0"/>
          </a:p>
        </p:txBody>
      </p:sp>
      <p:sp>
        <p:nvSpPr>
          <p:cNvPr id="3" name="Subtitle 2"/>
          <p:cNvSpPr>
            <a:spLocks noGrp="1"/>
          </p:cNvSpPr>
          <p:nvPr>
            <p:ph type="subTitle" idx="1"/>
          </p:nvPr>
        </p:nvSpPr>
        <p:spPr/>
        <p:txBody>
          <a:bodyPr>
            <a:normAutofit lnSpcReduction="10000"/>
          </a:bodyPr>
          <a:lstStyle/>
          <a:p>
            <a:r>
              <a:rPr lang="en-US" dirty="0" smtClean="0"/>
              <a:t>Gordon Dri </a:t>
            </a:r>
          </a:p>
          <a:p>
            <a:r>
              <a:rPr lang="en-US" dirty="0" smtClean="0"/>
              <a:t>December 7, 2016 </a:t>
            </a:r>
            <a:endParaRPr lang="en-US" dirty="0"/>
          </a:p>
        </p:txBody>
      </p:sp>
    </p:spTree>
    <p:extLst>
      <p:ext uri="{BB962C8B-B14F-4D97-AF65-F5344CB8AC3E}">
        <p14:creationId xmlns:p14="http://schemas.microsoft.com/office/powerpoint/2010/main" val="90575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PCA work ? </a:t>
            </a:r>
          </a:p>
        </p:txBody>
      </p:sp>
      <p:sp>
        <p:nvSpPr>
          <p:cNvPr id="4" name="Content Placeholder 3"/>
          <p:cNvSpPr>
            <a:spLocks noGrp="1"/>
          </p:cNvSpPr>
          <p:nvPr>
            <p:ph idx="1"/>
          </p:nvPr>
        </p:nvSpPr>
        <p:spPr>
          <a:xfrm>
            <a:off x="762000" y="685800"/>
            <a:ext cx="7543800" cy="1768455"/>
          </a:xfrm>
        </p:spPr>
        <p:txBody>
          <a:bodyPr/>
          <a:lstStyle/>
          <a:p>
            <a:pPr marL="0" indent="0">
              <a:buNone/>
            </a:pPr>
            <a:r>
              <a:rPr lang="en-US" dirty="0" smtClean="0"/>
              <a:t>OPTION A:</a:t>
            </a:r>
          </a:p>
          <a:p>
            <a:pPr marL="0" indent="0">
              <a:buNone/>
            </a:pPr>
            <a:endParaRPr lang="en-US" dirty="0"/>
          </a:p>
        </p:txBody>
      </p:sp>
      <p:pic>
        <p:nvPicPr>
          <p:cNvPr id="5" name="Picture 4" descr="Screen Shot 2016-12-06 at 8.09.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238" y="1698003"/>
            <a:ext cx="3848100" cy="3263900"/>
          </a:xfrm>
          <a:prstGeom prst="rect">
            <a:avLst/>
          </a:prstGeom>
        </p:spPr>
      </p:pic>
    </p:spTree>
    <p:extLst>
      <p:ext uri="{BB962C8B-B14F-4D97-AF65-F5344CB8AC3E}">
        <p14:creationId xmlns:p14="http://schemas.microsoft.com/office/powerpoint/2010/main" val="2605008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PCA work ? </a:t>
            </a:r>
          </a:p>
        </p:txBody>
      </p:sp>
      <p:sp>
        <p:nvSpPr>
          <p:cNvPr id="4" name="Content Placeholder 3"/>
          <p:cNvSpPr>
            <a:spLocks noGrp="1"/>
          </p:cNvSpPr>
          <p:nvPr>
            <p:ph idx="1"/>
          </p:nvPr>
        </p:nvSpPr>
        <p:spPr>
          <a:xfrm>
            <a:off x="762000" y="685800"/>
            <a:ext cx="7543800" cy="1768455"/>
          </a:xfrm>
        </p:spPr>
        <p:txBody>
          <a:bodyPr/>
          <a:lstStyle/>
          <a:p>
            <a:pPr marL="0" indent="0">
              <a:buNone/>
            </a:pPr>
            <a:r>
              <a:rPr lang="en-US" dirty="0" smtClean="0"/>
              <a:t>OPTION B:</a:t>
            </a:r>
          </a:p>
          <a:p>
            <a:pPr marL="0" indent="0">
              <a:buNone/>
            </a:pPr>
            <a:endParaRPr lang="en-US" dirty="0"/>
          </a:p>
        </p:txBody>
      </p:sp>
      <p:pic>
        <p:nvPicPr>
          <p:cNvPr id="6" name="Picture 5" descr="Screen Shot 2016-12-06 at 8.09.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927" y="1613280"/>
            <a:ext cx="3685923" cy="3331976"/>
          </a:xfrm>
          <a:prstGeom prst="rect">
            <a:avLst/>
          </a:prstGeom>
        </p:spPr>
      </p:pic>
    </p:spTree>
    <p:extLst>
      <p:ext uri="{BB962C8B-B14F-4D97-AF65-F5344CB8AC3E}">
        <p14:creationId xmlns:p14="http://schemas.microsoft.com/office/powerpoint/2010/main" val="12713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PCA work ? </a:t>
            </a:r>
          </a:p>
        </p:txBody>
      </p:sp>
      <p:sp>
        <p:nvSpPr>
          <p:cNvPr id="4" name="Content Placeholder 3"/>
          <p:cNvSpPr>
            <a:spLocks noGrp="1"/>
          </p:cNvSpPr>
          <p:nvPr>
            <p:ph idx="1"/>
          </p:nvPr>
        </p:nvSpPr>
        <p:spPr>
          <a:xfrm>
            <a:off x="762000" y="685800"/>
            <a:ext cx="7543800" cy="1768455"/>
          </a:xfrm>
        </p:spPr>
        <p:txBody>
          <a:bodyPr/>
          <a:lstStyle/>
          <a:p>
            <a:pPr marL="0" indent="0">
              <a:buNone/>
            </a:pPr>
            <a:r>
              <a:rPr lang="en-US" dirty="0" smtClean="0"/>
              <a:t>OPTION C:</a:t>
            </a:r>
          </a:p>
          <a:p>
            <a:pPr marL="0" indent="0">
              <a:buNone/>
            </a:pPr>
            <a:endParaRPr lang="en-US" dirty="0"/>
          </a:p>
        </p:txBody>
      </p:sp>
      <p:pic>
        <p:nvPicPr>
          <p:cNvPr id="3" name="Picture 2" descr="Screen Shot 2016-12-06 at 8.09.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209" y="1778000"/>
            <a:ext cx="3556000" cy="3302000"/>
          </a:xfrm>
          <a:prstGeom prst="rect">
            <a:avLst/>
          </a:prstGeom>
        </p:spPr>
      </p:pic>
    </p:spTree>
    <p:extLst>
      <p:ext uri="{BB962C8B-B14F-4D97-AF65-F5344CB8AC3E}">
        <p14:creationId xmlns:p14="http://schemas.microsoft.com/office/powerpoint/2010/main" val="3738025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PCA work ? </a:t>
            </a:r>
          </a:p>
        </p:txBody>
      </p:sp>
      <p:sp>
        <p:nvSpPr>
          <p:cNvPr id="4" name="Content Placeholder 3"/>
          <p:cNvSpPr>
            <a:spLocks noGrp="1"/>
          </p:cNvSpPr>
          <p:nvPr>
            <p:ph idx="1"/>
          </p:nvPr>
        </p:nvSpPr>
        <p:spPr>
          <a:xfrm>
            <a:off x="762000" y="642100"/>
            <a:ext cx="7543800" cy="4508979"/>
          </a:xfrm>
        </p:spPr>
        <p:txBody>
          <a:bodyPr>
            <a:normAutofit fontScale="92500" lnSpcReduction="10000"/>
          </a:bodyPr>
          <a:lstStyle/>
          <a:p>
            <a:pPr marL="0" indent="0">
              <a:buNone/>
            </a:pPr>
            <a:r>
              <a:rPr lang="en-US" dirty="0" smtClean="0"/>
              <a:t>PCA’s algorithm finds the ‘optimal’ direction for this black line and simultaneously accomplishes both goals (maximizing variance and minimizing distance). The black line becomes </a:t>
            </a:r>
            <a:r>
              <a:rPr lang="en-US" b="1" dirty="0" smtClean="0"/>
              <a:t>Principle Component 1 </a:t>
            </a:r>
            <a:r>
              <a:rPr lang="en-US" dirty="0" smtClean="0"/>
              <a:t>and the direction is the </a:t>
            </a:r>
            <a:r>
              <a:rPr lang="en-US" b="1" dirty="0" smtClean="0"/>
              <a:t>Principle Component Direction </a:t>
            </a:r>
          </a:p>
          <a:p>
            <a:pPr marL="0" indent="0">
              <a:buNone/>
            </a:pPr>
            <a:endParaRPr lang="en-US" b="1" dirty="0" smtClean="0"/>
          </a:p>
          <a:p>
            <a:pPr>
              <a:buFont typeface="Arial"/>
              <a:buChar char="•"/>
            </a:pPr>
            <a:r>
              <a:rPr lang="en-US" dirty="0" smtClean="0"/>
              <a:t>The Principle Component is a linear combination of the two variables x and y (Recall: Gordon’s Taste) </a:t>
            </a:r>
          </a:p>
          <a:p>
            <a:pPr>
              <a:buFont typeface="Arial"/>
              <a:buChar char="•"/>
            </a:pPr>
            <a:r>
              <a:rPr lang="en-US" dirty="0" smtClean="0"/>
              <a:t>The algorithm will iterate to find Principle Components 2 through n BUT each subsequent component must be orthogonal (</a:t>
            </a:r>
            <a:r>
              <a:rPr lang="en-US" dirty="0" err="1" smtClean="0"/>
              <a:t>i.e</a:t>
            </a:r>
            <a:r>
              <a:rPr lang="en-US" dirty="0" smtClean="0"/>
              <a:t> perpendicular) to the prior component</a:t>
            </a:r>
          </a:p>
          <a:p>
            <a:pPr>
              <a:buFont typeface="Arial"/>
              <a:buChar char="•"/>
            </a:pPr>
            <a:r>
              <a:rPr lang="en-US" dirty="0" smtClean="0"/>
              <a:t>We hope to have MUCH less Principle Components than # of predictors </a:t>
            </a:r>
            <a:endParaRPr lang="en-US" dirty="0"/>
          </a:p>
        </p:txBody>
      </p:sp>
    </p:spTree>
    <p:extLst>
      <p:ext uri="{BB962C8B-B14F-4D97-AF65-F5344CB8AC3E}">
        <p14:creationId xmlns:p14="http://schemas.microsoft.com/office/powerpoint/2010/main" val="2694067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PCA work ? </a:t>
            </a:r>
          </a:p>
        </p:txBody>
      </p:sp>
      <p:sp>
        <p:nvSpPr>
          <p:cNvPr id="4" name="Content Placeholder 3"/>
          <p:cNvSpPr>
            <a:spLocks noGrp="1"/>
          </p:cNvSpPr>
          <p:nvPr>
            <p:ph idx="1"/>
          </p:nvPr>
        </p:nvSpPr>
        <p:spPr>
          <a:xfrm>
            <a:off x="762000" y="813327"/>
            <a:ext cx="7543800" cy="4508979"/>
          </a:xfrm>
        </p:spPr>
        <p:txBody>
          <a:bodyPr>
            <a:normAutofit/>
          </a:bodyPr>
          <a:lstStyle/>
          <a:p>
            <a:pPr marL="0" indent="0">
              <a:buNone/>
            </a:pPr>
            <a:r>
              <a:rPr lang="en-US" dirty="0" smtClean="0"/>
              <a:t>How many Principle Components are ‘enough’? (</a:t>
            </a:r>
            <a:r>
              <a:rPr lang="en-US" dirty="0" err="1" smtClean="0"/>
              <a:t>i.e</a:t>
            </a:r>
            <a:r>
              <a:rPr lang="en-US" dirty="0" smtClean="0"/>
              <a:t> how many </a:t>
            </a:r>
            <a:r>
              <a:rPr lang="en-US" i="1" dirty="0" smtClean="0"/>
              <a:t>new </a:t>
            </a:r>
            <a:r>
              <a:rPr lang="en-US" dirty="0" smtClean="0"/>
              <a:t>characteristics will be required to allocate the wines such that if we used </a:t>
            </a:r>
            <a:r>
              <a:rPr lang="en-US" b="1" dirty="0" smtClean="0"/>
              <a:t>all </a:t>
            </a:r>
            <a:r>
              <a:rPr lang="en-US" dirty="0" smtClean="0"/>
              <a:t>the characteristics we could effectively differentiate wines OR how many dimensions do we need to explain variation in the data)</a:t>
            </a:r>
          </a:p>
          <a:p>
            <a:pPr marL="0" indent="0">
              <a:buNone/>
            </a:pPr>
            <a:endParaRPr lang="en-US" dirty="0" smtClean="0"/>
          </a:p>
          <a:p>
            <a:pPr>
              <a:buFontTx/>
              <a:buChar char="-"/>
            </a:pPr>
            <a:r>
              <a:rPr lang="en-US" dirty="0" smtClean="0"/>
              <a:t>This is up to the user based on </a:t>
            </a:r>
            <a:r>
              <a:rPr lang="en-US" b="1" dirty="0" smtClean="0"/>
              <a:t>how much variation in the predictors </a:t>
            </a:r>
            <a:r>
              <a:rPr lang="en-US" dirty="0" smtClean="0"/>
              <a:t>they wish to explain (for some it is 80%, others it may be 90%)</a:t>
            </a:r>
          </a:p>
          <a:p>
            <a:pPr>
              <a:buFontTx/>
              <a:buChar char="-"/>
            </a:pPr>
            <a:r>
              <a:rPr lang="en-US" dirty="0" smtClean="0"/>
              <a:t>The same discussion about how much R^2 to achieve in a linear model </a:t>
            </a:r>
          </a:p>
          <a:p>
            <a:pPr>
              <a:buFontTx/>
              <a:buChar char="-"/>
            </a:pPr>
            <a:endParaRPr lang="en-US" dirty="0"/>
          </a:p>
          <a:p>
            <a:pPr marL="0" indent="0">
              <a:buNone/>
            </a:pPr>
            <a:endParaRPr lang="en-US" dirty="0"/>
          </a:p>
        </p:txBody>
      </p:sp>
    </p:spTree>
    <p:extLst>
      <p:ext uri="{BB962C8B-B14F-4D97-AF65-F5344CB8AC3E}">
        <p14:creationId xmlns:p14="http://schemas.microsoft.com/office/powerpoint/2010/main" val="624285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PCA work ? </a:t>
            </a:r>
          </a:p>
        </p:txBody>
      </p:sp>
      <p:sp>
        <p:nvSpPr>
          <p:cNvPr id="4" name="Content Placeholder 3"/>
          <p:cNvSpPr>
            <a:spLocks noGrp="1"/>
          </p:cNvSpPr>
          <p:nvPr>
            <p:ph idx="1"/>
          </p:nvPr>
        </p:nvSpPr>
        <p:spPr>
          <a:xfrm>
            <a:off x="762000" y="927480"/>
            <a:ext cx="7543800" cy="4152256"/>
          </a:xfrm>
        </p:spPr>
        <p:txBody>
          <a:bodyPr>
            <a:normAutofit/>
          </a:bodyPr>
          <a:lstStyle/>
          <a:p>
            <a:pPr marL="0" indent="0">
              <a:buNone/>
            </a:pPr>
            <a:r>
              <a:rPr lang="en-US" dirty="0" smtClean="0"/>
              <a:t>Okay...but </a:t>
            </a:r>
            <a:r>
              <a:rPr lang="en-US" i="1" dirty="0" smtClean="0"/>
              <a:t>How does PCA actually do this?</a:t>
            </a:r>
          </a:p>
        </p:txBody>
      </p:sp>
    </p:spTree>
    <p:extLst>
      <p:ext uri="{BB962C8B-B14F-4D97-AF65-F5344CB8AC3E}">
        <p14:creationId xmlns:p14="http://schemas.microsoft.com/office/powerpoint/2010/main" val="489737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PCA work? </a:t>
            </a:r>
            <a:endParaRPr lang="en-US" dirty="0"/>
          </a:p>
        </p:txBody>
      </p:sp>
      <p:sp>
        <p:nvSpPr>
          <p:cNvPr id="3" name="Content Placeholder 2"/>
          <p:cNvSpPr>
            <a:spLocks noGrp="1"/>
          </p:cNvSpPr>
          <p:nvPr>
            <p:ph idx="1"/>
          </p:nvPr>
        </p:nvSpPr>
        <p:spPr>
          <a:xfrm>
            <a:off x="762000" y="685799"/>
            <a:ext cx="7543800" cy="4593702"/>
          </a:xfrm>
        </p:spPr>
        <p:txBody>
          <a:bodyPr>
            <a:normAutofit/>
          </a:bodyPr>
          <a:lstStyle/>
          <a:p>
            <a:pPr marL="0" indent="0">
              <a:buNone/>
            </a:pPr>
            <a:r>
              <a:rPr lang="en-US" dirty="0" smtClean="0"/>
              <a:t>PCA is very clever and proposed the following course of actions: </a:t>
            </a:r>
          </a:p>
          <a:p>
            <a:pPr marL="457200" indent="-457200">
              <a:buAutoNum type="arabicPeriod"/>
            </a:pPr>
            <a:r>
              <a:rPr lang="en-US" dirty="0" smtClean="0"/>
              <a:t>Convert the input variables into a symmetric matrix</a:t>
            </a:r>
          </a:p>
          <a:p>
            <a:pPr marL="457200" indent="-457200">
              <a:buFontTx/>
              <a:buAutoNum type="arabicPeriod"/>
            </a:pPr>
            <a:r>
              <a:rPr lang="en-US" dirty="0" smtClean="0"/>
              <a:t>Decompose this matrix to uncover its ‘constituent parts’</a:t>
            </a:r>
          </a:p>
          <a:p>
            <a:pPr marL="457200" indent="-457200">
              <a:buFontTx/>
              <a:buAutoNum type="arabicPeriod"/>
            </a:pPr>
            <a:r>
              <a:rPr lang="en-US" dirty="0"/>
              <a:t>A</a:t>
            </a:r>
            <a:r>
              <a:rPr lang="en-US" dirty="0" smtClean="0"/>
              <a:t>nalyze these constituent parts to see if one of them contains a set of vectors (columns) that have been linearly transformed such that they 0 correlation between each other </a:t>
            </a:r>
          </a:p>
          <a:p>
            <a:pPr marL="457200" indent="-457200">
              <a:buFontTx/>
              <a:buAutoNum type="arabicPeriod"/>
            </a:pPr>
            <a:r>
              <a:rPr lang="en-US" dirty="0" smtClean="0"/>
              <a:t>These vectors will become the coefficients in the linear combination (otherwise known as factor loadings) </a:t>
            </a:r>
          </a:p>
        </p:txBody>
      </p:sp>
    </p:spTree>
    <p:extLst>
      <p:ext uri="{BB962C8B-B14F-4D97-AF65-F5344CB8AC3E}">
        <p14:creationId xmlns:p14="http://schemas.microsoft.com/office/powerpoint/2010/main" val="300102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78015"/>
            <a:ext cx="7543800" cy="4544057"/>
          </a:xfrm>
        </p:spPr>
        <p:txBody>
          <a:bodyPr>
            <a:normAutofit fontScale="92500"/>
          </a:bodyPr>
          <a:lstStyle/>
          <a:p>
            <a:pPr marL="0" indent="0">
              <a:buNone/>
            </a:pPr>
            <a:r>
              <a:rPr lang="en-US" dirty="0" smtClean="0"/>
              <a:t>To execute the course of action, PCA will:</a:t>
            </a:r>
          </a:p>
          <a:p>
            <a:pPr marL="457200" indent="-457200">
              <a:buAutoNum type="arabicPeriod"/>
            </a:pPr>
            <a:r>
              <a:rPr lang="en-US" dirty="0" smtClean="0"/>
              <a:t>Find the covariance matrix of the centered input data to ensure the matrix is symmetric (makes it possible to do the decomposition below) </a:t>
            </a:r>
          </a:p>
          <a:p>
            <a:pPr marL="457200" indent="-457200">
              <a:buAutoNum type="arabicPeriod"/>
            </a:pPr>
            <a:r>
              <a:rPr lang="en-US" dirty="0" smtClean="0"/>
              <a:t>Use </a:t>
            </a:r>
            <a:r>
              <a:rPr lang="en-US" dirty="0" err="1" smtClean="0"/>
              <a:t>eigen</a:t>
            </a:r>
            <a:r>
              <a:rPr lang="en-US" dirty="0"/>
              <a:t>-</a:t>
            </a:r>
            <a:r>
              <a:rPr lang="en-US" dirty="0" smtClean="0"/>
              <a:t>decomposition (A = U /\ </a:t>
            </a:r>
            <a:r>
              <a:rPr lang="en-US" dirty="0" err="1" smtClean="0"/>
              <a:t>Ut</a:t>
            </a:r>
            <a:r>
              <a:rPr lang="en-US" dirty="0" smtClean="0"/>
              <a:t>)  to uncover the </a:t>
            </a:r>
            <a:r>
              <a:rPr lang="en-US" b="1" dirty="0" smtClean="0"/>
              <a:t>eigenvectors</a:t>
            </a:r>
            <a:r>
              <a:rPr lang="en-US" dirty="0" smtClean="0"/>
              <a:t> of the matrix which happen to be orthogonal columns that are in the direction of maximum variance (same thing as finding the optimal direction as before!!!)</a:t>
            </a:r>
          </a:p>
          <a:p>
            <a:pPr marL="0" indent="0">
              <a:buNone/>
            </a:pPr>
            <a:r>
              <a:rPr lang="en-US" dirty="0" smtClean="0"/>
              <a:t>- Each eigenvector will correspond to the weights of principle component n, where the first eigenvector will have the largest eigenvalue corresponding to the most explained variance </a:t>
            </a:r>
          </a:p>
          <a:p>
            <a:pPr marL="0" indent="0">
              <a:buNone/>
            </a:pPr>
            <a:endParaRPr lang="en-US" dirty="0" smtClean="0"/>
          </a:p>
          <a:p>
            <a:pPr marL="457200" indent="-457200">
              <a:buAutoNum type="arabicPeriod"/>
            </a:pPr>
            <a:endParaRPr lang="en-US" dirty="0" smtClean="0"/>
          </a:p>
          <a:p>
            <a:pPr marL="457200" indent="-457200">
              <a:buAutoNum type="arabicPeriod"/>
            </a:pPr>
            <a:endParaRPr lang="en-US" dirty="0"/>
          </a:p>
        </p:txBody>
      </p:sp>
      <p:sp>
        <p:nvSpPr>
          <p:cNvPr id="6" name="Title 1"/>
          <p:cNvSpPr>
            <a:spLocks noGrp="1"/>
          </p:cNvSpPr>
          <p:nvPr>
            <p:ph type="title"/>
          </p:nvPr>
        </p:nvSpPr>
        <p:spPr>
          <a:xfrm>
            <a:off x="762000" y="4572000"/>
            <a:ext cx="6781800" cy="1600200"/>
          </a:xfrm>
        </p:spPr>
        <p:txBody>
          <a:bodyPr/>
          <a:lstStyle/>
          <a:p>
            <a:r>
              <a:rPr lang="en-US" dirty="0" smtClean="0"/>
              <a:t>HOW can we do PCA?</a:t>
            </a:r>
            <a:endParaRPr lang="en-US" dirty="0"/>
          </a:p>
        </p:txBody>
      </p:sp>
    </p:spTree>
    <p:extLst>
      <p:ext uri="{BB962C8B-B14F-4D97-AF65-F5344CB8AC3E}">
        <p14:creationId xmlns:p14="http://schemas.microsoft.com/office/powerpoint/2010/main" val="691624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35914"/>
            <a:ext cx="7300989" cy="2218224"/>
          </a:xfrm>
        </p:spPr>
        <p:txBody>
          <a:bodyPr>
            <a:normAutofit/>
          </a:bodyPr>
          <a:lstStyle/>
          <a:p>
            <a:pPr marL="0" indent="0">
              <a:buNone/>
            </a:pPr>
            <a:r>
              <a:rPr lang="en-US" dirty="0" smtClean="0"/>
              <a:t>Why is finding eigenvectors the same thing as finding the optimal direction? </a:t>
            </a:r>
          </a:p>
          <a:p>
            <a:pPr marL="457200" indent="-457200">
              <a:buAutoNum type="arabicPeriod"/>
            </a:pPr>
            <a:endParaRPr lang="en-US" dirty="0" smtClean="0"/>
          </a:p>
          <a:p>
            <a:pPr marL="457200" indent="-457200">
              <a:buAutoNum type="arabicPeriod"/>
            </a:pPr>
            <a:endParaRPr lang="en-US" dirty="0"/>
          </a:p>
        </p:txBody>
      </p:sp>
      <p:pic>
        <p:nvPicPr>
          <p:cNvPr id="4" name="Picture 3" descr="Screen Shot 2016-12-07 at 12.23.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709" y="1669464"/>
            <a:ext cx="5172141" cy="4271839"/>
          </a:xfrm>
          <a:prstGeom prst="rect">
            <a:avLst/>
          </a:prstGeom>
        </p:spPr>
      </p:pic>
    </p:spTree>
    <p:extLst>
      <p:ext uri="{BB962C8B-B14F-4D97-AF65-F5344CB8AC3E}">
        <p14:creationId xmlns:p14="http://schemas.microsoft.com/office/powerpoint/2010/main" val="125683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78015"/>
            <a:ext cx="7543800" cy="4251247"/>
          </a:xfrm>
        </p:spPr>
        <p:txBody>
          <a:bodyPr>
            <a:normAutofit/>
          </a:bodyPr>
          <a:lstStyle/>
          <a:p>
            <a:pPr marL="0" indent="0">
              <a:buNone/>
            </a:pPr>
            <a:r>
              <a:rPr lang="en-US" dirty="0" smtClean="0"/>
              <a:t>Since we have a new coordinate system (</a:t>
            </a:r>
            <a:r>
              <a:rPr lang="en-US" dirty="0" err="1" smtClean="0"/>
              <a:t>i.e</a:t>
            </a:r>
            <a:r>
              <a:rPr lang="en-US" dirty="0" smtClean="0"/>
              <a:t> one-dimensional vs. two-dimensional), we need to transform our old, two-dimensional data, into one-dimensional coordinates to plot on the PC1 axis (</a:t>
            </a:r>
            <a:r>
              <a:rPr lang="en-US" dirty="0" err="1" smtClean="0"/>
              <a:t>i.e</a:t>
            </a:r>
            <a:r>
              <a:rPr lang="en-US" dirty="0" smtClean="0"/>
              <a:t> the optimal ‘black line’)</a:t>
            </a:r>
          </a:p>
          <a:p>
            <a:pPr>
              <a:buFontTx/>
              <a:buChar char="-"/>
            </a:pPr>
            <a:r>
              <a:rPr lang="en-US" dirty="0" smtClean="0"/>
              <a:t>This is effectively a </a:t>
            </a:r>
            <a:r>
              <a:rPr lang="en-US" b="1" dirty="0" smtClean="0"/>
              <a:t>linear combination </a:t>
            </a:r>
            <a:r>
              <a:rPr lang="en-US" dirty="0" smtClean="0"/>
              <a:t>of the original data points, weighted by our factor loadings </a:t>
            </a:r>
          </a:p>
          <a:p>
            <a:pPr>
              <a:buFontTx/>
              <a:buChar char="-"/>
            </a:pPr>
            <a:r>
              <a:rPr lang="en-US" dirty="0" smtClean="0"/>
              <a:t>These are known as </a:t>
            </a:r>
            <a:r>
              <a:rPr lang="en-US" b="1" dirty="0" smtClean="0"/>
              <a:t>principle component scores </a:t>
            </a:r>
            <a:endParaRPr lang="en-US" dirty="0" smtClean="0"/>
          </a:p>
          <a:p>
            <a:pPr marL="0" indent="0">
              <a:buNone/>
            </a:pPr>
            <a:endParaRPr lang="en-US" dirty="0" smtClean="0"/>
          </a:p>
          <a:p>
            <a:pPr marL="457200" indent="-457200">
              <a:buAutoNum type="arabicPeriod"/>
            </a:pPr>
            <a:endParaRPr lang="en-US" dirty="0" smtClean="0"/>
          </a:p>
          <a:p>
            <a:pPr marL="457200" indent="-457200">
              <a:buAutoNum type="arabicPeriod"/>
            </a:pPr>
            <a:endParaRPr lang="en-US" dirty="0"/>
          </a:p>
        </p:txBody>
      </p:sp>
      <p:sp>
        <p:nvSpPr>
          <p:cNvPr id="6" name="Title 1"/>
          <p:cNvSpPr>
            <a:spLocks noGrp="1"/>
          </p:cNvSpPr>
          <p:nvPr>
            <p:ph type="title"/>
          </p:nvPr>
        </p:nvSpPr>
        <p:spPr>
          <a:xfrm>
            <a:off x="762000" y="4572000"/>
            <a:ext cx="6781800" cy="1600200"/>
          </a:xfrm>
        </p:spPr>
        <p:txBody>
          <a:bodyPr/>
          <a:lstStyle/>
          <a:p>
            <a:r>
              <a:rPr lang="en-US" dirty="0" smtClean="0"/>
              <a:t>HOW can we do PCA?</a:t>
            </a:r>
            <a:endParaRPr lang="en-US" dirty="0"/>
          </a:p>
        </p:txBody>
      </p:sp>
    </p:spTree>
    <p:extLst>
      <p:ext uri="{BB962C8B-B14F-4D97-AF65-F5344CB8AC3E}">
        <p14:creationId xmlns:p14="http://schemas.microsoft.com/office/powerpoint/2010/main" val="135755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PCA?</a:t>
            </a:r>
            <a:endParaRPr lang="en-US" dirty="0"/>
          </a:p>
        </p:txBody>
      </p:sp>
      <p:sp>
        <p:nvSpPr>
          <p:cNvPr id="3" name="Content Placeholder 2"/>
          <p:cNvSpPr>
            <a:spLocks noGrp="1"/>
          </p:cNvSpPr>
          <p:nvPr>
            <p:ph idx="1"/>
          </p:nvPr>
        </p:nvSpPr>
        <p:spPr/>
        <p:txBody>
          <a:bodyPr/>
          <a:lstStyle/>
          <a:p>
            <a:r>
              <a:rPr lang="en-US" dirty="0" smtClean="0"/>
              <a:t>Quick Example:</a:t>
            </a:r>
          </a:p>
          <a:p>
            <a:pPr marL="0" indent="0">
              <a:buNone/>
            </a:pPr>
            <a:r>
              <a:rPr lang="en-US" dirty="0" smtClean="0"/>
              <a:t>You open a new wine store and have 50 different types of wine. Each wine can be defined by a set of characteristics such as</a:t>
            </a:r>
            <a:r>
              <a:rPr lang="mr-IN" dirty="0" smtClean="0"/>
              <a:t>…</a:t>
            </a:r>
            <a:endParaRPr lang="en-US" dirty="0" smtClean="0"/>
          </a:p>
          <a:p>
            <a:pPr marL="0" indent="0">
              <a:buNone/>
            </a:pPr>
            <a:endParaRPr lang="en-US" dirty="0" smtClean="0"/>
          </a:p>
        </p:txBody>
      </p:sp>
    </p:spTree>
    <p:extLst>
      <p:ext uri="{BB962C8B-B14F-4D97-AF65-F5344CB8AC3E}">
        <p14:creationId xmlns:p14="http://schemas.microsoft.com/office/powerpoint/2010/main" val="4054411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78015"/>
            <a:ext cx="7543800" cy="4251247"/>
          </a:xfrm>
        </p:spPr>
        <p:txBody>
          <a:bodyPr>
            <a:normAutofit/>
          </a:bodyPr>
          <a:lstStyle/>
          <a:p>
            <a:pPr marL="0" indent="0">
              <a:buNone/>
            </a:pPr>
            <a:r>
              <a:rPr lang="en-US" dirty="0" smtClean="0"/>
              <a:t>If we decide to have two dimensions, or two Principle Components, we will then have two vectors of factor loadings (weights for each predictor variable) and two vectors of principle component scores (translated data points on the new coordinate axis). </a:t>
            </a:r>
          </a:p>
          <a:p>
            <a:pPr marL="0" indent="0">
              <a:buNone/>
            </a:pPr>
            <a:endParaRPr lang="en-US" dirty="0"/>
          </a:p>
          <a:p>
            <a:pPr marL="0" indent="0">
              <a:buNone/>
            </a:pPr>
            <a:r>
              <a:rPr lang="en-US" dirty="0" smtClean="0"/>
              <a:t>How can we predict the original input variables? </a:t>
            </a:r>
          </a:p>
          <a:p>
            <a:pPr marL="0" indent="0">
              <a:buNone/>
            </a:pPr>
            <a:r>
              <a:rPr lang="en-US" dirty="0" smtClean="0"/>
              <a:t>- Find a linear combination of principle component scores weighted by the coefficients of the factor loadings </a:t>
            </a:r>
          </a:p>
          <a:p>
            <a:pPr marL="0" indent="0">
              <a:buNone/>
            </a:pPr>
            <a:endParaRPr lang="en-US" dirty="0" smtClean="0"/>
          </a:p>
          <a:p>
            <a:pPr marL="457200" indent="-457200">
              <a:buAutoNum type="arabicPeriod"/>
            </a:pPr>
            <a:endParaRPr lang="en-US" dirty="0" smtClean="0"/>
          </a:p>
          <a:p>
            <a:pPr marL="457200" indent="-457200">
              <a:buAutoNum type="arabicPeriod"/>
            </a:pPr>
            <a:endParaRPr lang="en-US" dirty="0"/>
          </a:p>
        </p:txBody>
      </p:sp>
      <p:sp>
        <p:nvSpPr>
          <p:cNvPr id="6" name="Title 1"/>
          <p:cNvSpPr>
            <a:spLocks noGrp="1"/>
          </p:cNvSpPr>
          <p:nvPr>
            <p:ph type="title"/>
          </p:nvPr>
        </p:nvSpPr>
        <p:spPr>
          <a:xfrm>
            <a:off x="762000" y="4572000"/>
            <a:ext cx="6781800" cy="1600200"/>
          </a:xfrm>
        </p:spPr>
        <p:txBody>
          <a:bodyPr/>
          <a:lstStyle/>
          <a:p>
            <a:r>
              <a:rPr lang="en-US" dirty="0" smtClean="0"/>
              <a:t>HOW can we do PCA?</a:t>
            </a:r>
            <a:endParaRPr lang="en-US" dirty="0"/>
          </a:p>
        </p:txBody>
      </p:sp>
    </p:spTree>
    <p:extLst>
      <p:ext uri="{BB962C8B-B14F-4D97-AF65-F5344CB8AC3E}">
        <p14:creationId xmlns:p14="http://schemas.microsoft.com/office/powerpoint/2010/main" val="2968989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762000" y="1170944"/>
            <a:ext cx="7543800" cy="3886200"/>
          </a:xfrm>
        </p:spPr>
        <p:txBody>
          <a:bodyPr>
            <a:normAutofit fontScale="92500" lnSpcReduction="20000"/>
          </a:bodyPr>
          <a:lstStyle/>
          <a:p>
            <a:r>
              <a:rPr lang="en-US" dirty="0" smtClean="0"/>
              <a:t>Yuri </a:t>
            </a:r>
            <a:r>
              <a:rPr lang="en-US" dirty="0" err="1" smtClean="0"/>
              <a:t>Balasanov’s</a:t>
            </a:r>
            <a:r>
              <a:rPr lang="en-US" dirty="0" smtClean="0"/>
              <a:t> Lecture Notes for Statistical Analysis (MSCA 31007) at the University of Chicago in the Master of Science in Analytics program (2014)</a:t>
            </a:r>
          </a:p>
          <a:p>
            <a:r>
              <a:rPr lang="en-US" dirty="0" smtClean="0">
                <a:hlinkClick r:id="rId2"/>
              </a:rPr>
              <a:t>www.stats.stackexchange.com</a:t>
            </a:r>
            <a:r>
              <a:rPr lang="en-US" dirty="0" smtClean="0"/>
              <a:t> </a:t>
            </a:r>
          </a:p>
          <a:p>
            <a:r>
              <a:rPr lang="en-US" dirty="0">
                <a:latin typeface="Times New Roman" charset="0"/>
              </a:rPr>
              <a:t>S. </a:t>
            </a:r>
            <a:r>
              <a:rPr lang="en-US" dirty="0" err="1" smtClean="0">
                <a:latin typeface="Times New Roman" charset="0"/>
              </a:rPr>
              <a:t>Narasimhan’s</a:t>
            </a:r>
            <a:r>
              <a:rPr lang="en-US" dirty="0" smtClean="0">
                <a:latin typeface="Times New Roman" charset="0"/>
              </a:rPr>
              <a:t> Lecture Notes for Computer Vision (15</a:t>
            </a:r>
            <a:r>
              <a:rPr lang="en-US" dirty="0">
                <a:latin typeface="Times New Roman" charset="0"/>
              </a:rPr>
              <a:t>-385,-</a:t>
            </a:r>
            <a:r>
              <a:rPr lang="en-US" dirty="0" smtClean="0">
                <a:latin typeface="Times New Roman" charset="0"/>
              </a:rPr>
              <a:t>685) at Carnegie Mellon University (2010)</a:t>
            </a:r>
            <a:endParaRPr lang="en-US" dirty="0" smtClean="0"/>
          </a:p>
          <a:p>
            <a:r>
              <a:rPr lang="en-US" dirty="0"/>
              <a:t>Dataset #</a:t>
            </a:r>
            <a:r>
              <a:rPr lang="en-US" dirty="0" smtClean="0"/>
              <a:t>1 (City of Chicago Data Portal): </a:t>
            </a:r>
            <a:r>
              <a:rPr lang="en-US" dirty="0">
                <a:hlinkClick r:id="rId3"/>
              </a:rPr>
              <a:t>https://data.cityofchicago.org/Health-Human-Services/Census-Data-Selected-socioeconomic-indicators-in-C/kn9c-</a:t>
            </a:r>
            <a:r>
              <a:rPr lang="en-US" dirty="0" smtClean="0">
                <a:hlinkClick r:id="rId3"/>
              </a:rPr>
              <a:t>c2s2</a:t>
            </a:r>
            <a:endParaRPr lang="en-US" dirty="0" smtClean="0"/>
          </a:p>
          <a:p>
            <a:r>
              <a:rPr lang="en-US" dirty="0" smtClean="0"/>
              <a:t>Dataset #2 (City of Chicago </a:t>
            </a:r>
            <a:r>
              <a:rPr lang="en-US" dirty="0"/>
              <a:t>Data Portal): </a:t>
            </a:r>
            <a:r>
              <a:rPr lang="en-US" dirty="0">
                <a:hlinkClick r:id="rId4"/>
              </a:rPr>
              <a:t>https://data.cityofchicago.org/Health-Human-Services/Public-Health-Statistics-Selected-public-health-in/iqnk-</a:t>
            </a:r>
            <a:r>
              <a:rPr lang="en-US" dirty="0" smtClean="0">
                <a:hlinkClick r:id="rId4"/>
              </a:rPr>
              <a:t>2tcu</a:t>
            </a:r>
            <a:endParaRPr lang="en-US" dirty="0" smtClean="0"/>
          </a:p>
          <a:p>
            <a:endParaRPr lang="en-US" dirty="0"/>
          </a:p>
        </p:txBody>
      </p:sp>
    </p:spTree>
    <p:extLst>
      <p:ext uri="{BB962C8B-B14F-4D97-AF65-F5344CB8AC3E}">
        <p14:creationId xmlns:p14="http://schemas.microsoft.com/office/powerpoint/2010/main" val="205277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PCA?</a:t>
            </a:r>
            <a:endParaRPr lang="en-US" dirty="0"/>
          </a:p>
        </p:txBody>
      </p:sp>
      <p:sp>
        <p:nvSpPr>
          <p:cNvPr id="3" name="Content Placeholder 2"/>
          <p:cNvSpPr>
            <a:spLocks noGrp="1"/>
          </p:cNvSpPr>
          <p:nvPr>
            <p:ph idx="1"/>
          </p:nvPr>
        </p:nvSpPr>
        <p:spPr/>
        <p:txBody>
          <a:bodyPr/>
          <a:lstStyle/>
          <a:p>
            <a:pPr marL="0" indent="0">
              <a:buNone/>
            </a:pPr>
            <a:r>
              <a:rPr lang="mr-IN" dirty="0" smtClean="0"/>
              <a:t>…</a:t>
            </a:r>
            <a:r>
              <a:rPr lang="en-US" dirty="0" smtClean="0"/>
              <a:t>such as </a:t>
            </a:r>
            <a:r>
              <a:rPr lang="en-US" b="1" dirty="0" smtClean="0"/>
              <a:t>Sweetness, Acidity, Tannin, Fruit and Body</a:t>
            </a:r>
            <a:r>
              <a:rPr lang="en-US" dirty="0" smtClean="0"/>
              <a:t>. Your job is to allocate each type onto the shelves so that similar-tasting wines are on the same shelf. </a:t>
            </a:r>
          </a:p>
          <a:p>
            <a:pPr marL="0" indent="0">
              <a:buNone/>
            </a:pPr>
            <a:endParaRPr lang="en-US" dirty="0" smtClean="0"/>
          </a:p>
          <a:p>
            <a:pPr marL="0" indent="0">
              <a:buNone/>
            </a:pPr>
            <a:r>
              <a:rPr lang="en-US" dirty="0" smtClean="0"/>
              <a:t>HOW CAN YOU DO THIS? </a:t>
            </a:r>
          </a:p>
        </p:txBody>
      </p:sp>
    </p:spTree>
    <p:extLst>
      <p:ext uri="{BB962C8B-B14F-4D97-AF65-F5344CB8AC3E}">
        <p14:creationId xmlns:p14="http://schemas.microsoft.com/office/powerpoint/2010/main" val="1219375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PCA?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Option #1: Choose one of the qualities that appears to be a good proxy for the taste (</a:t>
            </a:r>
            <a:r>
              <a:rPr lang="en-US" dirty="0" err="1" smtClean="0"/>
              <a:t>i.e</a:t>
            </a:r>
            <a:r>
              <a:rPr lang="en-US" dirty="0" smtClean="0"/>
              <a:t> sweetness) and group wines based on this one characteristic. </a:t>
            </a:r>
          </a:p>
          <a:p>
            <a:pPr marL="0" indent="0">
              <a:buNone/>
            </a:pPr>
            <a:endParaRPr lang="en-US" dirty="0"/>
          </a:p>
          <a:p>
            <a:pPr marL="0" indent="0">
              <a:buNone/>
            </a:pPr>
            <a:r>
              <a:rPr lang="en-US" dirty="0" smtClean="0"/>
              <a:t>Option #2: Construct a </a:t>
            </a:r>
            <a:r>
              <a:rPr lang="en-US" dirty="0"/>
              <a:t>new quality that ‘summarizes’ the taste in the 50 different types of </a:t>
            </a:r>
            <a:r>
              <a:rPr lang="en-US" dirty="0" smtClean="0"/>
              <a:t>wine and group the wines based on this new characteristic. </a:t>
            </a:r>
          </a:p>
        </p:txBody>
      </p:sp>
    </p:spTree>
    <p:extLst>
      <p:ext uri="{BB962C8B-B14F-4D97-AF65-F5344CB8AC3E}">
        <p14:creationId xmlns:p14="http://schemas.microsoft.com/office/powerpoint/2010/main" val="68484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PCA?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PCA executes the second option. It ‘summarizes’ a large set of predictors or input variables into fewer variables that appear as combinations of the original predictors. </a:t>
            </a:r>
          </a:p>
          <a:p>
            <a:pPr marL="0" indent="0">
              <a:buNone/>
            </a:pPr>
            <a:endParaRPr lang="en-US" dirty="0"/>
          </a:p>
          <a:p>
            <a:pPr marL="0" indent="0">
              <a:buNone/>
            </a:pPr>
            <a:r>
              <a:rPr lang="en-US" dirty="0" smtClean="0"/>
              <a:t>For example, let us call the new wine characteristic: Gordon’s Taste</a:t>
            </a:r>
          </a:p>
          <a:p>
            <a:pPr marL="0" indent="0">
              <a:buNone/>
            </a:pPr>
            <a:endParaRPr lang="en-US" dirty="0"/>
          </a:p>
          <a:p>
            <a:pPr marL="0" indent="0">
              <a:buNone/>
            </a:pPr>
            <a:r>
              <a:rPr lang="en-US" dirty="0" smtClean="0"/>
              <a:t>Gordon’s Taste = 2 * Sweetness + 0.5 * Acidity + 1 * Tannin + 3 * Fruit + 0.75 * Body </a:t>
            </a:r>
          </a:p>
        </p:txBody>
      </p:sp>
    </p:spTree>
    <p:extLst>
      <p:ext uri="{BB962C8B-B14F-4D97-AF65-F5344CB8AC3E}">
        <p14:creationId xmlns:p14="http://schemas.microsoft.com/office/powerpoint/2010/main" val="2898863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PCA? </a:t>
            </a:r>
            <a:endParaRPr lang="en-US" dirty="0"/>
          </a:p>
        </p:txBody>
      </p:sp>
      <p:sp>
        <p:nvSpPr>
          <p:cNvPr id="3" name="Content Placeholder 2"/>
          <p:cNvSpPr>
            <a:spLocks noGrp="1"/>
          </p:cNvSpPr>
          <p:nvPr>
            <p:ph idx="1"/>
          </p:nvPr>
        </p:nvSpPr>
        <p:spPr>
          <a:xfrm>
            <a:off x="762000" y="685800"/>
            <a:ext cx="7543800" cy="4493818"/>
          </a:xfrm>
        </p:spPr>
        <p:txBody>
          <a:bodyPr>
            <a:normAutofit fontScale="92500" lnSpcReduction="10000"/>
          </a:bodyPr>
          <a:lstStyle/>
          <a:p>
            <a:r>
              <a:rPr lang="en-US" dirty="0" smtClean="0"/>
              <a:t>Gordon’s Taste will only be a successful characteristic at ‘summarizing’ taste if it accomplishes two goals (which are the two main goals of PCA):</a:t>
            </a:r>
          </a:p>
          <a:p>
            <a:pPr marL="0" indent="0">
              <a:buNone/>
            </a:pPr>
            <a:endParaRPr lang="en-US" dirty="0"/>
          </a:p>
          <a:p>
            <a:pPr marL="0" indent="0">
              <a:buNone/>
            </a:pPr>
            <a:r>
              <a:rPr lang="en-US" dirty="0" smtClean="0"/>
              <a:t>1. The new characteristic should differ across wines (otherwise, my characteristic would be the same for multiple wines even if their taste is different)</a:t>
            </a:r>
          </a:p>
          <a:p>
            <a:pPr marL="0" indent="0">
              <a:buNone/>
            </a:pPr>
            <a:r>
              <a:rPr lang="en-US" dirty="0" smtClean="0"/>
              <a:t>- Known </a:t>
            </a:r>
            <a:r>
              <a:rPr lang="en-US" dirty="0"/>
              <a:t>as </a:t>
            </a:r>
            <a:r>
              <a:rPr lang="en-US" b="1" i="1" dirty="0"/>
              <a:t>maximizing variance </a:t>
            </a:r>
          </a:p>
          <a:p>
            <a:pPr marL="0" indent="0">
              <a:buNone/>
            </a:pPr>
            <a:endParaRPr lang="en-US" dirty="0"/>
          </a:p>
          <a:p>
            <a:pPr marL="0" indent="0">
              <a:buNone/>
            </a:pPr>
            <a:r>
              <a:rPr lang="en-US" dirty="0" smtClean="0"/>
              <a:t>2. The </a:t>
            </a:r>
            <a:r>
              <a:rPr lang="en-US" dirty="0"/>
              <a:t>new characteristic should be able to predict or ‘reconstruct’ the original wine’s characteristic (</a:t>
            </a:r>
            <a:r>
              <a:rPr lang="en-US" dirty="0" err="1"/>
              <a:t>i.e</a:t>
            </a:r>
            <a:r>
              <a:rPr lang="en-US" dirty="0"/>
              <a:t> it should relate to the original characteristics) </a:t>
            </a:r>
          </a:p>
          <a:p>
            <a:pPr marL="0" indent="0">
              <a:buNone/>
            </a:pPr>
            <a:r>
              <a:rPr lang="en-US" dirty="0" smtClean="0"/>
              <a:t>- Known as </a:t>
            </a:r>
            <a:r>
              <a:rPr lang="en-US" b="1" i="1" dirty="0" smtClean="0"/>
              <a:t>minimizing distance </a:t>
            </a:r>
            <a:r>
              <a:rPr lang="en-US" dirty="0" smtClean="0"/>
              <a:t> </a:t>
            </a:r>
          </a:p>
          <a:p>
            <a:pPr>
              <a:buFontTx/>
              <a:buChar char="-"/>
            </a:pPr>
            <a:endParaRPr lang="en-US" dirty="0"/>
          </a:p>
        </p:txBody>
      </p:sp>
    </p:spTree>
    <p:extLst>
      <p:ext uri="{BB962C8B-B14F-4D97-AF65-F5344CB8AC3E}">
        <p14:creationId xmlns:p14="http://schemas.microsoft.com/office/powerpoint/2010/main" val="175408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PCA? </a:t>
            </a:r>
            <a:endParaRPr lang="en-US" dirty="0"/>
          </a:p>
        </p:txBody>
      </p:sp>
      <p:sp>
        <p:nvSpPr>
          <p:cNvPr id="3" name="Content Placeholder 2"/>
          <p:cNvSpPr>
            <a:spLocks noGrp="1"/>
          </p:cNvSpPr>
          <p:nvPr>
            <p:ph idx="1"/>
          </p:nvPr>
        </p:nvSpPr>
        <p:spPr/>
        <p:txBody>
          <a:bodyPr/>
          <a:lstStyle/>
          <a:p>
            <a:pPr marL="0" indent="0">
              <a:buNone/>
            </a:pPr>
            <a:r>
              <a:rPr lang="en-US" dirty="0" smtClean="0"/>
              <a:t>OVERALL: </a:t>
            </a:r>
          </a:p>
          <a:p>
            <a:pPr marL="0" indent="0">
              <a:buNone/>
            </a:pPr>
            <a:endParaRPr lang="en-US" dirty="0" smtClean="0"/>
          </a:p>
          <a:p>
            <a:pPr>
              <a:buFontTx/>
              <a:buChar char="-"/>
            </a:pPr>
            <a:r>
              <a:rPr lang="en-US" dirty="0" smtClean="0"/>
              <a:t>PCA can reveal the ‘inner structure’ of the data in a way that explains the most </a:t>
            </a:r>
            <a:r>
              <a:rPr lang="en-US" b="1" u="sng" dirty="0" smtClean="0"/>
              <a:t>variance</a:t>
            </a:r>
          </a:p>
          <a:p>
            <a:pPr>
              <a:buFontTx/>
              <a:buChar char="-"/>
            </a:pPr>
            <a:r>
              <a:rPr lang="en-US" dirty="0"/>
              <a:t>PCA can </a:t>
            </a:r>
            <a:r>
              <a:rPr lang="en-US" b="1" u="sng" dirty="0"/>
              <a:t>reduce dimensionality</a:t>
            </a:r>
            <a:r>
              <a:rPr lang="en-US" dirty="0"/>
              <a:t> by converting a set of observations that may be correlated into linearly uncorrelated </a:t>
            </a:r>
            <a:r>
              <a:rPr lang="en-US" dirty="0" smtClean="0"/>
              <a:t>variables</a:t>
            </a:r>
            <a:endParaRPr lang="en-US" dirty="0"/>
          </a:p>
        </p:txBody>
      </p:sp>
    </p:spTree>
    <p:extLst>
      <p:ext uri="{BB962C8B-B14F-4D97-AF65-F5344CB8AC3E}">
        <p14:creationId xmlns:p14="http://schemas.microsoft.com/office/powerpoint/2010/main" val="243272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PCA work ? </a:t>
            </a:r>
            <a:endParaRPr lang="en-US" dirty="0"/>
          </a:p>
        </p:txBody>
      </p:sp>
      <p:pic>
        <p:nvPicPr>
          <p:cNvPr id="4" name="Content Placeholder 3" descr="Screen Shot 2016-12-06 at 8.03.06 PM.png"/>
          <p:cNvPicPr>
            <a:picLocks noGrp="1" noChangeAspect="1"/>
          </p:cNvPicPr>
          <p:nvPr>
            <p:ph idx="1"/>
          </p:nvPr>
        </p:nvPicPr>
        <p:blipFill>
          <a:blip r:embed="rId2">
            <a:extLst>
              <a:ext uri="{28A0092B-C50C-407E-A947-70E740481C1C}">
                <a14:useLocalDpi xmlns:a14="http://schemas.microsoft.com/office/drawing/2010/main" val="0"/>
              </a:ext>
            </a:extLst>
          </a:blip>
          <a:srcRect t="15592" b="15592"/>
          <a:stretch>
            <a:fillRect/>
          </a:stretch>
        </p:blipFill>
        <p:spPr>
          <a:xfrm>
            <a:off x="2069262" y="546461"/>
            <a:ext cx="4766440" cy="2839603"/>
          </a:xfrm>
        </p:spPr>
      </p:pic>
      <p:sp>
        <p:nvSpPr>
          <p:cNvPr id="6" name="TextBox 5"/>
          <p:cNvSpPr txBox="1"/>
          <p:nvPr/>
        </p:nvSpPr>
        <p:spPr>
          <a:xfrm>
            <a:off x="761999" y="3386064"/>
            <a:ext cx="7572133" cy="1938992"/>
          </a:xfrm>
          <a:prstGeom prst="rect">
            <a:avLst/>
          </a:prstGeom>
          <a:noFill/>
        </p:spPr>
        <p:txBody>
          <a:bodyPr wrap="square" rtlCol="0">
            <a:spAutoFit/>
          </a:bodyPr>
          <a:lstStyle/>
          <a:p>
            <a:r>
              <a:rPr lang="en-US" sz="2400" dirty="0" smtClean="0"/>
              <a:t>- PCA sees this ‘cloud’ of blue dots corresponding to x and y values of two correlated variables (</a:t>
            </a:r>
            <a:r>
              <a:rPr lang="en-US" sz="2400" dirty="0" err="1" smtClean="0"/>
              <a:t>i.e</a:t>
            </a:r>
            <a:r>
              <a:rPr lang="en-US" sz="2400" dirty="0" smtClean="0"/>
              <a:t> Sweetness and Tannin). It recognizes these variables may be redundant and uses this as an opportunity to reduce the dimension from two to one.</a:t>
            </a:r>
            <a:endParaRPr lang="en-US" sz="2400" dirty="0"/>
          </a:p>
        </p:txBody>
      </p:sp>
    </p:spTree>
    <p:extLst>
      <p:ext uri="{BB962C8B-B14F-4D97-AF65-F5344CB8AC3E}">
        <p14:creationId xmlns:p14="http://schemas.microsoft.com/office/powerpoint/2010/main" val="225254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PCA work ? </a:t>
            </a:r>
          </a:p>
        </p:txBody>
      </p:sp>
      <p:sp>
        <p:nvSpPr>
          <p:cNvPr id="3" name="Content Placeholder 2"/>
          <p:cNvSpPr>
            <a:spLocks noGrp="1"/>
          </p:cNvSpPr>
          <p:nvPr>
            <p:ph idx="1"/>
          </p:nvPr>
        </p:nvSpPr>
        <p:spPr>
          <a:xfrm>
            <a:off x="762000" y="685799"/>
            <a:ext cx="7543800" cy="4408205"/>
          </a:xfrm>
        </p:spPr>
        <p:txBody>
          <a:bodyPr>
            <a:normAutofit/>
          </a:bodyPr>
          <a:lstStyle/>
          <a:p>
            <a:pPr marL="0" indent="0">
              <a:buNone/>
            </a:pPr>
            <a:r>
              <a:rPr lang="en-US" dirty="0" smtClean="0"/>
              <a:t>If you were PCA and you were asked to find a new variable that reduces the dimensionality in the previous picture from two to one, which direction would you place the ‘black line’ in the following 3 pictures? </a:t>
            </a:r>
          </a:p>
          <a:p>
            <a:pPr marL="0" indent="0">
              <a:buNone/>
            </a:pPr>
            <a:endParaRPr lang="en-US" dirty="0"/>
          </a:p>
          <a:p>
            <a:pPr>
              <a:buFontTx/>
              <a:buChar char="-"/>
            </a:pPr>
            <a:r>
              <a:rPr lang="en-US" dirty="0" smtClean="0"/>
              <a:t>REMEMBER the goals for this direction, it should</a:t>
            </a:r>
            <a:r>
              <a:rPr lang="mr-IN" dirty="0" smtClean="0"/>
              <a:t>…</a:t>
            </a:r>
            <a:r>
              <a:rPr lang="en-US" dirty="0" smtClean="0"/>
              <a:t> </a:t>
            </a:r>
          </a:p>
          <a:p>
            <a:pPr marL="457200" indent="-457200">
              <a:buAutoNum type="arabicPeriod"/>
            </a:pPr>
            <a:r>
              <a:rPr lang="en-US" b="1" dirty="0" smtClean="0"/>
              <a:t>Maximize variance </a:t>
            </a:r>
            <a:r>
              <a:rPr lang="en-US" dirty="0" smtClean="0"/>
              <a:t>(red dots should be spread evenly along this black line!)</a:t>
            </a:r>
          </a:p>
          <a:p>
            <a:pPr marL="457200" indent="-457200">
              <a:buAutoNum type="arabicPeriod"/>
            </a:pPr>
            <a:r>
              <a:rPr lang="en-US" b="1" dirty="0" smtClean="0"/>
              <a:t>Minimize distance </a:t>
            </a:r>
            <a:r>
              <a:rPr lang="en-US" dirty="0" smtClean="0"/>
              <a:t>(the lines between the blue dots and red dots should be as small as possible!)</a:t>
            </a:r>
            <a:endParaRPr lang="en-US" b="1" dirty="0"/>
          </a:p>
        </p:txBody>
      </p:sp>
    </p:spTree>
    <p:extLst>
      <p:ext uri="{BB962C8B-B14F-4D97-AF65-F5344CB8AC3E}">
        <p14:creationId xmlns:p14="http://schemas.microsoft.com/office/powerpoint/2010/main" val="701896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419</TotalTime>
  <Words>1266</Words>
  <Application>Microsoft Macintosh PowerPoint</Application>
  <PresentationFormat>On-screen Show (4:3)</PresentationFormat>
  <Paragraphs>91</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Newsprint</vt:lpstr>
      <vt:lpstr>Principle Component Analysis (PCA) </vt:lpstr>
      <vt:lpstr>WHAT is PCA?</vt:lpstr>
      <vt:lpstr>WHAT is PCA?</vt:lpstr>
      <vt:lpstr>WHAT is PCA?</vt:lpstr>
      <vt:lpstr>WHAT is PCA?</vt:lpstr>
      <vt:lpstr>WHAT is PCA? </vt:lpstr>
      <vt:lpstr>WHY use PCA? </vt:lpstr>
      <vt:lpstr>HOW does PCA work ? </vt:lpstr>
      <vt:lpstr>HOW does PCA work ? </vt:lpstr>
      <vt:lpstr>HOW does PCA work ? </vt:lpstr>
      <vt:lpstr>HOW does PCA work ? </vt:lpstr>
      <vt:lpstr>HOW does PCA work ? </vt:lpstr>
      <vt:lpstr>HOW does PCA work ? </vt:lpstr>
      <vt:lpstr>HOW does PCA work ? </vt:lpstr>
      <vt:lpstr>HOW does PCA work ? </vt:lpstr>
      <vt:lpstr>HOW does PCA work? </vt:lpstr>
      <vt:lpstr>HOW can we do PCA?</vt:lpstr>
      <vt:lpstr>PowerPoint Presentation</vt:lpstr>
      <vt:lpstr>HOW can we do PCA?</vt:lpstr>
      <vt:lpstr>HOW can we do PCA?</vt:lpstr>
      <vt:lpstr>REFERENCES</vt:lpstr>
    </vt:vector>
  </TitlesOfParts>
  <Company>Univeristy of Toronto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 Component Analysis (PCA) </dc:title>
  <dc:creator>Gordon Dri</dc:creator>
  <cp:lastModifiedBy>Gordon Dri</cp:lastModifiedBy>
  <cp:revision>25</cp:revision>
  <dcterms:created xsi:type="dcterms:W3CDTF">2016-12-07T00:59:50Z</dcterms:created>
  <dcterms:modified xsi:type="dcterms:W3CDTF">2016-12-07T07:59:01Z</dcterms:modified>
</cp:coreProperties>
</file>