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0" r:id="rId3"/>
    <p:sldId id="261" r:id="rId4"/>
    <p:sldId id="290" r:id="rId5"/>
    <p:sldId id="291" r:id="rId6"/>
    <p:sldId id="292" r:id="rId7"/>
    <p:sldId id="268" r:id="rId8"/>
    <p:sldId id="262" r:id="rId9"/>
    <p:sldId id="274" r:id="rId10"/>
    <p:sldId id="275" r:id="rId11"/>
    <p:sldId id="264" r:id="rId12"/>
    <p:sldId id="270" r:id="rId13"/>
    <p:sldId id="271" r:id="rId14"/>
    <p:sldId id="293" r:id="rId15"/>
    <p:sldId id="294" r:id="rId16"/>
    <p:sldId id="295" r:id="rId17"/>
    <p:sldId id="296" r:id="rId18"/>
    <p:sldId id="272" r:id="rId19"/>
    <p:sldId id="288" r:id="rId20"/>
    <p:sldId id="280" r:id="rId21"/>
    <p:sldId id="281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BFEFDE"/>
    <a:srgbClr val="B6ECD9"/>
    <a:srgbClr val="A3E7CF"/>
    <a:srgbClr val="D8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92" autoAdjust="0"/>
    <p:restoredTop sz="94643"/>
  </p:normalViewPr>
  <p:slideViewPr>
    <p:cSldViewPr snapToGrid="0" snapToObjects="1">
      <p:cViewPr varScale="1">
        <p:scale>
          <a:sx n="62" d="100"/>
          <a:sy n="62" d="100"/>
        </p:scale>
        <p:origin x="5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Monopoly</a:t>
            </a:r>
            <a:r>
              <a:rPr lang="en-US" sz="1800" baseline="0"/>
              <a:t> Turn # 1, #2, #3, #15 Probabilities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Sheet2!$J$2</c:f>
              <c:strCache>
                <c:ptCount val="1"/>
                <c:pt idx="0">
                  <c:v>Turn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Sheet2!$I$3:$I$43</c:f>
              <c:strCache>
                <c:ptCount val="41"/>
                <c:pt idx="0">
                  <c:v>Go</c:v>
                </c:pt>
                <c:pt idx="1">
                  <c:v>Mediterranean Avenue</c:v>
                </c:pt>
                <c:pt idx="2">
                  <c:v>Community Chest</c:v>
                </c:pt>
                <c:pt idx="3">
                  <c:v>Baltic Avenue</c:v>
                </c:pt>
                <c:pt idx="4">
                  <c:v>Income Tax</c:v>
                </c:pt>
                <c:pt idx="5">
                  <c:v>Reading Railroad</c:v>
                </c:pt>
                <c:pt idx="6">
                  <c:v>Oriental Avenue</c:v>
                </c:pt>
                <c:pt idx="7">
                  <c:v>Chance</c:v>
                </c:pt>
                <c:pt idx="8">
                  <c:v>Vermont Avenue</c:v>
                </c:pt>
                <c:pt idx="9">
                  <c:v>Connecticut Avenue</c:v>
                </c:pt>
                <c:pt idx="10">
                  <c:v>In Jail Visiting</c:v>
                </c:pt>
                <c:pt idx="11">
                  <c:v>St Charles Place</c:v>
                </c:pt>
                <c:pt idx="12">
                  <c:v>Electric Company</c:v>
                </c:pt>
                <c:pt idx="13">
                  <c:v>States Avenue</c:v>
                </c:pt>
                <c:pt idx="14">
                  <c:v>Virginia Avenue</c:v>
                </c:pt>
                <c:pt idx="15">
                  <c:v>Pennsylvania Railroad</c:v>
                </c:pt>
                <c:pt idx="16">
                  <c:v>St James Place</c:v>
                </c:pt>
                <c:pt idx="17">
                  <c:v>Community Chest</c:v>
                </c:pt>
                <c:pt idx="18">
                  <c:v>Tennessee Avenue</c:v>
                </c:pt>
                <c:pt idx="19">
                  <c:v>New York Avenue</c:v>
                </c:pt>
                <c:pt idx="20">
                  <c:v>Free Parking</c:v>
                </c:pt>
                <c:pt idx="21">
                  <c:v>Kentucky Avenue</c:v>
                </c:pt>
                <c:pt idx="22">
                  <c:v>Chance</c:v>
                </c:pt>
                <c:pt idx="23">
                  <c:v>Indiana Avenue</c:v>
                </c:pt>
                <c:pt idx="24">
                  <c:v>Illinois Avenue</c:v>
                </c:pt>
                <c:pt idx="25">
                  <c:v>B &amp; O Railroad</c:v>
                </c:pt>
                <c:pt idx="26">
                  <c:v>Atlantic Avenue</c:v>
                </c:pt>
                <c:pt idx="27">
                  <c:v>Ventnor Avenue</c:v>
                </c:pt>
                <c:pt idx="28">
                  <c:v>Water Works</c:v>
                </c:pt>
                <c:pt idx="29">
                  <c:v>Marvin Garden</c:v>
                </c:pt>
                <c:pt idx="30">
                  <c:v>Go to Jail</c:v>
                </c:pt>
                <c:pt idx="31">
                  <c:v>Pacific Avenue</c:v>
                </c:pt>
                <c:pt idx="32">
                  <c:v>North Carolina Avenue</c:v>
                </c:pt>
                <c:pt idx="33">
                  <c:v>Community Chest</c:v>
                </c:pt>
                <c:pt idx="34">
                  <c:v>Pennsylvania Avenue</c:v>
                </c:pt>
                <c:pt idx="35">
                  <c:v>Short Line</c:v>
                </c:pt>
                <c:pt idx="36">
                  <c:v>Chance</c:v>
                </c:pt>
                <c:pt idx="37">
                  <c:v>Park Place</c:v>
                </c:pt>
                <c:pt idx="38">
                  <c:v>Luxury 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Sheet2!$J$3:$J$43</c:f>
              <c:numCache>
                <c:formatCode>0.00%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2.7777779999999998E-2</c:v>
                </c:pt>
                <c:pt idx="3">
                  <c:v>5.5555559999999997E-2</c:v>
                </c:pt>
                <c:pt idx="4">
                  <c:v>8.3333329999999997E-2</c:v>
                </c:pt>
                <c:pt idx="5">
                  <c:v>0.11111111</c:v>
                </c:pt>
                <c:pt idx="6">
                  <c:v>0.13888888999999999</c:v>
                </c:pt>
                <c:pt idx="7">
                  <c:v>0.16666666999999999</c:v>
                </c:pt>
                <c:pt idx="8">
                  <c:v>0.13888888999999999</c:v>
                </c:pt>
                <c:pt idx="9">
                  <c:v>0.11111111</c:v>
                </c:pt>
                <c:pt idx="10">
                  <c:v>8.3333329999999997E-2</c:v>
                </c:pt>
                <c:pt idx="11">
                  <c:v>5.5555559999999997E-2</c:v>
                </c:pt>
                <c:pt idx="12">
                  <c:v>2.7777779999999998E-2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E9-9A81-A4FB894D48C3}"/>
            </c:ext>
          </c:extLst>
        </c:ser>
        <c:ser>
          <c:idx val="1"/>
          <c:order val="1"/>
          <c:tx>
            <c:strRef>
              <c:f>Sheet2!$K$2</c:f>
              <c:strCache>
                <c:ptCount val="1"/>
                <c:pt idx="0">
                  <c:v>Turn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Sheet2!$I$3:$I$43</c:f>
              <c:strCache>
                <c:ptCount val="41"/>
                <c:pt idx="0">
                  <c:v>Go</c:v>
                </c:pt>
                <c:pt idx="1">
                  <c:v>Mediterranean Avenue</c:v>
                </c:pt>
                <c:pt idx="2">
                  <c:v>Community Chest</c:v>
                </c:pt>
                <c:pt idx="3">
                  <c:v>Baltic Avenue</c:v>
                </c:pt>
                <c:pt idx="4">
                  <c:v>Income Tax</c:v>
                </c:pt>
                <c:pt idx="5">
                  <c:v>Reading Railroad</c:v>
                </c:pt>
                <c:pt idx="6">
                  <c:v>Oriental Avenue</c:v>
                </c:pt>
                <c:pt idx="7">
                  <c:v>Chance</c:v>
                </c:pt>
                <c:pt idx="8">
                  <c:v>Vermont Avenue</c:v>
                </c:pt>
                <c:pt idx="9">
                  <c:v>Connecticut Avenue</c:v>
                </c:pt>
                <c:pt idx="10">
                  <c:v>In Jail Visiting</c:v>
                </c:pt>
                <c:pt idx="11">
                  <c:v>St Charles Place</c:v>
                </c:pt>
                <c:pt idx="12">
                  <c:v>Electric Company</c:v>
                </c:pt>
                <c:pt idx="13">
                  <c:v>States Avenue</c:v>
                </c:pt>
                <c:pt idx="14">
                  <c:v>Virginia Avenue</c:v>
                </c:pt>
                <c:pt idx="15">
                  <c:v>Pennsylvania Railroad</c:v>
                </c:pt>
                <c:pt idx="16">
                  <c:v>St James Place</c:v>
                </c:pt>
                <c:pt idx="17">
                  <c:v>Community Chest</c:v>
                </c:pt>
                <c:pt idx="18">
                  <c:v>Tennessee Avenue</c:v>
                </c:pt>
                <c:pt idx="19">
                  <c:v>New York Avenue</c:v>
                </c:pt>
                <c:pt idx="20">
                  <c:v>Free Parking</c:v>
                </c:pt>
                <c:pt idx="21">
                  <c:v>Kentucky Avenue</c:v>
                </c:pt>
                <c:pt idx="22">
                  <c:v>Chance</c:v>
                </c:pt>
                <c:pt idx="23">
                  <c:v>Indiana Avenue</c:v>
                </c:pt>
                <c:pt idx="24">
                  <c:v>Illinois Avenue</c:v>
                </c:pt>
                <c:pt idx="25">
                  <c:v>B &amp; O Railroad</c:v>
                </c:pt>
                <c:pt idx="26">
                  <c:v>Atlantic Avenue</c:v>
                </c:pt>
                <c:pt idx="27">
                  <c:v>Ventnor Avenue</c:v>
                </c:pt>
                <c:pt idx="28">
                  <c:v>Water Works</c:v>
                </c:pt>
                <c:pt idx="29">
                  <c:v>Marvin Garden</c:v>
                </c:pt>
                <c:pt idx="30">
                  <c:v>Go to Jail</c:v>
                </c:pt>
                <c:pt idx="31">
                  <c:v>Pacific Avenue</c:v>
                </c:pt>
                <c:pt idx="32">
                  <c:v>North Carolina Avenue</c:v>
                </c:pt>
                <c:pt idx="33">
                  <c:v>Community Chest</c:v>
                </c:pt>
                <c:pt idx="34">
                  <c:v>Pennsylvania Avenue</c:v>
                </c:pt>
                <c:pt idx="35">
                  <c:v>Short Line</c:v>
                </c:pt>
                <c:pt idx="36">
                  <c:v>Chance</c:v>
                </c:pt>
                <c:pt idx="37">
                  <c:v>Park Place</c:v>
                </c:pt>
                <c:pt idx="38">
                  <c:v>Luxury 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Sheet2!$K$3:$K$43</c:f>
              <c:numCache>
                <c:formatCode>0.00%</c:formatCode>
                <c:ptCount val="41"/>
                <c:pt idx="0">
                  <c:v>1.2152777999999999E-2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1.1091821E-2</c:v>
                </c:pt>
                <c:pt idx="5">
                  <c:v>1.3310185E-2</c:v>
                </c:pt>
                <c:pt idx="6">
                  <c:v>7.4266979999999998E-3</c:v>
                </c:pt>
                <c:pt idx="7">
                  <c:v>1.5046296000000001E-2</c:v>
                </c:pt>
                <c:pt idx="8">
                  <c:v>2.6523919999999999E-2</c:v>
                </c:pt>
                <c:pt idx="9">
                  <c:v>4.0027005999999997E-2</c:v>
                </c:pt>
                <c:pt idx="10">
                  <c:v>6.8190585999999997E-2</c:v>
                </c:pt>
                <c:pt idx="11">
                  <c:v>8.2465278000000003E-2</c:v>
                </c:pt>
                <c:pt idx="12">
                  <c:v>9.6161264999999996E-2</c:v>
                </c:pt>
                <c:pt idx="13">
                  <c:v>9.4810957000000001E-2</c:v>
                </c:pt>
                <c:pt idx="14">
                  <c:v>9.6932870000000004E-2</c:v>
                </c:pt>
                <c:pt idx="15">
                  <c:v>0.105420525</c:v>
                </c:pt>
                <c:pt idx="16">
                  <c:v>8.6033950999999997E-2</c:v>
                </c:pt>
                <c:pt idx="17">
                  <c:v>7.2434414000000003E-2</c:v>
                </c:pt>
                <c:pt idx="18">
                  <c:v>5.6520062000000003E-2</c:v>
                </c:pt>
                <c:pt idx="19">
                  <c:v>4.0605710000000003E-2</c:v>
                </c:pt>
                <c:pt idx="20">
                  <c:v>2.7006173000000001E-2</c:v>
                </c:pt>
                <c:pt idx="21">
                  <c:v>1.5432098999999999E-2</c:v>
                </c:pt>
                <c:pt idx="22">
                  <c:v>7.716049E-3</c:v>
                </c:pt>
                <c:pt idx="23">
                  <c:v>3.0864199999999999E-3</c:v>
                </c:pt>
                <c:pt idx="24">
                  <c:v>1.1188272000000001E-2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1.0416666999999999E-2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E9-9A81-A4FB894D48C3}"/>
            </c:ext>
          </c:extLst>
        </c:ser>
        <c:ser>
          <c:idx val="2"/>
          <c:order val="2"/>
          <c:tx>
            <c:strRef>
              <c:f>Sheet2!$L$2</c:f>
              <c:strCache>
                <c:ptCount val="1"/>
                <c:pt idx="0">
                  <c:v>Turn 3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Sheet2!$I$3:$I$43</c:f>
              <c:strCache>
                <c:ptCount val="41"/>
                <c:pt idx="0">
                  <c:v>Go</c:v>
                </c:pt>
                <c:pt idx="1">
                  <c:v>Mediterranean Avenue</c:v>
                </c:pt>
                <c:pt idx="2">
                  <c:v>Community Chest</c:v>
                </c:pt>
                <c:pt idx="3">
                  <c:v>Baltic Avenue</c:v>
                </c:pt>
                <c:pt idx="4">
                  <c:v>Income Tax</c:v>
                </c:pt>
                <c:pt idx="5">
                  <c:v>Reading Railroad</c:v>
                </c:pt>
                <c:pt idx="6">
                  <c:v>Oriental Avenue</c:v>
                </c:pt>
                <c:pt idx="7">
                  <c:v>Chance</c:v>
                </c:pt>
                <c:pt idx="8">
                  <c:v>Vermont Avenue</c:v>
                </c:pt>
                <c:pt idx="9">
                  <c:v>Connecticut Avenue</c:v>
                </c:pt>
                <c:pt idx="10">
                  <c:v>In Jail Visiting</c:v>
                </c:pt>
                <c:pt idx="11">
                  <c:v>St Charles Place</c:v>
                </c:pt>
                <c:pt idx="12">
                  <c:v>Electric Company</c:v>
                </c:pt>
                <c:pt idx="13">
                  <c:v>States Avenue</c:v>
                </c:pt>
                <c:pt idx="14">
                  <c:v>Virginia Avenue</c:v>
                </c:pt>
                <c:pt idx="15">
                  <c:v>Pennsylvania Railroad</c:v>
                </c:pt>
                <c:pt idx="16">
                  <c:v>St James Place</c:v>
                </c:pt>
                <c:pt idx="17">
                  <c:v>Community Chest</c:v>
                </c:pt>
                <c:pt idx="18">
                  <c:v>Tennessee Avenue</c:v>
                </c:pt>
                <c:pt idx="19">
                  <c:v>New York Avenue</c:v>
                </c:pt>
                <c:pt idx="20">
                  <c:v>Free Parking</c:v>
                </c:pt>
                <c:pt idx="21">
                  <c:v>Kentucky Avenue</c:v>
                </c:pt>
                <c:pt idx="22">
                  <c:v>Chance</c:v>
                </c:pt>
                <c:pt idx="23">
                  <c:v>Indiana Avenue</c:v>
                </c:pt>
                <c:pt idx="24">
                  <c:v>Illinois Avenue</c:v>
                </c:pt>
                <c:pt idx="25">
                  <c:v>B &amp; O Railroad</c:v>
                </c:pt>
                <c:pt idx="26">
                  <c:v>Atlantic Avenue</c:v>
                </c:pt>
                <c:pt idx="27">
                  <c:v>Ventnor Avenue</c:v>
                </c:pt>
                <c:pt idx="28">
                  <c:v>Water Works</c:v>
                </c:pt>
                <c:pt idx="29">
                  <c:v>Marvin Garden</c:v>
                </c:pt>
                <c:pt idx="30">
                  <c:v>Go to Jail</c:v>
                </c:pt>
                <c:pt idx="31">
                  <c:v>Pacific Avenue</c:v>
                </c:pt>
                <c:pt idx="32">
                  <c:v>North Carolina Avenue</c:v>
                </c:pt>
                <c:pt idx="33">
                  <c:v>Community Chest</c:v>
                </c:pt>
                <c:pt idx="34">
                  <c:v>Pennsylvania Avenue</c:v>
                </c:pt>
                <c:pt idx="35">
                  <c:v>Short Line</c:v>
                </c:pt>
                <c:pt idx="36">
                  <c:v>Chance</c:v>
                </c:pt>
                <c:pt idx="37">
                  <c:v>Park Place</c:v>
                </c:pt>
                <c:pt idx="38">
                  <c:v>Luxury 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Sheet2!$L$3:$L$43</c:f>
              <c:numCache>
                <c:formatCode>0.00%</c:formatCode>
                <c:ptCount val="41"/>
                <c:pt idx="0">
                  <c:v>5.9497975000000003E-3</c:v>
                </c:pt>
                <c:pt idx="1">
                  <c:v>2.8935190000000001E-4</c:v>
                </c:pt>
                <c:pt idx="2">
                  <c:v>9.1628089999999998E-4</c:v>
                </c:pt>
                <c:pt idx="3">
                  <c:v>1.5432098999999999E-3</c:v>
                </c:pt>
                <c:pt idx="4">
                  <c:v>3.1105324000000002E-3</c:v>
                </c:pt>
                <c:pt idx="5">
                  <c:v>4.2197145E-3</c:v>
                </c:pt>
                <c:pt idx="6">
                  <c:v>3.7321031000000001E-3</c:v>
                </c:pt>
                <c:pt idx="7">
                  <c:v>4.4581619000000003E-3</c:v>
                </c:pt>
                <c:pt idx="8">
                  <c:v>4.7153634999999999E-3</c:v>
                </c:pt>
                <c:pt idx="9">
                  <c:v>5.1554195000000002E-3</c:v>
                </c:pt>
                <c:pt idx="10">
                  <c:v>1.22820484E-2</c:v>
                </c:pt>
                <c:pt idx="11">
                  <c:v>1.00435903E-2</c:v>
                </c:pt>
                <c:pt idx="12">
                  <c:v>1.31280007E-2</c:v>
                </c:pt>
                <c:pt idx="13">
                  <c:v>1.7594869900000001E-2</c:v>
                </c:pt>
                <c:pt idx="14">
                  <c:v>2.55982617E-2</c:v>
                </c:pt>
                <c:pt idx="15">
                  <c:v>3.6809976199999997E-2</c:v>
                </c:pt>
                <c:pt idx="16">
                  <c:v>4.7359932299999997E-2</c:v>
                </c:pt>
                <c:pt idx="17">
                  <c:v>5.95549072E-2</c:v>
                </c:pt>
                <c:pt idx="18">
                  <c:v>7.0659454299999994E-2</c:v>
                </c:pt>
                <c:pt idx="19">
                  <c:v>7.9795136200000005E-2</c:v>
                </c:pt>
                <c:pt idx="20">
                  <c:v>8.4400318299999999E-2</c:v>
                </c:pt>
                <c:pt idx="21">
                  <c:v>8.5531268800000004E-2</c:v>
                </c:pt>
                <c:pt idx="22">
                  <c:v>8.2764006799999998E-2</c:v>
                </c:pt>
                <c:pt idx="23">
                  <c:v>7.56805797E-2</c:v>
                </c:pt>
                <c:pt idx="24">
                  <c:v>6.7228089599999999E-2</c:v>
                </c:pt>
                <c:pt idx="25">
                  <c:v>5.5267878200000002E-2</c:v>
                </c:pt>
                <c:pt idx="26">
                  <c:v>4.3607735299999999E-2</c:v>
                </c:pt>
                <c:pt idx="27">
                  <c:v>3.2807610500000001E-2</c:v>
                </c:pt>
                <c:pt idx="28">
                  <c:v>2.3681975500000001E-2</c:v>
                </c:pt>
                <c:pt idx="29">
                  <c:v>1.5662843499999999E-2</c:v>
                </c:pt>
                <c:pt idx="30">
                  <c:v>1.03282536E-2</c:v>
                </c:pt>
                <c:pt idx="31">
                  <c:v>6.5827545999999999E-3</c:v>
                </c:pt>
                <c:pt idx="32">
                  <c:v>3.7856867000000002E-3</c:v>
                </c:pt>
                <c:pt idx="33">
                  <c:v>2.1165552000000001E-3</c:v>
                </c:pt>
                <c:pt idx="34">
                  <c:v>1.1975951999999999E-3</c:v>
                </c:pt>
                <c:pt idx="35">
                  <c:v>7.0730450000000002E-4</c:v>
                </c:pt>
                <c:pt idx="36">
                  <c:v>3.1078529999999999E-4</c:v>
                </c:pt>
                <c:pt idx="37">
                  <c:v>0</c:v>
                </c:pt>
                <c:pt idx="38">
                  <c:v>0</c:v>
                </c:pt>
                <c:pt idx="39">
                  <c:v>1.4226466000000001E-3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E9-9A81-A4FB894D48C3}"/>
            </c:ext>
          </c:extLst>
        </c:ser>
        <c:ser>
          <c:idx val="3"/>
          <c:order val="3"/>
          <c:tx>
            <c:strRef>
              <c:f>Sheet2!$M$2</c:f>
              <c:strCache>
                <c:ptCount val="1"/>
                <c:pt idx="0">
                  <c:v>Turn 15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Sheet2!$I$3:$I$43</c:f>
              <c:strCache>
                <c:ptCount val="41"/>
                <c:pt idx="0">
                  <c:v>Go</c:v>
                </c:pt>
                <c:pt idx="1">
                  <c:v>Mediterranean Avenue</c:v>
                </c:pt>
                <c:pt idx="2">
                  <c:v>Community Chest</c:v>
                </c:pt>
                <c:pt idx="3">
                  <c:v>Baltic Avenue</c:v>
                </c:pt>
                <c:pt idx="4">
                  <c:v>Income Tax</c:v>
                </c:pt>
                <c:pt idx="5">
                  <c:v>Reading Railroad</c:v>
                </c:pt>
                <c:pt idx="6">
                  <c:v>Oriental Avenue</c:v>
                </c:pt>
                <c:pt idx="7">
                  <c:v>Chance</c:v>
                </c:pt>
                <c:pt idx="8">
                  <c:v>Vermont Avenue</c:v>
                </c:pt>
                <c:pt idx="9">
                  <c:v>Connecticut Avenue</c:v>
                </c:pt>
                <c:pt idx="10">
                  <c:v>In Jail Visiting</c:v>
                </c:pt>
                <c:pt idx="11">
                  <c:v>St Charles Place</c:v>
                </c:pt>
                <c:pt idx="12">
                  <c:v>Electric Company</c:v>
                </c:pt>
                <c:pt idx="13">
                  <c:v>States Avenue</c:v>
                </c:pt>
                <c:pt idx="14">
                  <c:v>Virginia Avenue</c:v>
                </c:pt>
                <c:pt idx="15">
                  <c:v>Pennsylvania Railroad</c:v>
                </c:pt>
                <c:pt idx="16">
                  <c:v>St James Place</c:v>
                </c:pt>
                <c:pt idx="17">
                  <c:v>Community Chest</c:v>
                </c:pt>
                <c:pt idx="18">
                  <c:v>Tennessee Avenue</c:v>
                </c:pt>
                <c:pt idx="19">
                  <c:v>New York Avenue</c:v>
                </c:pt>
                <c:pt idx="20">
                  <c:v>Free Parking</c:v>
                </c:pt>
                <c:pt idx="21">
                  <c:v>Kentucky Avenue</c:v>
                </c:pt>
                <c:pt idx="22">
                  <c:v>Chance</c:v>
                </c:pt>
                <c:pt idx="23">
                  <c:v>Indiana Avenue</c:v>
                </c:pt>
                <c:pt idx="24">
                  <c:v>Illinois Avenue</c:v>
                </c:pt>
                <c:pt idx="25">
                  <c:v>B &amp; O Railroad</c:v>
                </c:pt>
                <c:pt idx="26">
                  <c:v>Atlantic Avenue</c:v>
                </c:pt>
                <c:pt idx="27">
                  <c:v>Ventnor Avenue</c:v>
                </c:pt>
                <c:pt idx="28">
                  <c:v>Water Works</c:v>
                </c:pt>
                <c:pt idx="29">
                  <c:v>Marvin Garden</c:v>
                </c:pt>
                <c:pt idx="30">
                  <c:v>Go to Jail</c:v>
                </c:pt>
                <c:pt idx="31">
                  <c:v>Pacific Avenue</c:v>
                </c:pt>
                <c:pt idx="32">
                  <c:v>North Carolina Avenue</c:v>
                </c:pt>
                <c:pt idx="33">
                  <c:v>Community Chest</c:v>
                </c:pt>
                <c:pt idx="34">
                  <c:v>Pennsylvania Avenue</c:v>
                </c:pt>
                <c:pt idx="35">
                  <c:v>Short Line</c:v>
                </c:pt>
                <c:pt idx="36">
                  <c:v>Chance</c:v>
                </c:pt>
                <c:pt idx="37">
                  <c:v>Park Place</c:v>
                </c:pt>
                <c:pt idx="38">
                  <c:v>Luxury 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Sheet2!$M$3:$M$43</c:f>
              <c:numCache>
                <c:formatCode>0.00%</c:formatCode>
                <c:ptCount val="41"/>
                <c:pt idx="0">
                  <c:v>2.424341E-2</c:v>
                </c:pt>
                <c:pt idx="1">
                  <c:v>1.509812E-2</c:v>
                </c:pt>
                <c:pt idx="2">
                  <c:v>1.478062E-2</c:v>
                </c:pt>
                <c:pt idx="3">
                  <c:v>1.458374E-2</c:v>
                </c:pt>
                <c:pt idx="4">
                  <c:v>1.558144E-2</c:v>
                </c:pt>
                <c:pt idx="5">
                  <c:v>1.955494E-2</c:v>
                </c:pt>
                <c:pt idx="6">
                  <c:v>1.472849E-2</c:v>
                </c:pt>
                <c:pt idx="7">
                  <c:v>1.518749E-2</c:v>
                </c:pt>
                <c:pt idx="8">
                  <c:v>1.543862E-2</c:v>
                </c:pt>
                <c:pt idx="9">
                  <c:v>1.5650910000000001E-2</c:v>
                </c:pt>
                <c:pt idx="10">
                  <c:v>3.5094500000000001E-2</c:v>
                </c:pt>
                <c:pt idx="11">
                  <c:v>2.0665599999999999E-2</c:v>
                </c:pt>
                <c:pt idx="12">
                  <c:v>2.0597669999999998E-2</c:v>
                </c:pt>
                <c:pt idx="13">
                  <c:v>1.858365E-2</c:v>
                </c:pt>
                <c:pt idx="14">
                  <c:v>2.1043050000000001E-2</c:v>
                </c:pt>
                <c:pt idx="15">
                  <c:v>2.3380049999999999E-2</c:v>
                </c:pt>
                <c:pt idx="16">
                  <c:v>2.5220860000000001E-2</c:v>
                </c:pt>
                <c:pt idx="17">
                  <c:v>2.6414429999999999E-2</c:v>
                </c:pt>
                <c:pt idx="18">
                  <c:v>2.858233E-2</c:v>
                </c:pt>
                <c:pt idx="19">
                  <c:v>3.080505E-2</c:v>
                </c:pt>
                <c:pt idx="20">
                  <c:v>3.0664139999999999E-2</c:v>
                </c:pt>
                <c:pt idx="21">
                  <c:v>3.0457979999999999E-2</c:v>
                </c:pt>
                <c:pt idx="22">
                  <c:v>3.2166439999999998E-2</c:v>
                </c:pt>
                <c:pt idx="23">
                  <c:v>3.1676599999999999E-2</c:v>
                </c:pt>
                <c:pt idx="24">
                  <c:v>3.6176189999999997E-2</c:v>
                </c:pt>
                <c:pt idx="25">
                  <c:v>3.4287249999999998E-2</c:v>
                </c:pt>
                <c:pt idx="26">
                  <c:v>3.2221039999999999E-2</c:v>
                </c:pt>
                <c:pt idx="27">
                  <c:v>3.1859270000000002E-2</c:v>
                </c:pt>
                <c:pt idx="28">
                  <c:v>3.3244370000000002E-2</c:v>
                </c:pt>
                <c:pt idx="29">
                  <c:v>3.016636E-2</c:v>
                </c:pt>
                <c:pt idx="30">
                  <c:v>3.004447E-2</c:v>
                </c:pt>
                <c:pt idx="31">
                  <c:v>2.9632829999999999E-2</c:v>
                </c:pt>
                <c:pt idx="32">
                  <c:v>2.8251209999999999E-2</c:v>
                </c:pt>
                <c:pt idx="33">
                  <c:v>2.7640129999999999E-2</c:v>
                </c:pt>
                <c:pt idx="34">
                  <c:v>2.5142709999999999E-2</c:v>
                </c:pt>
                <c:pt idx="35">
                  <c:v>2.3466049999999999E-2</c:v>
                </c:pt>
                <c:pt idx="36">
                  <c:v>2.1184390000000001E-2</c:v>
                </c:pt>
                <c:pt idx="37">
                  <c:v>1.8932040000000001E-2</c:v>
                </c:pt>
                <c:pt idx="38">
                  <c:v>1.78332E-2</c:v>
                </c:pt>
                <c:pt idx="39">
                  <c:v>2.103677E-2</c:v>
                </c:pt>
                <c:pt idx="40">
                  <c:v>1.86816E-2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E9-9A81-A4FB894D4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837989936"/>
        <c:axId val="-1880382912"/>
      </c:barChart>
      <c:catAx>
        <c:axId val="-18379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0382912"/>
        <c:crosses val="autoZero"/>
        <c:auto val="1"/>
        <c:lblAlgn val="ctr"/>
        <c:lblOffset val="100"/>
        <c:noMultiLvlLbl val="0"/>
      </c:catAx>
      <c:valAx>
        <c:axId val="-18803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79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Steady State Percentages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Sheet1!$I$4:$I$44</c:f>
              <c:strCache>
                <c:ptCount val="41"/>
                <c:pt idx="0">
                  <c:v>Go</c:v>
                </c:pt>
                <c:pt idx="1">
                  <c:v>Mediterranean.Avenue</c:v>
                </c:pt>
                <c:pt idx="2">
                  <c:v>Community.Chest</c:v>
                </c:pt>
                <c:pt idx="3">
                  <c:v>Baltic.Avenue</c:v>
                </c:pt>
                <c:pt idx="4">
                  <c:v>Income.Tax</c:v>
                </c:pt>
                <c:pt idx="5">
                  <c:v>Reading.Railroad</c:v>
                </c:pt>
                <c:pt idx="6">
                  <c:v>Oriental.Avenue</c:v>
                </c:pt>
                <c:pt idx="7">
                  <c:v>Chance</c:v>
                </c:pt>
                <c:pt idx="8">
                  <c:v>Vermont.Avenue</c:v>
                </c:pt>
                <c:pt idx="9">
                  <c:v>Connecticut.Avenue</c:v>
                </c:pt>
                <c:pt idx="10">
                  <c:v>In.Jail.Visiting</c:v>
                </c:pt>
                <c:pt idx="11">
                  <c:v>St.Charles.Place</c:v>
                </c:pt>
                <c:pt idx="12">
                  <c:v>Electric.Company</c:v>
                </c:pt>
                <c:pt idx="13">
                  <c:v>States.Avenue</c:v>
                </c:pt>
                <c:pt idx="14">
                  <c:v>Virginia.Avenue</c:v>
                </c:pt>
                <c:pt idx="15">
                  <c:v>Pennsylvania.Railroad</c:v>
                </c:pt>
                <c:pt idx="16">
                  <c:v>St.James.Place</c:v>
                </c:pt>
                <c:pt idx="17">
                  <c:v>Community.Chest.1</c:v>
                </c:pt>
                <c:pt idx="18">
                  <c:v>Tennessee.Avenue</c:v>
                </c:pt>
                <c:pt idx="19">
                  <c:v>New.York.Avenue</c:v>
                </c:pt>
                <c:pt idx="20">
                  <c:v>Free.Parking</c:v>
                </c:pt>
                <c:pt idx="21">
                  <c:v>Kentucky.Avenue</c:v>
                </c:pt>
                <c:pt idx="22">
                  <c:v>Chance.1</c:v>
                </c:pt>
                <c:pt idx="23">
                  <c:v>Indiana.Avenue</c:v>
                </c:pt>
                <c:pt idx="24">
                  <c:v>Illinois.Avenue</c:v>
                </c:pt>
                <c:pt idx="25">
                  <c:v>B...O.Railroad</c:v>
                </c:pt>
                <c:pt idx="26">
                  <c:v>Atlantic.Avenue</c:v>
                </c:pt>
                <c:pt idx="27">
                  <c:v>Ventnor.Avenue</c:v>
                </c:pt>
                <c:pt idx="28">
                  <c:v>Water.Works</c:v>
                </c:pt>
                <c:pt idx="29">
                  <c:v>Marvin.Garden</c:v>
                </c:pt>
                <c:pt idx="30">
                  <c:v>Go.to.Jail</c:v>
                </c:pt>
                <c:pt idx="31">
                  <c:v>Pacific.Avenue</c:v>
                </c:pt>
                <c:pt idx="32">
                  <c:v>North.Carolina.Avenue</c:v>
                </c:pt>
                <c:pt idx="33">
                  <c:v>Community.Chest.2</c:v>
                </c:pt>
                <c:pt idx="34">
                  <c:v>Pennsylvania.Avenue</c:v>
                </c:pt>
                <c:pt idx="35">
                  <c:v>Short.Line</c:v>
                </c:pt>
                <c:pt idx="36">
                  <c:v>Chance.2</c:v>
                </c:pt>
                <c:pt idx="37">
                  <c:v>Park.Place</c:v>
                </c:pt>
                <c:pt idx="38">
                  <c:v>Luxury.Tax</c:v>
                </c:pt>
                <c:pt idx="39">
                  <c:v>Boardwalk</c:v>
                </c:pt>
                <c:pt idx="40">
                  <c:v>Jail</c:v>
                </c:pt>
              </c:strCache>
            </c:strRef>
          </c:cat>
          <c:val>
            <c:numRef>
              <c:f>Sheet1!$K$4:$K$44</c:f>
              <c:numCache>
                <c:formatCode>0.00%</c:formatCode>
                <c:ptCount val="41"/>
                <c:pt idx="0">
                  <c:v>2.8538518546502901E-2</c:v>
                </c:pt>
                <c:pt idx="1">
                  <c:v>1.9785346453122299E-2</c:v>
                </c:pt>
                <c:pt idx="2">
                  <c:v>1.9999393807284299E-2</c:v>
                </c:pt>
                <c:pt idx="3">
                  <c:v>2.0187229927122199E-2</c:v>
                </c:pt>
                <c:pt idx="4">
                  <c:v>2.16863601494032E-2</c:v>
                </c:pt>
                <c:pt idx="5">
                  <c:v>2.4951152681307501E-2</c:v>
                </c:pt>
                <c:pt idx="6">
                  <c:v>2.1067027742163E-2</c:v>
                </c:pt>
                <c:pt idx="7">
                  <c:v>2.1447785206051201E-2</c:v>
                </c:pt>
                <c:pt idx="8">
                  <c:v>2.14637068228049E-2</c:v>
                </c:pt>
                <c:pt idx="9">
                  <c:v>2.1259921393648799E-2</c:v>
                </c:pt>
                <c:pt idx="10">
                  <c:v>4.6495952637434702E-2</c:v>
                </c:pt>
                <c:pt idx="11">
                  <c:v>2.4964555633133399E-2</c:v>
                </c:pt>
                <c:pt idx="12">
                  <c:v>2.48934343127869E-2</c:v>
                </c:pt>
                <c:pt idx="13">
                  <c:v>2.1326595232577E-2</c:v>
                </c:pt>
                <c:pt idx="14">
                  <c:v>2.32076660213375E-2</c:v>
                </c:pt>
                <c:pt idx="15">
                  <c:v>2.59063855636734E-2</c:v>
                </c:pt>
                <c:pt idx="16">
                  <c:v>2.5680964960333001E-2</c:v>
                </c:pt>
                <c:pt idx="17">
                  <c:v>2.5751766529264999E-2</c:v>
                </c:pt>
                <c:pt idx="18">
                  <c:v>2.7023782988188701E-2</c:v>
                </c:pt>
                <c:pt idx="19">
                  <c:v>2.7415001774839399E-2</c:v>
                </c:pt>
                <c:pt idx="20">
                  <c:v>2.6916296465931602E-2</c:v>
                </c:pt>
                <c:pt idx="21">
                  <c:v>2.5442081823894801E-2</c:v>
                </c:pt>
                <c:pt idx="22">
                  <c:v>2.6491005722160701E-2</c:v>
                </c:pt>
                <c:pt idx="23">
                  <c:v>2.49293995061311E-2</c:v>
                </c:pt>
                <c:pt idx="24">
                  <c:v>2.91100516345635E-2</c:v>
                </c:pt>
                <c:pt idx="25">
                  <c:v>2.6438107024993399E-2</c:v>
                </c:pt>
                <c:pt idx="26">
                  <c:v>2.47747651598469E-2</c:v>
                </c:pt>
                <c:pt idx="27">
                  <c:v>2.4570852783110299E-2</c:v>
                </c:pt>
                <c:pt idx="28">
                  <c:v>2.5860123770934201E-2</c:v>
                </c:pt>
                <c:pt idx="29">
                  <c:v>2.38267155629047E-2</c:v>
                </c:pt>
                <c:pt idx="30">
                  <c:v>2.4236813510409402E-2</c:v>
                </c:pt>
                <c:pt idx="31">
                  <c:v>2.4549709020796201E-2</c:v>
                </c:pt>
                <c:pt idx="32">
                  <c:v>2.3996040078934602E-2</c:v>
                </c:pt>
                <c:pt idx="33">
                  <c:v>2.4742080074161302E-2</c:v>
                </c:pt>
                <c:pt idx="34">
                  <c:v>2.2875918854002399E-2</c:v>
                </c:pt>
                <c:pt idx="35">
                  <c:v>2.2277833225845999E-2</c:v>
                </c:pt>
                <c:pt idx="36">
                  <c:v>2.12004555509001E-2</c:v>
                </c:pt>
                <c:pt idx="37">
                  <c:v>2.0110683476125601E-2</c:v>
                </c:pt>
                <c:pt idx="38">
                  <c:v>2.0087168371853401E-2</c:v>
                </c:pt>
                <c:pt idx="39">
                  <c:v>2.4314005407512499E-2</c:v>
                </c:pt>
                <c:pt idx="40">
                  <c:v>2.01973445920079E-2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5-4575-9CA3-2D71C31907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881278448"/>
        <c:axId val="-1881275696"/>
      </c:barChart>
      <c:catAx>
        <c:axId val="-188127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1275696"/>
        <c:crosses val="autoZero"/>
        <c:auto val="1"/>
        <c:lblAlgn val="ctr"/>
        <c:lblOffset val="100"/>
        <c:noMultiLvlLbl val="0"/>
      </c:catAx>
      <c:valAx>
        <c:axId val="-188127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127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ABE9-81C2-2249-A5DA-42910A987A9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14D5-DD72-8B43-A6D0-77168E8C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224B-AF8E-1947-A37C-E9DECEB94BF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1B3-DB2F-D649-A47C-F7B1A4F1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0.png"/><Relationship Id="rId1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00515" y="1411514"/>
            <a:ext cx="639097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Markov Chains in the Game of Monopoly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74371" y="3799114"/>
            <a:ext cx="862148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Linear Algebra and Matrix Analysis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tx2"/>
                </a:solidFill>
              </a:rPr>
              <a:t>Taylor Marx, Nathan Jensen, John Navarro, </a:t>
            </a:r>
          </a:p>
          <a:p>
            <a:r>
              <a:rPr lang="en-US" sz="2000" dirty="0">
                <a:solidFill>
                  <a:schemeClr val="tx2"/>
                </a:solidFill>
              </a:rPr>
              <a:t>Gordon </a:t>
            </a:r>
            <a:r>
              <a:rPr lang="en-US" sz="2000" dirty="0" err="1">
                <a:solidFill>
                  <a:schemeClr val="tx2"/>
                </a:solidFill>
              </a:rPr>
              <a:t>Dri</a:t>
            </a:r>
            <a:r>
              <a:rPr lang="en-US" sz="2000" dirty="0">
                <a:solidFill>
                  <a:schemeClr val="tx2"/>
                </a:solidFill>
              </a:rPr>
              <a:t>, John </a:t>
            </a:r>
            <a:r>
              <a:rPr lang="en-US" sz="2000" dirty="0" err="1">
                <a:solidFill>
                  <a:schemeClr val="tx2"/>
                </a:solidFill>
              </a:rPr>
              <a:t>Balcarcel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8853" y="418601"/>
            <a:ext cx="254524" cy="441277"/>
          </a:xfrm>
          <a:prstGeom prst="roundRect">
            <a:avLst/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rapezoid 73"/>
          <p:cNvSpPr/>
          <p:nvPr/>
        </p:nvSpPr>
        <p:spPr>
          <a:xfrm>
            <a:off x="2040069" y="1734683"/>
            <a:ext cx="8952025" cy="298530"/>
          </a:xfrm>
          <a:custGeom>
            <a:avLst/>
            <a:gdLst>
              <a:gd name="connsiteX0" fmla="*/ 0 w 8952025"/>
              <a:gd name="connsiteY0" fmla="*/ 298530 h 298530"/>
              <a:gd name="connsiteX1" fmla="*/ 1112117 w 8952025"/>
              <a:gd name="connsiteY1" fmla="*/ 0 h 298530"/>
              <a:gd name="connsiteX2" fmla="*/ 7839908 w 8952025"/>
              <a:gd name="connsiteY2" fmla="*/ 0 h 298530"/>
              <a:gd name="connsiteX3" fmla="*/ 8952025 w 8952025"/>
              <a:gd name="connsiteY3" fmla="*/ 298530 h 298530"/>
              <a:gd name="connsiteX4" fmla="*/ 0 w 8952025"/>
              <a:gd name="connsiteY4" fmla="*/ 298530 h 298530"/>
              <a:gd name="connsiteX0" fmla="*/ 0 w 8952025"/>
              <a:gd name="connsiteY0" fmla="*/ 298530 h 298530"/>
              <a:gd name="connsiteX1" fmla="*/ 1112117 w 8952025"/>
              <a:gd name="connsiteY1" fmla="*/ 0 h 298530"/>
              <a:gd name="connsiteX2" fmla="*/ 6755825 w 8952025"/>
              <a:gd name="connsiteY2" fmla="*/ 0 h 298530"/>
              <a:gd name="connsiteX3" fmla="*/ 8952025 w 8952025"/>
              <a:gd name="connsiteY3" fmla="*/ 298530 h 298530"/>
              <a:gd name="connsiteX4" fmla="*/ 0 w 8952025"/>
              <a:gd name="connsiteY4" fmla="*/ 298530 h 29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2025" h="298530">
                <a:moveTo>
                  <a:pt x="0" y="298530"/>
                </a:moveTo>
                <a:lnTo>
                  <a:pt x="1112117" y="0"/>
                </a:lnTo>
                <a:lnTo>
                  <a:pt x="6755825" y="0"/>
                </a:lnTo>
                <a:lnTo>
                  <a:pt x="8952025" y="298530"/>
                </a:lnTo>
                <a:lnTo>
                  <a:pt x="0" y="29853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76375" y="5323301"/>
            <a:ext cx="2013995" cy="435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889419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Chain: Steady State Distributions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83586" y="4653190"/>
            <a:ext cx="381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a vector remains unchanged when multiplied by a square matrix: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19888" y="2044549"/>
            <a:ext cx="149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Unknown steady state vector 𝑥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</a:rPr>
              <a:t>𝑠𝑠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6907179" y="2400446"/>
            <a:ext cx="2202805" cy="966457"/>
            <a:chOff x="2993622" y="1790760"/>
            <a:chExt cx="2202805" cy="96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2993622" y="1790760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90760"/>
                  <a:ext cx="2202805" cy="91249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eft Bracket 98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Bracket 99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253106" y="2144308"/>
            <a:ext cx="149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9077833" y="2400446"/>
            <a:ext cx="2202805" cy="966457"/>
            <a:chOff x="2993622" y="1790760"/>
            <a:chExt cx="2202805" cy="966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993622" y="1790760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90760"/>
                  <a:ext cx="2202805" cy="93275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Left Bracket 103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 Bracket 104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9446652" y="2125718"/>
            <a:ext cx="1497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Identity Matrix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270408" y="3338335"/>
                <a:ext cx="1830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08" y="3338335"/>
                <a:ext cx="1830886" cy="307777"/>
              </a:xfrm>
              <a:prstGeom prst="rect">
                <a:avLst/>
              </a:prstGeom>
              <a:blipFill>
                <a:blip r:embed="rId18"/>
                <a:stretch>
                  <a:fillRect l="-3322" t="-26000" r="-764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8758858" y="3567937"/>
            <a:ext cx="2007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Solving for the null space (Ax=0) gives the steady state distribution</a:t>
            </a:r>
            <a:endParaRPr lang="en-US" sz="14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Arrow: Right 70"/>
          <p:cNvSpPr/>
          <p:nvPr/>
        </p:nvSpPr>
        <p:spPr>
          <a:xfrm>
            <a:off x="10178814" y="5853245"/>
            <a:ext cx="399200" cy="254314"/>
          </a:xfrm>
          <a:prstGeom prst="rightArrow">
            <a:avLst>
              <a:gd name="adj1" fmla="val 20345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234373" y="2818140"/>
                <a:ext cx="18669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73" y="2818140"/>
                <a:ext cx="1866921" cy="307777"/>
              </a:xfrm>
              <a:prstGeom prst="rect">
                <a:avLst/>
              </a:prstGeom>
              <a:blipFill>
                <a:blip r:embed="rId19"/>
                <a:stretch>
                  <a:fillRect l="-3595" t="-25490" r="-7190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388219" y="2144308"/>
            <a:ext cx="1361142" cy="22145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Solve with Null space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88219" y="4688943"/>
            <a:ext cx="1361142" cy="19612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Solve with Eigenvectors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88507" y="4512717"/>
            <a:ext cx="1132378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7423" y="3858529"/>
                <a:ext cx="19638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 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23" y="3858529"/>
                <a:ext cx="1963871" cy="307777"/>
              </a:xfrm>
              <a:prstGeom prst="rect">
                <a:avLst/>
              </a:prstGeom>
              <a:blipFill>
                <a:blip r:embed="rId20"/>
                <a:stretch>
                  <a:fillRect t="-26000" r="-683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53545" y="1958329"/>
            <a:ext cx="282825" cy="287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255051" y="4559801"/>
            <a:ext cx="282825" cy="28781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860134" y="2297945"/>
                <a:ext cx="13730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134" y="2297945"/>
                <a:ext cx="1373005" cy="307777"/>
              </a:xfrm>
              <a:prstGeom prst="rect">
                <a:avLst/>
              </a:prstGeom>
              <a:blipFill>
                <a:blip r:embed="rId21"/>
                <a:stretch>
                  <a:fillRect l="-4444" r="-177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/>
          <p:cNvGrpSpPr/>
          <p:nvPr/>
        </p:nvGrpSpPr>
        <p:grpSpPr>
          <a:xfrm>
            <a:off x="4449896" y="3457089"/>
            <a:ext cx="2202805" cy="953712"/>
            <a:chOff x="2857396" y="1803505"/>
            <a:chExt cx="2202805" cy="953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−.4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Left Bracket 127"/>
            <p:cNvSpPr/>
            <p:nvPr/>
          </p:nvSpPr>
          <p:spPr>
            <a:xfrm>
              <a:off x="2998438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Left Bracket 128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29484" y="3585203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484" y="3585203"/>
                <a:ext cx="186718" cy="68473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eft Bracket 133"/>
          <p:cNvSpPr/>
          <p:nvPr/>
        </p:nvSpPr>
        <p:spPr>
          <a:xfrm>
            <a:off x="6712244" y="3508492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ket 134"/>
          <p:cNvSpPr/>
          <p:nvPr/>
        </p:nvSpPr>
        <p:spPr>
          <a:xfrm rot="10800000">
            <a:off x="7247043" y="3508492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7869496" y="3586442"/>
                <a:ext cx="18113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496" y="3586442"/>
                <a:ext cx="181139" cy="7325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ket 136"/>
          <p:cNvSpPr/>
          <p:nvPr/>
        </p:nvSpPr>
        <p:spPr>
          <a:xfrm>
            <a:off x="7718228" y="3509731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eft Bracket 137"/>
          <p:cNvSpPr/>
          <p:nvPr/>
        </p:nvSpPr>
        <p:spPr>
          <a:xfrm rot="10800000">
            <a:off x="8111623" y="3509731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45774" y="38160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74" y="3816054"/>
                <a:ext cx="226023" cy="276999"/>
              </a:xfrm>
              <a:prstGeom prst="rect">
                <a:avLst/>
              </a:prstGeom>
              <a:blipFill>
                <a:blip r:embed="rId25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Isosceles Triangle 140"/>
          <p:cNvSpPr/>
          <p:nvPr/>
        </p:nvSpPr>
        <p:spPr>
          <a:xfrm rot="5400000">
            <a:off x="740582" y="3154565"/>
            <a:ext cx="2184419" cy="16390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/>
          <p:cNvSpPr/>
          <p:nvPr/>
        </p:nvSpPr>
        <p:spPr>
          <a:xfrm rot="5400000">
            <a:off x="869757" y="5570026"/>
            <a:ext cx="1975104" cy="2129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6151389" y="2532466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389" y="2532466"/>
                <a:ext cx="186718" cy="68473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Left Bracket 143"/>
          <p:cNvSpPr/>
          <p:nvPr/>
        </p:nvSpPr>
        <p:spPr>
          <a:xfrm>
            <a:off x="5934149" y="2455755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ket 144"/>
          <p:cNvSpPr/>
          <p:nvPr/>
        </p:nvSpPr>
        <p:spPr>
          <a:xfrm rot="10800000">
            <a:off x="6468948" y="2455755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796866" y="5374591"/>
                <a:ext cx="1804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6" y="5374591"/>
                <a:ext cx="1804661" cy="307777"/>
              </a:xfrm>
              <a:prstGeom prst="rect">
                <a:avLst/>
              </a:prstGeom>
              <a:blipFill>
                <a:blip r:embed="rId27"/>
                <a:stretch>
                  <a:fillRect l="-3716" r="-10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2183587" y="5841012"/>
                <a:ext cx="32231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Then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sz="1600" dirty="0"/>
                  <a:t> is a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left-eigenvector</a:t>
                </a:r>
                <a:r>
                  <a:rPr lang="en-US" sz="1600" dirty="0"/>
                  <a:t> of the square matrix (T) corresponding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 = 1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87" y="5841012"/>
                <a:ext cx="3223178" cy="830997"/>
              </a:xfrm>
              <a:prstGeom prst="rect">
                <a:avLst/>
              </a:prstGeom>
              <a:blipFill>
                <a:blip r:embed="rId28"/>
                <a:stretch>
                  <a:fillRect l="-945" t="-2206" r="-37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49594" y="4830610"/>
                <a:ext cx="1768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594" y="4830610"/>
                <a:ext cx="1768048" cy="307777"/>
              </a:xfrm>
              <a:prstGeom prst="rect">
                <a:avLst/>
              </a:prstGeom>
              <a:blipFill>
                <a:blip r:embed="rId29"/>
                <a:stretch>
                  <a:fillRect r="-310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/>
          <p:cNvGrpSpPr/>
          <p:nvPr/>
        </p:nvGrpSpPr>
        <p:grpSpPr>
          <a:xfrm>
            <a:off x="5953716" y="5496345"/>
            <a:ext cx="2202805" cy="953712"/>
            <a:chOff x="2857396" y="1803505"/>
            <a:chExt cx="2202805" cy="953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−.4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96" y="1803505"/>
                  <a:ext cx="2202805" cy="93275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Left Bracket 155"/>
            <p:cNvSpPr/>
            <p:nvPr/>
          </p:nvSpPr>
          <p:spPr>
            <a:xfrm>
              <a:off x="2998438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Left Bracket 156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8433304" y="5624459"/>
                <a:ext cx="18671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304" y="5624459"/>
                <a:ext cx="186718" cy="68473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Bracket 158"/>
          <p:cNvSpPr/>
          <p:nvPr/>
        </p:nvSpPr>
        <p:spPr>
          <a:xfrm>
            <a:off x="8216064" y="5547748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ket 159"/>
          <p:cNvSpPr/>
          <p:nvPr/>
        </p:nvSpPr>
        <p:spPr>
          <a:xfrm rot="10800000">
            <a:off x="8750863" y="5547748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533558" y="5625698"/>
                <a:ext cx="18113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558" y="5625698"/>
                <a:ext cx="181139" cy="73257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Left Bracket 161"/>
          <p:cNvSpPr/>
          <p:nvPr/>
        </p:nvSpPr>
        <p:spPr>
          <a:xfrm>
            <a:off x="9316318" y="5548987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Left Bracket 162"/>
          <p:cNvSpPr/>
          <p:nvPr/>
        </p:nvSpPr>
        <p:spPr>
          <a:xfrm rot="10800000">
            <a:off x="9851117" y="5548987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8949594" y="58553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594" y="5855310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6151259" y="4727847"/>
            <a:ext cx="290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</a:rPr>
              <a:t>To find the eigenvectors, we solve the general equation:</a:t>
            </a:r>
            <a:endParaRPr lang="en-US" sz="1400" b="1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7" name="Arrow: Right 166"/>
          <p:cNvSpPr/>
          <p:nvPr/>
        </p:nvSpPr>
        <p:spPr>
          <a:xfrm>
            <a:off x="8329514" y="3792530"/>
            <a:ext cx="399200" cy="254314"/>
          </a:xfrm>
          <a:prstGeom prst="rightArrow">
            <a:avLst>
              <a:gd name="adj1" fmla="val 20345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088785" y="1090173"/>
            <a:ext cx="5702434" cy="637217"/>
            <a:chOff x="2881061" y="1485710"/>
            <a:chExt cx="6113781" cy="747186"/>
          </a:xfrm>
        </p:grpSpPr>
        <p:sp>
          <p:nvSpPr>
            <p:cNvPr id="60" name="Rectangle 59"/>
            <p:cNvSpPr/>
            <p:nvPr/>
          </p:nvSpPr>
          <p:spPr>
            <a:xfrm>
              <a:off x="2881061" y="1485710"/>
              <a:ext cx="6113781" cy="7471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67474" y="1518419"/>
              <a:ext cx="5968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What is the state of the system as </a:t>
              </a:r>
              <a:r>
                <a:rPr lang="en-US" b="1" dirty="0"/>
                <a:t>n</a:t>
              </a:r>
              <a:r>
                <a:rPr lang="en-US" dirty="0"/>
                <a:t> as approaches infinity (i.e., the steady state distribution)?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405031" y="3555465"/>
                <a:ext cx="357470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.25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031" y="3555465"/>
                <a:ext cx="357470" cy="73635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 Bracket 64"/>
          <p:cNvSpPr/>
          <p:nvPr/>
        </p:nvSpPr>
        <p:spPr>
          <a:xfrm>
            <a:off x="11280619" y="3478754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ket 66"/>
          <p:cNvSpPr/>
          <p:nvPr/>
        </p:nvSpPr>
        <p:spPr>
          <a:xfrm rot="10800000">
            <a:off x="11815418" y="3478754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/>
          <p:cNvSpPr/>
          <p:nvPr/>
        </p:nvSpPr>
        <p:spPr>
          <a:xfrm>
            <a:off x="10712258" y="3832770"/>
            <a:ext cx="399200" cy="212294"/>
          </a:xfrm>
          <a:prstGeom prst="rightArrow">
            <a:avLst>
              <a:gd name="adj1" fmla="val 20345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870232" y="5622292"/>
                <a:ext cx="357470" cy="736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.25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232" y="5622292"/>
                <a:ext cx="357470" cy="73635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ket 71"/>
          <p:cNvSpPr/>
          <p:nvPr/>
        </p:nvSpPr>
        <p:spPr>
          <a:xfrm>
            <a:off x="10745820" y="5545581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Bracket 72"/>
          <p:cNvSpPr/>
          <p:nvPr/>
        </p:nvSpPr>
        <p:spPr>
          <a:xfrm rot="10800000">
            <a:off x="11280619" y="5545581"/>
            <a:ext cx="94268" cy="9059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6" grpId="0"/>
      <p:bldP spid="96" grpId="0"/>
      <p:bldP spid="101" grpId="0"/>
      <p:bldP spid="106" grpId="0"/>
      <p:bldP spid="108" grpId="0"/>
      <p:bldP spid="68" grpId="0"/>
      <p:bldP spid="71" grpId="0" animBg="1"/>
      <p:bldP spid="76" grpId="0"/>
      <p:bldP spid="87" grpId="0" animBg="1"/>
      <p:bldP spid="89" grpId="0" animBg="1"/>
      <p:bldP spid="109" grpId="0"/>
      <p:bldP spid="3" grpId="0" animBg="1"/>
      <p:bldP spid="115" grpId="0" animBg="1"/>
      <p:bldP spid="117" grpId="0"/>
      <p:bldP spid="4" grpId="0"/>
      <p:bldP spid="134" grpId="0" animBg="1"/>
      <p:bldP spid="135" grpId="0" animBg="1"/>
      <p:bldP spid="136" grpId="0"/>
      <p:bldP spid="137" grpId="0" animBg="1"/>
      <p:bldP spid="138" grpId="0" animBg="1"/>
      <p:bldP spid="7" grpId="0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/>
      <p:bldP spid="10" grpId="0"/>
      <p:bldP spid="158" grpId="0"/>
      <p:bldP spid="159" grpId="0" animBg="1"/>
      <p:bldP spid="160" grpId="0" animBg="1"/>
      <p:bldP spid="161" grpId="0"/>
      <p:bldP spid="162" grpId="0" animBg="1"/>
      <p:bldP spid="163" grpId="0" animBg="1"/>
      <p:bldP spid="164" grpId="0"/>
      <p:bldP spid="166" grpId="0"/>
      <p:bldP spid="167" grpId="0" animBg="1"/>
      <p:bldP spid="64" grpId="0"/>
      <p:bldP spid="65" grpId="0" animBg="1"/>
      <p:bldP spid="67" grpId="0" animBg="1"/>
      <p:bldP spid="69" grpId="0" animBg="1"/>
      <p:bldP spid="70" grpId="0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Treating Monopoly as a Markov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3257" y="2000605"/>
            <a:ext cx="46152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Discrete Markov States: </a:t>
            </a:r>
            <a:r>
              <a:rPr lang="en-US" sz="1600" dirty="0"/>
              <a:t>The 40 properties on the Monopoly board along with 2 jail states will each become a “Markov State” 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Markov Property: </a:t>
            </a:r>
            <a:r>
              <a:rPr lang="en-US" sz="1600" dirty="0"/>
              <a:t>Each dice roll is independent and outcome is related only to current position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Transition probabilities: </a:t>
            </a:r>
            <a:r>
              <a:rPr lang="en-US" sz="1600" dirty="0"/>
              <a:t>The sum of the “END” probabilities for each property will sum to 1</a:t>
            </a:r>
          </a:p>
          <a:p>
            <a:pPr marL="285750" lvl="1" indent="-285750">
              <a:spcBef>
                <a:spcPts val="140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Steady State: </a:t>
            </a:r>
            <a:r>
              <a:rPr lang="en-US" sz="1600" dirty="0"/>
              <a:t>Eigenvalue of the transition matrix (see right) is equal to one, which confirms a steady state exists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9076" y="5573604"/>
            <a:ext cx="8837556" cy="81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xtLst/>
        </p:spPr>
        <p:txBody>
          <a:bodyPr vert="horz" wrap="square" lIns="88900" tIns="88900" rIns="88900" bIns="88900" rtlCol="0" anchor="ctr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Treating the board as a Markov Model allows us efficiently find the long-term probability distribution through linear algebra methods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gray">
          <a:xfrm>
            <a:off x="646982" y="1528419"/>
            <a:ext cx="4433071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1552839" y="1317763"/>
            <a:ext cx="26213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Markov Model Assumptions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gray">
          <a:xfrm>
            <a:off x="5997895" y="1527637"/>
            <a:ext cx="5685114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gray">
          <a:xfrm>
            <a:off x="7548059" y="1287649"/>
            <a:ext cx="25847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Monopoly Transition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37583"/>
              </p:ext>
            </p:extLst>
          </p:nvPr>
        </p:nvGraphicFramePr>
        <p:xfrm>
          <a:off x="5985910" y="1904379"/>
          <a:ext cx="5687568" cy="3101100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41009036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413343679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935434648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8710532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148967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7861138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65030473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853910119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7735971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 err="1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Mediter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000" b="1" i="0" u="none" strike="noStrike" kern="1200" baseline="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Avenue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Community</a:t>
                      </a:r>
                      <a:r>
                        <a:rPr lang="en-US" sz="1000" b="1" i="0" u="none" strike="noStrike" kern="1200" baseline="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555555"/>
                          </a:solidFill>
                          <a:effectLst/>
                          <a:latin typeface="Calibri" panose="020F0502020204030204" pitchFamily="34" charset="0"/>
                        </a:rPr>
                        <a:t>Chest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Park Place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Luxury Tax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Boardwalk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58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Go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332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Mediterranean</a:t>
                      </a:r>
                      <a:r>
                        <a:rPr lang="en-US" sz="1000" b="1" baseline="0" dirty="0">
                          <a:solidFill>
                            <a:srgbClr val="555555"/>
                          </a:solidFill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Avenue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234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Community</a:t>
                      </a:r>
                      <a:r>
                        <a:rPr lang="en-US" sz="1000" b="1" baseline="0" dirty="0">
                          <a:solidFill>
                            <a:srgbClr val="555555"/>
                          </a:solidFill>
                          <a:effectLst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Chest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0574" marR="20574" marT="16510" marB="16510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52984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15373"/>
                  </a:ext>
                </a:extLst>
              </a:tr>
              <a:tr h="270390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403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Park Place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1/18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1/12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1/9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60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Luxury Tax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1/36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1/18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1/12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>
                        <a:effectLst/>
                      </a:endParaRP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20572" marR="20572" marT="16457" marB="16457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160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555555"/>
                          </a:solidFill>
                          <a:effectLst/>
                        </a:rPr>
                        <a:t>Boardwalk</a:t>
                      </a:r>
                    </a:p>
                  </a:txBody>
                  <a:tcPr marL="20572" marR="20572" marT="16457" marB="1645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1/36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1/18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000" dirty="0"/>
                    </a:p>
                  </a:txBody>
                  <a:tcPr marL="59247" marR="59247" marT="29623" marB="29623" anchor="ctr">
                    <a:lnL w="635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754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009862" y="2155335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862" y="2507790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09862" y="2860245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9862" y="3798528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9862" y="4150983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09862" y="4503438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9637136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286694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0936252" y="3443534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926161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575719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225277" y="3467116"/>
            <a:ext cx="6598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. . .</a:t>
            </a:r>
          </a:p>
        </p:txBody>
      </p:sp>
      <p:sp>
        <p:nvSpPr>
          <p:cNvPr id="29" name="Isosceles Triangle 28"/>
          <p:cNvSpPr/>
          <p:nvPr/>
        </p:nvSpPr>
        <p:spPr>
          <a:xfrm rot="5400000">
            <a:off x="4516146" y="3387156"/>
            <a:ext cx="2071583" cy="24608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Development and Execution</a:t>
            </a:r>
          </a:p>
        </p:txBody>
      </p:sp>
    </p:spTree>
    <p:extLst>
      <p:ext uri="{BB962C8B-B14F-4D97-AF65-F5344CB8AC3E}">
        <p14:creationId xmlns:p14="http://schemas.microsoft.com/office/powerpoint/2010/main" val="269789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57199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Empirically proving the steady state through probability</a:t>
            </a:r>
          </a:p>
          <a:p>
            <a:pPr lvl="1"/>
            <a:r>
              <a:rPr lang="en-US" dirty="0"/>
              <a:t>Perform manual multiplications of the transition matrix to get to the steady state</a:t>
            </a:r>
          </a:p>
          <a:p>
            <a:pPr lvl="1"/>
            <a:r>
              <a:rPr lang="en-US" dirty="0"/>
              <a:t>“Dumb method”, turn by turn </a:t>
            </a:r>
          </a:p>
          <a:p>
            <a:pPr lvl="2"/>
            <a:r>
              <a:rPr lang="en-US" dirty="0"/>
              <a:t>Will show probability distribution vectors at the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&amp; 15</a:t>
            </a:r>
            <a:r>
              <a:rPr lang="en-US" baseline="30000" dirty="0"/>
              <a:t>th</a:t>
            </a:r>
            <a:r>
              <a:rPr lang="en-US" dirty="0"/>
              <a:t> state</a:t>
            </a:r>
          </a:p>
          <a:p>
            <a:r>
              <a:rPr lang="en-US" dirty="0"/>
              <a:t>How many iterations (or dice rolls) to get to the steady state?</a:t>
            </a:r>
          </a:p>
          <a:p>
            <a:pPr lvl="1"/>
            <a:r>
              <a:rPr lang="en-US" dirty="0"/>
              <a:t>Proves the effectiveness of Markov Chains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Monopoly Simulation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32" y="1764632"/>
            <a:ext cx="11401257" cy="4620126"/>
          </a:xfrm>
        </p:spPr>
        <p:txBody>
          <a:bodyPr>
            <a:normAutofit/>
          </a:bodyPr>
          <a:lstStyle/>
          <a:p>
            <a:r>
              <a:rPr lang="en-US" dirty="0"/>
              <a:t>Epsilon = 1e-100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427</a:t>
            </a:r>
            <a:r>
              <a:rPr lang="en-US" dirty="0"/>
              <a:t> iterations to get to Steady State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41" y="2013284"/>
            <a:ext cx="5554848" cy="38180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71338" y="2768133"/>
            <a:ext cx="28715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1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</a:t>
            </a:r>
            <a:r>
              <a:rPr lang="en-US" sz="2400" dirty="0" err="1">
                <a:effectLst/>
                <a:latin typeface="Calibri" charset="0"/>
                <a:ea typeface="Calibri" charset="0"/>
                <a:cs typeface="Times New Roman" charset="0"/>
              </a:rPr>
              <a:t>M</a:t>
            </a:r>
            <a:r>
              <a:rPr lang="en-US" sz="2400" baseline="-25000" dirty="0" err="1">
                <a:effectLst/>
                <a:latin typeface="Calibri" charset="0"/>
                <a:ea typeface="Calibri" charset="0"/>
                <a:cs typeface="Times New Roman" charset="0"/>
              </a:rPr>
              <a:t>xo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2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M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x1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2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M(</a:t>
            </a:r>
            <a:r>
              <a:rPr lang="en-US" sz="2400" dirty="0" err="1">
                <a:effectLst/>
                <a:latin typeface="Calibri" charset="0"/>
                <a:ea typeface="Calibri" charset="0"/>
                <a:cs typeface="Times New Roman" charset="0"/>
              </a:rPr>
              <a:t>M</a:t>
            </a:r>
            <a:r>
              <a:rPr lang="en-US" sz="2400" baseline="-25000" dirty="0" err="1">
                <a:effectLst/>
                <a:latin typeface="Calibri" charset="0"/>
                <a:ea typeface="Calibri" charset="0"/>
                <a:cs typeface="Times New Roman" charset="0"/>
              </a:rPr>
              <a:t>xo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)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2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M</a:t>
            </a:r>
            <a:r>
              <a:rPr lang="en-US" sz="2400" baseline="30000" dirty="0">
                <a:effectLst/>
                <a:latin typeface="Calibri" charset="0"/>
                <a:ea typeface="Calibri" charset="0"/>
                <a:cs typeface="Times New Roman" charset="0"/>
              </a:rPr>
              <a:t>2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xo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400" dirty="0" err="1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 err="1">
                <a:effectLst/>
                <a:latin typeface="Calibri" charset="0"/>
                <a:ea typeface="Calibri" charset="0"/>
                <a:cs typeface="Times New Roman" charset="0"/>
              </a:rPr>
              <a:t>k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</a:t>
            </a:r>
            <a:r>
              <a:rPr lang="en-US" sz="2400" dirty="0" err="1">
                <a:effectLst/>
                <a:latin typeface="Calibri" charset="0"/>
                <a:ea typeface="Calibri" charset="0"/>
                <a:cs typeface="Times New Roman" charset="0"/>
              </a:rPr>
              <a:t>M</a:t>
            </a:r>
            <a:r>
              <a:rPr lang="en-US" sz="2400" baseline="30000" dirty="0" err="1">
                <a:effectLst/>
                <a:latin typeface="Calibri" charset="0"/>
                <a:ea typeface="Calibri" charset="0"/>
                <a:cs typeface="Times New Roman" charset="0"/>
              </a:rPr>
              <a:t>k</a:t>
            </a:r>
            <a:r>
              <a:rPr lang="en-US" sz="2400" baseline="-25000" dirty="0" err="1">
                <a:effectLst/>
                <a:latin typeface="Calibri" charset="0"/>
                <a:ea typeface="Calibri" charset="0"/>
                <a:cs typeface="Times New Roman" charset="0"/>
              </a:rPr>
              <a:t>xo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x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427</a:t>
            </a:r>
            <a:r>
              <a:rPr lang="en-US" sz="2400" dirty="0">
                <a:effectLst/>
                <a:latin typeface="Calibri" charset="0"/>
                <a:ea typeface="Calibri" charset="0"/>
                <a:cs typeface="Times New Roman" charset="0"/>
              </a:rPr>
              <a:t> = M</a:t>
            </a:r>
            <a:r>
              <a:rPr lang="en-US" sz="2400" baseline="30000" dirty="0">
                <a:effectLst/>
                <a:latin typeface="Calibri" charset="0"/>
                <a:ea typeface="Calibri" charset="0"/>
                <a:cs typeface="Times New Roman" charset="0"/>
              </a:rPr>
              <a:t>427</a:t>
            </a:r>
            <a:r>
              <a:rPr lang="en-US" sz="2400" baseline="-25000" dirty="0">
                <a:effectLst/>
                <a:latin typeface="Calibri" charset="0"/>
                <a:ea typeface="Calibri" charset="0"/>
                <a:cs typeface="Times New Roman" charset="0"/>
              </a:rPr>
              <a:t>xo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# of Iterations to Steady State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6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4"/>
            <a:ext cx="10515600" cy="1174249"/>
          </a:xfrm>
        </p:spPr>
        <p:txBody>
          <a:bodyPr>
            <a:normAutofit/>
          </a:bodyPr>
          <a:lstStyle/>
          <a:p>
            <a:r>
              <a:rPr lang="en-US" sz="1600" dirty="0"/>
              <a:t>Multiply the transition matrix by the probability distribution vector at state 0 to obtain the probability distribution vector at state 1 (i.e. 1 turn later)</a:t>
            </a:r>
          </a:p>
          <a:p>
            <a:r>
              <a:rPr lang="en-US" sz="1600" dirty="0"/>
              <a:t>Continue multiplying by the probability vector to get to vector state 2, vector state 3, and vector state 15.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641685" y="2245894"/>
          <a:ext cx="11069052" cy="442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Turn #1, #2, #3, &amp; #15 Probabilities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5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0653"/>
            <a:ext cx="11193380" cy="149600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Perform programmatic multiplications of the transition matrix by the probability distribution vectors at states 1, 2, 3 and until the steady state (</a:t>
            </a:r>
            <a:r>
              <a:rPr lang="en-US" sz="1800" dirty="0" err="1"/>
              <a:t>i.e</a:t>
            </a:r>
            <a:r>
              <a:rPr lang="en-US" sz="1800" dirty="0"/>
              <a:t> state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Set </a:t>
            </a:r>
            <a:r>
              <a:rPr lang="en-US" sz="1600" dirty="0" err="1"/>
              <a:t>i</a:t>
            </a:r>
            <a:r>
              <a:rPr lang="en-US" sz="1600" dirty="0"/>
              <a:t> = 1,000 iterations</a:t>
            </a:r>
          </a:p>
          <a:p>
            <a:pPr lvl="1"/>
            <a:r>
              <a:rPr lang="en-US" sz="1600" dirty="0"/>
              <a:t>Epsilon = 1e-100</a:t>
            </a:r>
          </a:p>
          <a:p>
            <a:r>
              <a:rPr lang="en-US" sz="2000" dirty="0"/>
              <a:t>Steady State distribution:</a:t>
            </a:r>
          </a:p>
          <a:p>
            <a:pPr lvl="1"/>
            <a:r>
              <a:rPr lang="en-US" sz="1600" dirty="0"/>
              <a:t>Between 2% - 3%</a:t>
            </a:r>
          </a:p>
          <a:p>
            <a:pPr lvl="1"/>
            <a:r>
              <a:rPr lang="en-US" sz="1600" dirty="0"/>
              <a:t>Peak after Jail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07578" y="2506662"/>
          <a:ext cx="11724001" cy="4082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Steady State Vector &amp; Probabilities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044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" y="288128"/>
            <a:ext cx="10229562" cy="62817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Undeveloped Rank of Spaces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9158" y="1663112"/>
            <a:ext cx="3164417" cy="2434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4"/>
          <p:cNvSpPr txBox="1"/>
          <p:nvPr/>
        </p:nvSpPr>
        <p:spPr>
          <a:xfrm>
            <a:off x="7364289" y="2016488"/>
            <a:ext cx="291415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Probabilities never outweigh hotel rents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Non-hotel spaces relatively more valuable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Expected rent negligible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Illinois is the only property that jumps a group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8275304" y="1704208"/>
            <a:ext cx="10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40930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9891"/>
              </p:ext>
            </p:extLst>
          </p:nvPr>
        </p:nvGraphicFramePr>
        <p:xfrm>
          <a:off x="903748" y="1639220"/>
          <a:ext cx="6543428" cy="349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582">
                  <a:extLst>
                    <a:ext uri="{9D8B030D-6E8A-4147-A177-3AD203B41FA5}">
                      <a16:colId xmlns:a16="http://schemas.microsoft.com/office/drawing/2014/main" val="2423983387"/>
                    </a:ext>
                  </a:extLst>
                </a:gridCol>
                <a:gridCol w="5210120">
                  <a:extLst>
                    <a:ext uri="{9D8B030D-6E8A-4147-A177-3AD203B41FA5}">
                      <a16:colId xmlns:a16="http://schemas.microsoft.com/office/drawing/2014/main" val="2906681857"/>
                    </a:ext>
                  </a:extLst>
                </a:gridCol>
                <a:gridCol w="942726">
                  <a:extLst>
                    <a:ext uri="{9D8B030D-6E8A-4147-A177-3AD203B41FA5}">
                      <a16:colId xmlns:a16="http://schemas.microsoft.com/office/drawing/2014/main" val="26304729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Problem Description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122095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101703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Introduction to Markov Chains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076673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9317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Execution and Code Development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848571"/>
                  </a:ext>
                </a:extLst>
              </a:tr>
              <a:tr h="223935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6690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Simulation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41818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06924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Conclusions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38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0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9" y="347434"/>
            <a:ext cx="10516553" cy="64579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Developed Rank of Spaces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158" y="1663112"/>
            <a:ext cx="3164417" cy="2434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4"/>
          <p:cNvSpPr txBox="1"/>
          <p:nvPr/>
        </p:nvSpPr>
        <p:spPr>
          <a:xfrm>
            <a:off x="7331059" y="2016488"/>
            <a:ext cx="3062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Probabilities never outweigh hotel rents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Avoid any pre-Jail spaces (light blue and purple), rail roads, and utilities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Pay a premium for Boardwalk, Illinois, and New York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8275304" y="1704208"/>
            <a:ext cx="10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45094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8" y="2936046"/>
            <a:ext cx="2487115" cy="3045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856482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Future Enhancements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78443"/>
            <a:ext cx="10515600" cy="6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Consider costs of properties and compute break-even point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Consider value of completing monopolies to evaluate trades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"/>
          <a:stretch/>
        </p:blipFill>
        <p:spPr>
          <a:xfrm>
            <a:off x="2807235" y="3092119"/>
            <a:ext cx="2250818" cy="264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27" y="2936046"/>
            <a:ext cx="2487115" cy="3045313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>
            <a:off x="986659" y="2312875"/>
            <a:ext cx="7921383" cy="467098"/>
          </a:xfrm>
          <a:custGeom>
            <a:avLst/>
            <a:gdLst>
              <a:gd name="connsiteX0" fmla="*/ 0 w 9597783"/>
              <a:gd name="connsiteY0" fmla="*/ 411750 h 411750"/>
              <a:gd name="connsiteX1" fmla="*/ 0 w 9597783"/>
              <a:gd name="connsiteY1" fmla="*/ 0 h 411750"/>
              <a:gd name="connsiteX2" fmla="*/ 9597783 w 9597783"/>
              <a:gd name="connsiteY2" fmla="*/ 0 h 411750"/>
              <a:gd name="connsiteX3" fmla="*/ 9597783 w 9597783"/>
              <a:gd name="connsiteY3" fmla="*/ 411750 h 411750"/>
              <a:gd name="connsiteX4" fmla="*/ 0 w 9597783"/>
              <a:gd name="connsiteY4" fmla="*/ 411750 h 411750"/>
              <a:gd name="connsiteX0" fmla="*/ 1709057 w 9597783"/>
              <a:gd name="connsiteY0" fmla="*/ 760092 h 760092"/>
              <a:gd name="connsiteX1" fmla="*/ 0 w 9597783"/>
              <a:gd name="connsiteY1" fmla="*/ 0 h 760092"/>
              <a:gd name="connsiteX2" fmla="*/ 9597783 w 9597783"/>
              <a:gd name="connsiteY2" fmla="*/ 0 h 760092"/>
              <a:gd name="connsiteX3" fmla="*/ 9597783 w 9597783"/>
              <a:gd name="connsiteY3" fmla="*/ 411750 h 760092"/>
              <a:gd name="connsiteX4" fmla="*/ 1709057 w 9597783"/>
              <a:gd name="connsiteY4" fmla="*/ 760092 h 760092"/>
              <a:gd name="connsiteX0" fmla="*/ 1709057 w 9597783"/>
              <a:gd name="connsiteY0" fmla="*/ 760092 h 760092"/>
              <a:gd name="connsiteX1" fmla="*/ 0 w 9597783"/>
              <a:gd name="connsiteY1" fmla="*/ 0 h 760092"/>
              <a:gd name="connsiteX2" fmla="*/ 5167297 w 9597783"/>
              <a:gd name="connsiteY2" fmla="*/ 10886 h 760092"/>
              <a:gd name="connsiteX3" fmla="*/ 9597783 w 9597783"/>
              <a:gd name="connsiteY3" fmla="*/ 411750 h 760092"/>
              <a:gd name="connsiteX4" fmla="*/ 1709057 w 9597783"/>
              <a:gd name="connsiteY4" fmla="*/ 760092 h 760092"/>
              <a:gd name="connsiteX0" fmla="*/ 1709057 w 7921383"/>
              <a:gd name="connsiteY0" fmla="*/ 760092 h 781864"/>
              <a:gd name="connsiteX1" fmla="*/ 0 w 7921383"/>
              <a:gd name="connsiteY1" fmla="*/ 0 h 781864"/>
              <a:gd name="connsiteX2" fmla="*/ 5167297 w 7921383"/>
              <a:gd name="connsiteY2" fmla="*/ 10886 h 781864"/>
              <a:gd name="connsiteX3" fmla="*/ 7921383 w 7921383"/>
              <a:gd name="connsiteY3" fmla="*/ 781864 h 781864"/>
              <a:gd name="connsiteX4" fmla="*/ 1709057 w 7921383"/>
              <a:gd name="connsiteY4" fmla="*/ 760092 h 78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1383" h="781864">
                <a:moveTo>
                  <a:pt x="1709057" y="760092"/>
                </a:moveTo>
                <a:lnTo>
                  <a:pt x="0" y="0"/>
                </a:lnTo>
                <a:lnTo>
                  <a:pt x="5167297" y="10886"/>
                </a:lnTo>
                <a:lnTo>
                  <a:pt x="7921383" y="781864"/>
                </a:lnTo>
                <a:lnTo>
                  <a:pt x="1709057" y="7600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599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7607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Monopoly the Game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436374" y="164057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How to play Monopoly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Objective is to force your competition into bankruptcy and own the Monopoly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21" y="3685847"/>
            <a:ext cx="2437312" cy="2155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r="8619"/>
          <a:stretch/>
        </p:blipFill>
        <p:spPr>
          <a:xfrm>
            <a:off x="1719403" y="3685847"/>
            <a:ext cx="2437312" cy="2155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62" y="3685847"/>
            <a:ext cx="2437312" cy="2155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9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Problem Description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gray">
          <a:xfrm>
            <a:off x="775793" y="1648909"/>
            <a:ext cx="4896870" cy="0"/>
          </a:xfrm>
          <a:prstGeom prst="line">
            <a:avLst/>
          </a:pr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1902180" y="1392086"/>
            <a:ext cx="2644104" cy="2923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problem statement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793" y="2004483"/>
            <a:ext cx="800998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strategy for monopoly must provide the  player with advice on making the choices that arise in the game, such as: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/>
              <a:t>Which properties are worth purchasing?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/>
              <a:t>Which properties to develop houses/hotels first?</a:t>
            </a:r>
          </a:p>
          <a:p>
            <a:pPr marL="742950" lvl="2" indent="-285750">
              <a:spcAft>
                <a:spcPts val="600"/>
              </a:spcAft>
              <a:buFont typeface="Calibri" panose="020F0502020204030204" pitchFamily="34" charset="0"/>
              <a:buChar char="–"/>
            </a:pPr>
            <a:r>
              <a:rPr lang="en-US" dirty="0"/>
              <a:t>Which properties should I sell or trade to other players?</a:t>
            </a:r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Just as in real-world real estate transactions the costs of investments must be weighed against the prospective returns</a:t>
            </a:r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prognosis of returns can be made only on the basis of probabilities and expectations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61" y="5420412"/>
            <a:ext cx="10254885" cy="106255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xtLst/>
        </p:spPr>
        <p:txBody>
          <a:bodyPr vert="horz" wrap="square" lIns="88900" tIns="88900" rIns="88900" bIns="88900" rtlCol="0" anchor="ctr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Develop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finite state Markov process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determine the probability that an opponent will land on a given property and leverage these probabilities to calculate expected rent for each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6803" y="5237767"/>
            <a:ext cx="1692368" cy="292388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Our Approach </a:t>
            </a:r>
          </a:p>
        </p:txBody>
      </p:sp>
    </p:spTree>
    <p:extLst>
      <p:ext uri="{BB962C8B-B14F-4D97-AF65-F5344CB8AC3E}">
        <p14:creationId xmlns:p14="http://schemas.microsoft.com/office/powerpoint/2010/main" val="26799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60375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Most Valuable Properties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561321"/>
            <a:ext cx="5105400" cy="48537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6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BFE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125788"/>
            <a:ext cx="82296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92336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874336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Chain: Overview / Assumptions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9" y="1800661"/>
            <a:ext cx="3230493" cy="27020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34738" y="5265886"/>
            <a:ext cx="94163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Markov Property: </a:t>
            </a:r>
            <a:r>
              <a:rPr lang="en-US" sz="1600" dirty="0"/>
              <a:t>Probability that an event occurs on the </a:t>
            </a:r>
            <a:r>
              <a:rPr lang="en-US" sz="1600" i="1" dirty="0"/>
              <a:t>(n+1)</a:t>
            </a:r>
            <a:r>
              <a:rPr lang="en-US" sz="1600" i="1" dirty="0" err="1"/>
              <a:t>th</a:t>
            </a:r>
            <a:r>
              <a:rPr lang="en-US" sz="1600" i="1" dirty="0"/>
              <a:t> </a:t>
            </a:r>
            <a:r>
              <a:rPr lang="en-US" sz="1600" dirty="0"/>
              <a:t>trial depends only on the </a:t>
            </a:r>
            <a:r>
              <a:rPr lang="en-US" sz="1600" i="1" dirty="0"/>
              <a:t>nth </a:t>
            </a:r>
            <a:r>
              <a:rPr lang="en-US" sz="1600" dirty="0"/>
              <a:t>trial 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Sojourn in a State: </a:t>
            </a:r>
            <a:r>
              <a:rPr lang="en-US" sz="1600" dirty="0"/>
              <a:t>A finite number of states whose changes take place at fixed intervals in random fashion</a:t>
            </a:r>
          </a:p>
          <a:p>
            <a:pPr marL="285750" lvl="1" indent="-28575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Transition probabilities: </a:t>
            </a:r>
            <a:r>
              <a:rPr lang="en-US" sz="1600" dirty="0"/>
              <a:t>Each state’s probabilities must sum to 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96123" y="2091527"/>
            <a:ext cx="3365815" cy="1990925"/>
            <a:chOff x="1975042" y="1040367"/>
            <a:chExt cx="3365815" cy="1990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023456" y="1790760"/>
                  <a:ext cx="2202805" cy="12405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56" y="1790760"/>
                  <a:ext cx="2202805" cy="12405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/>
            <p:cNvSpPr/>
            <p:nvPr/>
          </p:nvSpPr>
          <p:spPr>
            <a:xfrm>
              <a:off x="3045414" y="1828320"/>
              <a:ext cx="94268" cy="1196979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Left Bracket 26"/>
            <p:cNvSpPr/>
            <p:nvPr/>
          </p:nvSpPr>
          <p:spPr>
            <a:xfrm rot="10800000">
              <a:off x="5125386" y="1828319"/>
              <a:ext cx="94268" cy="1196979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75042" y="1833694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Sunny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5042" y="2229875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Cloudy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75042" y="2626057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Rainy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2049" y="1438555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Sunny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3566" y="1438164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Cloudy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3908" y="1428032"/>
              <a:ext cx="1036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Rainy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1390404" y="2031435"/>
              <a:ext cx="155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Begin State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30529" y="1040367"/>
              <a:ext cx="1244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End State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22969" y="1433117"/>
            <a:ext cx="33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Representative Transition Matrix (T)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98576" y="1432976"/>
            <a:ext cx="431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Example Markov Model for Weather Prediction</a:t>
            </a:r>
          </a:p>
        </p:txBody>
      </p:sp>
      <p:sp>
        <p:nvSpPr>
          <p:cNvPr id="3" name="Isosceles Triangle 2"/>
          <p:cNvSpPr/>
          <p:nvPr/>
        </p:nvSpPr>
        <p:spPr>
          <a:xfrm rot="5400000">
            <a:off x="5340184" y="3070184"/>
            <a:ext cx="1511632" cy="29031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21547" y="3707565"/>
            <a:ext cx="448329" cy="29820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5689" y="3689950"/>
            <a:ext cx="15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State</a:t>
            </a:r>
          </a:p>
        </p:txBody>
      </p:sp>
      <p:cxnSp>
        <p:nvCxnSpPr>
          <p:cNvPr id="17" name="Connector: Curved 16"/>
          <p:cNvCxnSpPr/>
          <p:nvPr/>
        </p:nvCxnSpPr>
        <p:spPr>
          <a:xfrm flipV="1">
            <a:off x="1222659" y="4275533"/>
            <a:ext cx="447928" cy="148972"/>
          </a:xfrm>
          <a:prstGeom prst="curvedConnector3">
            <a:avLst>
              <a:gd name="adj1" fmla="val 331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05689" y="4057227"/>
            <a:ext cx="15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Transition Probability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58542" y="4782492"/>
            <a:ext cx="9674917" cy="338554"/>
            <a:chOff x="1398576" y="4876762"/>
            <a:chExt cx="9674917" cy="33855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398576" y="5146621"/>
              <a:ext cx="96749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84794" y="4876762"/>
              <a:ext cx="27024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Markov Model Assumptions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1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199" y="460375"/>
            <a:ext cx="9082391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Markov Chain: Predicting Future States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56125" y="3659135"/>
            <a:ext cx="2202805" cy="1087693"/>
            <a:chOff x="2993622" y="1842337"/>
            <a:chExt cx="2202805" cy="912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993622" y="1842337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842337"/>
                  <a:ext cx="2202805" cy="9124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eft Bracket 19"/>
            <p:cNvSpPr/>
            <p:nvPr/>
          </p:nvSpPr>
          <p:spPr>
            <a:xfrm>
              <a:off x="3299381" y="1858719"/>
              <a:ext cx="94268" cy="811992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0"/>
            <p:cNvSpPr/>
            <p:nvPr/>
          </p:nvSpPr>
          <p:spPr>
            <a:xfrm rot="10800000">
              <a:off x="4782530" y="1858716"/>
              <a:ext cx="94268" cy="811994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37952" y="3906174"/>
            <a:ext cx="2202805" cy="552995"/>
            <a:chOff x="2993622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ket 29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4674378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13258" y="396773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258" y="3967730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9362488" y="3871991"/>
            <a:ext cx="2202805" cy="552995"/>
            <a:chOff x="2993622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750520"/>
                  <a:ext cx="220280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ket 40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 rot="10800000">
              <a:off x="4674378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01673" y="4010326"/>
                <a:ext cx="145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73" y="4010326"/>
                <a:ext cx="1452257" cy="276999"/>
              </a:xfrm>
              <a:prstGeom prst="rect">
                <a:avLst/>
              </a:prstGeom>
              <a:blipFill>
                <a:blip r:embed="rId6"/>
                <a:stretch>
                  <a:fillRect l="-2101" r="-1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937951" y="5595016"/>
                <a:ext cx="22028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.3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51" y="5595016"/>
                <a:ext cx="220280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Left Bracket 72"/>
          <p:cNvSpPr/>
          <p:nvPr/>
        </p:nvSpPr>
        <p:spPr>
          <a:xfrm>
            <a:off x="6388160" y="5616400"/>
            <a:ext cx="94268" cy="44253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ket 73"/>
          <p:cNvSpPr/>
          <p:nvPr/>
        </p:nvSpPr>
        <p:spPr>
          <a:xfrm rot="10800000">
            <a:off x="7618707" y="5616399"/>
            <a:ext cx="94268" cy="44253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7556125" y="5316818"/>
            <a:ext cx="2202805" cy="955708"/>
            <a:chOff x="2993622" y="1801509"/>
            <a:chExt cx="2202805" cy="955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2993622" y="1801509"/>
                  <a:ext cx="2202805" cy="9124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3622" y="1801509"/>
                  <a:ext cx="2202805" cy="9124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Left Bracket 78"/>
            <p:cNvSpPr/>
            <p:nvPr/>
          </p:nvSpPr>
          <p:spPr>
            <a:xfrm>
              <a:off x="3299381" y="1851300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Left Bracket 79"/>
            <p:cNvSpPr/>
            <p:nvPr/>
          </p:nvSpPr>
          <p:spPr>
            <a:xfrm rot="10800000">
              <a:off x="4782530" y="1851299"/>
              <a:ext cx="94268" cy="905917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526606" y="56695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06" y="5669553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539591" y="5573815"/>
            <a:ext cx="2202805" cy="463922"/>
            <a:chOff x="3157377" y="1750520"/>
            <a:chExt cx="2202805" cy="46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3157377" y="1750520"/>
                  <a:ext cx="220280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.32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377" y="1750520"/>
                  <a:ext cx="2202805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Left Bracket 83"/>
            <p:cNvSpPr/>
            <p:nvPr/>
          </p:nvSpPr>
          <p:spPr>
            <a:xfrm>
              <a:off x="3443831" y="1771904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Bracket 84"/>
            <p:cNvSpPr/>
            <p:nvPr/>
          </p:nvSpPr>
          <p:spPr>
            <a:xfrm rot="10800000">
              <a:off x="4971877" y="1771903"/>
              <a:ext cx="94268" cy="4425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01673" y="5699168"/>
                <a:ext cx="145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73" y="5699168"/>
                <a:ext cx="1452257" cy="276999"/>
              </a:xfrm>
              <a:prstGeom prst="rect">
                <a:avLst/>
              </a:prstGeom>
              <a:blipFill>
                <a:blip r:embed="rId14"/>
                <a:stretch>
                  <a:fillRect l="-2101" r="-1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9698577" y="3563773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State X1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07727" y="5121542"/>
            <a:ext cx="171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Probability of sunny, cloudy, or rainy on day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81061" y="1485710"/>
            <a:ext cx="6113781" cy="747186"/>
            <a:chOff x="2881061" y="1485710"/>
            <a:chExt cx="6113781" cy="747186"/>
          </a:xfrm>
        </p:grpSpPr>
        <p:sp>
          <p:nvSpPr>
            <p:cNvPr id="114" name="Rectangle 113"/>
            <p:cNvSpPr/>
            <p:nvPr/>
          </p:nvSpPr>
          <p:spPr>
            <a:xfrm>
              <a:off x="2881061" y="1485710"/>
              <a:ext cx="6113781" cy="7471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706415" y="1616771"/>
                  <a:ext cx="19511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415" y="1616771"/>
                  <a:ext cx="195111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563" r="-312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/>
            <p:cNvSpPr txBox="1"/>
            <p:nvPr/>
          </p:nvSpPr>
          <p:spPr>
            <a:xfrm>
              <a:off x="3026010" y="1529648"/>
              <a:ext cx="3944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Future states of the system can be found under the general equation: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785081" y="3367612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80526" y="5119440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Transition Matrix (T)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99989" y="3672540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Initial State X0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191673" y="5366917"/>
            <a:ext cx="168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State X1</a:t>
            </a:r>
          </a:p>
        </p:txBody>
      </p:sp>
      <p:sp>
        <p:nvSpPr>
          <p:cNvPr id="4" name="Trapezoid 3"/>
          <p:cNvSpPr/>
          <p:nvPr/>
        </p:nvSpPr>
        <p:spPr>
          <a:xfrm>
            <a:off x="1139059" y="2247012"/>
            <a:ext cx="9597783" cy="411750"/>
          </a:xfrm>
          <a:prstGeom prst="trapezoid">
            <a:avLst>
              <a:gd name="adj" fmla="val 44515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58857" y="3772568"/>
            <a:ext cx="3747444" cy="8537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Step 1: </a:t>
            </a:r>
            <a:r>
              <a:rPr lang="en-US" sz="1600" dirty="0">
                <a:solidFill>
                  <a:schemeClr val="tx1"/>
                </a:solidFill>
              </a:rPr>
              <a:t>Find the weather for tomorrow (𝑥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), by multiplying today’s weather (𝑥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), by the transition matrix (T)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1970" y="5406836"/>
            <a:ext cx="3601220" cy="8537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Step 2: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Repeat step 1 to find the weather for the day after tomorrow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8321" y="2792508"/>
            <a:ext cx="8739262" cy="5054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If today is cloudy, what will be the weather the day after tomorrow?</a:t>
            </a:r>
          </a:p>
        </p:txBody>
      </p:sp>
      <p:cxnSp>
        <p:nvCxnSpPr>
          <p:cNvPr id="9" name="Connector: Elbow 8"/>
          <p:cNvCxnSpPr>
            <a:stCxn id="40" idx="2"/>
            <a:endCxn id="113" idx="0"/>
          </p:cNvCxnSpPr>
          <p:nvPr/>
        </p:nvCxnSpPr>
        <p:spPr>
          <a:xfrm rot="5400000">
            <a:off x="8239920" y="3142945"/>
            <a:ext cx="1017995" cy="3429948"/>
          </a:xfrm>
          <a:prstGeom prst="bentConnector3">
            <a:avLst>
              <a:gd name="adj1" fmla="val 5332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72" grpId="0"/>
      <p:bldP spid="73" grpId="0" animBg="1"/>
      <p:bldP spid="74" grpId="0" animBg="1"/>
      <p:bldP spid="81" grpId="0"/>
      <p:bldP spid="86" grpId="0"/>
      <p:bldP spid="91" grpId="0"/>
      <p:bldP spid="92" grpId="0"/>
      <p:bldP spid="110" grpId="0"/>
      <p:bldP spid="111" grpId="0"/>
      <p:bldP spid="112" grpId="0"/>
      <p:bldP spid="113" grpId="0"/>
      <p:bldP spid="4" grpId="0" animBg="1"/>
      <p:bldP spid="89" grpId="0" animBg="1"/>
      <p:bldP spid="107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1374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Marx</dc:creator>
  <cp:lastModifiedBy>John Balcarcel</cp:lastModifiedBy>
  <cp:revision>74</cp:revision>
  <dcterms:created xsi:type="dcterms:W3CDTF">2016-11-22T17:51:05Z</dcterms:created>
  <dcterms:modified xsi:type="dcterms:W3CDTF">2016-12-05T17:35:33Z</dcterms:modified>
</cp:coreProperties>
</file>