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9"/>
  </p:notesMasterIdLst>
  <p:sldIdLst>
    <p:sldId id="266" r:id="rId2"/>
    <p:sldId id="257" r:id="rId3"/>
    <p:sldId id="285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3" r:id="rId24"/>
    <p:sldId id="279" r:id="rId25"/>
    <p:sldId id="280" r:id="rId26"/>
    <p:sldId id="281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9ca4bff0d79231/Slides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Quan hệ giữa độ chính xác </a:t>
            </a:r>
            <a:r>
              <a:rPr lang="en-US" dirty="0" smtClean="0"/>
              <a:t>và</a:t>
            </a:r>
          </a:p>
          <a:p>
            <a:pPr>
              <a:defRPr/>
            </a:pPr>
            <a:r>
              <a:rPr lang="en-US" dirty="0" smtClean="0"/>
              <a:t>kích </a:t>
            </a:r>
            <a:r>
              <a:rPr lang="en-US" dirty="0" err="1"/>
              <a:t>thước</a:t>
            </a:r>
            <a:r>
              <a:rPr lang="en-US" dirty="0"/>
              <a:t> dữ liệu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Độ chính xác (%)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Sheet1!$B$20:$K$20</c:f>
              <c:numCache>
                <c:formatCode>0.00</c:formatCode>
                <c:ptCount val="10"/>
                <c:pt idx="0">
                  <c:v>98.935837245696391</c:v>
                </c:pt>
                <c:pt idx="1">
                  <c:v>97.897993458852639</c:v>
                </c:pt>
                <c:pt idx="2">
                  <c:v>98.141263940520446</c:v>
                </c:pt>
                <c:pt idx="3">
                  <c:v>96.779925849906164</c:v>
                </c:pt>
                <c:pt idx="4">
                  <c:v>97.212506624271327</c:v>
                </c:pt>
                <c:pt idx="5">
                  <c:v>96.439716312056731</c:v>
                </c:pt>
                <c:pt idx="6">
                  <c:v>97.309027777777771</c:v>
                </c:pt>
                <c:pt idx="7">
                  <c:v>94.289318755256517</c:v>
                </c:pt>
                <c:pt idx="8">
                  <c:v>93.687475765800684</c:v>
                </c:pt>
                <c:pt idx="9">
                  <c:v>93.729027906584619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91-403E-9429-648044B34E4D}"/>
            </c:ext>
          </c:extLst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Kích thước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Sheet1!$B$21:$K$21</c:f>
              <c:numCache>
                <c:formatCode>General</c:formatCode>
                <c:ptCount val="10"/>
                <c:pt idx="0">
                  <c:v>51</c:v>
                </c:pt>
                <c:pt idx="1">
                  <c:v>52</c:v>
                </c:pt>
                <c:pt idx="2">
                  <c:v>76</c:v>
                </c:pt>
                <c:pt idx="3">
                  <c:v>76</c:v>
                </c:pt>
                <c:pt idx="4">
                  <c:v>101</c:v>
                </c:pt>
                <c:pt idx="5">
                  <c:v>130</c:v>
                </c:pt>
                <c:pt idx="6">
                  <c:v>150</c:v>
                </c:pt>
                <c:pt idx="7">
                  <c:v>262</c:v>
                </c:pt>
                <c:pt idx="8">
                  <c:v>280</c:v>
                </c:pt>
                <c:pt idx="9">
                  <c:v>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91-403E-9429-648044B34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69665936"/>
        <c:axId val="1769666768"/>
      </c:lineChart>
      <c:catAx>
        <c:axId val="1769665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666768"/>
        <c:crosses val="autoZero"/>
        <c:auto val="1"/>
        <c:lblAlgn val="ctr"/>
        <c:lblOffset val="100"/>
        <c:noMultiLvlLbl val="0"/>
      </c:catAx>
      <c:valAx>
        <c:axId val="1769666768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66593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6E6D-A3AA-4D81-89D9-7A700811E34C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D921-919F-4028-8F79-55E8AC03D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0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8FC8-9D88-4107-A68B-144C1D492518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042-3075-4D8A-A16E-0C0855B9B9FF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22A-DDC4-4777-9B40-E918C2989177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4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3036-630E-4FCB-ACB0-18806E6AA92D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E228-297B-489B-92B4-3740E2831AC8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1910-BD1D-46BF-8647-76FDC30993BA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7526-496D-4E76-A752-DE3D546F9EBC}" type="datetime1">
              <a:rPr lang="vi-VN" smtClean="0"/>
              <a:t>27/05/2017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257-886C-4347-99E0-D3827553E3DC}" type="datetime1">
              <a:rPr lang="vi-VN" smtClean="0"/>
              <a:t>27/05/2017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C45-BB46-4C55-805F-F8CBC393E9EE}" type="datetime1">
              <a:rPr lang="vi-VN" smtClean="0"/>
              <a:t>27/05/2017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5346-DB90-4F30-9895-66DEC076C57A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4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2A1-612B-4D52-80F8-DEBEBADABED7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46D0-2318-4113-A9EE-B1B7CED9DCB8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8545-7AB8-4814-B47E-7863F75D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Thuật toán tối </a:t>
            </a:r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u hóa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đàn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toán ng</a:t>
            </a:r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Nhóm 8:</a:t>
            </a:r>
          </a:p>
          <a:p>
            <a:pPr marL="1828800" algn="l"/>
            <a:r>
              <a:rPr lang="en-US" dirty="0"/>
              <a:t>Nguyễn Đức </a:t>
            </a:r>
            <a:r>
              <a:rPr lang="en-US" dirty="0" smtClean="0"/>
              <a:t>Minh		– 20146488</a:t>
            </a:r>
            <a:endParaRPr lang="en-US" dirty="0"/>
          </a:p>
          <a:p>
            <a:pPr marL="1828800" algn="l"/>
            <a:r>
              <a:rPr lang="en-US" dirty="0"/>
              <a:t>Nguyễn Văn </a:t>
            </a:r>
            <a:r>
              <a:rPr lang="en-US" dirty="0" err="1" smtClean="0"/>
              <a:t>Thưởng</a:t>
            </a:r>
            <a:r>
              <a:rPr lang="en-US" dirty="0"/>
              <a:t>	</a:t>
            </a:r>
            <a:r>
              <a:rPr lang="en-US" dirty="0" smtClean="0"/>
              <a:t>	– </a:t>
            </a:r>
            <a:r>
              <a:rPr lang="en-US" dirty="0"/>
              <a:t>20146699</a:t>
            </a:r>
          </a:p>
          <a:p>
            <a:pPr marL="1828800" algn="l"/>
            <a:r>
              <a:rPr lang="en-US" dirty="0"/>
              <a:t>Phan Xuân </a:t>
            </a:r>
            <a:r>
              <a:rPr lang="en-US" dirty="0" smtClean="0"/>
              <a:t>Đức		– </a:t>
            </a:r>
            <a:r>
              <a:rPr lang="en-US" dirty="0"/>
              <a:t>20146212</a:t>
            </a:r>
          </a:p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dẫn:</a:t>
            </a:r>
          </a:p>
          <a:p>
            <a:r>
              <a:rPr lang="en-US" dirty="0"/>
              <a:t>PSG. TS </a:t>
            </a:r>
            <a:r>
              <a:rPr lang="en-US" dirty="0" err="1"/>
              <a:t>Huỳnh</a:t>
            </a:r>
            <a:r>
              <a:rPr lang="en-US" dirty="0"/>
              <a:t> Thị </a:t>
            </a:r>
            <a:r>
              <a:rPr lang="en-US" dirty="0" err="1"/>
              <a:t>Thanh</a:t>
            </a:r>
            <a:r>
              <a:rPr lang="en-US" dirty="0"/>
              <a:t> Bình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2C54-0F5D-4F95-B513-CDF9817F2705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Cập nhật </a:t>
            </a:r>
            <a:r>
              <a:rPr lang="en-GB" b="1" dirty="0" err="1"/>
              <a:t>mùi</a:t>
            </a:r>
            <a:r>
              <a:rPr lang="en-GB" b="1" dirty="0"/>
              <a:t> toàn cục (Global Trail Updating)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Làm </a:t>
                </a:r>
                <a:r>
                  <a:rPr lang="en-GB" dirty="0" err="1"/>
                  <a:t>nổi</a:t>
                </a:r>
                <a:r>
                  <a:rPr lang="en-GB" dirty="0"/>
                  <a:t> </a:t>
                </a:r>
                <a:r>
                  <a:rPr lang="en-GB" dirty="0" err="1"/>
                  <a:t>bật</a:t>
                </a:r>
                <a:r>
                  <a:rPr lang="en-GB" dirty="0"/>
                  <a:t> những </a:t>
                </a:r>
                <a:r>
                  <a:rPr lang="en-GB" dirty="0" err="1"/>
                  <a:t>cạnh</a:t>
                </a:r>
                <a:r>
                  <a:rPr lang="en-GB" dirty="0"/>
                  <a:t> </a:t>
                </a:r>
                <a:r>
                  <a:rPr lang="en-GB" dirty="0" err="1"/>
                  <a:t>trên</a:t>
                </a:r>
                <a:r>
                  <a:rPr lang="en-GB" dirty="0"/>
                  <a:t> đồ thị thuộc đường </a:t>
                </a:r>
                <a:r>
                  <a:rPr lang="en-GB" dirty="0" err="1"/>
                  <a:t>đi</a:t>
                </a:r>
                <a:r>
                  <a:rPr lang="en-GB" dirty="0"/>
                  <a:t> </a:t>
                </a:r>
                <a:r>
                  <a:rPr lang="en-GB" dirty="0" err="1"/>
                  <a:t>ngắn</a:t>
                </a:r>
                <a:r>
                  <a:rPr lang="en-GB" dirty="0"/>
                  <a:t> nhất</a:t>
                </a:r>
              </a:p>
              <a:p>
                <a:r>
                  <a:rPr lang="en-GB" dirty="0"/>
                  <a:t>Con </a:t>
                </a:r>
                <a:r>
                  <a:rPr lang="en-GB" dirty="0" err="1"/>
                  <a:t>kiến</a:t>
                </a:r>
                <a:r>
                  <a:rPr lang="en-GB" dirty="0"/>
                  <a:t> có đường </a:t>
                </a:r>
                <a:r>
                  <a:rPr lang="en-GB" dirty="0" err="1"/>
                  <a:t>đi</a:t>
                </a:r>
                <a:r>
                  <a:rPr lang="en-GB" dirty="0"/>
                  <a:t> </a:t>
                </a:r>
                <a:r>
                  <a:rPr lang="en-GB" dirty="0" err="1"/>
                  <a:t>ngắn</a:t>
                </a:r>
                <a:r>
                  <a:rPr lang="en-GB" dirty="0"/>
                  <a:t> nhất sẽ </a:t>
                </a:r>
                <a:r>
                  <a:rPr lang="en-GB" dirty="0" err="1"/>
                  <a:t>thêm</a:t>
                </a:r>
                <a:r>
                  <a:rPr lang="en-GB" dirty="0"/>
                  <a:t> một lượng </a:t>
                </a:r>
                <a:r>
                  <a:rPr lang="en-GB" dirty="0" err="1"/>
                  <a:t>mùi</a:t>
                </a:r>
                <a:r>
                  <a:rPr lang="en-GB" dirty="0"/>
                  <a:t> nhất định vào các </a:t>
                </a:r>
                <a:r>
                  <a:rPr lang="en-GB" dirty="0" err="1"/>
                  <a:t>cạnh</a:t>
                </a:r>
                <a:r>
                  <a:rPr lang="en-GB" dirty="0"/>
                  <a:t> nó đã </a:t>
                </a:r>
                <a:r>
                  <a:rPr lang="en-GB" dirty="0" err="1"/>
                  <a:t>đi</a:t>
                </a:r>
                <a:r>
                  <a:rPr lang="en-GB" dirty="0"/>
                  <a:t> qua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r>
                  <a:rPr lang="el-GR" i="1" dirty="0"/>
                  <a:t>τ</a:t>
                </a:r>
                <a:r>
                  <a:rPr lang="en-US" i="1" dirty="0"/>
                  <a:t>(r, s)</a:t>
                </a:r>
                <a:r>
                  <a:rPr lang="en-US" dirty="0"/>
                  <a:t>: lượng </a:t>
                </a:r>
                <a:r>
                  <a:rPr lang="en-US" dirty="0" err="1"/>
                  <a:t>mùi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cạnh</a:t>
                </a:r>
                <a:r>
                  <a:rPr lang="en-US" dirty="0"/>
                  <a:t> </a:t>
                </a:r>
                <a:r>
                  <a:rPr lang="en-US" i="1" dirty="0"/>
                  <a:t>(r, 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l-GR" i="1" dirty="0"/>
                  <a:t>τ</a:t>
                </a:r>
                <a:r>
                  <a:rPr lang="en-US" i="1" dirty="0"/>
                  <a:t>(r, s)</a:t>
                </a:r>
                <a:r>
                  <a:rPr lang="en-US" dirty="0"/>
                  <a:t>: lượng </a:t>
                </a:r>
                <a:r>
                  <a:rPr lang="en-US" dirty="0" err="1"/>
                  <a:t>mùi</a:t>
                </a:r>
                <a:r>
                  <a:rPr lang="en-US" dirty="0"/>
                  <a:t> được </a:t>
                </a:r>
                <a:r>
                  <a:rPr lang="en-US" dirty="0" err="1"/>
                  <a:t>thêm</a:t>
                </a:r>
                <a:r>
                  <a:rPr lang="en-US" dirty="0"/>
                  <a:t> vào, tính bằng </a:t>
                </a:r>
                <a:r>
                  <a:rPr lang="en-US" dirty="0" err="1"/>
                  <a:t>nghịch</a:t>
                </a:r>
                <a:r>
                  <a:rPr lang="en-US" dirty="0"/>
                  <a:t> </a:t>
                </a:r>
                <a:r>
                  <a:rPr lang="en-US" dirty="0" err="1"/>
                  <a:t>đảo</a:t>
                </a:r>
                <a:r>
                  <a:rPr lang="en-US" dirty="0"/>
                  <a:t> chi phí </a:t>
                </a:r>
                <a:r>
                  <a:rPr lang="en-US" dirty="0" err="1"/>
                  <a:t>nhỏ</a:t>
                </a:r>
                <a:r>
                  <a:rPr lang="en-US" dirty="0"/>
                  <a:t> nhất </a:t>
                </a:r>
                <a:r>
                  <a:rPr lang="en-US" dirty="0" err="1"/>
                  <a:t>đạt</a:t>
                </a:r>
                <a:r>
                  <a:rPr lang="en-US" dirty="0"/>
                  <a:t> được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hệ số </a:t>
                </a:r>
                <a:r>
                  <a:rPr lang="en-US" dirty="0" err="1"/>
                  <a:t>hằng</a:t>
                </a:r>
                <a:r>
                  <a:rPr lang="en-US" dirty="0"/>
                  <a:t> bay </a:t>
                </a:r>
                <a:r>
                  <a:rPr lang="en-US" dirty="0" err="1"/>
                  <a:t>hơi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3" y="2984842"/>
            <a:ext cx="5830114" cy="53347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D1D-96A0-45D8-B218-29BE476E35FF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Cập nhật </a:t>
            </a:r>
            <a:r>
              <a:rPr lang="en-GB" b="1" dirty="0" err="1"/>
              <a:t>mùi</a:t>
            </a:r>
            <a:r>
              <a:rPr lang="en-GB" b="1" dirty="0"/>
              <a:t> cục bộ (Local Trail Updating)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Nhằm </a:t>
                </a:r>
                <a:r>
                  <a:rPr lang="en-US" dirty="0" err="1"/>
                  <a:t>tránh</a:t>
                </a:r>
                <a:r>
                  <a:rPr lang="en-US" dirty="0"/>
                  <a:t> việc hầu hết các con </a:t>
                </a:r>
                <a:r>
                  <a:rPr lang="en-US" dirty="0" err="1"/>
                  <a:t>kiến</a:t>
                </a:r>
                <a:r>
                  <a:rPr lang="en-US" dirty="0"/>
                  <a:t> cùng chọn một số </a:t>
                </a:r>
                <a:r>
                  <a:rPr lang="en-US" dirty="0" err="1"/>
                  <a:t>cạnh</a:t>
                </a:r>
                <a:r>
                  <a:rPr lang="en-US" dirty="0"/>
                  <a:t> để </a:t>
                </a:r>
                <a:r>
                  <a:rPr lang="en-US" dirty="0" err="1"/>
                  <a:t>đi</a:t>
                </a:r>
                <a:r>
                  <a:rPr lang="en-US" dirty="0"/>
                  <a:t> =&gt; </a:t>
                </a:r>
                <a:r>
                  <a:rPr lang="en-US" dirty="0" err="1"/>
                  <a:t>tránh</a:t>
                </a:r>
                <a:r>
                  <a:rPr lang="en-US" dirty="0"/>
                  <a:t> cực trị cục bộ</a:t>
                </a:r>
              </a:p>
              <a:p>
                <a:r>
                  <a:rPr lang="en-US" dirty="0"/>
                  <a:t>Mỗi </a:t>
                </a:r>
                <a:r>
                  <a:rPr lang="en-US" dirty="0" err="1"/>
                  <a:t>khi</a:t>
                </a:r>
                <a:r>
                  <a:rPr lang="en-US" dirty="0"/>
                  <a:t> một con </a:t>
                </a:r>
                <a:r>
                  <a:rPr lang="en-US" dirty="0" err="1"/>
                  <a:t>kiến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qua một thành </a:t>
                </a:r>
                <a:r>
                  <a:rPr lang="en-US" dirty="0" err="1"/>
                  <a:t>phố</a:t>
                </a:r>
                <a:r>
                  <a:rPr lang="en-US" dirty="0"/>
                  <a:t>,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</a:t>
                </a:r>
                <a:r>
                  <a:rPr lang="en-US" dirty="0" err="1"/>
                  <a:t>mùi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cạnh</a:t>
                </a:r>
                <a:r>
                  <a:rPr lang="en-US" dirty="0"/>
                  <a:t> mà nó </a:t>
                </a:r>
                <a:r>
                  <a:rPr lang="en-US" dirty="0" err="1"/>
                  <a:t>đi</a:t>
                </a:r>
                <a:r>
                  <a:rPr lang="en-US" dirty="0"/>
                  <a:t> qua sẽ </a:t>
                </a:r>
                <a:r>
                  <a:rPr lang="en-US" dirty="0" err="1"/>
                  <a:t>thay</a:t>
                </a:r>
                <a:r>
                  <a:rPr lang="en-US" dirty="0"/>
                  <a:t> đổi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lvl="1"/>
                <a:r>
                  <a:rPr lang="el-GR" i="1" dirty="0"/>
                  <a:t>τ</a:t>
                </a:r>
                <a:r>
                  <a:rPr lang="en-US" i="1" dirty="0"/>
                  <a:t>(r, s):</a:t>
                </a:r>
                <a:r>
                  <a:rPr lang="el-GR" i="1" dirty="0"/>
                  <a:t> </a:t>
                </a:r>
                <a:r>
                  <a:rPr lang="en-US" dirty="0"/>
                  <a:t>lượng </a:t>
                </a:r>
                <a:r>
                  <a:rPr lang="en-US" dirty="0" err="1"/>
                  <a:t>mùi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cạnh</a:t>
                </a:r>
                <a:r>
                  <a:rPr lang="en-US" dirty="0"/>
                  <a:t> </a:t>
                </a:r>
                <a:r>
                  <a:rPr lang="en-US" i="1" dirty="0"/>
                  <a:t>(r, s)</a:t>
                </a:r>
              </a:p>
              <a:p>
                <a:pPr lvl="1"/>
                <a:r>
                  <a:rPr lang="el-GR" i="1" dirty="0"/>
                  <a:t>τ</a:t>
                </a:r>
                <a:r>
                  <a:rPr lang="en-US" i="1" baseline="-25000" dirty="0"/>
                  <a:t>0</a:t>
                </a:r>
                <a:r>
                  <a:rPr lang="en-US" dirty="0"/>
                  <a:t>: giá trị </a:t>
                </a:r>
                <a:r>
                  <a:rPr lang="en-US" dirty="0" err="1"/>
                  <a:t>mùi</a:t>
                </a:r>
                <a:r>
                  <a:rPr lang="en-US" dirty="0"/>
                  <a:t> khởi tạo ban đầu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hệ số </a:t>
                </a:r>
                <a:r>
                  <a:rPr lang="en-US" dirty="0" err="1"/>
                  <a:t>hằng</a:t>
                </a:r>
                <a:r>
                  <a:rPr lang="en-US" dirty="0"/>
                  <a:t> bay </a:t>
                </a:r>
                <a:r>
                  <a:rPr lang="en-US" dirty="0" err="1"/>
                  <a:t>hơi</a:t>
                </a:r>
                <a:endParaRPr lang="en-US" dirty="0"/>
              </a:p>
              <a:p>
                <a:r>
                  <a:rPr lang="en-US" dirty="0"/>
                  <a:t>Việc cập nhật </a:t>
                </a:r>
                <a:r>
                  <a:rPr lang="en-US" dirty="0" err="1"/>
                  <a:t>mùi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mỗi một lần di chuyển từ </a:t>
                </a:r>
                <a:r>
                  <a:rPr lang="en-US" dirty="0" err="1"/>
                  <a:t>đỉnh</a:t>
                </a:r>
                <a:r>
                  <a:rPr lang="en-US" dirty="0"/>
                  <a:t> này sang </a:t>
                </a:r>
                <a:r>
                  <a:rPr lang="en-US" dirty="0" err="1"/>
                  <a:t>đỉnh</a:t>
                </a:r>
                <a:r>
                  <a:rPr lang="en-US" dirty="0"/>
                  <a:t> khác dựa </a:t>
                </a:r>
                <a:r>
                  <a:rPr lang="en-US" dirty="0" err="1"/>
                  <a:t>trên</a:t>
                </a:r>
                <a:r>
                  <a:rPr lang="en-US" dirty="0"/>
                  <a:t> việc bay h</a:t>
                </a:r>
                <a:r>
                  <a:rPr lang="vi-VN" dirty="0"/>
                  <a:t>ơ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mùi</a:t>
                </a:r>
                <a:r>
                  <a:rPr lang="en-US" dirty="0"/>
                  <a:t> liên tục </a:t>
                </a:r>
                <a:r>
                  <a:rPr lang="en-US" dirty="0" err="1"/>
                  <a:t>trong</a:t>
                </a:r>
                <a:r>
                  <a:rPr lang="en-US" dirty="0"/>
                  <a:t> thực tế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7" y="3096647"/>
            <a:ext cx="4914286" cy="41904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C56-D3F2-4F87-8960-EA6A03C239BC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1.3</a:t>
            </a:r>
            <a:r>
              <a:rPr lang="en-US" b="1" dirty="0"/>
              <a:t>. Kết quả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884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Bảng 1 – 3 và 7 nhằm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ra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giữa ACS và các thuật toán tối </a:t>
            </a:r>
            <a:r>
              <a:rPr lang="vi-VN" dirty="0"/>
              <a:t>ư</a:t>
            </a:r>
            <a:r>
              <a:rPr lang="en-US" dirty="0"/>
              <a:t>u hóa dựa </a:t>
            </a:r>
            <a:r>
              <a:rPr lang="en-US" dirty="0" err="1"/>
              <a:t>trên</a:t>
            </a:r>
            <a:r>
              <a:rPr lang="en-US" dirty="0"/>
              <a:t> tự </a:t>
            </a:r>
            <a:r>
              <a:rPr lang="en-US" dirty="0" err="1"/>
              <a:t>nhiên</a:t>
            </a:r>
            <a:r>
              <a:rPr lang="en-US" dirty="0"/>
              <a:t> khác </a:t>
            </a:r>
            <a:r>
              <a:rPr lang="en-US" dirty="0" err="1"/>
              <a:t>nh</a:t>
            </a:r>
            <a:r>
              <a:rPr lang="vi-VN" dirty="0"/>
              <a:t>ư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(SA)</a:t>
            </a:r>
          </a:p>
          <a:p>
            <a:pPr lvl="1"/>
            <a:r>
              <a:rPr lang="en-US" dirty="0"/>
              <a:t>Các mạng n</a:t>
            </a:r>
            <a:r>
              <a:rPr lang="vi-VN" dirty="0"/>
              <a:t>ơ</a:t>
            </a:r>
            <a:r>
              <a:rPr lang="en-US" dirty="0"/>
              <a:t>-</a:t>
            </a:r>
            <a:r>
              <a:rPr lang="en-US" dirty="0" err="1"/>
              <a:t>ron</a:t>
            </a:r>
            <a:r>
              <a:rPr lang="en-US" dirty="0"/>
              <a:t> (NNs)</a:t>
            </a:r>
          </a:p>
          <a:p>
            <a:pPr lvl="1"/>
            <a:r>
              <a:rPr lang="en-US" dirty="0"/>
              <a:t>Mạng </a:t>
            </a:r>
            <a:r>
              <a:rPr lang="en-US" dirty="0" err="1"/>
              <a:t>đàn</a:t>
            </a:r>
            <a:r>
              <a:rPr lang="en-US" dirty="0"/>
              <a:t> hồi (EN)</a:t>
            </a:r>
          </a:p>
          <a:p>
            <a:pPr lvl="1"/>
            <a:r>
              <a:rPr lang="en-US" dirty="0"/>
              <a:t>Self-Organizing Map (SOM)</a:t>
            </a:r>
          </a:p>
          <a:p>
            <a:pPr lvl="1"/>
            <a:r>
              <a:rPr lang="en-US" dirty="0"/>
              <a:t>Giải thuật di truyền (GA)</a:t>
            </a:r>
          </a:p>
          <a:p>
            <a:pPr lvl="1"/>
            <a:r>
              <a:rPr lang="en-US" dirty="0"/>
              <a:t>Farthest Insertion </a:t>
            </a:r>
            <a:r>
              <a:rPr lang="en-US" dirty="0" err="1"/>
              <a:t>Heruistic</a:t>
            </a:r>
            <a:r>
              <a:rPr lang="en-US" dirty="0"/>
              <a:t> (FI)</a:t>
            </a:r>
          </a:p>
          <a:p>
            <a:r>
              <a:rPr lang="en-US" dirty="0"/>
              <a:t>Bảng 1 – 3: áp dụng </a:t>
            </a:r>
            <a:r>
              <a:rPr lang="en-US" dirty="0" err="1"/>
              <a:t>trên</a:t>
            </a:r>
            <a:r>
              <a:rPr lang="en-US" dirty="0"/>
              <a:t> các </a:t>
            </a:r>
            <a:r>
              <a:rPr lang="en-US" dirty="0" err="1"/>
              <a:t>bài</a:t>
            </a:r>
            <a:r>
              <a:rPr lang="en-US" dirty="0"/>
              <a:t> toán TSP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endParaRPr lang="en-US" dirty="0"/>
          </a:p>
          <a:p>
            <a:r>
              <a:rPr lang="en-US" dirty="0"/>
              <a:t>Bảng 7: áp dụng </a:t>
            </a:r>
            <a:r>
              <a:rPr lang="en-US" dirty="0" err="1"/>
              <a:t>trên</a:t>
            </a:r>
            <a:r>
              <a:rPr lang="en-US" dirty="0"/>
              <a:t> các </a:t>
            </a:r>
            <a:r>
              <a:rPr lang="en-US" dirty="0" err="1"/>
              <a:t>bài</a:t>
            </a:r>
            <a:r>
              <a:rPr lang="en-US" dirty="0"/>
              <a:t> toán TSP bất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2DA5-83BE-4BAF-8BC2-8C04D9B29F1B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Bảng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Bảng 1: Kết quả so </a:t>
            </a:r>
            <a:r>
              <a:rPr lang="en-US" dirty="0" err="1"/>
              <a:t>sánh</a:t>
            </a:r>
            <a:r>
              <a:rPr lang="en-US" dirty="0"/>
              <a:t> giữa ACS và những thuật toán dựa </a:t>
            </a:r>
            <a:r>
              <a:rPr lang="en-US" dirty="0" err="1"/>
              <a:t>trên</a:t>
            </a:r>
            <a:r>
              <a:rPr lang="en-US" dirty="0"/>
              <a:t> tự </a:t>
            </a:r>
            <a:r>
              <a:rPr lang="en-US" dirty="0" err="1"/>
              <a:t>nhiên</a:t>
            </a:r>
            <a:r>
              <a:rPr lang="en-US" dirty="0"/>
              <a:t> khác áp dụng giải </a:t>
            </a:r>
            <a:r>
              <a:rPr lang="en-US" dirty="0" err="1"/>
              <a:t>bài</a:t>
            </a:r>
            <a:r>
              <a:rPr lang="en-US" dirty="0"/>
              <a:t> toán TSP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Các tập dữ liệu gồm 50 thành </a:t>
            </a:r>
            <a:r>
              <a:rPr lang="en-US" dirty="0" err="1"/>
              <a:t>phố</a:t>
            </a:r>
            <a:endParaRPr lang="en-US" dirty="0"/>
          </a:p>
          <a:p>
            <a:pPr lvl="1"/>
            <a:r>
              <a:rPr lang="en-US" dirty="0"/>
              <a:t>m = 20 (</a:t>
            </a:r>
            <a:r>
              <a:rPr lang="en-US" dirty="0" err="1"/>
              <a:t>bầy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có 20 con)</a:t>
            </a:r>
          </a:p>
          <a:p>
            <a:pPr lvl="1"/>
            <a:r>
              <a:rPr lang="en-US" dirty="0"/>
              <a:t>Mỗi lần giải có 1250 thế hệ</a:t>
            </a:r>
          </a:p>
          <a:p>
            <a:pPr lvl="1"/>
            <a:r>
              <a:rPr lang="en-US" dirty="0"/>
              <a:t>Chi phí </a:t>
            </a:r>
            <a:r>
              <a:rPr lang="en-US" dirty="0" err="1"/>
              <a:t>trung</a:t>
            </a:r>
            <a:r>
              <a:rPr lang="en-US" dirty="0"/>
              <a:t> bình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giải 15 lần </a:t>
            </a:r>
            <a:r>
              <a:rPr lang="en-US" dirty="0" err="1"/>
              <a:t>cho</a:t>
            </a:r>
            <a:r>
              <a:rPr lang="en-US" dirty="0"/>
              <a:t> mỗi tập dữ liệu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2440138"/>
            <a:ext cx="7029974" cy="24203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E56-0A0B-4A01-BBA5-48302E3A6336}" type="datetime1">
              <a:rPr lang="vi-VN" smtClean="0"/>
              <a:t>27/05/2017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Bảng 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Bảng 2: So </a:t>
            </a:r>
            <a:r>
              <a:rPr lang="en-US" dirty="0" err="1"/>
              <a:t>sánh</a:t>
            </a:r>
            <a:r>
              <a:rPr lang="en-US" dirty="0"/>
              <a:t> giữa ACS và các thuật toán tự </a:t>
            </a:r>
            <a:r>
              <a:rPr lang="en-US" dirty="0" err="1"/>
              <a:t>nhiên</a:t>
            </a:r>
            <a:r>
              <a:rPr lang="en-US" dirty="0"/>
              <a:t> khác </a:t>
            </a:r>
            <a:r>
              <a:rPr lang="en-US" dirty="0" err="1"/>
              <a:t>trên</a:t>
            </a:r>
            <a:r>
              <a:rPr lang="en-US" dirty="0"/>
              <a:t> các </a:t>
            </a:r>
            <a:r>
              <a:rPr lang="en-US" dirty="0" err="1"/>
              <a:t>bài</a:t>
            </a:r>
            <a:r>
              <a:rPr lang="en-US" dirty="0"/>
              <a:t> toán TSP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chọn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Áp dụng </a:t>
            </a:r>
            <a:r>
              <a:rPr lang="en-US" dirty="0" err="1"/>
              <a:t>thêm</a:t>
            </a:r>
            <a:r>
              <a:rPr lang="en-US" dirty="0"/>
              <a:t> tối </a:t>
            </a:r>
            <a:r>
              <a:rPr lang="vi-VN" dirty="0"/>
              <a:t>ư</a:t>
            </a:r>
            <a:r>
              <a:rPr lang="en-US" dirty="0"/>
              <a:t>u 3-opt</a:t>
            </a:r>
          </a:p>
          <a:p>
            <a:pPr lvl="1"/>
            <a:r>
              <a:rPr lang="en-US" dirty="0"/>
              <a:t>m = 20 (</a:t>
            </a:r>
            <a:r>
              <a:rPr lang="en-US" dirty="0" err="1"/>
              <a:t>bầy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có 20 con)</a:t>
            </a:r>
          </a:p>
          <a:p>
            <a:pPr lvl="1"/>
            <a:r>
              <a:rPr lang="en-US" dirty="0"/>
              <a:t>Mỗi lần giải có 1250 thế hệ</a:t>
            </a:r>
          </a:p>
          <a:p>
            <a:pPr lvl="1"/>
            <a:r>
              <a:rPr lang="en-US" dirty="0"/>
              <a:t>Chi phí </a:t>
            </a:r>
            <a:r>
              <a:rPr lang="en-US" dirty="0" err="1"/>
              <a:t>trung</a:t>
            </a:r>
            <a:r>
              <a:rPr lang="en-US" dirty="0"/>
              <a:t> bình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giải 15 lần </a:t>
            </a:r>
            <a:r>
              <a:rPr lang="en-US" dirty="0" err="1"/>
              <a:t>cho</a:t>
            </a:r>
            <a:r>
              <a:rPr lang="en-US" dirty="0"/>
              <a:t> mỗi tập dữ liệu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5" y="2445681"/>
            <a:ext cx="7323589" cy="19250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8AE5-D44D-4605-BA21-589796289713}" type="datetime1">
              <a:rPr lang="vi-VN" smtClean="0"/>
              <a:t>27/05/2017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Bảng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 phí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là số </a:t>
            </a:r>
            <a:r>
              <a:rPr lang="en-US" dirty="0" err="1"/>
              <a:t>nguyên</a:t>
            </a:r>
            <a:endParaRPr lang="en-US" dirty="0"/>
          </a:p>
          <a:p>
            <a:r>
              <a:rPr lang="en-US" dirty="0"/>
              <a:t>Chi phí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là số thực</a:t>
            </a:r>
          </a:p>
          <a:p>
            <a:r>
              <a:rPr lang="en-US" dirty="0"/>
              <a:t>Số  thế hệ trải qua để có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giải tối </a:t>
            </a:r>
            <a:r>
              <a:rPr lang="vi-VN" dirty="0"/>
              <a:t>ư</a:t>
            </a:r>
            <a:r>
              <a:rPr lang="en-US" dirty="0"/>
              <a:t>u số </a:t>
            </a:r>
            <a:r>
              <a:rPr lang="en-US" dirty="0" err="1"/>
              <a:t>nguyên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9" y="3254929"/>
            <a:ext cx="7684201" cy="25670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41D-1124-4671-AF78-579C9D954270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Bảng 7 – áp dụng </a:t>
            </a:r>
            <a:r>
              <a:rPr lang="en-US" b="1" dirty="0" err="1"/>
              <a:t>trên</a:t>
            </a:r>
            <a:r>
              <a:rPr lang="en-US" b="1" dirty="0"/>
              <a:t> 2 </a:t>
            </a:r>
            <a:r>
              <a:rPr lang="en-US" b="1" dirty="0" err="1"/>
              <a:t>bài</a:t>
            </a:r>
            <a:r>
              <a:rPr lang="en-US" b="1" dirty="0"/>
              <a:t> toán TSP bất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xứng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Thuật toán giải chính xác dựa </a:t>
            </a:r>
            <a:r>
              <a:rPr lang="en-US" dirty="0" err="1"/>
              <a:t>trên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ởng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(branch-and-cut)</a:t>
            </a:r>
          </a:p>
          <a:p>
            <a:pPr lvl="1"/>
            <a:r>
              <a:rPr lang="en-US" dirty="0"/>
              <a:t>FT-92 (</a:t>
            </a:r>
            <a:r>
              <a:rPr lang="en-US" dirty="0" err="1"/>
              <a:t>Fistchetti</a:t>
            </a:r>
            <a:r>
              <a:rPr lang="en-US" dirty="0"/>
              <a:t> and </a:t>
            </a:r>
            <a:r>
              <a:rPr lang="en-US" dirty="0" err="1"/>
              <a:t>Toth</a:t>
            </a:r>
            <a:r>
              <a:rPr lang="en-US" dirty="0"/>
              <a:t> - 1992)</a:t>
            </a:r>
          </a:p>
          <a:p>
            <a:pPr lvl="1"/>
            <a:r>
              <a:rPr lang="en-US" dirty="0"/>
              <a:t>FT-94 (</a:t>
            </a:r>
            <a:r>
              <a:rPr lang="en-US" dirty="0" err="1"/>
              <a:t>Fistchetti</a:t>
            </a:r>
            <a:r>
              <a:rPr lang="en-US" dirty="0"/>
              <a:t> and </a:t>
            </a:r>
            <a:r>
              <a:rPr lang="en-US" dirty="0" err="1"/>
              <a:t>Toth</a:t>
            </a:r>
            <a:r>
              <a:rPr lang="en-US" dirty="0"/>
              <a:t> - 1994)</a:t>
            </a:r>
          </a:p>
          <a:p>
            <a:r>
              <a:rPr lang="en-US" dirty="0"/>
              <a:t>Pentium PC; </a:t>
            </a:r>
            <a:r>
              <a:rPr lang="en-US" i="1" dirty="0"/>
              <a:t>m</a:t>
            </a:r>
            <a:r>
              <a:rPr lang="en-US" dirty="0"/>
              <a:t> = 10; 1500 thế hệ </a:t>
            </a:r>
            <a:r>
              <a:rPr lang="en-US" dirty="0" err="1"/>
              <a:t>kiến</a:t>
            </a:r>
            <a:r>
              <a:rPr lang="en-US" dirty="0"/>
              <a:t>; giải 15 lần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" y="3553393"/>
            <a:ext cx="7827453" cy="2321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3B1-D9C4-4824-83AE-A549344D441C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1.4</a:t>
            </a:r>
            <a:r>
              <a:rPr lang="en-US" b="1" dirty="0"/>
              <a:t>. 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ACS có thể áp dụng hiệu quả vào các </a:t>
            </a:r>
            <a:r>
              <a:rPr lang="en-US" dirty="0" err="1" smtClean="0"/>
              <a:t>bài</a:t>
            </a:r>
            <a:r>
              <a:rPr lang="en-US" dirty="0" smtClean="0"/>
              <a:t> toán tối </a:t>
            </a:r>
            <a:r>
              <a:rPr lang="en-US" dirty="0" err="1" smtClean="0"/>
              <a:t>ưu</a:t>
            </a:r>
            <a:r>
              <a:rPr lang="en-US" dirty="0" smtClean="0"/>
              <a:t> tổ hợp:</a:t>
            </a:r>
          </a:p>
          <a:p>
            <a:pPr lvl="1"/>
            <a:r>
              <a:rPr lang="en-US" dirty="0" smtClean="0"/>
              <a:t>Được mã hóa thành </a:t>
            </a:r>
            <a:r>
              <a:rPr lang="en-US" dirty="0" err="1" smtClean="0"/>
              <a:t>bài</a:t>
            </a:r>
            <a:r>
              <a:rPr lang="en-US" dirty="0" smtClean="0"/>
              <a:t> toán tìm kiếm </a:t>
            </a:r>
            <a:r>
              <a:rPr lang="en-US" dirty="0" err="1" smtClean="0"/>
              <a:t>trên</a:t>
            </a:r>
            <a:r>
              <a:rPr lang="en-US" dirty="0" smtClean="0"/>
              <a:t> đồ thị bởi các </a:t>
            </a:r>
            <a:r>
              <a:rPr lang="en-US" dirty="0" err="1" smtClean="0"/>
              <a:t>cá</a:t>
            </a:r>
            <a:r>
              <a:rPr lang="en-US" dirty="0" smtClean="0"/>
              <a:t> thể </a:t>
            </a:r>
            <a:r>
              <a:rPr lang="en-US" dirty="0" err="1" smtClean="0"/>
              <a:t>kiến</a:t>
            </a:r>
            <a:endParaRPr lang="en-US" dirty="0" smtClean="0"/>
          </a:p>
          <a:p>
            <a:pPr lvl="1"/>
            <a:r>
              <a:rPr lang="en-US" dirty="0" smtClean="0"/>
              <a:t>Các giá trị heuristic thích hợp sẽ thể hiện sự tương quan của </a:t>
            </a:r>
            <a:r>
              <a:rPr lang="en-US" dirty="0" err="1" smtClean="0"/>
              <a:t>trọng</a:t>
            </a:r>
            <a:r>
              <a:rPr lang="en-US" dirty="0" smtClean="0"/>
              <a:t> số các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đồ thị</a:t>
            </a:r>
          </a:p>
          <a:p>
            <a:r>
              <a:rPr lang="en-US" dirty="0" smtClean="0"/>
              <a:t>Có thể được cải tiến và phát triển:</a:t>
            </a:r>
          </a:p>
          <a:p>
            <a:pPr lvl="1"/>
            <a:r>
              <a:rPr lang="en-US" dirty="0" smtClean="0"/>
              <a:t>Áp dụng tối </a:t>
            </a:r>
            <a:r>
              <a:rPr lang="en-US" dirty="0" err="1" smtClean="0"/>
              <a:t>ưu</a:t>
            </a:r>
            <a:r>
              <a:rPr lang="en-US" dirty="0" smtClean="0"/>
              <a:t> cục bộ 2-opt, 3-opt, Lin-Kernighan</a:t>
            </a:r>
          </a:p>
          <a:p>
            <a:pPr lvl="1"/>
            <a:r>
              <a:rPr lang="en-US" dirty="0" smtClean="0"/>
              <a:t>Có thể triển </a:t>
            </a:r>
            <a:r>
              <a:rPr lang="en-US" dirty="0" err="1" smtClean="0"/>
              <a:t>khai</a:t>
            </a:r>
            <a:r>
              <a:rPr lang="en-US" dirty="0" smtClean="0"/>
              <a:t> tính toán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dạng</a:t>
            </a:r>
          </a:p>
          <a:p>
            <a:pPr lvl="1"/>
            <a:r>
              <a:rPr lang="en-US" dirty="0" smtClean="0"/>
              <a:t>Mở </a:t>
            </a:r>
            <a:r>
              <a:rPr lang="en-US" dirty="0" err="1" smtClean="0"/>
              <a:t>ra</a:t>
            </a:r>
            <a:r>
              <a:rPr lang="en-US" dirty="0" smtClean="0"/>
              <a:t> các hướng phát triển mới </a:t>
            </a:r>
            <a:r>
              <a:rPr lang="en-US" dirty="0" err="1" smtClean="0"/>
              <a:t>cho</a:t>
            </a:r>
            <a:r>
              <a:rPr lang="en-US" dirty="0" smtClean="0"/>
              <a:t> các họ </a:t>
            </a:r>
            <a:r>
              <a:rPr lang="en-US" dirty="0" err="1" smtClean="0"/>
              <a:t>kiến</a:t>
            </a:r>
            <a:r>
              <a:rPr lang="en-US" dirty="0" smtClean="0"/>
              <a:t> cụ thể và các giá trị heuristic tốt </a:t>
            </a:r>
            <a:r>
              <a:rPr lang="en-US" dirty="0" err="1" smtClean="0"/>
              <a:t>hơn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6A1D-9533-41C5-BFB0-D5264A928FFB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2. </a:t>
            </a:r>
            <a:r>
              <a:rPr lang="en-GB" b="1" dirty="0" err="1" smtClean="0"/>
              <a:t>Cài</a:t>
            </a:r>
            <a:r>
              <a:rPr lang="en-GB" b="1" dirty="0" smtClean="0"/>
              <a:t> </a:t>
            </a:r>
            <a:r>
              <a:rPr lang="en-GB" b="1" dirty="0" smtClean="0"/>
              <a:t>đặt giải thuật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cuốn</a:t>
            </a:r>
            <a:r>
              <a:rPr lang="en-GB" dirty="0" smtClean="0"/>
              <a:t> </a:t>
            </a:r>
            <a:r>
              <a:rPr lang="en-GB" dirty="0" smtClean="0"/>
              <a:t>sách </a:t>
            </a:r>
            <a:r>
              <a:rPr lang="en-US" i="1" dirty="0"/>
              <a:t>Clever algorithms: nature-inspired programming recipes</a:t>
            </a:r>
            <a:r>
              <a:rPr lang="en-GB" dirty="0" smtClean="0"/>
              <a:t>, </a:t>
            </a:r>
            <a:r>
              <a:rPr lang="en-GB" dirty="0" smtClean="0"/>
              <a:t>tác </a:t>
            </a:r>
            <a:r>
              <a:rPr lang="en-GB" dirty="0" err="1" smtClean="0"/>
              <a:t>giả</a:t>
            </a:r>
            <a:r>
              <a:rPr lang="en-GB" dirty="0" smtClean="0"/>
              <a:t> đã đề xuất</a:t>
            </a:r>
          </a:p>
          <a:p>
            <a:pPr lvl="1"/>
            <a:r>
              <a:rPr lang="en-GB" dirty="0" err="1" smtClean="0"/>
              <a:t>Giả</a:t>
            </a:r>
            <a:r>
              <a:rPr lang="en-GB" dirty="0" smtClean="0"/>
              <a:t> mã</a:t>
            </a:r>
          </a:p>
          <a:p>
            <a:pPr lvl="1"/>
            <a:r>
              <a:rPr lang="en-GB" dirty="0" smtClean="0"/>
              <a:t>Mã </a:t>
            </a:r>
            <a:r>
              <a:rPr lang="en-GB" dirty="0" err="1" smtClean="0"/>
              <a:t>nguồn</a:t>
            </a:r>
            <a:r>
              <a:rPr lang="en-GB" dirty="0" smtClean="0"/>
              <a:t> Ruby minh </a:t>
            </a:r>
            <a:r>
              <a:rPr lang="en-GB" dirty="0" err="1" smtClean="0"/>
              <a:t>họa</a:t>
            </a:r>
            <a:endParaRPr lang="en-GB" dirty="0" smtClean="0"/>
          </a:p>
          <a:p>
            <a:pPr lvl="1"/>
            <a:r>
              <a:rPr lang="en-GB" dirty="0" smtClean="0"/>
              <a:t>Các tham số heuristic</a:t>
            </a:r>
          </a:p>
          <a:p>
            <a:pPr lvl="1"/>
            <a:r>
              <a:rPr lang="en-GB" dirty="0" smtClean="0"/>
              <a:t>Giải mẫu một </a:t>
            </a:r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smtClean="0"/>
              <a:t>toán TSP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xứng</a:t>
            </a:r>
            <a:r>
              <a:rPr lang="en-GB" dirty="0" smtClean="0"/>
              <a:t>: berlin52</a:t>
            </a:r>
            <a:endParaRPr lang="en-GB" dirty="0" smtClean="0"/>
          </a:p>
          <a:p>
            <a:r>
              <a:rPr lang="en-GB" dirty="0" smtClean="0"/>
              <a:t>Nhóm </a:t>
            </a:r>
            <a:r>
              <a:rPr lang="en-GB" dirty="0" err="1" smtClean="0"/>
              <a:t>em</a:t>
            </a:r>
            <a:r>
              <a:rPr lang="en-GB" dirty="0"/>
              <a:t> </a:t>
            </a:r>
            <a:r>
              <a:rPr lang="en-GB" dirty="0" smtClean="0"/>
              <a:t>làm:</a:t>
            </a:r>
          </a:p>
          <a:p>
            <a:pPr lvl="1"/>
            <a:r>
              <a:rPr lang="en-GB" dirty="0" smtClean="0"/>
              <a:t>Thực </a:t>
            </a:r>
            <a:r>
              <a:rPr lang="en-GB" dirty="0" err="1" smtClean="0"/>
              <a:t>thi</a:t>
            </a:r>
            <a:r>
              <a:rPr lang="en-GB" dirty="0" smtClean="0"/>
              <a:t> mã Ruby và </a:t>
            </a:r>
            <a:r>
              <a:rPr lang="en-GB" dirty="0" err="1" smtClean="0"/>
              <a:t>xem</a:t>
            </a:r>
            <a:r>
              <a:rPr lang="en-GB" dirty="0" smtClean="0"/>
              <a:t> kết quả</a:t>
            </a:r>
          </a:p>
          <a:p>
            <a:pPr lvl="1"/>
            <a:r>
              <a:rPr lang="en-GB" dirty="0" smtClean="0"/>
              <a:t>Đọc mã Ruby và </a:t>
            </a:r>
            <a:r>
              <a:rPr lang="en-GB" dirty="0" err="1" smtClean="0"/>
              <a:t>cài</a:t>
            </a:r>
            <a:r>
              <a:rPr lang="en-GB" dirty="0" smtClean="0"/>
              <a:t> đặt lại giải thuật bằng C</a:t>
            </a:r>
          </a:p>
          <a:p>
            <a:pPr lvl="1"/>
            <a:r>
              <a:rPr lang="en-GB" dirty="0" smtClean="0"/>
              <a:t>Giải </a:t>
            </a:r>
            <a:r>
              <a:rPr lang="en-GB" dirty="0" err="1" smtClean="0"/>
              <a:t>thử</a:t>
            </a:r>
            <a:r>
              <a:rPr lang="en-GB" dirty="0" smtClean="0"/>
              <a:t> các </a:t>
            </a:r>
            <a:r>
              <a:rPr lang="en-GB" dirty="0" err="1" smtClean="0"/>
              <a:t>bài</a:t>
            </a:r>
            <a:r>
              <a:rPr lang="en-GB" dirty="0" smtClean="0"/>
              <a:t> toán TSP khác bằng ACS:</a:t>
            </a:r>
          </a:p>
          <a:p>
            <a:pPr lvl="2"/>
            <a:r>
              <a:rPr lang="en-GB" dirty="0" smtClean="0"/>
              <a:t>TSP cùng cỡ (50 – 100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TSP lớn </a:t>
            </a:r>
            <a:r>
              <a:rPr lang="en-GB" dirty="0" err="1" smtClean="0"/>
              <a:t>hơn</a:t>
            </a:r>
            <a:r>
              <a:rPr lang="en-GB" dirty="0" smtClean="0"/>
              <a:t> nữa (500 - 1000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TSP cực lớn (&gt;1000 - 18000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Đưa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 kết quả so </a:t>
            </a:r>
            <a:r>
              <a:rPr lang="en-GB" dirty="0" err="1" smtClean="0"/>
              <a:t>sánh</a:t>
            </a:r>
            <a:r>
              <a:rPr lang="en-GB" dirty="0" smtClean="0"/>
              <a:t> với kết quả chính xác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8C2-2207-4A80-9E80-B14898E6686E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2.1</a:t>
            </a:r>
            <a:r>
              <a:rPr lang="en-GB" b="1" dirty="0" smtClean="0"/>
              <a:t>. </a:t>
            </a:r>
            <a:r>
              <a:rPr lang="en-GB" b="1" dirty="0" err="1" smtClean="0"/>
              <a:t>Giả</a:t>
            </a:r>
            <a:r>
              <a:rPr lang="en-GB" b="1" dirty="0" smtClean="0"/>
              <a:t> mã – ý </a:t>
            </a:r>
            <a:r>
              <a:rPr lang="en-GB" b="1" dirty="0" err="1" smtClean="0"/>
              <a:t>tưởng</a:t>
            </a:r>
            <a:r>
              <a:rPr lang="en-GB" b="1" dirty="0" smtClean="0"/>
              <a:t> </a:t>
            </a:r>
            <a:r>
              <a:rPr lang="en-GB" b="1" dirty="0" err="1" smtClean="0"/>
              <a:t>chung</a:t>
            </a:r>
            <a:endParaRPr lang="en-GB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1825625"/>
            <a:ext cx="5675468" cy="435133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6EA-08DA-4FAD-9675-097A245515DE}" type="datetime1">
              <a:rPr lang="vi-VN" smtClean="0"/>
              <a:t>27/05/2017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Tổng quan </a:t>
            </a:r>
            <a:r>
              <a:rPr lang="en-GB" b="1" dirty="0"/>
              <a:t>trình </a:t>
            </a:r>
            <a:r>
              <a:rPr lang="en-GB" b="1" dirty="0" err="1"/>
              <a:t>bày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Tóm</a:t>
            </a:r>
            <a:r>
              <a:rPr lang="en-GB" dirty="0"/>
              <a:t> </a:t>
            </a:r>
            <a:r>
              <a:rPr lang="en-GB" dirty="0" err="1"/>
              <a:t>tắt</a:t>
            </a:r>
            <a:r>
              <a:rPr lang="en-GB" dirty="0"/>
              <a:t> nội dung </a:t>
            </a:r>
            <a:r>
              <a:rPr lang="en-GB" dirty="0" err="1"/>
              <a:t>bài</a:t>
            </a:r>
            <a:r>
              <a:rPr lang="en-GB" dirty="0"/>
              <a:t> báo được </a:t>
            </a:r>
            <a:r>
              <a:rPr lang="en-GB" dirty="0" smtClean="0"/>
              <a:t>giao</a:t>
            </a:r>
            <a:endParaRPr lang="en-GB" dirty="0"/>
          </a:p>
          <a:p>
            <a:pPr lvl="1"/>
            <a:r>
              <a:rPr lang="en-US" dirty="0" err="1"/>
              <a:t>Dorigo</a:t>
            </a:r>
            <a:r>
              <a:rPr lang="en-US" dirty="0"/>
              <a:t>, Marco, and Luca Maria Gambardella. "Ant colonies for the travelling salesman problem." </a:t>
            </a:r>
            <a:r>
              <a:rPr lang="en-US" i="1" dirty="0" err="1"/>
              <a:t>biosystems</a:t>
            </a:r>
            <a:r>
              <a:rPr lang="en-US" dirty="0"/>
              <a:t> 43.2 (1997): 73-81.</a:t>
            </a:r>
            <a:endParaRPr lang="en-GB" dirty="0"/>
          </a:p>
          <a:p>
            <a:r>
              <a:rPr lang="en-GB" dirty="0"/>
              <a:t>Đọc </a:t>
            </a:r>
            <a:r>
              <a:rPr lang="en-GB" dirty="0" err="1"/>
              <a:t>thêm</a:t>
            </a:r>
            <a:r>
              <a:rPr lang="en-GB" dirty="0"/>
              <a:t> các tài liệu liên quan và </a:t>
            </a:r>
            <a:r>
              <a:rPr lang="en-GB" dirty="0" err="1"/>
              <a:t>cài</a:t>
            </a:r>
            <a:r>
              <a:rPr lang="en-GB" dirty="0"/>
              <a:t> đặt </a:t>
            </a:r>
            <a:r>
              <a:rPr lang="en-GB" dirty="0" err="1"/>
              <a:t>thử</a:t>
            </a:r>
            <a:r>
              <a:rPr lang="en-GB" dirty="0"/>
              <a:t> giải thuật</a:t>
            </a:r>
            <a:r>
              <a:rPr lang="en-GB" dirty="0" smtClean="0"/>
              <a:t>:</a:t>
            </a:r>
          </a:p>
          <a:p>
            <a:pPr lvl="1"/>
            <a:r>
              <a:rPr lang="en-US" dirty="0"/>
              <a:t>Brownlee, Jason</a:t>
            </a:r>
            <a:r>
              <a:rPr lang="en-US" dirty="0" smtClean="0"/>
              <a:t>.</a:t>
            </a:r>
            <a:r>
              <a:rPr lang="en-US" dirty="0"/>
              <a:t> "Ant Colony System".</a:t>
            </a:r>
            <a:r>
              <a:rPr lang="en-US" i="1" dirty="0" smtClean="0"/>
              <a:t> Clever </a:t>
            </a:r>
            <a:r>
              <a:rPr lang="en-US" i="1" dirty="0"/>
              <a:t>algorithms: nature-inspired programming </a:t>
            </a:r>
            <a:r>
              <a:rPr lang="en-US" i="1" dirty="0" smtClean="0"/>
              <a:t>recipes </a:t>
            </a:r>
            <a:r>
              <a:rPr lang="en-US" dirty="0" smtClean="0"/>
              <a:t>6.4 (2011): 245-251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0E09-4960-4AA5-B3B3-746D160AF630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2.2 </a:t>
            </a:r>
            <a:r>
              <a:rPr lang="en-GB" b="1" dirty="0" smtClean="0"/>
              <a:t>Các tham số Heuristic giải berlin52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/>
              <a:t>σ</a:t>
            </a:r>
            <a:r>
              <a:rPr lang="en-US" dirty="0"/>
              <a:t> </a:t>
            </a:r>
            <a:r>
              <a:rPr lang="en-US" dirty="0" smtClean="0"/>
              <a:t>= 0.1: hệ số </a:t>
            </a:r>
            <a:r>
              <a:rPr lang="en-US" dirty="0" err="1" smtClean="0"/>
              <a:t>mùi</a:t>
            </a:r>
            <a:r>
              <a:rPr lang="en-US" dirty="0" smtClean="0"/>
              <a:t> cục bộ để kiểm </a:t>
            </a:r>
            <a:r>
              <a:rPr lang="en-US" dirty="0" err="1" smtClean="0"/>
              <a:t>soát</a:t>
            </a:r>
            <a:r>
              <a:rPr lang="en-US" dirty="0" smtClean="0"/>
              <a:t> sự ảnh hưởng của lượng </a:t>
            </a:r>
            <a:r>
              <a:rPr lang="en-US" dirty="0" err="1" smtClean="0"/>
              <a:t>mùi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quá </a:t>
            </a:r>
            <a:r>
              <a:rPr lang="en-US" dirty="0" err="1" smtClean="0"/>
              <a:t>khứ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xác </a:t>
            </a:r>
            <a:r>
              <a:rPr lang="en-US" dirty="0" err="1" smtClean="0"/>
              <a:t>suất</a:t>
            </a:r>
            <a:r>
              <a:rPr lang="en-US" dirty="0" smtClean="0"/>
              <a:t> chọn đường về </a:t>
            </a:r>
            <a:r>
              <a:rPr lang="en-US" dirty="0" err="1" smtClean="0"/>
              <a:t>sau</a:t>
            </a:r>
            <a:r>
              <a:rPr lang="en-US" dirty="0" smtClean="0"/>
              <a:t>, dùng </a:t>
            </a:r>
            <a:r>
              <a:rPr lang="en-US" dirty="0" err="1" smtClean="0"/>
              <a:t>trong</a:t>
            </a:r>
            <a:r>
              <a:rPr lang="en-US" dirty="0" smtClean="0"/>
              <a:t> cập nhật </a:t>
            </a:r>
            <a:r>
              <a:rPr lang="en-US" dirty="0" err="1" smtClean="0"/>
              <a:t>mùi</a:t>
            </a:r>
            <a:r>
              <a:rPr lang="en-US" dirty="0" smtClean="0"/>
              <a:t> cục bộ</a:t>
            </a:r>
          </a:p>
          <a:p>
            <a:r>
              <a:rPr lang="el-GR" i="1" dirty="0" smtClean="0"/>
              <a:t>β</a:t>
            </a:r>
            <a:r>
              <a:rPr lang="en-US" dirty="0" smtClean="0"/>
              <a:t> = 2.5: hệ số biểu diễn lượng ảnh hưởng của tham số heuristic liên quan đến chi phí đường </a:t>
            </a:r>
            <a:r>
              <a:rPr lang="en-US" dirty="0" err="1" smtClean="0"/>
              <a:t>đi</a:t>
            </a:r>
            <a:r>
              <a:rPr lang="en-US" dirty="0" smtClean="0"/>
              <a:t>, thường là một giá trị số thực </a:t>
            </a:r>
            <a:r>
              <a:rPr lang="en-US" dirty="0" err="1" smtClean="0"/>
              <a:t>trong</a:t>
            </a:r>
            <a:r>
              <a:rPr lang="en-US" dirty="0" smtClean="0"/>
              <a:t> khoảng [2, 5] tùy vào từng </a:t>
            </a:r>
            <a:r>
              <a:rPr lang="en-US" dirty="0" err="1" smtClean="0"/>
              <a:t>bài</a:t>
            </a:r>
            <a:r>
              <a:rPr lang="en-US" dirty="0" smtClean="0"/>
              <a:t> toán cụ thể</a:t>
            </a:r>
          </a:p>
          <a:p>
            <a:r>
              <a:rPr lang="el-GR" i="1" dirty="0" smtClean="0"/>
              <a:t>ρ</a:t>
            </a:r>
            <a:r>
              <a:rPr lang="en-US" dirty="0" smtClean="0"/>
              <a:t> = 0.1: hệ số bay </a:t>
            </a:r>
            <a:r>
              <a:rPr lang="en-US" dirty="0" err="1" smtClean="0"/>
              <a:t>hơi</a:t>
            </a:r>
            <a:r>
              <a:rPr lang="en-US" dirty="0" smtClean="0"/>
              <a:t> </a:t>
            </a:r>
            <a:r>
              <a:rPr lang="en-US" dirty="0" err="1" smtClean="0"/>
              <a:t>mùi</a:t>
            </a:r>
            <a:r>
              <a:rPr lang="en-US" dirty="0" smtClean="0"/>
              <a:t>, sử dụng </a:t>
            </a:r>
            <a:r>
              <a:rPr lang="en-US" dirty="0" err="1" smtClean="0"/>
              <a:t>trong</a:t>
            </a:r>
            <a:r>
              <a:rPr lang="en-US" dirty="0" smtClean="0"/>
              <a:t> cập nhật toàn cục</a:t>
            </a:r>
          </a:p>
          <a:p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= 0.9: 90% </a:t>
            </a:r>
            <a:r>
              <a:rPr lang="en-US" dirty="0" err="1" smtClean="0"/>
              <a:t>kiến</a:t>
            </a:r>
            <a:r>
              <a:rPr lang="en-US" dirty="0" smtClean="0"/>
              <a:t> sẽ sử dụng </a:t>
            </a:r>
            <a:r>
              <a:rPr lang="en-US" dirty="0" err="1" smtClean="0"/>
              <a:t>công</a:t>
            </a:r>
            <a:r>
              <a:rPr lang="en-US" dirty="0" smtClean="0"/>
              <a:t> thức (1) để chọn thành </a:t>
            </a:r>
            <a:r>
              <a:rPr lang="en-US" dirty="0" err="1" smtClean="0"/>
              <a:t>phố</a:t>
            </a:r>
            <a:r>
              <a:rPr lang="en-US" dirty="0" smtClean="0"/>
              <a:t> tiếp </a:t>
            </a:r>
            <a:r>
              <a:rPr lang="en-US" dirty="0" err="1" smtClean="0"/>
              <a:t>theo</a:t>
            </a:r>
            <a:endParaRPr lang="en-US" dirty="0" smtClean="0"/>
          </a:p>
          <a:p>
            <a:r>
              <a:rPr lang="en-US" i="1" dirty="0" smtClean="0"/>
              <a:t>m</a:t>
            </a:r>
            <a:r>
              <a:rPr lang="en-US" dirty="0" smtClean="0"/>
              <a:t> = 10: 10 con </a:t>
            </a:r>
            <a:r>
              <a:rPr lang="en-US" dirty="0" err="1" smtClean="0"/>
              <a:t>kiến</a:t>
            </a:r>
            <a:r>
              <a:rPr lang="en-US" dirty="0" smtClean="0"/>
              <a:t> được </a:t>
            </a:r>
            <a:r>
              <a:rPr lang="en-US" dirty="0" err="1" smtClean="0"/>
              <a:t>thả</a:t>
            </a:r>
            <a:r>
              <a:rPr lang="en-US" dirty="0" smtClean="0"/>
              <a:t> vào các </a:t>
            </a:r>
            <a:r>
              <a:rPr lang="en-US" dirty="0" err="1" smtClean="0"/>
              <a:t>đỉnh</a:t>
            </a:r>
            <a:r>
              <a:rPr lang="en-US" dirty="0" smtClean="0"/>
              <a:t> của đồ </a:t>
            </a:r>
            <a:r>
              <a:rPr lang="en-US" dirty="0" smtClean="0"/>
              <a:t>thị ở mỗi thế hệ</a:t>
            </a:r>
          </a:p>
          <a:p>
            <a:r>
              <a:rPr lang="en-US" dirty="0" smtClean="0"/>
              <a:t>Giải </a:t>
            </a:r>
            <a:r>
              <a:rPr lang="en-US" dirty="0" err="1" smtClean="0"/>
              <a:t>phóng</a:t>
            </a:r>
            <a:r>
              <a:rPr lang="en-US" dirty="0" smtClean="0"/>
              <a:t> 1250 thế hệ </a:t>
            </a:r>
            <a:r>
              <a:rPr lang="en-US" dirty="0" err="1" smtClean="0"/>
              <a:t>kiến</a:t>
            </a:r>
            <a:endParaRPr lang="en-US" dirty="0" smtClean="0"/>
          </a:p>
          <a:p>
            <a:r>
              <a:rPr lang="en-US" dirty="0" smtClean="0"/>
              <a:t>Giải 15 lần </a:t>
            </a:r>
            <a:r>
              <a:rPr lang="en-US" dirty="0" err="1" smtClean="0"/>
              <a:t>cho</a:t>
            </a:r>
            <a:r>
              <a:rPr lang="en-US" dirty="0" smtClean="0"/>
              <a:t> mỗi </a:t>
            </a:r>
            <a:r>
              <a:rPr lang="en-US" dirty="0" err="1" smtClean="0"/>
              <a:t>bài</a:t>
            </a:r>
            <a:r>
              <a:rPr lang="en-US" dirty="0" smtClean="0"/>
              <a:t> toán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1E3D-FBF5-49FE-8597-3A7875476367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2.3. Áp dụng giải các </a:t>
            </a:r>
            <a:r>
              <a:rPr lang="en-GB" b="1" dirty="0" err="1" smtClean="0"/>
              <a:t>bài</a:t>
            </a:r>
            <a:r>
              <a:rPr lang="en-GB" b="1" dirty="0" smtClean="0"/>
              <a:t> toán TSP khác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berlin52 có tập dữ liệu: </a:t>
            </a:r>
            <a:r>
              <a:rPr lang="en-GB" dirty="0" err="1" smtClean="0"/>
              <a:t>tọa</a:t>
            </a:r>
            <a:r>
              <a:rPr lang="en-GB" dirty="0" smtClean="0"/>
              <a:t> độ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gian</a:t>
            </a:r>
            <a:r>
              <a:rPr lang="en-GB" dirty="0" smtClean="0"/>
              <a:t> </a:t>
            </a:r>
            <a:r>
              <a:rPr lang="en-GB" dirty="0" err="1" smtClean="0"/>
              <a:t>Euclide</a:t>
            </a:r>
            <a:r>
              <a:rPr lang="en-GB" dirty="0" smtClean="0"/>
              <a:t> 2 chiều</a:t>
            </a:r>
          </a:p>
          <a:p>
            <a:r>
              <a:rPr lang="en-GB" dirty="0" smtClean="0"/>
              <a:t>Có thể áp dụng </a:t>
            </a:r>
            <a:r>
              <a:rPr lang="en-GB" dirty="0" err="1" smtClean="0"/>
              <a:t>trực</a:t>
            </a:r>
            <a:r>
              <a:rPr lang="en-GB" dirty="0" smtClean="0"/>
              <a:t> tiếp các </a:t>
            </a:r>
            <a:r>
              <a:rPr lang="en-GB" dirty="0" err="1" smtClean="0"/>
              <a:t>bài</a:t>
            </a:r>
            <a:r>
              <a:rPr lang="en-GB" dirty="0" smtClean="0"/>
              <a:t> toán có cấu trúc dữ liệu tương tự</a:t>
            </a:r>
          </a:p>
          <a:p>
            <a:pPr lvl="1"/>
            <a:r>
              <a:rPr lang="en-GB" dirty="0" smtClean="0"/>
              <a:t>eil51 (51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eil76 (76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r76 (76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eil101 (101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ch130 (130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ch150 (150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gil262 (262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a280 (280 thành </a:t>
            </a:r>
            <a:r>
              <a:rPr lang="en-GB" dirty="0" err="1" smtClean="0"/>
              <a:t>phố</a:t>
            </a:r>
            <a:r>
              <a:rPr lang="en-GB" dirty="0"/>
              <a:t>)</a:t>
            </a:r>
            <a:endParaRPr lang="en-GB" dirty="0" smtClean="0"/>
          </a:p>
          <a:p>
            <a:pPr lvl="1"/>
            <a:r>
              <a:rPr lang="en-GB" dirty="0" smtClean="0"/>
              <a:t>fl417 (417 thành </a:t>
            </a:r>
            <a:r>
              <a:rPr lang="en-GB" dirty="0" err="1" smtClean="0"/>
              <a:t>phố</a:t>
            </a:r>
            <a:r>
              <a:rPr lang="en-GB" dirty="0" smtClean="0"/>
              <a:t>)</a:t>
            </a:r>
          </a:p>
          <a:p>
            <a:pPr lvl="1"/>
            <a:r>
              <a:rPr lang="de-DE" dirty="0" smtClean="0"/>
              <a:t>...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D169-73B0-47AE-AE45-2F0E28A0FEE7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2.4. Kết quả thực nghiệm</a:t>
            </a:r>
            <a:endParaRPr lang="en-GB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008284"/>
              </p:ext>
            </p:extLst>
          </p:nvPr>
        </p:nvGraphicFramePr>
        <p:xfrm>
          <a:off x="628650" y="1690689"/>
          <a:ext cx="7886700" cy="1166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620">
                  <a:extLst>
                    <a:ext uri="{9D8B030D-6E8A-4147-A177-3AD203B41FA5}">
                      <a16:colId xmlns:a16="http://schemas.microsoft.com/office/drawing/2014/main" val="1896306718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84552801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1551587621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3178403162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972630224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2625982866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1490430132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3076495434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31097350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2694232567"/>
                    </a:ext>
                  </a:extLst>
                </a:gridCol>
                <a:gridCol w="652208">
                  <a:extLst>
                    <a:ext uri="{9D8B030D-6E8A-4147-A177-3AD203B41FA5}">
                      <a16:colId xmlns:a16="http://schemas.microsoft.com/office/drawing/2014/main" val="2580695986"/>
                    </a:ext>
                  </a:extLst>
                </a:gridCol>
              </a:tblGrid>
              <a:tr h="233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Bài</a:t>
                      </a:r>
                      <a:r>
                        <a:rPr lang="en-US" sz="1400" u="none" strike="noStrike" dirty="0">
                          <a:effectLst/>
                        </a:rPr>
                        <a:t> toán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eil51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berlin52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eil76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pr76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eil101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ch130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ch150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gil262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fl417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extLst>
                  <a:ext uri="{0D108BD9-81ED-4DB2-BD59-A6C34878D82A}">
                    <a16:rowId xmlns:a16="http://schemas.microsoft.com/office/drawing/2014/main" val="3374788743"/>
                  </a:ext>
                </a:extLst>
              </a:tr>
              <a:tr h="2332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vi-V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Kích thước</a:t>
                      </a: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extLst>
                  <a:ext uri="{0D108BD9-81ED-4DB2-BD59-A6C34878D82A}">
                    <a16:rowId xmlns:a16="http://schemas.microsoft.com/office/drawing/2014/main" val="2300526948"/>
                  </a:ext>
                </a:extLst>
              </a:tr>
              <a:tr h="233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Chi phí </a:t>
                      </a:r>
                      <a:r>
                        <a:rPr lang="en-US" sz="1400" u="none" strike="noStrike" dirty="0" err="1">
                          <a:effectLst/>
                        </a:rPr>
                        <a:t>trung</a:t>
                      </a:r>
                      <a:r>
                        <a:rPr lang="en-US" sz="1400" u="none" strike="noStrike" dirty="0">
                          <a:effectLst/>
                        </a:rPr>
                        <a:t> bình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7701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111642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6328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extLst>
                  <a:ext uri="{0D108BD9-81ED-4DB2-BD59-A6C34878D82A}">
                    <a16:rowId xmlns:a16="http://schemas.microsoft.com/office/drawing/2014/main" val="4072800882"/>
                  </a:ext>
                </a:extLst>
              </a:tr>
              <a:tr h="233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Chi phí chính xác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7542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108159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extLst>
                  <a:ext uri="{0D108BD9-81ED-4DB2-BD59-A6C34878D82A}">
                    <a16:rowId xmlns:a16="http://schemas.microsoft.com/office/drawing/2014/main" val="4212013925"/>
                  </a:ext>
                </a:extLst>
              </a:tr>
              <a:tr h="233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Độ chính xác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98.94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97.90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98.14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96.78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96.44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97.31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94.29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93.73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5" marR="7525" marT="7525" marB="0" anchor="b"/>
                </a:tc>
                <a:extLst>
                  <a:ext uri="{0D108BD9-81ED-4DB2-BD59-A6C34878D82A}">
                    <a16:rowId xmlns:a16="http://schemas.microsoft.com/office/drawing/2014/main" val="1699006643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62296"/>
              </p:ext>
            </p:extLst>
          </p:nvPr>
        </p:nvGraphicFramePr>
        <p:xfrm>
          <a:off x="2008756" y="2857139"/>
          <a:ext cx="5126487" cy="3663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1E29-379F-4660-8F8D-32E61476D411}" type="datetime1">
              <a:rPr lang="vi-VN" smtClean="0"/>
              <a:t>27/05/2017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51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Nhận </a:t>
            </a:r>
            <a:r>
              <a:rPr lang="en-US" b="1" dirty="0" err="1" smtClean="0"/>
              <a:t>xét</a:t>
            </a:r>
            <a:r>
              <a:rPr lang="en-US" b="1" dirty="0" smtClean="0"/>
              <a:t> – độ chính xác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Độ chính xác của </a:t>
            </a:r>
            <a:r>
              <a:rPr lang="en-US" dirty="0" err="1" smtClean="0"/>
              <a:t>lời</a:t>
            </a:r>
            <a:r>
              <a:rPr lang="en-US" dirty="0" smtClean="0"/>
              <a:t> giải gần đúng là</a:t>
            </a:r>
          </a:p>
          <a:p>
            <a:pPr lvl="1"/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rên</a:t>
            </a:r>
            <a:r>
              <a:rPr lang="en-US" dirty="0" smtClean="0"/>
              <a:t> 90%</a:t>
            </a:r>
            <a:endParaRPr lang="en-GB" dirty="0" smtClean="0"/>
          </a:p>
          <a:p>
            <a:r>
              <a:rPr lang="en-US" dirty="0" smtClean="0"/>
              <a:t>Bộ giá trị heuristic sử dụng</a:t>
            </a:r>
          </a:p>
          <a:p>
            <a:pPr lvl="1"/>
            <a:r>
              <a:rPr lang="en-US" dirty="0" err="1" smtClean="0"/>
              <a:t>Phù</a:t>
            </a:r>
            <a:r>
              <a:rPr lang="en-US" dirty="0" smtClean="0"/>
              <a:t> hợp và chính xác tối </a:t>
            </a:r>
            <a:r>
              <a:rPr lang="en-US" dirty="0" err="1" smtClean="0"/>
              <a:t>đa</a:t>
            </a:r>
            <a:r>
              <a:rPr lang="en-US" dirty="0" smtClean="0"/>
              <a:t> (97 – 99%)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toán TSP có kích </a:t>
            </a:r>
            <a:r>
              <a:rPr lang="en-US" dirty="0" err="1" smtClean="0"/>
              <a:t>thước</a:t>
            </a:r>
            <a:r>
              <a:rPr lang="en-US" dirty="0" smtClean="0"/>
              <a:t> 50 – 100 thành </a:t>
            </a:r>
            <a:r>
              <a:rPr lang="en-US" dirty="0" err="1" smtClean="0"/>
              <a:t>phố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F551-EE7C-4476-A648-47A84BAB0CF4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9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2.5. Nhận xét - tài nguyên tính toán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46256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606292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9062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074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Kích</a:t>
                      </a:r>
                      <a:r>
                        <a:rPr lang="en-US" baseline="0" dirty="0" smtClean="0"/>
                        <a:t> cỡ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dirty="0" err="1" smtClean="0"/>
                        <a:t>ài</a:t>
                      </a:r>
                      <a:r>
                        <a:rPr lang="en-US" baseline="0" dirty="0" smtClean="0"/>
                        <a:t> toán (số thành </a:t>
                      </a:r>
                      <a:r>
                        <a:rPr lang="en-US" baseline="0" dirty="0" err="1" smtClean="0"/>
                        <a:t>phố</a:t>
                      </a:r>
                      <a:r>
                        <a:rPr lang="en-US" baseline="0" dirty="0" smtClean="0"/>
                        <a:t>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bộ nhớ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6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 – 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Tức</a:t>
                      </a:r>
                      <a:r>
                        <a:rPr lang="en-US" baseline="0" dirty="0" smtClean="0"/>
                        <a:t> thì - </a:t>
                      </a:r>
                      <a:r>
                        <a:rPr lang="en-US" baseline="0" dirty="0" err="1" smtClean="0"/>
                        <a:t>nhanh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đáng kể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5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 – 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Nhanh</a:t>
                      </a:r>
                      <a:r>
                        <a:rPr lang="en-US" baseline="0" dirty="0" smtClean="0"/>
                        <a:t> – chấp nhận được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đáng kể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3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– 1600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– 20 </a:t>
                      </a:r>
                      <a:r>
                        <a:rPr lang="en-US" baseline="0" dirty="0" err="1" smtClean="0"/>
                        <a:t>giây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một thế hệ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6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1600 – 18000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r>
                        <a:rPr lang="en-US" baseline="0" dirty="0" smtClean="0"/>
                        <a:t> - 3</a:t>
                      </a:r>
                      <a:r>
                        <a:rPr lang="en-US" dirty="0" smtClean="0"/>
                        <a:t>GB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2334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F4D-9C23-4F03-AD42-44C48085E6DC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2.5. </a:t>
            </a:r>
            <a:r>
              <a:rPr lang="de-DE" b="1" dirty="0"/>
              <a:t>Nhận </a:t>
            </a:r>
            <a:r>
              <a:rPr lang="de-DE" b="1" dirty="0" smtClean="0"/>
              <a:t>xét – sự hội tụ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Với các </a:t>
            </a:r>
            <a:r>
              <a:rPr lang="en-GB" dirty="0" err="1" smtClean="0"/>
              <a:t>bài</a:t>
            </a:r>
            <a:r>
              <a:rPr lang="en-GB" dirty="0" smtClean="0"/>
              <a:t> toán có thể áp dụng, thuật toán </a:t>
            </a:r>
            <a:r>
              <a:rPr lang="en-GB" dirty="0" err="1" smtClean="0"/>
              <a:t>cho</a:t>
            </a:r>
            <a:r>
              <a:rPr lang="en-GB" dirty="0" smtClean="0"/>
              <a:t> hội </a:t>
            </a:r>
            <a:r>
              <a:rPr lang="en-GB" dirty="0" err="1" smtClean="0"/>
              <a:t>tụ</a:t>
            </a:r>
            <a:r>
              <a:rPr lang="en-GB" dirty="0" smtClean="0"/>
              <a:t> </a:t>
            </a:r>
            <a:r>
              <a:rPr lang="en-GB" dirty="0" err="1" smtClean="0"/>
              <a:t>khá</a:t>
            </a:r>
            <a:r>
              <a:rPr lang="en-GB" dirty="0" smtClean="0"/>
              <a:t> </a:t>
            </a:r>
            <a:r>
              <a:rPr lang="en-GB" dirty="0" err="1" smtClean="0"/>
              <a:t>nhanh</a:t>
            </a:r>
            <a:r>
              <a:rPr lang="en-GB" dirty="0" smtClean="0"/>
              <a:t> về giá trị tối </a:t>
            </a:r>
            <a:r>
              <a:rPr lang="en-GB" dirty="0" err="1" smtClean="0"/>
              <a:t>ưu</a:t>
            </a:r>
            <a:r>
              <a:rPr lang="en-GB" dirty="0" smtClean="0"/>
              <a:t> chính xác</a:t>
            </a:r>
          </a:p>
          <a:p>
            <a:r>
              <a:rPr lang="en-GB" dirty="0" err="1" smtClean="0"/>
              <a:t>Bài</a:t>
            </a:r>
            <a:r>
              <a:rPr lang="en-GB" dirty="0" smtClean="0"/>
              <a:t> toán số chiều </a:t>
            </a:r>
            <a:r>
              <a:rPr lang="en-GB" dirty="0" err="1" smtClean="0"/>
              <a:t>càng</a:t>
            </a:r>
            <a:r>
              <a:rPr lang="en-GB" dirty="0" smtClean="0"/>
              <a:t> lớn, hội </a:t>
            </a:r>
            <a:r>
              <a:rPr lang="en-GB" dirty="0" err="1" smtClean="0"/>
              <a:t>tụ</a:t>
            </a:r>
            <a:r>
              <a:rPr lang="en-GB" dirty="0" smtClean="0"/>
              <a:t> </a:t>
            </a:r>
            <a:r>
              <a:rPr lang="en-GB" dirty="0" err="1" smtClean="0"/>
              <a:t>càng</a:t>
            </a:r>
            <a:r>
              <a:rPr lang="en-GB" dirty="0" smtClean="0"/>
              <a:t> </a:t>
            </a:r>
            <a:r>
              <a:rPr lang="en-GB" dirty="0" err="1" smtClean="0"/>
              <a:t>mạnh</a:t>
            </a:r>
            <a:endParaRPr lang="en-GB" dirty="0" smtClean="0"/>
          </a:p>
          <a:p>
            <a:r>
              <a:rPr lang="en-GB" dirty="0" smtClean="0"/>
              <a:t>Các tham số heuristic ảnh hưởng nhiều đến sự hội </a:t>
            </a:r>
            <a:r>
              <a:rPr lang="en-GB" dirty="0" err="1" smtClean="0"/>
              <a:t>tụ</a:t>
            </a:r>
            <a:endParaRPr lang="en-GB" dirty="0" smtClean="0"/>
          </a:p>
          <a:p>
            <a:r>
              <a:rPr lang="en-GB" dirty="0" smtClean="0"/>
              <a:t>Nhiều </a:t>
            </a:r>
            <a:r>
              <a:rPr lang="en-GB" dirty="0" err="1" smtClean="0"/>
              <a:t>yếu</a:t>
            </a:r>
            <a:r>
              <a:rPr lang="en-GB" dirty="0" smtClean="0"/>
              <a:t> </a:t>
            </a:r>
            <a:r>
              <a:rPr lang="en-GB" dirty="0" err="1" smtClean="0"/>
              <a:t>tố</a:t>
            </a:r>
            <a:r>
              <a:rPr lang="en-GB" dirty="0" smtClean="0"/>
              <a:t> </a:t>
            </a:r>
            <a:r>
              <a:rPr lang="en-GB" dirty="0" err="1" smtClean="0"/>
              <a:t>ngẫu</a:t>
            </a:r>
            <a:r>
              <a:rPr lang="en-GB" dirty="0" smtClean="0"/>
              <a:t> </a:t>
            </a:r>
            <a:r>
              <a:rPr lang="en-GB" dirty="0" err="1" smtClean="0"/>
              <a:t>nhiên</a:t>
            </a:r>
            <a:r>
              <a:rPr lang="en-GB" dirty="0" smtClean="0"/>
              <a:t> ảnh hưởng đến kết quả cuối của </a:t>
            </a:r>
            <a:r>
              <a:rPr lang="en-GB" dirty="0" err="1" smtClean="0"/>
              <a:t>bài</a:t>
            </a:r>
            <a:r>
              <a:rPr lang="en-GB" dirty="0" smtClean="0"/>
              <a:t> toán</a:t>
            </a:r>
          </a:p>
          <a:p>
            <a:pPr lvl="1"/>
            <a:r>
              <a:rPr lang="en-US" dirty="0" smtClean="0"/>
              <a:t>Chọn thành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thức xác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lvl="1"/>
            <a:r>
              <a:rPr lang="en-US" dirty="0" smtClean="0"/>
              <a:t>Thành </a:t>
            </a:r>
            <a:r>
              <a:rPr lang="en-US" dirty="0" err="1" smtClean="0"/>
              <a:t>phố</a:t>
            </a:r>
            <a:r>
              <a:rPr lang="en-US" dirty="0" smtClean="0"/>
              <a:t> đầu </a:t>
            </a:r>
            <a:r>
              <a:rPr lang="en-US" dirty="0" err="1" smtClean="0"/>
              <a:t>tiên</a:t>
            </a:r>
            <a:r>
              <a:rPr lang="en-US" dirty="0" smtClean="0"/>
              <a:t> con </a:t>
            </a:r>
            <a:r>
              <a:rPr lang="en-US" dirty="0" err="1" smtClean="0"/>
              <a:t>kiến</a:t>
            </a:r>
            <a:r>
              <a:rPr lang="en-US" dirty="0" smtClean="0"/>
              <a:t> được </a:t>
            </a:r>
            <a:r>
              <a:rPr lang="en-US" dirty="0" err="1" smtClean="0"/>
              <a:t>thả</a:t>
            </a:r>
            <a:r>
              <a:rPr lang="en-US" dirty="0" smtClean="0"/>
              <a:t> vào một cách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59F0-9962-46CE-A747-BCA2DE7AA175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2.6. Kết luận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Có thể tối </a:t>
            </a:r>
            <a:r>
              <a:rPr lang="en-GB" dirty="0" err="1" smtClean="0"/>
              <a:t>ưu</a:t>
            </a:r>
            <a:r>
              <a:rPr lang="en-GB" dirty="0" smtClean="0"/>
              <a:t> giải thuật: </a:t>
            </a:r>
            <a:r>
              <a:rPr lang="en-GB" dirty="0" err="1" smtClean="0"/>
              <a:t>Xây</a:t>
            </a:r>
            <a:r>
              <a:rPr lang="en-GB" dirty="0" smtClean="0"/>
              <a:t> </a:t>
            </a:r>
            <a:r>
              <a:rPr lang="en-GB" dirty="0" err="1" smtClean="0"/>
              <a:t>dựng</a:t>
            </a:r>
            <a:r>
              <a:rPr lang="en-GB" dirty="0" smtClean="0"/>
              <a:t> ma </a:t>
            </a:r>
            <a:r>
              <a:rPr lang="en-GB" dirty="0" err="1" smtClean="0"/>
              <a:t>trận</a:t>
            </a:r>
            <a:r>
              <a:rPr lang="en-GB" dirty="0" smtClean="0"/>
              <a:t> </a:t>
            </a:r>
            <a:r>
              <a:rPr lang="en-GB" dirty="0" err="1" smtClean="0"/>
              <a:t>trọng</a:t>
            </a:r>
            <a:r>
              <a:rPr lang="en-GB" dirty="0" smtClean="0"/>
              <a:t> số </a:t>
            </a:r>
            <a:r>
              <a:rPr lang="en-GB" dirty="0" err="1" smtClean="0"/>
              <a:t>cho</a:t>
            </a:r>
            <a:r>
              <a:rPr lang="en-GB" dirty="0" smtClean="0"/>
              <a:t> các </a:t>
            </a:r>
            <a:r>
              <a:rPr lang="en-GB" dirty="0" err="1" smtClean="0"/>
              <a:t>đỉnh</a:t>
            </a:r>
            <a:endParaRPr lang="en-GB" dirty="0" smtClean="0"/>
          </a:p>
          <a:p>
            <a:pPr lvl="1"/>
            <a:r>
              <a:rPr lang="en-GB" dirty="0" err="1" smtClean="0"/>
              <a:t>Lưu</a:t>
            </a:r>
            <a:r>
              <a:rPr lang="en-GB" dirty="0" smtClean="0"/>
              <a:t> giữ sẵn các giá trị khoảng cách vào </a:t>
            </a:r>
            <a:r>
              <a:rPr lang="en-GB" dirty="0" err="1" smtClean="0"/>
              <a:t>mảng</a:t>
            </a:r>
            <a:r>
              <a:rPr lang="en-GB" dirty="0" smtClean="0"/>
              <a:t> </a:t>
            </a:r>
            <a:r>
              <a:rPr lang="en-GB" dirty="0" err="1" smtClean="0"/>
              <a:t>hai</a:t>
            </a:r>
            <a:r>
              <a:rPr lang="en-GB" dirty="0" smtClean="0"/>
              <a:t> chiều</a:t>
            </a:r>
          </a:p>
          <a:p>
            <a:pPr lvl="1"/>
            <a:r>
              <a:rPr lang="en-GB" dirty="0" err="1" smtClean="0"/>
              <a:t>Không</a:t>
            </a:r>
            <a:r>
              <a:rPr lang="en-GB" dirty="0" smtClean="0"/>
              <a:t> phải gọi </a:t>
            </a:r>
            <a:r>
              <a:rPr lang="en-GB" dirty="0" err="1" smtClean="0"/>
              <a:t>hàm</a:t>
            </a:r>
            <a:r>
              <a:rPr lang="en-GB" dirty="0" smtClean="0"/>
              <a:t> tính khoảng cách từ </a:t>
            </a:r>
            <a:r>
              <a:rPr lang="en-GB" dirty="0" err="1" smtClean="0"/>
              <a:t>tọa</a:t>
            </a:r>
            <a:r>
              <a:rPr lang="en-GB" dirty="0" smtClean="0"/>
              <a:t> độ Đề-các mỗi </a:t>
            </a:r>
            <a:r>
              <a:rPr lang="en-GB" dirty="0" err="1" smtClean="0"/>
              <a:t>khi</a:t>
            </a:r>
            <a:r>
              <a:rPr lang="en-GB" dirty="0" smtClean="0"/>
              <a:t> cần khoảng cách</a:t>
            </a:r>
          </a:p>
          <a:p>
            <a:pPr lvl="2"/>
            <a:r>
              <a:rPr lang="en-US" dirty="0" err="1" smtClean="0"/>
              <a:t>Hàm</a:t>
            </a:r>
            <a:r>
              <a:rPr lang="en-US" dirty="0" smtClean="0"/>
              <a:t> tính toán khoảng cách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thời </a:t>
            </a:r>
            <a:r>
              <a:rPr lang="en-US" dirty="0" err="1" smtClean="0"/>
              <a:t>gian</a:t>
            </a:r>
            <a:r>
              <a:rPr lang="en-US" dirty="0" smtClean="0"/>
              <a:t> vì có sử dụng </a:t>
            </a:r>
            <a:r>
              <a:rPr lang="en-US" dirty="0" err="1" smtClean="0"/>
              <a:t>hàm</a:t>
            </a:r>
            <a:r>
              <a:rPr lang="en-US" dirty="0" smtClean="0"/>
              <a:t> pow</a:t>
            </a:r>
          </a:p>
          <a:p>
            <a:pPr lvl="2"/>
            <a:r>
              <a:rPr lang="en-US" dirty="0" smtClean="0"/>
              <a:t>Một phép tính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có thể bị </a:t>
            </a:r>
            <a:r>
              <a:rPr lang="en-US" dirty="0" err="1" smtClean="0"/>
              <a:t>lặp</a:t>
            </a:r>
            <a:r>
              <a:rPr lang="en-US" dirty="0" smtClean="0"/>
              <a:t> lại nhiều lần =&gt; </a:t>
            </a:r>
            <a:r>
              <a:rPr lang="en-US" dirty="0" err="1" smtClean="0"/>
              <a:t>vô</a:t>
            </a:r>
            <a:r>
              <a:rPr lang="en-US" dirty="0" smtClean="0"/>
              <a:t> ích</a:t>
            </a:r>
          </a:p>
          <a:p>
            <a:pPr lvl="1"/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một khoảng bộ nhớ n x n phần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err="1" smtClean="0"/>
              <a:t>Bù</a:t>
            </a:r>
            <a:r>
              <a:rPr lang="en-US" dirty="0" smtClean="0"/>
              <a:t> lại được lợi về thời </a:t>
            </a:r>
            <a:r>
              <a:rPr lang="en-US" dirty="0" err="1" smtClean="0"/>
              <a:t>gian</a:t>
            </a:r>
            <a:r>
              <a:rPr lang="en-US" dirty="0" smtClean="0"/>
              <a:t> tính toán</a:t>
            </a:r>
          </a:p>
          <a:p>
            <a:r>
              <a:rPr lang="en-GB" dirty="0" smtClean="0"/>
              <a:t>Cần áp dụng thực nghiệm nhiều </a:t>
            </a:r>
            <a:r>
              <a:rPr lang="en-GB" dirty="0" err="1" smtClean="0"/>
              <a:t>hơn</a:t>
            </a:r>
            <a:r>
              <a:rPr lang="en-GB" dirty="0" smtClean="0"/>
              <a:t> để tìm </a:t>
            </a:r>
            <a:r>
              <a:rPr lang="en-GB" dirty="0" err="1" smtClean="0"/>
              <a:t>ra</a:t>
            </a:r>
            <a:r>
              <a:rPr lang="en-GB" dirty="0" smtClean="0"/>
              <a:t> bộ tham số heuristic thích hợp </a:t>
            </a:r>
            <a:r>
              <a:rPr lang="en-GB" dirty="0" err="1" smtClean="0"/>
              <a:t>cho</a:t>
            </a:r>
            <a:r>
              <a:rPr lang="en-GB" dirty="0" smtClean="0"/>
              <a:t> từng </a:t>
            </a:r>
            <a:r>
              <a:rPr lang="en-GB" dirty="0" err="1" smtClean="0"/>
              <a:t>bài</a:t>
            </a:r>
            <a:r>
              <a:rPr lang="en-GB" dirty="0" smtClean="0"/>
              <a:t> toán cụ thể, đặc biệt các </a:t>
            </a:r>
            <a:r>
              <a:rPr lang="en-GB" dirty="0" err="1" smtClean="0"/>
              <a:t>bài</a:t>
            </a:r>
            <a:r>
              <a:rPr lang="en-GB" dirty="0" smtClean="0"/>
              <a:t> toán TSP số chiều lớn </a:t>
            </a:r>
            <a:r>
              <a:rPr lang="en-GB" dirty="0" err="1" smtClean="0"/>
              <a:t>hơn</a:t>
            </a:r>
            <a:endParaRPr lang="en-GB" dirty="0" smtClean="0"/>
          </a:p>
          <a:p>
            <a:r>
              <a:rPr lang="en-GB" dirty="0" smtClean="0"/>
              <a:t>Tìm </a:t>
            </a:r>
            <a:r>
              <a:rPr lang="en-GB" dirty="0" err="1" smtClean="0"/>
              <a:t>hiểu</a:t>
            </a:r>
            <a:r>
              <a:rPr lang="en-GB" dirty="0" smtClean="0"/>
              <a:t> áp dụng các thuật toán tối </a:t>
            </a:r>
            <a:r>
              <a:rPr lang="en-GB" dirty="0" err="1" smtClean="0"/>
              <a:t>ưu</a:t>
            </a:r>
            <a:r>
              <a:rPr lang="en-GB" dirty="0" smtClean="0"/>
              <a:t> hóa </a:t>
            </a:r>
            <a:r>
              <a:rPr lang="en-GB" dirty="0" err="1" smtClean="0"/>
              <a:t>bầy</a:t>
            </a:r>
            <a:r>
              <a:rPr lang="en-GB" dirty="0" smtClean="0"/>
              <a:t> </a:t>
            </a:r>
            <a:r>
              <a:rPr lang="en-GB" dirty="0" err="1" smtClean="0"/>
              <a:t>kiến</a:t>
            </a:r>
            <a:r>
              <a:rPr lang="en-GB" dirty="0" smtClean="0"/>
              <a:t> khác để giải các </a:t>
            </a:r>
            <a:r>
              <a:rPr lang="en-GB" dirty="0" err="1" smtClean="0"/>
              <a:t>bài</a:t>
            </a:r>
            <a:r>
              <a:rPr lang="en-GB" dirty="0" smtClean="0"/>
              <a:t> toán TSP lớn </a:t>
            </a:r>
            <a:r>
              <a:rPr lang="en-GB" dirty="0" err="1" smtClean="0"/>
              <a:t>hơn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57D-C0CD-47DE-8F9B-D8679C415F3D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Cảm </a:t>
            </a:r>
            <a:r>
              <a:rPr lang="en-US" b="1" dirty="0" err="1" smtClean="0"/>
              <a:t>ơn</a:t>
            </a:r>
            <a:r>
              <a:rPr lang="en-US" b="1" dirty="0" smtClean="0"/>
              <a:t> thầy, </a:t>
            </a:r>
            <a:r>
              <a:rPr lang="en-US" b="1" dirty="0" err="1" smtClean="0"/>
              <a:t>cô</a:t>
            </a:r>
            <a:r>
              <a:rPr lang="en-US" b="1" dirty="0" smtClean="0"/>
              <a:t> và các </a:t>
            </a:r>
            <a:r>
              <a:rPr lang="en-US" b="1" dirty="0" err="1" smtClean="0"/>
              <a:t>bạn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134394"/>
            <a:ext cx="4762500" cy="37338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5C75-99C9-482B-B8A9-F606E8360F3B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Nội dung trình </a:t>
            </a:r>
            <a:r>
              <a:rPr lang="en-US" b="1" dirty="0" err="1" smtClean="0"/>
              <a:t>bày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báo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Giới thiệu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Các </a:t>
            </a:r>
            <a:r>
              <a:rPr lang="en-US" dirty="0" err="1" smtClean="0"/>
              <a:t>cá</a:t>
            </a:r>
            <a:r>
              <a:rPr lang="en-US" dirty="0" smtClean="0"/>
              <a:t> thể </a:t>
            </a:r>
            <a:r>
              <a:rPr lang="en-US" dirty="0" err="1" smtClean="0"/>
              <a:t>kiến</a:t>
            </a:r>
            <a:r>
              <a:rPr lang="en-US" dirty="0" smtClean="0"/>
              <a:t> (artificial ant)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Kết quả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Kết luận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Cài</a:t>
            </a:r>
            <a:r>
              <a:rPr lang="en-US" dirty="0" smtClean="0"/>
              <a:t> đặt giải thuật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err="1" smtClean="0"/>
              <a:t>Giả</a:t>
            </a:r>
            <a:r>
              <a:rPr lang="en-US" dirty="0" smtClean="0"/>
              <a:t> mã –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Các tham số heuristic </a:t>
            </a:r>
            <a:r>
              <a:rPr lang="en-US" dirty="0" err="1" smtClean="0"/>
              <a:t>cho</a:t>
            </a:r>
            <a:r>
              <a:rPr lang="en-US" dirty="0" smtClean="0"/>
              <a:t> berlin52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Áp dụng vào </a:t>
            </a:r>
            <a:r>
              <a:rPr lang="en-US" dirty="0" err="1" smtClean="0"/>
              <a:t>bài</a:t>
            </a:r>
            <a:r>
              <a:rPr lang="en-US" dirty="0" smtClean="0"/>
              <a:t> toán TSP tương tự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Kết quả thực nghiệm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Nhận </a:t>
            </a:r>
            <a:r>
              <a:rPr lang="en-US" dirty="0" err="1" smtClean="0"/>
              <a:t>xét</a:t>
            </a:r>
            <a:endParaRPr 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Kết luận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8D90-7A7B-4133-BD6C-62E2D44084E6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1. </a:t>
            </a:r>
            <a:r>
              <a:rPr lang="en-GB" b="1" dirty="0" err="1" smtClean="0"/>
              <a:t>Tóm</a:t>
            </a:r>
            <a:r>
              <a:rPr lang="en-GB" b="1" dirty="0" smtClean="0"/>
              <a:t> </a:t>
            </a:r>
            <a:r>
              <a:rPr lang="en-GB" b="1" dirty="0" err="1"/>
              <a:t>tắt</a:t>
            </a:r>
            <a:r>
              <a:rPr lang="en-GB" b="1" dirty="0"/>
              <a:t> </a:t>
            </a:r>
            <a:r>
              <a:rPr lang="en-GB" b="1" dirty="0" err="1"/>
              <a:t>bài</a:t>
            </a:r>
            <a:r>
              <a:rPr lang="en-GB" b="1" dirty="0"/>
              <a:t>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Đề xuất thuật toán tối </a:t>
            </a:r>
            <a:r>
              <a:rPr lang="en-GB" dirty="0" err="1"/>
              <a:t>ưu</a:t>
            </a:r>
            <a:r>
              <a:rPr lang="en-GB" dirty="0"/>
              <a:t> hóa </a:t>
            </a:r>
            <a:r>
              <a:rPr lang="en-GB" dirty="0" err="1"/>
              <a:t>bầy</a:t>
            </a:r>
            <a:r>
              <a:rPr lang="en-GB" dirty="0"/>
              <a:t>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thuần</a:t>
            </a:r>
            <a:r>
              <a:rPr lang="en-GB" dirty="0"/>
              <a:t> </a:t>
            </a:r>
            <a:r>
              <a:rPr lang="en-GB" dirty="0" err="1"/>
              <a:t>túy</a:t>
            </a:r>
            <a:r>
              <a:rPr lang="en-GB" dirty="0"/>
              <a:t> (Ant Colony Colony)</a:t>
            </a:r>
          </a:p>
          <a:p>
            <a:r>
              <a:rPr lang="en-GB" dirty="0"/>
              <a:t>Giải </a:t>
            </a:r>
            <a:r>
              <a:rPr lang="en-GB" dirty="0" err="1"/>
              <a:t>bài</a:t>
            </a:r>
            <a:r>
              <a:rPr lang="en-GB" dirty="0"/>
              <a:t> toán người du </a:t>
            </a:r>
            <a:r>
              <a:rPr lang="en-GB" dirty="0" err="1"/>
              <a:t>lịch</a:t>
            </a:r>
            <a:r>
              <a:rPr lang="en-GB" dirty="0"/>
              <a:t> (Travelling Salesman Problem – TSP)</a:t>
            </a:r>
          </a:p>
          <a:p>
            <a:r>
              <a:rPr lang="en-GB" dirty="0"/>
              <a:t>Các “con </a:t>
            </a:r>
            <a:r>
              <a:rPr lang="en-GB" dirty="0" err="1"/>
              <a:t>kiến</a:t>
            </a:r>
            <a:r>
              <a:rPr lang="en-GB" dirty="0"/>
              <a:t>” (artificial ants) dựa vào </a:t>
            </a:r>
            <a:r>
              <a:rPr lang="en-GB" dirty="0" err="1"/>
              <a:t>vết</a:t>
            </a:r>
            <a:r>
              <a:rPr lang="en-GB" dirty="0"/>
              <a:t> </a:t>
            </a:r>
            <a:r>
              <a:rPr lang="en-GB" dirty="0" err="1"/>
              <a:t>mùi</a:t>
            </a:r>
            <a:r>
              <a:rPr lang="en-GB" dirty="0"/>
              <a:t> (pheromone trail) </a:t>
            </a:r>
            <a:r>
              <a:rPr lang="en-GB" dirty="0" err="1"/>
              <a:t>trên</a:t>
            </a:r>
            <a:r>
              <a:rPr lang="en-GB" dirty="0"/>
              <a:t> đồ thị TSP để tìm đường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ngắn</a:t>
            </a:r>
            <a:r>
              <a:rPr lang="en-GB" dirty="0"/>
              <a:t> nhất</a:t>
            </a:r>
          </a:p>
          <a:p>
            <a:r>
              <a:rPr lang="en-GB" dirty="0" err="1"/>
              <a:t>Hoạt</a:t>
            </a:r>
            <a:r>
              <a:rPr lang="en-GB" dirty="0"/>
              <a:t> động hiệu quả </a:t>
            </a:r>
            <a:r>
              <a:rPr lang="en-GB" dirty="0" err="1"/>
              <a:t>trên</a:t>
            </a:r>
            <a:r>
              <a:rPr lang="en-GB" dirty="0"/>
              <a:t> cả </a:t>
            </a:r>
            <a:r>
              <a:rPr lang="en-GB" dirty="0" err="1"/>
              <a:t>hai</a:t>
            </a:r>
            <a:r>
              <a:rPr lang="en-GB" dirty="0"/>
              <a:t> loại </a:t>
            </a:r>
            <a:r>
              <a:rPr lang="en-GB" dirty="0" err="1"/>
              <a:t>bài</a:t>
            </a:r>
            <a:r>
              <a:rPr lang="en-GB" dirty="0"/>
              <a:t> toán TSP</a:t>
            </a:r>
          </a:p>
          <a:p>
            <a:pPr lvl="1"/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xứng</a:t>
            </a:r>
            <a:r>
              <a:rPr lang="en-GB" dirty="0"/>
              <a:t> (</a:t>
            </a:r>
            <a:r>
              <a:rPr lang="en-GB" dirty="0" err="1"/>
              <a:t>Symetric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Bất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xứng</a:t>
            </a:r>
            <a:r>
              <a:rPr lang="en-GB" dirty="0"/>
              <a:t> (</a:t>
            </a:r>
            <a:r>
              <a:rPr lang="en-GB" dirty="0" err="1"/>
              <a:t>Asymetric</a:t>
            </a:r>
            <a:r>
              <a:rPr lang="en-GB" dirty="0"/>
              <a:t>)</a:t>
            </a:r>
          </a:p>
          <a:p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so </a:t>
            </a:r>
            <a:r>
              <a:rPr lang="en-GB" dirty="0" err="1"/>
              <a:t>sánh</a:t>
            </a:r>
            <a:r>
              <a:rPr lang="en-GB" dirty="0"/>
              <a:t> với các phương pháp tối </a:t>
            </a:r>
            <a:r>
              <a:rPr lang="en-GB" dirty="0" err="1"/>
              <a:t>ưu</a:t>
            </a:r>
            <a:r>
              <a:rPr lang="en-GB" dirty="0"/>
              <a:t> dựa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sinh</a:t>
            </a:r>
            <a:r>
              <a:rPr lang="en-GB" dirty="0"/>
              <a:t> học</a:t>
            </a:r>
          </a:p>
          <a:p>
            <a:pPr lvl="1"/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phỏng</a:t>
            </a:r>
            <a:r>
              <a:rPr lang="en-GB" dirty="0"/>
              <a:t> </a:t>
            </a:r>
            <a:r>
              <a:rPr lang="en-GB" dirty="0" err="1"/>
              <a:t>luyện</a:t>
            </a:r>
            <a:r>
              <a:rPr lang="en-GB" dirty="0"/>
              <a:t> </a:t>
            </a:r>
            <a:r>
              <a:rPr lang="en-GB" dirty="0" err="1"/>
              <a:t>kim</a:t>
            </a:r>
            <a:r>
              <a:rPr lang="en-GB" dirty="0"/>
              <a:t> (Simulated Annealing)</a:t>
            </a:r>
          </a:p>
          <a:p>
            <a:pPr lvl="1"/>
            <a:r>
              <a:rPr lang="en-GB" dirty="0"/>
              <a:t>Các mạng </a:t>
            </a:r>
            <a:r>
              <a:rPr lang="en-GB" dirty="0" err="1"/>
              <a:t>nơ-ron</a:t>
            </a:r>
            <a:r>
              <a:rPr lang="en-GB" dirty="0"/>
              <a:t> (Neural Networks)</a:t>
            </a:r>
          </a:p>
          <a:p>
            <a:pPr lvl="1"/>
            <a:r>
              <a:rPr lang="en-GB" dirty="0"/>
              <a:t>Các giải thuật di truyền (Genetic Algorithms)</a:t>
            </a:r>
          </a:p>
          <a:p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kết luận và hướng </a:t>
            </a:r>
            <a:r>
              <a:rPr lang="en-GB" dirty="0" err="1"/>
              <a:t>nghiên</a:t>
            </a:r>
            <a:r>
              <a:rPr lang="en-GB" dirty="0"/>
              <a:t> cứu tiếp </a:t>
            </a:r>
            <a:r>
              <a:rPr lang="en-GB" dirty="0" err="1"/>
              <a:t>theo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6DD-7928-4C1C-AE4D-9B992BA1C29C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1.1 </a:t>
            </a:r>
            <a:r>
              <a:rPr lang="en-GB" b="1" dirty="0"/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Trong</a:t>
            </a:r>
            <a:r>
              <a:rPr lang="en-GB" dirty="0"/>
              <a:t> tự </a:t>
            </a:r>
            <a:r>
              <a:rPr lang="en-GB" dirty="0" err="1"/>
              <a:t>nhiên</a:t>
            </a:r>
            <a:r>
              <a:rPr lang="en-GB" dirty="0"/>
              <a:t>, các con </a:t>
            </a:r>
            <a:r>
              <a:rPr lang="en-GB" dirty="0" err="1"/>
              <a:t>kiến</a:t>
            </a:r>
            <a:r>
              <a:rPr lang="en-GB" dirty="0"/>
              <a:t> có thể:</a:t>
            </a:r>
          </a:p>
          <a:p>
            <a:pPr lvl="1"/>
            <a:r>
              <a:rPr lang="en-GB" dirty="0"/>
              <a:t>Tìm đường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ngắn</a:t>
            </a:r>
            <a:r>
              <a:rPr lang="en-GB" dirty="0"/>
              <a:t> nhất</a:t>
            </a:r>
          </a:p>
          <a:p>
            <a:pPr lvl="2"/>
            <a:r>
              <a:rPr lang="en-GB" dirty="0"/>
              <a:t>Từ tổ tới </a:t>
            </a:r>
            <a:r>
              <a:rPr lang="en-GB" dirty="0" err="1"/>
              <a:t>nguồn</a:t>
            </a:r>
            <a:r>
              <a:rPr lang="en-GB" dirty="0"/>
              <a:t> thức </a:t>
            </a:r>
            <a:r>
              <a:rPr lang="en-GB" dirty="0" err="1"/>
              <a:t>ăn</a:t>
            </a:r>
            <a:endParaRPr lang="en-GB" dirty="0"/>
          </a:p>
          <a:p>
            <a:pPr lvl="2"/>
            <a:r>
              <a:rPr lang="en-GB" dirty="0" err="1"/>
              <a:t>Không</a:t>
            </a:r>
            <a:r>
              <a:rPr lang="en-GB" dirty="0"/>
              <a:t> cần </a:t>
            </a:r>
            <a:r>
              <a:rPr lang="en-GB" dirty="0" err="1"/>
              <a:t>nhìn</a:t>
            </a:r>
            <a:endParaRPr lang="en-GB" dirty="0"/>
          </a:p>
          <a:p>
            <a:pPr lvl="1"/>
            <a:r>
              <a:rPr lang="en-GB" dirty="0"/>
              <a:t>Thích </a:t>
            </a:r>
            <a:r>
              <a:rPr lang="en-GB" dirty="0" err="1"/>
              <a:t>nghi</a:t>
            </a:r>
            <a:r>
              <a:rPr lang="en-GB" dirty="0"/>
              <a:t> với sự </a:t>
            </a:r>
            <a:r>
              <a:rPr lang="en-GB" dirty="0" err="1"/>
              <a:t>thay</a:t>
            </a:r>
            <a:r>
              <a:rPr lang="en-GB" dirty="0"/>
              <a:t> đổi của</a:t>
            </a:r>
          </a:p>
          <a:p>
            <a:pPr lvl="2"/>
            <a:r>
              <a:rPr lang="en-GB" dirty="0"/>
              <a:t>Địa hình</a:t>
            </a:r>
          </a:p>
          <a:p>
            <a:pPr lvl="2"/>
            <a:r>
              <a:rPr lang="en-GB" dirty="0" err="1"/>
              <a:t>Môi</a:t>
            </a:r>
            <a:r>
              <a:rPr lang="en-GB" dirty="0"/>
              <a:t> trường</a:t>
            </a:r>
          </a:p>
          <a:p>
            <a:r>
              <a:rPr lang="en-GB" dirty="0"/>
              <a:t>Tìm </a:t>
            </a:r>
            <a:r>
              <a:rPr lang="en-GB" dirty="0" err="1"/>
              <a:t>ra</a:t>
            </a:r>
            <a:r>
              <a:rPr lang="en-GB" dirty="0"/>
              <a:t> đường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ngắn</a:t>
            </a:r>
            <a:r>
              <a:rPr lang="en-GB" dirty="0"/>
              <a:t> nhất </a:t>
            </a:r>
            <a:r>
              <a:rPr lang="en-GB" dirty="0" err="1"/>
              <a:t>quanh</a:t>
            </a:r>
            <a:r>
              <a:rPr lang="en-GB" dirty="0"/>
              <a:t> </a:t>
            </a:r>
            <a:r>
              <a:rPr lang="en-GB" dirty="0" err="1"/>
              <a:t>chướng</a:t>
            </a:r>
            <a:r>
              <a:rPr lang="en-GB" dirty="0"/>
              <a:t> </a:t>
            </a:r>
            <a:r>
              <a:rPr lang="en-GB" dirty="0" err="1"/>
              <a:t>ngại</a:t>
            </a:r>
            <a:r>
              <a:rPr lang="en-GB" dirty="0"/>
              <a:t> </a:t>
            </a:r>
            <a:r>
              <a:rPr lang="en-GB" dirty="0" err="1"/>
              <a:t>vật</a:t>
            </a:r>
            <a:r>
              <a:rPr lang="en-GB" dirty="0"/>
              <a:t> được </a:t>
            </a:r>
            <a:r>
              <a:rPr lang="en-GB" dirty="0" err="1"/>
              <a:t>xem</a:t>
            </a:r>
            <a:r>
              <a:rPr lang="en-GB" dirty="0"/>
              <a:t> là đặc tính </a:t>
            </a:r>
            <a:r>
              <a:rPr lang="en-GB" dirty="0" err="1"/>
              <a:t>nổi</a:t>
            </a:r>
            <a:r>
              <a:rPr lang="en-GB" dirty="0"/>
              <a:t> </a:t>
            </a:r>
            <a:r>
              <a:rPr lang="en-GB" dirty="0" err="1"/>
              <a:t>bật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Tương tác với hình dạng </a:t>
            </a:r>
            <a:r>
              <a:rPr lang="en-GB" dirty="0" err="1"/>
              <a:t>vật</a:t>
            </a:r>
            <a:r>
              <a:rPr lang="en-GB" dirty="0"/>
              <a:t> thể</a:t>
            </a:r>
          </a:p>
          <a:p>
            <a:pPr lvl="1"/>
            <a:r>
              <a:rPr lang="en-GB" dirty="0" err="1"/>
              <a:t>Hành</a:t>
            </a:r>
            <a:r>
              <a:rPr lang="en-GB" dirty="0"/>
              <a:t> vi giao tiếp với các </a:t>
            </a:r>
            <a:r>
              <a:rPr lang="en-GB" dirty="0" err="1"/>
              <a:t>cá</a:t>
            </a:r>
            <a:r>
              <a:rPr lang="en-GB" dirty="0"/>
              <a:t> thể khác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03" y="1825625"/>
            <a:ext cx="2783894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3132-F18D-432C-AF6F-204AD94C6737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1.2</a:t>
            </a:r>
            <a:r>
              <a:rPr lang="en-GB" b="1" dirty="0"/>
              <a:t>. Các </a:t>
            </a:r>
            <a:r>
              <a:rPr lang="en-GB" b="1" dirty="0" err="1"/>
              <a:t>cá</a:t>
            </a:r>
            <a:r>
              <a:rPr lang="en-GB" b="1" dirty="0"/>
              <a:t> thể </a:t>
            </a:r>
            <a:r>
              <a:rPr lang="en-GB" b="1" dirty="0" err="1"/>
              <a:t>kiến</a:t>
            </a:r>
            <a:r>
              <a:rPr lang="en-GB" b="1" dirty="0"/>
              <a:t> (artificial ants)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Một </a:t>
            </a:r>
            <a:r>
              <a:rPr lang="en-GB" dirty="0" err="1"/>
              <a:t>cá</a:t>
            </a:r>
            <a:r>
              <a:rPr lang="en-GB" dirty="0"/>
              <a:t> thể là một tác </a:t>
            </a:r>
            <a:r>
              <a:rPr lang="en-GB" dirty="0" err="1"/>
              <a:t>tử</a:t>
            </a:r>
            <a:endParaRPr lang="en-GB" dirty="0"/>
          </a:p>
          <a:p>
            <a:r>
              <a:rPr lang="en-GB" dirty="0"/>
              <a:t>Có thể di chuyển từ </a:t>
            </a:r>
            <a:r>
              <a:rPr lang="en-GB" dirty="0" err="1"/>
              <a:t>đỉnh</a:t>
            </a:r>
            <a:r>
              <a:rPr lang="en-GB" dirty="0"/>
              <a:t> này tới </a:t>
            </a:r>
            <a:r>
              <a:rPr lang="en-GB" dirty="0" err="1"/>
              <a:t>đỉnh</a:t>
            </a:r>
            <a:r>
              <a:rPr lang="en-GB" dirty="0"/>
              <a:t> khác </a:t>
            </a:r>
            <a:r>
              <a:rPr lang="en-GB" dirty="0" err="1"/>
              <a:t>trên</a:t>
            </a:r>
            <a:r>
              <a:rPr lang="en-GB" dirty="0"/>
              <a:t> đồ thị TSP</a:t>
            </a:r>
          </a:p>
          <a:p>
            <a:r>
              <a:rPr lang="en-GB" dirty="0"/>
              <a:t>Sử dụng </a:t>
            </a:r>
            <a:r>
              <a:rPr lang="en-GB" dirty="0" err="1"/>
              <a:t>hàm</a:t>
            </a:r>
            <a:r>
              <a:rPr lang="en-GB" dirty="0"/>
              <a:t> xác </a:t>
            </a:r>
            <a:r>
              <a:rPr lang="en-GB" dirty="0" err="1"/>
              <a:t>suất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Lượng </a:t>
            </a:r>
            <a:r>
              <a:rPr lang="en-GB" dirty="0" err="1"/>
              <a:t>mùi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các </a:t>
            </a:r>
            <a:r>
              <a:rPr lang="en-GB" dirty="0" err="1"/>
              <a:t>cạnh</a:t>
            </a:r>
            <a:endParaRPr lang="en-GB" dirty="0"/>
          </a:p>
          <a:p>
            <a:pPr lvl="1"/>
            <a:r>
              <a:rPr lang="en-GB" dirty="0"/>
              <a:t>Một giá trị heuristic (dựa </a:t>
            </a:r>
            <a:r>
              <a:rPr lang="en-GB" dirty="0" err="1"/>
              <a:t>trên</a:t>
            </a:r>
            <a:r>
              <a:rPr lang="en-GB" dirty="0"/>
              <a:t> chi phí đường </a:t>
            </a:r>
            <a:r>
              <a:rPr lang="en-GB" dirty="0" err="1"/>
              <a:t>đi</a:t>
            </a:r>
            <a:r>
              <a:rPr lang="en-GB" dirty="0"/>
              <a:t>)</a:t>
            </a:r>
          </a:p>
          <a:p>
            <a:r>
              <a:rPr lang="en-GB" dirty="0"/>
              <a:t>Xác </a:t>
            </a:r>
            <a:r>
              <a:rPr lang="en-GB" dirty="0" err="1"/>
              <a:t>suất</a:t>
            </a:r>
            <a:r>
              <a:rPr lang="en-GB" dirty="0"/>
              <a:t> </a:t>
            </a:r>
            <a:r>
              <a:rPr lang="en-GB" dirty="0" err="1"/>
              <a:t>cao</a:t>
            </a:r>
            <a:r>
              <a:rPr lang="en-GB" dirty="0"/>
              <a:t> chọn thành </a:t>
            </a:r>
            <a:r>
              <a:rPr lang="en-GB" dirty="0" err="1"/>
              <a:t>phố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Đường </a:t>
            </a:r>
            <a:r>
              <a:rPr lang="en-GB" dirty="0" err="1"/>
              <a:t>đi</a:t>
            </a:r>
            <a:r>
              <a:rPr lang="en-GB" dirty="0"/>
              <a:t> tới thành </a:t>
            </a:r>
            <a:r>
              <a:rPr lang="en-GB" dirty="0" err="1"/>
              <a:t>phố</a:t>
            </a:r>
            <a:r>
              <a:rPr lang="en-GB" dirty="0"/>
              <a:t> đó có </a:t>
            </a:r>
            <a:r>
              <a:rPr lang="en-GB" dirty="0" err="1"/>
              <a:t>nồng</a:t>
            </a:r>
            <a:r>
              <a:rPr lang="en-GB" dirty="0"/>
              <a:t> độ </a:t>
            </a:r>
            <a:r>
              <a:rPr lang="en-GB" dirty="0" err="1"/>
              <a:t>mùi</a:t>
            </a:r>
            <a:r>
              <a:rPr lang="en-GB" dirty="0"/>
              <a:t> </a:t>
            </a:r>
            <a:r>
              <a:rPr lang="en-GB" dirty="0" err="1"/>
              <a:t>đậm</a:t>
            </a:r>
            <a:r>
              <a:rPr lang="en-GB" dirty="0"/>
              <a:t> đặc </a:t>
            </a:r>
            <a:r>
              <a:rPr lang="en-GB" dirty="0" err="1"/>
              <a:t>hơn</a:t>
            </a:r>
            <a:endParaRPr lang="en-GB" dirty="0"/>
          </a:p>
          <a:p>
            <a:pPr lvl="1"/>
            <a:r>
              <a:rPr lang="en-GB" dirty="0"/>
              <a:t>Khoảng cách (chi phí) thấp </a:t>
            </a:r>
            <a:r>
              <a:rPr lang="en-GB" dirty="0" err="1"/>
              <a:t>hơn</a:t>
            </a:r>
            <a:endParaRPr lang="en-GB" dirty="0"/>
          </a:p>
          <a:p>
            <a:r>
              <a:rPr lang="en-GB" dirty="0"/>
              <a:t>Trước </a:t>
            </a:r>
            <a:r>
              <a:rPr lang="en-GB" dirty="0" err="1"/>
              <a:t>tiên</a:t>
            </a:r>
            <a:r>
              <a:rPr lang="en-GB" dirty="0"/>
              <a:t>, m con </a:t>
            </a:r>
            <a:r>
              <a:rPr lang="en-GB" dirty="0" err="1"/>
              <a:t>kiến</a:t>
            </a:r>
            <a:r>
              <a:rPr lang="en-GB" dirty="0"/>
              <a:t> được đặt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 vào các thành </a:t>
            </a:r>
            <a:r>
              <a:rPr lang="en-GB" dirty="0" err="1"/>
              <a:t>phố</a:t>
            </a:r>
            <a:r>
              <a:rPr lang="en-GB" dirty="0"/>
              <a:t> (</a:t>
            </a:r>
            <a:r>
              <a:rPr lang="en-GB" dirty="0" err="1"/>
              <a:t>đỉnh</a:t>
            </a:r>
            <a:r>
              <a:rPr lang="en-GB" dirty="0"/>
              <a:t>)</a:t>
            </a:r>
          </a:p>
          <a:p>
            <a:r>
              <a:rPr lang="en-GB" dirty="0"/>
              <a:t>Cập nhật </a:t>
            </a:r>
            <a:r>
              <a:rPr lang="en-GB" dirty="0" err="1"/>
              <a:t>vết</a:t>
            </a:r>
            <a:r>
              <a:rPr lang="en-GB" dirty="0"/>
              <a:t> </a:t>
            </a:r>
            <a:r>
              <a:rPr lang="en-GB" dirty="0" err="1"/>
              <a:t>mùi</a:t>
            </a:r>
            <a:r>
              <a:rPr lang="en-GB" dirty="0"/>
              <a:t> cục bộ (Local trail updating):</a:t>
            </a:r>
          </a:p>
          <a:p>
            <a:pPr lvl="1"/>
            <a:r>
              <a:rPr lang="en-GB" dirty="0"/>
              <a:t>Mỗi lần một con </a:t>
            </a:r>
            <a:r>
              <a:rPr lang="en-GB" dirty="0" err="1"/>
              <a:t>kiến</a:t>
            </a:r>
            <a:r>
              <a:rPr lang="en-GB" dirty="0"/>
              <a:t> di chuyển tới thành </a:t>
            </a:r>
            <a:r>
              <a:rPr lang="en-GB" dirty="0" err="1"/>
              <a:t>phố</a:t>
            </a:r>
            <a:r>
              <a:rPr lang="en-GB" dirty="0"/>
              <a:t> mới</a:t>
            </a:r>
          </a:p>
          <a:p>
            <a:pPr lvl="1"/>
            <a:r>
              <a:rPr lang="en-GB" dirty="0" err="1"/>
              <a:t>Thay</a:t>
            </a:r>
            <a:r>
              <a:rPr lang="en-GB" dirty="0"/>
              <a:t> đổi </a:t>
            </a:r>
            <a:r>
              <a:rPr lang="en-GB" dirty="0" err="1"/>
              <a:t>nồng</a:t>
            </a:r>
            <a:r>
              <a:rPr lang="en-GB" dirty="0"/>
              <a:t> độ </a:t>
            </a:r>
            <a:r>
              <a:rPr lang="en-GB" dirty="0" err="1"/>
              <a:t>mùi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nó vừa </a:t>
            </a:r>
            <a:r>
              <a:rPr lang="en-GB" dirty="0" err="1"/>
              <a:t>đi</a:t>
            </a:r>
            <a:r>
              <a:rPr lang="en-GB" dirty="0"/>
              <a:t> qua</a:t>
            </a:r>
          </a:p>
          <a:p>
            <a:r>
              <a:rPr lang="en-GB" dirty="0"/>
              <a:t>Cập nhật </a:t>
            </a:r>
            <a:r>
              <a:rPr lang="en-GB" dirty="0" err="1"/>
              <a:t>vết</a:t>
            </a:r>
            <a:r>
              <a:rPr lang="en-GB" dirty="0"/>
              <a:t> </a:t>
            </a:r>
            <a:r>
              <a:rPr lang="en-GB" dirty="0" err="1"/>
              <a:t>mùi</a:t>
            </a:r>
            <a:r>
              <a:rPr lang="en-GB" dirty="0"/>
              <a:t> toàn cục (Global trail updating): </a:t>
            </a:r>
            <a:r>
              <a:rPr lang="en-GB" dirty="0" err="1"/>
              <a:t>thêm</a:t>
            </a:r>
            <a:r>
              <a:rPr lang="en-GB" dirty="0"/>
              <a:t> một lượng </a:t>
            </a:r>
            <a:r>
              <a:rPr lang="en-GB" dirty="0" err="1"/>
              <a:t>mùi</a:t>
            </a:r>
            <a:r>
              <a:rPr lang="en-GB" dirty="0"/>
              <a:t> là </a:t>
            </a:r>
            <a:r>
              <a:rPr lang="en-GB" dirty="0" err="1"/>
              <a:t>nghịch</a:t>
            </a:r>
            <a:r>
              <a:rPr lang="en-GB" dirty="0"/>
              <a:t> </a:t>
            </a:r>
            <a:r>
              <a:rPr lang="en-GB" dirty="0" err="1"/>
              <a:t>đảo</a:t>
            </a:r>
            <a:r>
              <a:rPr lang="en-GB" dirty="0"/>
              <a:t> của chi phí </a:t>
            </a:r>
            <a:r>
              <a:rPr lang="en-GB" dirty="0" err="1"/>
              <a:t>ngắn</a:t>
            </a:r>
            <a:r>
              <a:rPr lang="en-GB" dirty="0"/>
              <a:t> nhất </a:t>
            </a:r>
            <a:r>
              <a:rPr lang="en-GB" dirty="0" err="1"/>
              <a:t>lên</a:t>
            </a:r>
            <a:r>
              <a:rPr lang="en-GB" dirty="0"/>
              <a:t> mỗi </a:t>
            </a:r>
            <a:r>
              <a:rPr lang="en-GB" dirty="0" err="1"/>
              <a:t>cạnh</a:t>
            </a:r>
            <a:r>
              <a:rPr lang="en-GB" dirty="0"/>
              <a:t> mà con </a:t>
            </a:r>
            <a:r>
              <a:rPr lang="en-GB" dirty="0" err="1"/>
              <a:t>kiến</a:t>
            </a:r>
            <a:r>
              <a:rPr lang="en-GB" dirty="0"/>
              <a:t> có đường </a:t>
            </a:r>
            <a:r>
              <a:rPr lang="en-GB" dirty="0" err="1"/>
              <a:t>đi</a:t>
            </a:r>
            <a:r>
              <a:rPr lang="en-GB" dirty="0"/>
              <a:t> tối </a:t>
            </a:r>
            <a:r>
              <a:rPr lang="en-GB" dirty="0" err="1"/>
              <a:t>ưu</a:t>
            </a:r>
            <a:r>
              <a:rPr lang="en-GB" dirty="0"/>
              <a:t> nhất </a:t>
            </a:r>
            <a:r>
              <a:rPr lang="en-GB" dirty="0" err="1"/>
              <a:t>đi</a:t>
            </a:r>
            <a:r>
              <a:rPr lang="en-GB" dirty="0"/>
              <a:t> qua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9262-84F3-4680-8965-50A0511C1084}" type="datetime1">
              <a:rPr lang="vi-VN" smtClean="0"/>
              <a:t>27/05/2017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Bộ nhớ </a:t>
            </a:r>
            <a:r>
              <a:rPr lang="en-GB" b="1" dirty="0" err="1"/>
              <a:t>hoạt</a:t>
            </a:r>
            <a:r>
              <a:rPr lang="en-GB" b="1" dirty="0"/>
              <a:t> động </a:t>
            </a:r>
            <a:r>
              <a:rPr lang="en-GB" b="1" i="1" dirty="0"/>
              <a:t>M</a:t>
            </a:r>
            <a:r>
              <a:rPr lang="en-GB" b="1" i="1" baseline="-25000" dirty="0"/>
              <a:t>k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Mỗi con </a:t>
            </a:r>
            <a:r>
              <a:rPr lang="en-GB" dirty="0" err="1"/>
              <a:t>kiến</a:t>
            </a:r>
            <a:r>
              <a:rPr lang="en-GB" dirty="0"/>
              <a:t> được trang bị một bộ nhớ </a:t>
            </a:r>
            <a:r>
              <a:rPr lang="en-GB" dirty="0" err="1"/>
              <a:t>hoạt</a:t>
            </a:r>
            <a:r>
              <a:rPr lang="en-GB" dirty="0"/>
              <a:t> động </a:t>
            </a:r>
            <a:r>
              <a:rPr lang="en-GB" i="1" dirty="0"/>
              <a:t>M</a:t>
            </a:r>
            <a:r>
              <a:rPr lang="en-GB" i="1" baseline="-25000" dirty="0"/>
              <a:t>k</a:t>
            </a:r>
            <a:r>
              <a:rPr lang="en-GB" dirty="0"/>
              <a:t> để </a:t>
            </a:r>
            <a:r>
              <a:rPr lang="en-GB" dirty="0" err="1"/>
              <a:t>ghi</a:t>
            </a:r>
            <a:r>
              <a:rPr lang="en-GB" dirty="0"/>
              <a:t> nhớ các thành </a:t>
            </a:r>
            <a:r>
              <a:rPr lang="en-GB" dirty="0" err="1"/>
              <a:t>phố</a:t>
            </a:r>
            <a:r>
              <a:rPr lang="en-GB" dirty="0"/>
              <a:t> mà nó đã </a:t>
            </a:r>
            <a:r>
              <a:rPr lang="en-GB" dirty="0" err="1"/>
              <a:t>đi</a:t>
            </a:r>
            <a:r>
              <a:rPr lang="en-GB" dirty="0"/>
              <a:t> qua</a:t>
            </a:r>
          </a:p>
          <a:p>
            <a:r>
              <a:rPr lang="en-GB" dirty="0"/>
              <a:t>Bộ nhớ </a:t>
            </a:r>
            <a:r>
              <a:rPr lang="en-GB" dirty="0" err="1"/>
              <a:t>hoạt</a:t>
            </a:r>
            <a:r>
              <a:rPr lang="en-GB" dirty="0"/>
              <a:t> động </a:t>
            </a:r>
            <a:r>
              <a:rPr lang="en-GB" i="1" dirty="0"/>
              <a:t>M</a:t>
            </a:r>
            <a:r>
              <a:rPr lang="en-GB" i="1" baseline="-25000" dirty="0"/>
              <a:t>k</a:t>
            </a:r>
            <a:endParaRPr lang="en-GB" dirty="0"/>
          </a:p>
          <a:p>
            <a:pPr lvl="1"/>
            <a:r>
              <a:rPr lang="en-GB" dirty="0"/>
              <a:t>Được làm rỗng mỗi </a:t>
            </a:r>
            <a:r>
              <a:rPr lang="en-GB" dirty="0" err="1"/>
              <a:t>khi</a:t>
            </a:r>
            <a:r>
              <a:rPr lang="en-GB" dirty="0"/>
              <a:t> bắt đầu tìm một đường </a:t>
            </a:r>
            <a:r>
              <a:rPr lang="en-GB" dirty="0" err="1"/>
              <a:t>đi</a:t>
            </a:r>
            <a:r>
              <a:rPr lang="en-GB" dirty="0"/>
              <a:t> mới</a:t>
            </a:r>
          </a:p>
          <a:p>
            <a:pPr lvl="1"/>
            <a:r>
              <a:rPr lang="en-GB" dirty="0"/>
              <a:t>Được cập nhật liên tục mỗi con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qua một thành </a:t>
            </a:r>
            <a:r>
              <a:rPr lang="en-GB" dirty="0" err="1"/>
              <a:t>phố</a:t>
            </a:r>
            <a:r>
              <a:rPr lang="en-GB" dirty="0"/>
              <a:t> mới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168B-C701-45E4-8BD2-AF1AF71BFD6D}" type="datetime1">
              <a:rPr lang="vi-VN" smtClean="0"/>
              <a:t>27/05/2017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Hàm</a:t>
            </a:r>
            <a:r>
              <a:rPr lang="en-GB" b="1" dirty="0"/>
              <a:t> xác </a:t>
            </a:r>
            <a:r>
              <a:rPr lang="en-GB" b="1" dirty="0" err="1"/>
              <a:t>suất</a:t>
            </a:r>
            <a:r>
              <a:rPr lang="en-GB" b="1" dirty="0"/>
              <a:t> lựa chọn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 </a:t>
            </a:r>
            <a:r>
              <a:rPr lang="en-GB" dirty="0" err="1"/>
              <a:t>kiến</a:t>
            </a:r>
            <a:r>
              <a:rPr lang="en-GB" dirty="0"/>
              <a:t> k tại thành </a:t>
            </a:r>
            <a:r>
              <a:rPr lang="en-GB" dirty="0" err="1"/>
              <a:t>phố</a:t>
            </a:r>
            <a:r>
              <a:rPr lang="en-GB" dirty="0"/>
              <a:t> r chọn thành </a:t>
            </a:r>
            <a:r>
              <a:rPr lang="en-GB" dirty="0" err="1"/>
              <a:t>phố</a:t>
            </a:r>
            <a:r>
              <a:rPr lang="en-GB" dirty="0"/>
              <a:t> s tiếp </a:t>
            </a:r>
            <a:r>
              <a:rPr lang="en-GB" dirty="0" err="1"/>
              <a:t>theo</a:t>
            </a:r>
            <a:r>
              <a:rPr lang="en-GB" dirty="0"/>
              <a:t> mà nó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(s </a:t>
            </a:r>
            <a:r>
              <a:rPr lang="en-GB" dirty="0" err="1"/>
              <a:t>không</a:t>
            </a:r>
            <a:r>
              <a:rPr lang="en-GB" dirty="0"/>
              <a:t> thuộc </a:t>
            </a:r>
            <a:r>
              <a:rPr lang="en-GB" i="1" dirty="0"/>
              <a:t>M</a:t>
            </a:r>
            <a:r>
              <a:rPr lang="en-GB" i="1" baseline="-25000" dirty="0"/>
              <a:t>k</a:t>
            </a:r>
            <a:r>
              <a:rPr lang="en-GB" dirty="0"/>
              <a:t>) bằng </a:t>
            </a:r>
            <a:r>
              <a:rPr lang="en-GB" dirty="0" err="1"/>
              <a:t>hàm</a:t>
            </a:r>
            <a:r>
              <a:rPr lang="en-GB" dirty="0"/>
              <a:t> xác </a:t>
            </a:r>
            <a:r>
              <a:rPr lang="en-GB" dirty="0" err="1"/>
              <a:t>suất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algn="just"/>
            <a:endParaRPr lang="en-GB" i="1" dirty="0"/>
          </a:p>
          <a:p>
            <a:pPr lvl="1" algn="just"/>
            <a:endParaRPr lang="en-GB" i="1" dirty="0"/>
          </a:p>
          <a:p>
            <a:pPr lvl="1" algn="just"/>
            <a:r>
              <a:rPr lang="en-GB" i="1" dirty="0"/>
              <a:t>τ(r, u)</a:t>
            </a:r>
            <a:r>
              <a:rPr lang="en-GB" dirty="0"/>
              <a:t>: lượng </a:t>
            </a:r>
            <a:r>
              <a:rPr lang="en-GB" dirty="0" err="1"/>
              <a:t>mùi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cạnh</a:t>
            </a:r>
            <a:r>
              <a:rPr lang="en-GB" dirty="0"/>
              <a:t> </a:t>
            </a:r>
            <a:r>
              <a:rPr lang="en-GB" i="1" dirty="0"/>
              <a:t>(r, u) </a:t>
            </a:r>
            <a:r>
              <a:rPr lang="en-GB" dirty="0"/>
              <a:t>của đồ thị TSP</a:t>
            </a:r>
            <a:endParaRPr lang="en-GB" i="1" dirty="0"/>
          </a:p>
          <a:p>
            <a:pPr lvl="1" algn="just"/>
            <a:r>
              <a:rPr lang="el-GR" i="1" dirty="0"/>
              <a:t>η</a:t>
            </a:r>
            <a:r>
              <a:rPr lang="en-US" i="1" dirty="0"/>
              <a:t>(r, u)</a:t>
            </a:r>
            <a:r>
              <a:rPr lang="en-US" dirty="0"/>
              <a:t>: một giá trị heuristic, tính bằng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khoảng cách giữa </a:t>
            </a:r>
            <a:r>
              <a:rPr lang="en-US" dirty="0" err="1"/>
              <a:t>hai</a:t>
            </a:r>
            <a:r>
              <a:rPr lang="en-US" dirty="0"/>
              <a:t> thành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và </a:t>
            </a:r>
            <a:r>
              <a:rPr lang="en-US" i="1" dirty="0"/>
              <a:t>u</a:t>
            </a:r>
            <a:endParaRPr lang="en-US" dirty="0"/>
          </a:p>
          <a:p>
            <a:pPr lvl="1" algn="just"/>
            <a:r>
              <a:rPr lang="el-GR" i="1" dirty="0"/>
              <a:t>β</a:t>
            </a:r>
            <a:r>
              <a:rPr lang="en-US" dirty="0"/>
              <a:t>: giá trị heuristic chọn làm </a:t>
            </a:r>
            <a:r>
              <a:rPr lang="en-US" dirty="0" err="1"/>
              <a:t>hằng</a:t>
            </a:r>
            <a:r>
              <a:rPr lang="en-US" dirty="0"/>
              <a:t> số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độ tương quan giữa</a:t>
            </a:r>
          </a:p>
          <a:p>
            <a:pPr lvl="2" algn="just"/>
            <a:r>
              <a:rPr lang="en-US" dirty="0"/>
              <a:t>Lượng </a:t>
            </a:r>
            <a:r>
              <a:rPr lang="en-US" dirty="0" err="1"/>
              <a:t>mùi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cạnh</a:t>
            </a:r>
            <a:endParaRPr lang="en-US" dirty="0"/>
          </a:p>
          <a:p>
            <a:pPr lvl="2" algn="just"/>
            <a:r>
              <a:rPr lang="en-US" dirty="0"/>
              <a:t>Khoảng cách gần </a:t>
            </a:r>
            <a:r>
              <a:rPr lang="en-US" dirty="0" err="1"/>
              <a:t>xa</a:t>
            </a:r>
            <a:endParaRPr lang="en-US" dirty="0"/>
          </a:p>
          <a:p>
            <a:pPr lvl="1" algn="just"/>
            <a:r>
              <a:rPr lang="en-GB" i="1" dirty="0"/>
              <a:t>q</a:t>
            </a:r>
            <a:r>
              <a:rPr lang="en-GB" dirty="0"/>
              <a:t>: một giá trị số </a:t>
            </a:r>
            <a:r>
              <a:rPr lang="en-GB" dirty="0" smtClean="0"/>
              <a:t>thực </a:t>
            </a:r>
            <a:r>
              <a:rPr lang="en-GB" dirty="0"/>
              <a:t>được chọn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khoảng [0</a:t>
            </a:r>
            <a:r>
              <a:rPr lang="en-GB" dirty="0"/>
              <a:t>, 1]</a:t>
            </a:r>
          </a:p>
          <a:p>
            <a:pPr lvl="1" algn="just"/>
            <a:r>
              <a:rPr lang="en-GB" i="1" dirty="0"/>
              <a:t>q</a:t>
            </a:r>
            <a:r>
              <a:rPr lang="en-GB" i="1" baseline="-25000" dirty="0"/>
              <a:t>0</a:t>
            </a:r>
            <a:r>
              <a:rPr lang="en-GB" dirty="0"/>
              <a:t> (0 ≤  </a:t>
            </a:r>
            <a:r>
              <a:rPr lang="en-GB" i="1" dirty="0"/>
              <a:t>q</a:t>
            </a:r>
            <a:r>
              <a:rPr lang="en-GB" i="1" baseline="-25000" dirty="0"/>
              <a:t>0</a:t>
            </a:r>
            <a:r>
              <a:rPr lang="en-GB" dirty="0"/>
              <a:t> ≤ 1): </a:t>
            </a:r>
            <a:r>
              <a:rPr lang="en-US" dirty="0"/>
              <a:t>tham số heuristic biểu diễn </a:t>
            </a:r>
            <a:r>
              <a:rPr lang="en-US" dirty="0" smtClean="0"/>
              <a:t>xác </a:t>
            </a:r>
            <a:r>
              <a:rPr lang="en-US" dirty="0" err="1" smtClean="0"/>
              <a:t>suất</a:t>
            </a:r>
            <a:r>
              <a:rPr lang="en-US" dirty="0" smtClean="0"/>
              <a:t> để </a:t>
            </a:r>
            <a:r>
              <a:rPr lang="en-US" dirty="0"/>
              <a:t>quyết định sử dụng </a:t>
            </a:r>
            <a:r>
              <a:rPr lang="en-US" dirty="0" err="1"/>
              <a:t>công</a:t>
            </a:r>
            <a:r>
              <a:rPr lang="en-US" dirty="0"/>
              <a:t> thức (1</a:t>
            </a:r>
            <a:r>
              <a:rPr lang="en-US" dirty="0" smtClean="0"/>
              <a:t>), ngược lại sử dụng </a:t>
            </a:r>
            <a:r>
              <a:rPr lang="en-US" dirty="0" err="1"/>
              <a:t>công</a:t>
            </a:r>
            <a:r>
              <a:rPr lang="en-US" dirty="0"/>
              <a:t> thức (2) để chọn thành </a:t>
            </a:r>
            <a:r>
              <a:rPr lang="en-US" dirty="0" err="1"/>
              <a:t>phố</a:t>
            </a:r>
            <a:r>
              <a:rPr lang="en-US" dirty="0"/>
              <a:t> tiếp </a:t>
            </a:r>
            <a:r>
              <a:rPr lang="en-US" dirty="0" err="1"/>
              <a:t>theo</a:t>
            </a:r>
            <a:endParaRPr lang="en-GB" dirty="0"/>
          </a:p>
          <a:p>
            <a:pPr lvl="1"/>
            <a:r>
              <a:rPr lang="en-GB" i="1" dirty="0"/>
              <a:t>S</a:t>
            </a:r>
            <a:r>
              <a:rPr lang="en-GB" dirty="0"/>
              <a:t>: một thành </a:t>
            </a:r>
            <a:r>
              <a:rPr lang="en-GB" dirty="0" err="1"/>
              <a:t>phố</a:t>
            </a:r>
            <a:r>
              <a:rPr lang="en-GB" dirty="0"/>
              <a:t>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 được chọn từ các thành </a:t>
            </a:r>
            <a:r>
              <a:rPr lang="en-GB" dirty="0" err="1"/>
              <a:t>phố</a:t>
            </a:r>
            <a:r>
              <a:rPr lang="en-GB" dirty="0"/>
              <a:t> chứa </a:t>
            </a:r>
            <a:r>
              <a:rPr lang="en-GB" dirty="0" err="1"/>
              <a:t>đi</a:t>
            </a:r>
            <a:r>
              <a:rPr lang="en-GB" dirty="0"/>
              <a:t> qua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04" y="2507199"/>
            <a:ext cx="4180592" cy="14940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02B5-606C-4470-899E-CB1D4B3534CD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Phân</a:t>
            </a:r>
            <a:r>
              <a:rPr lang="en-GB" b="1" dirty="0"/>
              <a:t> </a:t>
            </a:r>
            <a:r>
              <a:rPr lang="en-GB" b="1" dirty="0" smtClean="0"/>
              <a:t>phối </a:t>
            </a:r>
            <a:r>
              <a:rPr lang="en-GB" b="1" dirty="0"/>
              <a:t>xác </a:t>
            </a:r>
            <a:r>
              <a:rPr lang="en-GB" b="1" dirty="0" err="1"/>
              <a:t>suất</a:t>
            </a:r>
            <a:r>
              <a:rPr lang="en-GB" b="1" dirty="0"/>
              <a:t> </a:t>
            </a:r>
            <a:r>
              <a:rPr lang="en-GB" b="1" dirty="0" err="1"/>
              <a:t>cho</a:t>
            </a:r>
            <a:r>
              <a:rPr lang="en-GB" b="1" dirty="0"/>
              <a:t>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Phân</a:t>
            </a:r>
            <a:r>
              <a:rPr lang="en-GB" dirty="0"/>
              <a:t> phối xác </a:t>
            </a:r>
            <a:r>
              <a:rPr lang="en-GB" dirty="0" err="1"/>
              <a:t>suất</a:t>
            </a:r>
            <a:r>
              <a:rPr lang="en-GB" dirty="0"/>
              <a:t> có xác </a:t>
            </a:r>
            <a:r>
              <a:rPr lang="en-GB" dirty="0" err="1"/>
              <a:t>suất</a:t>
            </a:r>
            <a:r>
              <a:rPr lang="en-GB" dirty="0"/>
              <a:t> </a:t>
            </a:r>
            <a:r>
              <a:rPr lang="en-GB" dirty="0" err="1"/>
              <a:t>cao</a:t>
            </a:r>
            <a:r>
              <a:rPr lang="en-GB" dirty="0"/>
              <a:t> </a:t>
            </a:r>
            <a:r>
              <a:rPr lang="en-GB" dirty="0" err="1"/>
              <a:t>hơn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các </a:t>
            </a:r>
            <a:r>
              <a:rPr lang="en-GB" dirty="0" err="1"/>
              <a:t>cạnh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Ngắn</a:t>
            </a:r>
            <a:r>
              <a:rPr lang="en-GB" dirty="0"/>
              <a:t> </a:t>
            </a:r>
            <a:r>
              <a:rPr lang="en-GB" dirty="0" err="1"/>
              <a:t>hơn</a:t>
            </a:r>
            <a:endParaRPr lang="en-GB" dirty="0"/>
          </a:p>
          <a:p>
            <a:pPr lvl="1"/>
            <a:r>
              <a:rPr lang="en-GB" dirty="0"/>
              <a:t>Có lượng </a:t>
            </a:r>
            <a:r>
              <a:rPr lang="en-GB" dirty="0" err="1"/>
              <a:t>mùi</a:t>
            </a:r>
            <a:r>
              <a:rPr lang="en-GB" dirty="0"/>
              <a:t> </a:t>
            </a:r>
            <a:r>
              <a:rPr lang="en-GB" dirty="0" err="1"/>
              <a:t>cao</a:t>
            </a:r>
            <a:r>
              <a:rPr lang="en-GB" dirty="0"/>
              <a:t> </a:t>
            </a:r>
            <a:r>
              <a:rPr lang="en-GB" dirty="0" err="1"/>
              <a:t>hơn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dirty="0"/>
              <a:t>(r, s)</a:t>
            </a:r>
            <a:r>
              <a:rPr lang="en-GB" dirty="0"/>
              <a:t>: xác </a:t>
            </a:r>
            <a:r>
              <a:rPr lang="en-GB" dirty="0" err="1"/>
              <a:t>suất</a:t>
            </a:r>
            <a:r>
              <a:rPr lang="en-GB" dirty="0"/>
              <a:t> mà con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i="1" dirty="0"/>
              <a:t>k</a:t>
            </a:r>
            <a:r>
              <a:rPr lang="en-GB" dirty="0"/>
              <a:t> sẽ di chuyển từ thành </a:t>
            </a:r>
            <a:r>
              <a:rPr lang="en-GB" dirty="0" err="1"/>
              <a:t>phố</a:t>
            </a: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dirty="0"/>
              <a:t> sang </a:t>
            </a:r>
            <a:r>
              <a:rPr lang="en-GB" i="1" dirty="0"/>
              <a:t>s</a:t>
            </a:r>
            <a:endParaRPr lang="en-GB" dirty="0"/>
          </a:p>
          <a:p>
            <a:r>
              <a:rPr lang="en-GB" i="1" dirty="0"/>
              <a:t>u:</a:t>
            </a:r>
            <a:r>
              <a:rPr lang="en-GB" dirty="0"/>
              <a:t> một thành </a:t>
            </a:r>
            <a:r>
              <a:rPr lang="en-GB" dirty="0" err="1"/>
              <a:t>phố</a:t>
            </a:r>
            <a:r>
              <a:rPr lang="en-GB" dirty="0"/>
              <a:t> mà con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i="1" dirty="0"/>
              <a:t>k</a:t>
            </a:r>
            <a:r>
              <a:rPr lang="en-GB" dirty="0"/>
              <a:t> đã </a:t>
            </a:r>
            <a:r>
              <a:rPr lang="en-GB" dirty="0" err="1"/>
              <a:t>đi</a:t>
            </a:r>
            <a:r>
              <a:rPr lang="en-GB" dirty="0"/>
              <a:t> qua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8" y="2704968"/>
            <a:ext cx="4819803" cy="16883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3A87-066B-4DA9-BCBC-6DC6CC9976AF}" type="datetime1">
              <a:rPr lang="vi-VN" smtClean="0"/>
              <a:t>27/05/2017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545-7AB8-4814-B47E-7863F75D4E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2290</Words>
  <Application>Microsoft Office PowerPoint</Application>
  <PresentationFormat>On-screen Show (4:3)</PresentationFormat>
  <Paragraphs>350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Thuật toán tối ưu hóa đàn kiến cho bài toán người du lịch</vt:lpstr>
      <vt:lpstr>Tổng quan trình bày</vt:lpstr>
      <vt:lpstr>Nội dung trình bày</vt:lpstr>
      <vt:lpstr>1. Tóm tắt bài báo</vt:lpstr>
      <vt:lpstr>1.1 Giới thiệu</vt:lpstr>
      <vt:lpstr>1.2. Các cá thể kiến (artificial ants)</vt:lpstr>
      <vt:lpstr>Bộ nhớ hoạt động Mk</vt:lpstr>
      <vt:lpstr>Hàm xác suất lựa chọn</vt:lpstr>
      <vt:lpstr>Phân phối xác suất cho S</vt:lpstr>
      <vt:lpstr>Cập nhật mùi toàn cục (Global Trail Updating)</vt:lpstr>
      <vt:lpstr>Cập nhật mùi cục bộ (Local Trail Updating)</vt:lpstr>
      <vt:lpstr>1.3. Kết quả</vt:lpstr>
      <vt:lpstr>Bảng 1</vt:lpstr>
      <vt:lpstr>Bảng 2</vt:lpstr>
      <vt:lpstr>Bảng 3</vt:lpstr>
      <vt:lpstr>Bảng 7 – áp dụng trên 2 bài toán TSP bất đối xứng</vt:lpstr>
      <vt:lpstr>1.4. Kết luận</vt:lpstr>
      <vt:lpstr>2. Cài đặt giải thuật</vt:lpstr>
      <vt:lpstr>2.1. Giả mã – ý tưởng chung</vt:lpstr>
      <vt:lpstr>2.2 Các tham số Heuristic giải berlin52</vt:lpstr>
      <vt:lpstr>2.3. Áp dụng giải các bài toán TSP khác</vt:lpstr>
      <vt:lpstr>2.4. Kết quả thực nghiệm</vt:lpstr>
      <vt:lpstr>5. Nhận xét – độ chính xác</vt:lpstr>
      <vt:lpstr>2.5. Nhận xét - tài nguyên tính toán</vt:lpstr>
      <vt:lpstr>2.5. Nhận xét – sự hội tụ</vt:lpstr>
      <vt:lpstr>2.6. Kết luận</vt:lpstr>
      <vt:lpstr>Cảm ơn thầy, cô và các bạn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 Nguyen</cp:lastModifiedBy>
  <cp:revision>120</cp:revision>
  <dcterms:created xsi:type="dcterms:W3CDTF">2017-05-16T13:50:02Z</dcterms:created>
  <dcterms:modified xsi:type="dcterms:W3CDTF">2017-05-27T14:28:12Z</dcterms:modified>
</cp:coreProperties>
</file>