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Helvetica Neue" panose="020B0604020202020204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Raleway" pitchFamily="2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Roboto Mon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18015E4-049B-454F-983B-2461CA51E6B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4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QAO5S7YwCy/sx7R9ZFXlRqRZC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294F53-26E3-4DE5-9591-161C5DF08CFF}">
  <a:tblStyle styleId="{A7294F53-26E3-4DE5-9591-161C5DF08C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FFFFFF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61" autoAdjust="0"/>
  </p:normalViewPr>
  <p:slideViewPr>
    <p:cSldViewPr snapToGrid="0">
      <p:cViewPr varScale="1">
        <p:scale>
          <a:sx n="123" d="100"/>
          <a:sy n="123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RDD – if you want finer control. Say, if you have unstructured data like </a:t>
            </a:r>
            <a:r>
              <a:rPr lang="en-US" b="0" i="0" dirty="0">
                <a:solidFill>
                  <a:srgbClr val="1B3139"/>
                </a:solidFill>
                <a:effectLst/>
                <a:latin typeface="+mj-lt"/>
              </a:rPr>
              <a:t>media streams or streams of text. Difficult to imagine data in that style (MapReduce)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1B3139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1B3139"/>
                </a:solidFill>
                <a:effectLst/>
                <a:latin typeface="+mj-lt"/>
              </a:rPr>
              <a:t>DataFrame</a:t>
            </a:r>
            <a:r>
              <a:rPr lang="en-US" b="0" i="0" dirty="0">
                <a:solidFill>
                  <a:srgbClr val="1B3139"/>
                </a:solidFill>
                <a:effectLst/>
                <a:latin typeface="+mj-lt"/>
              </a:rPr>
              <a:t> – more familiar way of looking at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1B3139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B3139"/>
                </a:solidFill>
                <a:effectLst/>
                <a:latin typeface="+mj-lt"/>
              </a:rPr>
              <a:t>Koalas – closer to Pandas.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1B3139"/>
                </a:solidFill>
                <a:effectLst/>
                <a:latin typeface="+mj-lt"/>
              </a:rPr>
              <a:t>Can do things like plotting data in a Spark </a:t>
            </a:r>
            <a:r>
              <a:rPr lang="en-US" b="0" i="0" dirty="0" err="1">
                <a:solidFill>
                  <a:srgbClr val="1B3139"/>
                </a:solidFill>
                <a:effectLst/>
                <a:latin typeface="+mj-lt"/>
              </a:rPr>
              <a:t>dataframe</a:t>
            </a:r>
            <a:r>
              <a:rPr lang="en-US" b="0" i="0" dirty="0">
                <a:solidFill>
                  <a:srgbClr val="1B3139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b="0" i="0" dirty="0">
              <a:solidFill>
                <a:srgbClr val="1B3139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1B3139"/>
                </a:solidFill>
                <a:effectLst/>
                <a:latin typeface="+mj-lt"/>
              </a:rPr>
              <a:t>Caveat – very recent. Might be prone to bugs, some features might not be available – nested types for Tasks 2 and 3.</a:t>
            </a:r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From the Apache Family. It’s grown out of Hadoop, which is much older (</a:t>
            </a:r>
            <a:r>
              <a:rPr lang="en-US" b="0" i="0" dirty="0">
                <a:solidFill>
                  <a:srgbClr val="3C4043"/>
                </a:solidFill>
                <a:effectLst/>
                <a:latin typeface="+mn-lt"/>
              </a:rPr>
              <a:t>2006</a:t>
            </a:r>
            <a:r>
              <a:rPr lang="en-US" dirty="0">
                <a:latin typeface="+mn-lt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Spark is a framework by itself, with its own ecosystem mostly running on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JVM infrastructure</a:t>
            </a:r>
            <a:r>
              <a:rPr lang="en-US" dirty="0">
                <a:latin typeface="+mn-lt"/>
              </a:rPr>
              <a:t>. An all-in-one package.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More trusted.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Dask</a:t>
            </a:r>
            <a:r>
              <a:rPr lang="en-US" dirty="0">
                <a:latin typeface="+mn-lt"/>
              </a:rPr>
              <a:t> is often used in conjunction with other libraries, as a small part of a large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Almost everything you can do in Spark, you can do with </a:t>
            </a:r>
            <a:r>
              <a:rPr lang="en-US" dirty="0" err="1">
                <a:latin typeface="+mn-lt"/>
              </a:rPr>
              <a:t>Dask</a:t>
            </a:r>
            <a:r>
              <a:rPr lang="en-US" dirty="0">
                <a:latin typeface="+mn-lt"/>
              </a:rPr>
              <a:t>. It’s a question of how easy and how efficient, scalability.</a:t>
            </a:r>
          </a:p>
        </p:txBody>
      </p:sp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Regression model using Decision Tree </a:t>
            </a:r>
            <a:r>
              <a:rPr lang="en-US" sz="1800" b="0" i="0" u="none" strike="noStrike" baseline="0" dirty="0">
                <a:latin typeface="+mj-lt"/>
              </a:rPr>
              <a:t>to predict the user rating for a product.</a:t>
            </a:r>
            <a:endParaRPr lang="en-US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Helper functions – Initialize spark context, to read and write data,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you can focus only on the task at hand.</a:t>
            </a:r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You are given ML-ready features in a different table for Part 2, by feature engineering + join (product and users) tables since this takes time to do it by yourself.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</p:txBody>
      </p:sp>
      <p:sp>
        <p:nvSpPr>
          <p:cNvPr id="233" name="Google Shape;2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If you’re using </a:t>
            </a:r>
            <a:r>
              <a:rPr lang="en-US" dirty="0" err="1">
                <a:latin typeface="+mj-lt"/>
              </a:rPr>
              <a:t>numpy</a:t>
            </a:r>
            <a:r>
              <a:rPr lang="en-US" dirty="0">
                <a:latin typeface="+mj-lt"/>
              </a:rPr>
              <a:t>, please convert.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394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ConEmu</a:t>
            </a:r>
            <a:r>
              <a:rPr lang="en-US" dirty="0"/>
              <a:t> </a:t>
            </a:r>
            <a:r>
              <a:rPr lang="en-US"/>
              <a:t>for windows</a:t>
            </a:r>
            <a:endParaRPr/>
          </a:p>
        </p:txBody>
      </p:sp>
      <p:sp>
        <p:nvSpPr>
          <p:cNvPr id="267" name="Google Shape;26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ef67bd6fb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bef67bd6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f67bd6fb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gbef67bd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Mainly used for large-scale data analytics. Provides APIs to perform distributed computations across the cluster.</a:t>
            </a:r>
            <a:endParaRPr dirty="0"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Spark here refers to the design/framework of how to efficiently do data analytics in a distributed fashion.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Framework has been implemented in multiple languages. Different styles/flavors of APIs.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Data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processing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is handled by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Python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processes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171717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Data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persistence and transfer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is handled by Spark JVM processes. </a:t>
            </a:r>
            <a:r>
              <a:rPr lang="en-US" sz="1400" dirty="0"/>
              <a:t>Errors you get will mention Java and Scala.</a:t>
            </a:r>
            <a:endParaRPr lang="en-US" sz="1400" b="0" i="0" dirty="0">
              <a:solidFill>
                <a:srgbClr val="171717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b="0" i="0" dirty="0">
              <a:solidFill>
                <a:srgbClr val="171717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171717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Spark Context = programmatically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represents the connection to a Spark cluster. APIs are executed through the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SparkContext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Worker comms is through TCP over the network.</a:t>
            </a:r>
            <a:endParaRPr b="0" dirty="0">
              <a:latin typeface="+mj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body" idx="1"/>
          </p:nvPr>
        </p:nvSpPr>
        <p:spPr>
          <a:xfrm>
            <a:off x="729626" y="3172897"/>
            <a:ext cx="7688103" cy="54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_NUMBER">
  <p:cSld name="BIG_NUMBER">
    <p:bg>
      <p:bgPr>
        <a:solidFill>
          <a:srgbClr val="1A998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6"/>
          <p:cNvGrpSpPr/>
          <p:nvPr/>
        </p:nvGrpSpPr>
        <p:grpSpPr>
          <a:xfrm>
            <a:off x="830389" y="4169126"/>
            <a:ext cx="745770" cy="45833"/>
            <a:chOff x="-1" y="-2"/>
            <a:chExt cx="745768" cy="45832"/>
          </a:xfrm>
        </p:grpSpPr>
        <p:sp>
          <p:nvSpPr>
            <p:cNvPr id="75" name="Google Shape;75;p36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6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6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leway"/>
              <a:buNone/>
              <a:defRPr sz="8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sz="1300">
                <a:solidFill>
                  <a:srgbClr val="FFFFFF"/>
                </a:solidFill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sz="1300">
                <a:solidFill>
                  <a:srgbClr val="FFFFFF"/>
                </a:solidFill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sz="1300">
                <a:solidFill>
                  <a:srgbClr val="FFFFFF"/>
                </a:solidFill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sz="1300">
                <a:solidFill>
                  <a:srgbClr val="FFFFFF"/>
                </a:solidFill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sz="1300">
                <a:solidFill>
                  <a:srgbClr val="FFFFFF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AND_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8"/>
          <p:cNvGrpSpPr/>
          <p:nvPr/>
        </p:nvGrpSpPr>
        <p:grpSpPr>
          <a:xfrm>
            <a:off x="830389" y="1191252"/>
            <a:ext cx="745770" cy="45833"/>
            <a:chOff x="-1" y="-2"/>
            <a:chExt cx="745768" cy="45832"/>
          </a:xfrm>
        </p:grpSpPr>
        <p:sp>
          <p:nvSpPr>
            <p:cNvPr id="20" name="Google Shape;20;p28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sz="1300"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sz="1300"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sz="1300"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sz="1300"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sz="13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HEADER" type="secHead">
  <p:cSld name="SECTION_HEADER">
    <p:bg>
      <p:bgPr>
        <a:solidFill>
          <a:srgbClr val="1A9988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9"/>
          <p:cNvGrpSpPr/>
          <p:nvPr/>
        </p:nvGrpSpPr>
        <p:grpSpPr>
          <a:xfrm>
            <a:off x="830389" y="1191252"/>
            <a:ext cx="745770" cy="45833"/>
            <a:chOff x="-1" y="-2"/>
            <a:chExt cx="745768" cy="45832"/>
          </a:xfrm>
        </p:grpSpPr>
        <p:sp>
          <p:nvSpPr>
            <p:cNvPr id="27" name="Google Shape;27;p29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9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9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400" cy="151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ldNum" idx="12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AND_TWO_COLUMNS" type="twoColTx">
  <p:cSld name="TITLE_AND_TWO_COLUMNS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0"/>
          <p:cNvGrpSpPr/>
          <p:nvPr/>
        </p:nvGrpSpPr>
        <p:grpSpPr>
          <a:xfrm>
            <a:off x="830389" y="1191252"/>
            <a:ext cx="745770" cy="45833"/>
            <a:chOff x="-1" y="-2"/>
            <a:chExt cx="745768" cy="45832"/>
          </a:xfrm>
        </p:grpSpPr>
        <p:sp>
          <p:nvSpPr>
            <p:cNvPr id="34" name="Google Shape;34;p30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0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sz="1300"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sz="1300"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sz="1300"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sz="1300"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sz="13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 type="titleOnly">
  <p:cSld name="TITLE_ONLY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31"/>
          <p:cNvGrpSpPr/>
          <p:nvPr/>
        </p:nvGrpSpPr>
        <p:grpSpPr>
          <a:xfrm>
            <a:off x="830389" y="1191252"/>
            <a:ext cx="745770" cy="45833"/>
            <a:chOff x="-1" y="-2"/>
            <a:chExt cx="745768" cy="45832"/>
          </a:xfrm>
        </p:grpSpPr>
        <p:sp>
          <p:nvSpPr>
            <p:cNvPr id="43" name="Google Shape;43;p31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1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sldNum" idx="12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_COLUMN_TEXT">
  <p:cSld name="ONE_COLUMN_TEXT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2"/>
          <p:cNvGrpSpPr/>
          <p:nvPr/>
        </p:nvGrpSpPr>
        <p:grpSpPr>
          <a:xfrm>
            <a:off x="830389" y="1191252"/>
            <a:ext cx="745770" cy="45833"/>
            <a:chOff x="-1" y="-2"/>
            <a:chExt cx="745768" cy="45832"/>
          </a:xfrm>
        </p:grpSpPr>
        <p:sp>
          <p:nvSpPr>
            <p:cNvPr id="50" name="Google Shape;50;p32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2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38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1"/>
          </p:nvPr>
        </p:nvSpPr>
        <p:spPr>
          <a:xfrm>
            <a:off x="721225" y="2781724"/>
            <a:ext cx="3300901" cy="159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sz="1300"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sz="1300"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sz="1300"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sz="1300"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sz="13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sldNum" idx="12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3"/>
          <p:cNvGrpSpPr/>
          <p:nvPr/>
        </p:nvGrpSpPr>
        <p:grpSpPr>
          <a:xfrm>
            <a:off x="830389" y="4169126"/>
            <a:ext cx="745770" cy="45833"/>
            <a:chOff x="-1" y="-2"/>
            <a:chExt cx="745768" cy="45832"/>
          </a:xfrm>
        </p:grpSpPr>
        <p:sp>
          <p:nvSpPr>
            <p:cNvPr id="57" name="Google Shape;57;p33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3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729450" y="864298"/>
            <a:ext cx="7021201" cy="298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TITLE_AND_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4"/>
          <p:cNvGrpSpPr/>
          <p:nvPr/>
        </p:nvGrpSpPr>
        <p:grpSpPr>
          <a:xfrm>
            <a:off x="830389" y="1191252"/>
            <a:ext cx="745770" cy="45833"/>
            <a:chOff x="-1" y="-2"/>
            <a:chExt cx="745768" cy="45832"/>
          </a:xfrm>
        </p:grpSpPr>
        <p:sp>
          <p:nvSpPr>
            <p:cNvPr id="64" name="Google Shape;64;p34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4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body" idx="1"/>
          </p:nvPr>
        </p:nvSpPr>
        <p:spPr>
          <a:xfrm>
            <a:off x="724949" y="3161525"/>
            <a:ext cx="3300904" cy="75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body" idx="2"/>
          </p:nvPr>
        </p:nvSpPr>
        <p:spPr>
          <a:xfrm>
            <a:off x="5174224" y="1352623"/>
            <a:ext cx="3374400" cy="302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sldNum" idx="12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_ONLY">
  <p:cSld name="CAPTION_ONLY"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>
            <a:spLocks noGrp="1"/>
          </p:cNvSpPr>
          <p:nvPr>
            <p:ph type="body" idx="1"/>
          </p:nvPr>
        </p:nvSpPr>
        <p:spPr>
          <a:xfrm>
            <a:off x="724949" y="4372550"/>
            <a:ext cx="7697401" cy="46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/>
            </a:lvl1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sldNum" idx="12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26"/>
          <p:cNvGrpSpPr/>
          <p:nvPr/>
        </p:nvGrpSpPr>
        <p:grpSpPr>
          <a:xfrm>
            <a:off x="830389" y="1191252"/>
            <a:ext cx="745770" cy="45833"/>
            <a:chOff x="-1" y="-2"/>
            <a:chExt cx="745768" cy="45832"/>
          </a:xfrm>
        </p:grpSpPr>
        <p:sp>
          <p:nvSpPr>
            <p:cNvPr id="8" name="Google Shape;8;p26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26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sz="4200" b="1" i="0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sz="4200" b="1" i="0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sz="4200" b="1" i="0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sz="4200" b="1" i="0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sz="4200" b="1" i="0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sz="4200" b="1" i="0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sz="4200" b="1" i="0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sz="4200" b="1" i="0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sz="4200" b="1" i="0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729626" y="3172897"/>
            <a:ext cx="7688103" cy="54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bmstutorials.com/spark/spark-aggregate-by-key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oalas.readthedocs.io/en/latest/getting_started/10mi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bricks.com/blog/2020/03/31/10-minutes-from-pandas-to-koalas-on-apache-spark.html" TargetMode="External"/><Relationship Id="rId4" Type="http://schemas.openxmlformats.org/officeDocument/2006/relationships/hyperlink" Target="https://databricks.com/blog/2020/08/11/interoperability-between-koalas-and-apache-spark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sk.org/en/latest/spark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us/spark-udfs-we-can-use-them-but-should-we-use-them-2c5a561fde6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ink.ucsd.edu/faculty/instruction/tech-guide/dsmlp/index.html#Detailed-User-Docum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 idx="4294967295"/>
          </p:nvPr>
        </p:nvSpPr>
        <p:spPr>
          <a:xfrm>
            <a:off x="729450" y="1322449"/>
            <a:ext cx="7688099" cy="166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Raleway"/>
              <a:buNone/>
            </a:pPr>
            <a:r>
              <a:rPr lang="en-US" sz="3000" b="1" i="0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DS</a:t>
            </a:r>
            <a:r>
              <a:rPr lang="en-US" sz="3000"/>
              <a:t>C 102</a:t>
            </a:r>
            <a:r>
              <a:rPr lang="en-US" sz="3000" b="1" i="0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: Systems for Scalable Analytics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4294967295"/>
          </p:nvPr>
        </p:nvSpPr>
        <p:spPr>
          <a:xfrm>
            <a:off x="727950" y="4023393"/>
            <a:ext cx="7688099" cy="77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lang="en-US" sz="1400" b="0" i="1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Presenter</a:t>
            </a:r>
            <a:r>
              <a:rPr lang="en-US" sz="1400" b="0" i="1" u="none" strike="noStrike" cap="none" dirty="0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: Pradyumn</a:t>
            </a:r>
            <a:r>
              <a:rPr lang="en-US" sz="1400" i="1" dirty="0">
                <a:solidFill>
                  <a:srgbClr val="828282"/>
                </a:solidFill>
              </a:rPr>
              <a:t>a </a:t>
            </a:r>
            <a:r>
              <a:rPr lang="en-US" sz="1400" i="1" dirty="0" err="1">
                <a:solidFill>
                  <a:srgbClr val="828282"/>
                </a:solidFill>
              </a:rPr>
              <a:t>Sridhara</a:t>
            </a:r>
            <a:endParaRPr sz="1400" b="0" i="0" u="none" strike="noStrike" cap="none" dirty="0">
              <a:solidFill>
                <a:srgbClr val="82828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lang="en-US" sz="1400" b="0" i="1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Slide Contributors</a:t>
            </a:r>
            <a:r>
              <a:rPr lang="en-US" sz="1400" b="0" i="1" u="none" strike="noStrike" cap="none" dirty="0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1400" b="0" i="0" u="none" strike="noStrike" cap="none" dirty="0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Umesh Singla, Supun Nakandala, </a:t>
            </a:r>
            <a:r>
              <a:rPr lang="en-US" sz="1400" b="0" i="0" u="none" strike="noStrike" cap="none" dirty="0" err="1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Yuhao</a:t>
            </a:r>
            <a:r>
              <a:rPr lang="en-US" sz="1400" b="0" i="0" u="none" strike="noStrike" cap="none" dirty="0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 Zhang</a:t>
            </a:r>
            <a:endParaRPr sz="1400"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727950" y="2092936"/>
            <a:ext cx="76881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2200"/>
              <a:buFont typeface="Lato"/>
              <a:buNone/>
            </a:pPr>
            <a:r>
              <a:rPr lang="en-US" sz="2000" i="1" dirty="0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2/24/22 </a:t>
            </a:r>
            <a:r>
              <a:rPr lang="en-US" sz="2000" b="0" i="1" u="none" strike="noStrike" cap="none" dirty="0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Programming Assignment 2</a:t>
            </a:r>
            <a:r>
              <a:rPr lang="en-US" sz="30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3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</a:pPr>
            <a:r>
              <a:rPr lang="en-US" sz="22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 Engineering &amp; Model Selection with Apache Spark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023A0-EDD1-4EB3-9E76-6291DF6468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193850" y="49830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APIs: Overview</a:t>
            </a:r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body" idx="1"/>
          </p:nvPr>
        </p:nvSpPr>
        <p:spPr>
          <a:xfrm>
            <a:off x="749849" y="1246349"/>
            <a:ext cx="8302502" cy="346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374904" lvl="0" indent="-28117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 sz="1400" dirty="0"/>
              <a:t>Resilient Distributed Dataset (RDD): </a:t>
            </a:r>
            <a:endParaRPr dirty="0"/>
          </a:p>
          <a:p>
            <a:pPr marL="749808" lvl="1" indent="-281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 dirty="0"/>
              <a:t>A distributed collection of data.</a:t>
            </a:r>
            <a:endParaRPr dirty="0"/>
          </a:p>
          <a:p>
            <a:pPr marL="749808" lvl="1" indent="-281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 dirty="0"/>
              <a:t>Oldest. The most basic abstraction of Spark.</a:t>
            </a:r>
            <a:endParaRPr dirty="0"/>
          </a:p>
          <a:p>
            <a:pPr marL="749808" lvl="1" indent="-281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 dirty="0"/>
              <a:t>ML support: </a:t>
            </a:r>
            <a:r>
              <a:rPr lang="en-US" sz="1400" dirty="0" err="1"/>
              <a:t>MLlib</a:t>
            </a:r>
            <a:r>
              <a:rPr lang="en-US" sz="1400" dirty="0"/>
              <a:t>. Maintenance only, i.e., no new features.</a:t>
            </a:r>
            <a:endParaRPr dirty="0"/>
          </a:p>
          <a:p>
            <a:pPr marL="374904" lvl="0" indent="-28117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 sz="1400" dirty="0" err="1"/>
              <a:t>DataFrame</a:t>
            </a:r>
            <a:r>
              <a:rPr lang="en-US" sz="1400" dirty="0"/>
              <a:t> (Recommended):</a:t>
            </a:r>
            <a:endParaRPr dirty="0"/>
          </a:p>
          <a:p>
            <a:pPr marL="749808" lvl="1" indent="-281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 dirty="0"/>
              <a:t>Named columns, like a table</a:t>
            </a:r>
            <a:endParaRPr dirty="0"/>
          </a:p>
          <a:p>
            <a:pPr marL="749808" lvl="1" indent="-281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 dirty="0"/>
              <a:t>More user-friendly API than RDDs.</a:t>
            </a:r>
            <a:endParaRPr dirty="0"/>
          </a:p>
          <a:p>
            <a:pPr marL="749808" lvl="1" indent="-281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 dirty="0"/>
              <a:t>Built on top of RDD but uses several optimizations.</a:t>
            </a:r>
            <a:endParaRPr dirty="0"/>
          </a:p>
          <a:p>
            <a:pPr marL="749808" lvl="1" indent="-281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 dirty="0"/>
              <a:t>ML support: </a:t>
            </a:r>
            <a:r>
              <a:rPr lang="en-US" i="1" dirty="0"/>
              <a:t>Spark ML, </a:t>
            </a:r>
            <a:r>
              <a:rPr lang="en-US" sz="1400" dirty="0"/>
              <a:t>actively being developed.</a:t>
            </a:r>
            <a:endParaRPr dirty="0"/>
          </a:p>
          <a:p>
            <a:pPr marL="374904" lvl="0" indent="-28117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 sz="1400" dirty="0"/>
              <a:t>Koalas (Not part of Spark but from </a:t>
            </a:r>
            <a:r>
              <a:rPr lang="en-US" sz="1400" dirty="0" err="1"/>
              <a:t>DataBricks</a:t>
            </a:r>
            <a:r>
              <a:rPr lang="en-US" sz="1400" dirty="0"/>
              <a:t>):</a:t>
            </a:r>
            <a:endParaRPr dirty="0"/>
          </a:p>
          <a:p>
            <a:pPr marL="749808" lvl="1" indent="-281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 dirty="0"/>
              <a:t>Pandas API on Spark. </a:t>
            </a:r>
            <a:r>
              <a:rPr lang="en-US" sz="1400" dirty="0" err="1"/>
              <a:t>DataFrame</a:t>
            </a:r>
            <a:r>
              <a:rPr lang="en-US" sz="1400" dirty="0"/>
              <a:t> under the hood.</a:t>
            </a:r>
            <a:endParaRPr dirty="0"/>
          </a:p>
          <a:p>
            <a:pPr marL="749808" lvl="1" indent="-281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 dirty="0"/>
              <a:t>Even newer.</a:t>
            </a:r>
            <a:endParaRPr dirty="0"/>
          </a:p>
          <a:p>
            <a:pPr marL="749808" lvl="1" indent="-281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 dirty="0"/>
              <a:t>ML support: Integrates with </a:t>
            </a:r>
            <a:r>
              <a:rPr lang="en-US" sz="1400" dirty="0" err="1"/>
              <a:t>MLFlow</a:t>
            </a:r>
            <a:r>
              <a:rPr lang="en-US" sz="1400" dirty="0"/>
              <a:t>, a product from </a:t>
            </a:r>
            <a:r>
              <a:rPr lang="en-US" sz="1400" dirty="0" err="1"/>
              <a:t>DataBricks</a:t>
            </a:r>
            <a:r>
              <a:rPr lang="en-US" sz="1400" dirty="0"/>
              <a:t>.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C9E15-1414-413C-8F3A-B6F2707B5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196525" y="4959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APIs: Things in Common 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285450" y="1517450"/>
            <a:ext cx="8573100" cy="304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406908" lvl="0" indent="-3390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-US" sz="2100" dirty="0"/>
              <a:t>Immutable. No in-place operations. Koalas mimics mutability but is still immutable in its core</a:t>
            </a:r>
            <a:endParaRPr dirty="0"/>
          </a:p>
          <a:p>
            <a:pPr marL="406908" lvl="0" indent="-3390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-US" sz="2100" dirty="0"/>
              <a:t>Distributed</a:t>
            </a:r>
            <a:endParaRPr dirty="0"/>
          </a:p>
          <a:p>
            <a:pPr marL="406908" lvl="0" indent="-3390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-US" sz="2100" dirty="0"/>
              <a:t>Lazy. No computation happens until an </a:t>
            </a:r>
            <a:r>
              <a:rPr lang="en-US" sz="2100" i="1" dirty="0"/>
              <a:t>action</a:t>
            </a:r>
            <a:r>
              <a:rPr lang="en-US" sz="2100" dirty="0"/>
              <a:t> is called. Examples:</a:t>
            </a:r>
            <a:endParaRPr dirty="0"/>
          </a:p>
          <a:p>
            <a:pPr marL="813816" lvl="1" indent="-3390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lphaLcPeriod"/>
            </a:pPr>
            <a:r>
              <a:rPr lang="en-US" sz="2100" dirty="0"/>
              <a:t>collect()</a:t>
            </a:r>
            <a:endParaRPr dirty="0"/>
          </a:p>
          <a:p>
            <a:pPr marL="813816" lvl="1" indent="-3390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lphaLcPeriod"/>
            </a:pPr>
            <a:r>
              <a:rPr lang="en-US" sz="2100" dirty="0"/>
              <a:t>count()</a:t>
            </a:r>
            <a:endParaRPr dirty="0"/>
          </a:p>
          <a:p>
            <a:pPr marL="813816" lvl="1" indent="-3390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lphaLcPeriod"/>
            </a:pPr>
            <a:r>
              <a:rPr lang="en-US" sz="2100" dirty="0"/>
              <a:t>take(), show(), head(), first()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2DE959-9785-4B38-A11C-CC200A8877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195550" y="497650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APIs: Differences</a:t>
            </a:r>
            <a:endParaRPr/>
          </a:p>
        </p:txBody>
      </p:sp>
      <p:graphicFrame>
        <p:nvGraphicFramePr>
          <p:cNvPr id="185" name="Google Shape;185;p11"/>
          <p:cNvGraphicFramePr/>
          <p:nvPr>
            <p:extLst>
              <p:ext uri="{D42A27DB-BD31-4B8C-83A1-F6EECF244321}">
                <p14:modId xmlns:p14="http://schemas.microsoft.com/office/powerpoint/2010/main" val="599545282"/>
              </p:ext>
            </p:extLst>
          </p:nvPr>
        </p:nvGraphicFramePr>
        <p:xfrm>
          <a:off x="195549" y="1032860"/>
          <a:ext cx="8752900" cy="3230700"/>
        </p:xfrm>
        <a:graphic>
          <a:graphicData uri="http://schemas.openxmlformats.org/drawingml/2006/table">
            <a:tbl>
              <a:tblPr>
                <a:noFill/>
                <a:tableStyleId>{A7294F53-26E3-4DE5-9591-161C5DF08CFF}</a:tableStyleId>
              </a:tblPr>
              <a:tblGrid>
                <a:gridCol w="21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RDD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DataFrame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Koalas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Abstraction level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Low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High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Named columns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No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Yes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Yes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Query optimizations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No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Yes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Yes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Programming style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map-reduce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Dataflow, SQL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Pandas-like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Best suited for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sz="1400" u="none" strike="noStrike" cap="none" dirty="0"/>
                        <a:t>Unstructured data</a:t>
                      </a:r>
                      <a:endParaRPr dirty="0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sz="1400" u="none" strike="noStrike" cap="none" dirty="0"/>
                        <a:t>Low-level ops</a:t>
                      </a:r>
                      <a:endParaRPr dirty="0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sz="1400" u="none" strike="noStrike" cap="none" dirty="0" err="1"/>
                        <a:t>Func</a:t>
                      </a:r>
                      <a:r>
                        <a:rPr lang="en-US" sz="1400" u="none" strike="noStrike" cap="none" dirty="0"/>
                        <a:t>. Programming / Map-reduce lovers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sz="1400" u="none" strike="noStrike" cap="none" dirty="0"/>
                        <a:t>Structured data</a:t>
                      </a:r>
                      <a:endParaRPr dirty="0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sz="1400" u="none" strike="noStrike" cap="none" dirty="0"/>
                        <a:t>High-level ops with optimizations</a:t>
                      </a:r>
                      <a:endParaRPr dirty="0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sz="1400" u="none" strike="noStrike" cap="none" dirty="0"/>
                        <a:t>Python, R, SQL users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sz="1400" u="none" strike="noStrike" cap="none" dirty="0"/>
                        <a:t>Pandas/</a:t>
                      </a:r>
                      <a:r>
                        <a:rPr lang="en-US" sz="1400" u="none" strike="noStrike" cap="none" dirty="0" err="1"/>
                        <a:t>Dask</a:t>
                      </a:r>
                      <a:r>
                        <a:rPr lang="en-US" sz="1400" u="none" strike="noStrike" cap="none" dirty="0"/>
                        <a:t> users who just switched to Spark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6" name="Google Shape;186;p11"/>
          <p:cNvSpPr txBox="1"/>
          <p:nvPr/>
        </p:nvSpPr>
        <p:spPr>
          <a:xfrm>
            <a:off x="675566" y="4560974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need to stick to one specific API.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Spark offers methods to convert from one to another.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3BF9D6-7070-4B4D-A95C-300A93D5B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>
            <a:spLocks noGrp="1"/>
          </p:cNvSpPr>
          <p:nvPr>
            <p:ph type="title"/>
          </p:nvPr>
        </p:nvSpPr>
        <p:spPr>
          <a:xfrm>
            <a:off x="195550" y="497650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APIs: Example</a:t>
            </a:r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455700" y="1728556"/>
            <a:ext cx="8232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Two-column table: (</a:t>
            </a:r>
            <a:r>
              <a:rPr lang="en-US" sz="2700" b="0" i="1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key</a:t>
            </a:r>
            <a:r>
              <a:rPr lang="en-US" sz="2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2700" b="0" i="1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value</a:t>
            </a:r>
            <a:r>
              <a:rPr lang="en-US" sz="2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None/>
            </a:pPr>
            <a:endParaRPr sz="270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Task: </a:t>
            </a:r>
            <a:endParaRPr sz="1100"/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Lato"/>
              <a:buChar char="●"/>
            </a:pPr>
            <a:r>
              <a:rPr lang="en-US" sz="2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2700" b="0" i="1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key</a:t>
            </a:r>
            <a:r>
              <a:rPr lang="en-US" sz="2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and calculate mean </a:t>
            </a:r>
            <a:r>
              <a:rPr lang="en-US" sz="2700" b="0" i="1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en-US" sz="2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/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Lato"/>
              <a:buChar char="●"/>
            </a:pPr>
            <a:r>
              <a:rPr lang="en-US" sz="2700" i="1"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-US" sz="2700" b="0" i="1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alue</a:t>
            </a:r>
            <a:r>
              <a:rPr lang="en-US" sz="2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contains NULLs. Ignore the NULLs.</a:t>
            </a:r>
            <a:endParaRPr sz="11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DFF1A-BA16-446C-A4C2-84D6910140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195550" y="497650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APIs: Example - RDD</a:t>
            </a:r>
            <a:endParaRPr/>
          </a:p>
        </p:txBody>
      </p:sp>
      <p:sp>
        <p:nvSpPr>
          <p:cNvPr id="198" name="Google Shape;198;p13"/>
          <p:cNvSpPr txBox="1"/>
          <p:nvPr/>
        </p:nvSpPr>
        <p:spPr>
          <a:xfrm>
            <a:off x="307625" y="1267425"/>
            <a:ext cx="8836500" cy="3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1B60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RDD</a:t>
            </a:r>
            <a:endParaRPr sz="1400" b="0" i="0" u="none" strike="noStrike" cap="none" dirty="0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agg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8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rdd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.\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filter(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x: x[</a:t>
            </a:r>
            <a:r>
              <a:rPr lang="en-US" sz="18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).\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aggregateByKey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-US" sz="18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8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))(                          </a:t>
            </a:r>
            <a:r>
              <a:rPr lang="en-US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 initial value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</a:t>
            </a:r>
            <a:r>
              <a:rPr lang="en-US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acc, x: (acc[</a:t>
            </a:r>
            <a:r>
              <a:rPr lang="en-US" sz="18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+ x, acc[</a:t>
            </a:r>
            <a:r>
              <a:rPr lang="en-US" sz="18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+ </a:t>
            </a:r>
            <a:r>
              <a:rPr lang="en-US" sz="18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    </a:t>
            </a:r>
            <a:r>
              <a:rPr lang="en-US" sz="12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-US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combine step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acc1, acc2: (                         </a:t>
            </a:r>
            <a:r>
              <a:rPr lang="en-US" sz="12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 reduce step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acc1[</a:t>
            </a:r>
            <a:r>
              <a:rPr lang="en-US" sz="18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+ acc2[</a:t>
            </a:r>
            <a:r>
              <a:rPr lang="en-US" sz="18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acc1[</a:t>
            </a:r>
            <a:r>
              <a:rPr lang="en-US" sz="18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+ acc2[</a:t>
            </a:r>
            <a:r>
              <a:rPr lang="en-US" sz="18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mean = </a:t>
            </a:r>
            <a:r>
              <a:rPr lang="en-US" sz="18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agg.mapValues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x: x[</a:t>
            </a:r>
            <a:r>
              <a:rPr lang="en-US" sz="18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/ x[</a:t>
            </a:r>
            <a:r>
              <a:rPr lang="en-US" sz="18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rdd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8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rdd.map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x: x[</a:t>
            </a:r>
            <a:r>
              <a:rPr lang="en-US" sz="18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]).\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distinct().</a:t>
            </a:r>
            <a:r>
              <a:rPr lang="en-US" sz="18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leftOuterJoin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(mean)</a:t>
            </a:r>
            <a:endParaRPr dirty="0"/>
          </a:p>
        </p:txBody>
      </p:sp>
      <p:sp>
        <p:nvSpPr>
          <p:cNvPr id="199" name="Google Shape;199;p13"/>
          <p:cNvSpPr txBox="1"/>
          <p:nvPr/>
        </p:nvSpPr>
        <p:spPr>
          <a:xfrm>
            <a:off x="8209260" y="4880207"/>
            <a:ext cx="605633" cy="17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</a:pPr>
            <a:r>
              <a:rPr lang="en-US" sz="1200" b="0" i="0" u="sng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BD20D9-99D0-4197-A758-46F6F8F9B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195550" y="497650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APIs: Example - DataFrame</a:t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271500" y="1422873"/>
            <a:ext cx="86010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1B60"/>
              </a:buClr>
              <a:buSzPts val="2400"/>
              <a:buFont typeface="Roboto Mono"/>
              <a:buNone/>
            </a:pPr>
            <a:r>
              <a:rPr lang="en-US" sz="2400" b="0" i="0" u="none" strike="noStrike" cap="none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Spark </a:t>
            </a:r>
            <a:r>
              <a:rPr lang="en-US" sz="2400" b="0" i="0" u="none" strike="noStrike" cap="none" dirty="0" err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DataFrame</a:t>
            </a:r>
            <a:endParaRPr sz="1400" b="0" i="0" u="none" strike="noStrike" cap="none" dirty="0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400"/>
              <a:buFont typeface="Roboto Mono"/>
              <a:buNone/>
            </a:pPr>
            <a:r>
              <a:rPr lang="en-US" sz="24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sdf</a:t>
            </a:r>
            <a:r>
              <a:rPr lang="en-US" sz="2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sdf.groupBy</a:t>
            </a:r>
            <a:r>
              <a:rPr lang="en-US" sz="2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'key'</a:t>
            </a:r>
            <a:r>
              <a:rPr lang="en-US" sz="2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4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agg</a:t>
            </a:r>
            <a:r>
              <a:rPr lang="en-US" sz="2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F.avg</a:t>
            </a:r>
            <a:r>
              <a:rPr lang="en-US" sz="2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'value'</a:t>
            </a:r>
            <a:r>
              <a:rPr lang="en-US" sz="2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B8A1A6-8822-45F3-A7DA-DE3880D14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195550" y="497650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APIs: Example - Koalas</a:t>
            </a:r>
            <a:endParaRPr/>
          </a:p>
        </p:txBody>
      </p:sp>
      <p:sp>
        <p:nvSpPr>
          <p:cNvPr id="211" name="Google Shape;211;p15"/>
          <p:cNvSpPr txBox="1"/>
          <p:nvPr/>
        </p:nvSpPr>
        <p:spPr>
          <a:xfrm>
            <a:off x="271500" y="1108545"/>
            <a:ext cx="86010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1B60"/>
              </a:buClr>
              <a:buSzPts val="2400"/>
              <a:buFont typeface="Roboto Mono"/>
              <a:buNone/>
            </a:pPr>
            <a:r>
              <a:rPr lang="en-US" sz="2400" b="0" i="0" u="none" strike="noStrike" cap="none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Koalas</a:t>
            </a:r>
            <a:endParaRPr sz="1400" b="0" i="0" u="none" strike="noStrike" cap="none" dirty="0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400"/>
              <a:buFont typeface="Roboto Mono"/>
              <a:buNone/>
            </a:pPr>
            <a:r>
              <a:rPr lang="en-US" sz="24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kdf</a:t>
            </a:r>
            <a:r>
              <a:rPr lang="en-US" sz="2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kdf.groupby</a:t>
            </a:r>
            <a:r>
              <a:rPr lang="en-US" sz="2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'key'</a:t>
            </a:r>
            <a:r>
              <a:rPr lang="en-US" sz="2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24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agg</a:t>
            </a:r>
            <a:r>
              <a:rPr lang="en-US" sz="2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lang="en-US" sz="24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US" sz="2400" b="0" i="0" u="none" strike="noStrike" cap="none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value'</a:t>
            </a:r>
            <a:r>
              <a:rPr lang="en-US" sz="24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-US" sz="2400" b="0" i="0" u="none" strike="noStrike" cap="none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'mean</a:t>
            </a:r>
            <a:r>
              <a:rPr lang="en-US" sz="24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US" sz="24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dirty="0"/>
          </a:p>
        </p:txBody>
      </p:sp>
      <p:sp>
        <p:nvSpPr>
          <p:cNvPr id="212" name="Google Shape;212;p15"/>
          <p:cNvSpPr txBox="1"/>
          <p:nvPr/>
        </p:nvSpPr>
        <p:spPr>
          <a:xfrm>
            <a:off x="342519" y="2397938"/>
            <a:ext cx="7232100" cy="252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170446" marR="0" lvl="0" indent="-170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•"/>
            </a:pPr>
            <a:r>
              <a:rPr lang="en-US" sz="1600" i="0" u="none" strike="noStrike" cap="none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Externally, Koalas </a:t>
            </a:r>
            <a:r>
              <a:rPr lang="en-US" sz="1600" i="0" u="none" strike="noStrike" cap="none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DataFrames</a:t>
            </a:r>
            <a:r>
              <a:rPr lang="en-US" sz="1600" i="0" u="none" strike="noStrike" cap="none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follow the structure of pandas </a:t>
            </a:r>
            <a:r>
              <a:rPr lang="en-US" sz="1600" i="0" u="none" strike="noStrike" cap="none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DataFrames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170446" marR="0" lvl="0" indent="-170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•"/>
            </a:pPr>
            <a:r>
              <a:rPr lang="en-US" sz="1600" i="0" u="none" strike="noStrike" cap="none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Internally, Koalas translate pandas APIs into the logical plan of Spark SQL.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170446" marR="0" lvl="0" indent="-170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•"/>
            </a:pPr>
            <a:r>
              <a:rPr lang="en-US" sz="1600" i="0" u="none" strike="noStrike" cap="none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Helps </a:t>
            </a:r>
            <a:r>
              <a:rPr lang="en-US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US" sz="1600" i="0" u="none" strike="noStrike" cap="none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andas users who want to scale out using </a:t>
            </a:r>
            <a:r>
              <a:rPr lang="en-US" sz="1600" i="0" u="none" strike="noStrike" cap="none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PySpark</a:t>
            </a:r>
            <a:r>
              <a:rPr lang="en-US" sz="1600" i="0" u="none" strike="noStrike" cap="none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as well as Spark users who want to leverage Koalas to become more productive.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Helvetica Neue"/>
              <a:buNone/>
            </a:pP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Helvetica Neue"/>
              <a:buNone/>
            </a:pP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400"/>
              <a:buFont typeface="Helvetica Neue"/>
              <a:buNone/>
            </a:pPr>
            <a:r>
              <a:rPr lang="en-US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1400" i="0" u="none" strike="noStrike" cap="none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heck out these resources:</a:t>
            </a:r>
            <a:endParaRPr dirty="0">
              <a:solidFill>
                <a:srgbClr val="434343"/>
              </a:solidFill>
              <a:latin typeface="Helvetica Neue" panose="020B0604020202020204" charset="0"/>
              <a:ea typeface="Lato"/>
              <a:cs typeface="Lato"/>
              <a:sym typeface="Lato"/>
            </a:endParaRPr>
          </a:p>
          <a:p>
            <a:pPr marL="227262" lvl="0" indent="-227262">
              <a:buClr>
                <a:srgbClr val="0000FF"/>
              </a:buClr>
              <a:buSzPts val="1400"/>
              <a:buFont typeface="Helvetica Neue"/>
              <a:buAutoNum type="arabicPeriod"/>
            </a:pPr>
            <a:r>
              <a:rPr lang="en-US" u="sng" dirty="0">
                <a:solidFill>
                  <a:srgbClr val="828282"/>
                </a:solidFill>
                <a:latin typeface="Helvetica Neue" panose="020B0604020202020204" charset="0"/>
                <a:hlinkClick r:id="rId3"/>
              </a:rPr>
              <a:t>10 Minutes to Koalas, Koalas Documentation</a:t>
            </a:r>
            <a:endParaRPr lang="en-US" sz="1400" i="0" u="sng" strike="noStrike" cap="none" dirty="0">
              <a:solidFill>
                <a:srgbClr val="0000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27262" marR="0" lvl="0" indent="-227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Helvetica Neue"/>
              <a:buAutoNum type="arabicPeriod"/>
            </a:pPr>
            <a:r>
              <a:rPr lang="en-US" sz="1400" b="0" i="0" u="sng" strike="noStrike" cap="none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Interoperability between Koalas and Apache Spark</a:t>
            </a:r>
            <a:r>
              <a:rPr lang="en-US" sz="1400" b="0" i="0" u="none" strike="noStrike" cap="none" dirty="0">
                <a:solidFill>
                  <a:srgbClr val="82828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Blog Post, Aug 2020</a:t>
            </a:r>
            <a:endParaRPr sz="1400" b="0" i="0" u="none" strike="noStrike" cap="none" dirty="0">
              <a:solidFill>
                <a:srgbClr val="82828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7262" lvl="0" indent="-227262">
              <a:buClr>
                <a:srgbClr val="0000FF"/>
              </a:buClr>
              <a:buSzPts val="1400"/>
              <a:buFont typeface="Helvetica Neue"/>
              <a:buAutoNum type="arabicPeriod"/>
            </a:pPr>
            <a:r>
              <a:rPr lang="en-US" sz="1400" b="0" i="0" u="sng" strike="noStrike" cap="none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 Minutes from pandas to Koalas on Apache Spark</a:t>
            </a:r>
            <a:r>
              <a:rPr lang="en-US" dirty="0">
                <a:solidFill>
                  <a:srgbClr val="82828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Blog Post, March </a:t>
            </a:r>
            <a:r>
              <a:rPr lang="en-US" sz="1400" b="0" i="0" u="none" strike="noStrike" cap="none" dirty="0">
                <a:solidFill>
                  <a:srgbClr val="82828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2020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710AC-7254-404F-A6C1-BAF0286294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195550" y="497650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How does Dask compare with Spark?</a:t>
            </a:r>
            <a:endParaRPr/>
          </a:p>
        </p:txBody>
      </p:sp>
      <p:sp>
        <p:nvSpPr>
          <p:cNvPr id="218" name="Google Shape;218;p16"/>
          <p:cNvSpPr txBox="1"/>
          <p:nvPr/>
        </p:nvSpPr>
        <p:spPr>
          <a:xfrm>
            <a:off x="342519" y="1696266"/>
            <a:ext cx="72321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170446" marR="0" lvl="0" indent="-170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Spark is older (since 2010) and well-trusted!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551447" marR="0" lvl="1" indent="-1704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Integrates well with other Apache projects, all-inclusive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551447" marR="0" lvl="1" indent="-1704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Helvetica Neue"/>
              <a:buChar char="•"/>
            </a:pP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Provides good high-level optimizations on </a:t>
            </a:r>
            <a:r>
              <a:rPr lang="en-US" sz="1600" b="1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uniformly</a:t>
            </a: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applied computations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551446" marR="0" lvl="1" indent="-170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Lato"/>
              <a:buChar char="•"/>
            </a:pPr>
            <a:r>
              <a:rPr lang="en-US" sz="1600" i="0" strike="noStrike" cap="none" dirty="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Provides excellent support for streaming data</a:t>
            </a:r>
            <a:endParaRPr sz="1600" i="0" strike="noStrike" cap="none" dirty="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70446" marR="0" lvl="0" indent="-170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lang="en-US" sz="1600" i="0" u="none" strike="noStrike" cap="none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Dask</a:t>
            </a: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is smaller and lighter weight than Spark, meaning fewer features.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551447" marR="0" lvl="1" indent="-1704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Able to implement more complex algorithms and ad-hoc systems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551447" marR="0" lvl="1" indent="-1704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Interoperate with other technologies like </a:t>
            </a:r>
            <a:r>
              <a:rPr lang="en-US" sz="1600" i="0" u="none" strike="noStrike" cap="none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Numpy</a:t>
            </a: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(!)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Helvetica Neue"/>
              <a:buNone/>
            </a:pPr>
            <a:endParaRPr sz="1600" i="0" u="none" strike="noStrike" cap="none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Helvetica Neue"/>
              <a:buNone/>
            </a:pP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 re-emphasize from PA1 discussion, DS tools are evolving very fast, so understanding the internals is important.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7550583" y="4880207"/>
            <a:ext cx="656532" cy="17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</a:pPr>
            <a:r>
              <a:rPr lang="en-US" sz="1200" b="0" i="0" u="sng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F0CD0-9EF6-475C-A8CE-3A6D547914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727650" y="1363222"/>
            <a:ext cx="7688699" cy="209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99999"/>
                </a:solidFill>
              </a:rPr>
              <a:t>1.Spark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Raleway"/>
              <a:buNone/>
            </a:pPr>
            <a:r>
              <a:rPr lang="en-US" sz="4800">
                <a:solidFill>
                  <a:srgbClr val="000000"/>
                </a:solidFill>
              </a:rPr>
              <a:t>2.Tasks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BE44E-3977-4C3A-A109-B1028C35CA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Tasks: overview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359600" y="1983125"/>
            <a:ext cx="83691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700" dirty="0"/>
              <a:t>You will be given 8 tasks.</a:t>
            </a:r>
            <a:r>
              <a:rPr lang="en-US" sz="1500" dirty="0"/>
              <a:t> </a:t>
            </a:r>
            <a:endParaRPr sz="1500" dirty="0"/>
          </a:p>
          <a:p>
            <a:pPr marL="342900" lvl="0" indent="-2698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-US" sz="1500" dirty="0"/>
              <a:t>Part 1 (feature engineering): 1 to 6</a:t>
            </a:r>
            <a:endParaRPr sz="1500" dirty="0"/>
          </a:p>
          <a:p>
            <a:pPr marL="342900" lvl="0" indent="-269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-US" sz="1500" dirty="0"/>
              <a:t>Part 2 (model selection): 7 to 8</a:t>
            </a:r>
            <a:endParaRPr sz="1500" dirty="0"/>
          </a:p>
          <a:p>
            <a:pPr marL="342900" lvl="0" indent="-269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-US" sz="1500" dirty="0"/>
              <a:t>For each task, you need to implement a function named </a:t>
            </a:r>
            <a:r>
              <a:rPr lang="en-US" sz="1500" b="1" dirty="0" err="1">
                <a:latin typeface="Courier New"/>
                <a:ea typeface="Courier New"/>
                <a:cs typeface="Courier New"/>
                <a:sym typeface="Courier New"/>
              </a:rPr>
              <a:t>task_i</a:t>
            </a:r>
            <a:r>
              <a:rPr lang="en-US" sz="1500" b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500" dirty="0"/>
              <a:t>, the signature and return values of which is </a:t>
            </a:r>
            <a:r>
              <a:rPr lang="en-US" sz="1500" b="1" dirty="0"/>
              <a:t>fixed.</a:t>
            </a:r>
            <a:br>
              <a:rPr lang="en-US" sz="1500" b="1" dirty="0"/>
            </a:br>
            <a:r>
              <a:rPr lang="en-US" sz="1500" b="1" dirty="0"/>
              <a:t>Do not modify the input/output blocks.</a:t>
            </a:r>
            <a:endParaRPr sz="1500" b="1" dirty="0"/>
          </a:p>
          <a:p>
            <a:pPr marL="342900" lvl="0" indent="-269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-US" sz="1500" dirty="0"/>
              <a:t>For each task, you will need to populate a python </a:t>
            </a:r>
            <a:r>
              <a:rPr lang="en-US" sz="1500" dirty="0" err="1"/>
              <a:t>dict</a:t>
            </a:r>
            <a:r>
              <a:rPr lang="en-US" sz="1500" dirty="0"/>
              <a:t> inside the function body.</a:t>
            </a:r>
            <a:br>
              <a:rPr lang="en-US" sz="1500" dirty="0"/>
            </a:br>
            <a:r>
              <a:rPr lang="en-US" sz="1500" b="1" dirty="0"/>
              <a:t>Use only native python data types and structures for this dict.</a:t>
            </a:r>
            <a:endParaRPr sz="1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E3692-C75F-4A19-8005-BF210EAB1C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lang="en-US" sz="2200"/>
              <a:t>Today we’ll go through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115301" cy="226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 fontScale="85000" lnSpcReduction="20000"/>
          </a:bodyPr>
          <a:lstStyle/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-US" sz="2400" dirty="0"/>
              <a:t>Goals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-US" sz="2400" dirty="0"/>
              <a:t>Hardware Platform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-US" sz="2400" dirty="0"/>
              <a:t>Spark overview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-US" sz="2400" dirty="0"/>
              <a:t>Spark API Examples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Assignment Tasks and Grading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Demo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Few Tips</a:t>
            </a:r>
            <a:endParaRPr sz="24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E81F9-F191-4CC1-9914-60E9C0D163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Tasks: datasets</a:t>
            </a:r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699" cy="226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 dirty="0"/>
              <a:t>You will be given 5 tables from the Amazon review dataset.</a:t>
            </a:r>
            <a:endParaRPr dirty="0"/>
          </a:p>
          <a:p>
            <a:pPr marL="443482" lvl="0" indent="-3326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-US" sz="1700" i="1" dirty="0"/>
              <a:t>product</a:t>
            </a:r>
            <a:r>
              <a:rPr lang="en-US" dirty="0"/>
              <a:t> - </a:t>
            </a:r>
            <a:r>
              <a:rPr lang="en-US" i="0" dirty="0"/>
              <a:t>The metadata about each pr</a:t>
            </a:r>
            <a:r>
              <a:rPr lang="en-US" dirty="0"/>
              <a:t>o</a:t>
            </a:r>
            <a:r>
              <a:rPr lang="en-US" i="0" dirty="0"/>
              <a:t>duct</a:t>
            </a:r>
            <a:endParaRPr dirty="0"/>
          </a:p>
          <a:p>
            <a:pPr marL="443482" lvl="0" indent="-3326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-US" sz="1700" i="1" dirty="0"/>
              <a:t>review</a:t>
            </a:r>
            <a:r>
              <a:rPr lang="en-US" dirty="0"/>
              <a:t> - The review scores for product</a:t>
            </a:r>
            <a:endParaRPr dirty="0"/>
          </a:p>
          <a:p>
            <a:pPr marL="443483" lvl="0" indent="-3326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-US" sz="1700" i="1" dirty="0" err="1"/>
              <a:t>product_processed</a:t>
            </a:r>
            <a:r>
              <a:rPr lang="en-US" dirty="0"/>
              <a:t> - </a:t>
            </a:r>
            <a:r>
              <a:rPr lang="en-US" i="0" dirty="0"/>
              <a:t>Same as above, but with some preprocessing</a:t>
            </a:r>
            <a:endParaRPr dirty="0"/>
          </a:p>
          <a:p>
            <a:pPr marL="443483" lvl="0" indent="-3326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-US" sz="1700" i="1" dirty="0" err="1"/>
              <a:t>ml_features_train</a:t>
            </a:r>
            <a:r>
              <a:rPr lang="en-US" dirty="0"/>
              <a:t> - </a:t>
            </a:r>
            <a:r>
              <a:rPr lang="en-US" i="0" dirty="0"/>
              <a:t>Table with all features after Part 1</a:t>
            </a:r>
            <a:endParaRPr dirty="0"/>
          </a:p>
          <a:p>
            <a:pPr marL="443483" lvl="0" indent="-3326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-US" sz="1700" i="1" dirty="0" err="1"/>
              <a:t>ml_features_test</a:t>
            </a:r>
            <a:r>
              <a:rPr lang="en-US" dirty="0"/>
              <a:t> - </a:t>
            </a:r>
            <a:r>
              <a:rPr lang="en-US" i="0" dirty="0"/>
              <a:t>Same as above, test split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BC1F4D-B15B-4FED-884B-61AA3353EB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xfrm>
            <a:off x="118800" y="574924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Tasks: Example</a:t>
            </a:r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body" idx="1"/>
          </p:nvPr>
        </p:nvSpPr>
        <p:spPr>
          <a:xfrm>
            <a:off x="259725" y="1350800"/>
            <a:ext cx="7688699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 lnSpcReduction="10000"/>
          </a:bodyPr>
          <a:lstStyle/>
          <a:p>
            <a:pPr marL="374904" lvl="0" indent="-28117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 sz="1400" dirty="0"/>
              <a:t>Description: Calculate the mean of a column </a:t>
            </a:r>
            <a:r>
              <a:rPr lang="en-US" sz="1400" i="1" dirty="0"/>
              <a:t>x</a:t>
            </a:r>
            <a:r>
              <a:rPr lang="en-US" sz="1400" dirty="0"/>
              <a:t>.</a:t>
            </a:r>
            <a:endParaRPr dirty="0"/>
          </a:p>
          <a:p>
            <a:pPr marL="374904" lvl="0" indent="-28117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 sz="1400" dirty="0"/>
              <a:t>Output schema:</a:t>
            </a:r>
            <a:endParaRPr dirty="0"/>
          </a:p>
          <a:p>
            <a:pPr marL="0" lvl="0" indent="374904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374904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374904" lvl="0" indent="-281176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 sz="1400" dirty="0"/>
              <a:t>Code example: </a:t>
            </a:r>
            <a:endParaRPr dirty="0"/>
          </a:p>
        </p:txBody>
      </p:sp>
      <p:sp>
        <p:nvSpPr>
          <p:cNvPr id="243" name="Google Shape;243;p20"/>
          <p:cNvSpPr txBox="1"/>
          <p:nvPr/>
        </p:nvSpPr>
        <p:spPr>
          <a:xfrm>
            <a:off x="2557648" y="1678000"/>
            <a:ext cx="6024905" cy="69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--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mean_x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float -- mean of x</a:t>
            </a:r>
            <a:endParaRPr dirty="0"/>
          </a:p>
        </p:txBody>
      </p:sp>
      <p:sp>
        <p:nvSpPr>
          <p:cNvPr id="244" name="Google Shape;244;p20"/>
          <p:cNvSpPr txBox="1"/>
          <p:nvPr/>
        </p:nvSpPr>
        <p:spPr>
          <a:xfrm>
            <a:off x="1931900" y="2445800"/>
            <a:ext cx="5330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1B5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task_0(df):</a:t>
            </a:r>
            <a:endParaRPr sz="1400" b="0" i="0" u="none" strike="noStrike" cap="none" dirty="0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res = {</a:t>
            </a:r>
            <a:r>
              <a:rPr lang="en-US" sz="18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US" sz="1800" b="0" i="0" u="none" strike="noStrike" cap="none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mean_x</a:t>
            </a:r>
            <a:r>
              <a:rPr lang="en-US" sz="18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b="0" i="0" u="none" strike="noStrike" cap="none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----Your implementation------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mean_x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df[</a:t>
            </a:r>
            <a:r>
              <a:rPr lang="en-US" sz="18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‘x'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].mean()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b="0" i="0" u="none" strike="noStrike" cap="none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----Put result------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res[</a:t>
            </a:r>
            <a:r>
              <a:rPr lang="en-US" sz="18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US" sz="1800" b="0" i="0" u="none" strike="noStrike" cap="none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mean_x</a:t>
            </a:r>
            <a:r>
              <a:rPr lang="en-US" sz="18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18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mean_x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b="0" i="0" u="none" strike="noStrike" cap="none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</a:t>
            </a:r>
            <a:endParaRPr sz="1400" b="0" i="0" u="none" strike="noStrike" cap="none" dirty="0">
              <a:solidFill>
                <a:srgbClr val="D81B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</a:t>
            </a:r>
            <a:endParaRPr dirty="0"/>
          </a:p>
        </p:txBody>
      </p:sp>
      <p:sp>
        <p:nvSpPr>
          <p:cNvPr id="245" name="Google Shape;245;p20"/>
          <p:cNvSpPr/>
          <p:nvPr/>
        </p:nvSpPr>
        <p:spPr>
          <a:xfrm>
            <a:off x="7262475" y="3409924"/>
            <a:ext cx="164430" cy="10724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741"/>
                  <a:pt x="10800" y="1655"/>
                </a:cubicBezTo>
                <a:lnTo>
                  <a:pt x="10800" y="9145"/>
                </a:lnTo>
                <a:cubicBezTo>
                  <a:pt x="10800" y="10059"/>
                  <a:pt x="15635" y="10800"/>
                  <a:pt x="21600" y="10800"/>
                </a:cubicBezTo>
                <a:cubicBezTo>
                  <a:pt x="15635" y="10800"/>
                  <a:pt x="10800" y="11541"/>
                  <a:pt x="10800" y="12455"/>
                </a:cubicBezTo>
                <a:lnTo>
                  <a:pt x="10800" y="19945"/>
                </a:lnTo>
                <a:cubicBezTo>
                  <a:pt x="10800" y="20859"/>
                  <a:pt x="5965" y="21600"/>
                  <a:pt x="0" y="21600"/>
                </a:cubicBezTo>
              </a:path>
            </a:pathLst>
          </a:custGeom>
          <a:noFill/>
          <a:ln w="19050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7567800" y="3527349"/>
            <a:ext cx="18867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 can only code in this section!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D84AE-BE9C-450E-9335-351E06B3C9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Grading</a:t>
            </a:r>
            <a:endParaRPr/>
          </a:p>
        </p:txBody>
      </p:sp>
      <p:sp>
        <p:nvSpPr>
          <p:cNvPr id="252" name="Google Shape;252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699" cy="226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 dirty="0"/>
              <a:t>Correctness: 100 for correctness, however, we have a timeout.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 dirty="0"/>
              <a:t>Runtime:</a:t>
            </a:r>
          </a:p>
          <a:p>
            <a:pPr lvl="1" indent="-381000"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Extra points for fast runtime</a:t>
            </a:r>
          </a:p>
          <a:p>
            <a:pPr lvl="1" indent="-381000"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Points deducted for slow runtime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06BD7-3C1D-4EB5-9FA9-E1EA33FD6F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Grading - Correctness</a:t>
            </a:r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699" cy="226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/>
              <a:t>Several sub-tests for each task with hidden datasets.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/>
              <a:t>Your code must pass all sub-tests to be counted pass for that task.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5BA69-AC1C-482F-9482-7D5684894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Grading - Timing</a:t>
            </a:r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699" cy="226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397763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 dirty="0"/>
              <a:t>Hard timeout: 2 hours. Will kill after it.</a:t>
            </a:r>
            <a:endParaRPr dirty="0"/>
          </a:p>
          <a:p>
            <a:pPr marL="397763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 dirty="0"/>
              <a:t>You get points for each task you passed in 2 hours.</a:t>
            </a:r>
            <a:endParaRPr dirty="0"/>
          </a:p>
          <a:p>
            <a:pPr marL="397763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 dirty="0"/>
              <a:t>We will deduct points if runs for more than 1 hour.</a:t>
            </a:r>
            <a:endParaRPr dirty="0"/>
          </a:p>
          <a:p>
            <a:pPr marL="397763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 dirty="0"/>
              <a:t>Extra points if your code is correct and runs fast.</a:t>
            </a:r>
            <a:br>
              <a:rPr lang="en-US" sz="2000" dirty="0"/>
            </a:br>
            <a:br>
              <a:rPr lang="en-US" sz="2000" dirty="0"/>
            </a:br>
            <a:r>
              <a:rPr lang="en-US" sz="1700" dirty="0"/>
              <a:t>Details in the PDF document provided to you.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390C7-1C94-4EBC-9C44-70638E5E5D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 dirty="0"/>
              <a:t>Quick Note on DSMLP</a:t>
            </a:r>
            <a:endParaRPr dirty="0"/>
          </a:p>
        </p:txBody>
      </p:sp>
      <p:sp>
        <p:nvSpPr>
          <p:cNvPr id="264" name="Google Shape;264;p23"/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7688699" cy="271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 fontScale="92500" lnSpcReduction="20000"/>
          </a:bodyPr>
          <a:lstStyle/>
          <a:p>
            <a:pPr marL="397763" indent="-331470">
              <a:buSzPts val="2000"/>
              <a:buFont typeface="Lato"/>
              <a:buAutoNum type="arabicPeriod"/>
            </a:pPr>
            <a:r>
              <a:rPr lang="en-US" sz="2000" dirty="0"/>
              <a:t>Fixed number of resources. Shared by other courses as well</a:t>
            </a:r>
          </a:p>
          <a:p>
            <a:pPr marL="397763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 dirty="0"/>
              <a:t>Cannot extend it like we did in AWS.</a:t>
            </a:r>
            <a:endParaRPr dirty="0"/>
          </a:p>
          <a:p>
            <a:pPr marL="397763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 dirty="0"/>
              <a:t>DSMLP might not be able to schedule resources for you if there is a surge in demand</a:t>
            </a:r>
          </a:p>
          <a:p>
            <a:pPr marL="397763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 dirty="0"/>
              <a:t>Can happen if lot of students request for resources at the same time.</a:t>
            </a:r>
          </a:p>
          <a:p>
            <a:pPr marL="397763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 dirty="0"/>
              <a:t>Highly recommended to start early and complete early.</a:t>
            </a:r>
          </a:p>
          <a:p>
            <a:pPr marL="397763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 dirty="0">
                <a:solidFill>
                  <a:srgbClr val="666666"/>
                </a:solidFill>
              </a:rPr>
              <a:t>Shut down your cluster if you know you’ll be AFK for a while. Currently there is a 3hr automatic timeout. No daily limit.</a:t>
            </a:r>
            <a:endParaRPr lang="en-US" sz="2000" dirty="0"/>
          </a:p>
          <a:p>
            <a:pPr marL="397763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4E38EF-D393-44CA-BA0A-445E89E725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434397" y="2132700"/>
            <a:ext cx="6085206" cy="142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5000"/>
              <a:buFont typeface="Raleway"/>
              <a:buNone/>
            </a:pPr>
            <a:r>
              <a:rPr lang="en-US" sz="5000"/>
              <a:t>Demo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4F07F-915C-4F9F-8B86-2D60F1F384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195550" y="497650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Best Practices</a:t>
            </a:r>
            <a:endParaRPr/>
          </a:p>
        </p:txBody>
      </p:sp>
      <p:sp>
        <p:nvSpPr>
          <p:cNvPr id="275" name="Google Shape;275;p25"/>
          <p:cNvSpPr txBox="1"/>
          <p:nvPr/>
        </p:nvSpPr>
        <p:spPr>
          <a:xfrm>
            <a:off x="342519" y="1696266"/>
            <a:ext cx="7232100" cy="2646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170446" marR="0" lvl="0" indent="-170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Spark’s best practices are aligned with SQL best practices.</a:t>
            </a:r>
            <a:endParaRPr sz="16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70446" marR="0" lvl="0" indent="-170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Use the native </a:t>
            </a:r>
            <a:r>
              <a:rPr lang="en-US" sz="1600" i="0" u="none" strike="noStrike" cap="none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DataFrame</a:t>
            </a: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APIs or </a:t>
            </a:r>
            <a:r>
              <a:rPr lang="en-US" sz="16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Spark SQL</a:t>
            </a: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as much as possible </a:t>
            </a:r>
            <a:r>
              <a:rPr lang="en-US" sz="1600" u="sng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sz="16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551445" marR="0" lvl="1" indent="-170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User-defined Functions (UDFs) are tricky to optimize.</a:t>
            </a:r>
            <a:endParaRPr sz="16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551445" marR="0" lvl="1" indent="-170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Native APIs handle NULLs gracefully.</a:t>
            </a:r>
            <a:endParaRPr sz="16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70445" marR="0" lvl="0" indent="-170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Spark is lazily evaluated. Try to avoid redundant computations for better runtime.</a:t>
            </a:r>
            <a:endParaRPr sz="16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70446" marR="0" lvl="0" indent="-170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lang="en-US" sz="16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Check for</a:t>
            </a: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cross joins if join queries seem slow.</a:t>
            </a:r>
            <a:endParaRPr sz="16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Helvetica Neue"/>
              <a:buNone/>
            </a:pPr>
            <a:endParaRPr sz="1600" i="0" u="none" strike="noStrike" cap="none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Helvetica Neue"/>
              <a:buNone/>
            </a:pPr>
            <a:endParaRPr sz="1600" i="0" u="none" strike="noStrike" cap="none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lang="en-US" sz="160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Start early!</a:t>
            </a:r>
            <a:endParaRPr sz="16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6032A-0745-4143-8A19-813C4A432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ef67bd6fb_0_5"/>
          <p:cNvSpPr txBox="1">
            <a:spLocks noGrp="1"/>
          </p:cNvSpPr>
          <p:nvPr>
            <p:ph type="title"/>
          </p:nvPr>
        </p:nvSpPr>
        <p:spPr>
          <a:xfrm>
            <a:off x="1434397" y="2132700"/>
            <a:ext cx="6085200" cy="14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5000"/>
              <a:buFont typeface="Raleway"/>
              <a:buNone/>
            </a:pPr>
            <a:r>
              <a:rPr lang="en-US" sz="2500"/>
              <a:t>Questions?</a:t>
            </a:r>
            <a:endParaRPr sz="25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C8314-FD3B-4D04-9DED-672C1A7808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ef67bd6fb_0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 dirty="0"/>
              <a:t>Learning Outcomes</a:t>
            </a:r>
            <a:endParaRPr dirty="0"/>
          </a:p>
        </p:txBody>
      </p:sp>
      <p:sp>
        <p:nvSpPr>
          <p:cNvPr id="100" name="Google Shape;100;gbef67bd6fb_0_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115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 lnSpcReduction="10000"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 dirty="0"/>
              <a:t>Get hands-on experience with Apache Spark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 dirty="0"/>
              <a:t>Get familiar with feature engineering. </a:t>
            </a:r>
            <a:br>
              <a:rPr lang="en-US" sz="2400" dirty="0"/>
            </a:br>
            <a:r>
              <a:rPr lang="en-US" sz="2400" dirty="0"/>
              <a:t>Learn how to transform raw data into machine-learning usable data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 dirty="0"/>
              <a:t>Get experience on model selection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1425C7-B8ED-4655-9AEF-3117710AEF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Hardware Platform: DSMLP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391279" y="2078875"/>
            <a:ext cx="8471562" cy="280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429768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-US" sz="2200" dirty="0"/>
              <a:t>UCSD’s Data Science &amp; Machine Learning Platform (DSMLP)</a:t>
            </a:r>
            <a:endParaRPr dirty="0"/>
          </a:p>
          <a:p>
            <a:pPr marL="429768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-US" sz="2200" dirty="0"/>
              <a:t>Uses Kubernetes to manage clusters</a:t>
            </a:r>
            <a:endParaRPr dirty="0"/>
          </a:p>
          <a:p>
            <a:pPr marL="429768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-US" sz="2200" dirty="0"/>
              <a:t>We have automation scripts to help you setup Spark</a:t>
            </a: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1500" dirty="0"/>
              <a:t>More information </a:t>
            </a:r>
            <a:r>
              <a:rPr lang="en-US" sz="1500" u="sng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500" dirty="0"/>
              <a:t>.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2B28B3-BA0D-4571-A1B7-E1C5098AAC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2988847" y="1244250"/>
            <a:ext cx="5902506" cy="362910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306050" y="581625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 dirty="0"/>
              <a:t>Hardware Platform: DSMLP</a:t>
            </a:r>
            <a:endParaRPr dirty="0"/>
          </a:p>
        </p:txBody>
      </p:sp>
      <p:pic>
        <p:nvPicPr>
          <p:cNvPr id="113" name="Google Shape;113;p4" descr="Google Shape;1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50" y="1650475"/>
            <a:ext cx="918324" cy="9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 descr="Google Shape;10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66474" y="1650475"/>
            <a:ext cx="918327" cy="91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4"/>
          <p:cNvCxnSpPr/>
          <p:nvPr/>
        </p:nvCxnSpPr>
        <p:spPr>
          <a:xfrm flipH="1">
            <a:off x="4564724" y="1315348"/>
            <a:ext cx="2" cy="3479705"/>
          </a:xfrm>
          <a:prstGeom prst="straightConnector1">
            <a:avLst/>
          </a:prstGeom>
          <a:noFill/>
          <a:ln w="38100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4"/>
          <p:cNvCxnSpPr/>
          <p:nvPr/>
        </p:nvCxnSpPr>
        <p:spPr>
          <a:xfrm rot="10800000" flipH="1">
            <a:off x="1229657" y="2108106"/>
            <a:ext cx="2240408" cy="1299"/>
          </a:xfrm>
          <a:prstGeom prst="straightConnector1">
            <a:avLst/>
          </a:prstGeom>
          <a:noFill/>
          <a:ln w="19050" cap="flat" cmpd="sng">
            <a:solidFill>
              <a:srgbClr val="1A1A1A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7" name="Google Shape;117;p4"/>
          <p:cNvSpPr txBox="1"/>
          <p:nvPr/>
        </p:nvSpPr>
        <p:spPr>
          <a:xfrm>
            <a:off x="1372812" y="1567700"/>
            <a:ext cx="1550403" cy="61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SSH Tunnel &amp; Port Forwarding</a:t>
            </a:r>
            <a:endParaRPr/>
          </a:p>
        </p:txBody>
      </p:sp>
      <p:pic>
        <p:nvPicPr>
          <p:cNvPr id="119" name="Google Shape;119;p4" descr="Google Shape;11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6679" y="1717015"/>
            <a:ext cx="588487" cy="52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 descr="Google Shape;11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3586" y="2352880"/>
            <a:ext cx="840978" cy="84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233462" y="2513925"/>
            <a:ext cx="1344003" cy="39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Your machine</a:t>
            </a:r>
            <a:endParaRPr/>
          </a:p>
        </p:txBody>
      </p:sp>
      <p:pic>
        <p:nvPicPr>
          <p:cNvPr id="123" name="Google Shape;123;p4" descr="Google Shape;116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46873" y="3623924"/>
            <a:ext cx="757503" cy="7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3270548" y="4381424"/>
            <a:ext cx="1344004" cy="39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Public dataset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3368499" y="1266300"/>
            <a:ext cx="1148103" cy="39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Login node</a:t>
            </a:r>
            <a:endParaRPr/>
          </a:p>
        </p:txBody>
      </p:sp>
      <p:cxnSp>
        <p:nvCxnSpPr>
          <p:cNvPr id="126" name="Google Shape;126;p4"/>
          <p:cNvCxnSpPr/>
          <p:nvPr/>
        </p:nvCxnSpPr>
        <p:spPr>
          <a:xfrm rot="10800000" flipH="1">
            <a:off x="3925009" y="2565211"/>
            <a:ext cx="448" cy="1120901"/>
          </a:xfrm>
          <a:prstGeom prst="straightConnector1">
            <a:avLst/>
          </a:prstGeom>
          <a:noFill/>
          <a:ln w="19050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" name="Google Shape;127;p4"/>
          <p:cNvSpPr txBox="1"/>
          <p:nvPr/>
        </p:nvSpPr>
        <p:spPr>
          <a:xfrm>
            <a:off x="3085713" y="2634425"/>
            <a:ext cx="918299" cy="61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NFS mounted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4882397" y="3162933"/>
            <a:ext cx="2211537" cy="104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Spark-Master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Running: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Jupyter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Notebook, Spark driver, master, UIs</a:t>
            </a:r>
            <a:endParaRPr dirty="0"/>
          </a:p>
        </p:txBody>
      </p:sp>
      <p:sp>
        <p:nvSpPr>
          <p:cNvPr id="130" name="Google Shape;130;p4"/>
          <p:cNvSpPr txBox="1"/>
          <p:nvPr/>
        </p:nvSpPr>
        <p:spPr>
          <a:xfrm>
            <a:off x="7812459" y="2335904"/>
            <a:ext cx="951600" cy="126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Spark-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Workers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unning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Spark jobs</a:t>
            </a:r>
            <a:endParaRPr dirty="0"/>
          </a:p>
        </p:txBody>
      </p:sp>
      <p:cxnSp>
        <p:nvCxnSpPr>
          <p:cNvPr id="131" name="Google Shape;131;p4"/>
          <p:cNvCxnSpPr>
            <a:cxnSpLocks/>
            <a:stCxn id="121" idx="3"/>
            <a:endCxn id="119" idx="1"/>
          </p:cNvCxnSpPr>
          <p:nvPr/>
        </p:nvCxnSpPr>
        <p:spPr>
          <a:xfrm flipV="1">
            <a:off x="6224564" y="1981555"/>
            <a:ext cx="872115" cy="791814"/>
          </a:xfrm>
          <a:prstGeom prst="straightConnector1">
            <a:avLst/>
          </a:prstGeom>
          <a:noFill/>
          <a:ln w="19050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4"/>
          <p:cNvCxnSpPr>
            <a:cxnSpLocks/>
            <a:stCxn id="121" idx="3"/>
            <a:endCxn id="36" idx="1"/>
          </p:cNvCxnSpPr>
          <p:nvPr/>
        </p:nvCxnSpPr>
        <p:spPr>
          <a:xfrm>
            <a:off x="6224564" y="2773369"/>
            <a:ext cx="872114" cy="11082"/>
          </a:xfrm>
          <a:prstGeom prst="straightConnector1">
            <a:avLst/>
          </a:prstGeom>
          <a:noFill/>
          <a:ln w="19050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4"/>
          <p:cNvCxnSpPr>
            <a:cxnSpLocks/>
            <a:stCxn id="121" idx="3"/>
            <a:endCxn id="37" idx="1"/>
          </p:cNvCxnSpPr>
          <p:nvPr/>
        </p:nvCxnSpPr>
        <p:spPr>
          <a:xfrm>
            <a:off x="6224564" y="2773369"/>
            <a:ext cx="896334" cy="874595"/>
          </a:xfrm>
          <a:prstGeom prst="straightConnector1">
            <a:avLst/>
          </a:prstGeom>
          <a:noFill/>
          <a:ln w="19050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4"/>
          <p:cNvCxnSpPr>
            <a:cxnSpLocks/>
            <a:endCxn id="121" idx="1"/>
          </p:cNvCxnSpPr>
          <p:nvPr/>
        </p:nvCxnSpPr>
        <p:spPr>
          <a:xfrm>
            <a:off x="4381209" y="2108187"/>
            <a:ext cx="1002377" cy="665182"/>
          </a:xfrm>
          <a:prstGeom prst="straightConnector1">
            <a:avLst/>
          </a:prstGeom>
          <a:noFill/>
          <a:ln w="19050" cap="flat" cmpd="sng">
            <a:solidFill>
              <a:srgbClr val="1A1A1A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6" name="Google Shape;136;p4"/>
          <p:cNvSpPr txBox="1"/>
          <p:nvPr/>
        </p:nvSpPr>
        <p:spPr>
          <a:xfrm>
            <a:off x="5273950" y="762349"/>
            <a:ext cx="1480203" cy="46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DSMLP</a:t>
            </a:r>
            <a:endParaRPr dirty="0"/>
          </a:p>
        </p:txBody>
      </p:sp>
      <p:sp>
        <p:nvSpPr>
          <p:cNvPr id="137" name="Google Shape;137;p4"/>
          <p:cNvSpPr txBox="1"/>
          <p:nvPr/>
        </p:nvSpPr>
        <p:spPr>
          <a:xfrm>
            <a:off x="4612849" y="1266300"/>
            <a:ext cx="2365503" cy="39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Spark cluster namespace</a:t>
            </a:r>
            <a:endParaRPr dirty="0"/>
          </a:p>
        </p:txBody>
      </p:sp>
      <p:sp>
        <p:nvSpPr>
          <p:cNvPr id="138" name="Google Shape;138;p4"/>
          <p:cNvSpPr txBox="1"/>
          <p:nvPr/>
        </p:nvSpPr>
        <p:spPr>
          <a:xfrm rot="2061110">
            <a:off x="4463749" y="2206535"/>
            <a:ext cx="1203303" cy="35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Kubernetes</a:t>
            </a:r>
            <a:endParaRPr dirty="0"/>
          </a:p>
        </p:txBody>
      </p:sp>
      <p:pic>
        <p:nvPicPr>
          <p:cNvPr id="36" name="Google Shape;119;p4" descr="Google Shape;112;p16">
            <a:extLst>
              <a:ext uri="{FF2B5EF4-FFF2-40B4-BE49-F238E27FC236}">
                <a16:creationId xmlns:a16="http://schemas.microsoft.com/office/drawing/2014/main" id="{DBFFB80B-A5B9-455D-9C0C-2D8A23DA754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6678" y="2519911"/>
            <a:ext cx="588487" cy="52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19;p4" descr="Google Shape;112;p16">
            <a:extLst>
              <a:ext uri="{FF2B5EF4-FFF2-40B4-BE49-F238E27FC236}">
                <a16:creationId xmlns:a16="http://schemas.microsoft.com/office/drawing/2014/main" id="{3D70FFAB-1BA0-4335-9C18-73D67D1E9A5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0898" y="3383424"/>
            <a:ext cx="588487" cy="52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726597-C2D0-4ED5-A645-7E9A2253BE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1095200" y="1309724"/>
            <a:ext cx="7688699" cy="209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1.Spark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Raleway"/>
              <a:buNone/>
            </a:pPr>
            <a:r>
              <a:rPr lang="en-US" sz="4800">
                <a:solidFill>
                  <a:srgbClr val="999999"/>
                </a:solidFill>
              </a:rPr>
              <a:t>2.Tasks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75FB50-3226-4C50-9BD5-90D76AB3D4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Spark: Overview</a:t>
            </a:r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729450" y="1853849"/>
            <a:ext cx="8159399" cy="287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 dirty="0"/>
              <a:t>Spark is a general-purpose cluster computing system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 b="1" dirty="0"/>
              <a:t>Data processing: Spark data APIs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 b="1" dirty="0"/>
              <a:t>Machine learning: ML (for </a:t>
            </a:r>
            <a:r>
              <a:rPr lang="en-US" sz="2400" b="1" dirty="0" err="1"/>
              <a:t>DataFrame</a:t>
            </a:r>
            <a:r>
              <a:rPr lang="en-US" sz="2400" b="1" dirty="0"/>
              <a:t>) and </a:t>
            </a:r>
            <a:r>
              <a:rPr lang="en-US" sz="2400" b="1" dirty="0" err="1"/>
              <a:t>MLlib</a:t>
            </a:r>
            <a:r>
              <a:rPr lang="en-US" sz="2400" b="1" dirty="0"/>
              <a:t> (for RDD)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Lato"/>
              <a:buAutoNum type="arabicPeriod"/>
            </a:pPr>
            <a:r>
              <a:rPr lang="en-US" sz="2400" dirty="0">
                <a:solidFill>
                  <a:srgbClr val="999999"/>
                </a:solidFill>
              </a:rPr>
              <a:t>Graph processing: </a:t>
            </a:r>
            <a:r>
              <a:rPr lang="en-US" sz="2400" dirty="0" err="1">
                <a:solidFill>
                  <a:srgbClr val="999999"/>
                </a:solidFill>
              </a:rPr>
              <a:t>GraphX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Lato"/>
              <a:buAutoNum type="arabicPeriod"/>
            </a:pPr>
            <a:r>
              <a:rPr lang="en-US" sz="2400" dirty="0">
                <a:solidFill>
                  <a:srgbClr val="999999"/>
                </a:solidFill>
              </a:rPr>
              <a:t>Streaming data: Spark Streaming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B4061-1280-4BF9-8312-2C7A9A74E9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Interfaces: Overview</a:t>
            </a: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220900" cy="253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Languages: </a:t>
            </a:r>
            <a:r>
              <a:rPr lang="en-US" sz="2200" dirty="0">
                <a:solidFill>
                  <a:srgbClr val="999999"/>
                </a:solidFill>
              </a:rPr>
              <a:t>Scala (native), Java,</a:t>
            </a:r>
            <a:r>
              <a:rPr lang="en-US" sz="2200" dirty="0"/>
              <a:t> </a:t>
            </a:r>
            <a:r>
              <a:rPr lang="en-US" sz="2200" b="1" dirty="0"/>
              <a:t>Python (</a:t>
            </a:r>
            <a:r>
              <a:rPr lang="en-US" sz="2200" b="1" dirty="0" err="1"/>
              <a:t>PySpark</a:t>
            </a:r>
            <a:r>
              <a:rPr lang="en-US" sz="2200" b="1" dirty="0"/>
              <a:t>)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999999"/>
                </a:solidFill>
              </a:rPr>
              <a:t>R, SQL</a:t>
            </a:r>
            <a:endParaRPr sz="2200" dirty="0">
              <a:solidFill>
                <a:srgbClr val="99999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APIs: (multiple choices) </a:t>
            </a:r>
            <a:r>
              <a:rPr lang="en-US" sz="2200" b="1" dirty="0"/>
              <a:t>RDD, </a:t>
            </a:r>
            <a:r>
              <a:rPr lang="en-US" sz="2200" b="1" dirty="0" err="1"/>
              <a:t>DataFrame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999999"/>
                </a:solidFill>
              </a:rPr>
              <a:t>DataSet</a:t>
            </a:r>
            <a:r>
              <a:rPr lang="en-US" sz="2200" dirty="0">
                <a:solidFill>
                  <a:srgbClr val="999999"/>
                </a:solidFill>
              </a:rPr>
              <a:t> (only in Scala and Java)</a:t>
            </a:r>
            <a:r>
              <a:rPr lang="en-US" sz="2200" dirty="0"/>
              <a:t>, </a:t>
            </a:r>
            <a:r>
              <a:rPr lang="en-US" sz="2200" b="1" dirty="0"/>
              <a:t>Koalas</a:t>
            </a:r>
            <a:endParaRPr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259E0-40C4-4326-B8B8-359A111AAF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117800" y="485775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Python + Spark = PySpark: Architecture</a:t>
            </a:r>
            <a:endParaRPr/>
          </a:p>
        </p:txBody>
      </p:sp>
      <p:pic>
        <p:nvPicPr>
          <p:cNvPr id="161" name="Google Shape;161;p8" descr="Google Shape;16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8098" y="1160674"/>
            <a:ext cx="5831619" cy="382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8"/>
          <p:cNvGrpSpPr/>
          <p:nvPr/>
        </p:nvGrpSpPr>
        <p:grpSpPr>
          <a:xfrm>
            <a:off x="2002498" y="2571746"/>
            <a:ext cx="868507" cy="2254807"/>
            <a:chOff x="-2" y="-2"/>
            <a:chExt cx="868506" cy="2254806"/>
          </a:xfrm>
        </p:grpSpPr>
        <p:sp>
          <p:nvSpPr>
            <p:cNvPr id="163" name="Google Shape;163;p8"/>
            <p:cNvSpPr/>
            <p:nvPr/>
          </p:nvSpPr>
          <p:spPr>
            <a:xfrm>
              <a:off x="-2" y="-2"/>
              <a:ext cx="868506" cy="2254806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4" name="Google Shape;164;p8"/>
            <p:cNvSpPr txBox="1"/>
            <p:nvPr/>
          </p:nvSpPr>
          <p:spPr>
            <a:xfrm>
              <a:off x="14287" y="14286"/>
              <a:ext cx="839929" cy="2125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Your Python code</a:t>
              </a:r>
              <a:endParaRPr/>
            </a:p>
          </p:txBody>
        </p:sp>
      </p:grpSp>
      <p:cxnSp>
        <p:nvCxnSpPr>
          <p:cNvPr id="165" name="Google Shape;165;p8"/>
          <p:cNvCxnSpPr/>
          <p:nvPr/>
        </p:nvCxnSpPr>
        <p:spPr>
          <a:xfrm flipH="1">
            <a:off x="3105897" y="1218887"/>
            <a:ext cx="3" cy="3708603"/>
          </a:xfrm>
          <a:prstGeom prst="straightConnector1">
            <a:avLst/>
          </a:prstGeom>
          <a:noFill/>
          <a:ln w="38100" cap="flat" cmpd="sng">
            <a:solidFill>
              <a:srgbClr val="1A1A1A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66" name="Google Shape;166;p8"/>
          <p:cNvSpPr txBox="1"/>
          <p:nvPr/>
        </p:nvSpPr>
        <p:spPr>
          <a:xfrm>
            <a:off x="3201922" y="4140999"/>
            <a:ext cx="2016602" cy="61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Things you don’t have direct control</a:t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3201922" y="1250824"/>
            <a:ext cx="4242603" cy="36768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56A7FD-97A5-4096-B42E-BB8675F40F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1802</Words>
  <Application>Microsoft Office PowerPoint</Application>
  <PresentationFormat>On-screen Show (16:9)</PresentationFormat>
  <Paragraphs>280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Roboto Mono</vt:lpstr>
      <vt:lpstr>Lato</vt:lpstr>
      <vt:lpstr>Helvetica Neue</vt:lpstr>
      <vt:lpstr>Raleway</vt:lpstr>
      <vt:lpstr>Arial</vt:lpstr>
      <vt:lpstr>Courier New</vt:lpstr>
      <vt:lpstr>Roboto</vt:lpstr>
      <vt:lpstr>Streamline</vt:lpstr>
      <vt:lpstr>DSC 102: Systems for Scalable Analytics</vt:lpstr>
      <vt:lpstr>Today we’ll go through</vt:lpstr>
      <vt:lpstr>Learning Outcomes</vt:lpstr>
      <vt:lpstr>Hardware Platform: DSMLP</vt:lpstr>
      <vt:lpstr>Hardware Platform: DSMLP</vt:lpstr>
      <vt:lpstr>1.Spark 2.Tasks</vt:lpstr>
      <vt:lpstr>Spark: Overview</vt:lpstr>
      <vt:lpstr>Spark Interfaces: Overview</vt:lpstr>
      <vt:lpstr>Python + Spark = PySpark: Architecture</vt:lpstr>
      <vt:lpstr>Spark APIs: Overview</vt:lpstr>
      <vt:lpstr>Spark APIs: Things in Common </vt:lpstr>
      <vt:lpstr>Spark APIs: Differences</vt:lpstr>
      <vt:lpstr>Spark APIs: Example</vt:lpstr>
      <vt:lpstr>Spark APIs: Example - RDD</vt:lpstr>
      <vt:lpstr>Spark APIs: Example - DataFrame</vt:lpstr>
      <vt:lpstr>Spark APIs: Example - Koalas</vt:lpstr>
      <vt:lpstr>How does Dask compare with Spark?</vt:lpstr>
      <vt:lpstr>1.Spark 2.Tasks</vt:lpstr>
      <vt:lpstr>Tasks: overview</vt:lpstr>
      <vt:lpstr>Tasks: datasets</vt:lpstr>
      <vt:lpstr>Tasks: Example</vt:lpstr>
      <vt:lpstr>Grading</vt:lpstr>
      <vt:lpstr>Grading - Correctness</vt:lpstr>
      <vt:lpstr>Grading - Timing</vt:lpstr>
      <vt:lpstr>Quick Note on DSMLP</vt:lpstr>
      <vt:lpstr>Demo</vt:lpstr>
      <vt:lpstr>Best Practices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102: Systems for Scalable Analytics</dc:title>
  <cp:lastModifiedBy>Pradyumna</cp:lastModifiedBy>
  <cp:revision>90</cp:revision>
  <dcterms:modified xsi:type="dcterms:W3CDTF">2022-02-25T23:45:16Z</dcterms:modified>
</cp:coreProperties>
</file>