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5"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rdie 🍕🍔🍟🥨" initials="G" lastIdx="1" clrIdx="0">
    <p:extLst>
      <p:ext uri="{19B8F6BF-5375-455C-9EA6-DF929625EA0E}">
        <p15:presenceInfo xmlns:p15="http://schemas.microsoft.com/office/powerpoint/2012/main" userId="481d461c623e08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snapToObjects="1">
      <p:cViewPr varScale="1">
        <p:scale>
          <a:sx n="90" d="100"/>
          <a:sy n="90" d="100"/>
        </p:scale>
        <p:origin x="232"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6/5/21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6/5/21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6/5/21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6/5/21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6/5/21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6/5/21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DEE7-E23C-CC4F-B73A-DC69168A0AE7}"/>
              </a:ext>
            </a:extLst>
          </p:cNvPr>
          <p:cNvSpPr>
            <a:spLocks noGrp="1"/>
          </p:cNvSpPr>
          <p:nvPr>
            <p:ph type="ctrTitle"/>
          </p:nvPr>
        </p:nvSpPr>
        <p:spPr/>
        <p:txBody>
          <a:bodyPr/>
          <a:lstStyle/>
          <a:p>
            <a:r>
              <a:rPr lang="en-US" dirty="0"/>
              <a:t>What It Takes To Win</a:t>
            </a:r>
            <a:br>
              <a:rPr lang="en-US" dirty="0"/>
            </a:br>
            <a:r>
              <a:rPr lang="en-US" dirty="0"/>
              <a:t>In The EPL</a:t>
            </a:r>
          </a:p>
        </p:txBody>
      </p:sp>
      <p:sp>
        <p:nvSpPr>
          <p:cNvPr id="3" name="Subtitle 2">
            <a:extLst>
              <a:ext uri="{FF2B5EF4-FFF2-40B4-BE49-F238E27FC236}">
                <a16:creationId xmlns:a16="http://schemas.microsoft.com/office/drawing/2014/main" id="{16F03759-95D3-CB4C-AD59-556024002B32}"/>
              </a:ext>
            </a:extLst>
          </p:cNvPr>
          <p:cNvSpPr>
            <a:spLocks noGrp="1"/>
          </p:cNvSpPr>
          <p:nvPr>
            <p:ph type="subTitle" idx="1"/>
          </p:nvPr>
        </p:nvSpPr>
        <p:spPr/>
        <p:txBody>
          <a:bodyPr/>
          <a:lstStyle/>
          <a:p>
            <a:r>
              <a:rPr lang="en-US" dirty="0"/>
              <a:t>By Gordon McIntire</a:t>
            </a:r>
          </a:p>
        </p:txBody>
      </p:sp>
    </p:spTree>
    <p:extLst>
      <p:ext uri="{BB962C8B-B14F-4D97-AF65-F5344CB8AC3E}">
        <p14:creationId xmlns:p14="http://schemas.microsoft.com/office/powerpoint/2010/main" val="2305477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3125-D98C-8B4E-A60D-E06EDCCD3725}"/>
              </a:ext>
            </a:extLst>
          </p:cNvPr>
          <p:cNvSpPr>
            <a:spLocks noGrp="1"/>
          </p:cNvSpPr>
          <p:nvPr>
            <p:ph type="title"/>
          </p:nvPr>
        </p:nvSpPr>
        <p:spPr>
          <a:xfrm>
            <a:off x="0" y="1123837"/>
            <a:ext cx="3443288" cy="4601183"/>
          </a:xfrm>
        </p:spPr>
        <p:txBody>
          <a:bodyPr>
            <a:normAutofit/>
          </a:bodyPr>
          <a:lstStyle/>
          <a:p>
            <a:r>
              <a:rPr lang="en-US" sz="5400" dirty="0"/>
              <a:t>Takeaways</a:t>
            </a:r>
          </a:p>
        </p:txBody>
      </p:sp>
      <p:sp>
        <p:nvSpPr>
          <p:cNvPr id="3" name="Content Placeholder 2">
            <a:extLst>
              <a:ext uri="{FF2B5EF4-FFF2-40B4-BE49-F238E27FC236}">
                <a16:creationId xmlns:a16="http://schemas.microsoft.com/office/drawing/2014/main" id="{B5E0FA02-D3C0-2949-B93C-D819934BD627}"/>
              </a:ext>
            </a:extLst>
          </p:cNvPr>
          <p:cNvSpPr>
            <a:spLocks noGrp="1"/>
          </p:cNvSpPr>
          <p:nvPr>
            <p:ph idx="1"/>
          </p:nvPr>
        </p:nvSpPr>
        <p:spPr/>
        <p:txBody>
          <a:bodyPr>
            <a:noAutofit/>
          </a:bodyPr>
          <a:lstStyle/>
          <a:p>
            <a:r>
              <a:rPr lang="en-US" sz="3200" dirty="0"/>
              <a:t>Using Logistic Regression with on-target shots did produce model that one could use to predict the outcome of a match, though not one that would instill much confidence. </a:t>
            </a:r>
          </a:p>
          <a:p>
            <a:r>
              <a:rPr lang="en-US" sz="3200" dirty="0"/>
              <a:t>On-target shots was still a better statistic to model on than shots, which we less important. </a:t>
            </a:r>
          </a:p>
          <a:p>
            <a:r>
              <a:rPr lang="en-US" sz="3200" dirty="0"/>
              <a:t>Features like fouls, cards, and corners didn’t reach an accuracy level close to on-target shots either. </a:t>
            </a:r>
          </a:p>
        </p:txBody>
      </p:sp>
    </p:spTree>
    <p:extLst>
      <p:ext uri="{BB962C8B-B14F-4D97-AF65-F5344CB8AC3E}">
        <p14:creationId xmlns:p14="http://schemas.microsoft.com/office/powerpoint/2010/main" val="305758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9B2F-247F-7E4F-9DDB-EAD07A2FD2AE}"/>
              </a:ext>
            </a:extLst>
          </p:cNvPr>
          <p:cNvSpPr>
            <a:spLocks noGrp="1"/>
          </p:cNvSpPr>
          <p:nvPr>
            <p:ph type="title"/>
          </p:nvPr>
        </p:nvSpPr>
        <p:spPr/>
        <p:txBody>
          <a:bodyPr>
            <a:normAutofit/>
          </a:bodyPr>
          <a:lstStyle/>
          <a:p>
            <a:r>
              <a:rPr lang="en-US" sz="5400" dirty="0"/>
              <a:t>Future Research</a:t>
            </a:r>
          </a:p>
        </p:txBody>
      </p:sp>
      <p:sp>
        <p:nvSpPr>
          <p:cNvPr id="3" name="Content Placeholder 2">
            <a:extLst>
              <a:ext uri="{FF2B5EF4-FFF2-40B4-BE49-F238E27FC236}">
                <a16:creationId xmlns:a16="http://schemas.microsoft.com/office/drawing/2014/main" id="{F96F4847-3F97-DC42-9986-A9D00C1647C2}"/>
              </a:ext>
            </a:extLst>
          </p:cNvPr>
          <p:cNvSpPr>
            <a:spLocks noGrp="1"/>
          </p:cNvSpPr>
          <p:nvPr>
            <p:ph idx="1"/>
          </p:nvPr>
        </p:nvSpPr>
        <p:spPr/>
        <p:txBody>
          <a:bodyPr>
            <a:noAutofit/>
          </a:bodyPr>
          <a:lstStyle/>
          <a:p>
            <a:r>
              <a:rPr lang="en-US" sz="2800" dirty="0"/>
              <a:t>Working on this project gave me a lot of ideas for further research in football. I looked at data from 20 years in the premier league, but obviously there are many other leagues in the world, and it would be interesting to compare different regions. I’m also aware of datasets with more features on each match. </a:t>
            </a:r>
          </a:p>
          <a:p>
            <a:r>
              <a:rPr lang="en-US" sz="2800" dirty="0"/>
              <a:t>Another interesting project would be to look at the profile of individual teams or players, and perhaps look to aggregate players’ winning tendencies to a team’s chance of success. </a:t>
            </a:r>
          </a:p>
        </p:txBody>
      </p:sp>
    </p:spTree>
    <p:extLst>
      <p:ext uri="{BB962C8B-B14F-4D97-AF65-F5344CB8AC3E}">
        <p14:creationId xmlns:p14="http://schemas.microsoft.com/office/powerpoint/2010/main" val="404883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E4BF-A30F-F849-817C-683B74E8073E}"/>
              </a:ext>
            </a:extLst>
          </p:cNvPr>
          <p:cNvSpPr>
            <a:spLocks noGrp="1"/>
          </p:cNvSpPr>
          <p:nvPr>
            <p:ph type="title"/>
          </p:nvPr>
        </p:nvSpPr>
        <p:spPr/>
        <p:txBody>
          <a:bodyPr>
            <a:normAutofit/>
          </a:bodyPr>
          <a:lstStyle/>
          <a:p>
            <a:r>
              <a:rPr lang="en-US" sz="5400" dirty="0"/>
              <a:t>The </a:t>
            </a:r>
            <a:br>
              <a:rPr lang="en-US" sz="5400" dirty="0"/>
            </a:br>
            <a:r>
              <a:rPr lang="en-US" sz="5400" dirty="0"/>
              <a:t>Problem:</a:t>
            </a:r>
          </a:p>
        </p:txBody>
      </p:sp>
      <p:sp>
        <p:nvSpPr>
          <p:cNvPr id="3" name="Content Placeholder 2">
            <a:extLst>
              <a:ext uri="{FF2B5EF4-FFF2-40B4-BE49-F238E27FC236}">
                <a16:creationId xmlns:a16="http://schemas.microsoft.com/office/drawing/2014/main" id="{57265FC7-08A0-A945-AB18-8C5F4D2492FB}"/>
              </a:ext>
            </a:extLst>
          </p:cNvPr>
          <p:cNvSpPr>
            <a:spLocks noGrp="1"/>
          </p:cNvSpPr>
          <p:nvPr>
            <p:ph idx="1"/>
          </p:nvPr>
        </p:nvSpPr>
        <p:spPr/>
        <p:txBody>
          <a:bodyPr>
            <a:normAutofit/>
          </a:bodyPr>
          <a:lstStyle/>
          <a:p>
            <a:r>
              <a:rPr lang="en-US" sz="4000" dirty="0"/>
              <a:t>With goals affecting matches to such a degree, results can be difficult to predict in football. </a:t>
            </a:r>
          </a:p>
        </p:txBody>
      </p:sp>
    </p:spTree>
    <p:extLst>
      <p:ext uri="{BB962C8B-B14F-4D97-AF65-F5344CB8AC3E}">
        <p14:creationId xmlns:p14="http://schemas.microsoft.com/office/powerpoint/2010/main" val="2811079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2EA2-6C83-2948-9152-261F70B529A5}"/>
              </a:ext>
            </a:extLst>
          </p:cNvPr>
          <p:cNvSpPr>
            <a:spLocks noGrp="1"/>
          </p:cNvSpPr>
          <p:nvPr>
            <p:ph type="title"/>
          </p:nvPr>
        </p:nvSpPr>
        <p:spPr/>
        <p:txBody>
          <a:bodyPr>
            <a:normAutofit/>
          </a:bodyPr>
          <a:lstStyle/>
          <a:p>
            <a:r>
              <a:rPr lang="en-US" sz="5400" dirty="0"/>
              <a:t>The </a:t>
            </a:r>
            <a:br>
              <a:rPr lang="en-US" sz="5400" dirty="0"/>
            </a:br>
            <a:r>
              <a:rPr lang="en-US" sz="5400" dirty="0"/>
              <a:t>Solution:</a:t>
            </a:r>
          </a:p>
        </p:txBody>
      </p:sp>
      <p:sp>
        <p:nvSpPr>
          <p:cNvPr id="3" name="Content Placeholder 2">
            <a:extLst>
              <a:ext uri="{FF2B5EF4-FFF2-40B4-BE49-F238E27FC236}">
                <a16:creationId xmlns:a16="http://schemas.microsoft.com/office/drawing/2014/main" id="{58032B81-9F82-D94A-83D8-19A9122DEBA9}"/>
              </a:ext>
            </a:extLst>
          </p:cNvPr>
          <p:cNvSpPr>
            <a:spLocks noGrp="1"/>
          </p:cNvSpPr>
          <p:nvPr>
            <p:ph idx="1"/>
          </p:nvPr>
        </p:nvSpPr>
        <p:spPr/>
        <p:txBody>
          <a:bodyPr>
            <a:normAutofit/>
          </a:bodyPr>
          <a:lstStyle/>
          <a:p>
            <a:r>
              <a:rPr lang="en-US" sz="4000" dirty="0"/>
              <a:t>Analyze match statistics and develop predictive model for match results.</a:t>
            </a:r>
          </a:p>
        </p:txBody>
      </p:sp>
    </p:spTree>
    <p:extLst>
      <p:ext uri="{BB962C8B-B14F-4D97-AF65-F5344CB8AC3E}">
        <p14:creationId xmlns:p14="http://schemas.microsoft.com/office/powerpoint/2010/main" val="2134994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CCC0B31-79B2-FB42-AEB9-DD65380BA583}"/>
              </a:ext>
            </a:extLst>
          </p:cNvPr>
          <p:cNvSpPr>
            <a:spLocks noGrp="1"/>
          </p:cNvSpPr>
          <p:nvPr>
            <p:ph type="title"/>
          </p:nvPr>
        </p:nvSpPr>
        <p:spPr/>
        <p:txBody>
          <a:bodyPr/>
          <a:lstStyle/>
          <a:p>
            <a:endParaRPr lang="en-US"/>
          </a:p>
        </p:txBody>
      </p:sp>
      <p:pic>
        <p:nvPicPr>
          <p:cNvPr id="13" name="Content Placeholder 12" descr="Table&#10;&#10;Description automatically generated">
            <a:extLst>
              <a:ext uri="{FF2B5EF4-FFF2-40B4-BE49-F238E27FC236}">
                <a16:creationId xmlns:a16="http://schemas.microsoft.com/office/drawing/2014/main" id="{1EC77CF4-033E-254A-8478-1EDD33E445EC}"/>
              </a:ext>
            </a:extLst>
          </p:cNvPr>
          <p:cNvPicPr>
            <a:picLocks noGrp="1" noChangeAspect="1"/>
          </p:cNvPicPr>
          <p:nvPr>
            <p:ph idx="1"/>
          </p:nvPr>
        </p:nvPicPr>
        <p:blipFill>
          <a:blip r:embed="rId2"/>
          <a:stretch>
            <a:fillRect/>
          </a:stretch>
        </p:blipFill>
        <p:spPr>
          <a:xfrm>
            <a:off x="1" y="0"/>
            <a:ext cx="12192000" cy="6789227"/>
          </a:xfrm>
        </p:spPr>
      </p:pic>
      <p:sp>
        <p:nvSpPr>
          <p:cNvPr id="14" name="TextBox 13">
            <a:extLst>
              <a:ext uri="{FF2B5EF4-FFF2-40B4-BE49-F238E27FC236}">
                <a16:creationId xmlns:a16="http://schemas.microsoft.com/office/drawing/2014/main" id="{5007DB73-612B-AA45-A8C1-8393AE3407E2}"/>
              </a:ext>
            </a:extLst>
          </p:cNvPr>
          <p:cNvSpPr txBox="1"/>
          <p:nvPr/>
        </p:nvSpPr>
        <p:spPr>
          <a:xfrm>
            <a:off x="3814763" y="1985963"/>
            <a:ext cx="4872037" cy="1107996"/>
          </a:xfrm>
          <a:prstGeom prst="rect">
            <a:avLst/>
          </a:prstGeom>
          <a:noFill/>
        </p:spPr>
        <p:txBody>
          <a:bodyPr wrap="square" rtlCol="0">
            <a:spAutoFit/>
          </a:bodyPr>
          <a:lstStyle/>
          <a:p>
            <a:pPr algn="ctr"/>
            <a:r>
              <a:rPr lang="en-US" sz="6600" b="1" dirty="0">
                <a:solidFill>
                  <a:srgbClr val="0070C0"/>
                </a:solidFill>
              </a:rPr>
              <a:t>The Data</a:t>
            </a:r>
          </a:p>
        </p:txBody>
      </p:sp>
    </p:spTree>
    <p:extLst>
      <p:ext uri="{BB962C8B-B14F-4D97-AF65-F5344CB8AC3E}">
        <p14:creationId xmlns:p14="http://schemas.microsoft.com/office/powerpoint/2010/main" val="374641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BF097-60FC-7D41-870D-2CEF772C5629}"/>
              </a:ext>
            </a:extLst>
          </p:cNvPr>
          <p:cNvSpPr>
            <a:spLocks noGrp="1"/>
          </p:cNvSpPr>
          <p:nvPr>
            <p:ph type="title"/>
          </p:nvPr>
        </p:nvSpPr>
        <p:spPr>
          <a:xfrm>
            <a:off x="252919" y="1123837"/>
            <a:ext cx="3104644" cy="4601183"/>
          </a:xfrm>
        </p:spPr>
        <p:txBody>
          <a:bodyPr>
            <a:normAutofit/>
          </a:bodyPr>
          <a:lstStyle/>
          <a:p>
            <a:r>
              <a:rPr lang="en-US" sz="5400" dirty="0"/>
              <a:t>Data Wrangling</a:t>
            </a:r>
            <a:br>
              <a:rPr lang="en-US" sz="5400" dirty="0"/>
            </a:br>
            <a:endParaRPr lang="en-US" sz="4400" dirty="0">
              <a:solidFill>
                <a:schemeClr val="bg1">
                  <a:lumMod val="75000"/>
                </a:schemeClr>
              </a:solidFill>
            </a:endParaRPr>
          </a:p>
        </p:txBody>
      </p:sp>
      <p:sp>
        <p:nvSpPr>
          <p:cNvPr id="3" name="Content Placeholder 2">
            <a:extLst>
              <a:ext uri="{FF2B5EF4-FFF2-40B4-BE49-F238E27FC236}">
                <a16:creationId xmlns:a16="http://schemas.microsoft.com/office/drawing/2014/main" id="{1FA414AE-85DA-254F-BD70-2151C01A106E}"/>
              </a:ext>
            </a:extLst>
          </p:cNvPr>
          <p:cNvSpPr>
            <a:spLocks noGrp="1"/>
          </p:cNvSpPr>
          <p:nvPr>
            <p:ph idx="1"/>
          </p:nvPr>
        </p:nvSpPr>
        <p:spPr/>
        <p:txBody>
          <a:bodyPr>
            <a:normAutofit/>
          </a:bodyPr>
          <a:lstStyle/>
          <a:p>
            <a:r>
              <a:rPr lang="en-US" sz="3600" dirty="0"/>
              <a:t>Original dataset had ~10,000 rows and 23 columns</a:t>
            </a:r>
          </a:p>
          <a:p>
            <a:r>
              <a:rPr lang="en-US" sz="3600" dirty="0"/>
              <a:t>Only consider data from the 2000-2001 season to present day. </a:t>
            </a:r>
          </a:p>
          <a:p>
            <a:r>
              <a:rPr lang="en-US" sz="3600" dirty="0"/>
              <a:t>Dataset has no null values</a:t>
            </a:r>
          </a:p>
          <a:p>
            <a:r>
              <a:rPr lang="en-US" sz="3600" dirty="0"/>
              <a:t>Target Variable: Full Time Result</a:t>
            </a:r>
          </a:p>
        </p:txBody>
      </p:sp>
    </p:spTree>
    <p:extLst>
      <p:ext uri="{BB962C8B-B14F-4D97-AF65-F5344CB8AC3E}">
        <p14:creationId xmlns:p14="http://schemas.microsoft.com/office/powerpoint/2010/main" val="311916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BA44-C6FD-9648-961A-AD91931E1334}"/>
              </a:ext>
            </a:extLst>
          </p:cNvPr>
          <p:cNvSpPr>
            <a:spLocks noGrp="1"/>
          </p:cNvSpPr>
          <p:nvPr>
            <p:ph type="title" idx="4294967295"/>
          </p:nvPr>
        </p:nvSpPr>
        <p:spPr>
          <a:xfrm>
            <a:off x="0" y="1123950"/>
            <a:ext cx="2947988" cy="4600575"/>
          </a:xfrm>
        </p:spPr>
        <p:txBody>
          <a:bodyPr/>
          <a:lstStyle/>
          <a:p>
            <a:r>
              <a:rPr lang="en-US" dirty="0"/>
              <a:t>Exploratory Data Analysis</a:t>
            </a:r>
          </a:p>
        </p:txBody>
      </p:sp>
      <p:pic>
        <p:nvPicPr>
          <p:cNvPr id="2052" name="Picture 4">
            <a:extLst>
              <a:ext uri="{FF2B5EF4-FFF2-40B4-BE49-F238E27FC236}">
                <a16:creationId xmlns:a16="http://schemas.microsoft.com/office/drawing/2014/main" id="{F79D985F-3B8C-AE45-BFBF-A21540E6A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71" y="1662559"/>
            <a:ext cx="11775338" cy="4600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7A48CB9-A12C-D34E-AB8D-ACF98E97481A}"/>
              </a:ext>
            </a:extLst>
          </p:cNvPr>
          <p:cNvSpPr txBox="1"/>
          <p:nvPr/>
        </p:nvSpPr>
        <p:spPr>
          <a:xfrm>
            <a:off x="3886201" y="257175"/>
            <a:ext cx="3960018" cy="1446550"/>
          </a:xfrm>
          <a:prstGeom prst="rect">
            <a:avLst/>
          </a:prstGeom>
          <a:noFill/>
        </p:spPr>
        <p:txBody>
          <a:bodyPr wrap="square" rtlCol="0">
            <a:spAutoFit/>
          </a:bodyPr>
          <a:lstStyle/>
          <a:p>
            <a:pPr algn="ctr"/>
            <a:r>
              <a:rPr lang="en-US" sz="4400" dirty="0">
                <a:solidFill>
                  <a:srgbClr val="002060"/>
                </a:solidFill>
              </a:rPr>
              <a:t>Exploratory Data Analysis</a:t>
            </a:r>
          </a:p>
        </p:txBody>
      </p:sp>
    </p:spTree>
    <p:extLst>
      <p:ext uri="{BB962C8B-B14F-4D97-AF65-F5344CB8AC3E}">
        <p14:creationId xmlns:p14="http://schemas.microsoft.com/office/powerpoint/2010/main" val="88854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E1A20C0-B5FD-5345-B6B0-AA0055A5B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38" y="192263"/>
            <a:ext cx="9686924" cy="6473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36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1DE2B96-D5B9-5D47-84C6-EF4E732E5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053" y="1042989"/>
            <a:ext cx="10405894" cy="53863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D5A263-B26B-0B4C-9935-8D0597E267E1}"/>
              </a:ext>
            </a:extLst>
          </p:cNvPr>
          <p:cNvSpPr txBox="1"/>
          <p:nvPr/>
        </p:nvSpPr>
        <p:spPr>
          <a:xfrm>
            <a:off x="2328863" y="328614"/>
            <a:ext cx="7086600" cy="1261884"/>
          </a:xfrm>
          <a:prstGeom prst="rect">
            <a:avLst/>
          </a:prstGeom>
          <a:noFill/>
        </p:spPr>
        <p:txBody>
          <a:bodyPr wrap="square" rtlCol="0">
            <a:spAutoFit/>
          </a:bodyPr>
          <a:lstStyle/>
          <a:p>
            <a:r>
              <a:rPr lang="en-US" sz="2000" dirty="0"/>
              <a:t>I used scatterplots to explore the weight that certain features have on the result of a match. </a:t>
            </a:r>
          </a:p>
          <a:p>
            <a:br>
              <a:rPr lang="en-US" dirty="0"/>
            </a:br>
            <a:endParaRPr lang="en-US" dirty="0"/>
          </a:p>
        </p:txBody>
      </p:sp>
    </p:spTree>
    <p:extLst>
      <p:ext uri="{BB962C8B-B14F-4D97-AF65-F5344CB8AC3E}">
        <p14:creationId xmlns:p14="http://schemas.microsoft.com/office/powerpoint/2010/main" val="4015444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6712E1E-D8AD-1A49-943A-00CA82AFA77C}"/>
              </a:ext>
            </a:extLst>
          </p:cNvPr>
          <p:cNvSpPr>
            <a:spLocks noGrp="1"/>
          </p:cNvSpPr>
          <p:nvPr>
            <p:ph type="title"/>
          </p:nvPr>
        </p:nvSpPr>
        <p:spPr>
          <a:xfrm>
            <a:off x="1600754" y="1087374"/>
            <a:ext cx="8983489" cy="1000978"/>
          </a:xfrm>
        </p:spPr>
        <p:txBody>
          <a:bodyPr>
            <a:noAutofit/>
          </a:bodyPr>
          <a:lstStyle/>
          <a:p>
            <a:r>
              <a:rPr lang="en-US" dirty="0"/>
              <a:t>Model Selection:</a:t>
            </a:r>
            <a:br>
              <a:rPr lang="en-US" dirty="0"/>
            </a:br>
            <a:r>
              <a:rPr lang="en-US" dirty="0"/>
              <a:t>-Logistic Regression</a:t>
            </a:r>
            <a:br>
              <a:rPr lang="en-US" dirty="0"/>
            </a:br>
            <a:r>
              <a:rPr lang="en-US" dirty="0"/>
              <a:t>-Random Forest Classifier</a:t>
            </a:r>
          </a:p>
        </p:txBody>
      </p:sp>
      <p:sp>
        <p:nvSpPr>
          <p:cNvPr id="13" name="Rectangle 12">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Content Placeholder 3">
            <a:extLst>
              <a:ext uri="{FF2B5EF4-FFF2-40B4-BE49-F238E27FC236}">
                <a16:creationId xmlns:a16="http://schemas.microsoft.com/office/drawing/2014/main" id="{C352B314-8D81-0341-8E1F-13138E85E870}"/>
              </a:ext>
            </a:extLst>
          </p:cNvPr>
          <p:cNvSpPr>
            <a:spLocks noGrp="1"/>
          </p:cNvSpPr>
          <p:nvPr>
            <p:ph idx="1"/>
          </p:nvPr>
        </p:nvSpPr>
        <p:spPr>
          <a:xfrm>
            <a:off x="1600753" y="2535446"/>
            <a:ext cx="8983489" cy="3554457"/>
          </a:xfrm>
        </p:spPr>
        <p:txBody>
          <a:bodyPr>
            <a:noAutofit/>
          </a:bodyPr>
          <a:lstStyle/>
          <a:p>
            <a:r>
              <a:rPr lang="en-US" sz="2200" dirty="0"/>
              <a:t>Based on the figures above depicting home/away shot quantities and what results they tend to produce, I knew I wanted to form a Logistic Regression model to see how well this feature would perform in prediction. It didn’t perform very well, with only 0.59 accuracy, so I plugged shots on target instead. This produced an accuracy score of 0.67, which is better but certainly not enough to be satisfied. </a:t>
            </a:r>
          </a:p>
          <a:p>
            <a:r>
              <a:rPr lang="en-US" sz="2200" dirty="0"/>
              <a:t>Moving onto the Random Forest Classifier and looking to classify a match’s result based on its shots, shots on target, fouls, corners, and cards, the model’s performance scores were disappointing, just barely getting to an accuracy of 0.544. </a:t>
            </a:r>
          </a:p>
        </p:txBody>
      </p:sp>
    </p:spTree>
    <p:extLst>
      <p:ext uri="{BB962C8B-B14F-4D97-AF65-F5344CB8AC3E}">
        <p14:creationId xmlns:p14="http://schemas.microsoft.com/office/powerpoint/2010/main" val="369380325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4500</TotalTime>
  <Words>408</Words>
  <Application>Microsoft Macintosh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Wingdings 2</vt:lpstr>
      <vt:lpstr>Frame</vt:lpstr>
      <vt:lpstr>What It Takes To Win In The EPL</vt:lpstr>
      <vt:lpstr>The  Problem:</vt:lpstr>
      <vt:lpstr>The  Solution:</vt:lpstr>
      <vt:lpstr>PowerPoint Presentation</vt:lpstr>
      <vt:lpstr>Data Wrangling </vt:lpstr>
      <vt:lpstr>Exploratory Data Analysis</vt:lpstr>
      <vt:lpstr>PowerPoint Presentation</vt:lpstr>
      <vt:lpstr>PowerPoint Presentation</vt:lpstr>
      <vt:lpstr>Model Selection: -Logistic Regression -Random Forest Classifier</vt:lpstr>
      <vt:lpstr>Takeaways</vt:lpstr>
      <vt:lpstr>Future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It Takes To Win In The EPL</dc:title>
  <dc:creator>Gordie 🍕🍔🍟🥨</dc:creator>
  <cp:lastModifiedBy>Gordie 🍕🍔🍟🥨</cp:lastModifiedBy>
  <cp:revision>10</cp:revision>
  <dcterms:created xsi:type="dcterms:W3CDTF">2021-06-05T12:30:23Z</dcterms:created>
  <dcterms:modified xsi:type="dcterms:W3CDTF">2021-06-08T15:30:29Z</dcterms:modified>
</cp:coreProperties>
</file>