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79" r:id="rId8"/>
    <p:sldId id="273" r:id="rId9"/>
    <p:sldId id="276" r:id="rId10"/>
    <p:sldId id="277" r:id="rId11"/>
    <p:sldId id="280" r:id="rId12"/>
    <p:sldId id="281" r:id="rId13"/>
    <p:sldId id="278" r:id="rId14"/>
    <p:sldId id="282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ie 🍕🍔🍟🥨" initials="G" lastIdx="1" clrIdx="0">
    <p:extLst>
      <p:ext uri="{19B8F6BF-5375-455C-9EA6-DF929625EA0E}">
        <p15:presenceInfo xmlns:p15="http://schemas.microsoft.com/office/powerpoint/2012/main" userId="481d461c623e08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gchartz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DEE7-E23C-CC4F-B73A-DC69168A0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 The Gaming Market Come and Gone?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03759-95D3-CB4C-AD59-556024002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Gordon McIntire</a:t>
            </a:r>
          </a:p>
        </p:txBody>
      </p:sp>
    </p:spTree>
    <p:extLst>
      <p:ext uri="{BB962C8B-B14F-4D97-AF65-F5344CB8AC3E}">
        <p14:creationId xmlns:p14="http://schemas.microsoft.com/office/powerpoint/2010/main" val="230547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12E1E-D8AD-1A49-943A-00CA82AF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/>
          </a:bodyPr>
          <a:lstStyle/>
          <a:p>
            <a:r>
              <a:rPr lang="en-US" sz="2800" dirty="0"/>
              <a:t>ARIMA Model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2B314-8D81-0341-8E1F-13138E85E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89" y="2100172"/>
            <a:ext cx="3616348" cy="3386883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Once I knew the data was stationary, I then wanted to use an ARIMA model to forecast, which required finding the best parameters. To do this I made functions to find the MSE of a single ARIMA model and try different models with different parameters. Eventually I obtained the optimum model ARIMA model for my data. </a:t>
            </a:r>
          </a:p>
          <a:p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3CD8B4-749C-0248-9419-38616780F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14" y="0"/>
            <a:ext cx="5586261" cy="63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71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>
            <a:extLst>
              <a:ext uri="{FF2B5EF4-FFF2-40B4-BE49-F238E27FC236}">
                <a16:creationId xmlns:a16="http://schemas.microsoft.com/office/drawing/2014/main" id="{11A1BCDB-940E-E543-9411-66D5DD34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2782697"/>
            <a:ext cx="2947482" cy="12834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000" dirty="0"/>
            </a:br>
            <a:br>
              <a:rPr lang="en-US" dirty="0"/>
            </a:br>
            <a:r>
              <a:rPr lang="en-US" dirty="0"/>
              <a:t>Original dataset plotted against my model</a:t>
            </a:r>
            <a:endParaRPr lang="en-US" spc="-1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BB50CBB-CC26-E84D-BA80-98930B15E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2" b="-1"/>
          <a:stretch/>
        </p:blipFill>
        <p:spPr bwMode="auto">
          <a:xfrm>
            <a:off x="3778897" y="758952"/>
            <a:ext cx="7772401" cy="53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01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3C97-C197-1243-B0C8-443D7646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sales including 5-year forecast, predicting a comeback in sales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949053E-3517-104B-93E8-80A8E2B173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020" y="671514"/>
            <a:ext cx="8220338" cy="538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96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4EFE-13A7-134E-A1D4-D300143E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535280"/>
          </a:xfrm>
        </p:spPr>
        <p:txBody>
          <a:bodyPr/>
          <a:lstStyle/>
          <a:p>
            <a:r>
              <a:rPr lang="en-US" dirty="0"/>
              <a:t>ARCH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04B76-1124-D54F-9F29-4F17895FE200}"/>
              </a:ext>
            </a:extLst>
          </p:cNvPr>
          <p:cNvSpPr txBox="1"/>
          <p:nvPr/>
        </p:nvSpPr>
        <p:spPr>
          <a:xfrm>
            <a:off x="252919" y="2238703"/>
            <a:ext cx="29474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Judging from the high Log-Likelihood value, this model is a relatively good fit. Combined with the fact that all of our mean and volatility coefficients were significant, this model should be able to reliably predict future variance.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D14A1B4-AC89-334D-A0AD-01A0885CDA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343064"/>
            <a:ext cx="5376863" cy="597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40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4164-8194-964A-A767-F8F6FD83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09" y="1207920"/>
            <a:ext cx="2947482" cy="4601183"/>
          </a:xfrm>
        </p:spPr>
        <p:txBody>
          <a:bodyPr>
            <a:noAutofit/>
          </a:bodyPr>
          <a:lstStyle/>
          <a:p>
            <a:r>
              <a:rPr lang="en-US" dirty="0"/>
              <a:t>GARCH Model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The Loglikelihood of the GARCH model is slightly less than the ARCH alternative, making it a worse fit. 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Due to a relatively small amount of data, ARCH is the more appropriate model to use because of the complexity for which the GARCH model typically accounts. 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90F8FDF-9E22-CC41-954B-0BC1522B5F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220" y="162772"/>
            <a:ext cx="5576580" cy="593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3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3125-D98C-8B4E-A60D-E06EDCCD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43288" cy="4601183"/>
          </a:xfrm>
        </p:spPr>
        <p:txBody>
          <a:bodyPr>
            <a:normAutofit/>
          </a:bodyPr>
          <a:lstStyle/>
          <a:p>
            <a:r>
              <a:rPr lang="en-US" sz="5400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FA02-D3C0-2949-B93C-D819934BD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conclusions that I draw from my analysis of video game sales over the past 40 years are that while the market suffered a dip over the last decade, it will likely turn back to reflect growth. </a:t>
            </a:r>
          </a:p>
          <a:p>
            <a:r>
              <a:rPr lang="en-US" dirty="0"/>
              <a:t>The data also suggests a significant level of volatility in future sales.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7585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9B2F-247F-7E4F-9DDB-EAD07A2F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4847-3F97-DC42-9986-A9D00C16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For the next project, I would like to get a much bigger dataset of sales to work with, down to month/week/daily sales. Only having annual sales, I obviously was not able to examine seasonal trends, just the long-term growth and decay. </a:t>
            </a:r>
            <a:endParaRPr lang="en-US" sz="2800" dirty="0"/>
          </a:p>
          <a:p>
            <a:r>
              <a:rPr lang="en-US" dirty="0"/>
              <a:t>It would also be interesting to look at other media sales’ performance over the last decade and see whether there is any correlation between sets of data.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883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E4BF-A30F-F849-817C-683B74E8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</a:t>
            </a:r>
            <a:br>
              <a:rPr lang="en-US" sz="5400" dirty="0"/>
            </a:br>
            <a:r>
              <a:rPr lang="en-US" sz="5400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5FC7-08A0-A945-AB18-8C5F4D24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video games market is expected to drop in 2021 for the first time since the firm began tracking in 2012. How is this prediction?</a:t>
            </a:r>
          </a:p>
        </p:txBody>
      </p:sp>
    </p:spTree>
    <p:extLst>
      <p:ext uri="{BB962C8B-B14F-4D97-AF65-F5344CB8AC3E}">
        <p14:creationId xmlns:p14="http://schemas.microsoft.com/office/powerpoint/2010/main" val="281107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2EA2-6C83-2948-9152-261F70B5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</a:t>
            </a:r>
            <a:br>
              <a:rPr lang="en-US" sz="5400" dirty="0"/>
            </a:br>
            <a:r>
              <a:rPr lang="en-US" sz="5400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2B81-9F82-D94A-83D8-19A9122D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 Time-Series Analysis on the global sales of console video games, building models to forecast sales as well as future volatility. </a:t>
            </a:r>
          </a:p>
        </p:txBody>
      </p:sp>
    </p:spTree>
    <p:extLst>
      <p:ext uri="{BB962C8B-B14F-4D97-AF65-F5344CB8AC3E}">
        <p14:creationId xmlns:p14="http://schemas.microsoft.com/office/powerpoint/2010/main" val="213499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7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5" name="Rectangle 77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79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CC0B31-79B2-FB42-AEB9-DD65380B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Raw Data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439E78D-9781-B642-BE53-9CD0C42FE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913" y="0"/>
            <a:ext cx="11823778" cy="68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1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C0DC-BC2B-0147-A009-DCDEA60C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801D-350F-B444-A2A8-18A4CC20E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The dataset I’m working with contains a list of video games with sales greater than 100,000 copies. It was generated by a scrape, based on </a:t>
            </a:r>
            <a:r>
              <a:rPr lang="en-US" dirty="0" err="1"/>
              <a:t>BeautifulSoup</a:t>
            </a:r>
            <a:r>
              <a:rPr lang="en-US" dirty="0"/>
              <a:t> using Python, of </a:t>
            </a:r>
            <a:r>
              <a:rPr lang="en-US" dirty="0">
                <a:hlinkClick r:id="rId2"/>
              </a:rPr>
              <a:t>vgchartz.com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There are 16,598 records, each containing the fields:</a:t>
            </a:r>
          </a:p>
          <a:p>
            <a:pPr fontAlgn="base"/>
            <a:r>
              <a:rPr lang="en-US" dirty="0"/>
              <a:t>Rank - Ranking of overall sales</a:t>
            </a:r>
          </a:p>
          <a:p>
            <a:pPr fontAlgn="base"/>
            <a:r>
              <a:rPr lang="en-US" dirty="0"/>
              <a:t>Name - The games name</a:t>
            </a:r>
          </a:p>
          <a:p>
            <a:pPr fontAlgn="base"/>
            <a:r>
              <a:rPr lang="en-US" dirty="0"/>
              <a:t>Platform - Platform of the games release (i.e. PC,PS4, etc.)</a:t>
            </a:r>
          </a:p>
          <a:p>
            <a:pPr fontAlgn="base"/>
            <a:r>
              <a:rPr lang="en-US" dirty="0"/>
              <a:t>Year - Year of the game's release</a:t>
            </a:r>
          </a:p>
          <a:p>
            <a:pPr fontAlgn="base"/>
            <a:r>
              <a:rPr lang="en-US" dirty="0"/>
              <a:t>Genre - Genre of the game</a:t>
            </a:r>
          </a:p>
          <a:p>
            <a:pPr fontAlgn="base"/>
            <a:r>
              <a:rPr lang="en-US" dirty="0"/>
              <a:t>Publisher - Publisher of the game</a:t>
            </a:r>
          </a:p>
          <a:p>
            <a:pPr fontAlgn="base"/>
            <a:r>
              <a:rPr lang="en-US" dirty="0" err="1"/>
              <a:t>NA_Sales</a:t>
            </a:r>
            <a:r>
              <a:rPr lang="en-US" dirty="0"/>
              <a:t> - Sales in North America (in millions)</a:t>
            </a:r>
          </a:p>
          <a:p>
            <a:pPr fontAlgn="base"/>
            <a:r>
              <a:rPr lang="en-US" dirty="0" err="1"/>
              <a:t>EU_Sales</a:t>
            </a:r>
            <a:r>
              <a:rPr lang="en-US" dirty="0"/>
              <a:t> - Sales in Europe (in millions)</a:t>
            </a:r>
          </a:p>
          <a:p>
            <a:pPr fontAlgn="base"/>
            <a:r>
              <a:rPr lang="en-US" dirty="0" err="1"/>
              <a:t>JP_Sales</a:t>
            </a:r>
            <a:r>
              <a:rPr lang="en-US" dirty="0"/>
              <a:t> - Sales in Japan (in millions)</a:t>
            </a:r>
          </a:p>
          <a:p>
            <a:pPr fontAlgn="base"/>
            <a:r>
              <a:rPr lang="en-US" dirty="0" err="1"/>
              <a:t>Other_Sales</a:t>
            </a:r>
            <a:r>
              <a:rPr lang="en-US" dirty="0"/>
              <a:t> - Sales in the rest of the world (in millions)</a:t>
            </a:r>
          </a:p>
          <a:p>
            <a:pPr fontAlgn="base"/>
            <a:r>
              <a:rPr lang="en-US" dirty="0" err="1"/>
              <a:t>Global_Sales</a:t>
            </a:r>
            <a:r>
              <a:rPr lang="en-US" dirty="0"/>
              <a:t> - Total worldwide sales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7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F097-60FC-7D41-870D-2CEF772C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4644" cy="4601183"/>
          </a:xfrm>
        </p:spPr>
        <p:txBody>
          <a:bodyPr>
            <a:normAutofit/>
          </a:bodyPr>
          <a:lstStyle/>
          <a:p>
            <a:r>
              <a:rPr lang="en-US" sz="5400" dirty="0"/>
              <a:t>Data Wrangling</a:t>
            </a:r>
            <a:br>
              <a:rPr lang="en-US" sz="5400" dirty="0"/>
            </a:br>
            <a:endParaRPr lang="en-US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414AE-85DA-254F-BD70-2151C01A1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started by dropping all null values. I then converted the year column to a datetime for it to work correctly in a time series, and combined it with global sales, my target variable. </a:t>
            </a:r>
          </a:p>
        </p:txBody>
      </p:sp>
    </p:spTree>
    <p:extLst>
      <p:ext uri="{BB962C8B-B14F-4D97-AF65-F5344CB8AC3E}">
        <p14:creationId xmlns:p14="http://schemas.microsoft.com/office/powerpoint/2010/main" val="311916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7DB73-612B-AA45-A8C1-8393AE3407E2}"/>
              </a:ext>
            </a:extLst>
          </p:cNvPr>
          <p:cNvSpPr txBox="1"/>
          <p:nvPr/>
        </p:nvSpPr>
        <p:spPr>
          <a:xfrm>
            <a:off x="252919" y="1929604"/>
            <a:ext cx="2947482" cy="3744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1600" dirty="0"/>
            </a:br>
            <a:r>
              <a:rPr lang="en-US" sz="2400" dirty="0">
                <a:solidFill>
                  <a:schemeClr val="bg1"/>
                </a:solidFill>
              </a:rPr>
              <a:t>One can spot a steep upwards trend, over the past 25 years especially, followed by a similarly steep drop-off. </a:t>
            </a:r>
          </a:p>
          <a:p>
            <a:br>
              <a:rPr lang="en-US" sz="1600" dirty="0"/>
            </a:br>
            <a:endParaRPr lang="en-US" sz="1600" b="1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9DFAD6-1B91-074D-A9F6-915D0A2714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935" y="793547"/>
            <a:ext cx="7491363" cy="525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BA1BE-1101-3C40-9EB5-7F2F70EE43EC}"/>
              </a:ext>
            </a:extLst>
          </p:cNvPr>
          <p:cNvSpPr txBox="1"/>
          <p:nvPr/>
        </p:nvSpPr>
        <p:spPr>
          <a:xfrm>
            <a:off x="3200401" y="99141"/>
            <a:ext cx="490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Global Video Game Sales</a:t>
            </a:r>
          </a:p>
        </p:txBody>
      </p:sp>
    </p:spTree>
    <p:extLst>
      <p:ext uri="{BB962C8B-B14F-4D97-AF65-F5344CB8AC3E}">
        <p14:creationId xmlns:p14="http://schemas.microsoft.com/office/powerpoint/2010/main" val="2885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12E1E-D8AD-1A49-943A-00CA82AF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Autofit/>
          </a:bodyPr>
          <a:lstStyle/>
          <a:p>
            <a:r>
              <a:rPr lang="en-US" dirty="0"/>
              <a:t>Modeling:</a:t>
            </a:r>
            <a:br>
              <a:rPr lang="en-US" dirty="0"/>
            </a:br>
            <a:r>
              <a:rPr lang="en-US" dirty="0"/>
              <a:t>Decomposition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DBB900-686B-7F4A-8823-DAC8E04B97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70" y="2534328"/>
            <a:ext cx="5398006" cy="35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D6DAB5-DEEE-024E-BDD4-99730A5F0727}"/>
              </a:ext>
            </a:extLst>
          </p:cNvPr>
          <p:cNvSpPr txBox="1"/>
          <p:nvPr/>
        </p:nvSpPr>
        <p:spPr>
          <a:xfrm>
            <a:off x="6915151" y="2534328"/>
            <a:ext cx="3990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understand the yearly global sales data better, I used the decompose function, breaking the time series data into trend, seasonality, and noise. </a:t>
            </a:r>
          </a:p>
        </p:txBody>
      </p:sp>
    </p:spTree>
    <p:extLst>
      <p:ext uri="{BB962C8B-B14F-4D97-AF65-F5344CB8AC3E}">
        <p14:creationId xmlns:p14="http://schemas.microsoft.com/office/powerpoint/2010/main" val="245827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12E1E-D8AD-1A49-943A-00CA82AF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Autofit/>
          </a:bodyPr>
          <a:lstStyle/>
          <a:p>
            <a:r>
              <a:rPr lang="en-US" dirty="0"/>
              <a:t>KPSS Test for Stationarity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2B314-8D81-0341-8E1F-13138E85E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Autofit/>
          </a:bodyPr>
          <a:lstStyle/>
          <a:p>
            <a:r>
              <a:rPr lang="en-US" dirty="0"/>
              <a:t> I tested whether it was stationary using a KPSS test. The resulting p-value was over 0.05, which meant the data was stationary and suitable for the next step. </a:t>
            </a:r>
            <a:endParaRPr lang="en-US" sz="2200" dirty="0"/>
          </a:p>
          <a:p>
            <a:pPr lvl="1"/>
            <a:r>
              <a:rPr lang="en-US" dirty="0"/>
              <a:t>10%   : 0.347</a:t>
            </a:r>
          </a:p>
          <a:p>
            <a:pPr lvl="1"/>
            <a:r>
              <a:rPr lang="en-US" dirty="0"/>
              <a:t>5%.    : 0.463</a:t>
            </a:r>
          </a:p>
          <a:p>
            <a:pPr lvl="1"/>
            <a:r>
              <a:rPr lang="en-US" dirty="0"/>
              <a:t>2.5% : 0.574</a:t>
            </a:r>
          </a:p>
          <a:p>
            <a:pPr lvl="1"/>
            <a:r>
              <a:rPr lang="en-US" dirty="0"/>
              <a:t>1%     : 0.739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749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10881</TotalTime>
  <Words>695</Words>
  <Application>Microsoft Macintosh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 2</vt:lpstr>
      <vt:lpstr>Frame</vt:lpstr>
      <vt:lpstr>Has The Gaming Market Come and Gone?</vt:lpstr>
      <vt:lpstr>The  Problem:</vt:lpstr>
      <vt:lpstr>The  Solution:</vt:lpstr>
      <vt:lpstr>Raw Data</vt:lpstr>
      <vt:lpstr>Data Information</vt:lpstr>
      <vt:lpstr>Data Wrangling </vt:lpstr>
      <vt:lpstr>PowerPoint Presentation</vt:lpstr>
      <vt:lpstr>Modeling: Decomposition</vt:lpstr>
      <vt:lpstr>KPSS Test for Stationarity</vt:lpstr>
      <vt:lpstr>ARIMA Model </vt:lpstr>
      <vt:lpstr>  Original dataset plotted against my model</vt:lpstr>
      <vt:lpstr>Past sales including 5-year forecast, predicting a comeback in sales</vt:lpstr>
      <vt:lpstr>ARCH Model </vt:lpstr>
      <vt:lpstr>GARCH Model  The Loglikelihood of the GARCH model is slightly less than the ARCH alternative, making it a worse fit.   Due to a relatively small amount of data, ARCH is the more appropriate model to use because of the complexity for which the GARCH model typically accounts. </vt:lpstr>
      <vt:lpstr>Takeaways</vt:lpstr>
      <vt:lpstr>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It Takes To Win In The EPL</dc:title>
  <dc:creator>Gordie 🍕🍔🍟🥨</dc:creator>
  <cp:lastModifiedBy>Gordie 🍕🍔🍟🥨</cp:lastModifiedBy>
  <cp:revision>33</cp:revision>
  <dcterms:created xsi:type="dcterms:W3CDTF">2021-06-05T12:30:23Z</dcterms:created>
  <dcterms:modified xsi:type="dcterms:W3CDTF">2021-08-17T16:41:04Z</dcterms:modified>
</cp:coreProperties>
</file>