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ce7d08e6d_0_0: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60" name="Google Shape;60;gbce7d08e6d_0_0:notes"/>
          <p:cNvSpPr/>
          <p:nvPr>
            <p:ph idx="2" type="sldImg"/>
          </p:nvPr>
        </p:nvSpPr>
        <p:spPr>
          <a:xfrm>
            <a:off x="-4186238" y="1265238"/>
            <a:ext cx="14935200" cy="840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gbce7d08e6d_0_0: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a:t>Hypothesis: </a:t>
            </a:r>
            <a:r>
              <a:rPr b="0" i="1" lang="en" sz="1200" u="none" cap="none" strike="noStrike">
                <a:solidFill>
                  <a:srgbClr val="000000"/>
                </a:solidFill>
                <a:latin typeface="Arial"/>
                <a:ea typeface="Arial"/>
                <a:cs typeface="Arial"/>
                <a:sym typeface="Arial"/>
              </a:rPr>
              <a:t>Create a Hypothesis with an emphasis on SMART principles. </a:t>
            </a:r>
            <a:r>
              <a:rPr b="1" i="1" lang="en" sz="1200" u="none" cap="none" strike="noStrike">
                <a:solidFill>
                  <a:srgbClr val="000000"/>
                </a:solidFill>
                <a:latin typeface="Arial"/>
                <a:ea typeface="Arial"/>
                <a:cs typeface="Arial"/>
                <a:sym typeface="Arial"/>
              </a:rPr>
              <a:t>(</a:t>
            </a:r>
            <a:r>
              <a:rPr b="1" i="1" lang="en" sz="1200"/>
              <a:t>S – Specific, M – Measurable, A – Achievable, R – Realistic, T – Timebound). </a:t>
            </a:r>
            <a:r>
              <a:rPr b="0" i="0" lang="en" sz="1200"/>
              <a:t>If you cannot do this, you </a:t>
            </a:r>
            <a:r>
              <a:rPr b="1" i="0" lang="en" sz="1200"/>
              <a:t>do not</a:t>
            </a:r>
            <a:r>
              <a:rPr b="0" i="0" lang="en"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
              <a:t>Context: </a:t>
            </a:r>
            <a:r>
              <a:rPr lang="en" sz="1200"/>
              <a:t>With context, we have </a:t>
            </a:r>
            <a:r>
              <a:rPr b="1" lang="en" sz="1200" u="sng"/>
              <a:t>clearly identified the problem at hand </a:t>
            </a:r>
            <a:r>
              <a:rPr lang="en"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
              <a:t>Criteria for Success</a:t>
            </a:r>
            <a:r>
              <a:rPr b="0" lang="en"/>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Scope of Solution Space: </a:t>
            </a:r>
            <a:r>
              <a:rPr b="0" lang="en"/>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Constraints within Solution Space: </a:t>
            </a:r>
            <a:r>
              <a:rPr b="0" lang="en"/>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Stakeholders to provide key insight: </a:t>
            </a:r>
            <a:r>
              <a:rPr b="0" lang="en"/>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What key data sources are required</a:t>
            </a:r>
            <a:r>
              <a:rPr b="0" lang="en"/>
              <a:t>?</a:t>
            </a:r>
            <a:endParaRPr/>
          </a:p>
          <a:p>
            <a:pPr indent="0" lvl="0" marL="0" rtl="0" algn="l">
              <a:lnSpc>
                <a:spcPct val="100000"/>
              </a:lnSpc>
              <a:spcBef>
                <a:spcPts val="0"/>
              </a:spcBef>
              <a:spcAft>
                <a:spcPts val="0"/>
              </a:spcAft>
              <a:buSzPts val="1400"/>
              <a:buNone/>
            </a:pPr>
            <a:r>
              <a:rPr b="0" lang="en"/>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e7d08e6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ce7d08e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e7d08e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e7d08e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ce7d08e6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ce7d08e6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ce7d08e6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ce7d08e6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ce7d08e6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ce7d08e6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ce7d08e6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ce7d08e6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13"/>
          <p:cNvSpPr txBox="1"/>
          <p:nvPr>
            <p:ph type="title"/>
          </p:nvPr>
        </p:nvSpPr>
        <p:spPr>
          <a:xfrm>
            <a:off x="174945" y="176147"/>
            <a:ext cx="8794200" cy="2238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 Capstone Project</a:t>
            </a:r>
            <a:endParaRPr/>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137949"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4" name="Google Shape;64;p15"/>
          <p:cNvSpPr/>
          <p:nvPr/>
        </p:nvSpPr>
        <p:spPr>
          <a:xfrm>
            <a:off x="4587388"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5" name="Google Shape;65;p15"/>
          <p:cNvSpPr/>
          <p:nvPr/>
        </p:nvSpPr>
        <p:spPr>
          <a:xfrm>
            <a:off x="218936"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66" name="Google Shape;66;p15"/>
          <p:cNvSpPr/>
          <p:nvPr/>
        </p:nvSpPr>
        <p:spPr>
          <a:xfrm>
            <a:off x="4668375"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601195"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5050634"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4668375" y="24053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218936" y="24053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601195" y="24293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5050634" y="24293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18936" y="35982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4668375" y="35982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601195" y="3623979"/>
            <a:ext cx="35976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5050634" y="362230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77" name="Google Shape;77;p15"/>
          <p:cNvSpPr txBox="1"/>
          <p:nvPr/>
        </p:nvSpPr>
        <p:spPr>
          <a:xfrm>
            <a:off x="143108" y="1473732"/>
            <a:ext cx="4324500" cy="93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The Big Mountain business team wants some guidance on how to select a better value for their ticket price. They are also considering a number of changes that they hope will either cut costs without undermining the ticket price or will support an even higher ticket price.</a:t>
            </a:r>
            <a:endParaRPr b="1" i="0" sz="1400" u="none" cap="none" strike="noStrike">
              <a:solidFill>
                <a:srgbClr val="000000"/>
              </a:solidFill>
            </a:endParaRPr>
          </a:p>
        </p:txBody>
      </p:sp>
      <p:sp>
        <p:nvSpPr>
          <p:cNvPr id="78" name="Google Shape;78;p15"/>
          <p:cNvSpPr txBox="1"/>
          <p:nvPr/>
        </p:nvSpPr>
        <p:spPr>
          <a:xfrm>
            <a:off x="143108" y="2654155"/>
            <a:ext cx="4324500" cy="105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Increased revenue</a:t>
            </a:r>
            <a:endParaRPr b="1" sz="1071"/>
          </a:p>
          <a:p>
            <a:pPr indent="0" lvl="0" marL="0" marR="0" rtl="0" algn="l">
              <a:lnSpc>
                <a:spcPct val="100000"/>
              </a:lnSpc>
              <a:spcBef>
                <a:spcPts val="0"/>
              </a:spcBef>
              <a:spcAft>
                <a:spcPts val="0"/>
              </a:spcAft>
              <a:buClr>
                <a:srgbClr val="000000"/>
              </a:buClr>
              <a:buSzPts val="1071"/>
              <a:buFont typeface="Arial"/>
              <a:buNone/>
            </a:pPr>
            <a:r>
              <a:rPr b="1" lang="en" sz="1071"/>
              <a:t>Reduced cost</a:t>
            </a:r>
            <a:endParaRPr b="1" sz="1071"/>
          </a:p>
          <a:p>
            <a:pPr indent="0" lvl="0" marL="0" marR="0" rtl="0" algn="l">
              <a:lnSpc>
                <a:spcPct val="100000"/>
              </a:lnSpc>
              <a:spcBef>
                <a:spcPts val="0"/>
              </a:spcBef>
              <a:spcAft>
                <a:spcPts val="0"/>
              </a:spcAft>
              <a:buClr>
                <a:srgbClr val="000000"/>
              </a:buClr>
              <a:buSzPts val="1071"/>
              <a:buFont typeface="Arial"/>
              <a:buNone/>
            </a:pPr>
            <a:r>
              <a:rPr b="1" lang="en" sz="1071"/>
              <a:t>Remain the premium resort option</a:t>
            </a:r>
            <a:endParaRPr b="1" sz="1071"/>
          </a:p>
        </p:txBody>
      </p:sp>
      <p:sp>
        <p:nvSpPr>
          <p:cNvPr id="79" name="Google Shape;79;p15"/>
          <p:cNvSpPr txBox="1"/>
          <p:nvPr/>
        </p:nvSpPr>
        <p:spPr>
          <a:xfrm>
            <a:off x="186842" y="3888604"/>
            <a:ext cx="4324500" cy="5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Increase ticket price (reflective of the recently installed chair lift)</a:t>
            </a:r>
            <a:endParaRPr b="1" sz="1071"/>
          </a:p>
          <a:p>
            <a:pPr indent="0" lvl="0" marL="0" marR="0" rtl="0" algn="l">
              <a:lnSpc>
                <a:spcPct val="100000"/>
              </a:lnSpc>
              <a:spcBef>
                <a:spcPts val="0"/>
              </a:spcBef>
              <a:spcAft>
                <a:spcPts val="0"/>
              </a:spcAft>
              <a:buClr>
                <a:srgbClr val="000000"/>
              </a:buClr>
              <a:buSzPts val="1071"/>
              <a:buFont typeface="Arial"/>
              <a:buNone/>
            </a:pPr>
            <a:r>
              <a:rPr b="1" lang="en" sz="1071"/>
              <a:t>Develop additional resort features (terrain park)</a:t>
            </a:r>
            <a:endParaRPr b="1" sz="1071"/>
          </a:p>
        </p:txBody>
      </p:sp>
      <p:sp>
        <p:nvSpPr>
          <p:cNvPr id="80" name="Google Shape;80;p15"/>
          <p:cNvSpPr txBox="1"/>
          <p:nvPr/>
        </p:nvSpPr>
        <p:spPr>
          <a:xfrm>
            <a:off x="4558232" y="1472939"/>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Basing their pricing on just the market average does not provide the business with a good sense of how important some facilities are compared to others. This hampers investment strategy.</a:t>
            </a:r>
            <a:endParaRPr b="1" i="0" sz="1070" u="none" cap="none" strike="noStrike">
              <a:solidFill>
                <a:srgbClr val="000000"/>
              </a:solidFill>
            </a:endParaRPr>
          </a:p>
        </p:txBody>
      </p:sp>
      <p:sp>
        <p:nvSpPr>
          <p:cNvPr id="81" name="Google Shape;81;p15"/>
          <p:cNvSpPr txBox="1"/>
          <p:nvPr/>
        </p:nvSpPr>
        <p:spPr>
          <a:xfrm>
            <a:off x="4590928" y="3813880"/>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CSV datafile provided by the data manager</a:t>
            </a:r>
            <a:endParaRPr b="1" i="0" sz="1070" u="none" cap="none" strike="noStrike">
              <a:solidFill>
                <a:srgbClr val="000000"/>
              </a:solidFill>
              <a:latin typeface="Arial"/>
              <a:ea typeface="Arial"/>
              <a:cs typeface="Arial"/>
              <a:sym typeface="Arial"/>
            </a:endParaRPr>
          </a:p>
        </p:txBody>
      </p:sp>
      <p:sp>
        <p:nvSpPr>
          <p:cNvPr id="82" name="Google Shape;82;p15"/>
          <p:cNvSpPr/>
          <p:nvPr/>
        </p:nvSpPr>
        <p:spPr>
          <a:xfrm>
            <a:off x="6633337" y="4893313"/>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7028512" y="488528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7452320"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7846662" y="4881061"/>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8245692"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8099130" y="530346"/>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121750" y="87473"/>
            <a:ext cx="7725000" cy="8529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5"/>
          <p:cNvSpPr txBox="1"/>
          <p:nvPr>
            <p:ph type="title"/>
          </p:nvPr>
        </p:nvSpPr>
        <p:spPr>
          <a:xfrm>
            <a:off x="184140" y="142193"/>
            <a:ext cx="8793600" cy="230700"/>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SzPct val="70000"/>
              <a:buNone/>
            </a:pPr>
            <a:r>
              <a:rPr lang="en" sz="2000">
                <a:solidFill>
                  <a:srgbClr val="29748D"/>
                </a:solidFill>
                <a:latin typeface="Quattrocento Sans"/>
                <a:ea typeface="Quattrocento Sans"/>
                <a:cs typeface="Quattrocento Sans"/>
                <a:sym typeface="Quattrocento Sans"/>
              </a:rPr>
              <a:t>Problem Statement</a:t>
            </a:r>
            <a:endParaRPr/>
          </a:p>
        </p:txBody>
      </p:sp>
      <p:sp>
        <p:nvSpPr>
          <p:cNvPr id="90" name="Google Shape;90;p15"/>
          <p:cNvSpPr txBox="1"/>
          <p:nvPr/>
        </p:nvSpPr>
        <p:spPr>
          <a:xfrm>
            <a:off x="4607126" y="2660700"/>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Director of Operations - Jimmy Blackburnand </a:t>
            </a:r>
            <a:endParaRPr b="1" sz="1071"/>
          </a:p>
          <a:p>
            <a:pPr indent="0" lvl="0" marL="0" marR="0" rtl="0" algn="l">
              <a:lnSpc>
                <a:spcPct val="100000"/>
              </a:lnSpc>
              <a:spcBef>
                <a:spcPts val="0"/>
              </a:spcBef>
              <a:spcAft>
                <a:spcPts val="0"/>
              </a:spcAft>
              <a:buClr>
                <a:srgbClr val="000000"/>
              </a:buClr>
              <a:buSzPts val="1071"/>
              <a:buFont typeface="Arial"/>
              <a:buNone/>
            </a:pPr>
            <a:r>
              <a:rPr b="1" lang="en" sz="1071"/>
              <a:t>Database Manager - Alesha Eisen</a:t>
            </a:r>
            <a:endParaRPr b="1" i="0" sz="1400" u="none" cap="none" strike="noStrike">
              <a:solidFill>
                <a:srgbClr val="000000"/>
              </a:solidFill>
            </a:endParaRPr>
          </a:p>
        </p:txBody>
      </p:sp>
      <p:sp>
        <p:nvSpPr>
          <p:cNvPr id="91" name="Google Shape;91;p15"/>
          <p:cNvSpPr txBox="1"/>
          <p:nvPr/>
        </p:nvSpPr>
        <p:spPr>
          <a:xfrm>
            <a:off x="184140" y="405676"/>
            <a:ext cx="8584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a:t>How can Big Mountain Resort more fully capitalize on its facilities?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Recommendations/Key Findings</a:t>
            </a:r>
            <a:endParaRPr/>
          </a:p>
        </p:txBody>
      </p:sp>
      <p:sp>
        <p:nvSpPr>
          <p:cNvPr id="97" name="Google Shape;97;p16"/>
          <p:cNvSpPr txBox="1"/>
          <p:nvPr/>
        </p:nvSpPr>
        <p:spPr>
          <a:xfrm>
            <a:off x="1113450" y="1576550"/>
            <a:ext cx="5675700" cy="6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8" name="Google Shape;9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With Big Mountain's current Adult Weekend ticket price at $81, our modelling suggests its facilities could support an increased price of $95.87. Even with an expected mean absolute value of $10.39, this suggests the resort has room for an increase. </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lang="en"/>
              <a:t>Adding a new chair lift would increase operating costs but also support an increase in ticket price of $8.61. Regarding run closures, our model predicts closing one run would not affect ticket price support, and while closing 2 or 3 would reduce support, it may as well close 4 or 5 in that case as there would be no further loss in support.</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lang="en"/>
              <a:t>It could be useful to have more price data about the resorts other than ticket price. It is possibly that Big Mountain is undervalueing other aspects of their faciilites and undercharging. While this model would be useful, one would have to gather more data to draw more comparisons.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 type="body"/>
          </p:nvPr>
        </p:nvSpPr>
        <p:spPr>
          <a:xfrm>
            <a:off x="404000" y="3687525"/>
            <a:ext cx="8428500" cy="12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t>
            </a:r>
            <a:r>
              <a:rPr lang="en"/>
              <a:t> graph shows that Big Mountain sits relatively high amongst all other resorts for  Adult Weekend ticket price.  </a:t>
            </a:r>
            <a:endParaRPr/>
          </a:p>
        </p:txBody>
      </p:sp>
      <p:pic>
        <p:nvPicPr>
          <p:cNvPr id="104" name="Google Shape;104;p17"/>
          <p:cNvPicPr preferRelativeResize="0"/>
          <p:nvPr/>
        </p:nvPicPr>
        <p:blipFill>
          <a:blip r:embed="rId3">
            <a:alphaModFix/>
          </a:blip>
          <a:stretch>
            <a:fillRect/>
          </a:stretch>
        </p:blipFill>
        <p:spPr>
          <a:xfrm>
            <a:off x="980100" y="132700"/>
            <a:ext cx="6469126" cy="355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5261750" y="157650"/>
            <a:ext cx="3570600" cy="44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heatmap shows that Adult Weekend ticket price tends to be strongly correlated with a resort’s number of fast quad chair lifts, runs, and amount of snow making. </a:t>
            </a:r>
            <a:endParaRPr/>
          </a:p>
        </p:txBody>
      </p:sp>
      <p:pic>
        <p:nvPicPr>
          <p:cNvPr id="110" name="Google Shape;110;p18"/>
          <p:cNvPicPr preferRelativeResize="0"/>
          <p:nvPr/>
        </p:nvPicPr>
        <p:blipFill>
          <a:blip r:embed="rId3">
            <a:alphaModFix/>
          </a:blip>
          <a:stretch>
            <a:fillRect/>
          </a:stretch>
        </p:blipFill>
        <p:spPr>
          <a:xfrm>
            <a:off x="132675" y="246325"/>
            <a:ext cx="5062774" cy="4568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5261750" y="157650"/>
            <a:ext cx="3570600" cy="44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scatterplots further show that Adult Weekend ticket price tends to be strongly correlated with a resort’s number of fast quad chair lifts, total chairs, runs, and vertical drop. </a:t>
            </a:r>
            <a:endParaRPr/>
          </a:p>
        </p:txBody>
      </p:sp>
      <p:pic>
        <p:nvPicPr>
          <p:cNvPr id="116" name="Google Shape;116;p19"/>
          <p:cNvPicPr preferRelativeResize="0"/>
          <p:nvPr/>
        </p:nvPicPr>
        <p:blipFill>
          <a:blip r:embed="rId3">
            <a:alphaModFix/>
          </a:blip>
          <a:stretch>
            <a:fillRect/>
          </a:stretch>
        </p:blipFill>
        <p:spPr>
          <a:xfrm>
            <a:off x="152400" y="152400"/>
            <a:ext cx="4956951" cy="47686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601050" y="3665475"/>
            <a:ext cx="8231400" cy="90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These graphs show the predicted results of run closures. O</a:t>
            </a:r>
            <a:r>
              <a:rPr lang="en"/>
              <a:t>ur model predicts closing one run would not affect ticket price support, and while closing 2 or 3 would reduce support, it may as well close 4 or 5 in that case as there would be no further loss in support.</a:t>
            </a:r>
            <a:endParaRPr/>
          </a:p>
        </p:txBody>
      </p:sp>
      <p:pic>
        <p:nvPicPr>
          <p:cNvPr id="122" name="Google Shape;122;p20"/>
          <p:cNvPicPr preferRelativeResize="0"/>
          <p:nvPr/>
        </p:nvPicPr>
        <p:blipFill>
          <a:blip r:embed="rId3">
            <a:alphaModFix/>
          </a:blip>
          <a:stretch>
            <a:fillRect/>
          </a:stretch>
        </p:blipFill>
        <p:spPr>
          <a:xfrm>
            <a:off x="1078625" y="140301"/>
            <a:ext cx="6419849" cy="342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measured 277 resorts on 25 different factors </a:t>
            </a:r>
            <a:r>
              <a:rPr lang="en"/>
              <a:t>to build a predictive model for ticket price. Through a series of tests we determined that the features most strongly correlated to Adult Weekend Ticket price were number of fast quads, runs, and amount of snow making. Our modelling suggests Big Mountain’s facilities could support an increased price of $95.87. Even with an expected mean absolute value of $10.39, this suggests the resort has room for an increase. The scenario of adding a new chair lift would increase operating costs but also support an increase in ticket price of $8.61. Regarding run closures, our model predicts closing one run would not affect ticket price support, and while closing 2 or 3 would reduce support, it may as well close 4 or 5 in that case as there would be no further loss in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