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6" r:id="rId3"/>
    <p:sldId id="269" r:id="rId4"/>
    <p:sldId id="258" r:id="rId5"/>
    <p:sldId id="259" r:id="rId6"/>
    <p:sldId id="260" r:id="rId7"/>
    <p:sldId id="261" r:id="rId8"/>
    <p:sldId id="267" r:id="rId9"/>
    <p:sldId id="265" r:id="rId10"/>
    <p:sldId id="263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ordon:Desktop:DATACLASS:ga_hw:Police%20Violence%20Project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FACTORS</a:t>
            </a:r>
            <a:r>
              <a:rPr lang="en-US" sz="2000" baseline="0"/>
              <a:t> BY RANDOM FOREST IMPORTANCE</a:t>
            </a:r>
            <a:endParaRPr lang="en-US" sz="20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Charged!$B$1</c:f>
              <c:strCache>
                <c:ptCount val="1"/>
                <c:pt idx="0">
                  <c:v>IMPORTANCE</c:v>
                </c:pt>
              </c:strCache>
            </c:strRef>
          </c:tx>
          <c:invertIfNegative val="0"/>
          <c:cat>
            <c:strRef>
              <c:f>Charged!$A$2:$A$18</c:f>
              <c:strCache>
                <c:ptCount val="17"/>
                <c:pt idx="0">
                  <c:v>UNARMED</c:v>
                </c:pt>
                <c:pt idx="1">
                  <c:v>MALE</c:v>
                </c:pt>
                <c:pt idx="2">
                  <c:v>NO MENTAL ILLNESS</c:v>
                </c:pt>
                <c:pt idx="3">
                  <c:v>WHITE</c:v>
                </c:pt>
                <c:pt idx="4">
                  <c:v>25-44</c:v>
                </c:pt>
                <c:pt idx="5">
                  <c:v>UNDER 18</c:v>
                </c:pt>
                <c:pt idx="6">
                  <c:v>BLACK</c:v>
                </c:pt>
                <c:pt idx="7">
                  <c:v>18-24</c:v>
                </c:pt>
                <c:pt idx="8">
                  <c:v>65 AND OLDER</c:v>
                </c:pt>
                <c:pt idx="9">
                  <c:v>MENTAL ILLNESS</c:v>
                </c:pt>
                <c:pt idx="10">
                  <c:v>HISPANIC</c:v>
                </c:pt>
                <c:pt idx="11">
                  <c:v>ARMED</c:v>
                </c:pt>
                <c:pt idx="12">
                  <c:v>DRUGS/ALCOHOL</c:v>
                </c:pt>
                <c:pt idx="13">
                  <c:v>VEHICLE</c:v>
                </c:pt>
                <c:pt idx="14">
                  <c:v>ASIAN</c:v>
                </c:pt>
                <c:pt idx="15">
                  <c:v>PACIFIC ISLANDER</c:v>
                </c:pt>
                <c:pt idx="16">
                  <c:v>NATIVE AMERICAN</c:v>
                </c:pt>
              </c:strCache>
            </c:strRef>
          </c:cat>
          <c:val>
            <c:numRef>
              <c:f>Charged!$B$2:$B$18</c:f>
              <c:numCache>
                <c:formatCode>General</c:formatCode>
                <c:ptCount val="17"/>
                <c:pt idx="0">
                  <c:v>0.142089</c:v>
                </c:pt>
                <c:pt idx="1">
                  <c:v>0.103996</c:v>
                </c:pt>
                <c:pt idx="2">
                  <c:v>0.10335</c:v>
                </c:pt>
                <c:pt idx="3">
                  <c:v>0.098991</c:v>
                </c:pt>
                <c:pt idx="4">
                  <c:v>0.097864</c:v>
                </c:pt>
                <c:pt idx="5">
                  <c:v>0.075508</c:v>
                </c:pt>
                <c:pt idx="6">
                  <c:v>0.071901</c:v>
                </c:pt>
                <c:pt idx="7">
                  <c:v>0.071705</c:v>
                </c:pt>
                <c:pt idx="8">
                  <c:v>0.065158</c:v>
                </c:pt>
                <c:pt idx="9">
                  <c:v>0.052497</c:v>
                </c:pt>
                <c:pt idx="10">
                  <c:v>0.036323</c:v>
                </c:pt>
                <c:pt idx="11">
                  <c:v>0.031898</c:v>
                </c:pt>
                <c:pt idx="12">
                  <c:v>0.023146</c:v>
                </c:pt>
                <c:pt idx="13">
                  <c:v>0.021915</c:v>
                </c:pt>
                <c:pt idx="14">
                  <c:v>0.002805</c:v>
                </c:pt>
                <c:pt idx="15">
                  <c:v>0.000548</c:v>
                </c:pt>
                <c:pt idx="16">
                  <c:v>0.000306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837976"/>
        <c:axId val="2127339208"/>
      </c:barChart>
      <c:catAx>
        <c:axId val="2127837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7339208"/>
        <c:crosses val="autoZero"/>
        <c:auto val="1"/>
        <c:lblAlgn val="ctr"/>
        <c:lblOffset val="100"/>
        <c:noMultiLvlLbl val="0"/>
      </c:catAx>
      <c:valAx>
        <c:axId val="2127339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27837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JUSTIFIED - FACTORS</a:t>
            </a:r>
            <a:r>
              <a:rPr lang="en-US" sz="2000" baseline="0" dirty="0"/>
              <a:t> BY RANDOM FOREST IMPORTANCE</a:t>
            </a:r>
            <a:endParaRPr lang="en-US" sz="2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Justified!$B$1</c:f>
              <c:strCache>
                <c:ptCount val="1"/>
                <c:pt idx="0">
                  <c:v>IMPORTANCE</c:v>
                </c:pt>
              </c:strCache>
            </c:strRef>
          </c:tx>
          <c:invertIfNegative val="0"/>
          <c:cat>
            <c:strRef>
              <c:f>Justified!$A$2:$A$18</c:f>
              <c:strCache>
                <c:ptCount val="17"/>
                <c:pt idx="0">
                  <c:v>DRUGS/ALCOHOL</c:v>
                </c:pt>
                <c:pt idx="1">
                  <c:v>WHITE</c:v>
                </c:pt>
                <c:pt idx="2">
                  <c:v>MALE</c:v>
                </c:pt>
                <c:pt idx="3">
                  <c:v>ARMED</c:v>
                </c:pt>
                <c:pt idx="4">
                  <c:v>NO MENTAL ILLNESS</c:v>
                </c:pt>
                <c:pt idx="5">
                  <c:v>UNARMED</c:v>
                </c:pt>
                <c:pt idx="6">
                  <c:v>MENTAL ILLNESS</c:v>
                </c:pt>
                <c:pt idx="7">
                  <c:v>VEHICLE</c:v>
                </c:pt>
                <c:pt idx="8">
                  <c:v>HISPANIC</c:v>
                </c:pt>
                <c:pt idx="9">
                  <c:v>BLACK</c:v>
                </c:pt>
                <c:pt idx="10">
                  <c:v>ASIAN</c:v>
                </c:pt>
                <c:pt idx="11">
                  <c:v>NATIVE AMERICAN</c:v>
                </c:pt>
                <c:pt idx="12">
                  <c:v>PACIFIC ISLANDER</c:v>
                </c:pt>
                <c:pt idx="13">
                  <c:v>UNDER 18</c:v>
                </c:pt>
                <c:pt idx="14">
                  <c:v>18-24</c:v>
                </c:pt>
                <c:pt idx="15">
                  <c:v>25-44</c:v>
                </c:pt>
                <c:pt idx="16">
                  <c:v>65 AND OLDER</c:v>
                </c:pt>
              </c:strCache>
            </c:strRef>
          </c:cat>
          <c:val>
            <c:numRef>
              <c:f>Justified!$B$2:$B$18</c:f>
              <c:numCache>
                <c:formatCode>General</c:formatCode>
                <c:ptCount val="17"/>
                <c:pt idx="0">
                  <c:v>0.147323</c:v>
                </c:pt>
                <c:pt idx="1">
                  <c:v>0.142166</c:v>
                </c:pt>
                <c:pt idx="2">
                  <c:v>0.114527</c:v>
                </c:pt>
                <c:pt idx="3">
                  <c:v>0.095272</c:v>
                </c:pt>
                <c:pt idx="4">
                  <c:v>0.087883</c:v>
                </c:pt>
                <c:pt idx="5">
                  <c:v>0.086581</c:v>
                </c:pt>
                <c:pt idx="6">
                  <c:v>0.073128</c:v>
                </c:pt>
                <c:pt idx="7">
                  <c:v>0.060644</c:v>
                </c:pt>
                <c:pt idx="8">
                  <c:v>0.056572</c:v>
                </c:pt>
                <c:pt idx="9">
                  <c:v>0.051672</c:v>
                </c:pt>
                <c:pt idx="10">
                  <c:v>0.035022</c:v>
                </c:pt>
                <c:pt idx="11">
                  <c:v>0.034319</c:v>
                </c:pt>
                <c:pt idx="12">
                  <c:v>0.014892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515144"/>
        <c:axId val="-2146089576"/>
      </c:barChart>
      <c:catAx>
        <c:axId val="-2145515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6089576"/>
        <c:crosses val="autoZero"/>
        <c:auto val="1"/>
        <c:lblAlgn val="ctr"/>
        <c:lblOffset val="100"/>
        <c:noMultiLvlLbl val="0"/>
      </c:catAx>
      <c:valAx>
        <c:axId val="-2146089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45515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Police Violence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Using Data to examine the narrative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146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994533" cy="548640"/>
          </a:xfrm>
        </p:spPr>
        <p:txBody>
          <a:bodyPr/>
          <a:lstStyle/>
          <a:p>
            <a:r>
              <a:rPr lang="en-US" sz="3600" dirty="0" smtClean="0"/>
              <a:t>JUSTIFIED – </a:t>
            </a:r>
            <a:r>
              <a:rPr lang="en-US" sz="3600" dirty="0"/>
              <a:t>Factor Importance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46979"/>
              </p:ext>
            </p:extLst>
          </p:nvPr>
        </p:nvGraphicFramePr>
        <p:xfrm>
          <a:off x="187606" y="1100137"/>
          <a:ext cx="8846356" cy="3878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98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Justified – 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 method produced results better than the null</a:t>
            </a:r>
          </a:p>
          <a:p>
            <a:endParaRPr lang="en-US" sz="2400" dirty="0"/>
          </a:p>
          <a:p>
            <a:r>
              <a:rPr lang="en-US" sz="2400" dirty="0" smtClean="0"/>
              <a:t>Most important factors:</a:t>
            </a:r>
          </a:p>
          <a:p>
            <a:r>
              <a:rPr lang="en-US" sz="2400" dirty="0" smtClean="0"/>
              <a:t>		Drugs/Alcohol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White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Male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49" y="1612899"/>
            <a:ext cx="3859043" cy="50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Conclusions &amp; next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965670" cy="3892256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Very little found for two main questions</a:t>
            </a:r>
          </a:p>
          <a:p>
            <a:endParaRPr lang="en-US" sz="3200" dirty="0"/>
          </a:p>
          <a:p>
            <a:r>
              <a:rPr lang="en-US" sz="3200" dirty="0" smtClean="0"/>
              <a:t>Importance of factors gives a clue as to some problems in system</a:t>
            </a:r>
          </a:p>
          <a:p>
            <a:endParaRPr lang="en-US" sz="3200" dirty="0"/>
          </a:p>
          <a:p>
            <a:r>
              <a:rPr lang="en-US" sz="3200" dirty="0" smtClean="0"/>
              <a:t>Direction of factors would be good to know to confirm or deny narratives</a:t>
            </a:r>
          </a:p>
          <a:p>
            <a:endParaRPr lang="en-US" sz="3200" dirty="0"/>
          </a:p>
          <a:p>
            <a:r>
              <a:rPr lang="en-US" sz="3200" dirty="0" smtClean="0"/>
              <a:t>Other methods to try?</a:t>
            </a:r>
          </a:p>
          <a:p>
            <a:endParaRPr lang="en-US" sz="3200" dirty="0" smtClean="0"/>
          </a:p>
          <a:p>
            <a:r>
              <a:rPr lang="en-US" sz="3200" dirty="0" smtClean="0"/>
              <a:t>Other interesting questions?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What’s the narrative?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Deaths of Michael Brown, </a:t>
            </a:r>
            <a:r>
              <a:rPr lang="en-US" sz="2400" dirty="0"/>
              <a:t>Freddie </a:t>
            </a:r>
            <a:r>
              <a:rPr lang="en-US" sz="2400" dirty="0" smtClean="0"/>
              <a:t>Gray, Eric Garner, Walter Scott, </a:t>
            </a:r>
            <a:r>
              <a:rPr lang="en-US" sz="2400" dirty="0" err="1" smtClean="0"/>
              <a:t>Tamir</a:t>
            </a:r>
            <a:r>
              <a:rPr lang="en-US" sz="2400" dirty="0" smtClean="0"/>
              <a:t> Rice, Sandra Bland</a:t>
            </a:r>
          </a:p>
          <a:p>
            <a:endParaRPr lang="en-US" sz="2400" dirty="0"/>
          </a:p>
          <a:p>
            <a:r>
              <a:rPr lang="en-US" sz="2400" dirty="0" smtClean="0"/>
              <a:t>Lack of prosecution leads to Black Lives Matter</a:t>
            </a:r>
          </a:p>
          <a:p>
            <a:endParaRPr lang="en-US" sz="2400" dirty="0" smtClean="0"/>
          </a:p>
          <a:p>
            <a:r>
              <a:rPr lang="en-US" sz="2400" dirty="0" smtClean="0"/>
              <a:t>Broader awareness of police violence &amp; race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Pew &amp; Gallup</a:t>
            </a:r>
            <a:endParaRPr lang="en-US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rcRect t="11688" b="11688"/>
          <a:stretch>
            <a:fillRect/>
          </a:stretch>
        </p:blipFill>
        <p:spPr>
          <a:xfrm>
            <a:off x="4113284" y="4262229"/>
            <a:ext cx="4690851" cy="22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300" dirty="0" err="1"/>
              <a:t>MappingPoliceViolence.org</a:t>
            </a:r>
            <a:r>
              <a:rPr lang="en-US" sz="2300" dirty="0"/>
              <a:t> – Sourced from three separate websites</a:t>
            </a:r>
          </a:p>
          <a:p>
            <a:pPr lvl="3">
              <a:buFont typeface="Arial"/>
              <a:buChar char="•"/>
            </a:pPr>
            <a:r>
              <a:rPr lang="en-US" sz="2300" b="1" dirty="0" err="1"/>
              <a:t>FatalEncounters.org</a:t>
            </a:r>
            <a:r>
              <a:rPr lang="en-US" sz="2300" dirty="0"/>
              <a:t> – Kept by Cal State Fullerton and Reno News &amp; Review</a:t>
            </a:r>
          </a:p>
          <a:p>
            <a:pPr lvl="3">
              <a:buFont typeface="Arial"/>
              <a:buChar char="•"/>
            </a:pPr>
            <a:r>
              <a:rPr lang="en-US" sz="2300" b="1" dirty="0" err="1"/>
              <a:t>KilledByPolice.net</a:t>
            </a:r>
            <a:r>
              <a:rPr lang="en-US" sz="2300" dirty="0"/>
              <a:t> – Facebook Community compiling  and coding news reports (https://</a:t>
            </a:r>
            <a:r>
              <a:rPr lang="en-US" sz="2300" dirty="0" err="1"/>
              <a:t>www.facebook.com</a:t>
            </a:r>
            <a:r>
              <a:rPr lang="en-US" sz="2300" dirty="0"/>
              <a:t>/</a:t>
            </a:r>
            <a:r>
              <a:rPr lang="en-US" sz="2300" dirty="0" err="1"/>
              <a:t>KilledByPolice</a:t>
            </a:r>
            <a:r>
              <a:rPr lang="en-US" sz="2300" dirty="0"/>
              <a:t>/)</a:t>
            </a:r>
          </a:p>
          <a:p>
            <a:pPr lvl="3">
              <a:buFont typeface="Arial"/>
              <a:buChar char="•"/>
            </a:pPr>
            <a:r>
              <a:rPr lang="en-US" sz="2300" b="1" dirty="0"/>
              <a:t>U.S. Police Shootings Data </a:t>
            </a:r>
            <a:r>
              <a:rPr lang="en-US" sz="2300" dirty="0"/>
              <a:t>– Compiled by </a:t>
            </a:r>
            <a:r>
              <a:rPr lang="en-US" sz="2300" dirty="0" err="1"/>
              <a:t>Deadspin</a:t>
            </a:r>
            <a:r>
              <a:rPr lang="en-US" sz="2300" dirty="0"/>
              <a:t> (http://</a:t>
            </a:r>
            <a:r>
              <a:rPr lang="en-US" sz="2300" dirty="0" err="1"/>
              <a:t>regressing.deadspin.com</a:t>
            </a:r>
            <a:r>
              <a:rPr lang="en-US" sz="2300" dirty="0"/>
              <a:t>/were-compiling-every-police-involved-shooting-in-americ-1624180387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100628"/>
            <a:ext cx="7520940" cy="3579849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factors predict whether an officer is </a:t>
            </a:r>
            <a:r>
              <a:rPr lang="en-US" sz="2400" u="sng" dirty="0" smtClean="0"/>
              <a:t>charged with a crime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		</a:t>
            </a:r>
            <a:r>
              <a:rPr lang="en-US" sz="2400" i="1" dirty="0" smtClean="0"/>
              <a:t>2.6% of police involved in a killing were 			charged </a:t>
            </a:r>
          </a:p>
          <a:p>
            <a:r>
              <a:rPr lang="en-US" sz="2400" dirty="0" smtClean="0"/>
              <a:t>What factors predict whether a police killing is </a:t>
            </a:r>
            <a:r>
              <a:rPr lang="en-US" sz="2400" u="sng" dirty="0" smtClean="0"/>
              <a:t>deemed “justified”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i="1" dirty="0" smtClean="0"/>
              <a:t>21% of police killings were deemed justified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3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Factors Examined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38" y="1298727"/>
            <a:ext cx="7680062" cy="3195522"/>
          </a:xfrm>
        </p:spPr>
        <p:txBody>
          <a:bodyPr>
            <a:noAutofit/>
          </a:bodyPr>
          <a:lstStyle/>
          <a:p>
            <a:r>
              <a:rPr lang="en-US" sz="2800" dirty="0" smtClean="0"/>
              <a:t>Age</a:t>
            </a:r>
            <a:r>
              <a:rPr lang="en-US" sz="2000" dirty="0" smtClean="0"/>
              <a:t> –</a:t>
            </a:r>
            <a:r>
              <a:rPr lang="en-US" sz="2000" dirty="0"/>
              <a:t> </a:t>
            </a:r>
            <a:r>
              <a:rPr lang="en-US" sz="2000" dirty="0" smtClean="0"/>
              <a:t>Under 18, 18-24, </a:t>
            </a:r>
            <a:r>
              <a:rPr lang="en-US" sz="2000" u="sng" dirty="0" smtClean="0"/>
              <a:t>25-44</a:t>
            </a:r>
            <a:r>
              <a:rPr lang="en-US" sz="2000" dirty="0" smtClean="0"/>
              <a:t>, 45-64,65 and older</a:t>
            </a:r>
          </a:p>
          <a:p>
            <a:r>
              <a:rPr lang="en-US" sz="2800" dirty="0" smtClean="0"/>
              <a:t>Race</a:t>
            </a:r>
            <a:r>
              <a:rPr lang="en-US" sz="2000" dirty="0" smtClean="0"/>
              <a:t> – White, Black, Hispanic, Asian, Pacific Islander,                    	Native American, </a:t>
            </a:r>
            <a:r>
              <a:rPr lang="en-US" sz="2000" u="sng" dirty="0" smtClean="0"/>
              <a:t>Unknown</a:t>
            </a:r>
          </a:p>
          <a:p>
            <a:r>
              <a:rPr lang="en-US" sz="2800" dirty="0" smtClean="0"/>
              <a:t>Gender</a:t>
            </a:r>
            <a:r>
              <a:rPr lang="en-US" sz="2000" dirty="0" smtClean="0"/>
              <a:t> – Male, </a:t>
            </a:r>
            <a:r>
              <a:rPr lang="en-US" sz="2000" u="sng" dirty="0" smtClean="0"/>
              <a:t>Female</a:t>
            </a:r>
          </a:p>
          <a:p>
            <a:r>
              <a:rPr lang="en-US" sz="2800" dirty="0" smtClean="0"/>
              <a:t>Armed</a:t>
            </a:r>
            <a:r>
              <a:rPr lang="en-US" sz="2000" dirty="0" smtClean="0"/>
              <a:t> – Allegedly Armed, Vehicle, Unarmed, </a:t>
            </a:r>
            <a:r>
              <a:rPr lang="en-US" sz="2000" u="sng" dirty="0" smtClean="0"/>
              <a:t>Unknown</a:t>
            </a:r>
          </a:p>
          <a:p>
            <a:r>
              <a:rPr lang="en-US" sz="2800" dirty="0" smtClean="0"/>
              <a:t>Mental Illness </a:t>
            </a:r>
            <a:r>
              <a:rPr lang="en-US" sz="2000" dirty="0" smtClean="0"/>
              <a:t>– Yes, Drugs/Alcohol, No, </a:t>
            </a:r>
            <a:r>
              <a:rPr lang="en-US" sz="2000" u="sng" dirty="0" smtClean="0"/>
              <a:t>Unknown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57593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980102" cy="548640"/>
          </a:xfrm>
        </p:spPr>
        <p:txBody>
          <a:bodyPr/>
          <a:lstStyle/>
          <a:p>
            <a:r>
              <a:rPr lang="en-US" sz="3600" dirty="0" smtClean="0"/>
              <a:t>Charged – METHODS Attempted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8109983" cy="357984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Logisitic</a:t>
            </a:r>
            <a:r>
              <a:rPr lang="en-US" sz="2400" dirty="0" smtClean="0"/>
              <a:t> Regression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No factors performed better than the null (97.37%)</a:t>
            </a:r>
          </a:p>
          <a:p>
            <a:r>
              <a:rPr lang="en-US" sz="2400" dirty="0" smtClean="0"/>
              <a:t>Multinomial Naïve Bayes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Function that included all factors did not perform better than null</a:t>
            </a:r>
          </a:p>
          <a:p>
            <a:r>
              <a:rPr lang="en-US" sz="2400" dirty="0" smtClean="0"/>
              <a:t>Random Forest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Factors are largely unhelpful but gave hierarchy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49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980101" cy="548640"/>
          </a:xfrm>
        </p:spPr>
        <p:txBody>
          <a:bodyPr/>
          <a:lstStyle/>
          <a:p>
            <a:r>
              <a:rPr lang="en-US" sz="3600" dirty="0" smtClean="0"/>
              <a:t>Charged – Factor Importance </a:t>
            </a:r>
            <a:endParaRPr lang="en-US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5771"/>
              </p:ext>
            </p:extLst>
          </p:nvPr>
        </p:nvGraphicFramePr>
        <p:xfrm>
          <a:off x="115450" y="1100137"/>
          <a:ext cx="8904080" cy="384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711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CHARGED –</a:t>
            </a:r>
            <a:r>
              <a:rPr lang="en-US" sz="3600" dirty="0"/>
              <a:t> </a:t>
            </a:r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No method produced results better than the null</a:t>
            </a:r>
          </a:p>
          <a:p>
            <a:endParaRPr lang="en-US" sz="2000" dirty="0"/>
          </a:p>
          <a:p>
            <a:r>
              <a:rPr lang="en-US" sz="2000" dirty="0" smtClean="0"/>
              <a:t>Most important factors:</a:t>
            </a:r>
          </a:p>
          <a:p>
            <a:r>
              <a:rPr lang="en-US" sz="2000" dirty="0" smtClean="0"/>
              <a:t>		Unarmed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Male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No Mental Illness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White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06" y="1575943"/>
            <a:ext cx="3915368" cy="48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994532" cy="548640"/>
          </a:xfrm>
        </p:spPr>
        <p:txBody>
          <a:bodyPr/>
          <a:lstStyle/>
          <a:p>
            <a:r>
              <a:rPr lang="en-US" sz="3600" dirty="0" smtClean="0"/>
              <a:t>JUSTIFIED – METHODS Attempted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994533" cy="357984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Logisitic</a:t>
            </a:r>
            <a:r>
              <a:rPr lang="en-US" sz="2400" dirty="0" smtClean="0"/>
              <a:t> Regression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No factors performed better than the null (78.55%)</a:t>
            </a:r>
          </a:p>
          <a:p>
            <a:r>
              <a:rPr lang="en-US" sz="2400" dirty="0" smtClean="0"/>
              <a:t>Multinomial Naïve Bayes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Function that included all factors did not perform better than null</a:t>
            </a:r>
          </a:p>
          <a:p>
            <a:r>
              <a:rPr lang="en-US" sz="2400" dirty="0" smtClean="0"/>
              <a:t>Random Forest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Factors are largely unhelpful but gave hierarchy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710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1269</TotalTime>
  <Words>272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Police Violence </vt:lpstr>
      <vt:lpstr>What’s the narrative?</vt:lpstr>
      <vt:lpstr>DATA SOURCE</vt:lpstr>
      <vt:lpstr>Questions</vt:lpstr>
      <vt:lpstr>Factors Examined</vt:lpstr>
      <vt:lpstr>Charged – METHODS Attempted</vt:lpstr>
      <vt:lpstr>Charged – Factor Importance </vt:lpstr>
      <vt:lpstr>CHARGED – Results</vt:lpstr>
      <vt:lpstr>JUSTIFIED – METHODS Attempted</vt:lpstr>
      <vt:lpstr>JUSTIFIED – Factor Importance </vt:lpstr>
      <vt:lpstr>Justified – Results</vt:lpstr>
      <vt:lpstr>Conclusions &amp; next steps</vt:lpstr>
    </vt:vector>
  </TitlesOfParts>
  <Company>The George 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Violence </dc:title>
  <dc:creator>Gordon Pera</dc:creator>
  <cp:lastModifiedBy>Gordon Pera</cp:lastModifiedBy>
  <cp:revision>22</cp:revision>
  <dcterms:created xsi:type="dcterms:W3CDTF">2016-02-24T03:11:26Z</dcterms:created>
  <dcterms:modified xsi:type="dcterms:W3CDTF">2016-02-25T00:20:43Z</dcterms:modified>
</cp:coreProperties>
</file>