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6652-81EA-4574-9D68-E9DAC5B2D176}" type="datetimeFigureOut">
              <a:rPr lang="en-US" smtClean="0"/>
              <a:t>2016-01-01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37B4-E894-4E0D-9BA6-3D7B7E83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6652-81EA-4574-9D68-E9DAC5B2D176}" type="datetimeFigureOut">
              <a:rPr lang="en-US" smtClean="0"/>
              <a:t>2016-01-01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37B4-E894-4E0D-9BA6-3D7B7E83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6652-81EA-4574-9D68-E9DAC5B2D176}" type="datetimeFigureOut">
              <a:rPr lang="en-US" smtClean="0"/>
              <a:t>2016-01-01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37B4-E894-4E0D-9BA6-3D7B7E83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6652-81EA-4574-9D68-E9DAC5B2D176}" type="datetimeFigureOut">
              <a:rPr lang="en-US" smtClean="0"/>
              <a:t>2016-01-01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37B4-E894-4E0D-9BA6-3D7B7E83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9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6652-81EA-4574-9D68-E9DAC5B2D176}" type="datetimeFigureOut">
              <a:rPr lang="en-US" smtClean="0"/>
              <a:t>2016-01-01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37B4-E894-4E0D-9BA6-3D7B7E83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6652-81EA-4574-9D68-E9DAC5B2D176}" type="datetimeFigureOut">
              <a:rPr lang="en-US" smtClean="0"/>
              <a:t>2016-01-01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37B4-E894-4E0D-9BA6-3D7B7E83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4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6652-81EA-4574-9D68-E9DAC5B2D176}" type="datetimeFigureOut">
              <a:rPr lang="en-US" smtClean="0"/>
              <a:t>2016-01-01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37B4-E894-4E0D-9BA6-3D7B7E83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1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6652-81EA-4574-9D68-E9DAC5B2D176}" type="datetimeFigureOut">
              <a:rPr lang="en-US" smtClean="0"/>
              <a:t>2016-01-01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37B4-E894-4E0D-9BA6-3D7B7E83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6652-81EA-4574-9D68-E9DAC5B2D176}" type="datetimeFigureOut">
              <a:rPr lang="en-US" smtClean="0"/>
              <a:t>2016-01-01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37B4-E894-4E0D-9BA6-3D7B7E83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6652-81EA-4574-9D68-E9DAC5B2D176}" type="datetimeFigureOut">
              <a:rPr lang="en-US" smtClean="0"/>
              <a:t>2016-01-01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37B4-E894-4E0D-9BA6-3D7B7E83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6652-81EA-4574-9D68-E9DAC5B2D176}" type="datetimeFigureOut">
              <a:rPr lang="en-US" smtClean="0"/>
              <a:t>2016-01-01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37B4-E894-4E0D-9BA6-3D7B7E83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06652-81EA-4574-9D68-E9DAC5B2D176}" type="datetimeFigureOut">
              <a:rPr lang="en-US" smtClean="0"/>
              <a:t>2016-01-01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37B4-E894-4E0D-9BA6-3D7B7E83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file:///C:\Users\gordo\Documents\Code\calratio2015\JetCutStudies\plots\CalRatio%20vs%20Jet%20pT%20for%20QCD.pn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gordo\Documents\Code\calratio2015\JetCutStudies\plots\CalRatio%20vs%20Jet%20pT%20for%20Sample%20125-40.pn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file:///C:\Users\gordo\Documents\Code\calratio2015\JetCutStudies\plots\CalRatio%20vs%20Jet%20pT%20for%20Sample%20125-15.png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file:///C:\Users\gordo\Documents\Code\calratio2015\JetCutStudies\plots\CalRatio%20vs%20Jet%20pT%20for%20Sample%20600-100.png" TargetMode="External"/><Relationship Id="rId4" Type="http://schemas.openxmlformats.org/officeDocument/2006/relationships/image" Target="file:///C:\Users\gordo\Documents\Code\calratio2015\JetCutStudies\plots\CalRatio%20vs%20Jet%20pT%20for%20QCD.png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gordo\Documents\Code\calratio2015\JetCutStudies\plots\NTrack%20vs%20Jet%20pT%20for%20Sample%20125-40.png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file:///C:\Users\gordo\Documents\Code\calratio2015\JetCutStudies\plots\NTrack%20vs%20Jet%20pT%20for%20Sample%20125-15.png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file:///C:\Users\gordo\Documents\Code\calratio2015\JetCutStudies\plots\NTrack%20vs%20Jet%20pT%20for%20Sample%20600-100.png" TargetMode="External"/><Relationship Id="rId4" Type="http://schemas.openxmlformats.org/officeDocument/2006/relationships/image" Target="file:///C:\Users\gordo\Documents\Code\calratio2015\JetCutStudies\plots\NTrack%20vs%20Jet%20pT%20for%20QCD.png" TargetMode="Externa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gordo\Documents\Code\calratio2015\JetCutStudies\plots\CalRatio%20vs%20NTrk%20for%20Sample%20125-40.png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file:///C:\Users\gordo\Documents\Code\calratio2015\JetCutStudies\plots\CalRatio%20vs%20NTrk%20for%20Sample%20125-15.png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file:///C:\Users\gordo\Documents\Code\calratio2015\JetCutStudies\plots\CalRatio%20vs%20NTrk%20for%20Sample%20600-100.png" TargetMode="External"/><Relationship Id="rId4" Type="http://schemas.openxmlformats.org/officeDocument/2006/relationships/image" Target="file:///C:\Users\gordo\Documents\Code\calratio2015\JetCutStudies\plots\CalRatio%20vs%20NTrk%20for%20QCD.png" TargetMode="Externa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 Performance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G. Watts </a:t>
            </a:r>
            <a:r>
              <a:rPr lang="en-US" smtClean="0"/>
              <a:t>(UW/Seattle)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1778924"/>
                <a:ext cx="27518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x-axis (here) is CalRatio</a:t>
                </a:r>
              </a:p>
              <a:p>
                <a:r>
                  <a:rPr lang="en-US" dirty="0" smtClean="0"/>
                  <a:t>The y-axis (here) is jet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8924"/>
                <a:ext cx="2751844" cy="646331"/>
              </a:xfrm>
              <a:prstGeom prst="rect">
                <a:avLst/>
              </a:prstGeom>
              <a:blipFill>
                <a:blip r:embed="rId2"/>
                <a:stretch>
                  <a:fillRect l="-1996" t="-5660" r="-155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38200" y="3258589"/>
            <a:ext cx="356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bin is the fraction of events if you cut greater than.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69324" y="4091923"/>
                <a:ext cx="36963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first bin, 100% pass if you cut </a:t>
                </a:r>
                <a:r>
                  <a:rPr lang="en-US" dirty="0" err="1" smtClean="0"/>
                  <a:t>CalR</a:t>
                </a:r>
                <a:r>
                  <a:rPr lang="en-US" dirty="0" smtClean="0"/>
                  <a:t> &gt; -3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GeV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24" y="4091923"/>
                <a:ext cx="3696393" cy="646331"/>
              </a:xfrm>
              <a:prstGeom prst="rect">
                <a:avLst/>
              </a:prstGeom>
              <a:blipFill>
                <a:blip r:embed="rId3"/>
                <a:stretch>
                  <a:fillRect l="-148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4865717" y="4161905"/>
            <a:ext cx="1274618" cy="25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2109" y="5414356"/>
            <a:ext cx="461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key is to compare samples and background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52015" y="4959494"/>
            <a:ext cx="191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QCD, just J2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91" y="316576"/>
            <a:ext cx="6323978" cy="4288675"/>
          </a:xfrm>
          <a:prstGeom prst="rect">
            <a:avLst/>
          </a:prstGeom>
        </p:spPr>
      </p:pic>
      <p:sp>
        <p:nvSpPr>
          <p:cNvPr id="18" name="Up Arrow 17"/>
          <p:cNvSpPr/>
          <p:nvPr/>
        </p:nvSpPr>
        <p:spPr>
          <a:xfrm>
            <a:off x="8740114" y="4427912"/>
            <a:ext cx="350374" cy="4655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CalR vs Jet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993" y="985678"/>
            <a:ext cx="4045058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993" y="3841821"/>
            <a:ext cx="4045057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51" y="3841821"/>
            <a:ext cx="4045058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51" y="985678"/>
            <a:ext cx="4045058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7804" y="2022764"/>
                <a:ext cx="3790603" cy="3992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There is the general large separation between QCD and the signal samples.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higher mass moves up in jet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as you would expect, and also in </a:t>
                </a:r>
                <a:r>
                  <a:rPr lang="en-US" dirty="0" err="1" smtClean="0"/>
                  <a:t>CalR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So – these plots show that if you wanted to keep a constant efficiency as a function of sample, we would definitely be changing the cuts.</a:t>
                </a:r>
              </a:p>
              <a:p>
                <a:endParaRPr lang="en-US" dirty="0"/>
              </a:p>
              <a:p>
                <a:r>
                  <a:rPr lang="en-US" dirty="0" smtClean="0"/>
                  <a:t>Does not show if eff is constant as a function of kinematics (like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etc.).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04" y="2022764"/>
                <a:ext cx="3790603" cy="3992247"/>
              </a:xfrm>
              <a:prstGeom prst="rect">
                <a:avLst/>
              </a:prstGeom>
              <a:blipFill>
                <a:blip r:embed="rId11"/>
                <a:stretch>
                  <a:fillRect l="-1447" t="-916" r="-804"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20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𝑡𝑟𝑘</m:t>
                        </m:r>
                      </m:sub>
                    </m:sSub>
                  </m:oMath>
                </a14:m>
                <a:r>
                  <a:rPr lang="en-US" dirty="0" smtClean="0"/>
                  <a:t> vs Jet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77" y="1127041"/>
            <a:ext cx="4045058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77" y="3969376"/>
            <a:ext cx="4045058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31" y="3969376"/>
            <a:ext cx="4045058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31" y="1127041"/>
            <a:ext cx="4045058" cy="274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09847" y="1690688"/>
                <a:ext cx="291499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𝑡𝑟𝑘</m:t>
                        </m:r>
                      </m:sub>
                    </m:sSub>
                  </m:oMath>
                </a14:m>
                <a:r>
                  <a:rPr lang="en-US" dirty="0" smtClean="0"/>
                  <a:t> is funny because we cut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, not greater than (as we do for Jet pT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This is why you see such small pass values in the lower left hand corner.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For signal you can see that close to 50% of the sample exists in the first bin – even more so for the high mass signals. About 25% for QCD. It gets a lot better as we go up in mass.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7" y="1690688"/>
                <a:ext cx="2914997" cy="4524315"/>
              </a:xfrm>
              <a:prstGeom prst="rect">
                <a:avLst/>
              </a:prstGeom>
              <a:blipFill>
                <a:blip r:embed="rId11"/>
                <a:stretch>
                  <a:fillRect l="-1883" t="-673" r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2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CalR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52" y="971622"/>
            <a:ext cx="4045058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52" y="3847086"/>
            <a:ext cx="4045058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10" y="3847086"/>
            <a:ext cx="4045058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10" y="971622"/>
            <a:ext cx="4045058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0342" y="1974019"/>
                <a:ext cx="38378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This is the 2D plane we usually cut on.</a:t>
                </a:r>
              </a:p>
              <a:p>
                <a:r>
                  <a:rPr lang="en-US" b="1" dirty="0" smtClean="0">
                    <a:solidFill>
                      <a:schemeClr val="tx2"/>
                    </a:solidFill>
                  </a:rPr>
                  <a:t>In Run 1,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𝑪𝒂𝒍𝑹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𝑻𝒓𝒌</m:t>
                        </m:r>
                      </m:sub>
                    </m:sSub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974019"/>
                <a:ext cx="3837845" cy="646331"/>
              </a:xfrm>
              <a:prstGeom prst="rect">
                <a:avLst/>
              </a:prstGeom>
              <a:blipFill>
                <a:blip r:embed="rId11"/>
                <a:stretch>
                  <a:fillRect l="-143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356466" y="703808"/>
            <a:ext cx="0" cy="6007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399223" y="703808"/>
            <a:ext cx="0" cy="6007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48187" y="3214255"/>
            <a:ext cx="79562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84209" y="6093221"/>
            <a:ext cx="795628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9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2D Performance Plots</vt:lpstr>
      <vt:lpstr>The Plots</vt:lpstr>
      <vt:lpstr>CalR vs Jet p_T</vt:lpstr>
      <vt:lpstr>N_trk vs Jet p_T</vt:lpstr>
      <vt:lpstr>CalR vs N_trk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Performance Plots</dc:title>
  <dc:creator>Gordon Watts</dc:creator>
  <cp:lastModifiedBy>Gordon Watts</cp:lastModifiedBy>
  <cp:revision>12</cp:revision>
  <dcterms:created xsi:type="dcterms:W3CDTF">2016-01-01T14:55:16Z</dcterms:created>
  <dcterms:modified xsi:type="dcterms:W3CDTF">2016-01-01T16:29:17Z</dcterms:modified>
</cp:coreProperties>
</file>