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收入</c:v>
                </c:pt>
              </c:strCache>
            </c:strRef>
          </c:tx>
          <c:invertIfNegative val="0"/>
          <c:cat>
            <c:numRef>
              <c:f>工作表1!$A$2:$A$37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工作表1!$B$2:$B$37</c:f>
              <c:numCache>
                <c:formatCode>#,##0_);[Red]\(#,##0\)</c:formatCode>
                <c:ptCount val="36"/>
                <c:pt idx="0">
                  <c:v>761054</c:v>
                </c:pt>
                <c:pt idx="1">
                  <c:v>1037655</c:v>
                </c:pt>
                <c:pt idx="2">
                  <c:v>226861</c:v>
                </c:pt>
                <c:pt idx="3">
                  <c:v>760156</c:v>
                </c:pt>
                <c:pt idx="4">
                  <c:v>1008829</c:v>
                </c:pt>
                <c:pt idx="5">
                  <c:v>272705</c:v>
                </c:pt>
                <c:pt idx="6">
                  <c:v>867704</c:v>
                </c:pt>
                <c:pt idx="7">
                  <c:v>991558</c:v>
                </c:pt>
                <c:pt idx="8">
                  <c:v>325825</c:v>
                </c:pt>
                <c:pt idx="9">
                  <c:v>787898</c:v>
                </c:pt>
                <c:pt idx="10">
                  <c:v>816257</c:v>
                </c:pt>
                <c:pt idx="11">
                  <c:v>250412</c:v>
                </c:pt>
                <c:pt idx="12">
                  <c:v>1068096</c:v>
                </c:pt>
                <c:pt idx="13">
                  <c:v>730197</c:v>
                </c:pt>
                <c:pt idx="14">
                  <c:v>747636</c:v>
                </c:pt>
                <c:pt idx="15">
                  <c:v>629569</c:v>
                </c:pt>
                <c:pt idx="16">
                  <c:v>1015931</c:v>
                </c:pt>
                <c:pt idx="17">
                  <c:v>325263</c:v>
                </c:pt>
                <c:pt idx="18">
                  <c:v>758850</c:v>
                </c:pt>
                <c:pt idx="19">
                  <c:v>989436</c:v>
                </c:pt>
                <c:pt idx="20">
                  <c:v>178281</c:v>
                </c:pt>
                <c:pt idx="21">
                  <c:v>832662</c:v>
                </c:pt>
                <c:pt idx="22">
                  <c:v>947197</c:v>
                </c:pt>
                <c:pt idx="23">
                  <c:v>246032</c:v>
                </c:pt>
                <c:pt idx="24">
                  <c:v>853358</c:v>
                </c:pt>
                <c:pt idx="25">
                  <c:v>947398</c:v>
                </c:pt>
                <c:pt idx="26">
                  <c:v>110884</c:v>
                </c:pt>
                <c:pt idx="27">
                  <c:v>872868</c:v>
                </c:pt>
                <c:pt idx="28">
                  <c:v>1030166</c:v>
                </c:pt>
                <c:pt idx="29">
                  <c:v>265419</c:v>
                </c:pt>
                <c:pt idx="30">
                  <c:v>756730</c:v>
                </c:pt>
                <c:pt idx="31">
                  <c:v>971555</c:v>
                </c:pt>
                <c:pt idx="32">
                  <c:v>241179</c:v>
                </c:pt>
                <c:pt idx="33">
                  <c:v>769704</c:v>
                </c:pt>
                <c:pt idx="34">
                  <c:v>958053</c:v>
                </c:pt>
                <c:pt idx="35">
                  <c:v>225083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1B-4362-A398-30CC04E2D855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固定支出</c:v>
                </c:pt>
              </c:strCache>
            </c:strRef>
          </c:tx>
          <c:invertIfNegative val="0"/>
          <c:cat>
            <c:numRef>
              <c:f>工作表1!$A$2:$A$37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工作表1!$D$2:$D$37</c:f>
              <c:numCache>
                <c:formatCode>#,##0_);[Red]\(#,##0\)</c:formatCode>
                <c:ptCount val="36"/>
                <c:pt idx="0">
                  <c:v>576700</c:v>
                </c:pt>
                <c:pt idx="1">
                  <c:v>576700</c:v>
                </c:pt>
                <c:pt idx="2">
                  <c:v>576700</c:v>
                </c:pt>
                <c:pt idx="3">
                  <c:v>579900</c:v>
                </c:pt>
                <c:pt idx="4">
                  <c:v>586700</c:v>
                </c:pt>
                <c:pt idx="5">
                  <c:v>586700</c:v>
                </c:pt>
                <c:pt idx="6">
                  <c:v>586700</c:v>
                </c:pt>
                <c:pt idx="7">
                  <c:v>586700</c:v>
                </c:pt>
                <c:pt idx="8">
                  <c:v>586700</c:v>
                </c:pt>
                <c:pt idx="9">
                  <c:v>586700</c:v>
                </c:pt>
                <c:pt idx="10">
                  <c:v>589900</c:v>
                </c:pt>
                <c:pt idx="11">
                  <c:v>586700</c:v>
                </c:pt>
                <c:pt idx="12">
                  <c:v>586700</c:v>
                </c:pt>
                <c:pt idx="13">
                  <c:v>586700</c:v>
                </c:pt>
                <c:pt idx="14">
                  <c:v>586700</c:v>
                </c:pt>
                <c:pt idx="15">
                  <c:v>552600</c:v>
                </c:pt>
                <c:pt idx="16">
                  <c:v>559600</c:v>
                </c:pt>
                <c:pt idx="17">
                  <c:v>562000</c:v>
                </c:pt>
                <c:pt idx="18">
                  <c:v>617100</c:v>
                </c:pt>
                <c:pt idx="19">
                  <c:v>619360</c:v>
                </c:pt>
                <c:pt idx="20">
                  <c:v>619000</c:v>
                </c:pt>
                <c:pt idx="21">
                  <c:v>612100</c:v>
                </c:pt>
                <c:pt idx="22">
                  <c:v>622006</c:v>
                </c:pt>
                <c:pt idx="23">
                  <c:v>612100</c:v>
                </c:pt>
                <c:pt idx="24">
                  <c:v>612100</c:v>
                </c:pt>
                <c:pt idx="25">
                  <c:v>615100</c:v>
                </c:pt>
                <c:pt idx="26">
                  <c:v>622360</c:v>
                </c:pt>
                <c:pt idx="27">
                  <c:v>612100</c:v>
                </c:pt>
                <c:pt idx="28">
                  <c:v>608600</c:v>
                </c:pt>
                <c:pt idx="29">
                  <c:v>618500</c:v>
                </c:pt>
                <c:pt idx="30">
                  <c:v>611600</c:v>
                </c:pt>
                <c:pt idx="31">
                  <c:v>617960</c:v>
                </c:pt>
                <c:pt idx="32">
                  <c:v>618500</c:v>
                </c:pt>
                <c:pt idx="33">
                  <c:v>611600</c:v>
                </c:pt>
                <c:pt idx="34">
                  <c:v>621761</c:v>
                </c:pt>
                <c:pt idx="35">
                  <c:v>611600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1B-4362-A398-30CC04E2D855}"/>
            </c:ext>
          </c:extLst>
        </c:ser>
        <c:ser>
          <c:idx val="2"/>
          <c:order val="2"/>
          <c:tx>
            <c:strRef>
              <c:f>工作表1!$F$1</c:f>
              <c:strCache>
                <c:ptCount val="1"/>
                <c:pt idx="0">
                  <c:v>非固定支出</c:v>
                </c:pt>
              </c:strCache>
            </c:strRef>
          </c:tx>
          <c:invertIfNegative val="0"/>
          <c:cat>
            <c:numRef>
              <c:f>工作表1!$A$2:$A$37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工作表1!$F$2:$F$37</c:f>
              <c:numCache>
                <c:formatCode>#,##0_);[Red]\(#,##0\)</c:formatCode>
                <c:ptCount val="36"/>
                <c:pt idx="0">
                  <c:v>181423</c:v>
                </c:pt>
                <c:pt idx="1">
                  <c:v>53522</c:v>
                </c:pt>
                <c:pt idx="2">
                  <c:v>139990</c:v>
                </c:pt>
                <c:pt idx="3">
                  <c:v>170234</c:v>
                </c:pt>
                <c:pt idx="4">
                  <c:v>206711</c:v>
                </c:pt>
                <c:pt idx="5">
                  <c:v>40850</c:v>
                </c:pt>
                <c:pt idx="6">
                  <c:v>233435</c:v>
                </c:pt>
                <c:pt idx="7">
                  <c:v>420881</c:v>
                </c:pt>
                <c:pt idx="8">
                  <c:v>130394</c:v>
                </c:pt>
                <c:pt idx="9">
                  <c:v>45483</c:v>
                </c:pt>
                <c:pt idx="10">
                  <c:v>60226</c:v>
                </c:pt>
                <c:pt idx="11">
                  <c:v>54860</c:v>
                </c:pt>
                <c:pt idx="12">
                  <c:v>207797</c:v>
                </c:pt>
                <c:pt idx="13">
                  <c:v>32250</c:v>
                </c:pt>
                <c:pt idx="14">
                  <c:v>38748</c:v>
                </c:pt>
                <c:pt idx="15">
                  <c:v>36575</c:v>
                </c:pt>
                <c:pt idx="16">
                  <c:v>97747</c:v>
                </c:pt>
                <c:pt idx="17">
                  <c:v>65729</c:v>
                </c:pt>
                <c:pt idx="18">
                  <c:v>81003</c:v>
                </c:pt>
                <c:pt idx="19">
                  <c:v>95502</c:v>
                </c:pt>
                <c:pt idx="20">
                  <c:v>92613</c:v>
                </c:pt>
                <c:pt idx="21">
                  <c:v>35078</c:v>
                </c:pt>
                <c:pt idx="22">
                  <c:v>151072</c:v>
                </c:pt>
                <c:pt idx="23">
                  <c:v>182085</c:v>
                </c:pt>
                <c:pt idx="24">
                  <c:v>176601</c:v>
                </c:pt>
                <c:pt idx="25">
                  <c:v>55212</c:v>
                </c:pt>
                <c:pt idx="26">
                  <c:v>85863</c:v>
                </c:pt>
                <c:pt idx="27">
                  <c:v>58186</c:v>
                </c:pt>
                <c:pt idx="28">
                  <c:v>27749</c:v>
                </c:pt>
                <c:pt idx="29">
                  <c:v>32921</c:v>
                </c:pt>
                <c:pt idx="30">
                  <c:v>47706</c:v>
                </c:pt>
                <c:pt idx="31">
                  <c:v>138446</c:v>
                </c:pt>
                <c:pt idx="32">
                  <c:v>76075</c:v>
                </c:pt>
                <c:pt idx="33">
                  <c:v>68425</c:v>
                </c:pt>
                <c:pt idx="34">
                  <c:v>43301</c:v>
                </c:pt>
                <c:pt idx="35">
                  <c:v>135906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1B-4362-A398-30CC04E2D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200896"/>
        <c:axId val="109414080"/>
      </c:barChart>
      <c:lineChart>
        <c:grouping val="standard"/>
        <c:varyColors val="0"/>
        <c:ser>
          <c:idx val="3"/>
          <c:order val="3"/>
          <c:tx>
            <c:strRef>
              <c:f>工作表1!$H$1</c:f>
              <c:strCache>
                <c:ptCount val="1"/>
                <c:pt idx="0">
                  <c:v>盈餘變化</c:v>
                </c:pt>
              </c:strCache>
            </c:strRef>
          </c:tx>
          <c:marker>
            <c:symbol val="none"/>
          </c:marker>
          <c:cat>
            <c:numRef>
              <c:f>工作表1!$A$2:$A$37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工作表1!$H$2:$H$37</c:f>
              <c:numCache>
                <c:formatCode>#,##0_);[Red]\(#,##0\)</c:formatCode>
                <c:ptCount val="36"/>
                <c:pt idx="0">
                  <c:v>2931</c:v>
                </c:pt>
                <c:pt idx="1">
                  <c:v>410364</c:v>
                </c:pt>
                <c:pt idx="2">
                  <c:v>-79465</c:v>
                </c:pt>
                <c:pt idx="3">
                  <c:v>-69443</c:v>
                </c:pt>
                <c:pt idx="4">
                  <c:v>145975</c:v>
                </c:pt>
                <c:pt idx="5">
                  <c:v>-208870</c:v>
                </c:pt>
                <c:pt idx="6">
                  <c:v>-161301</c:v>
                </c:pt>
                <c:pt idx="7">
                  <c:v>-177324</c:v>
                </c:pt>
                <c:pt idx="8">
                  <c:v>-568593</c:v>
                </c:pt>
                <c:pt idx="9">
                  <c:v>-412878</c:v>
                </c:pt>
                <c:pt idx="10">
                  <c:v>-246747</c:v>
                </c:pt>
                <c:pt idx="11">
                  <c:v>-637895</c:v>
                </c:pt>
                <c:pt idx="12">
                  <c:v>-364296</c:v>
                </c:pt>
                <c:pt idx="13">
                  <c:v>-253049</c:v>
                </c:pt>
                <c:pt idx="14">
                  <c:v>-130861</c:v>
                </c:pt>
                <c:pt idx="15">
                  <c:v>-90467</c:v>
                </c:pt>
                <c:pt idx="16">
                  <c:v>268117</c:v>
                </c:pt>
                <c:pt idx="17">
                  <c:v>-34349</c:v>
                </c:pt>
                <c:pt idx="18">
                  <c:v>26398</c:v>
                </c:pt>
                <c:pt idx="19">
                  <c:v>300972</c:v>
                </c:pt>
                <c:pt idx="20">
                  <c:v>-232360</c:v>
                </c:pt>
                <c:pt idx="21">
                  <c:v>-46876</c:v>
                </c:pt>
                <c:pt idx="22">
                  <c:v>127243</c:v>
                </c:pt>
                <c:pt idx="23">
                  <c:v>-420910</c:v>
                </c:pt>
                <c:pt idx="24">
                  <c:v>-356253</c:v>
                </c:pt>
                <c:pt idx="25">
                  <c:v>-79167</c:v>
                </c:pt>
                <c:pt idx="26">
                  <c:v>-676506</c:v>
                </c:pt>
                <c:pt idx="27">
                  <c:v>-473924</c:v>
                </c:pt>
                <c:pt idx="28">
                  <c:v>-80107</c:v>
                </c:pt>
                <c:pt idx="29">
                  <c:v>-466109</c:v>
                </c:pt>
                <c:pt idx="30">
                  <c:v>-368685</c:v>
                </c:pt>
                <c:pt idx="31">
                  <c:v>-153536</c:v>
                </c:pt>
                <c:pt idx="32">
                  <c:v>-606932</c:v>
                </c:pt>
                <c:pt idx="33">
                  <c:v>-517253</c:v>
                </c:pt>
                <c:pt idx="34">
                  <c:v>-224262</c:v>
                </c:pt>
                <c:pt idx="35">
                  <c:v>-746685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1B-4362-A398-30CC04E2D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200896"/>
        <c:axId val="109414080"/>
      </c:lineChart>
      <c:dateAx>
        <c:axId val="11720089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09414080"/>
        <c:crosses val="autoZero"/>
        <c:auto val="1"/>
        <c:lblOffset val="100"/>
        <c:baseTimeUnit val="months"/>
      </c:dateAx>
      <c:valAx>
        <c:axId val="109414080"/>
        <c:scaling>
          <c:orientation val="minMax"/>
        </c:scaling>
        <c:delete val="0"/>
        <c:axPos val="l"/>
        <c:majorGridlines/>
        <c:numFmt formatCode="#,##0_);[Red]\(#,##0\)" sourceLinked="1"/>
        <c:majorTickMark val="out"/>
        <c:minorTickMark val="none"/>
        <c:tickLblPos val="nextTo"/>
        <c:crossAx val="117200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工作表7!$H$1</c:f>
              <c:strCache>
                <c:ptCount val="1"/>
                <c:pt idx="0">
                  <c:v>逐年修繕費用</c:v>
                </c:pt>
              </c:strCache>
            </c:strRef>
          </c:tx>
          <c:marker>
            <c:symbol val="none"/>
          </c:marker>
          <c:cat>
            <c:numRef>
              <c:f>工作表7!$A$2:$A$37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工作表7!$H$2:$H$37</c:f>
              <c:numCache>
                <c:formatCode>#,##0_);[Red]\(#,##0\)</c:formatCode>
                <c:ptCount val="36"/>
                <c:pt idx="0">
                  <c:v>735</c:v>
                </c:pt>
                <c:pt idx="1">
                  <c:v>3203</c:v>
                </c:pt>
                <c:pt idx="2">
                  <c:v>32575</c:v>
                </c:pt>
                <c:pt idx="3">
                  <c:v>38980</c:v>
                </c:pt>
                <c:pt idx="4">
                  <c:v>121480</c:v>
                </c:pt>
                <c:pt idx="5">
                  <c:v>123280</c:v>
                </c:pt>
                <c:pt idx="6">
                  <c:v>309539</c:v>
                </c:pt>
                <c:pt idx="7">
                  <c:v>496760</c:v>
                </c:pt>
                <c:pt idx="8">
                  <c:v>496760</c:v>
                </c:pt>
                <c:pt idx="9">
                  <c:v>505790</c:v>
                </c:pt>
                <c:pt idx="10">
                  <c:v>532805</c:v>
                </c:pt>
                <c:pt idx="11">
                  <c:v>538460</c:v>
                </c:pt>
                <c:pt idx="12">
                  <c:v>546960</c:v>
                </c:pt>
                <c:pt idx="13">
                  <c:v>551960</c:v>
                </c:pt>
                <c:pt idx="14">
                  <c:v>558881</c:v>
                </c:pt>
                <c:pt idx="15">
                  <c:v>575597</c:v>
                </c:pt>
                <c:pt idx="16">
                  <c:v>580497</c:v>
                </c:pt>
                <c:pt idx="17">
                  <c:v>615097</c:v>
                </c:pt>
                <c:pt idx="18">
                  <c:v>668709</c:v>
                </c:pt>
                <c:pt idx="19">
                  <c:v>726809</c:v>
                </c:pt>
                <c:pt idx="20">
                  <c:v>768409</c:v>
                </c:pt>
                <c:pt idx="21">
                  <c:v>780209</c:v>
                </c:pt>
                <c:pt idx="22">
                  <c:v>856654</c:v>
                </c:pt>
                <c:pt idx="23">
                  <c:v>975164</c:v>
                </c:pt>
                <c:pt idx="24">
                  <c:v>988314</c:v>
                </c:pt>
                <c:pt idx="25">
                  <c:v>1006014</c:v>
                </c:pt>
                <c:pt idx="26">
                  <c:v>1023114</c:v>
                </c:pt>
                <c:pt idx="27">
                  <c:v>1049639</c:v>
                </c:pt>
                <c:pt idx="28">
                  <c:v>1055239</c:v>
                </c:pt>
                <c:pt idx="29">
                  <c:v>1057239</c:v>
                </c:pt>
                <c:pt idx="30">
                  <c:v>1060119</c:v>
                </c:pt>
                <c:pt idx="31">
                  <c:v>1168539</c:v>
                </c:pt>
                <c:pt idx="32">
                  <c:v>1182139</c:v>
                </c:pt>
                <c:pt idx="33">
                  <c:v>1219739</c:v>
                </c:pt>
                <c:pt idx="34">
                  <c:v>1238708</c:v>
                </c:pt>
                <c:pt idx="35">
                  <c:v>1288708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0E-4ADF-9EED-5173BE4C5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30592"/>
        <c:axId val="52082880"/>
      </c:lineChart>
      <c:dateAx>
        <c:axId val="580305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52082880"/>
        <c:crosses val="autoZero"/>
        <c:auto val="1"/>
        <c:lblOffset val="100"/>
        <c:baseTimeUnit val="months"/>
      </c:dateAx>
      <c:valAx>
        <c:axId val="52082880"/>
        <c:scaling>
          <c:orientation val="minMax"/>
        </c:scaling>
        <c:delete val="0"/>
        <c:axPos val="l"/>
        <c:majorGridlines/>
        <c:numFmt formatCode="#,##0_);[Red]\(#,##0\)" sourceLinked="1"/>
        <c:majorTickMark val="out"/>
        <c:minorTickMark val="none"/>
        <c:tickLblPos val="nextTo"/>
        <c:crossAx val="58030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工作表1!$H$1</c:f>
              <c:strCache>
                <c:ptCount val="1"/>
                <c:pt idx="0">
                  <c:v>盈餘變化</c:v>
                </c:pt>
              </c:strCache>
            </c:strRef>
          </c:tx>
          <c:cat>
            <c:numRef>
              <c:f>工作表1!$A$2:$A$37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工作表1!$H$2:$H$37</c:f>
              <c:numCache>
                <c:formatCode>#,##0_);[Red]\(#,##0\)</c:formatCode>
                <c:ptCount val="36"/>
                <c:pt idx="0">
                  <c:v>2931</c:v>
                </c:pt>
                <c:pt idx="1">
                  <c:v>410364</c:v>
                </c:pt>
                <c:pt idx="2">
                  <c:v>-79465</c:v>
                </c:pt>
                <c:pt idx="3">
                  <c:v>-69443</c:v>
                </c:pt>
                <c:pt idx="4">
                  <c:v>145975</c:v>
                </c:pt>
                <c:pt idx="5">
                  <c:v>-208870</c:v>
                </c:pt>
                <c:pt idx="6">
                  <c:v>-161301</c:v>
                </c:pt>
                <c:pt idx="7">
                  <c:v>-177324</c:v>
                </c:pt>
                <c:pt idx="8">
                  <c:v>-568593</c:v>
                </c:pt>
                <c:pt idx="9">
                  <c:v>-412878</c:v>
                </c:pt>
                <c:pt idx="10">
                  <c:v>-246747</c:v>
                </c:pt>
                <c:pt idx="11">
                  <c:v>-637895</c:v>
                </c:pt>
                <c:pt idx="12">
                  <c:v>-364296</c:v>
                </c:pt>
                <c:pt idx="13">
                  <c:v>-253049</c:v>
                </c:pt>
                <c:pt idx="14">
                  <c:v>-130861</c:v>
                </c:pt>
                <c:pt idx="15">
                  <c:v>-90467</c:v>
                </c:pt>
                <c:pt idx="16">
                  <c:v>268117</c:v>
                </c:pt>
                <c:pt idx="17">
                  <c:v>-34349</c:v>
                </c:pt>
                <c:pt idx="18">
                  <c:v>26398</c:v>
                </c:pt>
                <c:pt idx="19">
                  <c:v>300972</c:v>
                </c:pt>
                <c:pt idx="20">
                  <c:v>-232360</c:v>
                </c:pt>
                <c:pt idx="21">
                  <c:v>-46876</c:v>
                </c:pt>
                <c:pt idx="22">
                  <c:v>127243</c:v>
                </c:pt>
                <c:pt idx="23">
                  <c:v>-420910</c:v>
                </c:pt>
                <c:pt idx="24">
                  <c:v>-356253</c:v>
                </c:pt>
                <c:pt idx="25">
                  <c:v>-79167</c:v>
                </c:pt>
                <c:pt idx="26">
                  <c:v>-676506</c:v>
                </c:pt>
                <c:pt idx="27">
                  <c:v>-473924</c:v>
                </c:pt>
                <c:pt idx="28">
                  <c:v>-80107</c:v>
                </c:pt>
                <c:pt idx="29">
                  <c:v>-466109</c:v>
                </c:pt>
                <c:pt idx="30">
                  <c:v>-368685</c:v>
                </c:pt>
                <c:pt idx="31">
                  <c:v>-153536</c:v>
                </c:pt>
                <c:pt idx="32">
                  <c:v>-606932</c:v>
                </c:pt>
                <c:pt idx="33">
                  <c:v>-517253</c:v>
                </c:pt>
                <c:pt idx="34">
                  <c:v>-224262</c:v>
                </c:pt>
                <c:pt idx="35">
                  <c:v>-746685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A-42CE-A703-3CA947EA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935296"/>
        <c:axId val="109414656"/>
      </c:areaChart>
      <c:lineChart>
        <c:grouping val="standard"/>
        <c:varyColors val="0"/>
        <c:ser>
          <c:idx val="0"/>
          <c:order val="0"/>
          <c:tx>
            <c:strRef>
              <c:f>工作表1!$G$1</c:f>
              <c:strCache>
                <c:ptCount val="1"/>
                <c:pt idx="0">
                  <c:v>非固定支出</c:v>
                </c:pt>
              </c:strCache>
            </c:strRef>
          </c:tx>
          <c:marker>
            <c:symbol val="none"/>
          </c:marker>
          <c:cat>
            <c:numRef>
              <c:f>工作表1!$A$2:$A$37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工作表1!$G$2:$G$37</c:f>
              <c:numCache>
                <c:formatCode>#,##0_);[Red]\(#,##0\)</c:formatCode>
                <c:ptCount val="36"/>
                <c:pt idx="0">
                  <c:v>181423</c:v>
                </c:pt>
                <c:pt idx="1">
                  <c:v>234945</c:v>
                </c:pt>
                <c:pt idx="2">
                  <c:v>374935</c:v>
                </c:pt>
                <c:pt idx="3">
                  <c:v>545169</c:v>
                </c:pt>
                <c:pt idx="4">
                  <c:v>751880</c:v>
                </c:pt>
                <c:pt idx="5">
                  <c:v>792730</c:v>
                </c:pt>
                <c:pt idx="6">
                  <c:v>1026165</c:v>
                </c:pt>
                <c:pt idx="7">
                  <c:v>1447046</c:v>
                </c:pt>
                <c:pt idx="8">
                  <c:v>1577440</c:v>
                </c:pt>
                <c:pt idx="9">
                  <c:v>1622923</c:v>
                </c:pt>
                <c:pt idx="10">
                  <c:v>1683149</c:v>
                </c:pt>
                <c:pt idx="11">
                  <c:v>1738009</c:v>
                </c:pt>
                <c:pt idx="12">
                  <c:v>1945806</c:v>
                </c:pt>
                <c:pt idx="13">
                  <c:v>1978056</c:v>
                </c:pt>
                <c:pt idx="14">
                  <c:v>2016804</c:v>
                </c:pt>
                <c:pt idx="15">
                  <c:v>2053379</c:v>
                </c:pt>
                <c:pt idx="16">
                  <c:v>2151126</c:v>
                </c:pt>
                <c:pt idx="17">
                  <c:v>2216855</c:v>
                </c:pt>
                <c:pt idx="18">
                  <c:v>2297858</c:v>
                </c:pt>
                <c:pt idx="19">
                  <c:v>2393360</c:v>
                </c:pt>
                <c:pt idx="20">
                  <c:v>2485973</c:v>
                </c:pt>
                <c:pt idx="21">
                  <c:v>2521051</c:v>
                </c:pt>
                <c:pt idx="22">
                  <c:v>2672123</c:v>
                </c:pt>
                <c:pt idx="23">
                  <c:v>2854208</c:v>
                </c:pt>
                <c:pt idx="24">
                  <c:v>3030809</c:v>
                </c:pt>
                <c:pt idx="25">
                  <c:v>3086021</c:v>
                </c:pt>
                <c:pt idx="26">
                  <c:v>3171884</c:v>
                </c:pt>
                <c:pt idx="27">
                  <c:v>3230070</c:v>
                </c:pt>
                <c:pt idx="28">
                  <c:v>3257819</c:v>
                </c:pt>
                <c:pt idx="29">
                  <c:v>3290740</c:v>
                </c:pt>
                <c:pt idx="30">
                  <c:v>3338446</c:v>
                </c:pt>
                <c:pt idx="31">
                  <c:v>3476892</c:v>
                </c:pt>
                <c:pt idx="32">
                  <c:v>3552967</c:v>
                </c:pt>
                <c:pt idx="33">
                  <c:v>3621392</c:v>
                </c:pt>
                <c:pt idx="34">
                  <c:v>3664693</c:v>
                </c:pt>
                <c:pt idx="35">
                  <c:v>3800599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6A-42CE-A703-3CA947EA6893}"/>
            </c:ext>
          </c:extLst>
        </c:ser>
        <c:ser>
          <c:idx val="2"/>
          <c:order val="2"/>
          <c:tx>
            <c:strRef>
              <c:f>工作表1!$I$1</c:f>
              <c:strCache>
                <c:ptCount val="1"/>
                <c:pt idx="0">
                  <c:v>實際可支配收入(收入-每月固定支出)</c:v>
                </c:pt>
              </c:strCache>
            </c:strRef>
          </c:tx>
          <c:marker>
            <c:symbol val="none"/>
          </c:marker>
          <c:cat>
            <c:numRef>
              <c:f>工作表1!$A$2:$A$37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工作表1!$I$2:$I$37</c:f>
              <c:numCache>
                <c:formatCode>#,##0_);[Red]\(#,##0\)</c:formatCode>
                <c:ptCount val="36"/>
                <c:pt idx="0">
                  <c:v>184354</c:v>
                </c:pt>
                <c:pt idx="1">
                  <c:v>645309</c:v>
                </c:pt>
                <c:pt idx="2">
                  <c:v>295470</c:v>
                </c:pt>
                <c:pt idx="3">
                  <c:v>475726</c:v>
                </c:pt>
                <c:pt idx="4">
                  <c:v>897855</c:v>
                </c:pt>
                <c:pt idx="5">
                  <c:v>583860</c:v>
                </c:pt>
                <c:pt idx="6">
                  <c:v>864864</c:v>
                </c:pt>
                <c:pt idx="7">
                  <c:v>1269722</c:v>
                </c:pt>
                <c:pt idx="8">
                  <c:v>1008847</c:v>
                </c:pt>
                <c:pt idx="9">
                  <c:v>1210045</c:v>
                </c:pt>
                <c:pt idx="10">
                  <c:v>1436402</c:v>
                </c:pt>
                <c:pt idx="11">
                  <c:v>1100114</c:v>
                </c:pt>
                <c:pt idx="12">
                  <c:v>1581510</c:v>
                </c:pt>
                <c:pt idx="13">
                  <c:v>1725007</c:v>
                </c:pt>
                <c:pt idx="14">
                  <c:v>1885943</c:v>
                </c:pt>
                <c:pt idx="15">
                  <c:v>1962912</c:v>
                </c:pt>
                <c:pt idx="16">
                  <c:v>2419243</c:v>
                </c:pt>
                <c:pt idx="17">
                  <c:v>2182506</c:v>
                </c:pt>
                <c:pt idx="18">
                  <c:v>2324256</c:v>
                </c:pt>
                <c:pt idx="19">
                  <c:v>2694332</c:v>
                </c:pt>
                <c:pt idx="20">
                  <c:v>2253613</c:v>
                </c:pt>
                <c:pt idx="21">
                  <c:v>2474175</c:v>
                </c:pt>
                <c:pt idx="22">
                  <c:v>2799366</c:v>
                </c:pt>
                <c:pt idx="23">
                  <c:v>2433298</c:v>
                </c:pt>
                <c:pt idx="24">
                  <c:v>2674556</c:v>
                </c:pt>
                <c:pt idx="25">
                  <c:v>3006854</c:v>
                </c:pt>
                <c:pt idx="26">
                  <c:v>2495378</c:v>
                </c:pt>
                <c:pt idx="27">
                  <c:v>2756146</c:v>
                </c:pt>
                <c:pt idx="28">
                  <c:v>3177712</c:v>
                </c:pt>
                <c:pt idx="29">
                  <c:v>2824631</c:v>
                </c:pt>
                <c:pt idx="30">
                  <c:v>2969761</c:v>
                </c:pt>
                <c:pt idx="31">
                  <c:v>3323356</c:v>
                </c:pt>
                <c:pt idx="32">
                  <c:v>2946035</c:v>
                </c:pt>
                <c:pt idx="33">
                  <c:v>3104139</c:v>
                </c:pt>
                <c:pt idx="34">
                  <c:v>3440431</c:v>
                </c:pt>
                <c:pt idx="35">
                  <c:v>3053914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6A-42CE-A703-3CA947EA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935296"/>
        <c:axId val="109414656"/>
      </c:lineChart>
      <c:dateAx>
        <c:axId val="11493529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09414656"/>
        <c:crosses val="autoZero"/>
        <c:auto val="1"/>
        <c:lblOffset val="100"/>
        <c:baseTimeUnit val="months"/>
      </c:dateAx>
      <c:valAx>
        <c:axId val="109414656"/>
        <c:scaling>
          <c:orientation val="minMax"/>
        </c:scaling>
        <c:delete val="0"/>
        <c:axPos val="l"/>
        <c:majorGridlines/>
        <c:numFmt formatCode="#,##0_);[Red]\(#,##0\)" sourceLinked="1"/>
        <c:majorTickMark val="out"/>
        <c:minorTickMark val="none"/>
        <c:tickLblPos val="nextTo"/>
        <c:crossAx val="114935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690968443960823"/>
          <c:y val="0.42936351706036746"/>
          <c:w val="0.14816104461371055"/>
          <c:h val="0.3548144274934383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dirty="0"/>
              <a:t>2016</a:t>
            </a:r>
            <a:r>
              <a:rPr lang="zh-TW" altLang="en-US" dirty="0"/>
              <a:t>非固定支出</a:t>
            </a:r>
          </a:p>
        </c:rich>
      </c:tx>
      <c:layout>
        <c:manualLayout>
          <c:xMode val="edge"/>
          <c:yMode val="edge"/>
          <c:x val="0.41273964414176573"/>
          <c:y val="0.11019857512124673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Sheet2!$A$1:$A$19</c:f>
              <c:strCache>
                <c:ptCount val="19"/>
                <c:pt idx="0">
                  <c:v>設備增購</c:v>
                </c:pt>
                <c:pt idx="1">
                  <c:v>其他修繕</c:v>
                </c:pt>
                <c:pt idx="2">
                  <c:v>吧檯零用金</c:v>
                </c:pt>
                <c:pt idx="3">
                  <c:v>活動費</c:v>
                </c:pt>
                <c:pt idx="4">
                  <c:v>機電修繕</c:v>
                </c:pt>
                <c:pt idx="5">
                  <c:v>櫃檯零用金</c:v>
                </c:pt>
                <c:pt idx="6">
                  <c:v>年節禮金</c:v>
                </c:pt>
                <c:pt idx="7">
                  <c:v>其他支出</c:v>
                </c:pt>
                <c:pt idx="8">
                  <c:v>雜項支出</c:v>
                </c:pt>
                <c:pt idx="9">
                  <c:v>清潔用品費</c:v>
                </c:pt>
                <c:pt idx="10">
                  <c:v>年度消防檢修申報</c:v>
                </c:pt>
                <c:pt idx="11">
                  <c:v>機械車位檢查費</c:v>
                </c:pt>
                <c:pt idx="12">
                  <c:v>建築物公安檢查費</c:v>
                </c:pt>
                <c:pt idx="13">
                  <c:v>水電修繕</c:v>
                </c:pt>
                <c:pt idx="14">
                  <c:v>汙水設備修繕</c:v>
                </c:pt>
                <c:pt idx="15">
                  <c:v>弱電修繕</c:v>
                </c:pt>
                <c:pt idx="16">
                  <c:v>電信費</c:v>
                </c:pt>
                <c:pt idx="17">
                  <c:v>水塔清洗</c:v>
                </c:pt>
                <c:pt idx="18">
                  <c:v>公共意外責任險</c:v>
                </c:pt>
              </c:strCache>
            </c:strRef>
          </c:cat>
          <c:val>
            <c:numRef>
              <c:f>Sheet2!$B$1:$B$19</c:f>
              <c:numCache>
                <c:formatCode>0%</c:formatCode>
                <c:ptCount val="19"/>
                <c:pt idx="0">
                  <c:v>0.18472574077579576</c:v>
                </c:pt>
                <c:pt idx="1">
                  <c:v>0.17234490730485286</c:v>
                </c:pt>
                <c:pt idx="2">
                  <c:v>0.14430995466651783</c:v>
                </c:pt>
                <c:pt idx="3">
                  <c:v>0.11960122185788451</c:v>
                </c:pt>
                <c:pt idx="4">
                  <c:v>9.897129416475979E-2</c:v>
                </c:pt>
                <c:pt idx="5">
                  <c:v>6.3394378279974378E-2</c:v>
                </c:pt>
                <c:pt idx="6">
                  <c:v>3.1415257343316405E-2</c:v>
                </c:pt>
                <c:pt idx="7">
                  <c:v>2.8368667826231049E-2</c:v>
                </c:pt>
                <c:pt idx="8">
                  <c:v>2.7631042186778088E-2</c:v>
                </c:pt>
                <c:pt idx="9">
                  <c:v>2.5853721125724895E-2</c:v>
                </c:pt>
                <c:pt idx="10">
                  <c:v>1.8987243449257167E-2</c:v>
                </c:pt>
                <c:pt idx="11">
                  <c:v>1.7592544112257188E-2</c:v>
                </c:pt>
                <c:pt idx="12">
                  <c:v>1.4384275340346338E-2</c:v>
                </c:pt>
                <c:pt idx="13">
                  <c:v>1.3981515630816642E-2</c:v>
                </c:pt>
                <c:pt idx="14">
                  <c:v>1.3854934007821593E-2</c:v>
                </c:pt>
                <c:pt idx="15">
                  <c:v>1.0661624882264705E-2</c:v>
                </c:pt>
                <c:pt idx="16">
                  <c:v>7.0172248820345581E-3</c:v>
                </c:pt>
                <c:pt idx="17">
                  <c:v>6.9044521633662426E-3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92-418E-87C1-B2991E12AC8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6597158081898724"/>
          <c:y val="0.19533722448101767"/>
          <c:w val="0.33368343732920508"/>
          <c:h val="0.7176281785154745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dirty="0"/>
              <a:t>2017</a:t>
            </a:r>
            <a:r>
              <a:rPr lang="zh-TW" altLang="en-US" dirty="0"/>
              <a:t>非固定支出</a:t>
            </a:r>
          </a:p>
        </c:rich>
      </c:tx>
      <c:layout>
        <c:manualLayout>
          <c:xMode val="edge"/>
          <c:yMode val="edge"/>
          <c:x val="0.45803530293229339"/>
          <c:y val="0.12990637579398737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Sheet2!$A$1:$A$18</c:f>
              <c:strCache>
                <c:ptCount val="18"/>
                <c:pt idx="0">
                  <c:v>機電修繕</c:v>
                </c:pt>
                <c:pt idx="1">
                  <c:v>吧檯零用金</c:v>
                </c:pt>
                <c:pt idx="2">
                  <c:v>活動費</c:v>
                </c:pt>
                <c:pt idx="3">
                  <c:v>櫃檯零用金</c:v>
                </c:pt>
                <c:pt idx="4">
                  <c:v>其他修繕</c:v>
                </c:pt>
                <c:pt idx="5">
                  <c:v>水電修繕</c:v>
                </c:pt>
                <c:pt idx="6">
                  <c:v>年節禮金</c:v>
                </c:pt>
                <c:pt idx="7">
                  <c:v>清潔用品費</c:v>
                </c:pt>
                <c:pt idx="8">
                  <c:v>汙水設備修繕</c:v>
                </c:pt>
                <c:pt idx="9">
                  <c:v>年度消防檢修申報</c:v>
                </c:pt>
                <c:pt idx="10">
                  <c:v>弱電修繕</c:v>
                </c:pt>
                <c:pt idx="11">
                  <c:v>設備增購</c:v>
                </c:pt>
                <c:pt idx="12">
                  <c:v>公共意外責任險</c:v>
                </c:pt>
                <c:pt idx="13">
                  <c:v>機械車位檢查費</c:v>
                </c:pt>
                <c:pt idx="14">
                  <c:v>其他支出</c:v>
                </c:pt>
                <c:pt idx="15">
                  <c:v>水塔清洗</c:v>
                </c:pt>
                <c:pt idx="16">
                  <c:v>電信費</c:v>
                </c:pt>
                <c:pt idx="17">
                  <c:v>建築物公安檢查費</c:v>
                </c:pt>
              </c:strCache>
            </c:strRef>
          </c:cat>
          <c:val>
            <c:numRef>
              <c:f>Sheet2!$B$1:$B$18</c:f>
              <c:numCache>
                <c:formatCode>0%</c:formatCode>
                <c:ptCount val="18"/>
                <c:pt idx="0">
                  <c:v>0.20609855411087091</c:v>
                </c:pt>
                <c:pt idx="1">
                  <c:v>0.18581095306482087</c:v>
                </c:pt>
                <c:pt idx="2">
                  <c:v>0.12808020791991392</c:v>
                </c:pt>
                <c:pt idx="3">
                  <c:v>9.8406287767683009E-2</c:v>
                </c:pt>
                <c:pt idx="4">
                  <c:v>6.406742883661426E-2</c:v>
                </c:pt>
                <c:pt idx="5">
                  <c:v>6.1996113596231493E-2</c:v>
                </c:pt>
                <c:pt idx="6">
                  <c:v>4.9095188223605292E-2</c:v>
                </c:pt>
                <c:pt idx="7">
                  <c:v>3.3628412137978979E-2</c:v>
                </c:pt>
                <c:pt idx="8">
                  <c:v>3.3546885456804745E-2</c:v>
                </c:pt>
                <c:pt idx="9">
                  <c:v>2.8220774252619828E-2</c:v>
                </c:pt>
                <c:pt idx="10">
                  <c:v>2.5533081466656036E-2</c:v>
                </c:pt>
                <c:pt idx="11">
                  <c:v>1.98817594353695E-2</c:v>
                </c:pt>
                <c:pt idx="12">
                  <c:v>1.9709747097067815E-2</c:v>
                </c:pt>
                <c:pt idx="13">
                  <c:v>1.3696482437271489E-2</c:v>
                </c:pt>
                <c:pt idx="14">
                  <c:v>1.1592914883457161E-2</c:v>
                </c:pt>
                <c:pt idx="15">
                  <c:v>1.0750771143855174E-2</c:v>
                </c:pt>
                <c:pt idx="16">
                  <c:v>9.8844381691795095E-3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A-4B1B-B3FD-9C5D630290D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404518970788751"/>
          <c:y val="0.19812429922984212"/>
          <c:w val="0.40054675102264953"/>
          <c:h val="0.788741922269983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2018</a:t>
            </a:r>
            <a:r>
              <a:rPr lang="zh-TW" altLang="en-US"/>
              <a:t>非固定支出</a:t>
            </a:r>
          </a:p>
        </c:rich>
      </c:tx>
      <c:layout>
        <c:manualLayout>
          <c:xMode val="edge"/>
          <c:yMode val="edge"/>
          <c:x val="0.4608710734268297"/>
          <c:y val="0.14171098860124307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Sheet2!$A$1:$A$19</c:f>
              <c:strCache>
                <c:ptCount val="19"/>
                <c:pt idx="0">
                  <c:v>吧檯零用金</c:v>
                </c:pt>
                <c:pt idx="1">
                  <c:v>其他修繕</c:v>
                </c:pt>
                <c:pt idx="2">
                  <c:v>活動費</c:v>
                </c:pt>
                <c:pt idx="3">
                  <c:v>櫃檯零用金</c:v>
                </c:pt>
                <c:pt idx="4">
                  <c:v>年節禮金</c:v>
                </c:pt>
                <c:pt idx="5">
                  <c:v>汙水設備修繕</c:v>
                </c:pt>
                <c:pt idx="6">
                  <c:v>水電修繕</c:v>
                </c:pt>
                <c:pt idx="7">
                  <c:v>設備增購</c:v>
                </c:pt>
                <c:pt idx="8">
                  <c:v>清潔用品費</c:v>
                </c:pt>
                <c:pt idx="9">
                  <c:v>機電修繕</c:v>
                </c:pt>
                <c:pt idx="10">
                  <c:v>弱電修繕</c:v>
                </c:pt>
                <c:pt idx="11">
                  <c:v>年度消防檢修申報</c:v>
                </c:pt>
                <c:pt idx="12">
                  <c:v>電信費</c:v>
                </c:pt>
                <c:pt idx="13">
                  <c:v>機械車位檢查費</c:v>
                </c:pt>
                <c:pt idx="14">
                  <c:v>建築物公安檢查費</c:v>
                </c:pt>
                <c:pt idx="15">
                  <c:v>水塔清洗</c:v>
                </c:pt>
                <c:pt idx="16">
                  <c:v>管委會議</c:v>
                </c:pt>
                <c:pt idx="17">
                  <c:v>公共意外責任險</c:v>
                </c:pt>
                <c:pt idx="18">
                  <c:v>其他支出</c:v>
                </c:pt>
              </c:strCache>
            </c:strRef>
          </c:cat>
          <c:val>
            <c:numRef>
              <c:f>Sheet2!$C$1:$C$19</c:f>
              <c:numCache>
                <c:formatCode>0%</c:formatCode>
                <c:ptCount val="19"/>
                <c:pt idx="0">
                  <c:v>0.23875438375893263</c:v>
                </c:pt>
                <c:pt idx="1">
                  <c:v>0.15884555115169099</c:v>
                </c:pt>
                <c:pt idx="2">
                  <c:v>9.6653497338837754E-2</c:v>
                </c:pt>
                <c:pt idx="3">
                  <c:v>7.9975401287628478E-2</c:v>
                </c:pt>
                <c:pt idx="4">
                  <c:v>5.1564311156805168E-2</c:v>
                </c:pt>
                <c:pt idx="5">
                  <c:v>5.1062404439602659E-2</c:v>
                </c:pt>
                <c:pt idx="6">
                  <c:v>4.923969057186723E-2</c:v>
                </c:pt>
                <c:pt idx="7">
                  <c:v>4.2244695902644888E-2</c:v>
                </c:pt>
                <c:pt idx="8">
                  <c:v>3.926918155392433E-2</c:v>
                </c:pt>
                <c:pt idx="9">
                  <c:v>3.612671718137641E-2</c:v>
                </c:pt>
                <c:pt idx="10">
                  <c:v>3.6030562420817612E-2</c:v>
                </c:pt>
                <c:pt idx="11">
                  <c:v>3.3284340193429567E-2</c:v>
                </c:pt>
                <c:pt idx="12">
                  <c:v>1.7318423357787636E-2</c:v>
                </c:pt>
                <c:pt idx="13">
                  <c:v>1.6153999773877815E-2</c:v>
                </c:pt>
                <c:pt idx="14">
                  <c:v>1.5849685806395033E-2</c:v>
                </c:pt>
                <c:pt idx="15">
                  <c:v>1.2679748645116024E-2</c:v>
                </c:pt>
                <c:pt idx="16">
                  <c:v>8.88639050878548E-3</c:v>
                </c:pt>
                <c:pt idx="17">
                  <c:v>8.453165763410684E-3</c:v>
                </c:pt>
                <c:pt idx="18">
                  <c:v>7.6078491870696149E-3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E8-4C84-B93D-9B9511708D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557137859386779"/>
          <c:y val="0.22521604071097148"/>
          <c:w val="0.36142408526712166"/>
          <c:h val="0.774756880348500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工作表3!$B$1</c:f>
              <c:strCache>
                <c:ptCount val="1"/>
                <c:pt idx="0">
                  <c:v>吧檯收入</c:v>
                </c:pt>
              </c:strCache>
            </c:strRef>
          </c:tx>
          <c:invertIfNegative val="0"/>
          <c:cat>
            <c:numRef>
              <c:f>工作表3!$A$2:$A$37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工作表3!$B$2:$B$37</c:f>
              <c:numCache>
                <c:formatCode>#,##0_);[Red]\(#,##0\)</c:formatCode>
                <c:ptCount val="36"/>
                <c:pt idx="0">
                  <c:v>18695</c:v>
                </c:pt>
                <c:pt idx="1">
                  <c:v>15680</c:v>
                </c:pt>
                <c:pt idx="2">
                  <c:v>22020</c:v>
                </c:pt>
                <c:pt idx="3">
                  <c:v>18100</c:v>
                </c:pt>
                <c:pt idx="4">
                  <c:v>27400</c:v>
                </c:pt>
                <c:pt idx="5">
                  <c:v>31750</c:v>
                </c:pt>
                <c:pt idx="6">
                  <c:v>36735</c:v>
                </c:pt>
                <c:pt idx="7">
                  <c:v>33340</c:v>
                </c:pt>
                <c:pt idx="8">
                  <c:v>22495</c:v>
                </c:pt>
                <c:pt idx="9">
                  <c:v>22530</c:v>
                </c:pt>
                <c:pt idx="10">
                  <c:v>22035</c:v>
                </c:pt>
                <c:pt idx="11">
                  <c:v>20880</c:v>
                </c:pt>
                <c:pt idx="12">
                  <c:v>17855</c:v>
                </c:pt>
                <c:pt idx="13">
                  <c:v>20830</c:v>
                </c:pt>
                <c:pt idx="14">
                  <c:v>15715</c:v>
                </c:pt>
                <c:pt idx="15">
                  <c:v>15845</c:v>
                </c:pt>
                <c:pt idx="16">
                  <c:v>17655</c:v>
                </c:pt>
                <c:pt idx="17">
                  <c:v>21675</c:v>
                </c:pt>
                <c:pt idx="18">
                  <c:v>27115</c:v>
                </c:pt>
                <c:pt idx="19">
                  <c:v>25285</c:v>
                </c:pt>
                <c:pt idx="20">
                  <c:v>19335</c:v>
                </c:pt>
                <c:pt idx="21">
                  <c:v>15950</c:v>
                </c:pt>
                <c:pt idx="22">
                  <c:v>20571</c:v>
                </c:pt>
                <c:pt idx="23">
                  <c:v>18086</c:v>
                </c:pt>
                <c:pt idx="24">
                  <c:v>29045</c:v>
                </c:pt>
                <c:pt idx="25">
                  <c:v>26407</c:v>
                </c:pt>
                <c:pt idx="26">
                  <c:v>15742</c:v>
                </c:pt>
                <c:pt idx="27">
                  <c:v>18346</c:v>
                </c:pt>
                <c:pt idx="28">
                  <c:v>19790</c:v>
                </c:pt>
                <c:pt idx="29">
                  <c:v>17215</c:v>
                </c:pt>
                <c:pt idx="30">
                  <c:v>22753</c:v>
                </c:pt>
                <c:pt idx="31">
                  <c:v>21222</c:v>
                </c:pt>
                <c:pt idx="32">
                  <c:v>16047</c:v>
                </c:pt>
                <c:pt idx="33">
                  <c:v>18876</c:v>
                </c:pt>
                <c:pt idx="34">
                  <c:v>14065</c:v>
                </c:pt>
                <c:pt idx="35">
                  <c:v>18563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8-44E4-A4AC-971E02186AA1}"/>
            </c:ext>
          </c:extLst>
        </c:ser>
        <c:ser>
          <c:idx val="1"/>
          <c:order val="1"/>
          <c:tx>
            <c:strRef>
              <c:f>工作表3!$D$1</c:f>
              <c:strCache>
                <c:ptCount val="1"/>
                <c:pt idx="0">
                  <c:v>吧檯零用金</c:v>
                </c:pt>
              </c:strCache>
            </c:strRef>
          </c:tx>
          <c:invertIfNegative val="0"/>
          <c:cat>
            <c:numRef>
              <c:f>工作表3!$A$2:$A$37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工作表3!$D$2:$D$37</c:f>
              <c:numCache>
                <c:formatCode>#,##0_);[Red]\(#,##0\)</c:formatCode>
                <c:ptCount val="36"/>
                <c:pt idx="0">
                  <c:v>12000</c:v>
                </c:pt>
                <c:pt idx="1">
                  <c:v>30886</c:v>
                </c:pt>
                <c:pt idx="2">
                  <c:v>22668</c:v>
                </c:pt>
                <c:pt idx="3">
                  <c:v>11347</c:v>
                </c:pt>
                <c:pt idx="4">
                  <c:v>20628</c:v>
                </c:pt>
                <c:pt idx="5">
                  <c:v>22976</c:v>
                </c:pt>
                <c:pt idx="6">
                  <c:v>27429</c:v>
                </c:pt>
                <c:pt idx="7">
                  <c:v>27084</c:v>
                </c:pt>
                <c:pt idx="8">
                  <c:v>19555</c:v>
                </c:pt>
                <c:pt idx="9">
                  <c:v>20692</c:v>
                </c:pt>
                <c:pt idx="10">
                  <c:v>16228</c:v>
                </c:pt>
                <c:pt idx="11">
                  <c:v>19319</c:v>
                </c:pt>
                <c:pt idx="12">
                  <c:v>31542</c:v>
                </c:pt>
                <c:pt idx="13">
                  <c:v>13069</c:v>
                </c:pt>
                <c:pt idx="14">
                  <c:v>19492</c:v>
                </c:pt>
                <c:pt idx="15">
                  <c:v>11158</c:v>
                </c:pt>
                <c:pt idx="16">
                  <c:v>17505</c:v>
                </c:pt>
                <c:pt idx="17">
                  <c:v>17669</c:v>
                </c:pt>
                <c:pt idx="18">
                  <c:v>16239</c:v>
                </c:pt>
                <c:pt idx="19">
                  <c:v>21817</c:v>
                </c:pt>
                <c:pt idx="20">
                  <c:v>14151</c:v>
                </c:pt>
                <c:pt idx="21">
                  <c:v>13582</c:v>
                </c:pt>
                <c:pt idx="22">
                  <c:v>13688</c:v>
                </c:pt>
                <c:pt idx="23">
                  <c:v>17490</c:v>
                </c:pt>
                <c:pt idx="24">
                  <c:v>20979</c:v>
                </c:pt>
                <c:pt idx="25">
                  <c:v>24737</c:v>
                </c:pt>
                <c:pt idx="26">
                  <c:v>13987</c:v>
                </c:pt>
                <c:pt idx="27">
                  <c:v>19078</c:v>
                </c:pt>
                <c:pt idx="28">
                  <c:v>16497</c:v>
                </c:pt>
                <c:pt idx="29">
                  <c:v>17923</c:v>
                </c:pt>
                <c:pt idx="30">
                  <c:v>27388</c:v>
                </c:pt>
                <c:pt idx="31">
                  <c:v>18351</c:v>
                </c:pt>
                <c:pt idx="32">
                  <c:v>17258</c:v>
                </c:pt>
                <c:pt idx="33">
                  <c:v>20566</c:v>
                </c:pt>
                <c:pt idx="34">
                  <c:v>14107</c:v>
                </c:pt>
                <c:pt idx="35">
                  <c:v>15084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48-44E4-A4AC-971E02186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609728"/>
        <c:axId val="117533504"/>
      </c:barChart>
      <c:lineChart>
        <c:grouping val="standard"/>
        <c:varyColors val="0"/>
        <c:ser>
          <c:idx val="2"/>
          <c:order val="2"/>
          <c:tx>
            <c:strRef>
              <c:f>工作表3!$F$1</c:f>
              <c:strCache>
                <c:ptCount val="1"/>
                <c:pt idx="0">
                  <c:v>吧台損益</c:v>
                </c:pt>
              </c:strCache>
            </c:strRef>
          </c:tx>
          <c:marker>
            <c:symbol val="none"/>
          </c:marker>
          <c:cat>
            <c:numRef>
              <c:f>工作表3!$A$2:$A$37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工作表3!$F$2:$F$37</c:f>
              <c:numCache>
                <c:formatCode>#,##0_);[Red]\(#,##0\)</c:formatCode>
                <c:ptCount val="36"/>
                <c:pt idx="0">
                  <c:v>6695</c:v>
                </c:pt>
                <c:pt idx="1">
                  <c:v>-8511</c:v>
                </c:pt>
                <c:pt idx="2">
                  <c:v>-9159</c:v>
                </c:pt>
                <c:pt idx="3">
                  <c:v>-2406</c:v>
                </c:pt>
                <c:pt idx="4">
                  <c:v>4366</c:v>
                </c:pt>
                <c:pt idx="5">
                  <c:v>13140</c:v>
                </c:pt>
                <c:pt idx="6">
                  <c:v>22446</c:v>
                </c:pt>
                <c:pt idx="7">
                  <c:v>28702</c:v>
                </c:pt>
                <c:pt idx="8">
                  <c:v>31642</c:v>
                </c:pt>
                <c:pt idx="9">
                  <c:v>33480</c:v>
                </c:pt>
                <c:pt idx="10">
                  <c:v>39287</c:v>
                </c:pt>
                <c:pt idx="11">
                  <c:v>40848</c:v>
                </c:pt>
                <c:pt idx="12">
                  <c:v>27161</c:v>
                </c:pt>
                <c:pt idx="13">
                  <c:v>34922</c:v>
                </c:pt>
                <c:pt idx="14">
                  <c:v>31145</c:v>
                </c:pt>
                <c:pt idx="15">
                  <c:v>35832</c:v>
                </c:pt>
                <c:pt idx="16">
                  <c:v>35982</c:v>
                </c:pt>
                <c:pt idx="17">
                  <c:v>39988</c:v>
                </c:pt>
                <c:pt idx="18">
                  <c:v>50864</c:v>
                </c:pt>
                <c:pt idx="19">
                  <c:v>54332</c:v>
                </c:pt>
                <c:pt idx="20">
                  <c:v>59516</c:v>
                </c:pt>
                <c:pt idx="21">
                  <c:v>61884</c:v>
                </c:pt>
                <c:pt idx="22">
                  <c:v>68767</c:v>
                </c:pt>
                <c:pt idx="23">
                  <c:v>69363</c:v>
                </c:pt>
                <c:pt idx="24">
                  <c:v>77429</c:v>
                </c:pt>
                <c:pt idx="25">
                  <c:v>79099</c:v>
                </c:pt>
                <c:pt idx="26">
                  <c:v>80854</c:v>
                </c:pt>
                <c:pt idx="27">
                  <c:v>80122</c:v>
                </c:pt>
                <c:pt idx="28">
                  <c:v>83415</c:v>
                </c:pt>
                <c:pt idx="29">
                  <c:v>82707</c:v>
                </c:pt>
                <c:pt idx="30">
                  <c:v>78072</c:v>
                </c:pt>
                <c:pt idx="31">
                  <c:v>80943</c:v>
                </c:pt>
                <c:pt idx="32">
                  <c:v>79732</c:v>
                </c:pt>
                <c:pt idx="33">
                  <c:v>78042</c:v>
                </c:pt>
                <c:pt idx="34">
                  <c:v>78000</c:v>
                </c:pt>
                <c:pt idx="35">
                  <c:v>81479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48-44E4-A4AC-971E02186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09728"/>
        <c:axId val="117533504"/>
      </c:lineChart>
      <c:dateAx>
        <c:axId val="5760972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17533504"/>
        <c:crosses val="autoZero"/>
        <c:auto val="1"/>
        <c:lblOffset val="100"/>
        <c:baseTimeUnit val="months"/>
      </c:dateAx>
      <c:valAx>
        <c:axId val="117533504"/>
        <c:scaling>
          <c:orientation val="minMax"/>
        </c:scaling>
        <c:delete val="0"/>
        <c:axPos val="l"/>
        <c:majorGridlines/>
        <c:numFmt formatCode="#,##0_);[Red]\(#,##0\)" sourceLinked="1"/>
        <c:majorTickMark val="out"/>
        <c:minorTickMark val="none"/>
        <c:tickLblPos val="nextTo"/>
        <c:crossAx val="576097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工作表4!$B$1</c:f>
              <c:strCache>
                <c:ptCount val="1"/>
                <c:pt idx="0">
                  <c:v>櫃檯零用金</c:v>
                </c:pt>
              </c:strCache>
            </c:strRef>
          </c:tx>
          <c:marker>
            <c:symbol val="none"/>
          </c:marker>
          <c:cat>
            <c:numRef>
              <c:f>工作表4!$A$2:$A$40</c:f>
              <c:numCache>
                <c:formatCode>mmm\-yy</c:formatCode>
                <c:ptCount val="39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工作表4!$B$2:$B$40</c:f>
              <c:numCache>
                <c:formatCode>#,##0_);[Red]\(#,##0\)</c:formatCode>
                <c:ptCount val="39"/>
                <c:pt idx="0">
                  <c:v>12087</c:v>
                </c:pt>
                <c:pt idx="1">
                  <c:v>11032</c:v>
                </c:pt>
                <c:pt idx="2">
                  <c:v>8424</c:v>
                </c:pt>
                <c:pt idx="3">
                  <c:v>5117</c:v>
                </c:pt>
                <c:pt idx="4">
                  <c:v>5730</c:v>
                </c:pt>
                <c:pt idx="5">
                  <c:v>12076</c:v>
                </c:pt>
                <c:pt idx="6">
                  <c:v>9574</c:v>
                </c:pt>
                <c:pt idx="7">
                  <c:v>15031</c:v>
                </c:pt>
                <c:pt idx="8">
                  <c:v>8968</c:v>
                </c:pt>
                <c:pt idx="9">
                  <c:v>7350</c:v>
                </c:pt>
                <c:pt idx="10">
                  <c:v>5006</c:v>
                </c:pt>
                <c:pt idx="11">
                  <c:v>9785</c:v>
                </c:pt>
                <c:pt idx="12">
                  <c:v>18086</c:v>
                </c:pt>
                <c:pt idx="13">
                  <c:v>5119</c:v>
                </c:pt>
                <c:pt idx="14">
                  <c:v>7598</c:v>
                </c:pt>
                <c:pt idx="15">
                  <c:v>5674</c:v>
                </c:pt>
                <c:pt idx="16">
                  <c:v>6942</c:v>
                </c:pt>
                <c:pt idx="17">
                  <c:v>7225</c:v>
                </c:pt>
                <c:pt idx="18">
                  <c:v>6427</c:v>
                </c:pt>
                <c:pt idx="19">
                  <c:v>9014</c:v>
                </c:pt>
                <c:pt idx="20">
                  <c:v>17388</c:v>
                </c:pt>
                <c:pt idx="21">
                  <c:v>4942</c:v>
                </c:pt>
                <c:pt idx="22">
                  <c:v>10007</c:v>
                </c:pt>
                <c:pt idx="23">
                  <c:v>11419</c:v>
                </c:pt>
                <c:pt idx="24">
                  <c:v>8198</c:v>
                </c:pt>
                <c:pt idx="25">
                  <c:v>7738</c:v>
                </c:pt>
                <c:pt idx="26">
                  <c:v>7037</c:v>
                </c:pt>
                <c:pt idx="27">
                  <c:v>6485</c:v>
                </c:pt>
                <c:pt idx="28">
                  <c:v>2545</c:v>
                </c:pt>
                <c:pt idx="29">
                  <c:v>7023</c:v>
                </c:pt>
                <c:pt idx="30">
                  <c:v>6370</c:v>
                </c:pt>
                <c:pt idx="31">
                  <c:v>5290</c:v>
                </c:pt>
                <c:pt idx="32">
                  <c:v>3780</c:v>
                </c:pt>
                <c:pt idx="33">
                  <c:v>5301</c:v>
                </c:pt>
                <c:pt idx="34">
                  <c:v>6987</c:v>
                </c:pt>
                <c:pt idx="35">
                  <c:v>8934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5B-48B9-AB6F-B5533592A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606144"/>
        <c:axId val="117536384"/>
      </c:lineChart>
      <c:dateAx>
        <c:axId val="5760614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17536384"/>
        <c:crosses val="autoZero"/>
        <c:auto val="1"/>
        <c:lblOffset val="100"/>
        <c:baseTimeUnit val="months"/>
      </c:dateAx>
      <c:valAx>
        <c:axId val="117536384"/>
        <c:scaling>
          <c:orientation val="minMax"/>
        </c:scaling>
        <c:delete val="0"/>
        <c:axPos val="l"/>
        <c:majorGridlines/>
        <c:numFmt formatCode="#,##0_);[Red]\(#,##0\)" sourceLinked="1"/>
        <c:majorTickMark val="out"/>
        <c:minorTickMark val="none"/>
        <c:tickLblPos val="nextTo"/>
        <c:crossAx val="57606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工作表5!$B$1</c:f>
              <c:strCache>
                <c:ptCount val="1"/>
                <c:pt idx="0">
                  <c:v>活動費</c:v>
                </c:pt>
              </c:strCache>
            </c:strRef>
          </c:tx>
          <c:invertIfNegative val="0"/>
          <c:cat>
            <c:numRef>
              <c:f>工作表5!$A$2:$A$40</c:f>
              <c:numCache>
                <c:formatCode>mmm\-yy</c:formatCode>
                <c:ptCount val="39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工作表5!$B$2:$B$40</c:f>
              <c:numCache>
                <c:formatCode>General</c:formatCode>
                <c:ptCount val="39"/>
                <c:pt idx="0">
                  <c:v>87818</c:v>
                </c:pt>
                <c:pt idx="1">
                  <c:v>3090</c:v>
                </c:pt>
                <c:pt idx="2">
                  <c:v>0</c:v>
                </c:pt>
                <c:pt idx="3">
                  <c:v>0</c:v>
                </c:pt>
                <c:pt idx="4">
                  <c:v>55000</c:v>
                </c:pt>
                <c:pt idx="5">
                  <c:v>0</c:v>
                </c:pt>
                <c:pt idx="6">
                  <c:v>0</c:v>
                </c:pt>
                <c:pt idx="7">
                  <c:v>3460</c:v>
                </c:pt>
                <c:pt idx="8">
                  <c:v>58500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87963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55000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88672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2800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71-4876-A007-46BD6FB5F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608704"/>
        <c:axId val="52078272"/>
      </c:barChart>
      <c:dateAx>
        <c:axId val="576087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52078272"/>
        <c:crosses val="autoZero"/>
        <c:auto val="1"/>
        <c:lblOffset val="100"/>
        <c:baseTimeUnit val="months"/>
      </c:dateAx>
      <c:valAx>
        <c:axId val="52078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608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工作表7!$B$1</c:f>
              <c:strCache>
                <c:ptCount val="1"/>
                <c:pt idx="0">
                  <c:v>機電修繕</c:v>
                </c:pt>
              </c:strCache>
            </c:strRef>
          </c:tx>
          <c:cat>
            <c:numRef>
              <c:f>工作表7!$A$2:$A$37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工作表7!$B$2:$B$37</c:f>
              <c:numCache>
                <c:formatCode>#,##0_);[Red]\(#,##0\)</c:formatCode>
                <c:ptCount val="36"/>
                <c:pt idx="0">
                  <c:v>735</c:v>
                </c:pt>
                <c:pt idx="1">
                  <c:v>2468</c:v>
                </c:pt>
                <c:pt idx="2">
                  <c:v>840</c:v>
                </c:pt>
                <c:pt idx="3">
                  <c:v>630</c:v>
                </c:pt>
                <c:pt idx="4">
                  <c:v>0</c:v>
                </c:pt>
                <c:pt idx="5">
                  <c:v>0</c:v>
                </c:pt>
                <c:pt idx="6">
                  <c:v>146459</c:v>
                </c:pt>
                <c:pt idx="7">
                  <c:v>18991</c:v>
                </c:pt>
                <c:pt idx="8">
                  <c:v>0</c:v>
                </c:pt>
                <c:pt idx="9">
                  <c:v>0</c:v>
                </c:pt>
                <c:pt idx="10">
                  <c:v>735</c:v>
                </c:pt>
                <c:pt idx="11">
                  <c:v>1155</c:v>
                </c:pt>
                <c:pt idx="12">
                  <c:v>0</c:v>
                </c:pt>
                <c:pt idx="13">
                  <c:v>0</c:v>
                </c:pt>
                <c:pt idx="14">
                  <c:v>2521</c:v>
                </c:pt>
                <c:pt idx="15">
                  <c:v>10416</c:v>
                </c:pt>
                <c:pt idx="16">
                  <c:v>3100</c:v>
                </c:pt>
                <c:pt idx="17">
                  <c:v>0</c:v>
                </c:pt>
                <c:pt idx="18">
                  <c:v>49300</c:v>
                </c:pt>
                <c:pt idx="19">
                  <c:v>49300</c:v>
                </c:pt>
                <c:pt idx="20">
                  <c:v>24200</c:v>
                </c:pt>
                <c:pt idx="21">
                  <c:v>0</c:v>
                </c:pt>
                <c:pt idx="22">
                  <c:v>0</c:v>
                </c:pt>
                <c:pt idx="23">
                  <c:v>91210</c:v>
                </c:pt>
                <c:pt idx="24">
                  <c:v>0</c:v>
                </c:pt>
                <c:pt idx="25">
                  <c:v>800</c:v>
                </c:pt>
                <c:pt idx="26">
                  <c:v>0</c:v>
                </c:pt>
                <c:pt idx="27">
                  <c:v>0</c:v>
                </c:pt>
                <c:pt idx="28">
                  <c:v>2000</c:v>
                </c:pt>
                <c:pt idx="29">
                  <c:v>2000</c:v>
                </c:pt>
                <c:pt idx="30">
                  <c:v>0</c:v>
                </c:pt>
                <c:pt idx="31">
                  <c:v>12990</c:v>
                </c:pt>
                <c:pt idx="32">
                  <c:v>13600</c:v>
                </c:pt>
                <c:pt idx="33">
                  <c:v>2800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2-4894-A76C-8C8AF8033D4F}"/>
            </c:ext>
          </c:extLst>
        </c:ser>
        <c:ser>
          <c:idx val="1"/>
          <c:order val="1"/>
          <c:tx>
            <c:strRef>
              <c:f>工作表7!$C$1</c:f>
              <c:strCache>
                <c:ptCount val="1"/>
                <c:pt idx="0">
                  <c:v>汙水設備修繕</c:v>
                </c:pt>
              </c:strCache>
            </c:strRef>
          </c:tx>
          <c:cat>
            <c:numRef>
              <c:f>工作表7!$A$2:$A$37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工作表7!$C$2:$C$37</c:f>
              <c:numCache>
                <c:formatCode>#,##0_);[Red]\(#,##0\)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14000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10080</c:v>
                </c:pt>
                <c:pt idx="11">
                  <c:v>0</c:v>
                </c:pt>
                <c:pt idx="12">
                  <c:v>0</c:v>
                </c:pt>
                <c:pt idx="13">
                  <c:v>5000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32445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4725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33600</c:v>
                </c:pt>
                <c:pt idx="34">
                  <c:v>0</c:v>
                </c:pt>
                <c:pt idx="35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02-4894-A76C-8C8AF8033D4F}"/>
            </c:ext>
          </c:extLst>
        </c:ser>
        <c:ser>
          <c:idx val="2"/>
          <c:order val="2"/>
          <c:tx>
            <c:strRef>
              <c:f>工作表7!$D$1</c:f>
              <c:strCache>
                <c:ptCount val="1"/>
                <c:pt idx="0">
                  <c:v>水電修繕</c:v>
                </c:pt>
              </c:strCache>
            </c:strRef>
          </c:tx>
          <c:cat>
            <c:numRef>
              <c:f>工作表7!$A$2:$A$37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工作表7!$D$2:$D$37</c:f>
              <c:numCache>
                <c:formatCode>#,##0_);[Red]\(#,##0\)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14300</c:v>
                </c:pt>
                <c:pt idx="3">
                  <c:v>0</c:v>
                </c:pt>
                <c:pt idx="4">
                  <c:v>0</c:v>
                </c:pt>
                <c:pt idx="5">
                  <c:v>1800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8200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5200</c:v>
                </c:pt>
                <c:pt idx="20">
                  <c:v>0</c:v>
                </c:pt>
                <c:pt idx="21">
                  <c:v>0</c:v>
                </c:pt>
                <c:pt idx="22">
                  <c:v>42000</c:v>
                </c:pt>
                <c:pt idx="23">
                  <c:v>22000</c:v>
                </c:pt>
                <c:pt idx="24">
                  <c:v>6050</c:v>
                </c:pt>
                <c:pt idx="25">
                  <c:v>0</c:v>
                </c:pt>
                <c:pt idx="26">
                  <c:v>17100</c:v>
                </c:pt>
                <c:pt idx="27">
                  <c:v>16200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1200</c:v>
                </c:pt>
                <c:pt idx="34">
                  <c:v>6050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02-4894-A76C-8C8AF8033D4F}"/>
            </c:ext>
          </c:extLst>
        </c:ser>
        <c:ser>
          <c:idx val="3"/>
          <c:order val="3"/>
          <c:tx>
            <c:strRef>
              <c:f>工作表7!$E$1</c:f>
              <c:strCache>
                <c:ptCount val="1"/>
                <c:pt idx="0">
                  <c:v>弱電修繕</c:v>
                </c:pt>
              </c:strCache>
            </c:strRef>
          </c:tx>
          <c:cat>
            <c:numRef>
              <c:f>工作表7!$A$2:$A$37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工作表7!$E$2:$E$37</c:f>
              <c:numCache>
                <c:formatCode>#,##0_);[Red]\(#,##0\)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800</c:v>
                </c:pt>
                <c:pt idx="7">
                  <c:v>4200</c:v>
                </c:pt>
                <c:pt idx="8">
                  <c:v>0</c:v>
                </c:pt>
                <c:pt idx="9">
                  <c:v>9030</c:v>
                </c:pt>
                <c:pt idx="10">
                  <c:v>0</c:v>
                </c:pt>
                <c:pt idx="11">
                  <c:v>4500</c:v>
                </c:pt>
                <c:pt idx="12">
                  <c:v>0</c:v>
                </c:pt>
                <c:pt idx="13">
                  <c:v>0</c:v>
                </c:pt>
                <c:pt idx="14">
                  <c:v>4400</c:v>
                </c:pt>
                <c:pt idx="15">
                  <c:v>3600</c:v>
                </c:pt>
                <c:pt idx="16">
                  <c:v>0</c:v>
                </c:pt>
                <c:pt idx="17">
                  <c:v>1600</c:v>
                </c:pt>
                <c:pt idx="18">
                  <c:v>0</c:v>
                </c:pt>
                <c:pt idx="19">
                  <c:v>3600</c:v>
                </c:pt>
                <c:pt idx="20">
                  <c:v>6900</c:v>
                </c:pt>
                <c:pt idx="21">
                  <c:v>6800</c:v>
                </c:pt>
                <c:pt idx="22">
                  <c:v>800</c:v>
                </c:pt>
                <c:pt idx="23">
                  <c:v>800</c:v>
                </c:pt>
                <c:pt idx="24">
                  <c:v>6300</c:v>
                </c:pt>
                <c:pt idx="25">
                  <c:v>1600</c:v>
                </c:pt>
                <c:pt idx="26">
                  <c:v>0</c:v>
                </c:pt>
                <c:pt idx="27">
                  <c:v>0</c:v>
                </c:pt>
                <c:pt idx="28">
                  <c:v>3600</c:v>
                </c:pt>
                <c:pt idx="29">
                  <c:v>0</c:v>
                </c:pt>
                <c:pt idx="30">
                  <c:v>0</c:v>
                </c:pt>
                <c:pt idx="31">
                  <c:v>9680</c:v>
                </c:pt>
                <c:pt idx="32">
                  <c:v>0</c:v>
                </c:pt>
                <c:pt idx="33">
                  <c:v>0</c:v>
                </c:pt>
                <c:pt idx="34">
                  <c:v>12919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02-4894-A76C-8C8AF8033D4F}"/>
            </c:ext>
          </c:extLst>
        </c:ser>
        <c:ser>
          <c:idx val="4"/>
          <c:order val="4"/>
          <c:tx>
            <c:strRef>
              <c:f>工作表7!$F$1</c:f>
              <c:strCache>
                <c:ptCount val="1"/>
                <c:pt idx="0">
                  <c:v>其他修繕</c:v>
                </c:pt>
              </c:strCache>
            </c:strRef>
          </c:tx>
          <c:cat>
            <c:numRef>
              <c:f>工作表7!$A$2:$A$37</c:f>
              <c:numCache>
                <c:formatCode>mmm\-yy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工作表7!$F$2:$F$37</c:f>
              <c:numCache>
                <c:formatCode>#,##0_);[Red]\(#,##0\)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14232</c:v>
                </c:pt>
                <c:pt idx="3">
                  <c:v>5775</c:v>
                </c:pt>
                <c:pt idx="4">
                  <c:v>82500</c:v>
                </c:pt>
                <c:pt idx="5">
                  <c:v>0</c:v>
                </c:pt>
                <c:pt idx="6">
                  <c:v>25000</c:v>
                </c:pt>
                <c:pt idx="7">
                  <c:v>164030</c:v>
                </c:pt>
                <c:pt idx="8">
                  <c:v>0</c:v>
                </c:pt>
                <c:pt idx="9">
                  <c:v>0</c:v>
                </c:pt>
                <c:pt idx="10">
                  <c:v>8000</c:v>
                </c:pt>
                <c:pt idx="11">
                  <c:v>0</c:v>
                </c:pt>
                <c:pt idx="12">
                  <c:v>8500</c:v>
                </c:pt>
                <c:pt idx="13">
                  <c:v>0</c:v>
                </c:pt>
                <c:pt idx="14">
                  <c:v>0</c:v>
                </c:pt>
                <c:pt idx="15">
                  <c:v>2700</c:v>
                </c:pt>
                <c:pt idx="16">
                  <c:v>1800</c:v>
                </c:pt>
                <c:pt idx="17">
                  <c:v>33000</c:v>
                </c:pt>
                <c:pt idx="18">
                  <c:v>4312</c:v>
                </c:pt>
                <c:pt idx="19">
                  <c:v>0</c:v>
                </c:pt>
                <c:pt idx="20">
                  <c:v>10500</c:v>
                </c:pt>
                <c:pt idx="21">
                  <c:v>5000</c:v>
                </c:pt>
                <c:pt idx="22">
                  <c:v>1200</c:v>
                </c:pt>
                <c:pt idx="23">
                  <c:v>4500</c:v>
                </c:pt>
                <c:pt idx="24">
                  <c:v>800</c:v>
                </c:pt>
                <c:pt idx="25">
                  <c:v>15300</c:v>
                </c:pt>
                <c:pt idx="26">
                  <c:v>0</c:v>
                </c:pt>
                <c:pt idx="27">
                  <c:v>5600</c:v>
                </c:pt>
                <c:pt idx="28">
                  <c:v>0</c:v>
                </c:pt>
                <c:pt idx="29">
                  <c:v>0</c:v>
                </c:pt>
                <c:pt idx="30">
                  <c:v>2880</c:v>
                </c:pt>
                <c:pt idx="31">
                  <c:v>85750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02-4894-A76C-8C8AF8033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24928"/>
        <c:axId val="52081152"/>
      </c:areaChart>
      <c:dateAx>
        <c:axId val="5772492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52081152"/>
        <c:crosses val="autoZero"/>
        <c:auto val="1"/>
        <c:lblOffset val="100"/>
        <c:baseTimeUnit val="months"/>
      </c:dateAx>
      <c:valAx>
        <c:axId val="52081152"/>
        <c:scaling>
          <c:orientation val="minMax"/>
        </c:scaling>
        <c:delete val="0"/>
        <c:axPos val="l"/>
        <c:majorGridlines/>
        <c:numFmt formatCode="#,##0_);[Red]\(#,##0\)" sourceLinked="1"/>
        <c:majorTickMark val="out"/>
        <c:minorTickMark val="none"/>
        <c:tickLblPos val="nextTo"/>
        <c:crossAx val="5772492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DE34E0A-78FB-446A-A86C-CE7838528606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974ADA8-35ED-4AD1-864B-04A8FECFB4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781070"/>
          </a:xfrm>
        </p:spPr>
        <p:txBody>
          <a:bodyPr/>
          <a:lstStyle/>
          <a:p>
            <a:r>
              <a:rPr lang="zh-TW" altLang="en-US" dirty="0"/>
              <a:t>本社區</a:t>
            </a:r>
            <a:r>
              <a:rPr lang="en-US" altLang="zh-TW" dirty="0"/>
              <a:t>2016-2018</a:t>
            </a:r>
            <a:r>
              <a:rPr lang="zh-TW" altLang="en-US" dirty="0"/>
              <a:t>財務分析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7406640" cy="1685832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00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404664"/>
            <a:ext cx="1738535" cy="742404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壹、</a:t>
            </a:r>
            <a:r>
              <a:rPr lang="en-US" altLang="zh-TW" b="0" dirty="0"/>
              <a:t>2016~2018</a:t>
            </a:r>
            <a:r>
              <a:rPr lang="zh-TW" altLang="en-US" b="0" dirty="0"/>
              <a:t>三年收支狀況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2"/>
          </p:nvPr>
        </p:nvSpPr>
        <p:spPr>
          <a:xfrm>
            <a:off x="457201" y="1435100"/>
            <a:ext cx="1738536" cy="4691063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藍線的收入隨著管理費繳納集中在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11</a:t>
            </a:r>
            <a:r>
              <a:rPr lang="zh-TW" altLang="en-US" dirty="0"/>
              <a:t>月而變化，然而逐年季收入不變。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黃線的固定支出三年來變化不大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r>
              <a:rPr lang="zh-TW" altLang="en-US" b="1" dirty="0">
                <a:solidFill>
                  <a:srgbClr val="FF0000"/>
                </a:solidFill>
              </a:rPr>
              <a:t>小結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影響盈餘曲線長期向下主因，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非固定支出</a:t>
            </a:r>
            <a:r>
              <a:rPr lang="en-US" altLang="zh-TW" b="1" dirty="0">
                <a:solidFill>
                  <a:srgbClr val="FF0000"/>
                </a:solidFill>
              </a:rPr>
              <a:t>】</a:t>
            </a: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/>
              <a:t>下一步探討：非固定支出曲線變化</a:t>
            </a:r>
            <a:endParaRPr lang="en-US" altLang="zh-TW" b="1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2503806"/>
              </p:ext>
            </p:extLst>
          </p:nvPr>
        </p:nvGraphicFramePr>
        <p:xfrm>
          <a:off x="2267744" y="273050"/>
          <a:ext cx="6419056" cy="585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778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2890664" cy="1162050"/>
          </a:xfrm>
        </p:spPr>
        <p:txBody>
          <a:bodyPr/>
          <a:lstStyle/>
          <a:p>
            <a:r>
              <a:rPr lang="zh-TW" altLang="en-US" dirty="0"/>
              <a:t>貳、</a:t>
            </a:r>
            <a:br>
              <a:rPr lang="en-US" altLang="zh-TW" dirty="0"/>
            </a:br>
            <a:r>
              <a:rPr lang="zh-TW" altLang="en-US" dirty="0"/>
              <a:t>非固定支出曲線斜率逐年上升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2890664" cy="4974364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三年可支配收入曲線</a:t>
            </a:r>
            <a:r>
              <a:rPr lang="en-US" altLang="zh-TW" dirty="0"/>
              <a:t>(</a:t>
            </a:r>
            <a:r>
              <a:rPr lang="zh-TW" altLang="en-US" dirty="0"/>
              <a:t>收入</a:t>
            </a:r>
            <a:r>
              <a:rPr lang="en-US" altLang="zh-TW" dirty="0"/>
              <a:t>-</a:t>
            </a:r>
            <a:r>
              <a:rPr lang="zh-TW" altLang="en-US" dirty="0"/>
              <a:t>每月固定支出</a:t>
            </a:r>
            <a:r>
              <a:rPr lang="en-US" altLang="zh-TW" dirty="0"/>
              <a:t>)</a:t>
            </a:r>
            <a:r>
              <a:rPr lang="zh-TW" altLang="en-US" dirty="0"/>
              <a:t>以</a:t>
            </a:r>
            <a:r>
              <a:rPr lang="zh-TW" altLang="en-US" b="1" dirty="0"/>
              <a:t>固定斜率</a:t>
            </a:r>
            <a:r>
              <a:rPr lang="zh-TW" altLang="en-US" dirty="0"/>
              <a:t>上升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非固定支出，隨時間推移，</a:t>
            </a:r>
            <a:r>
              <a:rPr lang="zh-TW" altLang="en-US" b="1" dirty="0"/>
              <a:t>上升斜率越來越快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3.2017</a:t>
            </a:r>
            <a:r>
              <a:rPr lang="zh-TW" altLang="en-US" dirty="0"/>
              <a:t>年底非固定支出正式超越每月可支配收入，呈現黃金交叉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4.</a:t>
            </a:r>
            <a:r>
              <a:rPr lang="zh-TW" altLang="en-US" b="1" dirty="0">
                <a:solidFill>
                  <a:srgbClr val="FF0000"/>
                </a:solidFill>
              </a:rPr>
              <a:t>小結：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盈餘變化自</a:t>
            </a:r>
            <a:r>
              <a:rPr lang="en-US" altLang="zh-TW" b="1" dirty="0">
                <a:solidFill>
                  <a:srgbClr val="FF0000"/>
                </a:solidFill>
              </a:rPr>
              <a:t>2017</a:t>
            </a:r>
            <a:r>
              <a:rPr lang="zh-TW" altLang="en-US" b="1" dirty="0">
                <a:solidFill>
                  <a:srgbClr val="FF0000"/>
                </a:solidFill>
              </a:rPr>
              <a:t>年底以來翻負，已逐漸擴大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/>
              <a:t>下一步探討：非固定支出內容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7424369"/>
              </p:ext>
            </p:extLst>
          </p:nvPr>
        </p:nvGraphicFramePr>
        <p:xfrm>
          <a:off x="3283970" y="260648"/>
          <a:ext cx="5842992" cy="585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453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544616" cy="73000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叁、主要前六大支出項目佔每年</a:t>
            </a:r>
            <a:r>
              <a:rPr lang="en-US" altLang="zh-TW" dirty="0"/>
              <a:t>70%</a:t>
            </a:r>
            <a:r>
              <a:rPr lang="zh-TW" altLang="en-US" dirty="0"/>
              <a:t>非固定支出：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吧檯零用金、櫃台零用金、活動費、修繕費用</a:t>
            </a:r>
            <a:r>
              <a:rPr lang="en-US" altLang="zh-TW" dirty="0"/>
              <a:t>…..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下一步：進行逐項分析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900992"/>
              </p:ext>
            </p:extLst>
          </p:nvPr>
        </p:nvGraphicFramePr>
        <p:xfrm>
          <a:off x="-34442" y="980728"/>
          <a:ext cx="3670338" cy="587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372654"/>
              </p:ext>
            </p:extLst>
          </p:nvPr>
        </p:nvGraphicFramePr>
        <p:xfrm>
          <a:off x="2987824" y="800227"/>
          <a:ext cx="3438128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093250"/>
              </p:ext>
            </p:extLst>
          </p:nvPr>
        </p:nvGraphicFramePr>
        <p:xfrm>
          <a:off x="5868144" y="764704"/>
          <a:ext cx="3384376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矩形 7"/>
          <p:cNvSpPr/>
          <p:nvPr/>
        </p:nvSpPr>
        <p:spPr>
          <a:xfrm>
            <a:off x="2051720" y="2132856"/>
            <a:ext cx="1080120" cy="12961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32040" y="2060848"/>
            <a:ext cx="1080120" cy="15121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84368" y="2132856"/>
            <a:ext cx="1080120" cy="15121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6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肆、吧台損益分析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4830348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收入已扣除使用餐券的金額，藍線為實際現金收入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逐月吧台收入大於零用金支出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吧台零用金月支出趨於一致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4.</a:t>
            </a:r>
            <a:r>
              <a:rPr lang="zh-TW" altLang="en-US" b="1" dirty="0">
                <a:solidFill>
                  <a:srgbClr val="FF0000"/>
                </a:solidFill>
              </a:rPr>
              <a:t>小結：吧台損益長期向上，是社區收入來源，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吧台並非為非固定支出走高的因素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/>
          </a:p>
          <a:p>
            <a:r>
              <a:rPr lang="zh-TW" altLang="en-US" b="1" dirty="0"/>
              <a:t>下一步：分析櫃台零用金走勢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0655367"/>
              </p:ext>
            </p:extLst>
          </p:nvPr>
        </p:nvGraphicFramePr>
        <p:xfrm>
          <a:off x="4499992" y="260648"/>
          <a:ext cx="4464496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39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伍、櫃台零用金分析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4974364"/>
          </a:xfrm>
        </p:spPr>
        <p:txBody>
          <a:bodyPr/>
          <a:lstStyle/>
          <a:p>
            <a:pPr marL="388620" indent="-342900">
              <a:buAutoNum type="arabicPeriod"/>
            </a:pPr>
            <a:r>
              <a:rPr lang="zh-TW" altLang="en-US" dirty="0"/>
              <a:t>櫃台零用金自</a:t>
            </a:r>
            <a:r>
              <a:rPr lang="en-US" altLang="zh-TW" dirty="0"/>
              <a:t>2016</a:t>
            </a:r>
            <a:r>
              <a:rPr lang="zh-TW" altLang="en-US" dirty="0"/>
              <a:t>年以來在</a:t>
            </a:r>
            <a:r>
              <a:rPr lang="en-US" altLang="zh-TW" dirty="0"/>
              <a:t>2,000</a:t>
            </a:r>
            <a:r>
              <a:rPr lang="zh-TW" altLang="en-US" dirty="0"/>
              <a:t>元到</a:t>
            </a:r>
            <a:r>
              <a:rPr lang="en-US" altLang="zh-TW" dirty="0"/>
              <a:t>18,000</a:t>
            </a:r>
            <a:r>
              <a:rPr lang="zh-TW" altLang="en-US" dirty="0"/>
              <a:t>員之間浮動。</a:t>
            </a:r>
            <a:endParaRPr lang="en-US" altLang="zh-TW" dirty="0"/>
          </a:p>
          <a:p>
            <a:pPr marL="388620" indent="-342900">
              <a:buAutoNum type="arabicPeriod"/>
            </a:pPr>
            <a:endParaRPr lang="en-US" altLang="zh-TW" dirty="0"/>
          </a:p>
          <a:p>
            <a:pPr marL="388620" indent="-342900">
              <a:buAutoNum type="arabicPeriod"/>
            </a:pPr>
            <a:r>
              <a:rPr lang="zh-TW" altLang="en-US" dirty="0"/>
              <a:t>零用金支出項目如櫃台文具，發送給住戶簡訊費，買建材行用具等等必須支出。</a:t>
            </a:r>
            <a:endParaRPr lang="en-US" altLang="zh-TW" dirty="0"/>
          </a:p>
          <a:p>
            <a:pPr marL="388620" indent="-342900">
              <a:buAutoNum type="arabicPeriod"/>
            </a:pPr>
            <a:endParaRPr lang="en-US" altLang="zh-TW" dirty="0"/>
          </a:p>
          <a:p>
            <a:pPr marL="388620" indent="-342900">
              <a:buAutoNum type="arabicPeriod"/>
            </a:pPr>
            <a:r>
              <a:rPr lang="zh-TW" altLang="en-US" dirty="0"/>
              <a:t>由分析貳得知，非固定支出在</a:t>
            </a:r>
            <a:r>
              <a:rPr lang="en-US" altLang="zh-TW" dirty="0"/>
              <a:t>2017</a:t>
            </a:r>
            <a:r>
              <a:rPr lang="zh-TW" altLang="en-US" dirty="0"/>
              <a:t>年底開始上升。但由櫃台零用金項目</a:t>
            </a:r>
            <a:r>
              <a:rPr lang="en-US" altLang="zh-TW" dirty="0"/>
              <a:t>2017</a:t>
            </a:r>
            <a:r>
              <a:rPr lang="zh-TW" altLang="en-US" dirty="0"/>
              <a:t>年底並無飆升狀況，顯示櫃台零用金和非固定支出並無正相關。</a:t>
            </a:r>
            <a:endParaRPr lang="en-US" altLang="zh-TW" dirty="0"/>
          </a:p>
          <a:p>
            <a:pPr marL="388620" indent="-342900">
              <a:buAutoNum type="arabicPeriod"/>
            </a:pPr>
            <a:endParaRPr lang="en-US" altLang="zh-TW" dirty="0"/>
          </a:p>
          <a:p>
            <a:pPr marL="388620" indent="-342900">
              <a:buAutoNum type="arabicPeriod"/>
            </a:pPr>
            <a:r>
              <a:rPr lang="zh-TW" altLang="en-US" b="1" dirty="0">
                <a:solidFill>
                  <a:srgbClr val="FF0000"/>
                </a:solidFill>
              </a:rPr>
              <a:t>小結：櫃台零用金浮動不大，並非為非固定支出上升主因。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388620" indent="-342900">
              <a:buAutoNum type="arabicPeriod"/>
            </a:pPr>
            <a:endParaRPr lang="en-US" altLang="zh-TW" dirty="0"/>
          </a:p>
          <a:p>
            <a:pPr marL="388620" indent="-342900">
              <a:buAutoNum type="arabicPeriod"/>
            </a:pPr>
            <a:r>
              <a:rPr lang="zh-TW" altLang="en-US" b="1" dirty="0"/>
              <a:t>下一步：探討活動費支出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175253"/>
              </p:ext>
            </p:extLst>
          </p:nvPr>
        </p:nvGraphicFramePr>
        <p:xfrm>
          <a:off x="4499992" y="188640"/>
          <a:ext cx="4110608" cy="5937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135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陸、活動費分析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4542316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活動費最大筆主要發生在每年一月的區權會餐聚。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其次為端午及中秋節的社區活動。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由分析貳得知，非固定支出在</a:t>
            </a:r>
            <a:r>
              <a:rPr lang="en-US" altLang="zh-TW" dirty="0"/>
              <a:t>2017</a:t>
            </a:r>
            <a:r>
              <a:rPr lang="zh-TW" altLang="en-US" dirty="0"/>
              <a:t>年底開始上升。但由活動費項目</a:t>
            </a:r>
            <a:r>
              <a:rPr lang="en-US" altLang="zh-TW" dirty="0"/>
              <a:t>2017</a:t>
            </a:r>
            <a:r>
              <a:rPr lang="zh-TW" altLang="en-US" dirty="0"/>
              <a:t>年底並無飆升狀況，顯示活動費和非固定支出並無正相關。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4. </a:t>
            </a:r>
            <a:r>
              <a:rPr lang="zh-TW" altLang="en-US" b="1" dirty="0">
                <a:solidFill>
                  <a:srgbClr val="FF0000"/>
                </a:solidFill>
              </a:rPr>
              <a:t>小結：活動費為金額幾乎為固定，並非為非固定支出上升主因。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b="1" dirty="0"/>
              <a:t>下一步：探討修繕費用支出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6480928"/>
              </p:ext>
            </p:extLst>
          </p:nvPr>
        </p:nvGraphicFramePr>
        <p:xfrm>
          <a:off x="4427984" y="188640"/>
          <a:ext cx="4536504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09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柒、各修繕項目分析及逐年修繕費用分析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5118380"/>
          </a:xfrm>
        </p:spPr>
        <p:txBody>
          <a:bodyPr/>
          <a:lstStyle/>
          <a:p>
            <a:pPr marL="388620" indent="-342900">
              <a:buAutoNum type="arabicPeriod"/>
            </a:pPr>
            <a:r>
              <a:rPr lang="zh-TW" altLang="en-US" dirty="0"/>
              <a:t>由各修繕項目分析可見，</a:t>
            </a:r>
            <a:r>
              <a:rPr lang="en-US" altLang="zh-TW" dirty="0"/>
              <a:t>2017</a:t>
            </a:r>
            <a:r>
              <a:rPr lang="zh-TW" altLang="en-US" dirty="0"/>
              <a:t>年後水電修繕、汙水設備、機電設備、弱電設備逐漸出現</a:t>
            </a:r>
            <a:endParaRPr lang="en-US" altLang="zh-TW" dirty="0"/>
          </a:p>
          <a:p>
            <a:pPr marL="388620" indent="-342900">
              <a:buAutoNum type="arabicPeriod"/>
            </a:pPr>
            <a:endParaRPr lang="en-US" altLang="zh-TW" dirty="0"/>
          </a:p>
          <a:p>
            <a:pPr marL="388620" indent="-342900">
              <a:buAutoNum type="arabicPeriod"/>
            </a:pPr>
            <a:r>
              <a:rPr lang="zh-TW" altLang="en-US" dirty="0"/>
              <a:t>各種顏色的逐年修繕費用隨時間增長而變多</a:t>
            </a:r>
            <a:endParaRPr lang="en-US" altLang="zh-TW" dirty="0"/>
          </a:p>
          <a:p>
            <a:pPr marL="388620" indent="-342900">
              <a:buAutoNum type="arabicPeriod"/>
            </a:pPr>
            <a:endParaRPr lang="en-US" altLang="zh-TW" dirty="0"/>
          </a:p>
          <a:p>
            <a:pPr marL="388620" indent="-342900">
              <a:buAutoNum type="arabicPeriod"/>
            </a:pPr>
            <a:r>
              <a:rPr lang="zh-TW" altLang="en-US" b="1" dirty="0">
                <a:solidFill>
                  <a:srgbClr val="FF0000"/>
                </a:solidFill>
              </a:rPr>
              <a:t>小結：隨著器材使用時間長，器材為了維持良好運作需要維修，各修繕項目慢慢浮現，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388620" indent="-342900">
              <a:buAutoNum type="arabicPeriod"/>
            </a:pP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修繕支出</a:t>
            </a:r>
            <a:r>
              <a:rPr lang="en-US" altLang="zh-TW" b="1" dirty="0">
                <a:solidFill>
                  <a:srgbClr val="FF0000"/>
                </a:solidFill>
              </a:rPr>
              <a:t>】</a:t>
            </a:r>
            <a:r>
              <a:rPr lang="zh-TW" altLang="en-US" b="1" dirty="0">
                <a:solidFill>
                  <a:srgbClr val="FF0000"/>
                </a:solidFill>
              </a:rPr>
              <a:t>為非固定支出飆升的主因。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3532387"/>
              </p:ext>
            </p:extLst>
          </p:nvPr>
        </p:nvGraphicFramePr>
        <p:xfrm>
          <a:off x="4284663" y="188913"/>
          <a:ext cx="4679950" cy="309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97558"/>
              </p:ext>
            </p:extLst>
          </p:nvPr>
        </p:nvGraphicFramePr>
        <p:xfrm>
          <a:off x="4355976" y="3573016"/>
          <a:ext cx="4572000" cy="303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0284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580</Words>
  <Application>Microsoft Office PowerPoint</Application>
  <PresentationFormat>如螢幕大小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Gill Sans MT</vt:lpstr>
      <vt:lpstr>Verdana</vt:lpstr>
      <vt:lpstr>Wingdings 2</vt:lpstr>
      <vt:lpstr>夏至</vt:lpstr>
      <vt:lpstr>本社區2016-2018財務分析</vt:lpstr>
      <vt:lpstr>壹、2016~2018三年收支狀況</vt:lpstr>
      <vt:lpstr>貳、 非固定支出曲線斜率逐年上升</vt:lpstr>
      <vt:lpstr>叁、主要前六大支出項目佔每年70%非固定支出：  吧檯零用金、櫃台零用金、活動費、修繕費用…..下一步：進行逐項分析</vt:lpstr>
      <vt:lpstr>肆、吧台損益分析</vt:lpstr>
      <vt:lpstr>伍、櫃台零用金分析</vt:lpstr>
      <vt:lpstr>陸、活動費分析</vt:lpstr>
      <vt:lpstr>柒、各修繕項目分析及逐年修繕費用分析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Gordon</dc:creator>
  <cp:lastModifiedBy>GORDON LIN</cp:lastModifiedBy>
  <cp:revision>16</cp:revision>
  <dcterms:created xsi:type="dcterms:W3CDTF">2019-05-24T02:35:46Z</dcterms:created>
  <dcterms:modified xsi:type="dcterms:W3CDTF">2023-11-21T03:43:57Z</dcterms:modified>
</cp:coreProperties>
</file>