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89" r:id="rId10"/>
    <p:sldId id="290" r:id="rId11"/>
    <p:sldId id="285" r:id="rId12"/>
    <p:sldId id="287" r:id="rId13"/>
    <p:sldId id="286" r:id="rId14"/>
    <p:sldId id="291" r:id="rId15"/>
    <p:sldId id="293" r:id="rId16"/>
    <p:sldId id="292" r:id="rId17"/>
    <p:sldId id="294" r:id="rId18"/>
    <p:sldId id="295" r:id="rId19"/>
    <p:sldId id="296" r:id="rId20"/>
    <p:sldId id="297" r:id="rId21"/>
    <p:sldId id="266" r:id="rId22"/>
    <p:sldId id="268" r:id="rId23"/>
    <p:sldId id="270" r:id="rId24"/>
    <p:sldId id="269" r:id="rId25"/>
    <p:sldId id="272" r:id="rId26"/>
    <p:sldId id="271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6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8" r:id="rId85"/>
    <p:sldId id="349" r:id="rId86"/>
    <p:sldId id="351" r:id="rId87"/>
    <p:sldId id="352" r:id="rId88"/>
    <p:sldId id="353" r:id="rId89"/>
    <p:sldId id="344" r:id="rId90"/>
    <p:sldId id="345" r:id="rId91"/>
    <p:sldId id="346" r:id="rId92"/>
    <p:sldId id="347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0"/>
    <p:restoredTop sz="94673"/>
  </p:normalViewPr>
  <p:slideViewPr>
    <p:cSldViewPr snapToGrid="0" snapToObjects="1">
      <p:cViewPr>
        <p:scale>
          <a:sx n="109" d="100"/>
          <a:sy n="109" d="100"/>
        </p:scale>
        <p:origin x="216" y="320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9DACDD-1301-2740-89B2-DF1FF90A3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27833-E737-DF4E-ADAE-9381F0212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2D44A-3589-A941-8AC7-DFAD506C9D9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2173-AA7A-BE42-8AC8-35C284CB53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E92DF-FF13-F74D-9434-17AF3A6654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361FA-B3CC-ED43-BCB3-58693483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31B10-318B-4E4C-A4E8-CEA1549693E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A4CA7-3B8A-C948-9EFB-713826ED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7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9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2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8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0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5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68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0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68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6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4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1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A4CA7-3B8A-C948-9EFB-713826EDDC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9F50-D84E-5042-831F-70811265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7977E-D4CB-4044-A616-B59F51887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7F10-2495-E94F-9B97-8940E026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BB687-DFB4-C14F-A216-DFF7CB0B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F83C4-CD68-474D-B6D4-72B0791E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BB19-7FD1-C640-B6B4-35A6A72A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6EECB-2C44-C54D-A466-4645C299A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CE6B-BE6A-BC48-9EFB-701DE458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56AB-66AC-A048-A0F0-A3867ADA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E900-6EF2-7B46-89BD-60162063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1CF3D-0675-484B-A2E8-52FB78E22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A0C81-928D-424D-A366-600F1005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88A5-1732-F046-BC33-31174C25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B17F-5D51-4E4E-95A3-C3FD3809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F1F9-8A26-0446-BCC2-2A395171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D932-8A75-024A-AC87-22B0BFD2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40C2-0619-8E4E-A670-35F68428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2B71-8163-A240-80D6-C3700EA7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341E-A63C-CE4C-AA48-FE263BB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14E3C-EDFD-DC49-BB17-3F5ACB86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2766-CA56-9642-8B90-6D809FDA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DC57D-D20D-E14F-B47F-C0099812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40D8-7A9B-5A40-BC89-AB6922A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98EE-1C61-9D43-80E5-A99901BB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084E-E340-A34C-BFDC-387D6AE7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03F1-34AB-EE45-BE02-5F4B3466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D4A8-9AE8-1547-8DBB-962883E1B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243F6-4FE2-0B47-A6AC-B85C0F9A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E3F58-A55D-E642-B3E6-6C4D6CDD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B614D-AA4C-D540-B189-AC250616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70191-8DCE-1C4C-BEE4-DFF3349B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8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A6E6-C0E5-1D45-953F-ED5B0B17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2B0A-E46E-B242-9C6B-1CCC8B8B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81A71-163B-D044-964F-EA1723A2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59751-1499-EC4D-B2C9-2FA9968FC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5369E-D134-4947-BDBC-A9ABD489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A90E1-17FF-6245-9F6F-6D7F7970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26507-F8DC-CC48-BB3A-860498EE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0777D-A486-4D4D-8326-56906D1C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D5DE-EA6E-8B43-800D-49C3B2C6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11402-790F-D44D-9EF1-A3E70FD5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34939-F344-114D-BD59-FF715E3B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1431C-071E-CB4E-9CF0-BB736171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2ACA5-39A1-6E44-B08E-93331393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7A11-C610-104B-81B3-46998527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0CF28-2B11-1F44-B585-0364C13A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1824-2253-F845-8987-C9F1FD17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8E3D-8FF4-B943-B4A8-6B7E53C3A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4079C-754D-DE44-B20A-87F17A2B0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D027-1EBD-BA4C-AF63-02513252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104C-CA96-CD40-B6D6-142DA241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EBE6-8DCC-0B44-BD03-0797BDE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AECF-C7CE-BF46-BFAF-21A06BEE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011D9-5FD9-954B-B68F-44E08381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A7B1A-3AE0-1949-8094-306ACBB94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3BEB-B2A8-7A4B-B012-65891A88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D302D-BE82-5241-9D30-98BA913A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9ACC2-5E4D-1F4E-988C-F27FA57D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36AC5-37A5-BE42-A2FF-1B695508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9898-9662-A34F-8E03-64112DB1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7083-7B67-5047-8EBE-92D4A51A3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EF4F-1DE8-E34F-90F4-ABAA5CA2291A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B5CD-6884-0A4F-AE07-1788C1724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1C61-B30D-0944-8B1D-F0E5F2C60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8C74-A74F-5247-AF8E-A242AF6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A53E-CA35-DA49-BDD1-180851025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ICS 51 Study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00A60-858E-5343-A131-78CA22ECA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Jean-Paul Nguyen</a:t>
            </a:r>
          </a:p>
        </p:txBody>
      </p:sp>
    </p:spTree>
    <p:extLst>
      <p:ext uri="{BB962C8B-B14F-4D97-AF65-F5344CB8AC3E}">
        <p14:creationId xmlns:p14="http://schemas.microsoft.com/office/powerpoint/2010/main" val="172713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6A3-AFEE-D047-BC4A-A1D1E404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and Datapath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7B784A-A0A3-6A4C-9BED-E9A2E5192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528" y="1690688"/>
            <a:ext cx="4787535" cy="43513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00CEA5-0446-794E-A9A9-EBB26CE9DF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728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There are two types of instructions that the CPU can execute: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Register-Memory </a:t>
            </a:r>
          </a:p>
          <a:p>
            <a:pPr lvl="1"/>
            <a:r>
              <a:rPr lang="en-US" sz="1800" dirty="0"/>
              <a:t>can load words into registers </a:t>
            </a:r>
          </a:p>
          <a:p>
            <a:pPr lvl="1"/>
            <a:r>
              <a:rPr lang="en-US" sz="1800" dirty="0"/>
              <a:t>store words back into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Register-Register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The datapath consists of the ALU and registers. This datapath usually goes through the following cycle (called, appropriately, a datapath cycle) for a register-register instruction: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Run two operands on ALU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Store the result back into the registers</a:t>
            </a:r>
          </a:p>
          <a:p>
            <a:pPr marL="0" indent="0">
              <a:buNone/>
            </a:pPr>
            <a:r>
              <a:rPr lang="en-US" sz="1800" dirty="0"/>
              <a:t>This process determines the </a:t>
            </a:r>
            <a:r>
              <a:rPr lang="en-US" sz="1800" u="sng" dirty="0"/>
              <a:t>speed</a:t>
            </a:r>
            <a:r>
              <a:rPr lang="en-US" sz="1800" dirty="0"/>
              <a:t> of the processor.</a:t>
            </a:r>
          </a:p>
        </p:txBody>
      </p:sp>
    </p:spTree>
    <p:extLst>
      <p:ext uri="{BB962C8B-B14F-4D97-AF65-F5344CB8AC3E}">
        <p14:creationId xmlns:p14="http://schemas.microsoft.com/office/powerpoint/2010/main" val="414716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BA88-0D17-6F43-B6A2-A2FC5C33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79B5-265B-F746-9DD9-6D5C9B3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instructions are executed like so: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Fetch next instruction to Instruction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Change Program Counter to point to the next 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Determine instruction type (decode)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[If needed] Calculate memory address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[If needed] Fetch word into CPU register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Execute Instruction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Repeat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 the instructions and addresses must already be in the registers of the CPU in order for the ALU to do calculations, particularly in steps 2, 3, and 4. </a:t>
            </a:r>
          </a:p>
        </p:txBody>
      </p:sp>
    </p:spTree>
    <p:extLst>
      <p:ext uri="{BB962C8B-B14F-4D97-AF65-F5344CB8AC3E}">
        <p14:creationId xmlns:p14="http://schemas.microsoft.com/office/powerpoint/2010/main" val="59655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B0C-2B30-0F43-8C93-B7657038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vs. 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8FC9-D80A-EF4B-B7FD-5DD4CF91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Reduced Instruction Set Computer</a:t>
            </a:r>
          </a:p>
          <a:p>
            <a:r>
              <a:rPr lang="en-US" dirty="0"/>
              <a:t>make the common case fast; </a:t>
            </a:r>
            <a:r>
              <a:rPr lang="en-US" b="1" dirty="0"/>
              <a:t>small</a:t>
            </a:r>
            <a:r>
              <a:rPr lang="en-US" dirty="0"/>
              <a:t> and</a:t>
            </a:r>
            <a:r>
              <a:rPr lang="en-US" b="1" dirty="0"/>
              <a:t> simple </a:t>
            </a:r>
            <a:r>
              <a:rPr lang="en-US" dirty="0"/>
              <a:t>instruction set</a:t>
            </a:r>
          </a:p>
          <a:p>
            <a:r>
              <a:rPr lang="en-US" b="1" dirty="0"/>
              <a:t>more</a:t>
            </a:r>
            <a:r>
              <a:rPr lang="en-US" dirty="0"/>
              <a:t> instructions needed to do something</a:t>
            </a:r>
          </a:p>
          <a:p>
            <a:r>
              <a:rPr lang="en-US" dirty="0"/>
              <a:t>all instructions can execute in </a:t>
            </a:r>
            <a:r>
              <a:rPr lang="en-US" b="1" dirty="0"/>
              <a:t>one</a:t>
            </a:r>
            <a:r>
              <a:rPr lang="en-US" dirty="0"/>
              <a:t> clock cycle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Complex Instruction Set Computer</a:t>
            </a:r>
          </a:p>
          <a:p>
            <a:r>
              <a:rPr lang="en-US" b="1" dirty="0"/>
              <a:t>large </a:t>
            </a:r>
            <a:r>
              <a:rPr lang="en-US" dirty="0"/>
              <a:t>and </a:t>
            </a:r>
            <a:r>
              <a:rPr lang="en-US" b="1" dirty="0"/>
              <a:t>varied</a:t>
            </a:r>
            <a:r>
              <a:rPr lang="en-US" dirty="0"/>
              <a:t> instruction set</a:t>
            </a:r>
          </a:p>
          <a:p>
            <a:r>
              <a:rPr lang="en-US" b="1" dirty="0"/>
              <a:t>fewer</a:t>
            </a:r>
            <a:r>
              <a:rPr lang="en-US" dirty="0"/>
              <a:t> instructions needed to do something</a:t>
            </a:r>
          </a:p>
          <a:p>
            <a:r>
              <a:rPr lang="en-US" dirty="0"/>
              <a:t>takes longer because of interpretation; </a:t>
            </a:r>
            <a:r>
              <a:rPr lang="en-US" b="1" dirty="0"/>
              <a:t>multiple</a:t>
            </a:r>
            <a:r>
              <a:rPr lang="en-US" dirty="0"/>
              <a:t> clock cycles</a:t>
            </a:r>
          </a:p>
        </p:txBody>
      </p:sp>
    </p:spTree>
    <p:extLst>
      <p:ext uri="{BB962C8B-B14F-4D97-AF65-F5344CB8AC3E}">
        <p14:creationId xmlns:p14="http://schemas.microsoft.com/office/powerpoint/2010/main" val="258583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BA88-0D17-6F43-B6A2-A2FC5C33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for Modern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79B5-265B-F746-9DD9-6D5C9B3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For general-purpose modern CPUs that follow RISC, these are the design principles which are desired: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All instructions are directly executed by hardware.</a:t>
            </a:r>
          </a:p>
          <a:p>
            <a:pPr lvl="1"/>
            <a:r>
              <a:rPr lang="en-US" sz="1800" dirty="0"/>
              <a:t>eliminating a level of interpretation allows for higher speeds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Maximize the rate at which instructions are issued.</a:t>
            </a:r>
          </a:p>
          <a:p>
            <a:pPr lvl="1"/>
            <a:r>
              <a:rPr lang="en-US" sz="1800" dirty="0"/>
              <a:t>execute instructions in parallel to make the computer faster and efficient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Instructions should be easy to decode.</a:t>
            </a:r>
          </a:p>
          <a:p>
            <a:pPr lvl="1"/>
            <a:r>
              <a:rPr lang="en-US" sz="1800" dirty="0"/>
              <a:t>instructions represent control signals for datapath units; the simpler, the better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Only LOAD and STORE instructions should reference memory.</a:t>
            </a:r>
          </a:p>
          <a:p>
            <a:pPr lvl="1"/>
            <a:r>
              <a:rPr lang="en-US" sz="1800" dirty="0"/>
              <a:t>referencing memory takes a long time, so only few instructions should </a:t>
            </a:r>
          </a:p>
          <a:p>
            <a:pPr lvl="1"/>
            <a:r>
              <a:rPr lang="en-US" sz="1800" dirty="0"/>
              <a:t>everything else is through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Provide plenty of registers.</a:t>
            </a:r>
          </a:p>
          <a:p>
            <a:pPr lvl="1"/>
            <a:r>
              <a:rPr lang="en-US" sz="1800" dirty="0"/>
              <a:t>if all registers are used, flushing out to memory and then reloading is expensive! 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417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41D-9089-6C46-B8EC-B73EE91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57FC-5C66-8D48-9BEB-A89907B5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types of parallelism for faster computers: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Instruction-Level Parallelism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Processor-Level Parallelism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3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41D-9089-6C46-B8EC-B73EE91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Instruction-Level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57FC-5C66-8D48-9BEB-A89907B5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Instruction-Level Parallelism aims to do more instructions per second. This is mostly achieved through pipelining and superscalar architecture.</a:t>
            </a:r>
          </a:p>
          <a:p>
            <a:r>
              <a:rPr lang="en-US" dirty="0"/>
              <a:t>pipelining – overlapping different processes</a:t>
            </a:r>
          </a:p>
          <a:p>
            <a:pPr lvl="1"/>
            <a:r>
              <a:rPr lang="en-US" dirty="0"/>
              <a:t>improving latency (how long it takes to execute an instruction) and throughput (how often an instruction is completed)</a:t>
            </a:r>
          </a:p>
          <a:p>
            <a:r>
              <a:rPr lang="en-US" dirty="0"/>
              <a:t>superscalar architecture – issue multiple instructions in one clock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9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41D-9089-6C46-B8EC-B73EE91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Processor-Level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57FC-5C66-8D48-9BEB-A89907B5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Processor-Level Parallelism aims to use more CPUs for the same problem. There are a couple of ways to achieve this:</a:t>
            </a:r>
          </a:p>
          <a:p>
            <a:r>
              <a:rPr lang="en-US" sz="2400" dirty="0"/>
              <a:t>SIMD Processor – many identical processors perform the same sequence of instructions on different sets of data</a:t>
            </a:r>
          </a:p>
          <a:p>
            <a:r>
              <a:rPr lang="en-US" sz="2400" dirty="0"/>
              <a:t>Vector Processor – all operations are performed in a single, pipelined unit</a:t>
            </a:r>
          </a:p>
          <a:p>
            <a:r>
              <a:rPr lang="en-US" sz="2400" dirty="0"/>
              <a:t>Multiprocessor – a system with more than one CPU sharing a memory</a:t>
            </a:r>
          </a:p>
          <a:p>
            <a:r>
              <a:rPr lang="en-US" sz="2400" dirty="0" err="1"/>
              <a:t>Multicomputers</a:t>
            </a:r>
            <a:r>
              <a:rPr lang="en-US" sz="2400" dirty="0"/>
              <a:t> – a system with multiple CPUS, each with own local memory</a:t>
            </a:r>
          </a:p>
        </p:txBody>
      </p:sp>
    </p:spTree>
    <p:extLst>
      <p:ext uri="{BB962C8B-B14F-4D97-AF65-F5344CB8AC3E}">
        <p14:creationId xmlns:p14="http://schemas.microsoft.com/office/powerpoint/2010/main" val="414106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41D-9089-6C46-B8EC-B73EE91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57FC-5C66-8D48-9BEB-A89907B5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memory consists of a number of cells </a:t>
            </a:r>
            <a:r>
              <a:rPr lang="en-US" i="1" dirty="0"/>
              <a:t>m</a:t>
            </a:r>
            <a:r>
              <a:rPr lang="en-US" dirty="0"/>
              <a:t>, each with an address from 0 to </a:t>
            </a:r>
            <a:r>
              <a:rPr lang="en-US" i="1" dirty="0"/>
              <a:t>m</a:t>
            </a:r>
            <a:r>
              <a:rPr lang="en-US" dirty="0"/>
              <a:t> – 1. Each cell has </a:t>
            </a:r>
            <a:r>
              <a:rPr lang="en-US" i="1" dirty="0"/>
              <a:t>n </a:t>
            </a:r>
            <a:r>
              <a:rPr lang="en-US" dirty="0"/>
              <a:t>bits.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A3AA2-D04E-4A45-8FA3-D37E024AA906}"/>
              </a:ext>
            </a:extLst>
          </p:cNvPr>
          <p:cNvSpPr txBox="1"/>
          <p:nvPr/>
        </p:nvSpPr>
        <p:spPr>
          <a:xfrm>
            <a:off x="916066" y="3659548"/>
            <a:ext cx="4675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An </a:t>
            </a:r>
            <a:r>
              <a:rPr lang="en-US" sz="3200" i="1" dirty="0"/>
              <a:t>m </a:t>
            </a:r>
            <a:r>
              <a:rPr lang="en-US" sz="3200" dirty="0"/>
              <a:t>× </a:t>
            </a:r>
            <a:r>
              <a:rPr lang="en-US" sz="3200" i="1" dirty="0"/>
              <a:t>n</a:t>
            </a:r>
            <a:r>
              <a:rPr lang="en-US" sz="3200" dirty="0"/>
              <a:t>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needs log</a:t>
            </a:r>
            <a:r>
              <a:rPr lang="en-US" sz="3200" baseline="-25000" dirty="0"/>
              <a:t>2</a:t>
            </a:r>
            <a:r>
              <a:rPr lang="en-US" sz="3200" i="1" dirty="0"/>
              <a:t>m</a:t>
            </a:r>
            <a:r>
              <a:rPr lang="en-US" sz="3200" dirty="0"/>
              <a:t> addresses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447A0F-B362-3142-9FB6-9C0EF7296C39}"/>
              </a:ext>
            </a:extLst>
          </p:cNvPr>
          <p:cNvSpPr txBox="1"/>
          <p:nvPr/>
        </p:nvSpPr>
        <p:spPr>
          <a:xfrm>
            <a:off x="6785645" y="3431709"/>
            <a:ext cx="3333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..................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2E7AD3BD-1260-464D-A89C-B6658179C9B6}"/>
              </a:ext>
            </a:extLst>
          </p:cNvPr>
          <p:cNvSpPr/>
          <p:nvPr/>
        </p:nvSpPr>
        <p:spPr>
          <a:xfrm rot="10800000">
            <a:off x="10345339" y="2732166"/>
            <a:ext cx="642938" cy="26604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9884C139-3E16-F045-A6AC-84D0DCF5F590}"/>
              </a:ext>
            </a:extLst>
          </p:cNvPr>
          <p:cNvSpPr/>
          <p:nvPr/>
        </p:nvSpPr>
        <p:spPr>
          <a:xfrm rot="16200000">
            <a:off x="8131132" y="4008754"/>
            <a:ext cx="642938" cy="36433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BB6BE8-41F4-CC43-918E-1D6F76D80B64}"/>
              </a:ext>
            </a:extLst>
          </p:cNvPr>
          <p:cNvSpPr txBox="1"/>
          <p:nvPr/>
        </p:nvSpPr>
        <p:spPr>
          <a:xfrm>
            <a:off x="11059361" y="387770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 </a:t>
            </a:r>
            <a:r>
              <a:rPr lang="en-US" dirty="0"/>
              <a:t>cells</a:t>
            </a:r>
            <a:endParaRPr lang="en-US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EF2C07-C893-B443-A842-F2A0D07A7A9D}"/>
              </a:ext>
            </a:extLst>
          </p:cNvPr>
          <p:cNvSpPr txBox="1"/>
          <p:nvPr/>
        </p:nvSpPr>
        <p:spPr>
          <a:xfrm>
            <a:off x="7729690" y="618137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n-</a:t>
            </a:r>
            <a:r>
              <a:rPr lang="en-US" dirty="0"/>
              <a:t>bits per cell</a:t>
            </a:r>
            <a:endParaRPr lang="en-US" i="1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766D0B4-F1E8-9E47-B307-2D6B3D4D0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37409"/>
              </p:ext>
            </p:extLst>
          </p:nvPr>
        </p:nvGraphicFramePr>
        <p:xfrm>
          <a:off x="6525215" y="2736389"/>
          <a:ext cx="3749040" cy="37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26636813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61437155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1418854456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02196224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110863600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899626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290586629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24016842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87218918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221136060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69402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866AAA8-83A7-4F4C-BA6C-18EC4195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03300"/>
              </p:ext>
            </p:extLst>
          </p:nvPr>
        </p:nvGraphicFramePr>
        <p:xfrm>
          <a:off x="6525215" y="3336952"/>
          <a:ext cx="3749040" cy="37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26636813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61437155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1418854456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02196224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110863600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899626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290586629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24016842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87218918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221136060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6940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E82F4C6-1FA3-4C4C-87E7-D8935D414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69500"/>
              </p:ext>
            </p:extLst>
          </p:nvPr>
        </p:nvGraphicFramePr>
        <p:xfrm>
          <a:off x="6525215" y="4431052"/>
          <a:ext cx="3749040" cy="37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26636813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61437155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1418854456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02196224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110863600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899626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290586629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24016842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87218918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221136060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6940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AB52291-191F-5643-8F8E-7C46D623B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29792"/>
              </p:ext>
            </p:extLst>
          </p:nvPr>
        </p:nvGraphicFramePr>
        <p:xfrm>
          <a:off x="6525215" y="5036545"/>
          <a:ext cx="3749040" cy="37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26636813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614371551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1418854456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021962240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110863600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899626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290586629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24016842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872189187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2221136060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694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B6BD2C7-2E20-9849-AC65-DA944E31A4A2}"/>
              </a:ext>
            </a:extLst>
          </p:cNvPr>
          <p:cNvSpPr txBox="1"/>
          <p:nvPr/>
        </p:nvSpPr>
        <p:spPr>
          <a:xfrm>
            <a:off x="5591754" y="238064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939125-2D53-4646-9D9C-09BC3FC01DAB}"/>
              </a:ext>
            </a:extLst>
          </p:cNvPr>
          <p:cNvSpPr txBox="1"/>
          <p:nvPr/>
        </p:nvSpPr>
        <p:spPr>
          <a:xfrm>
            <a:off x="6223529" y="273145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EFD23E-EA47-AB4E-9855-44D6F374D01F}"/>
              </a:ext>
            </a:extLst>
          </p:cNvPr>
          <p:cNvSpPr txBox="1"/>
          <p:nvPr/>
        </p:nvSpPr>
        <p:spPr>
          <a:xfrm>
            <a:off x="6219672" y="3340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41708F-784A-BE46-84D9-385240285B06}"/>
              </a:ext>
            </a:extLst>
          </p:cNvPr>
          <p:cNvSpPr txBox="1"/>
          <p:nvPr/>
        </p:nvSpPr>
        <p:spPr>
          <a:xfrm>
            <a:off x="5815716" y="442761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m – </a:t>
            </a:r>
            <a:r>
              <a:rPr lang="en-US" dirty="0"/>
              <a:t>2</a:t>
            </a:r>
            <a:endParaRPr lang="en-US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D9C2B0-8138-944E-A28F-D116F8AC5496}"/>
              </a:ext>
            </a:extLst>
          </p:cNvPr>
          <p:cNvSpPr txBox="1"/>
          <p:nvPr/>
        </p:nvSpPr>
        <p:spPr>
          <a:xfrm>
            <a:off x="5815716" y="501859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m – 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B07E91-EC8E-664A-A8BB-151B4C6A8131}"/>
              </a:ext>
            </a:extLst>
          </p:cNvPr>
          <p:cNvSpPr txBox="1"/>
          <p:nvPr/>
        </p:nvSpPr>
        <p:spPr>
          <a:xfrm>
            <a:off x="1063486" y="4741175"/>
            <a:ext cx="469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Standard is usually an 8-bit cell, or a </a:t>
            </a:r>
            <a:r>
              <a:rPr lang="en-US" sz="2000" b="1" dirty="0"/>
              <a:t>byte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98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17E4-AF1C-CF4E-904C-4CBC5974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420E6A-35D5-EE4D-9DF9-B4EEF96F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92038"/>
              </p:ext>
            </p:extLst>
          </p:nvPr>
        </p:nvGraphicFramePr>
        <p:xfrm>
          <a:off x="838200" y="2160105"/>
          <a:ext cx="104927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1458431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79275703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65231603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4143422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Big Endian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stores </a:t>
                      </a:r>
                      <a:r>
                        <a:rPr lang="en-US" sz="2800" dirty="0">
                          <a:solidFill>
                            <a:srgbClr val="0070C0"/>
                          </a:solidFill>
                        </a:rPr>
                        <a:t>most significant </a:t>
                      </a:r>
                      <a:r>
                        <a:rPr lang="en-US" sz="2800" dirty="0"/>
                        <a:t>byte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smallest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0269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Little Endian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largest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5525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009668-C4DE-3148-8E6B-18730205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81080"/>
              </p:ext>
            </p:extLst>
          </p:nvPr>
        </p:nvGraphicFramePr>
        <p:xfrm>
          <a:off x="1105363" y="4001122"/>
          <a:ext cx="321868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54034411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3123860142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address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memory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77094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802397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/>
                        <a:t>a + 1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2826742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/>
                        <a:t>a + 2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0797534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7445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BF6C12-CEEC-924A-A7F5-5F65685E66B1}"/>
              </a:ext>
            </a:extLst>
          </p:cNvPr>
          <p:cNvSpPr txBox="1"/>
          <p:nvPr/>
        </p:nvSpPr>
        <p:spPr>
          <a:xfrm>
            <a:off x="897989" y="1595966"/>
            <a:ext cx="1037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Outside of registers, this is how bytes are stored in hardware/memory.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1D619F-1A63-E04A-B1B3-A03623616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30504"/>
              </p:ext>
            </p:extLst>
          </p:nvPr>
        </p:nvGraphicFramePr>
        <p:xfrm>
          <a:off x="7867950" y="4034405"/>
          <a:ext cx="321868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888">
                  <a:extLst>
                    <a:ext uri="{9D8B030D-6E8A-4147-A177-3AD203B41FA5}">
                      <a16:colId xmlns:a16="http://schemas.microsoft.com/office/drawing/2014/main" val="20615405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54034411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memory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address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7094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02397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a + 1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826742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a + 2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797534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97445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559FB6-F7BD-2441-BCFE-34680162EFD6}"/>
              </a:ext>
            </a:extLst>
          </p:cNvPr>
          <p:cNvSpPr txBox="1"/>
          <p:nvPr/>
        </p:nvSpPr>
        <p:spPr>
          <a:xfrm>
            <a:off x="1860947" y="357262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Endian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3ACF3-F774-2745-B1C4-6DEB3E575162}"/>
              </a:ext>
            </a:extLst>
          </p:cNvPr>
          <p:cNvSpPr txBox="1"/>
          <p:nvPr/>
        </p:nvSpPr>
        <p:spPr>
          <a:xfrm>
            <a:off x="8482598" y="3572624"/>
            <a:ext cx="198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Little Endian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9F72D-1389-D144-8AA2-A1F5DDAE3848}"/>
              </a:ext>
            </a:extLst>
          </p:cNvPr>
          <p:cNvSpPr txBox="1"/>
          <p:nvPr/>
        </p:nvSpPr>
        <p:spPr>
          <a:xfrm>
            <a:off x="5416840" y="4620902"/>
            <a:ext cx="1358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Register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50FA83E-AE76-3144-A8BF-5334399E3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65203"/>
              </p:ext>
            </p:extLst>
          </p:nvPr>
        </p:nvGraphicFramePr>
        <p:xfrm>
          <a:off x="5178606" y="5144122"/>
          <a:ext cx="18347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96">
                  <a:extLst>
                    <a:ext uri="{9D8B030D-6E8A-4147-A177-3AD203B41FA5}">
                      <a16:colId xmlns:a16="http://schemas.microsoft.com/office/drawing/2014/main" val="2850279218"/>
                    </a:ext>
                  </a:extLst>
                </a:gridCol>
                <a:gridCol w="611596">
                  <a:extLst>
                    <a:ext uri="{9D8B030D-6E8A-4147-A177-3AD203B41FA5}">
                      <a16:colId xmlns:a16="http://schemas.microsoft.com/office/drawing/2014/main" val="2039987536"/>
                    </a:ext>
                  </a:extLst>
                </a:gridCol>
                <a:gridCol w="611596">
                  <a:extLst>
                    <a:ext uri="{9D8B030D-6E8A-4147-A177-3AD203B41FA5}">
                      <a16:colId xmlns:a16="http://schemas.microsoft.com/office/drawing/2014/main" val="300081303"/>
                    </a:ext>
                  </a:extLst>
                </a:gridCol>
              </a:tblGrid>
              <a:tr h="3965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0A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991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05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41D-9089-6C46-B8EC-B73EE91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57FC-5C66-8D48-9BEB-A89907B5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CPUs are faster than memory, so if the memory is really slow, the CPU has to wait for a lot of cycles. Thus, we want </a:t>
            </a:r>
            <a:r>
              <a:rPr lang="en-US" sz="2000" u="sng" dirty="0"/>
              <a:t>a lot</a:t>
            </a:r>
            <a:r>
              <a:rPr lang="en-US" sz="2000" dirty="0"/>
              <a:t> of memory to store information, and we want it to be </a:t>
            </a:r>
            <a:r>
              <a:rPr lang="en-US" sz="2000" u="sng" dirty="0"/>
              <a:t>fast</a:t>
            </a:r>
            <a:r>
              <a:rPr lang="en-US" sz="2000" dirty="0"/>
              <a:t>. However, fast memory is expensive! </a:t>
            </a:r>
          </a:p>
          <a:p>
            <a:pPr marL="0" indent="0">
              <a:buNone/>
            </a:pPr>
            <a:r>
              <a:rPr lang="en-US" sz="2000" dirty="0"/>
              <a:t>How do we make it so that memory is big, fast, and cheap? A memory hierarchy: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08DB2B-95B5-A147-B4EC-74FAA137957A}"/>
              </a:ext>
            </a:extLst>
          </p:cNvPr>
          <p:cNvGrpSpPr/>
          <p:nvPr/>
        </p:nvGrpSpPr>
        <p:grpSpPr>
          <a:xfrm>
            <a:off x="2769378" y="3219450"/>
            <a:ext cx="3470729" cy="2872618"/>
            <a:chOff x="2032000" y="719666"/>
            <a:chExt cx="8128000" cy="541866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7FD2C71-2C59-784F-BFBF-95761CD8760F}"/>
                </a:ext>
              </a:extLst>
            </p:cNvPr>
            <p:cNvSpPr/>
            <p:nvPr/>
          </p:nvSpPr>
          <p:spPr>
            <a:xfrm>
              <a:off x="5283199" y="719666"/>
              <a:ext cx="1625599" cy="1083733"/>
            </a:xfrm>
            <a:custGeom>
              <a:avLst/>
              <a:gdLst>
                <a:gd name="connsiteX0" fmla="*/ 0 w 1625599"/>
                <a:gd name="connsiteY0" fmla="*/ 1083733 h 1083733"/>
                <a:gd name="connsiteX1" fmla="*/ 812800 w 1625599"/>
                <a:gd name="connsiteY1" fmla="*/ 0 h 1083733"/>
                <a:gd name="connsiteX2" fmla="*/ 812800 w 1625599"/>
                <a:gd name="connsiteY2" fmla="*/ 0 h 1083733"/>
                <a:gd name="connsiteX3" fmla="*/ 1625599 w 1625599"/>
                <a:gd name="connsiteY3" fmla="*/ 1083733 h 1083733"/>
                <a:gd name="connsiteX4" fmla="*/ 0 w 1625599"/>
                <a:gd name="connsiteY4" fmla="*/ 1083733 h 10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99" h="1083733">
                  <a:moveTo>
                    <a:pt x="0" y="1083733"/>
                  </a:moveTo>
                  <a:lnTo>
                    <a:pt x="812800" y="0"/>
                  </a:lnTo>
                  <a:lnTo>
                    <a:pt x="812800" y="0"/>
                  </a:lnTo>
                  <a:lnTo>
                    <a:pt x="1625599" y="1083733"/>
                  </a:lnTo>
                  <a:lnTo>
                    <a:pt x="0" y="108373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Registers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8FD847D-B78B-704F-ABC8-4BB08E0B31E9}"/>
                </a:ext>
              </a:extLst>
            </p:cNvPr>
            <p:cNvSpPr/>
            <p:nvPr/>
          </p:nvSpPr>
          <p:spPr>
            <a:xfrm>
              <a:off x="4470400" y="1803399"/>
              <a:ext cx="3251199" cy="1083733"/>
            </a:xfrm>
            <a:custGeom>
              <a:avLst/>
              <a:gdLst>
                <a:gd name="connsiteX0" fmla="*/ 0 w 3251199"/>
                <a:gd name="connsiteY0" fmla="*/ 1083733 h 1083733"/>
                <a:gd name="connsiteX1" fmla="*/ 812800 w 3251199"/>
                <a:gd name="connsiteY1" fmla="*/ 0 h 1083733"/>
                <a:gd name="connsiteX2" fmla="*/ 2438399 w 3251199"/>
                <a:gd name="connsiteY2" fmla="*/ 0 h 1083733"/>
                <a:gd name="connsiteX3" fmla="*/ 3251199 w 3251199"/>
                <a:gd name="connsiteY3" fmla="*/ 1083733 h 1083733"/>
                <a:gd name="connsiteX4" fmla="*/ 0 w 3251199"/>
                <a:gd name="connsiteY4" fmla="*/ 1083733 h 10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199" h="1083733">
                  <a:moveTo>
                    <a:pt x="0" y="1083733"/>
                  </a:moveTo>
                  <a:lnTo>
                    <a:pt x="812800" y="0"/>
                  </a:lnTo>
                  <a:lnTo>
                    <a:pt x="2438399" y="0"/>
                  </a:lnTo>
                  <a:lnTo>
                    <a:pt x="3251199" y="1083733"/>
                  </a:lnTo>
                  <a:lnTo>
                    <a:pt x="0" y="108373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594360" tIns="25400" rIns="594359" bIns="2540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Cache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046164D-9A03-884C-8420-E551BA176D68}"/>
                </a:ext>
              </a:extLst>
            </p:cNvPr>
            <p:cNvSpPr/>
            <p:nvPr/>
          </p:nvSpPr>
          <p:spPr>
            <a:xfrm>
              <a:off x="3657600" y="2887132"/>
              <a:ext cx="4876799" cy="1083732"/>
            </a:xfrm>
            <a:custGeom>
              <a:avLst/>
              <a:gdLst>
                <a:gd name="connsiteX0" fmla="*/ 0 w 4876799"/>
                <a:gd name="connsiteY0" fmla="*/ 1083733 h 1083733"/>
                <a:gd name="connsiteX1" fmla="*/ 812800 w 4876799"/>
                <a:gd name="connsiteY1" fmla="*/ 0 h 1083733"/>
                <a:gd name="connsiteX2" fmla="*/ 4063999 w 4876799"/>
                <a:gd name="connsiteY2" fmla="*/ 0 h 1083733"/>
                <a:gd name="connsiteX3" fmla="*/ 4876799 w 4876799"/>
                <a:gd name="connsiteY3" fmla="*/ 1083733 h 1083733"/>
                <a:gd name="connsiteX4" fmla="*/ 0 w 4876799"/>
                <a:gd name="connsiteY4" fmla="*/ 1083733 h 10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99" h="1083733">
                  <a:moveTo>
                    <a:pt x="0" y="1083733"/>
                  </a:moveTo>
                  <a:lnTo>
                    <a:pt x="812800" y="0"/>
                  </a:lnTo>
                  <a:lnTo>
                    <a:pt x="4063999" y="0"/>
                  </a:lnTo>
                  <a:lnTo>
                    <a:pt x="4876799" y="1083733"/>
                  </a:lnTo>
                  <a:lnTo>
                    <a:pt x="0" y="108373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878839" tIns="25400" rIns="878841" bIns="25400" numCol="1" spcCol="1270" anchor="b" anchorCtr="0">
              <a:norm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RAM and Virtual Memory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5A0609A-B855-F547-953C-655C31F843AA}"/>
                </a:ext>
              </a:extLst>
            </p:cNvPr>
            <p:cNvSpPr/>
            <p:nvPr/>
          </p:nvSpPr>
          <p:spPr>
            <a:xfrm>
              <a:off x="2844800" y="3970866"/>
              <a:ext cx="6502399" cy="1083733"/>
            </a:xfrm>
            <a:custGeom>
              <a:avLst/>
              <a:gdLst>
                <a:gd name="connsiteX0" fmla="*/ 0 w 6502399"/>
                <a:gd name="connsiteY0" fmla="*/ 1083733 h 1083733"/>
                <a:gd name="connsiteX1" fmla="*/ 812800 w 6502399"/>
                <a:gd name="connsiteY1" fmla="*/ 0 h 1083733"/>
                <a:gd name="connsiteX2" fmla="*/ 5689599 w 6502399"/>
                <a:gd name="connsiteY2" fmla="*/ 0 h 1083733"/>
                <a:gd name="connsiteX3" fmla="*/ 6502399 w 6502399"/>
                <a:gd name="connsiteY3" fmla="*/ 1083733 h 1083733"/>
                <a:gd name="connsiteX4" fmla="*/ 0 w 6502399"/>
                <a:gd name="connsiteY4" fmla="*/ 1083733 h 10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2399" h="1083733">
                  <a:moveTo>
                    <a:pt x="0" y="1083733"/>
                  </a:moveTo>
                  <a:lnTo>
                    <a:pt x="812800" y="0"/>
                  </a:lnTo>
                  <a:lnTo>
                    <a:pt x="5689599" y="0"/>
                  </a:lnTo>
                  <a:lnTo>
                    <a:pt x="6502399" y="1083733"/>
                  </a:lnTo>
                  <a:lnTo>
                    <a:pt x="0" y="108373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1163319" tIns="25400" rIns="1163320" bIns="2540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Hard Disks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6F42266-38BD-E047-B2A5-F6B6022B8DC9}"/>
                </a:ext>
              </a:extLst>
            </p:cNvPr>
            <p:cNvSpPr/>
            <p:nvPr/>
          </p:nvSpPr>
          <p:spPr>
            <a:xfrm>
              <a:off x="2032000" y="5054599"/>
              <a:ext cx="8128000" cy="1083733"/>
            </a:xfrm>
            <a:custGeom>
              <a:avLst/>
              <a:gdLst>
                <a:gd name="connsiteX0" fmla="*/ 0 w 8128000"/>
                <a:gd name="connsiteY0" fmla="*/ 1083733 h 1083733"/>
                <a:gd name="connsiteX1" fmla="*/ 812800 w 8128000"/>
                <a:gd name="connsiteY1" fmla="*/ 0 h 1083733"/>
                <a:gd name="connsiteX2" fmla="*/ 7315200 w 8128000"/>
                <a:gd name="connsiteY2" fmla="*/ 0 h 1083733"/>
                <a:gd name="connsiteX3" fmla="*/ 8128000 w 8128000"/>
                <a:gd name="connsiteY3" fmla="*/ 1083733 h 1083733"/>
                <a:gd name="connsiteX4" fmla="*/ 0 w 8128000"/>
                <a:gd name="connsiteY4" fmla="*/ 1083733 h 10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083733">
                  <a:moveTo>
                    <a:pt x="0" y="1083733"/>
                  </a:moveTo>
                  <a:lnTo>
                    <a:pt x="812800" y="0"/>
                  </a:lnTo>
                  <a:lnTo>
                    <a:pt x="7315200" y="0"/>
                  </a:lnTo>
                  <a:lnTo>
                    <a:pt x="8128000" y="1083733"/>
                  </a:lnTo>
                  <a:lnTo>
                    <a:pt x="0" y="1083733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1447799" tIns="25400" rIns="1447801" bIns="25400" numCol="1" spcCol="1270" anchor="b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Input Sources</a:t>
              </a:r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07CAC9B-4DDB-2848-82E0-DC4864588FA2}"/>
              </a:ext>
            </a:extLst>
          </p:cNvPr>
          <p:cNvSpPr/>
          <p:nvPr/>
        </p:nvSpPr>
        <p:spPr>
          <a:xfrm>
            <a:off x="3116451" y="3219450"/>
            <a:ext cx="602162" cy="11490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DA09AA2-27F9-CC49-9BA3-F721D1D103A3}"/>
              </a:ext>
            </a:extLst>
          </p:cNvPr>
          <p:cNvSpPr/>
          <p:nvPr/>
        </p:nvSpPr>
        <p:spPr>
          <a:xfrm rot="10800000">
            <a:off x="6286099" y="4368496"/>
            <a:ext cx="602162" cy="1149048"/>
          </a:xfrm>
          <a:prstGeom prst="leftBrace">
            <a:avLst>
              <a:gd name="adj1" fmla="val 8333"/>
              <a:gd name="adj2" fmla="val 30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BD31C-C8D5-1D46-BB18-72B8A4F41ED9}"/>
              </a:ext>
            </a:extLst>
          </p:cNvPr>
          <p:cNvSpPr txBox="1"/>
          <p:nvPr/>
        </p:nvSpPr>
        <p:spPr>
          <a:xfrm>
            <a:off x="838135" y="3506711"/>
            <a:ext cx="2278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/>
              <a:t>Primary Memory</a:t>
            </a:r>
          </a:p>
          <a:p>
            <a:pPr algn="r"/>
            <a:r>
              <a:rPr lang="en-US" dirty="0"/>
              <a:t>fast, small, expensive, </a:t>
            </a:r>
          </a:p>
          <a:p>
            <a:pPr algn="r"/>
            <a:r>
              <a:rPr lang="en-US" dirty="0"/>
              <a:t>close to CPU</a:t>
            </a:r>
          </a:p>
          <a:p>
            <a:pPr algn="r"/>
            <a:r>
              <a:rPr lang="en-US" dirty="0"/>
              <a:t>volatile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A4E4D-DD12-C048-ADDD-78B5AE4EA249}"/>
              </a:ext>
            </a:extLst>
          </p:cNvPr>
          <p:cNvSpPr txBox="1"/>
          <p:nvPr/>
        </p:nvSpPr>
        <p:spPr>
          <a:xfrm>
            <a:off x="6888261" y="4960785"/>
            <a:ext cx="3706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Secondary Memory</a:t>
            </a:r>
          </a:p>
          <a:p>
            <a:r>
              <a:rPr lang="en-US" dirty="0"/>
              <a:t>slow, large, cheap, </a:t>
            </a:r>
          </a:p>
          <a:p>
            <a:r>
              <a:rPr lang="en-US" dirty="0"/>
              <a:t>far from CPU, </a:t>
            </a:r>
          </a:p>
          <a:p>
            <a:r>
              <a:rPr lang="en-US" dirty="0"/>
              <a:t>permanent/non-volatile besides RAM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06F83D58-8DC5-0D42-8999-728707B8ADD5}"/>
              </a:ext>
            </a:extLst>
          </p:cNvPr>
          <p:cNvSpPr/>
          <p:nvPr/>
        </p:nvSpPr>
        <p:spPr>
          <a:xfrm>
            <a:off x="8878506" y="3506711"/>
            <a:ext cx="531248" cy="22463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5627CB-6F7F-274A-9881-22B1A75C728B}"/>
              </a:ext>
            </a:extLst>
          </p:cNvPr>
          <p:cNvSpPr txBox="1"/>
          <p:nvPr/>
        </p:nvSpPr>
        <p:spPr>
          <a:xfrm>
            <a:off x="9426830" y="3917094"/>
            <a:ext cx="22774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you go down, </a:t>
            </a:r>
          </a:p>
          <a:p>
            <a:r>
              <a:rPr lang="en-US" dirty="0"/>
              <a:t>three factors increase: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bits per dollar</a:t>
            </a:r>
          </a:p>
        </p:txBody>
      </p:sp>
    </p:spTree>
    <p:extLst>
      <p:ext uri="{BB962C8B-B14F-4D97-AF65-F5344CB8AC3E}">
        <p14:creationId xmlns:p14="http://schemas.microsoft.com/office/powerpoint/2010/main" val="192346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AF227-EDD5-3F45-AFAB-1C10A66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I. Structured Computer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67348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41D-9089-6C46-B8EC-B73EE91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57FC-5C66-8D48-9BEB-A89907B5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165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is the solution: combine a small amount of fast memory with a large amount of slow memory. In the cache, the most heavily used memory words are kept; when the CPU needs a word, it will look here BEFORE it looks at main memory.</a:t>
            </a:r>
          </a:p>
          <a:p>
            <a:r>
              <a:rPr lang="en-US" sz="2400" dirty="0"/>
              <a:t>locality principle – when a word is referenced, it and some of its neighbors are brought into the cache </a:t>
            </a:r>
          </a:p>
          <a:p>
            <a:r>
              <a:rPr lang="en-US" sz="2400" dirty="0"/>
              <a:t>cache lines – fixed-size blocks in the cache; a miss means a whole cache line is taken in from main memory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7F26FA3-CD94-B143-B285-D6C530039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14778"/>
              </p:ext>
            </p:extLst>
          </p:nvPr>
        </p:nvGraphicFramePr>
        <p:xfrm>
          <a:off x="861060" y="4674705"/>
          <a:ext cx="1049274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1458431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79275703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65231603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4143422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Unified Cache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stores instructions and data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same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cache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0269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Split Cache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separate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55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8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AF227-EDD5-3F45-AFAB-1C10A66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III. The Digital Logic Level</a:t>
            </a:r>
          </a:p>
        </p:txBody>
      </p:sp>
    </p:spTree>
    <p:extLst>
      <p:ext uri="{BB962C8B-B14F-4D97-AF65-F5344CB8AC3E}">
        <p14:creationId xmlns:p14="http://schemas.microsoft.com/office/powerpoint/2010/main" val="2778272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I’m not wasting my time on this. You guys should’ve taken ICS 6B.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Know the AND and OR gates, truth tables, and sum of products form. </a:t>
            </a:r>
          </a:p>
        </p:txBody>
      </p:sp>
    </p:spTree>
    <p:extLst>
      <p:ext uri="{BB962C8B-B14F-4D97-AF65-F5344CB8AC3E}">
        <p14:creationId xmlns:p14="http://schemas.microsoft.com/office/powerpoint/2010/main" val="136665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combinational circuit is a circuit with multiple inputs and outputs in which the outputs are uniquely determined by the current input values</a:t>
            </a:r>
          </a:p>
          <a:p>
            <a:r>
              <a:rPr lang="en-US" dirty="0"/>
              <a:t>these circuits flow only in one direction</a:t>
            </a:r>
          </a:p>
          <a:p>
            <a:r>
              <a:rPr lang="en-US" dirty="0"/>
              <a:t>as such, no value is remembered</a:t>
            </a:r>
          </a:p>
          <a:p>
            <a:r>
              <a:rPr lang="en-US" dirty="0"/>
              <a:t>e.g. Selectors/Multiplexers, Encoders/Decoders, Full-Adders</a:t>
            </a:r>
          </a:p>
        </p:txBody>
      </p:sp>
    </p:spTree>
    <p:extLst>
      <p:ext uri="{BB962C8B-B14F-4D97-AF65-F5344CB8AC3E}">
        <p14:creationId xmlns:p14="http://schemas.microsoft.com/office/powerpoint/2010/main" val="2447377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Selectors/Multiplexers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704"/>
            <a:ext cx="10515600" cy="1479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multiple inputs, how do we get only one through to output? </a:t>
            </a:r>
          </a:p>
          <a:p>
            <a:pPr marL="0" indent="0">
              <a:buNone/>
            </a:pPr>
            <a:r>
              <a:rPr lang="en-US" dirty="0"/>
              <a:t>We use select lines! </a:t>
            </a:r>
          </a:p>
        </p:txBody>
      </p:sp>
      <p:sp>
        <p:nvSpPr>
          <p:cNvPr id="3" name="Manual Operation 2">
            <a:extLst>
              <a:ext uri="{FF2B5EF4-FFF2-40B4-BE49-F238E27FC236}">
                <a16:creationId xmlns:a16="http://schemas.microsoft.com/office/drawing/2014/main" id="{0AE55F22-D1F6-794E-BAF2-1CD0D069AA54}"/>
              </a:ext>
            </a:extLst>
          </p:cNvPr>
          <p:cNvSpPr/>
          <p:nvPr/>
        </p:nvSpPr>
        <p:spPr>
          <a:xfrm>
            <a:off x="4859611" y="3853543"/>
            <a:ext cx="2830285" cy="1023257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-to-1 Multiplexer</a:t>
            </a:r>
            <a:endParaRPr lang="en-US" i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BBB91-E573-AC44-82E9-F24E0AD048D3}"/>
              </a:ext>
            </a:extLst>
          </p:cNvPr>
          <p:cNvCxnSpPr/>
          <p:nvPr/>
        </p:nvCxnSpPr>
        <p:spPr>
          <a:xfrm flipV="1">
            <a:off x="5336970" y="3093156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7935F8-5559-1A43-86EA-2FAA453ADE7A}"/>
              </a:ext>
            </a:extLst>
          </p:cNvPr>
          <p:cNvCxnSpPr/>
          <p:nvPr/>
        </p:nvCxnSpPr>
        <p:spPr>
          <a:xfrm flipV="1">
            <a:off x="5726437" y="3093156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5F70B-7793-704E-B247-96243EEA0565}"/>
              </a:ext>
            </a:extLst>
          </p:cNvPr>
          <p:cNvCxnSpPr/>
          <p:nvPr/>
        </p:nvCxnSpPr>
        <p:spPr>
          <a:xfrm flipV="1">
            <a:off x="6889192" y="3093155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34B1C-5349-6B44-917B-5E223637134D}"/>
              </a:ext>
            </a:extLst>
          </p:cNvPr>
          <p:cNvCxnSpPr/>
          <p:nvPr/>
        </p:nvCxnSpPr>
        <p:spPr>
          <a:xfrm flipV="1">
            <a:off x="7278659" y="3093155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39953C-0326-2944-AAC7-FF8BBF0C6C29}"/>
              </a:ext>
            </a:extLst>
          </p:cNvPr>
          <p:cNvSpPr txBox="1"/>
          <p:nvPr/>
        </p:nvSpPr>
        <p:spPr>
          <a:xfrm>
            <a:off x="5953391" y="2869251"/>
            <a:ext cx="70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99290-9016-BE4A-8140-CCA27FB24625}"/>
              </a:ext>
            </a:extLst>
          </p:cNvPr>
          <p:cNvSpPr txBox="1"/>
          <p:nvPr/>
        </p:nvSpPr>
        <p:spPr>
          <a:xfrm>
            <a:off x="5603199" y="2654104"/>
            <a:ext cx="14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 data inputs</a:t>
            </a:r>
            <a:endParaRPr lang="en-US" i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BBE35F-D59A-9C4C-832B-50367AAA99C7}"/>
              </a:ext>
            </a:extLst>
          </p:cNvPr>
          <p:cNvCxnSpPr>
            <a:cxnSpLocks/>
          </p:cNvCxnSpPr>
          <p:nvPr/>
        </p:nvCxnSpPr>
        <p:spPr>
          <a:xfrm>
            <a:off x="4359665" y="4456611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A40C3-BA77-C943-BCE9-1B096EC6D7A7}"/>
              </a:ext>
            </a:extLst>
          </p:cNvPr>
          <p:cNvCxnSpPr/>
          <p:nvPr/>
        </p:nvCxnSpPr>
        <p:spPr>
          <a:xfrm flipV="1">
            <a:off x="6307815" y="4876800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86C35A-2061-EE4A-B6F5-0F6A10B6B2DC}"/>
              </a:ext>
            </a:extLst>
          </p:cNvPr>
          <p:cNvSpPr txBox="1"/>
          <p:nvPr/>
        </p:nvSpPr>
        <p:spPr>
          <a:xfrm>
            <a:off x="2688758" y="4133445"/>
            <a:ext cx="167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n</a:t>
            </a:r>
            <a:r>
              <a:rPr lang="en-US" dirty="0"/>
              <a:t> control bits or</a:t>
            </a:r>
          </a:p>
          <a:p>
            <a:pPr algn="ctr"/>
            <a:r>
              <a:rPr lang="en-US" dirty="0"/>
              <a:t>select 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C11FF-5634-0644-AA07-44C2800A4BC5}"/>
              </a:ext>
            </a:extLst>
          </p:cNvPr>
          <p:cNvSpPr txBox="1"/>
          <p:nvPr/>
        </p:nvSpPr>
        <p:spPr>
          <a:xfrm>
            <a:off x="5809922" y="563718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2025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704"/>
            <a:ext cx="10515600" cy="1479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</a:t>
            </a:r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inputs, creates an </a:t>
            </a:r>
            <a:r>
              <a:rPr lang="en-US" i="1" dirty="0"/>
              <a:t>n</a:t>
            </a:r>
            <a:r>
              <a:rPr lang="en-US" dirty="0"/>
              <a:t>-bit binary number as output along with a valid output which says whether there is at least one input of 1 (otherwise, all are 0).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BBB91-E573-AC44-82E9-F24E0AD048D3}"/>
              </a:ext>
            </a:extLst>
          </p:cNvPr>
          <p:cNvCxnSpPr/>
          <p:nvPr/>
        </p:nvCxnSpPr>
        <p:spPr>
          <a:xfrm flipV="1">
            <a:off x="5336970" y="3093156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7935F8-5559-1A43-86EA-2FAA453ADE7A}"/>
              </a:ext>
            </a:extLst>
          </p:cNvPr>
          <p:cNvCxnSpPr/>
          <p:nvPr/>
        </p:nvCxnSpPr>
        <p:spPr>
          <a:xfrm flipV="1">
            <a:off x="5726437" y="3093156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5F70B-7793-704E-B247-96243EEA0565}"/>
              </a:ext>
            </a:extLst>
          </p:cNvPr>
          <p:cNvCxnSpPr/>
          <p:nvPr/>
        </p:nvCxnSpPr>
        <p:spPr>
          <a:xfrm flipV="1">
            <a:off x="6889192" y="3093155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34B1C-5349-6B44-917B-5E223637134D}"/>
              </a:ext>
            </a:extLst>
          </p:cNvPr>
          <p:cNvCxnSpPr/>
          <p:nvPr/>
        </p:nvCxnSpPr>
        <p:spPr>
          <a:xfrm flipV="1">
            <a:off x="7278659" y="3093155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39953C-0326-2944-AAC7-FF8BBF0C6C29}"/>
              </a:ext>
            </a:extLst>
          </p:cNvPr>
          <p:cNvSpPr txBox="1"/>
          <p:nvPr/>
        </p:nvSpPr>
        <p:spPr>
          <a:xfrm>
            <a:off x="5953391" y="2869251"/>
            <a:ext cx="70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99290-9016-BE4A-8140-CCA27FB24625}"/>
              </a:ext>
            </a:extLst>
          </p:cNvPr>
          <p:cNvSpPr txBox="1"/>
          <p:nvPr/>
        </p:nvSpPr>
        <p:spPr>
          <a:xfrm>
            <a:off x="5603199" y="2654104"/>
            <a:ext cx="14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 data inputs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6C35A-2061-EE4A-B6F5-0F6A10B6B2DC}"/>
              </a:ext>
            </a:extLst>
          </p:cNvPr>
          <p:cNvSpPr txBox="1"/>
          <p:nvPr/>
        </p:nvSpPr>
        <p:spPr>
          <a:xfrm>
            <a:off x="5311615" y="5645097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n-</a:t>
            </a:r>
            <a:r>
              <a:rPr lang="en-US" dirty="0"/>
              <a:t>bit binary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1F0FE-C5DF-EF41-AC7E-C3C1FFF810AA}"/>
              </a:ext>
            </a:extLst>
          </p:cNvPr>
          <p:cNvSpPr/>
          <p:nvPr/>
        </p:nvSpPr>
        <p:spPr>
          <a:xfrm>
            <a:off x="4872038" y="3792581"/>
            <a:ext cx="2657475" cy="1084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-to</a:t>
            </a:r>
            <a:r>
              <a:rPr lang="en-US" i="1" dirty="0"/>
              <a:t>-n</a:t>
            </a:r>
            <a:r>
              <a:rPr lang="en-US" dirty="0"/>
              <a:t> Encoder</a:t>
            </a:r>
            <a:endParaRPr lang="en-US" i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6CFFA8-F1F3-4148-B621-17D5D7362BC2}"/>
              </a:ext>
            </a:extLst>
          </p:cNvPr>
          <p:cNvCxnSpPr/>
          <p:nvPr/>
        </p:nvCxnSpPr>
        <p:spPr>
          <a:xfrm flipV="1">
            <a:off x="5174340" y="4876800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DEE42-E870-7445-9B8D-8EBDDC598236}"/>
              </a:ext>
            </a:extLst>
          </p:cNvPr>
          <p:cNvCxnSpPr/>
          <p:nvPr/>
        </p:nvCxnSpPr>
        <p:spPr>
          <a:xfrm flipV="1">
            <a:off x="5726437" y="4876800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1C7EFE-ECEE-A045-AC2A-598965B41CF1}"/>
              </a:ext>
            </a:extLst>
          </p:cNvPr>
          <p:cNvCxnSpPr/>
          <p:nvPr/>
        </p:nvCxnSpPr>
        <p:spPr>
          <a:xfrm flipV="1">
            <a:off x="6889192" y="4876799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F1F6DC-5928-4B42-8CC6-D044DF1099D2}"/>
              </a:ext>
            </a:extLst>
          </p:cNvPr>
          <p:cNvSpPr txBox="1"/>
          <p:nvPr/>
        </p:nvSpPr>
        <p:spPr>
          <a:xfrm>
            <a:off x="5953391" y="4652895"/>
            <a:ext cx="70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F8BD3-94F2-9F4D-A5BF-5DA9480054DF}"/>
              </a:ext>
            </a:extLst>
          </p:cNvPr>
          <p:cNvSpPr txBox="1"/>
          <p:nvPr/>
        </p:nvSpPr>
        <p:spPr>
          <a:xfrm>
            <a:off x="5020858" y="563718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CEAB9-FDB1-9A44-A645-B47944378EFA}"/>
              </a:ext>
            </a:extLst>
          </p:cNvPr>
          <p:cNvSpPr txBox="1"/>
          <p:nvPr/>
        </p:nvSpPr>
        <p:spPr>
          <a:xfrm>
            <a:off x="1362712" y="4011524"/>
            <a:ext cx="328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inputs with higher position</a:t>
            </a:r>
          </a:p>
          <a:p>
            <a:r>
              <a:rPr lang="en-US" dirty="0"/>
              <a:t>have encoding priority</a:t>
            </a:r>
          </a:p>
        </p:txBody>
      </p:sp>
    </p:spTree>
    <p:extLst>
      <p:ext uri="{BB962C8B-B14F-4D97-AF65-F5344CB8AC3E}">
        <p14:creationId xmlns:p14="http://schemas.microsoft.com/office/powerpoint/2010/main" val="26079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704"/>
            <a:ext cx="10515600" cy="1479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i="1" dirty="0"/>
              <a:t>n</a:t>
            </a:r>
            <a:r>
              <a:rPr lang="en-US" dirty="0"/>
              <a:t>-bit binary number, decodes into </a:t>
            </a:r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outputs, with only one output being asserted at any time (i.e. only one output is 1).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BBB91-E573-AC44-82E9-F24E0AD048D3}"/>
              </a:ext>
            </a:extLst>
          </p:cNvPr>
          <p:cNvCxnSpPr/>
          <p:nvPr/>
        </p:nvCxnSpPr>
        <p:spPr>
          <a:xfrm flipV="1">
            <a:off x="5351257" y="4876799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7935F8-5559-1A43-86EA-2FAA453ADE7A}"/>
              </a:ext>
            </a:extLst>
          </p:cNvPr>
          <p:cNvCxnSpPr/>
          <p:nvPr/>
        </p:nvCxnSpPr>
        <p:spPr>
          <a:xfrm flipV="1">
            <a:off x="5726437" y="3093156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5F70B-7793-704E-B247-96243EEA0565}"/>
              </a:ext>
            </a:extLst>
          </p:cNvPr>
          <p:cNvCxnSpPr/>
          <p:nvPr/>
        </p:nvCxnSpPr>
        <p:spPr>
          <a:xfrm flipV="1">
            <a:off x="6889192" y="3093155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34B1C-5349-6B44-917B-5E223637134D}"/>
              </a:ext>
            </a:extLst>
          </p:cNvPr>
          <p:cNvCxnSpPr/>
          <p:nvPr/>
        </p:nvCxnSpPr>
        <p:spPr>
          <a:xfrm flipV="1">
            <a:off x="7278659" y="4876799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39953C-0326-2944-AAC7-FF8BBF0C6C29}"/>
              </a:ext>
            </a:extLst>
          </p:cNvPr>
          <p:cNvSpPr txBox="1"/>
          <p:nvPr/>
        </p:nvSpPr>
        <p:spPr>
          <a:xfrm>
            <a:off x="5953391" y="2869251"/>
            <a:ext cx="70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99290-9016-BE4A-8140-CCA27FB24625}"/>
              </a:ext>
            </a:extLst>
          </p:cNvPr>
          <p:cNvSpPr txBox="1"/>
          <p:nvPr/>
        </p:nvSpPr>
        <p:spPr>
          <a:xfrm>
            <a:off x="5725091" y="563718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 outputs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6C35A-2061-EE4A-B6F5-0F6A10B6B2DC}"/>
              </a:ext>
            </a:extLst>
          </p:cNvPr>
          <p:cNvSpPr txBox="1"/>
          <p:nvPr/>
        </p:nvSpPr>
        <p:spPr>
          <a:xfrm>
            <a:off x="5272466" y="2735659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n-</a:t>
            </a:r>
            <a:r>
              <a:rPr lang="en-US" dirty="0"/>
              <a:t>bit binary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1F0FE-C5DF-EF41-AC7E-C3C1FFF810AA}"/>
              </a:ext>
            </a:extLst>
          </p:cNvPr>
          <p:cNvSpPr/>
          <p:nvPr/>
        </p:nvSpPr>
        <p:spPr>
          <a:xfrm>
            <a:off x="4872038" y="3792581"/>
            <a:ext cx="2657475" cy="1084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  <a:r>
              <a:rPr lang="en-US" dirty="0"/>
              <a:t>-to</a:t>
            </a:r>
            <a:r>
              <a:rPr lang="en-US" i="1" dirty="0"/>
              <a:t>-2</a:t>
            </a:r>
            <a:r>
              <a:rPr lang="en-US" i="1" baseline="30000" dirty="0"/>
              <a:t>n</a:t>
            </a:r>
            <a:r>
              <a:rPr lang="en-US" dirty="0"/>
              <a:t> Decoder</a:t>
            </a:r>
            <a:endParaRPr lang="en-US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BDEE42-E870-7445-9B8D-8EBDDC598236}"/>
              </a:ext>
            </a:extLst>
          </p:cNvPr>
          <p:cNvCxnSpPr/>
          <p:nvPr/>
        </p:nvCxnSpPr>
        <p:spPr>
          <a:xfrm flipV="1">
            <a:off x="5726437" y="4876800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1C7EFE-ECEE-A045-AC2A-598965B41CF1}"/>
              </a:ext>
            </a:extLst>
          </p:cNvPr>
          <p:cNvCxnSpPr/>
          <p:nvPr/>
        </p:nvCxnSpPr>
        <p:spPr>
          <a:xfrm flipV="1">
            <a:off x="6889192" y="4876799"/>
            <a:ext cx="0" cy="7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F1F6DC-5928-4B42-8CC6-D044DF1099D2}"/>
              </a:ext>
            </a:extLst>
          </p:cNvPr>
          <p:cNvSpPr txBox="1"/>
          <p:nvPr/>
        </p:nvSpPr>
        <p:spPr>
          <a:xfrm>
            <a:off x="5953391" y="4652895"/>
            <a:ext cx="70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9260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Full-Adders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704"/>
            <a:ext cx="10515600" cy="1479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Takes in three inputs: two 1-bit integers to add and a carry-in. This, in turn, produces two outputs: one 1-bit sum and a carry-out.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1F0FE-C5DF-EF41-AC7E-C3C1FFF810AA}"/>
              </a:ext>
            </a:extLst>
          </p:cNvPr>
          <p:cNvSpPr/>
          <p:nvPr/>
        </p:nvSpPr>
        <p:spPr>
          <a:xfrm>
            <a:off x="2575154" y="2845190"/>
            <a:ext cx="1314450" cy="1695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1-bit </a:t>
            </a:r>
          </a:p>
          <a:p>
            <a:pPr algn="ctr"/>
            <a:r>
              <a:rPr lang="en-US" dirty="0"/>
              <a:t>Full-Adder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F32EF1-E64E-5A4B-8854-F7BF07B0EAE2}"/>
              </a:ext>
            </a:extLst>
          </p:cNvPr>
          <p:cNvCxnSpPr>
            <a:cxnSpLocks/>
          </p:cNvCxnSpPr>
          <p:nvPr/>
        </p:nvCxnSpPr>
        <p:spPr>
          <a:xfrm>
            <a:off x="1743193" y="3176451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74150-1E36-6C42-B4BF-944F2AA18F26}"/>
              </a:ext>
            </a:extLst>
          </p:cNvPr>
          <p:cNvCxnSpPr>
            <a:cxnSpLocks/>
          </p:cNvCxnSpPr>
          <p:nvPr/>
        </p:nvCxnSpPr>
        <p:spPr>
          <a:xfrm>
            <a:off x="1743195" y="4248014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A9A10D-5264-C14B-B13C-7E0B0B9E1983}"/>
              </a:ext>
            </a:extLst>
          </p:cNvPr>
          <p:cNvCxnSpPr>
            <a:cxnSpLocks/>
          </p:cNvCxnSpPr>
          <p:nvPr/>
        </p:nvCxnSpPr>
        <p:spPr>
          <a:xfrm>
            <a:off x="1743194" y="3721673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E89DBD-9D13-9B41-9B2B-36FB579F9DB1}"/>
              </a:ext>
            </a:extLst>
          </p:cNvPr>
          <p:cNvCxnSpPr>
            <a:cxnSpLocks/>
          </p:cNvCxnSpPr>
          <p:nvPr/>
        </p:nvCxnSpPr>
        <p:spPr>
          <a:xfrm>
            <a:off x="3889605" y="3971789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6AAD0C-8F98-054C-B3E4-9066CCEEA731}"/>
              </a:ext>
            </a:extLst>
          </p:cNvPr>
          <p:cNvCxnSpPr>
            <a:cxnSpLocks/>
          </p:cNvCxnSpPr>
          <p:nvPr/>
        </p:nvCxnSpPr>
        <p:spPr>
          <a:xfrm>
            <a:off x="3889604" y="3445448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2F65B6-FB2C-6741-8644-62187BB4DB9B}"/>
              </a:ext>
            </a:extLst>
          </p:cNvPr>
          <p:cNvSpPr txBox="1"/>
          <p:nvPr/>
        </p:nvSpPr>
        <p:spPr>
          <a:xfrm>
            <a:off x="1425477" y="29917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6127D-DF48-6545-BA43-FBB09168038A}"/>
              </a:ext>
            </a:extLst>
          </p:cNvPr>
          <p:cNvSpPr txBox="1"/>
          <p:nvPr/>
        </p:nvSpPr>
        <p:spPr>
          <a:xfrm>
            <a:off x="1425477" y="354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8696-60A8-134A-81BD-3442D23AE6CC}"/>
              </a:ext>
            </a:extLst>
          </p:cNvPr>
          <p:cNvSpPr txBox="1"/>
          <p:nvPr/>
        </p:nvSpPr>
        <p:spPr>
          <a:xfrm>
            <a:off x="838200" y="4063348"/>
            <a:ext cx="89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E6F03C-C22C-9D42-AFD1-79E9D593513E}"/>
              </a:ext>
            </a:extLst>
          </p:cNvPr>
          <p:cNvSpPr txBox="1"/>
          <p:nvPr/>
        </p:nvSpPr>
        <p:spPr>
          <a:xfrm>
            <a:off x="4729581" y="326078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36C6D-B643-AF4D-B83E-953AE991E28A}"/>
              </a:ext>
            </a:extLst>
          </p:cNvPr>
          <p:cNvSpPr txBox="1"/>
          <p:nvPr/>
        </p:nvSpPr>
        <p:spPr>
          <a:xfrm>
            <a:off x="4721563" y="3787123"/>
            <a:ext cx="104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65D67-08E4-5142-8153-724C3F1D88BF}"/>
              </a:ext>
            </a:extLst>
          </p:cNvPr>
          <p:cNvSpPr txBox="1"/>
          <p:nvPr/>
        </p:nvSpPr>
        <p:spPr>
          <a:xfrm>
            <a:off x="1326031" y="5018499"/>
            <a:ext cx="398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can combine </a:t>
            </a:r>
            <a:r>
              <a:rPr lang="en-US" i="1" dirty="0"/>
              <a:t>n </a:t>
            </a:r>
            <a:r>
              <a:rPr lang="en-US" dirty="0"/>
              <a:t>1-bit Full-Adders to</a:t>
            </a:r>
          </a:p>
          <a:p>
            <a:r>
              <a:rPr lang="en-US" dirty="0"/>
              <a:t>create an </a:t>
            </a:r>
            <a:r>
              <a:rPr lang="en-US" i="1" dirty="0"/>
              <a:t>n</a:t>
            </a:r>
            <a:r>
              <a:rPr lang="en-US" dirty="0"/>
              <a:t>-bit Full-Adder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FFAC7C-01A9-2549-9CF4-829DDF7503A3}"/>
              </a:ext>
            </a:extLst>
          </p:cNvPr>
          <p:cNvSpPr/>
          <p:nvPr/>
        </p:nvSpPr>
        <p:spPr>
          <a:xfrm rot="16200000">
            <a:off x="6903889" y="4738865"/>
            <a:ext cx="687961" cy="498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1-bit FA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DFE986-5032-594F-9530-20CE4F7916AA}"/>
              </a:ext>
            </a:extLst>
          </p:cNvPr>
          <p:cNvCxnSpPr>
            <a:cxnSpLocks/>
          </p:cNvCxnSpPr>
          <p:nvPr/>
        </p:nvCxnSpPr>
        <p:spPr>
          <a:xfrm>
            <a:off x="6728864" y="4750029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523BD4-2692-F042-8C85-D8EC242B710A}"/>
              </a:ext>
            </a:extLst>
          </p:cNvPr>
          <p:cNvCxnSpPr>
            <a:cxnSpLocks/>
          </p:cNvCxnSpPr>
          <p:nvPr/>
        </p:nvCxnSpPr>
        <p:spPr>
          <a:xfrm>
            <a:off x="6728864" y="4988299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D82759-F437-1244-8755-77BEDAB08B06}"/>
              </a:ext>
            </a:extLst>
          </p:cNvPr>
          <p:cNvCxnSpPr>
            <a:cxnSpLocks/>
          </p:cNvCxnSpPr>
          <p:nvPr/>
        </p:nvCxnSpPr>
        <p:spPr>
          <a:xfrm>
            <a:off x="6728864" y="5213021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4E6A42-F5C6-D941-8028-F4CCF6D2698C}"/>
              </a:ext>
            </a:extLst>
          </p:cNvPr>
          <p:cNvCxnSpPr>
            <a:cxnSpLocks/>
          </p:cNvCxnSpPr>
          <p:nvPr/>
        </p:nvCxnSpPr>
        <p:spPr>
          <a:xfrm>
            <a:off x="7497304" y="4876153"/>
            <a:ext cx="3097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917B32-313E-0344-8DD4-60674C45FF44}"/>
              </a:ext>
            </a:extLst>
          </p:cNvPr>
          <p:cNvCxnSpPr>
            <a:cxnSpLocks/>
          </p:cNvCxnSpPr>
          <p:nvPr/>
        </p:nvCxnSpPr>
        <p:spPr>
          <a:xfrm>
            <a:off x="7497304" y="5109950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E99D06-34F9-CB4C-80D1-0313DD365F41}"/>
              </a:ext>
            </a:extLst>
          </p:cNvPr>
          <p:cNvSpPr txBox="1"/>
          <p:nvPr/>
        </p:nvSpPr>
        <p:spPr>
          <a:xfrm>
            <a:off x="6150047" y="4588143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carry-in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09BCC0-DBEC-2F4F-9239-63853F182937}"/>
              </a:ext>
            </a:extLst>
          </p:cNvPr>
          <p:cNvSpPr txBox="1"/>
          <p:nvPr/>
        </p:nvSpPr>
        <p:spPr>
          <a:xfrm>
            <a:off x="6466956" y="4844418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  <a:r>
              <a:rPr lang="en-US" sz="1100" baseline="-25000" dirty="0"/>
              <a:t>0</a:t>
            </a:r>
            <a:endParaRPr 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F64995-2D44-2A4E-BFF5-B365D447846C}"/>
              </a:ext>
            </a:extLst>
          </p:cNvPr>
          <p:cNvSpPr txBox="1"/>
          <p:nvPr/>
        </p:nvSpPr>
        <p:spPr>
          <a:xfrm>
            <a:off x="6464397" y="508221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baseline="-25000" dirty="0"/>
              <a:t>0</a:t>
            </a:r>
            <a:endParaRPr lang="en-US" sz="1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A67DAF-CB32-C642-BA53-929EAB10D95F}"/>
              </a:ext>
            </a:extLst>
          </p:cNvPr>
          <p:cNvSpPr/>
          <p:nvPr/>
        </p:nvSpPr>
        <p:spPr>
          <a:xfrm rot="16200000">
            <a:off x="8317994" y="5094891"/>
            <a:ext cx="687961" cy="498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1-bit FA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F5C548-B452-F64C-91E6-8A85F90935E2}"/>
              </a:ext>
            </a:extLst>
          </p:cNvPr>
          <p:cNvCxnSpPr>
            <a:cxnSpLocks/>
          </p:cNvCxnSpPr>
          <p:nvPr/>
        </p:nvCxnSpPr>
        <p:spPr>
          <a:xfrm>
            <a:off x="8142969" y="5106055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01D121-A86F-D242-92C8-A665A8F090C2}"/>
              </a:ext>
            </a:extLst>
          </p:cNvPr>
          <p:cNvCxnSpPr>
            <a:cxnSpLocks/>
          </p:cNvCxnSpPr>
          <p:nvPr/>
        </p:nvCxnSpPr>
        <p:spPr>
          <a:xfrm>
            <a:off x="8142969" y="5344325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D4366E-C0C6-CF49-A5C6-4D02682AF60A}"/>
              </a:ext>
            </a:extLst>
          </p:cNvPr>
          <p:cNvCxnSpPr>
            <a:cxnSpLocks/>
          </p:cNvCxnSpPr>
          <p:nvPr/>
        </p:nvCxnSpPr>
        <p:spPr>
          <a:xfrm>
            <a:off x="8142969" y="5569047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D4BC7F-507A-8C46-83EB-C2327F4C1E4A}"/>
              </a:ext>
            </a:extLst>
          </p:cNvPr>
          <p:cNvCxnSpPr>
            <a:cxnSpLocks/>
          </p:cNvCxnSpPr>
          <p:nvPr/>
        </p:nvCxnSpPr>
        <p:spPr>
          <a:xfrm>
            <a:off x="8911409" y="5232179"/>
            <a:ext cx="1683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2B74E0-9B83-DB47-B3BE-8B55945808C4}"/>
              </a:ext>
            </a:extLst>
          </p:cNvPr>
          <p:cNvCxnSpPr>
            <a:cxnSpLocks/>
          </p:cNvCxnSpPr>
          <p:nvPr/>
        </p:nvCxnSpPr>
        <p:spPr>
          <a:xfrm>
            <a:off x="8911409" y="5465976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FDCEB3-2648-0741-B158-0357D806575F}"/>
              </a:ext>
            </a:extLst>
          </p:cNvPr>
          <p:cNvSpPr txBox="1"/>
          <p:nvPr/>
        </p:nvSpPr>
        <p:spPr>
          <a:xfrm>
            <a:off x="7714273" y="49658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carry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03B89E-FE79-4747-8934-F4DAEE8413A6}"/>
              </a:ext>
            </a:extLst>
          </p:cNvPr>
          <p:cNvSpPr txBox="1"/>
          <p:nvPr/>
        </p:nvSpPr>
        <p:spPr>
          <a:xfrm>
            <a:off x="7881061" y="5200444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  <a:r>
              <a:rPr lang="en-US" sz="1100" baseline="-25000" dirty="0"/>
              <a:t>1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B1DF7C-8D9A-144F-B76D-3C82D7142B9D}"/>
              </a:ext>
            </a:extLst>
          </p:cNvPr>
          <p:cNvSpPr txBox="1"/>
          <p:nvPr/>
        </p:nvSpPr>
        <p:spPr>
          <a:xfrm>
            <a:off x="7878502" y="5438242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baseline="-25000" dirty="0"/>
              <a:t>1</a:t>
            </a:r>
            <a:endParaRPr lang="en-US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E5E437-B5FF-964C-9752-A10B897B351A}"/>
              </a:ext>
            </a:extLst>
          </p:cNvPr>
          <p:cNvSpPr/>
          <p:nvPr/>
        </p:nvSpPr>
        <p:spPr>
          <a:xfrm rot="16200000">
            <a:off x="9732100" y="5450417"/>
            <a:ext cx="687961" cy="498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1-bit FA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E04B67-C3BF-564C-9A67-BA0287E6C5F6}"/>
              </a:ext>
            </a:extLst>
          </p:cNvPr>
          <p:cNvCxnSpPr>
            <a:cxnSpLocks/>
          </p:cNvCxnSpPr>
          <p:nvPr/>
        </p:nvCxnSpPr>
        <p:spPr>
          <a:xfrm>
            <a:off x="9557075" y="5461581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9B1486-37A5-6C46-ACF8-461AA0C89947}"/>
              </a:ext>
            </a:extLst>
          </p:cNvPr>
          <p:cNvCxnSpPr>
            <a:cxnSpLocks/>
          </p:cNvCxnSpPr>
          <p:nvPr/>
        </p:nvCxnSpPr>
        <p:spPr>
          <a:xfrm>
            <a:off x="9557075" y="5699851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C018C2-101B-7F40-9AE6-2383A35385A8}"/>
              </a:ext>
            </a:extLst>
          </p:cNvPr>
          <p:cNvCxnSpPr>
            <a:cxnSpLocks/>
          </p:cNvCxnSpPr>
          <p:nvPr/>
        </p:nvCxnSpPr>
        <p:spPr>
          <a:xfrm>
            <a:off x="9557075" y="5924573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3073A6-591E-2244-87BD-CEC4D43DD622}"/>
              </a:ext>
            </a:extLst>
          </p:cNvPr>
          <p:cNvCxnSpPr>
            <a:cxnSpLocks/>
          </p:cNvCxnSpPr>
          <p:nvPr/>
        </p:nvCxnSpPr>
        <p:spPr>
          <a:xfrm>
            <a:off x="10325515" y="5587705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FDB8D2-EE3F-4644-8D1A-493A1BE674C5}"/>
              </a:ext>
            </a:extLst>
          </p:cNvPr>
          <p:cNvCxnSpPr>
            <a:cxnSpLocks/>
          </p:cNvCxnSpPr>
          <p:nvPr/>
        </p:nvCxnSpPr>
        <p:spPr>
          <a:xfrm>
            <a:off x="10325515" y="5821502"/>
            <a:ext cx="269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863C774-AB77-864E-9483-B0A8E6AEAB89}"/>
              </a:ext>
            </a:extLst>
          </p:cNvPr>
          <p:cNvSpPr txBox="1"/>
          <p:nvPr/>
        </p:nvSpPr>
        <p:spPr>
          <a:xfrm>
            <a:off x="9128379" y="532135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carry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F417AC-C552-D34C-9509-7BE84E92CD6F}"/>
              </a:ext>
            </a:extLst>
          </p:cNvPr>
          <p:cNvSpPr txBox="1"/>
          <p:nvPr/>
        </p:nvSpPr>
        <p:spPr>
          <a:xfrm>
            <a:off x="9295167" y="555597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  <a:r>
              <a:rPr lang="en-US" sz="1100" baseline="-25000" dirty="0"/>
              <a:t>2</a:t>
            </a:r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319275-798F-A645-BB0D-EAC78D6E8207}"/>
              </a:ext>
            </a:extLst>
          </p:cNvPr>
          <p:cNvSpPr txBox="1"/>
          <p:nvPr/>
        </p:nvSpPr>
        <p:spPr>
          <a:xfrm>
            <a:off x="9292608" y="5793768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  <a:r>
              <a:rPr lang="en-US" sz="1100" baseline="-25000" dirty="0"/>
              <a:t>2</a:t>
            </a:r>
            <a:endParaRPr 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2FABC-0E90-4B45-84A1-6066935D116E}"/>
              </a:ext>
            </a:extLst>
          </p:cNvPr>
          <p:cNvSpPr txBox="1"/>
          <p:nvPr/>
        </p:nvSpPr>
        <p:spPr>
          <a:xfrm>
            <a:off x="10548972" y="5696983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carry-out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8FF5B5-BA86-D842-A169-5E7E1165C423}"/>
              </a:ext>
            </a:extLst>
          </p:cNvPr>
          <p:cNvSpPr txBox="1"/>
          <p:nvPr/>
        </p:nvSpPr>
        <p:spPr>
          <a:xfrm>
            <a:off x="10548972" y="5452156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baseline="-25000" dirty="0"/>
              <a:t>2</a:t>
            </a:r>
            <a:endParaRPr 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43CD2A-EC3D-DE44-8974-ED0A7BBC5D52}"/>
              </a:ext>
            </a:extLst>
          </p:cNvPr>
          <p:cNvSpPr txBox="1"/>
          <p:nvPr/>
        </p:nvSpPr>
        <p:spPr>
          <a:xfrm>
            <a:off x="10548835" y="5096630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baseline="-25000" dirty="0"/>
              <a:t>1</a:t>
            </a:r>
            <a:endParaRPr 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E12A9-5F10-4E48-B6A0-365260DB4FDA}"/>
              </a:ext>
            </a:extLst>
          </p:cNvPr>
          <p:cNvSpPr txBox="1"/>
          <p:nvPr/>
        </p:nvSpPr>
        <p:spPr>
          <a:xfrm>
            <a:off x="10548835" y="473677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baseline="-25000" dirty="0"/>
              <a:t>0</a:t>
            </a:r>
            <a:endParaRPr lang="en-US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4CC478-3472-4A4A-931B-20AE3DF3ACBE}"/>
              </a:ext>
            </a:extLst>
          </p:cNvPr>
          <p:cNvSpPr/>
          <p:nvPr/>
        </p:nvSpPr>
        <p:spPr>
          <a:xfrm>
            <a:off x="8240551" y="2736864"/>
            <a:ext cx="1314450" cy="1695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3-bit </a:t>
            </a:r>
          </a:p>
          <a:p>
            <a:pPr algn="ctr"/>
            <a:r>
              <a:rPr lang="en-US" dirty="0"/>
              <a:t>Full-Adder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6BD799-4EAE-FA41-AABB-751A812558B5}"/>
              </a:ext>
            </a:extLst>
          </p:cNvPr>
          <p:cNvCxnSpPr>
            <a:cxnSpLocks/>
          </p:cNvCxnSpPr>
          <p:nvPr/>
        </p:nvCxnSpPr>
        <p:spPr>
          <a:xfrm>
            <a:off x="7408590" y="3068125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399832-E935-CC40-857E-A1F467F56154}"/>
              </a:ext>
            </a:extLst>
          </p:cNvPr>
          <p:cNvCxnSpPr>
            <a:cxnSpLocks/>
          </p:cNvCxnSpPr>
          <p:nvPr/>
        </p:nvCxnSpPr>
        <p:spPr>
          <a:xfrm>
            <a:off x="7408592" y="4139688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E67843-8A4D-1444-8E1E-4E596295FE13}"/>
              </a:ext>
            </a:extLst>
          </p:cNvPr>
          <p:cNvCxnSpPr>
            <a:cxnSpLocks/>
          </p:cNvCxnSpPr>
          <p:nvPr/>
        </p:nvCxnSpPr>
        <p:spPr>
          <a:xfrm>
            <a:off x="7408591" y="3613347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9D5C5F0-373E-3C4B-891E-A3DFE7B3404C}"/>
              </a:ext>
            </a:extLst>
          </p:cNvPr>
          <p:cNvCxnSpPr>
            <a:cxnSpLocks/>
          </p:cNvCxnSpPr>
          <p:nvPr/>
        </p:nvCxnSpPr>
        <p:spPr>
          <a:xfrm>
            <a:off x="9555002" y="3863463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7B14DA-FE0A-A244-8524-4B89F8FCBFE3}"/>
              </a:ext>
            </a:extLst>
          </p:cNvPr>
          <p:cNvCxnSpPr>
            <a:cxnSpLocks/>
          </p:cNvCxnSpPr>
          <p:nvPr/>
        </p:nvCxnSpPr>
        <p:spPr>
          <a:xfrm>
            <a:off x="9555001" y="3337122"/>
            <a:ext cx="831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6F65440-FDD2-814D-A50F-F0B27AC77191}"/>
              </a:ext>
            </a:extLst>
          </p:cNvPr>
          <p:cNvSpPr txBox="1"/>
          <p:nvPr/>
        </p:nvSpPr>
        <p:spPr>
          <a:xfrm>
            <a:off x="6755686" y="288328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:A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08B782-BF73-4141-A4AC-BFFB2009DA00}"/>
              </a:ext>
            </a:extLst>
          </p:cNvPr>
          <p:cNvSpPr txBox="1"/>
          <p:nvPr/>
        </p:nvSpPr>
        <p:spPr>
          <a:xfrm>
            <a:off x="6503597" y="3955022"/>
            <a:ext cx="89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B8324F-EE5E-A14B-9AAA-9AFC28B111A1}"/>
              </a:ext>
            </a:extLst>
          </p:cNvPr>
          <p:cNvSpPr txBox="1"/>
          <p:nvPr/>
        </p:nvSpPr>
        <p:spPr>
          <a:xfrm>
            <a:off x="10386960" y="3678797"/>
            <a:ext cx="104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221B91-8828-B24B-A569-1E5DDB86DA2C}"/>
              </a:ext>
            </a:extLst>
          </p:cNvPr>
          <p:cNvSpPr txBox="1"/>
          <p:nvPr/>
        </p:nvSpPr>
        <p:spPr>
          <a:xfrm>
            <a:off x="6755686" y="33819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:B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B875C6-4451-B24B-A7D7-71B0178A34FD}"/>
              </a:ext>
            </a:extLst>
          </p:cNvPr>
          <p:cNvSpPr txBox="1"/>
          <p:nvPr/>
        </p:nvSpPr>
        <p:spPr>
          <a:xfrm>
            <a:off x="10394978" y="313745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:S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40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clock is a circuit that emits a series of pulses with a precise pulse width and precise interval – which is the clock cycle time – between consecutive pulses. This interval is </a:t>
            </a:r>
            <a:r>
              <a:rPr lang="en-US" u="sng" dirty="0"/>
              <a:t>constant</a:t>
            </a:r>
            <a:r>
              <a:rPr lang="en-US" dirty="0"/>
              <a:t>, which makes clocks symmetric (i.e. time spent on = time spent off).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Pulse Frequencies are measured in Megahertz (MHz) or Gigahertz (GHz), which correspond to clock cycle times (usually in nanoseconds). These units refer to the speeds of the processor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77DD11-488E-1C49-A41C-9A69089182B9}"/>
              </a:ext>
            </a:extLst>
          </p:cNvPr>
          <p:cNvCxnSpPr/>
          <p:nvPr/>
        </p:nvCxnSpPr>
        <p:spPr>
          <a:xfrm>
            <a:off x="5250180" y="5554980"/>
            <a:ext cx="380267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73527C-9A65-0844-98D1-70DA1701F96B}"/>
              </a:ext>
            </a:extLst>
          </p:cNvPr>
          <p:cNvCxnSpPr/>
          <p:nvPr/>
        </p:nvCxnSpPr>
        <p:spPr>
          <a:xfrm>
            <a:off x="5250180" y="6176963"/>
            <a:ext cx="380267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A861A0F-153B-6E44-863A-0D5099AD2B39}"/>
              </a:ext>
            </a:extLst>
          </p:cNvPr>
          <p:cNvCxnSpPr/>
          <p:nvPr/>
        </p:nvCxnSpPr>
        <p:spPr>
          <a:xfrm flipV="1">
            <a:off x="5250180" y="5554980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D29A490-321B-0049-A74F-4C5785357583}"/>
              </a:ext>
            </a:extLst>
          </p:cNvPr>
          <p:cNvCxnSpPr>
            <a:cxnSpLocks/>
          </p:cNvCxnSpPr>
          <p:nvPr/>
        </p:nvCxnSpPr>
        <p:spPr>
          <a:xfrm>
            <a:off x="5673090" y="5559083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D1A715F-9912-024E-9C92-0D433FFAE017}"/>
              </a:ext>
            </a:extLst>
          </p:cNvPr>
          <p:cNvCxnSpPr/>
          <p:nvPr/>
        </p:nvCxnSpPr>
        <p:spPr>
          <a:xfrm flipV="1">
            <a:off x="6095121" y="5554980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58D5740-DEF9-6648-BFB2-F680B248CD00}"/>
              </a:ext>
            </a:extLst>
          </p:cNvPr>
          <p:cNvCxnSpPr>
            <a:cxnSpLocks/>
          </p:cNvCxnSpPr>
          <p:nvPr/>
        </p:nvCxnSpPr>
        <p:spPr>
          <a:xfrm>
            <a:off x="6518031" y="5559083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30CB6C8-C710-EE4C-AAD6-2EE7E1988DC1}"/>
              </a:ext>
            </a:extLst>
          </p:cNvPr>
          <p:cNvCxnSpPr/>
          <p:nvPr/>
        </p:nvCxnSpPr>
        <p:spPr>
          <a:xfrm flipV="1">
            <a:off x="6940062" y="5554980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C7638AF-CCA3-C54D-8D28-3CE190183513}"/>
              </a:ext>
            </a:extLst>
          </p:cNvPr>
          <p:cNvCxnSpPr>
            <a:cxnSpLocks/>
          </p:cNvCxnSpPr>
          <p:nvPr/>
        </p:nvCxnSpPr>
        <p:spPr>
          <a:xfrm>
            <a:off x="7362972" y="5559083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D7AFB75-324D-2349-A65D-5521C5F9F667}"/>
              </a:ext>
            </a:extLst>
          </p:cNvPr>
          <p:cNvCxnSpPr/>
          <p:nvPr/>
        </p:nvCxnSpPr>
        <p:spPr>
          <a:xfrm flipV="1">
            <a:off x="7785003" y="5554980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14A4AD0-38C8-874E-89B9-5E97037AE1B9}"/>
              </a:ext>
            </a:extLst>
          </p:cNvPr>
          <p:cNvCxnSpPr>
            <a:cxnSpLocks/>
          </p:cNvCxnSpPr>
          <p:nvPr/>
        </p:nvCxnSpPr>
        <p:spPr>
          <a:xfrm>
            <a:off x="8207913" y="5559083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DC2336-464A-9949-8718-982EA3FAC7AB}"/>
              </a:ext>
            </a:extLst>
          </p:cNvPr>
          <p:cNvSpPr txBox="1"/>
          <p:nvPr/>
        </p:nvSpPr>
        <p:spPr>
          <a:xfrm>
            <a:off x="3619607" y="537031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 = 1 (ON)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7BAF0-77E9-E647-968D-EDBF4D09D1D6}"/>
              </a:ext>
            </a:extLst>
          </p:cNvPr>
          <p:cNvSpPr txBox="1"/>
          <p:nvPr/>
        </p:nvSpPr>
        <p:spPr>
          <a:xfrm>
            <a:off x="3619607" y="599229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 = 0 (OFF)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DA16CE-A103-8F4B-AFA1-1FF965B553D2}"/>
              </a:ext>
            </a:extLst>
          </p:cNvPr>
          <p:cNvCxnSpPr/>
          <p:nvPr/>
        </p:nvCxnSpPr>
        <p:spPr>
          <a:xfrm flipV="1">
            <a:off x="8207913" y="5554980"/>
            <a:ext cx="0" cy="621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AAC397-3746-0847-A1B6-C22155B595F6}"/>
              </a:ext>
            </a:extLst>
          </p:cNvPr>
          <p:cNvCxnSpPr>
            <a:cxnSpLocks/>
          </p:cNvCxnSpPr>
          <p:nvPr/>
        </p:nvCxnSpPr>
        <p:spPr>
          <a:xfrm>
            <a:off x="8632239" y="5554980"/>
            <a:ext cx="0" cy="621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324E4C-7ABE-0742-82D4-3AB261AE4250}"/>
              </a:ext>
            </a:extLst>
          </p:cNvPr>
          <p:cNvSpPr txBox="1"/>
          <p:nvPr/>
        </p:nvSpPr>
        <p:spPr>
          <a:xfrm rot="16200000">
            <a:off x="7743069" y="5750555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rising 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2B91CE-F67D-194E-95A2-7655A3953601}"/>
              </a:ext>
            </a:extLst>
          </p:cNvPr>
          <p:cNvSpPr txBox="1"/>
          <p:nvPr/>
        </p:nvSpPr>
        <p:spPr>
          <a:xfrm rot="5400000">
            <a:off x="8381318" y="5750554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falling edge</a:t>
            </a:r>
          </a:p>
        </p:txBody>
      </p:sp>
    </p:spTree>
    <p:extLst>
      <p:ext uri="{BB962C8B-B14F-4D97-AF65-F5344CB8AC3E}">
        <p14:creationId xmlns:p14="http://schemas.microsoft.com/office/powerpoint/2010/main" val="3816091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sequential circuit combines a combinational circuit with a clock, which allows the circuit to “remember” what the previous value was. This is achieved so that we can make memory, which is used to store data in computers.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make memory, we need to do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1-bit memory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memory components for a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registers for a register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 and Memory</a:t>
            </a:r>
          </a:p>
        </p:txBody>
      </p:sp>
    </p:spTree>
    <p:extLst>
      <p:ext uri="{BB962C8B-B14F-4D97-AF65-F5344CB8AC3E}">
        <p14:creationId xmlns:p14="http://schemas.microsoft.com/office/powerpoint/2010/main" val="232447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67073-409C-CE48-8C88-2E45323A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FCC79E-F8DE-4F47-9491-6B3D9321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Language – the language for </a:t>
            </a:r>
            <a:r>
              <a:rPr lang="en-US" i="1" dirty="0"/>
              <a:t>instructions</a:t>
            </a:r>
            <a:r>
              <a:rPr lang="en-US" dirty="0"/>
              <a:t> in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 Architecture – large, complex components that allow for multiple programs</a:t>
            </a:r>
          </a:p>
          <a:p>
            <a:pPr marL="0" indent="0">
              <a:buNone/>
            </a:pPr>
            <a:r>
              <a:rPr lang="en-US" dirty="0"/>
              <a:t>• this is too complicated to write in just machine code alone! </a:t>
            </a:r>
          </a:p>
          <a:p>
            <a:pPr marL="0" indent="0">
              <a:buNone/>
            </a:pPr>
            <a:r>
              <a:rPr lang="en-US" dirty="0"/>
              <a:t>• people want to do </a:t>
            </a:r>
            <a:r>
              <a:rPr lang="en-US" i="1" dirty="0"/>
              <a:t>X</a:t>
            </a:r>
            <a:r>
              <a:rPr lang="en-US" dirty="0"/>
              <a:t>, but computers want to do </a:t>
            </a:r>
            <a:r>
              <a:rPr lang="en-US" i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65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requires the following steps: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Create an SR Latch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Create a D-Latch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Create a Clocked D-Latch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Create a D-Flip-Flop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that, with regards to clocks, latches are </a:t>
            </a:r>
            <a:r>
              <a:rPr lang="en-US" b="1" dirty="0"/>
              <a:t>level-triggered</a:t>
            </a:r>
            <a:r>
              <a:rPr lang="en-US" dirty="0"/>
              <a:t> whereas flip-flops are </a:t>
            </a:r>
            <a:r>
              <a:rPr lang="en-US" b="1" dirty="0"/>
              <a:t>edge-triggered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Build a 1-bit memory component</a:t>
            </a:r>
          </a:p>
        </p:txBody>
      </p:sp>
    </p:spTree>
    <p:extLst>
      <p:ext uri="{BB962C8B-B14F-4D97-AF65-F5344CB8AC3E}">
        <p14:creationId xmlns:p14="http://schemas.microsoft.com/office/powerpoint/2010/main" val="2984430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1-bit storage component that stores a value using a feedback loop</a:t>
            </a:r>
          </a:p>
          <a:p>
            <a:r>
              <a:rPr lang="en-US" sz="2000" dirty="0"/>
              <a:t>inputs:</a:t>
            </a:r>
          </a:p>
          <a:p>
            <a:pPr lvl="1"/>
            <a:r>
              <a:rPr lang="en-US" sz="2000" dirty="0"/>
              <a:t>S (set) – returns if Q is 1</a:t>
            </a:r>
          </a:p>
          <a:p>
            <a:pPr lvl="1"/>
            <a:r>
              <a:rPr lang="en-US" sz="2000" dirty="0"/>
              <a:t>R (reset) – returns if Q is 0</a:t>
            </a:r>
          </a:p>
          <a:p>
            <a:r>
              <a:rPr lang="en-US" sz="2000" dirty="0"/>
              <a:t>outputs are Q and Q’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Create an SR Latch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FE021F-7B6C-5749-914C-33E1C44E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2540000" cy="1981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CE2C48-42AE-604D-B8EF-0BB685080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13308"/>
              </p:ext>
            </p:extLst>
          </p:nvPr>
        </p:nvGraphicFramePr>
        <p:xfrm>
          <a:off x="3974353" y="2684780"/>
          <a:ext cx="742529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375871315"/>
                    </a:ext>
                  </a:extLst>
                </a:gridCol>
                <a:gridCol w="1027859">
                  <a:extLst>
                    <a:ext uri="{9D8B030D-6E8A-4147-A177-3AD203B41FA5}">
                      <a16:colId xmlns:a16="http://schemas.microsoft.com/office/drawing/2014/main" val="1162526491"/>
                    </a:ext>
                  </a:extLst>
                </a:gridCol>
                <a:gridCol w="1027859">
                  <a:extLst>
                    <a:ext uri="{9D8B030D-6E8A-4147-A177-3AD203B41FA5}">
                      <a16:colId xmlns:a16="http://schemas.microsoft.com/office/drawing/2014/main" val="75791122"/>
                    </a:ext>
                  </a:extLst>
                </a:gridCol>
                <a:gridCol w="1027859">
                  <a:extLst>
                    <a:ext uri="{9D8B030D-6E8A-4147-A177-3AD203B41FA5}">
                      <a16:colId xmlns:a16="http://schemas.microsoft.com/office/drawing/2014/main" val="852192624"/>
                    </a:ext>
                  </a:extLst>
                </a:gridCol>
                <a:gridCol w="1027859">
                  <a:extLst>
                    <a:ext uri="{9D8B030D-6E8A-4147-A177-3AD203B41FA5}">
                      <a16:colId xmlns:a16="http://schemas.microsoft.com/office/drawing/2014/main" val="4090750233"/>
                    </a:ext>
                  </a:extLst>
                </a:gridCol>
                <a:gridCol w="1027859">
                  <a:extLst>
                    <a:ext uri="{9D8B030D-6E8A-4147-A177-3AD203B41FA5}">
                      <a16:colId xmlns:a16="http://schemas.microsoft.com/office/drawing/2014/main" val="2469755606"/>
                    </a:ext>
                  </a:extLst>
                </a:gridCol>
              </a:tblGrid>
              <a:tr h="2795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prev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30423"/>
                  </a:ext>
                </a:extLst>
              </a:tr>
              <a:tr h="268722">
                <a:tc rowSpan="2"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hold</a:t>
                      </a:r>
                      <a:endParaRPr lang="en-US" u="none" dirty="0"/>
                    </a:p>
                    <a:p>
                      <a:pPr algn="ctr"/>
                      <a:r>
                        <a:rPr lang="en-US" u="none" dirty="0"/>
                        <a:t>old value of Q is saved</a:t>
                      </a:r>
                      <a:endParaRPr lang="en-US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21105"/>
                  </a:ext>
                </a:extLst>
              </a:tr>
              <a:tr h="2687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180382"/>
                  </a:ext>
                </a:extLst>
              </a:tr>
              <a:tr h="268722">
                <a:tc rowSpan="2"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reset</a:t>
                      </a:r>
                    </a:p>
                    <a:p>
                      <a:pPr algn="ctr"/>
                      <a:r>
                        <a:rPr lang="en-US" u="none" dirty="0"/>
                        <a:t>Q = 0</a:t>
                      </a:r>
                      <a:endParaRPr lang="en-US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149596"/>
                  </a:ext>
                </a:extLst>
              </a:tr>
              <a:tr h="2687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517521"/>
                  </a:ext>
                </a:extLst>
              </a:tr>
              <a:tr h="268722">
                <a:tc rowSpan="2"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set</a:t>
                      </a:r>
                      <a:endParaRPr lang="en-US" u="none" dirty="0"/>
                    </a:p>
                    <a:p>
                      <a:pPr algn="ctr"/>
                      <a:r>
                        <a:rPr lang="en-US" u="none" dirty="0"/>
                        <a:t>Q = 1</a:t>
                      </a:r>
                      <a:endParaRPr lang="en-US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009382"/>
                  </a:ext>
                </a:extLst>
              </a:tr>
              <a:tr h="2687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57745"/>
                  </a:ext>
                </a:extLst>
              </a:tr>
              <a:tr h="268722">
                <a:tc rowSpan="2"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invalid</a:t>
                      </a:r>
                      <a:endParaRPr lang="en-US" u="none" dirty="0"/>
                    </a:p>
                    <a:p>
                      <a:pPr algn="ctr"/>
                      <a:r>
                        <a:rPr lang="en-US" u="none" dirty="0"/>
                        <a:t>cannot happen! </a:t>
                      </a:r>
                      <a:endParaRPr lang="en-US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729016"/>
                  </a:ext>
                </a:extLst>
              </a:tr>
              <a:tr h="2687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14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164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1-bit asynchronous storage component </a:t>
            </a:r>
          </a:p>
          <a:p>
            <a:pPr lvl="1"/>
            <a:r>
              <a:rPr lang="en-US" dirty="0"/>
              <a:t>asynchronous –  output changes as </a:t>
            </a:r>
            <a:r>
              <a:rPr lang="en-US" i="1" dirty="0"/>
              <a:t>soon</a:t>
            </a:r>
            <a:r>
              <a:rPr lang="en-US" dirty="0"/>
              <a:t> as input changes</a:t>
            </a:r>
          </a:p>
          <a:p>
            <a:r>
              <a:rPr lang="en-US" dirty="0"/>
              <a:t>input is 1-bit data input D</a:t>
            </a:r>
          </a:p>
          <a:p>
            <a:r>
              <a:rPr lang="en-US" dirty="0"/>
              <a:t>outputs are Q and Q’ (Q is the value of D)</a:t>
            </a:r>
          </a:p>
          <a:p>
            <a:pPr lvl="1"/>
            <a:r>
              <a:rPr lang="en-US" dirty="0"/>
              <a:t>Note: guaranteed valid input with the NOT gate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Create a D-Latch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DEB98-8726-D643-A58F-AB3FC74E68A1}"/>
              </a:ext>
            </a:extLst>
          </p:cNvPr>
          <p:cNvSpPr/>
          <p:nvPr/>
        </p:nvSpPr>
        <p:spPr>
          <a:xfrm>
            <a:off x="6096000" y="4398019"/>
            <a:ext cx="1419727" cy="146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 Latch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CF48C-8A32-FA4A-933E-AED4FBF51F63}"/>
              </a:ext>
            </a:extLst>
          </p:cNvPr>
          <p:cNvGrpSpPr/>
          <p:nvPr/>
        </p:nvGrpSpPr>
        <p:grpSpPr>
          <a:xfrm>
            <a:off x="5175299" y="5308981"/>
            <a:ext cx="306518" cy="391885"/>
            <a:chOff x="3801979" y="4355432"/>
            <a:chExt cx="381575" cy="505326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102A3E7-7A45-3E49-9437-728EFABF1DE8}"/>
                </a:ext>
              </a:extLst>
            </p:cNvPr>
            <p:cNvSpPr/>
            <p:nvPr/>
          </p:nvSpPr>
          <p:spPr>
            <a:xfrm rot="5400000">
              <a:off x="3681664" y="4475747"/>
              <a:ext cx="505326" cy="2646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67C99C-3EE0-2541-9A38-63DBB1079AB7}"/>
                </a:ext>
              </a:extLst>
            </p:cNvPr>
            <p:cNvSpPr/>
            <p:nvPr/>
          </p:nvSpPr>
          <p:spPr>
            <a:xfrm>
              <a:off x="4066675" y="4549655"/>
              <a:ext cx="116879" cy="1168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895E74-A7F5-8F48-BFB5-FEFB8E1C785B}"/>
              </a:ext>
            </a:extLst>
          </p:cNvPr>
          <p:cNvCxnSpPr>
            <a:cxnSpLocks/>
          </p:cNvCxnSpPr>
          <p:nvPr/>
        </p:nvCxnSpPr>
        <p:spPr>
          <a:xfrm>
            <a:off x="5484108" y="5504924"/>
            <a:ext cx="611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FED93-DCD7-E441-8377-5A37693591F2}"/>
              </a:ext>
            </a:extLst>
          </p:cNvPr>
          <p:cNvCxnSpPr>
            <a:cxnSpLocks/>
          </p:cNvCxnSpPr>
          <p:nvPr/>
        </p:nvCxnSpPr>
        <p:spPr>
          <a:xfrm>
            <a:off x="5481817" y="4775582"/>
            <a:ext cx="611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1C8414F-5973-644A-99D1-5237A7E5C798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3725967" y="5131945"/>
            <a:ext cx="1449332" cy="372979"/>
          </a:xfrm>
          <a:prstGeom prst="bentConnector3">
            <a:avLst>
              <a:gd name="adj1" fmla="val 605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40474F3-124A-D04F-B951-BC58D2A88901}"/>
              </a:ext>
            </a:extLst>
          </p:cNvPr>
          <p:cNvCxnSpPr>
            <a:cxnSpLocks/>
          </p:cNvCxnSpPr>
          <p:nvPr/>
        </p:nvCxnSpPr>
        <p:spPr>
          <a:xfrm flipV="1">
            <a:off x="3726373" y="4775582"/>
            <a:ext cx="1755444" cy="356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15AAFD-09EC-A744-8326-91B33D902858}"/>
              </a:ext>
            </a:extLst>
          </p:cNvPr>
          <p:cNvSpPr txBox="1"/>
          <p:nvPr/>
        </p:nvSpPr>
        <p:spPr>
          <a:xfrm>
            <a:off x="3398633" y="49537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2CD216-BD49-3C4D-982D-0EE2B07EEC1B}"/>
              </a:ext>
            </a:extLst>
          </p:cNvPr>
          <p:cNvCxnSpPr>
            <a:cxnSpLocks/>
          </p:cNvCxnSpPr>
          <p:nvPr/>
        </p:nvCxnSpPr>
        <p:spPr>
          <a:xfrm>
            <a:off x="7515727" y="5522623"/>
            <a:ext cx="611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5F611C-B306-6149-B64E-43951BA91E05}"/>
              </a:ext>
            </a:extLst>
          </p:cNvPr>
          <p:cNvCxnSpPr>
            <a:cxnSpLocks/>
          </p:cNvCxnSpPr>
          <p:nvPr/>
        </p:nvCxnSpPr>
        <p:spPr>
          <a:xfrm>
            <a:off x="7518462" y="4775582"/>
            <a:ext cx="611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F249A6-3F32-824F-8691-03461D5721C2}"/>
              </a:ext>
            </a:extLst>
          </p:cNvPr>
          <p:cNvSpPr txBox="1"/>
          <p:nvPr/>
        </p:nvSpPr>
        <p:spPr>
          <a:xfrm>
            <a:off x="8123584" y="459510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8C87E4-8D1B-7A4D-B7DF-BE5137D49069}"/>
              </a:ext>
            </a:extLst>
          </p:cNvPr>
          <p:cNvSpPr txBox="1"/>
          <p:nvPr/>
        </p:nvSpPr>
        <p:spPr>
          <a:xfrm>
            <a:off x="8123584" y="5361025"/>
            <a:ext cx="39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6D5E-7205-B345-A238-5D19FFB18D96}"/>
              </a:ext>
            </a:extLst>
          </p:cNvPr>
          <p:cNvSpPr txBox="1"/>
          <p:nvPr/>
        </p:nvSpPr>
        <p:spPr>
          <a:xfrm>
            <a:off x="6093709" y="45951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42B07B-D593-4A47-B8A2-99AC893451EA}"/>
              </a:ext>
            </a:extLst>
          </p:cNvPr>
          <p:cNvSpPr txBox="1"/>
          <p:nvPr/>
        </p:nvSpPr>
        <p:spPr>
          <a:xfrm>
            <a:off x="6098291" y="53184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D47325-13F4-E047-9A50-8BB19839A1FC}"/>
              </a:ext>
            </a:extLst>
          </p:cNvPr>
          <p:cNvSpPr/>
          <p:nvPr/>
        </p:nvSpPr>
        <p:spPr>
          <a:xfrm>
            <a:off x="4581235" y="510908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7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1-bit synchronous storage component </a:t>
            </a:r>
          </a:p>
          <a:p>
            <a:pPr lvl="1"/>
            <a:r>
              <a:rPr lang="en-US" dirty="0"/>
              <a:t>synchronous –  output changes based on a clock signal</a:t>
            </a:r>
          </a:p>
          <a:p>
            <a:r>
              <a:rPr lang="en-US" dirty="0"/>
              <a:t>level-triggered – Q is updated during the level of the clock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Create a Clocked D-Latch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DEB98-8726-D643-A58F-AB3FC74E68A1}"/>
              </a:ext>
            </a:extLst>
          </p:cNvPr>
          <p:cNvSpPr/>
          <p:nvPr/>
        </p:nvSpPr>
        <p:spPr>
          <a:xfrm>
            <a:off x="8132705" y="3919925"/>
            <a:ext cx="1419727" cy="146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 Latch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CF48C-8A32-FA4A-933E-AED4FBF51F63}"/>
              </a:ext>
            </a:extLst>
          </p:cNvPr>
          <p:cNvGrpSpPr/>
          <p:nvPr/>
        </p:nvGrpSpPr>
        <p:grpSpPr>
          <a:xfrm>
            <a:off x="7429583" y="4989982"/>
            <a:ext cx="123130" cy="173811"/>
            <a:chOff x="3801979" y="4355432"/>
            <a:chExt cx="381575" cy="505326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102A3E7-7A45-3E49-9437-728EFABF1DE8}"/>
                </a:ext>
              </a:extLst>
            </p:cNvPr>
            <p:cNvSpPr/>
            <p:nvPr/>
          </p:nvSpPr>
          <p:spPr>
            <a:xfrm rot="5400000">
              <a:off x="3681664" y="4475747"/>
              <a:ext cx="505326" cy="2646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67C99C-3EE0-2541-9A38-63DBB1079AB7}"/>
                </a:ext>
              </a:extLst>
            </p:cNvPr>
            <p:cNvSpPr/>
            <p:nvPr/>
          </p:nvSpPr>
          <p:spPr>
            <a:xfrm>
              <a:off x="4066675" y="4549655"/>
              <a:ext cx="116879" cy="1168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895E74-A7F5-8F48-BFB5-FEFB8E1C785B}"/>
              </a:ext>
            </a:extLst>
          </p:cNvPr>
          <p:cNvCxnSpPr>
            <a:cxnSpLocks/>
          </p:cNvCxnSpPr>
          <p:nvPr/>
        </p:nvCxnSpPr>
        <p:spPr>
          <a:xfrm>
            <a:off x="7553858" y="5078712"/>
            <a:ext cx="1609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FED93-DCD7-E441-8377-5A37693591F2}"/>
              </a:ext>
            </a:extLst>
          </p:cNvPr>
          <p:cNvCxnSpPr>
            <a:cxnSpLocks/>
          </p:cNvCxnSpPr>
          <p:nvPr/>
        </p:nvCxnSpPr>
        <p:spPr>
          <a:xfrm>
            <a:off x="6676977" y="4274160"/>
            <a:ext cx="10279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1C8414F-5973-644A-99D1-5237A7E5C798}"/>
              </a:ext>
            </a:extLst>
          </p:cNvPr>
          <p:cNvCxnSpPr>
            <a:cxnSpLocks/>
            <a:stCxn id="31" idx="3"/>
            <a:endCxn id="6" idx="3"/>
          </p:cNvCxnSpPr>
          <p:nvPr/>
        </p:nvCxnSpPr>
        <p:spPr>
          <a:xfrm>
            <a:off x="5772652" y="4274160"/>
            <a:ext cx="1656932" cy="802728"/>
          </a:xfrm>
          <a:prstGeom prst="bentConnector3">
            <a:avLst>
              <a:gd name="adj1" fmla="val 550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15AAFD-09EC-A744-8326-91B33D902858}"/>
              </a:ext>
            </a:extLst>
          </p:cNvPr>
          <p:cNvSpPr txBox="1"/>
          <p:nvPr/>
        </p:nvSpPr>
        <p:spPr>
          <a:xfrm>
            <a:off x="5445318" y="40894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2CD216-BD49-3C4D-982D-0EE2B07EEC1B}"/>
              </a:ext>
            </a:extLst>
          </p:cNvPr>
          <p:cNvCxnSpPr>
            <a:cxnSpLocks/>
          </p:cNvCxnSpPr>
          <p:nvPr/>
        </p:nvCxnSpPr>
        <p:spPr>
          <a:xfrm>
            <a:off x="9552432" y="5044529"/>
            <a:ext cx="611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5F611C-B306-6149-B64E-43951BA91E05}"/>
              </a:ext>
            </a:extLst>
          </p:cNvPr>
          <p:cNvCxnSpPr>
            <a:cxnSpLocks/>
          </p:cNvCxnSpPr>
          <p:nvPr/>
        </p:nvCxnSpPr>
        <p:spPr>
          <a:xfrm>
            <a:off x="9555167" y="4297488"/>
            <a:ext cx="611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F249A6-3F32-824F-8691-03461D5721C2}"/>
              </a:ext>
            </a:extLst>
          </p:cNvPr>
          <p:cNvSpPr txBox="1"/>
          <p:nvPr/>
        </p:nvSpPr>
        <p:spPr>
          <a:xfrm>
            <a:off x="10160289" y="411701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8C87E4-8D1B-7A4D-B7DF-BE5137D49069}"/>
              </a:ext>
            </a:extLst>
          </p:cNvPr>
          <p:cNvSpPr txBox="1"/>
          <p:nvPr/>
        </p:nvSpPr>
        <p:spPr>
          <a:xfrm>
            <a:off x="10160289" y="4882931"/>
            <a:ext cx="39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6D5E-7205-B345-A238-5D19FFB18D96}"/>
              </a:ext>
            </a:extLst>
          </p:cNvPr>
          <p:cNvSpPr txBox="1"/>
          <p:nvPr/>
        </p:nvSpPr>
        <p:spPr>
          <a:xfrm>
            <a:off x="8130414" y="41170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42B07B-D593-4A47-B8A2-99AC893451EA}"/>
              </a:ext>
            </a:extLst>
          </p:cNvPr>
          <p:cNvSpPr txBox="1"/>
          <p:nvPr/>
        </p:nvSpPr>
        <p:spPr>
          <a:xfrm>
            <a:off x="8134996" y="48403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9C72D4-B69B-8B48-B263-67F85E602C39}"/>
              </a:ext>
            </a:extLst>
          </p:cNvPr>
          <p:cNvCxnSpPr/>
          <p:nvPr/>
        </p:nvCxnSpPr>
        <p:spPr>
          <a:xfrm>
            <a:off x="1023977" y="4289258"/>
            <a:ext cx="380267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8F6D6-786E-CB46-BFA4-55F11453DB47}"/>
              </a:ext>
            </a:extLst>
          </p:cNvPr>
          <p:cNvCxnSpPr/>
          <p:nvPr/>
        </p:nvCxnSpPr>
        <p:spPr>
          <a:xfrm>
            <a:off x="1023977" y="4911241"/>
            <a:ext cx="380267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286080A-7F00-654E-BEE9-971E11CFC6D5}"/>
              </a:ext>
            </a:extLst>
          </p:cNvPr>
          <p:cNvCxnSpPr/>
          <p:nvPr/>
        </p:nvCxnSpPr>
        <p:spPr>
          <a:xfrm flipV="1">
            <a:off x="1023977" y="4289258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91BEABA-F9A5-824D-B9D5-2BF7E1BAD84E}"/>
              </a:ext>
            </a:extLst>
          </p:cNvPr>
          <p:cNvCxnSpPr>
            <a:cxnSpLocks/>
          </p:cNvCxnSpPr>
          <p:nvPr/>
        </p:nvCxnSpPr>
        <p:spPr>
          <a:xfrm>
            <a:off x="1446887" y="4293361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48DA869-0FD6-8745-B53D-CDCF92F8B6FC}"/>
              </a:ext>
            </a:extLst>
          </p:cNvPr>
          <p:cNvCxnSpPr/>
          <p:nvPr/>
        </p:nvCxnSpPr>
        <p:spPr>
          <a:xfrm flipV="1">
            <a:off x="1868918" y="4289258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3B2D8F5-511B-5345-B474-93FBB648C461}"/>
              </a:ext>
            </a:extLst>
          </p:cNvPr>
          <p:cNvCxnSpPr>
            <a:cxnSpLocks/>
          </p:cNvCxnSpPr>
          <p:nvPr/>
        </p:nvCxnSpPr>
        <p:spPr>
          <a:xfrm>
            <a:off x="2291828" y="4293361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A7DAC85-041C-FA49-9914-6F4916FA7525}"/>
              </a:ext>
            </a:extLst>
          </p:cNvPr>
          <p:cNvCxnSpPr/>
          <p:nvPr/>
        </p:nvCxnSpPr>
        <p:spPr>
          <a:xfrm flipV="1">
            <a:off x="2713859" y="4289258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9F6A9F1-A697-494A-AEE6-65DCD9F3062F}"/>
              </a:ext>
            </a:extLst>
          </p:cNvPr>
          <p:cNvCxnSpPr>
            <a:cxnSpLocks/>
          </p:cNvCxnSpPr>
          <p:nvPr/>
        </p:nvCxnSpPr>
        <p:spPr>
          <a:xfrm>
            <a:off x="3136769" y="4293361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B100BF4-0DBD-964F-9A9F-D2D53A5FF10C}"/>
              </a:ext>
            </a:extLst>
          </p:cNvPr>
          <p:cNvCxnSpPr/>
          <p:nvPr/>
        </p:nvCxnSpPr>
        <p:spPr>
          <a:xfrm flipV="1">
            <a:off x="3558800" y="4289258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F6D617A-1F82-2644-A46F-01A136234CF9}"/>
              </a:ext>
            </a:extLst>
          </p:cNvPr>
          <p:cNvCxnSpPr>
            <a:cxnSpLocks/>
          </p:cNvCxnSpPr>
          <p:nvPr/>
        </p:nvCxnSpPr>
        <p:spPr>
          <a:xfrm>
            <a:off x="3981710" y="4293361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0947D8-4E56-3244-B0A3-4F4338D0DDD1}"/>
              </a:ext>
            </a:extLst>
          </p:cNvPr>
          <p:cNvSpPr txBox="1"/>
          <p:nvPr/>
        </p:nvSpPr>
        <p:spPr>
          <a:xfrm>
            <a:off x="1314526" y="3919925"/>
            <a:ext cx="7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 = D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E9F085-ACEA-5541-AE25-C4A4236CEA88}"/>
              </a:ext>
            </a:extLst>
          </p:cNvPr>
          <p:cNvSpPr txBox="1"/>
          <p:nvPr/>
        </p:nvSpPr>
        <p:spPr>
          <a:xfrm>
            <a:off x="1739686" y="490580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Q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632E90-839E-454F-BEB5-386E339B0518}"/>
              </a:ext>
            </a:extLst>
          </p:cNvPr>
          <p:cNvSpPr txBox="1"/>
          <p:nvPr/>
        </p:nvSpPr>
        <p:spPr>
          <a:xfrm>
            <a:off x="2591573" y="49008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Q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0FC1DA-8F35-4045-9E51-599A5F13A156}"/>
              </a:ext>
            </a:extLst>
          </p:cNvPr>
          <p:cNvSpPr txBox="1"/>
          <p:nvPr/>
        </p:nvSpPr>
        <p:spPr>
          <a:xfrm>
            <a:off x="3372475" y="489730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 = 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219243-28B4-CE4B-942C-72C838E84197}"/>
              </a:ext>
            </a:extLst>
          </p:cNvPr>
          <p:cNvSpPr txBox="1"/>
          <p:nvPr/>
        </p:nvSpPr>
        <p:spPr>
          <a:xfrm>
            <a:off x="2175098" y="3919925"/>
            <a:ext cx="7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 = D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825933-BF77-3842-8B06-20F337FF3F04}"/>
              </a:ext>
            </a:extLst>
          </p:cNvPr>
          <p:cNvSpPr txBox="1"/>
          <p:nvPr/>
        </p:nvSpPr>
        <p:spPr>
          <a:xfrm>
            <a:off x="3001152" y="3909859"/>
            <a:ext cx="7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 = D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38852-7BCA-C44A-B7C2-1B4DAA3A453B}"/>
              </a:ext>
            </a:extLst>
          </p:cNvPr>
          <p:cNvSpPr txBox="1"/>
          <p:nvPr/>
        </p:nvSpPr>
        <p:spPr>
          <a:xfrm>
            <a:off x="3861724" y="3919925"/>
            <a:ext cx="7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 = D </a:t>
            </a:r>
          </a:p>
        </p:txBody>
      </p:sp>
      <p:sp>
        <p:nvSpPr>
          <p:cNvPr id="49" name="Delay 48">
            <a:extLst>
              <a:ext uri="{FF2B5EF4-FFF2-40B4-BE49-F238E27FC236}">
                <a16:creationId xmlns:a16="http://schemas.microsoft.com/office/drawing/2014/main" id="{E628E29D-F8B5-B54D-B4E0-DDEB63950797}"/>
              </a:ext>
            </a:extLst>
          </p:cNvPr>
          <p:cNvSpPr/>
          <p:nvPr/>
        </p:nvSpPr>
        <p:spPr>
          <a:xfrm>
            <a:off x="7704974" y="4203015"/>
            <a:ext cx="84518" cy="18894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elay 49">
            <a:extLst>
              <a:ext uri="{FF2B5EF4-FFF2-40B4-BE49-F238E27FC236}">
                <a16:creationId xmlns:a16="http://schemas.microsoft.com/office/drawing/2014/main" id="{FCEF8B55-4ED2-7345-97C7-F545E0973DFC}"/>
              </a:ext>
            </a:extLst>
          </p:cNvPr>
          <p:cNvSpPr/>
          <p:nvPr/>
        </p:nvSpPr>
        <p:spPr>
          <a:xfrm>
            <a:off x="7707818" y="4930533"/>
            <a:ext cx="84518" cy="18894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406CED5-6377-2F46-BF32-68B25AB94ED0}"/>
              </a:ext>
            </a:extLst>
          </p:cNvPr>
          <p:cNvCxnSpPr>
            <a:cxnSpLocks/>
          </p:cNvCxnSpPr>
          <p:nvPr/>
        </p:nvCxnSpPr>
        <p:spPr>
          <a:xfrm>
            <a:off x="5570866" y="4610951"/>
            <a:ext cx="128338" cy="12454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B8F6A17-4A0B-9C4A-A674-3F397DCC8554}"/>
              </a:ext>
            </a:extLst>
          </p:cNvPr>
          <p:cNvCxnSpPr>
            <a:cxnSpLocks/>
          </p:cNvCxnSpPr>
          <p:nvPr/>
        </p:nvCxnSpPr>
        <p:spPr>
          <a:xfrm flipV="1">
            <a:off x="5499127" y="4610951"/>
            <a:ext cx="141188" cy="1245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BD5C07-D3F1-264D-8F14-E69A090BC0A9}"/>
              </a:ext>
            </a:extLst>
          </p:cNvPr>
          <p:cNvCxnSpPr>
            <a:cxnSpLocks/>
          </p:cNvCxnSpPr>
          <p:nvPr/>
        </p:nvCxnSpPr>
        <p:spPr>
          <a:xfrm>
            <a:off x="7795071" y="5025006"/>
            <a:ext cx="335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2D23AA-A9EF-5040-BBA4-3A280E1ACC86}"/>
              </a:ext>
            </a:extLst>
          </p:cNvPr>
          <p:cNvCxnSpPr>
            <a:cxnSpLocks/>
          </p:cNvCxnSpPr>
          <p:nvPr/>
        </p:nvCxnSpPr>
        <p:spPr>
          <a:xfrm>
            <a:off x="7795071" y="4298332"/>
            <a:ext cx="335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2745145-4E05-774B-959B-520C1944D904}"/>
              </a:ext>
            </a:extLst>
          </p:cNvPr>
          <p:cNvSpPr/>
          <p:nvPr/>
        </p:nvSpPr>
        <p:spPr>
          <a:xfrm>
            <a:off x="6659599" y="42498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5E23FAC-9EA6-8C47-B624-3E7C6E3B656C}"/>
              </a:ext>
            </a:extLst>
          </p:cNvPr>
          <p:cNvCxnSpPr>
            <a:cxnSpLocks/>
          </p:cNvCxnSpPr>
          <p:nvPr/>
        </p:nvCxnSpPr>
        <p:spPr>
          <a:xfrm>
            <a:off x="7361474" y="4837317"/>
            <a:ext cx="340154" cy="1325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9E39302-B430-4B43-90C6-8042D2565E95}"/>
              </a:ext>
            </a:extLst>
          </p:cNvPr>
          <p:cNvCxnSpPr>
            <a:cxnSpLocks/>
          </p:cNvCxnSpPr>
          <p:nvPr/>
        </p:nvCxnSpPr>
        <p:spPr>
          <a:xfrm>
            <a:off x="5777981" y="4673224"/>
            <a:ext cx="1583493" cy="164093"/>
          </a:xfrm>
          <a:prstGeom prst="bentConnector3">
            <a:avLst>
              <a:gd name="adj1" fmla="val 507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E55F36-B5EA-9042-BD14-687FBACACFB4}"/>
              </a:ext>
            </a:extLst>
          </p:cNvPr>
          <p:cNvCxnSpPr>
            <a:cxnSpLocks/>
          </p:cNvCxnSpPr>
          <p:nvPr/>
        </p:nvCxnSpPr>
        <p:spPr>
          <a:xfrm flipV="1">
            <a:off x="5777981" y="4345306"/>
            <a:ext cx="1923647" cy="331364"/>
          </a:xfrm>
          <a:prstGeom prst="bentConnector3">
            <a:avLst>
              <a:gd name="adj1" fmla="val 417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15A7744-E109-8E4A-810D-D5DC0BB4F7A4}"/>
              </a:ext>
            </a:extLst>
          </p:cNvPr>
          <p:cNvSpPr/>
          <p:nvPr/>
        </p:nvSpPr>
        <p:spPr>
          <a:xfrm>
            <a:off x="6559163" y="46515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10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1-bit asynchronous storage component </a:t>
            </a:r>
          </a:p>
          <a:p>
            <a:pPr lvl="1"/>
            <a:r>
              <a:rPr lang="en-US" dirty="0"/>
              <a:t>storage happens in an instant! </a:t>
            </a:r>
          </a:p>
          <a:p>
            <a:r>
              <a:rPr lang="en-US" dirty="0"/>
              <a:t>edge-triggered – Q is updated during the clock transitions (i.e. edges)</a:t>
            </a:r>
          </a:p>
          <a:p>
            <a:pPr lvl="1"/>
            <a:r>
              <a:rPr lang="en-US" dirty="0"/>
              <a:t>for this flip-flop, it will only happen at the rising edge since there is a delay on the gates!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Create a Clocked D-Flip-Flop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DEB98-8726-D643-A58F-AB3FC74E68A1}"/>
              </a:ext>
            </a:extLst>
          </p:cNvPr>
          <p:cNvSpPr/>
          <p:nvPr/>
        </p:nvSpPr>
        <p:spPr>
          <a:xfrm>
            <a:off x="8132705" y="3919925"/>
            <a:ext cx="1419727" cy="146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Clocked D-Latch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CF48C-8A32-FA4A-933E-AED4FBF51F63}"/>
              </a:ext>
            </a:extLst>
          </p:cNvPr>
          <p:cNvGrpSpPr/>
          <p:nvPr/>
        </p:nvGrpSpPr>
        <p:grpSpPr>
          <a:xfrm>
            <a:off x="7276610" y="5034638"/>
            <a:ext cx="123130" cy="173811"/>
            <a:chOff x="3801979" y="4355432"/>
            <a:chExt cx="381575" cy="505326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102A3E7-7A45-3E49-9437-728EFABF1DE8}"/>
                </a:ext>
              </a:extLst>
            </p:cNvPr>
            <p:cNvSpPr/>
            <p:nvPr/>
          </p:nvSpPr>
          <p:spPr>
            <a:xfrm rot="5400000">
              <a:off x="3681664" y="4475747"/>
              <a:ext cx="505326" cy="2646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67C99C-3EE0-2541-9A38-63DBB1079AB7}"/>
                </a:ext>
              </a:extLst>
            </p:cNvPr>
            <p:cNvSpPr/>
            <p:nvPr/>
          </p:nvSpPr>
          <p:spPr>
            <a:xfrm>
              <a:off x="4066675" y="4549655"/>
              <a:ext cx="116879" cy="1168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815AAFD-09EC-A744-8326-91B33D902858}"/>
              </a:ext>
            </a:extLst>
          </p:cNvPr>
          <p:cNvSpPr txBox="1"/>
          <p:nvPr/>
        </p:nvSpPr>
        <p:spPr>
          <a:xfrm>
            <a:off x="5440364" y="4117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2CD216-BD49-3C4D-982D-0EE2B07EEC1B}"/>
              </a:ext>
            </a:extLst>
          </p:cNvPr>
          <p:cNvCxnSpPr>
            <a:cxnSpLocks/>
          </p:cNvCxnSpPr>
          <p:nvPr/>
        </p:nvCxnSpPr>
        <p:spPr>
          <a:xfrm>
            <a:off x="9552432" y="5044529"/>
            <a:ext cx="611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5F611C-B306-6149-B64E-43951BA91E05}"/>
              </a:ext>
            </a:extLst>
          </p:cNvPr>
          <p:cNvCxnSpPr>
            <a:cxnSpLocks/>
          </p:cNvCxnSpPr>
          <p:nvPr/>
        </p:nvCxnSpPr>
        <p:spPr>
          <a:xfrm>
            <a:off x="9555167" y="4297488"/>
            <a:ext cx="611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F249A6-3F32-824F-8691-03461D5721C2}"/>
              </a:ext>
            </a:extLst>
          </p:cNvPr>
          <p:cNvSpPr txBox="1"/>
          <p:nvPr/>
        </p:nvSpPr>
        <p:spPr>
          <a:xfrm>
            <a:off x="10160289" y="411701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8C87E4-8D1B-7A4D-B7DF-BE5137D49069}"/>
              </a:ext>
            </a:extLst>
          </p:cNvPr>
          <p:cNvSpPr txBox="1"/>
          <p:nvPr/>
        </p:nvSpPr>
        <p:spPr>
          <a:xfrm>
            <a:off x="10160289" y="4882931"/>
            <a:ext cx="39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6D5E-7205-B345-A238-5D19FFB18D96}"/>
              </a:ext>
            </a:extLst>
          </p:cNvPr>
          <p:cNvSpPr txBox="1"/>
          <p:nvPr/>
        </p:nvSpPr>
        <p:spPr>
          <a:xfrm>
            <a:off x="8130414" y="4117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42B07B-D593-4A47-B8A2-99AC893451EA}"/>
              </a:ext>
            </a:extLst>
          </p:cNvPr>
          <p:cNvSpPr txBox="1"/>
          <p:nvPr/>
        </p:nvSpPr>
        <p:spPr>
          <a:xfrm>
            <a:off x="8134996" y="48403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9C72D4-B69B-8B48-B263-67F85E602C39}"/>
              </a:ext>
            </a:extLst>
          </p:cNvPr>
          <p:cNvCxnSpPr/>
          <p:nvPr/>
        </p:nvCxnSpPr>
        <p:spPr>
          <a:xfrm>
            <a:off x="1023977" y="4289258"/>
            <a:ext cx="380267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8F6D6-786E-CB46-BFA4-55F11453DB47}"/>
              </a:ext>
            </a:extLst>
          </p:cNvPr>
          <p:cNvCxnSpPr/>
          <p:nvPr/>
        </p:nvCxnSpPr>
        <p:spPr>
          <a:xfrm>
            <a:off x="1023977" y="4911241"/>
            <a:ext cx="380267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286080A-7F00-654E-BEE9-971E11CFC6D5}"/>
              </a:ext>
            </a:extLst>
          </p:cNvPr>
          <p:cNvCxnSpPr/>
          <p:nvPr/>
        </p:nvCxnSpPr>
        <p:spPr>
          <a:xfrm flipV="1">
            <a:off x="1023977" y="4289258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91BEABA-F9A5-824D-B9D5-2BF7E1BAD84E}"/>
              </a:ext>
            </a:extLst>
          </p:cNvPr>
          <p:cNvCxnSpPr>
            <a:cxnSpLocks/>
          </p:cNvCxnSpPr>
          <p:nvPr/>
        </p:nvCxnSpPr>
        <p:spPr>
          <a:xfrm>
            <a:off x="1446887" y="4293361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48DA869-0FD6-8745-B53D-CDCF92F8B6FC}"/>
              </a:ext>
            </a:extLst>
          </p:cNvPr>
          <p:cNvCxnSpPr/>
          <p:nvPr/>
        </p:nvCxnSpPr>
        <p:spPr>
          <a:xfrm flipV="1">
            <a:off x="1868918" y="4289258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3B2D8F5-511B-5345-B474-93FBB648C461}"/>
              </a:ext>
            </a:extLst>
          </p:cNvPr>
          <p:cNvCxnSpPr>
            <a:cxnSpLocks/>
          </p:cNvCxnSpPr>
          <p:nvPr/>
        </p:nvCxnSpPr>
        <p:spPr>
          <a:xfrm>
            <a:off x="2291828" y="4293361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A7DAC85-041C-FA49-9914-6F4916FA7525}"/>
              </a:ext>
            </a:extLst>
          </p:cNvPr>
          <p:cNvCxnSpPr/>
          <p:nvPr/>
        </p:nvCxnSpPr>
        <p:spPr>
          <a:xfrm flipV="1">
            <a:off x="2713859" y="4289258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9F6A9F1-A697-494A-AEE6-65DCD9F3062F}"/>
              </a:ext>
            </a:extLst>
          </p:cNvPr>
          <p:cNvCxnSpPr>
            <a:cxnSpLocks/>
          </p:cNvCxnSpPr>
          <p:nvPr/>
        </p:nvCxnSpPr>
        <p:spPr>
          <a:xfrm>
            <a:off x="3136769" y="4293361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B100BF4-0DBD-964F-9A9F-D2D53A5FF10C}"/>
              </a:ext>
            </a:extLst>
          </p:cNvPr>
          <p:cNvCxnSpPr/>
          <p:nvPr/>
        </p:nvCxnSpPr>
        <p:spPr>
          <a:xfrm flipV="1">
            <a:off x="3558800" y="4289258"/>
            <a:ext cx="845820" cy="6219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F6D617A-1F82-2644-A46F-01A136234CF9}"/>
              </a:ext>
            </a:extLst>
          </p:cNvPr>
          <p:cNvCxnSpPr>
            <a:cxnSpLocks/>
          </p:cNvCxnSpPr>
          <p:nvPr/>
        </p:nvCxnSpPr>
        <p:spPr>
          <a:xfrm>
            <a:off x="3981710" y="4293361"/>
            <a:ext cx="844941" cy="6178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Delay 49">
            <a:extLst>
              <a:ext uri="{FF2B5EF4-FFF2-40B4-BE49-F238E27FC236}">
                <a16:creationId xmlns:a16="http://schemas.microsoft.com/office/drawing/2014/main" id="{FCEF8B55-4ED2-7345-97C7-F545E0973DFC}"/>
              </a:ext>
            </a:extLst>
          </p:cNvPr>
          <p:cNvSpPr/>
          <p:nvPr/>
        </p:nvSpPr>
        <p:spPr>
          <a:xfrm>
            <a:off x="7619473" y="4840340"/>
            <a:ext cx="166351" cy="352822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406CED5-6377-2F46-BF32-68B25AB94ED0}"/>
              </a:ext>
            </a:extLst>
          </p:cNvPr>
          <p:cNvCxnSpPr>
            <a:cxnSpLocks/>
          </p:cNvCxnSpPr>
          <p:nvPr/>
        </p:nvCxnSpPr>
        <p:spPr>
          <a:xfrm>
            <a:off x="5612388" y="4962732"/>
            <a:ext cx="128338" cy="12454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B8F6A17-4A0B-9C4A-A674-3F397DCC8554}"/>
              </a:ext>
            </a:extLst>
          </p:cNvPr>
          <p:cNvCxnSpPr>
            <a:cxnSpLocks/>
          </p:cNvCxnSpPr>
          <p:nvPr/>
        </p:nvCxnSpPr>
        <p:spPr>
          <a:xfrm flipV="1">
            <a:off x="5540649" y="4962732"/>
            <a:ext cx="141188" cy="1245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BD5C07-D3F1-264D-8F14-E69A090BC0A9}"/>
              </a:ext>
            </a:extLst>
          </p:cNvPr>
          <p:cNvCxnSpPr>
            <a:cxnSpLocks/>
          </p:cNvCxnSpPr>
          <p:nvPr/>
        </p:nvCxnSpPr>
        <p:spPr>
          <a:xfrm>
            <a:off x="7795071" y="5025006"/>
            <a:ext cx="335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2D23AA-A9EF-5040-BBA4-3A280E1ACC86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767698" y="4298333"/>
            <a:ext cx="2362716" cy="3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9E39302-B430-4B43-90C6-8042D2565E95}"/>
              </a:ext>
            </a:extLst>
          </p:cNvPr>
          <p:cNvCxnSpPr>
            <a:cxnSpLocks/>
          </p:cNvCxnSpPr>
          <p:nvPr/>
        </p:nvCxnSpPr>
        <p:spPr>
          <a:xfrm>
            <a:off x="5767698" y="5025006"/>
            <a:ext cx="1504894" cy="96538"/>
          </a:xfrm>
          <a:prstGeom prst="bentConnector3">
            <a:avLst>
              <a:gd name="adj1" fmla="val 615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BE55F36-B5EA-9042-BD14-687FBACACFB4}"/>
              </a:ext>
            </a:extLst>
          </p:cNvPr>
          <p:cNvCxnSpPr>
            <a:cxnSpLocks/>
          </p:cNvCxnSpPr>
          <p:nvPr/>
        </p:nvCxnSpPr>
        <p:spPr>
          <a:xfrm flipV="1">
            <a:off x="5767698" y="4936878"/>
            <a:ext cx="1851775" cy="881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15A7744-E109-8E4A-810D-D5DC0BB4F7A4}"/>
              </a:ext>
            </a:extLst>
          </p:cNvPr>
          <p:cNvSpPr/>
          <p:nvPr/>
        </p:nvSpPr>
        <p:spPr>
          <a:xfrm>
            <a:off x="6670725" y="49988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70169F-1132-ED43-904B-2A2B03E01B93}"/>
              </a:ext>
            </a:extLst>
          </p:cNvPr>
          <p:cNvCxnSpPr/>
          <p:nvPr/>
        </p:nvCxnSpPr>
        <p:spPr>
          <a:xfrm flipV="1">
            <a:off x="1442499" y="4286909"/>
            <a:ext cx="0" cy="621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195047-B7EC-C346-BBD7-99BE8F51F202}"/>
              </a:ext>
            </a:extLst>
          </p:cNvPr>
          <p:cNvSpPr txBox="1"/>
          <p:nvPr/>
        </p:nvSpPr>
        <p:spPr>
          <a:xfrm rot="16200000">
            <a:off x="1017730" y="4436317"/>
            <a:ext cx="6158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Q = 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9E1F45-E480-CF40-888C-685F061B3DBA}"/>
              </a:ext>
            </a:extLst>
          </p:cNvPr>
          <p:cNvCxnSpPr/>
          <p:nvPr/>
        </p:nvCxnSpPr>
        <p:spPr>
          <a:xfrm flipV="1">
            <a:off x="2287440" y="4295712"/>
            <a:ext cx="0" cy="621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498BA96-EBE8-EF40-9393-1B76D490BE42}"/>
              </a:ext>
            </a:extLst>
          </p:cNvPr>
          <p:cNvSpPr txBox="1"/>
          <p:nvPr/>
        </p:nvSpPr>
        <p:spPr>
          <a:xfrm rot="16200000">
            <a:off x="1862671" y="4445120"/>
            <a:ext cx="6158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Q = 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5664CB-6788-534F-82E1-32CAA99526C0}"/>
              </a:ext>
            </a:extLst>
          </p:cNvPr>
          <p:cNvCxnSpPr/>
          <p:nvPr/>
        </p:nvCxnSpPr>
        <p:spPr>
          <a:xfrm flipV="1">
            <a:off x="3139794" y="4288508"/>
            <a:ext cx="0" cy="621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2BF6D5-D7CE-E94D-90CB-50BE842C53F2}"/>
              </a:ext>
            </a:extLst>
          </p:cNvPr>
          <p:cNvSpPr txBox="1"/>
          <p:nvPr/>
        </p:nvSpPr>
        <p:spPr>
          <a:xfrm rot="16200000">
            <a:off x="2715025" y="4437916"/>
            <a:ext cx="6158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Q = 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9521E5-A410-8E41-A999-5A7A7F71D85D}"/>
              </a:ext>
            </a:extLst>
          </p:cNvPr>
          <p:cNvCxnSpPr/>
          <p:nvPr/>
        </p:nvCxnSpPr>
        <p:spPr>
          <a:xfrm flipV="1">
            <a:off x="3973684" y="4295279"/>
            <a:ext cx="0" cy="621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B426F05-5949-8548-BAA8-C2EE22E8EE62}"/>
              </a:ext>
            </a:extLst>
          </p:cNvPr>
          <p:cNvSpPr txBox="1"/>
          <p:nvPr/>
        </p:nvSpPr>
        <p:spPr>
          <a:xfrm rot="16200000">
            <a:off x="3548915" y="4444687"/>
            <a:ext cx="6158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Q = 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05F3E8-F3A7-714F-9C23-FE07D96370B3}"/>
              </a:ext>
            </a:extLst>
          </p:cNvPr>
          <p:cNvCxnSpPr>
            <a:cxnSpLocks/>
          </p:cNvCxnSpPr>
          <p:nvPr/>
        </p:nvCxnSpPr>
        <p:spPr>
          <a:xfrm>
            <a:off x="7399740" y="5121543"/>
            <a:ext cx="21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12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register is an n-bit storage component which can be made out of D-Flip-Flops, like so: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Combine memory components for a 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DEB98-8726-D643-A58F-AB3FC74E68A1}"/>
              </a:ext>
            </a:extLst>
          </p:cNvPr>
          <p:cNvSpPr/>
          <p:nvPr/>
        </p:nvSpPr>
        <p:spPr>
          <a:xfrm>
            <a:off x="8425926" y="3536847"/>
            <a:ext cx="1419727" cy="146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D-Flip-Flop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F249A6-3F32-824F-8691-03461D5721C2}"/>
              </a:ext>
            </a:extLst>
          </p:cNvPr>
          <p:cNvSpPr txBox="1"/>
          <p:nvPr/>
        </p:nvSpPr>
        <p:spPr>
          <a:xfrm>
            <a:off x="9481574" y="373393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6D5E-7205-B345-A238-5D19FFB18D96}"/>
              </a:ext>
            </a:extLst>
          </p:cNvPr>
          <p:cNvSpPr txBox="1"/>
          <p:nvPr/>
        </p:nvSpPr>
        <p:spPr>
          <a:xfrm>
            <a:off x="8423635" y="37339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42B07B-D593-4A47-B8A2-99AC893451EA}"/>
              </a:ext>
            </a:extLst>
          </p:cNvPr>
          <p:cNvSpPr txBox="1"/>
          <p:nvPr/>
        </p:nvSpPr>
        <p:spPr>
          <a:xfrm>
            <a:off x="8653625" y="4512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1DC699A5-5EBB-804A-B065-F6E665759F8D}"/>
              </a:ext>
            </a:extLst>
          </p:cNvPr>
          <p:cNvSpPr/>
          <p:nvPr/>
        </p:nvSpPr>
        <p:spPr>
          <a:xfrm rot="5400000">
            <a:off x="8448996" y="4629259"/>
            <a:ext cx="274320" cy="1349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53912E-DBC1-0847-B380-13D9523087EA}"/>
              </a:ext>
            </a:extLst>
          </p:cNvPr>
          <p:cNvCxnSpPr>
            <a:endCxn id="36" idx="1"/>
          </p:cNvCxnSpPr>
          <p:nvPr/>
        </p:nvCxnSpPr>
        <p:spPr>
          <a:xfrm>
            <a:off x="7997041" y="3918599"/>
            <a:ext cx="42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8A845-EA7B-154C-9C34-FF5CC970803A}"/>
              </a:ext>
            </a:extLst>
          </p:cNvPr>
          <p:cNvCxnSpPr/>
          <p:nvPr/>
        </p:nvCxnSpPr>
        <p:spPr>
          <a:xfrm flipV="1">
            <a:off x="7997041" y="3285952"/>
            <a:ext cx="0" cy="63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7FBE9C-E317-7D46-A7D6-0271F3B4D549}"/>
              </a:ext>
            </a:extLst>
          </p:cNvPr>
          <p:cNvCxnSpPr>
            <a:cxnSpLocks/>
          </p:cNvCxnSpPr>
          <p:nvPr/>
        </p:nvCxnSpPr>
        <p:spPr>
          <a:xfrm>
            <a:off x="10271611" y="3918599"/>
            <a:ext cx="2926" cy="16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C95C93-926C-A140-86F6-DD350C71BDBB}"/>
              </a:ext>
            </a:extLst>
          </p:cNvPr>
          <p:cNvCxnSpPr>
            <a:cxnSpLocks/>
          </p:cNvCxnSpPr>
          <p:nvPr/>
        </p:nvCxnSpPr>
        <p:spPr>
          <a:xfrm flipH="1">
            <a:off x="9845653" y="3918599"/>
            <a:ext cx="42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4CDADA-8D25-3E47-B5D1-399A4B7046A0}"/>
              </a:ext>
            </a:extLst>
          </p:cNvPr>
          <p:cNvSpPr txBox="1"/>
          <p:nvPr/>
        </p:nvSpPr>
        <p:spPr>
          <a:xfrm>
            <a:off x="7794101" y="291661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CCC727-B40C-7A40-9478-A0ED5A820824}"/>
              </a:ext>
            </a:extLst>
          </p:cNvPr>
          <p:cNvSpPr txBox="1"/>
          <p:nvPr/>
        </p:nvSpPr>
        <p:spPr>
          <a:xfrm>
            <a:off x="10062259" y="55298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9AA5F1-4AE9-D34E-B927-89BDD0F5FB4C}"/>
              </a:ext>
            </a:extLst>
          </p:cNvPr>
          <p:cNvSpPr/>
          <p:nvPr/>
        </p:nvSpPr>
        <p:spPr>
          <a:xfrm>
            <a:off x="5876277" y="3536847"/>
            <a:ext cx="1419727" cy="146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D-Flip-Flop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C29282-B5FB-124B-B061-043E6AABAA97}"/>
              </a:ext>
            </a:extLst>
          </p:cNvPr>
          <p:cNvSpPr txBox="1"/>
          <p:nvPr/>
        </p:nvSpPr>
        <p:spPr>
          <a:xfrm>
            <a:off x="6931925" y="373393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055227-FF37-1E4D-93A6-9E8BAF4B1129}"/>
              </a:ext>
            </a:extLst>
          </p:cNvPr>
          <p:cNvSpPr txBox="1"/>
          <p:nvPr/>
        </p:nvSpPr>
        <p:spPr>
          <a:xfrm>
            <a:off x="5873986" y="37339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EB06C3-06F5-4142-BBC3-CA282637350E}"/>
              </a:ext>
            </a:extLst>
          </p:cNvPr>
          <p:cNvSpPr txBox="1"/>
          <p:nvPr/>
        </p:nvSpPr>
        <p:spPr>
          <a:xfrm>
            <a:off x="6103976" y="4512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6364D90-84E2-BC44-A957-95160E54057D}"/>
              </a:ext>
            </a:extLst>
          </p:cNvPr>
          <p:cNvSpPr/>
          <p:nvPr/>
        </p:nvSpPr>
        <p:spPr>
          <a:xfrm rot="5400000">
            <a:off x="5899347" y="4629259"/>
            <a:ext cx="274320" cy="1349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B832AA-46A3-4040-B5FB-0F37FA9AFD0E}"/>
              </a:ext>
            </a:extLst>
          </p:cNvPr>
          <p:cNvCxnSpPr>
            <a:endCxn id="66" idx="1"/>
          </p:cNvCxnSpPr>
          <p:nvPr/>
        </p:nvCxnSpPr>
        <p:spPr>
          <a:xfrm>
            <a:off x="5447392" y="3918599"/>
            <a:ext cx="42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F94F6D-FF13-2145-9AF7-13C0B312F3E4}"/>
              </a:ext>
            </a:extLst>
          </p:cNvPr>
          <p:cNvCxnSpPr/>
          <p:nvPr/>
        </p:nvCxnSpPr>
        <p:spPr>
          <a:xfrm flipV="1">
            <a:off x="5447392" y="3285952"/>
            <a:ext cx="0" cy="63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8EC620-0513-C041-AEFF-34C1AB985176}"/>
              </a:ext>
            </a:extLst>
          </p:cNvPr>
          <p:cNvCxnSpPr>
            <a:cxnSpLocks/>
          </p:cNvCxnSpPr>
          <p:nvPr/>
        </p:nvCxnSpPr>
        <p:spPr>
          <a:xfrm>
            <a:off x="7721962" y="3918599"/>
            <a:ext cx="2926" cy="16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4D7DD3-90B0-0E4B-8F5D-B1210C010E6C}"/>
              </a:ext>
            </a:extLst>
          </p:cNvPr>
          <p:cNvCxnSpPr>
            <a:cxnSpLocks/>
          </p:cNvCxnSpPr>
          <p:nvPr/>
        </p:nvCxnSpPr>
        <p:spPr>
          <a:xfrm flipH="1">
            <a:off x="7296004" y="3918599"/>
            <a:ext cx="42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D08CBA6-5E35-EE4C-9ED6-FD8FA4F09E1A}"/>
              </a:ext>
            </a:extLst>
          </p:cNvPr>
          <p:cNvSpPr txBox="1"/>
          <p:nvPr/>
        </p:nvSpPr>
        <p:spPr>
          <a:xfrm>
            <a:off x="5244452" y="291661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BC5041-1D65-B14A-A14D-4711793681EF}"/>
              </a:ext>
            </a:extLst>
          </p:cNvPr>
          <p:cNvSpPr txBox="1"/>
          <p:nvPr/>
        </p:nvSpPr>
        <p:spPr>
          <a:xfrm>
            <a:off x="7512610" y="55298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4F35C6-DD7B-524D-B193-6AAE2E78E457}"/>
              </a:ext>
            </a:extLst>
          </p:cNvPr>
          <p:cNvSpPr/>
          <p:nvPr/>
        </p:nvSpPr>
        <p:spPr>
          <a:xfrm>
            <a:off x="2434831" y="3536847"/>
            <a:ext cx="1419727" cy="1467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D-Flip-Flop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BCB88E-0DBF-C746-85AD-3FB97FF6560C}"/>
              </a:ext>
            </a:extLst>
          </p:cNvPr>
          <p:cNvSpPr txBox="1"/>
          <p:nvPr/>
        </p:nvSpPr>
        <p:spPr>
          <a:xfrm>
            <a:off x="3490479" y="373393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612D57-75D0-6B48-8754-C6C3AACC8C42}"/>
              </a:ext>
            </a:extLst>
          </p:cNvPr>
          <p:cNvSpPr txBox="1"/>
          <p:nvPr/>
        </p:nvSpPr>
        <p:spPr>
          <a:xfrm>
            <a:off x="2432540" y="37339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9BD0DE3-20BD-FA4A-9AE3-8C4E61D4A96D}"/>
              </a:ext>
            </a:extLst>
          </p:cNvPr>
          <p:cNvSpPr txBox="1"/>
          <p:nvPr/>
        </p:nvSpPr>
        <p:spPr>
          <a:xfrm>
            <a:off x="2662530" y="45120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B948232A-D761-2743-B100-5345B3CBF254}"/>
              </a:ext>
            </a:extLst>
          </p:cNvPr>
          <p:cNvSpPr/>
          <p:nvPr/>
        </p:nvSpPr>
        <p:spPr>
          <a:xfrm rot="5400000">
            <a:off x="2457901" y="4629259"/>
            <a:ext cx="274320" cy="13493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8C5670B-9A05-1E4A-818D-65D77DFBBECB}"/>
              </a:ext>
            </a:extLst>
          </p:cNvPr>
          <p:cNvCxnSpPr>
            <a:endCxn id="80" idx="1"/>
          </p:cNvCxnSpPr>
          <p:nvPr/>
        </p:nvCxnSpPr>
        <p:spPr>
          <a:xfrm>
            <a:off x="2005946" y="3918599"/>
            <a:ext cx="42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B03E89-435B-C749-8485-371E9341D070}"/>
              </a:ext>
            </a:extLst>
          </p:cNvPr>
          <p:cNvCxnSpPr/>
          <p:nvPr/>
        </p:nvCxnSpPr>
        <p:spPr>
          <a:xfrm flipV="1">
            <a:off x="2005946" y="3285952"/>
            <a:ext cx="0" cy="632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84CFA6-A812-9B42-83D1-EB5FC511F1B3}"/>
              </a:ext>
            </a:extLst>
          </p:cNvPr>
          <p:cNvCxnSpPr>
            <a:cxnSpLocks/>
          </p:cNvCxnSpPr>
          <p:nvPr/>
        </p:nvCxnSpPr>
        <p:spPr>
          <a:xfrm>
            <a:off x="4280516" y="3918599"/>
            <a:ext cx="2926" cy="16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E41765-1A96-864E-99A7-CD81EA721299}"/>
              </a:ext>
            </a:extLst>
          </p:cNvPr>
          <p:cNvCxnSpPr>
            <a:cxnSpLocks/>
          </p:cNvCxnSpPr>
          <p:nvPr/>
        </p:nvCxnSpPr>
        <p:spPr>
          <a:xfrm flipH="1">
            <a:off x="3854558" y="3918599"/>
            <a:ext cx="42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6F86A-EB1C-3C4B-B74A-35EB3E002173}"/>
              </a:ext>
            </a:extLst>
          </p:cNvPr>
          <p:cNvSpPr txBox="1"/>
          <p:nvPr/>
        </p:nvSpPr>
        <p:spPr>
          <a:xfrm>
            <a:off x="1803006" y="29166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baseline="-25000" dirty="0"/>
              <a:t> – 1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896CA0-AE1D-8C43-A0AE-95AF4B5EA3E2}"/>
              </a:ext>
            </a:extLst>
          </p:cNvPr>
          <p:cNvSpPr txBox="1"/>
          <p:nvPr/>
        </p:nvSpPr>
        <p:spPr>
          <a:xfrm>
            <a:off x="4071164" y="5529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n</a:t>
            </a:r>
            <a:r>
              <a:rPr lang="en-US" baseline="-25000" dirty="0"/>
              <a:t> – 1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D2B7C-376B-5942-85BB-9AE3B7A63A81}"/>
              </a:ext>
            </a:extLst>
          </p:cNvPr>
          <p:cNvSpPr txBox="1"/>
          <p:nvPr/>
        </p:nvSpPr>
        <p:spPr>
          <a:xfrm>
            <a:off x="4555247" y="3918599"/>
            <a:ext cx="70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F96396-0177-3C4B-BF3A-14A3AFA9B5C7}"/>
              </a:ext>
            </a:extLst>
          </p:cNvPr>
          <p:cNvSpPr txBox="1"/>
          <p:nvPr/>
        </p:nvSpPr>
        <p:spPr>
          <a:xfrm>
            <a:off x="2885826" y="6163366"/>
            <a:ext cx="662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All the clocks are synchronized to one clock signal in a register!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FE464-864D-D241-BF33-FA5DC12ED5EA}"/>
              </a:ext>
            </a:extLst>
          </p:cNvPr>
          <p:cNvSpPr/>
          <p:nvPr/>
        </p:nvSpPr>
        <p:spPr>
          <a:xfrm>
            <a:off x="1565563" y="2812472"/>
            <a:ext cx="9268691" cy="32419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A3BC3-F7D3-8A4A-A9BA-AF3483791CBC}"/>
              </a:ext>
            </a:extLst>
          </p:cNvPr>
          <p:cNvSpPr txBox="1"/>
          <p:nvPr/>
        </p:nvSpPr>
        <p:spPr>
          <a:xfrm>
            <a:off x="5349386" y="2468465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n-bit register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660D47-9902-AB4B-9D47-59E21A77EC7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589709" y="4696727"/>
            <a:ext cx="70639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C5F6B51-1AC5-1E47-A3DD-FFC603066FDA}"/>
              </a:ext>
            </a:extLst>
          </p:cNvPr>
          <p:cNvSpPr txBox="1"/>
          <p:nvPr/>
        </p:nvSpPr>
        <p:spPr>
          <a:xfrm>
            <a:off x="346448" y="451206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clock signal</a:t>
            </a:r>
          </a:p>
        </p:txBody>
      </p:sp>
    </p:spTree>
    <p:extLst>
      <p:ext uri="{BB962C8B-B14F-4D97-AF65-F5344CB8AC3E}">
        <p14:creationId xmlns:p14="http://schemas.microsoft.com/office/powerpoint/2010/main" val="806771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register file holds a number of registers inside it, each which take in the same number of bits (called the register width). </a:t>
            </a:r>
          </a:p>
          <a:p>
            <a:pPr marL="0" indent="0">
              <a:buNone/>
            </a:pPr>
            <a:r>
              <a:rPr lang="en-US" sz="1800" dirty="0"/>
              <a:t>An </a:t>
            </a:r>
            <a:r>
              <a:rPr lang="en-US" sz="1800" i="1" dirty="0"/>
              <a:t>m </a:t>
            </a:r>
            <a:r>
              <a:rPr lang="en-US" sz="1800" dirty="0"/>
              <a:t>× </a:t>
            </a:r>
            <a:r>
              <a:rPr lang="en-US" sz="1800" i="1" dirty="0"/>
              <a:t>n</a:t>
            </a:r>
            <a:r>
              <a:rPr lang="en-US" sz="1800" dirty="0"/>
              <a:t> register file, where </a:t>
            </a:r>
            <a:r>
              <a:rPr lang="en-US" sz="1800" i="1" dirty="0"/>
              <a:t>m</a:t>
            </a:r>
            <a:r>
              <a:rPr lang="en-US" sz="1800" dirty="0"/>
              <a:t> is the number of registers and </a:t>
            </a:r>
            <a:r>
              <a:rPr lang="en-US" sz="1800" i="1" dirty="0"/>
              <a:t>n</a:t>
            </a:r>
            <a:r>
              <a:rPr lang="en-US" sz="1800" dirty="0"/>
              <a:t> is the width, is organized as such: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Combine registers for a register file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823601-69F5-5244-BC3E-46EEB0983507}"/>
              </a:ext>
            </a:extLst>
          </p:cNvPr>
          <p:cNvGrpSpPr/>
          <p:nvPr/>
        </p:nvGrpSpPr>
        <p:grpSpPr>
          <a:xfrm>
            <a:off x="8691568" y="3080984"/>
            <a:ext cx="811189" cy="830013"/>
            <a:chOff x="8335695" y="5961393"/>
            <a:chExt cx="811189" cy="8300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ADEB98-8726-D643-A58F-AB3FC74E68A1}"/>
                </a:ext>
              </a:extLst>
            </p:cNvPr>
            <p:cNvSpPr/>
            <p:nvPr/>
          </p:nvSpPr>
          <p:spPr>
            <a:xfrm>
              <a:off x="8356653" y="5961393"/>
              <a:ext cx="790231" cy="830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F249A6-3F32-824F-8691-03461D5721C2}"/>
                </a:ext>
              </a:extLst>
            </p:cNvPr>
            <p:cNvSpPr txBox="1"/>
            <p:nvPr/>
          </p:nvSpPr>
          <p:spPr>
            <a:xfrm>
              <a:off x="8803448" y="596261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2A6D5E-7205-B345-A238-5D19FFB18D96}"/>
                </a:ext>
              </a:extLst>
            </p:cNvPr>
            <p:cNvSpPr txBox="1"/>
            <p:nvPr/>
          </p:nvSpPr>
          <p:spPr>
            <a:xfrm>
              <a:off x="8351784" y="597486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42B07B-D593-4A47-B8A2-99AC893451EA}"/>
                </a:ext>
              </a:extLst>
            </p:cNvPr>
            <p:cNvSpPr txBox="1"/>
            <p:nvPr/>
          </p:nvSpPr>
          <p:spPr>
            <a:xfrm>
              <a:off x="8335695" y="641164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DC699A5-5EBB-804A-B065-F6E665759F8D}"/>
                </a:ext>
              </a:extLst>
            </p:cNvPr>
            <p:cNvSpPr/>
            <p:nvPr/>
          </p:nvSpPr>
          <p:spPr>
            <a:xfrm rot="5400000">
              <a:off x="8336208" y="6664313"/>
              <a:ext cx="123480" cy="741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FBA3BC3-F7D3-8A4A-A9BA-AF3483791CBC}"/>
              </a:ext>
            </a:extLst>
          </p:cNvPr>
          <p:cNvSpPr txBox="1"/>
          <p:nvPr/>
        </p:nvSpPr>
        <p:spPr>
          <a:xfrm>
            <a:off x="865886" y="4037725"/>
            <a:ext cx="362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 </a:t>
            </a:r>
            <a:r>
              <a:rPr lang="en-US" sz="3200" i="1" dirty="0"/>
              <a:t>m </a:t>
            </a:r>
            <a:r>
              <a:rPr lang="en-US" sz="3200" dirty="0"/>
              <a:t>× </a:t>
            </a:r>
            <a:r>
              <a:rPr lang="en-US" sz="3200" i="1" dirty="0"/>
              <a:t>n</a:t>
            </a:r>
            <a:r>
              <a:rPr lang="en-US" sz="3200" dirty="0"/>
              <a:t> register file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7F8DDC-9C69-694E-8B1B-20F5B38604FB}"/>
              </a:ext>
            </a:extLst>
          </p:cNvPr>
          <p:cNvGrpSpPr/>
          <p:nvPr/>
        </p:nvGrpSpPr>
        <p:grpSpPr>
          <a:xfrm>
            <a:off x="7689647" y="3090399"/>
            <a:ext cx="811189" cy="830013"/>
            <a:chOff x="8335695" y="5961393"/>
            <a:chExt cx="811189" cy="8300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04BA73A-CEA2-324D-864A-2EBC31466B74}"/>
                </a:ext>
              </a:extLst>
            </p:cNvPr>
            <p:cNvSpPr/>
            <p:nvPr/>
          </p:nvSpPr>
          <p:spPr>
            <a:xfrm>
              <a:off x="8356653" y="5961393"/>
              <a:ext cx="790231" cy="830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27D3BC-B52D-DB40-8EC5-A04FCA5469F6}"/>
                </a:ext>
              </a:extLst>
            </p:cNvPr>
            <p:cNvSpPr txBox="1"/>
            <p:nvPr/>
          </p:nvSpPr>
          <p:spPr>
            <a:xfrm>
              <a:off x="8803448" y="596261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351453-468F-5C4E-BC86-A4A6F88CB11B}"/>
                </a:ext>
              </a:extLst>
            </p:cNvPr>
            <p:cNvSpPr txBox="1"/>
            <p:nvPr/>
          </p:nvSpPr>
          <p:spPr>
            <a:xfrm>
              <a:off x="8351784" y="597486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57E589-1986-E844-B533-FD2594EA28B3}"/>
                </a:ext>
              </a:extLst>
            </p:cNvPr>
            <p:cNvSpPr txBox="1"/>
            <p:nvPr/>
          </p:nvSpPr>
          <p:spPr>
            <a:xfrm>
              <a:off x="8335695" y="641164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98C67C8C-41FB-5641-85EF-BE1C6CF8737C}"/>
                </a:ext>
              </a:extLst>
            </p:cNvPr>
            <p:cNvSpPr/>
            <p:nvPr/>
          </p:nvSpPr>
          <p:spPr>
            <a:xfrm rot="5400000">
              <a:off x="8336208" y="6664313"/>
              <a:ext cx="123480" cy="741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751680-3F03-0545-B72F-ED9FA46AEC27}"/>
              </a:ext>
            </a:extLst>
          </p:cNvPr>
          <p:cNvGrpSpPr/>
          <p:nvPr/>
        </p:nvGrpSpPr>
        <p:grpSpPr>
          <a:xfrm>
            <a:off x="6149479" y="3090399"/>
            <a:ext cx="811189" cy="830013"/>
            <a:chOff x="8335695" y="5961393"/>
            <a:chExt cx="811189" cy="83001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183290-993F-4C4B-B87E-98C99AA1CE17}"/>
                </a:ext>
              </a:extLst>
            </p:cNvPr>
            <p:cNvSpPr/>
            <p:nvPr/>
          </p:nvSpPr>
          <p:spPr>
            <a:xfrm>
              <a:off x="8356653" y="5961393"/>
              <a:ext cx="790231" cy="830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7D9CC7-3679-B747-8217-136847698DC9}"/>
                </a:ext>
              </a:extLst>
            </p:cNvPr>
            <p:cNvSpPr txBox="1"/>
            <p:nvPr/>
          </p:nvSpPr>
          <p:spPr>
            <a:xfrm>
              <a:off x="8803448" y="596261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AF0871-E1DF-A74A-B3A4-EF277BAC787C}"/>
                </a:ext>
              </a:extLst>
            </p:cNvPr>
            <p:cNvSpPr txBox="1"/>
            <p:nvPr/>
          </p:nvSpPr>
          <p:spPr>
            <a:xfrm>
              <a:off x="8351784" y="597486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0D22E4-DA3C-A842-878D-5746AA0CCC91}"/>
                </a:ext>
              </a:extLst>
            </p:cNvPr>
            <p:cNvSpPr txBox="1"/>
            <p:nvPr/>
          </p:nvSpPr>
          <p:spPr>
            <a:xfrm>
              <a:off x="8335695" y="641164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B12C7470-628A-C143-8162-8999BF9B8937}"/>
                </a:ext>
              </a:extLst>
            </p:cNvPr>
            <p:cNvSpPr/>
            <p:nvPr/>
          </p:nvSpPr>
          <p:spPr>
            <a:xfrm rot="5400000">
              <a:off x="8336208" y="6664313"/>
              <a:ext cx="123480" cy="741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A244136-FED9-2B48-9768-0BBDB146C87A}"/>
              </a:ext>
            </a:extLst>
          </p:cNvPr>
          <p:cNvSpPr txBox="1"/>
          <p:nvPr/>
        </p:nvSpPr>
        <p:spPr>
          <a:xfrm>
            <a:off x="7009723" y="2892186"/>
            <a:ext cx="70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383B228-DF27-0E4C-A774-994B3D2360C0}"/>
              </a:ext>
            </a:extLst>
          </p:cNvPr>
          <p:cNvGrpSpPr/>
          <p:nvPr/>
        </p:nvGrpSpPr>
        <p:grpSpPr>
          <a:xfrm>
            <a:off x="8688290" y="4536619"/>
            <a:ext cx="811189" cy="830013"/>
            <a:chOff x="8335695" y="5961393"/>
            <a:chExt cx="811189" cy="8300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0FC0578-F284-9F46-A637-490B46CFE785}"/>
                </a:ext>
              </a:extLst>
            </p:cNvPr>
            <p:cNvSpPr/>
            <p:nvPr/>
          </p:nvSpPr>
          <p:spPr>
            <a:xfrm>
              <a:off x="8356653" y="5961393"/>
              <a:ext cx="790231" cy="830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27A9349-A04B-7E42-91EC-96FA99769077}"/>
                </a:ext>
              </a:extLst>
            </p:cNvPr>
            <p:cNvSpPr txBox="1"/>
            <p:nvPr/>
          </p:nvSpPr>
          <p:spPr>
            <a:xfrm>
              <a:off x="8803448" y="596261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F3BB34-48A2-A646-84F4-5B1752732B32}"/>
                </a:ext>
              </a:extLst>
            </p:cNvPr>
            <p:cNvSpPr txBox="1"/>
            <p:nvPr/>
          </p:nvSpPr>
          <p:spPr>
            <a:xfrm>
              <a:off x="8351784" y="597486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F9A3D3-92F4-8745-809B-231D85AD54DF}"/>
                </a:ext>
              </a:extLst>
            </p:cNvPr>
            <p:cNvSpPr txBox="1"/>
            <p:nvPr/>
          </p:nvSpPr>
          <p:spPr>
            <a:xfrm>
              <a:off x="8335695" y="641164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3C4A6E2D-F786-E845-B898-F28CC8EE9D41}"/>
                </a:ext>
              </a:extLst>
            </p:cNvPr>
            <p:cNvSpPr/>
            <p:nvPr/>
          </p:nvSpPr>
          <p:spPr>
            <a:xfrm rot="5400000">
              <a:off x="8336208" y="6664313"/>
              <a:ext cx="123480" cy="741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3D1FE56-22D0-8141-8A03-B47468797881}"/>
              </a:ext>
            </a:extLst>
          </p:cNvPr>
          <p:cNvGrpSpPr/>
          <p:nvPr/>
        </p:nvGrpSpPr>
        <p:grpSpPr>
          <a:xfrm>
            <a:off x="7686369" y="4546034"/>
            <a:ext cx="811189" cy="830013"/>
            <a:chOff x="8335695" y="5961393"/>
            <a:chExt cx="811189" cy="83001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8DB325-1E86-C446-A836-C3D4F7451843}"/>
                </a:ext>
              </a:extLst>
            </p:cNvPr>
            <p:cNvSpPr/>
            <p:nvPr/>
          </p:nvSpPr>
          <p:spPr>
            <a:xfrm>
              <a:off x="8356653" y="5961393"/>
              <a:ext cx="790231" cy="830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D31B7F0-3E67-E24C-BB95-E0CFC619BC4B}"/>
                </a:ext>
              </a:extLst>
            </p:cNvPr>
            <p:cNvSpPr txBox="1"/>
            <p:nvPr/>
          </p:nvSpPr>
          <p:spPr>
            <a:xfrm>
              <a:off x="8803448" y="596261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5142594-D475-B54F-9DE7-B12D1985FA39}"/>
                </a:ext>
              </a:extLst>
            </p:cNvPr>
            <p:cNvSpPr txBox="1"/>
            <p:nvPr/>
          </p:nvSpPr>
          <p:spPr>
            <a:xfrm>
              <a:off x="8351784" y="597486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762F6A-C667-1747-81E2-BF93E6146FE0}"/>
                </a:ext>
              </a:extLst>
            </p:cNvPr>
            <p:cNvSpPr txBox="1"/>
            <p:nvPr/>
          </p:nvSpPr>
          <p:spPr>
            <a:xfrm>
              <a:off x="8335695" y="641164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153D1001-2B7D-504B-B276-B9C535442503}"/>
                </a:ext>
              </a:extLst>
            </p:cNvPr>
            <p:cNvSpPr/>
            <p:nvPr/>
          </p:nvSpPr>
          <p:spPr>
            <a:xfrm rot="5400000">
              <a:off x="8336208" y="6664313"/>
              <a:ext cx="123480" cy="741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C62A18-EA4F-474B-B8F9-42B53953AA34}"/>
              </a:ext>
            </a:extLst>
          </p:cNvPr>
          <p:cNvGrpSpPr/>
          <p:nvPr/>
        </p:nvGrpSpPr>
        <p:grpSpPr>
          <a:xfrm>
            <a:off x="6146201" y="4546034"/>
            <a:ext cx="811189" cy="830013"/>
            <a:chOff x="8335695" y="5961393"/>
            <a:chExt cx="811189" cy="83001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2F82E4-2939-3B45-BBBF-E850726C6C9A}"/>
                </a:ext>
              </a:extLst>
            </p:cNvPr>
            <p:cNvSpPr/>
            <p:nvPr/>
          </p:nvSpPr>
          <p:spPr>
            <a:xfrm>
              <a:off x="8356653" y="5961393"/>
              <a:ext cx="790231" cy="8300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C41A49-E0E6-DA47-AD48-A6C014B7128B}"/>
                </a:ext>
              </a:extLst>
            </p:cNvPr>
            <p:cNvSpPr txBox="1"/>
            <p:nvPr/>
          </p:nvSpPr>
          <p:spPr>
            <a:xfrm>
              <a:off x="8803448" y="596261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48E7559-F4EB-8C46-BD95-60F5F9AD3586}"/>
                </a:ext>
              </a:extLst>
            </p:cNvPr>
            <p:cNvSpPr txBox="1"/>
            <p:nvPr/>
          </p:nvSpPr>
          <p:spPr>
            <a:xfrm>
              <a:off x="8351784" y="597486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91EB3EA-2455-9745-B405-532902CE2D98}"/>
                </a:ext>
              </a:extLst>
            </p:cNvPr>
            <p:cNvSpPr txBox="1"/>
            <p:nvPr/>
          </p:nvSpPr>
          <p:spPr>
            <a:xfrm>
              <a:off x="8335695" y="641164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Clk</a:t>
              </a:r>
              <a:endParaRPr lang="en-US" dirty="0"/>
            </a:p>
          </p:txBody>
        </p:sp>
        <p:sp>
          <p:nvSpPr>
            <p:cNvPr id="102" name="Triangle 101">
              <a:extLst>
                <a:ext uri="{FF2B5EF4-FFF2-40B4-BE49-F238E27FC236}">
                  <a16:creationId xmlns:a16="http://schemas.microsoft.com/office/drawing/2014/main" id="{B5B43FA9-876C-A94F-BC94-FF3EDF785859}"/>
                </a:ext>
              </a:extLst>
            </p:cNvPr>
            <p:cNvSpPr/>
            <p:nvPr/>
          </p:nvSpPr>
          <p:spPr>
            <a:xfrm rot="5400000">
              <a:off x="8336208" y="6664313"/>
              <a:ext cx="123480" cy="741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C797C57F-C3F8-B243-9F20-B9CAEE8465AF}"/>
              </a:ext>
            </a:extLst>
          </p:cNvPr>
          <p:cNvSpPr txBox="1"/>
          <p:nvPr/>
        </p:nvSpPr>
        <p:spPr>
          <a:xfrm>
            <a:off x="7006445" y="4347821"/>
            <a:ext cx="70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2370BF-735B-6D45-A94B-D209D4DBD312}"/>
              </a:ext>
            </a:extLst>
          </p:cNvPr>
          <p:cNvSpPr txBox="1"/>
          <p:nvPr/>
        </p:nvSpPr>
        <p:spPr>
          <a:xfrm>
            <a:off x="6162289" y="3615968"/>
            <a:ext cx="3333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..................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8B07E-32BA-3845-9D90-2ECF7E749086}"/>
              </a:ext>
            </a:extLst>
          </p:cNvPr>
          <p:cNvSpPr/>
          <p:nvPr/>
        </p:nvSpPr>
        <p:spPr>
          <a:xfrm>
            <a:off x="6013723" y="2892186"/>
            <a:ext cx="3643312" cy="2660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78B26C2-1839-DD4E-B4FB-598A71C9713E}"/>
              </a:ext>
            </a:extLst>
          </p:cNvPr>
          <p:cNvCxnSpPr>
            <a:cxnSpLocks/>
          </p:cNvCxnSpPr>
          <p:nvPr/>
        </p:nvCxnSpPr>
        <p:spPr>
          <a:xfrm>
            <a:off x="6013723" y="3815516"/>
            <a:ext cx="27739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8828E24-B8EB-3D46-ABD0-0639F1995D39}"/>
              </a:ext>
            </a:extLst>
          </p:cNvPr>
          <p:cNvCxnSpPr>
            <a:cxnSpLocks/>
          </p:cNvCxnSpPr>
          <p:nvPr/>
        </p:nvCxnSpPr>
        <p:spPr>
          <a:xfrm>
            <a:off x="6013723" y="5271151"/>
            <a:ext cx="27739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4664E639-51EE-554A-A3FB-0C8F0F0A2585}"/>
              </a:ext>
            </a:extLst>
          </p:cNvPr>
          <p:cNvSpPr/>
          <p:nvPr/>
        </p:nvSpPr>
        <p:spPr>
          <a:xfrm rot="10800000">
            <a:off x="9728119" y="2892186"/>
            <a:ext cx="642938" cy="26604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53C8CF16-C547-7D4B-8155-E6D361A14DAF}"/>
              </a:ext>
            </a:extLst>
          </p:cNvPr>
          <p:cNvSpPr/>
          <p:nvPr/>
        </p:nvSpPr>
        <p:spPr>
          <a:xfrm rot="16200000">
            <a:off x="7513912" y="4168774"/>
            <a:ext cx="642938" cy="36433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5DE6D-95F0-2947-9AE8-B6D48C47FE5B}"/>
              </a:ext>
            </a:extLst>
          </p:cNvPr>
          <p:cNvSpPr txBox="1"/>
          <p:nvPr/>
        </p:nvSpPr>
        <p:spPr>
          <a:xfrm>
            <a:off x="10442141" y="4037725"/>
            <a:ext cx="121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 </a:t>
            </a:r>
            <a:r>
              <a:rPr lang="en-US" dirty="0"/>
              <a:t>registers</a:t>
            </a:r>
            <a:endParaRPr lang="en-US" i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974B9F1-AADF-8C4F-A607-C4E2F827C484}"/>
              </a:ext>
            </a:extLst>
          </p:cNvPr>
          <p:cNvSpPr txBox="1"/>
          <p:nvPr/>
        </p:nvSpPr>
        <p:spPr>
          <a:xfrm>
            <a:off x="4923100" y="3363757"/>
            <a:ext cx="111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B3AFC7-2717-5B48-A8C8-1B58481E8B85}"/>
              </a:ext>
            </a:extLst>
          </p:cNvPr>
          <p:cNvSpPr txBox="1"/>
          <p:nvPr/>
        </p:nvSpPr>
        <p:spPr>
          <a:xfrm>
            <a:off x="4521489" y="4799650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i="1" dirty="0"/>
              <a:t>m</a:t>
            </a:r>
            <a:r>
              <a:rPr lang="en-US" dirty="0"/>
              <a:t> – 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9F6062-28B7-2542-9EE3-3B4002FCEA6E}"/>
              </a:ext>
            </a:extLst>
          </p:cNvPr>
          <p:cNvSpPr txBox="1"/>
          <p:nvPr/>
        </p:nvSpPr>
        <p:spPr>
          <a:xfrm>
            <a:off x="6916134" y="6341392"/>
            <a:ext cx="18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n-</a:t>
            </a:r>
            <a:r>
              <a:rPr lang="en-US" dirty="0"/>
              <a:t>bits per register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3314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224A1-8E7A-E546-9620-8A77A804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you choose what registers to read/write in for a register file, especially if for reading, we want just one output? We use signals!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AD574-B5F6-8640-97A8-9800E423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Organization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A3BC3-F7D3-8A4A-A9BA-AF3483791CBC}"/>
              </a:ext>
            </a:extLst>
          </p:cNvPr>
          <p:cNvSpPr txBox="1"/>
          <p:nvPr/>
        </p:nvSpPr>
        <p:spPr>
          <a:xfrm>
            <a:off x="7870850" y="3536569"/>
            <a:ext cx="3285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 </a:t>
            </a:r>
            <a:r>
              <a:rPr lang="en-US" sz="3200" i="1" dirty="0"/>
              <a:t>m </a:t>
            </a:r>
            <a:r>
              <a:rPr lang="en-US" sz="3200" dirty="0"/>
              <a:t>× </a:t>
            </a:r>
            <a:r>
              <a:rPr lang="en-US" sz="3200" i="1" dirty="0"/>
              <a:t>n </a:t>
            </a:r>
            <a:r>
              <a:rPr lang="en-US" sz="3200" dirty="0"/>
              <a:t>register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8B07E-32BA-3845-9D90-2ECF7E749086}"/>
              </a:ext>
            </a:extLst>
          </p:cNvPr>
          <p:cNvSpPr/>
          <p:nvPr/>
        </p:nvSpPr>
        <p:spPr>
          <a:xfrm>
            <a:off x="7691738" y="3225712"/>
            <a:ext cx="3643312" cy="1698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136D96-16BB-3046-99F0-24328A9CF281}"/>
              </a:ext>
            </a:extLst>
          </p:cNvPr>
          <p:cNvCxnSpPr/>
          <p:nvPr/>
        </p:nvCxnSpPr>
        <p:spPr>
          <a:xfrm>
            <a:off x="6189169" y="3536569"/>
            <a:ext cx="150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EFAF24-705E-D24C-9275-8F8652A7641E}"/>
              </a:ext>
            </a:extLst>
          </p:cNvPr>
          <p:cNvSpPr txBox="1"/>
          <p:nvPr/>
        </p:nvSpPr>
        <p:spPr>
          <a:xfrm>
            <a:off x="5023465" y="334513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log</a:t>
            </a:r>
            <a:r>
              <a:rPr lang="en-US" baseline="-25000" dirty="0">
                <a:solidFill>
                  <a:srgbClr val="FF0000"/>
                </a:solidFill>
              </a:rPr>
              <a:t> m – 1</a:t>
            </a:r>
            <a:r>
              <a:rPr lang="en-US" dirty="0">
                <a:solidFill>
                  <a:srgbClr val="FF0000"/>
                </a:solidFill>
              </a:rPr>
              <a:t>:A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87A9CE5-8BDE-E047-A349-6EEDA621F911}"/>
              </a:ext>
            </a:extLst>
          </p:cNvPr>
          <p:cNvCxnSpPr/>
          <p:nvPr/>
        </p:nvCxnSpPr>
        <p:spPr>
          <a:xfrm>
            <a:off x="6189168" y="3905901"/>
            <a:ext cx="150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A863DA2-CE3E-984D-9034-1BD491739294}"/>
              </a:ext>
            </a:extLst>
          </p:cNvPr>
          <p:cNvSpPr txBox="1"/>
          <p:nvPr/>
        </p:nvSpPr>
        <p:spPr>
          <a:xfrm>
            <a:off x="4967360" y="3714468"/>
            <a:ext cx="12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Chip Select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A1DFFE9-F34A-2540-BEE9-6CD86A7A2B91}"/>
              </a:ext>
            </a:extLst>
          </p:cNvPr>
          <p:cNvCxnSpPr/>
          <p:nvPr/>
        </p:nvCxnSpPr>
        <p:spPr>
          <a:xfrm>
            <a:off x="6189167" y="4275233"/>
            <a:ext cx="150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F76B2D9-E637-514C-800D-B96169F7C1B8}"/>
              </a:ext>
            </a:extLst>
          </p:cNvPr>
          <p:cNvSpPr txBox="1"/>
          <p:nvPr/>
        </p:nvSpPr>
        <p:spPr>
          <a:xfrm>
            <a:off x="4849184" y="4083800"/>
            <a:ext cx="13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Read/!Write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5A1527-ECBB-2E4F-B9D7-DF786646A3B3}"/>
              </a:ext>
            </a:extLst>
          </p:cNvPr>
          <p:cNvCxnSpPr/>
          <p:nvPr/>
        </p:nvCxnSpPr>
        <p:spPr>
          <a:xfrm>
            <a:off x="6189167" y="4644565"/>
            <a:ext cx="150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1A4B860-F42C-0243-8B99-98C3D2B86726}"/>
              </a:ext>
            </a:extLst>
          </p:cNvPr>
          <p:cNvSpPr txBox="1"/>
          <p:nvPr/>
        </p:nvSpPr>
        <p:spPr>
          <a:xfrm>
            <a:off x="4645155" y="44531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7030A0"/>
                </a:solidFill>
              </a:rPr>
              <a:t>Output Enable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47D816-7B36-A343-A49A-B5AD590C5F3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513394" y="4924644"/>
            <a:ext cx="0" cy="53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83B1EF9-0F5D-5D43-A4E1-059BE31D1B37}"/>
              </a:ext>
            </a:extLst>
          </p:cNvPr>
          <p:cNvSpPr txBox="1"/>
          <p:nvPr/>
        </p:nvSpPr>
        <p:spPr>
          <a:xfrm>
            <a:off x="9045156" y="546040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baseline="-25000" dirty="0"/>
              <a:t>n – 1</a:t>
            </a:r>
            <a:r>
              <a:rPr lang="en-US" dirty="0"/>
              <a:t>:O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F1C1DF-A2A7-A546-9347-B2EE678B47E5}"/>
              </a:ext>
            </a:extLst>
          </p:cNvPr>
          <p:cNvCxnSpPr>
            <a:cxnSpLocks/>
          </p:cNvCxnSpPr>
          <p:nvPr/>
        </p:nvCxnSpPr>
        <p:spPr>
          <a:xfrm>
            <a:off x="9513394" y="2702504"/>
            <a:ext cx="0" cy="53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FE394A1-056C-884A-93A7-21799615F7A8}"/>
              </a:ext>
            </a:extLst>
          </p:cNvPr>
          <p:cNvSpPr txBox="1"/>
          <p:nvPr/>
        </p:nvSpPr>
        <p:spPr>
          <a:xfrm>
            <a:off x="9139732" y="23331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n – 1</a:t>
            </a:r>
            <a:r>
              <a:rPr lang="en-US" dirty="0"/>
              <a:t>:I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62A3C-A1C5-064D-A0BF-F428335C8747}"/>
              </a:ext>
            </a:extLst>
          </p:cNvPr>
          <p:cNvSpPr txBox="1"/>
          <p:nvPr/>
        </p:nvSpPr>
        <p:spPr>
          <a:xfrm>
            <a:off x="877952" y="2455644"/>
            <a:ext cx="377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 of Registers</a:t>
            </a:r>
            <a:r>
              <a:rPr lang="en-US" dirty="0"/>
              <a:t>, given as a log</a:t>
            </a:r>
            <a:r>
              <a:rPr lang="en-US" baseline="-25000" dirty="0"/>
              <a:t>2</a:t>
            </a:r>
            <a:r>
              <a:rPr lang="en-US" i="1" dirty="0"/>
              <a:t>m</a:t>
            </a:r>
            <a:r>
              <a:rPr lang="en-US" dirty="0"/>
              <a:t>-bit number; this will be decoded to </a:t>
            </a:r>
            <a:r>
              <a:rPr lang="en-US" i="1" dirty="0"/>
              <a:t>m </a:t>
            </a:r>
            <a:r>
              <a:rPr lang="en-US" dirty="0"/>
              <a:t>outputs which signify which register is used.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2553C7-BC24-344C-8DBD-A8D581E174DA}"/>
              </a:ext>
            </a:extLst>
          </p:cNvPr>
          <p:cNvSpPr txBox="1"/>
          <p:nvPr/>
        </p:nvSpPr>
        <p:spPr>
          <a:xfrm>
            <a:off x="877950" y="3614018"/>
            <a:ext cx="37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Chip Select </a:t>
            </a:r>
            <a:r>
              <a:rPr lang="en-US" dirty="0"/>
              <a:t>signals whether a register </a:t>
            </a:r>
          </a:p>
          <a:p>
            <a:r>
              <a:rPr lang="en-US" dirty="0"/>
              <a:t>is to be used (either reading or writing); 1 means yes, 0 means no.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152F63-0574-E44E-8537-24C1A51469CA}"/>
              </a:ext>
            </a:extLst>
          </p:cNvPr>
          <p:cNvSpPr txBox="1"/>
          <p:nvPr/>
        </p:nvSpPr>
        <p:spPr>
          <a:xfrm>
            <a:off x="854551" y="4537348"/>
            <a:ext cx="37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Read/!Write </a:t>
            </a:r>
            <a:r>
              <a:rPr lang="en-US" dirty="0"/>
              <a:t>signals whether a register, if selected, is to be read (1) or written (0).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ADDD0B-4697-C243-901F-4C6FE452318D}"/>
              </a:ext>
            </a:extLst>
          </p:cNvPr>
          <p:cNvSpPr txBox="1"/>
          <p:nvPr/>
        </p:nvSpPr>
        <p:spPr>
          <a:xfrm>
            <a:off x="877950" y="5427109"/>
            <a:ext cx="37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Output Enable </a:t>
            </a:r>
            <a:r>
              <a:rPr lang="en-US" dirty="0"/>
              <a:t>signals whether output will be given; will give output if chip select and read are also 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50C7B-636E-3C4D-BD08-24CF8EBB55E7}"/>
              </a:ext>
            </a:extLst>
          </p:cNvPr>
          <p:cNvSpPr txBox="1"/>
          <p:nvPr/>
        </p:nvSpPr>
        <p:spPr>
          <a:xfrm>
            <a:off x="4667921" y="5148414"/>
            <a:ext cx="32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enabling output requires a</a:t>
            </a:r>
          </a:p>
          <a:p>
            <a:r>
              <a:rPr lang="en-US" dirty="0"/>
              <a:t>non-inverting buffer, like so: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B5857-0DF4-3845-A338-81CAF05A82ED}"/>
              </a:ext>
            </a:extLst>
          </p:cNvPr>
          <p:cNvSpPr txBox="1"/>
          <p:nvPr/>
        </p:nvSpPr>
        <p:spPr>
          <a:xfrm>
            <a:off x="5792604" y="581597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4EB2C-4F45-8746-B5F7-3F6CE45DB4DE}"/>
              </a:ext>
            </a:extLst>
          </p:cNvPr>
          <p:cNvSpPr txBox="1"/>
          <p:nvPr/>
        </p:nvSpPr>
        <p:spPr>
          <a:xfrm>
            <a:off x="7102851" y="581916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7F51D-044D-A146-9D25-75A3EAA99A74}"/>
              </a:ext>
            </a:extLst>
          </p:cNvPr>
          <p:cNvSpPr txBox="1"/>
          <p:nvPr/>
        </p:nvSpPr>
        <p:spPr>
          <a:xfrm>
            <a:off x="5031468" y="6207997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enable; will send output only if 1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DA67A6CC-7788-E44E-B58C-B8328D444F38}"/>
              </a:ext>
            </a:extLst>
          </p:cNvPr>
          <p:cNvSpPr/>
          <p:nvPr/>
        </p:nvSpPr>
        <p:spPr>
          <a:xfrm rot="5400000">
            <a:off x="6550742" y="5885901"/>
            <a:ext cx="476252" cy="257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36E72-599C-FB41-A17A-C750B5C7A8AA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6418372" y="6014489"/>
            <a:ext cx="2419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BBF4B16-C880-7641-BD70-32328A6ED0F8}"/>
              </a:ext>
            </a:extLst>
          </p:cNvPr>
          <p:cNvCxnSpPr>
            <a:cxnSpLocks/>
          </p:cNvCxnSpPr>
          <p:nvPr/>
        </p:nvCxnSpPr>
        <p:spPr>
          <a:xfrm>
            <a:off x="6917456" y="6014488"/>
            <a:ext cx="2419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59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AF227-EDD5-3F45-AFAB-1C10A66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IV. Microarchitecture</a:t>
            </a:r>
          </a:p>
        </p:txBody>
      </p:sp>
    </p:spTree>
    <p:extLst>
      <p:ext uri="{BB962C8B-B14F-4D97-AF65-F5344CB8AC3E}">
        <p14:creationId xmlns:p14="http://schemas.microsoft.com/office/powerpoint/2010/main" val="581582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 Design and IJVM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Instruction Set Architecture (ISA) requires a different microarchitecture – meaning there aren’t any general principles. </a:t>
            </a:r>
          </a:p>
          <a:p>
            <a:pPr marL="0" indent="0">
              <a:buNone/>
            </a:pPr>
            <a:r>
              <a:rPr lang="en-US" sz="2400" dirty="0"/>
              <a:t>As such, we can study a specific microarchitecture called the Integer Java Virtual Machine (IJVM), which contains a </a:t>
            </a:r>
            <a:r>
              <a:rPr lang="en-US" sz="2400" b="1" dirty="0"/>
              <a:t>microprogram</a:t>
            </a:r>
            <a:r>
              <a:rPr lang="en-US" sz="2400" dirty="0"/>
              <a:t> that does the following for IJVM instructions:</a:t>
            </a:r>
          </a:p>
          <a:p>
            <a:r>
              <a:rPr lang="en-US" sz="2400" dirty="0"/>
              <a:t>fetch</a:t>
            </a:r>
          </a:p>
          <a:p>
            <a:r>
              <a:rPr lang="en-US" sz="2400" dirty="0"/>
              <a:t>decode</a:t>
            </a:r>
          </a:p>
          <a:p>
            <a:r>
              <a:rPr lang="en-US" sz="2400" dirty="0"/>
              <a:t>execute</a:t>
            </a:r>
          </a:p>
          <a:p>
            <a:pPr marL="0" indent="0">
              <a:buNone/>
            </a:pPr>
            <a:r>
              <a:rPr lang="en-US" sz="2400" dirty="0"/>
              <a:t>The microprogram also has a set of variables (</a:t>
            </a:r>
            <a:r>
              <a:rPr lang="en-US" sz="2400" b="1" dirty="0"/>
              <a:t>state</a:t>
            </a:r>
            <a:r>
              <a:rPr lang="en-US" sz="2400" dirty="0"/>
              <a:t>), accessible by all functions.</a:t>
            </a:r>
          </a:p>
        </p:txBody>
      </p:sp>
    </p:spTree>
    <p:extLst>
      <p:ext uri="{BB962C8B-B14F-4D97-AF65-F5344CB8AC3E}">
        <p14:creationId xmlns:p14="http://schemas.microsoft.com/office/powerpoint/2010/main" val="29323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67073-409C-CE48-8C88-2E45323A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FCC79E-F8DE-4F47-9491-6B3D9321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way to fix this is to create a new, </a:t>
            </a:r>
            <a:r>
              <a:rPr lang="en-US" i="1" dirty="0"/>
              <a:t>higher-level language </a:t>
            </a:r>
            <a:r>
              <a:rPr lang="en-US" dirty="0"/>
              <a:t>that’s easier to use. Machine Level Language is level 0, and the other language is level 1. </a:t>
            </a:r>
          </a:p>
          <a:p>
            <a:pPr marL="0" indent="0">
              <a:buNone/>
            </a:pPr>
            <a:r>
              <a:rPr lang="en-US" dirty="0"/>
              <a:t>However, since the machine computer only does instructions in L0, there are two ways to deal with this: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Translation – take a file of L1 instructions and convert to L0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 – in runtime, translate incoming L1 instructions to L0</a:t>
            </a:r>
          </a:p>
        </p:txBody>
      </p:sp>
    </p:spTree>
    <p:extLst>
      <p:ext uri="{BB962C8B-B14F-4D97-AF65-F5344CB8AC3E}">
        <p14:creationId xmlns:p14="http://schemas.microsoft.com/office/powerpoint/2010/main" val="3247387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B49E-22C3-4F4D-90ED-887EAA33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IJVM Instructions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1CA9ED-7F04-4D4E-A75D-B110BBB69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411205"/>
              </p:ext>
            </p:extLst>
          </p:nvPr>
        </p:nvGraphicFramePr>
        <p:xfrm>
          <a:off x="838200" y="2426677"/>
          <a:ext cx="1051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030039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86137236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Opcode</a:t>
                      </a:r>
                    </a:p>
                    <a:p>
                      <a:pPr algn="ctr"/>
                      <a:r>
                        <a:rPr lang="en-US" sz="2800" dirty="0"/>
                        <a:t>• identifies the 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Operand</a:t>
                      </a:r>
                    </a:p>
                    <a:p>
                      <a:pPr algn="ctr"/>
                      <a:r>
                        <a:rPr lang="en-US" sz="2800" dirty="0"/>
                        <a:t>• identifies register location, variable,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42120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33AE0-0416-9C46-978A-63F137F02C6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IJVM instructions usually have these two fields: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executed by the microprogram through a series of microinstructions. In general,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9AA5C-213E-BE40-A926-24841653E13D}"/>
              </a:ext>
            </a:extLst>
          </p:cNvPr>
          <p:cNvSpPr/>
          <p:nvPr/>
        </p:nvSpPr>
        <p:spPr>
          <a:xfrm>
            <a:off x="2321170" y="5134708"/>
            <a:ext cx="879231" cy="444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3638-12BE-744F-949B-5DDD286EE647}"/>
              </a:ext>
            </a:extLst>
          </p:cNvPr>
          <p:cNvSpPr txBox="1"/>
          <p:nvPr/>
        </p:nvSpPr>
        <p:spPr>
          <a:xfrm>
            <a:off x="1643107" y="4765376"/>
            <a:ext cx="223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High-Level Instruction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493349-D024-5447-808F-AC774C159CDE}"/>
              </a:ext>
            </a:extLst>
          </p:cNvPr>
          <p:cNvSpPr/>
          <p:nvPr/>
        </p:nvSpPr>
        <p:spPr>
          <a:xfrm>
            <a:off x="5167885" y="5134708"/>
            <a:ext cx="1547679" cy="75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BIPUSH 10</a:t>
            </a:r>
          </a:p>
          <a:p>
            <a:pPr algn="ctr"/>
            <a:r>
              <a:rPr lang="en-US" dirty="0"/>
              <a:t>ISTORE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A263F-1801-C740-AEB5-12CE3D4AE50E}"/>
              </a:ext>
            </a:extLst>
          </p:cNvPr>
          <p:cNvSpPr txBox="1"/>
          <p:nvPr/>
        </p:nvSpPr>
        <p:spPr>
          <a:xfrm>
            <a:off x="4865663" y="4765376"/>
            <a:ext cx="21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IJVM ISA Instructions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149BE-47CE-034B-84BD-BA06BA278645}"/>
              </a:ext>
            </a:extLst>
          </p:cNvPr>
          <p:cNvSpPr/>
          <p:nvPr/>
        </p:nvSpPr>
        <p:spPr>
          <a:xfrm>
            <a:off x="8932289" y="5134708"/>
            <a:ext cx="1711865" cy="1042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bipush1</a:t>
            </a:r>
          </a:p>
          <a:p>
            <a:pPr algn="ctr"/>
            <a:r>
              <a:rPr lang="en-US" dirty="0"/>
              <a:t>bipush2</a:t>
            </a:r>
          </a:p>
          <a:p>
            <a:pPr algn="ctr"/>
            <a:r>
              <a:rPr lang="en-US" dirty="0"/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7F313-24A0-E348-992D-F66EF2EDD798}"/>
              </a:ext>
            </a:extLst>
          </p:cNvPr>
          <p:cNvSpPr txBox="1"/>
          <p:nvPr/>
        </p:nvSpPr>
        <p:spPr>
          <a:xfrm>
            <a:off x="8871882" y="4765376"/>
            <a:ext cx="183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Microinstructions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9D7266E-02BE-504F-AB47-E8DFF739BB2A}"/>
              </a:ext>
            </a:extLst>
          </p:cNvPr>
          <p:cNvSpPr/>
          <p:nvPr/>
        </p:nvSpPr>
        <p:spPr>
          <a:xfrm>
            <a:off x="3416471" y="5089923"/>
            <a:ext cx="1598208" cy="533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2AF82D6-531E-8C42-8296-6495BD512552}"/>
              </a:ext>
            </a:extLst>
          </p:cNvPr>
          <p:cNvSpPr/>
          <p:nvPr/>
        </p:nvSpPr>
        <p:spPr>
          <a:xfrm>
            <a:off x="6868770" y="5065928"/>
            <a:ext cx="1780917" cy="533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microprogram</a:t>
            </a:r>
          </a:p>
        </p:txBody>
      </p:sp>
    </p:spTree>
    <p:extLst>
      <p:ext uri="{BB962C8B-B14F-4D97-AF65-F5344CB8AC3E}">
        <p14:creationId xmlns:p14="http://schemas.microsoft.com/office/powerpoint/2010/main" val="2094492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85C1-80EA-B944-A7E9-6B8233B4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IJVM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6765-1A92-7647-ABAB-6B124237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94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datapath of an IJVM processor consists of the following:</a:t>
            </a:r>
          </a:p>
          <a:p>
            <a:r>
              <a:rPr lang="en-US" b="1" dirty="0">
                <a:solidFill>
                  <a:schemeClr val="accent2"/>
                </a:solidFill>
              </a:rPr>
              <a:t>32-bit registers</a:t>
            </a:r>
          </a:p>
          <a:p>
            <a:r>
              <a:rPr lang="en-US" b="1" dirty="0">
                <a:solidFill>
                  <a:schemeClr val="accent6"/>
                </a:solidFill>
              </a:rPr>
              <a:t>B-Bus</a:t>
            </a:r>
            <a:r>
              <a:rPr lang="en-US" dirty="0"/>
              <a:t> – contents of the registers</a:t>
            </a:r>
          </a:p>
          <a:p>
            <a:r>
              <a:rPr lang="en-US" b="1" dirty="0"/>
              <a:t>C-Bus</a:t>
            </a:r>
            <a:r>
              <a:rPr lang="en-US" dirty="0"/>
              <a:t> – output of the ALU; can write to multiple registers</a:t>
            </a:r>
          </a:p>
          <a:p>
            <a:r>
              <a:rPr lang="en-US" b="1" dirty="0">
                <a:solidFill>
                  <a:schemeClr val="accent4"/>
                </a:solidFill>
              </a:rPr>
              <a:t>ALU</a:t>
            </a:r>
            <a:r>
              <a:rPr lang="en-US" dirty="0"/>
              <a:t> – contains two inputs: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dirty="0"/>
              <a:t> (register H; 1 source)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</a:t>
            </a:r>
            <a:r>
              <a:rPr lang="en-US" dirty="0"/>
              <a:t> (bus B; 9 possible sources)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EA322-7410-3E49-99C3-2F63D56A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277" y="454530"/>
            <a:ext cx="4126523" cy="57152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040D4C-0CAB-A649-95B8-B4B104C4281C}"/>
              </a:ext>
            </a:extLst>
          </p:cNvPr>
          <p:cNvSpPr/>
          <p:nvPr/>
        </p:nvSpPr>
        <p:spPr>
          <a:xfrm>
            <a:off x="8634714" y="740780"/>
            <a:ext cx="648182" cy="40627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20F2B56-0C4B-6740-938C-8D7F01EF4B44}"/>
              </a:ext>
            </a:extLst>
          </p:cNvPr>
          <p:cNvSpPr/>
          <p:nvPr/>
        </p:nvSpPr>
        <p:spPr>
          <a:xfrm>
            <a:off x="9511162" y="740780"/>
            <a:ext cx="127569" cy="4312304"/>
          </a:xfrm>
          <a:prstGeom prst="downArrow">
            <a:avLst>
              <a:gd name="adj1" fmla="val 50000"/>
              <a:gd name="adj2" fmla="val 37718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2DE6EE2-743F-724C-A3B0-80DB7982F511}"/>
              </a:ext>
            </a:extLst>
          </p:cNvPr>
          <p:cNvSpPr/>
          <p:nvPr/>
        </p:nvSpPr>
        <p:spPr>
          <a:xfrm>
            <a:off x="8896227" y="4803494"/>
            <a:ext cx="125155" cy="249590"/>
          </a:xfrm>
          <a:prstGeom prst="downArrow">
            <a:avLst>
              <a:gd name="adj1" fmla="val 50000"/>
              <a:gd name="adj2" fmla="val 3771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65803B9D-38D6-7A4D-8CE9-32C5E09EE6EA}"/>
              </a:ext>
            </a:extLst>
          </p:cNvPr>
          <p:cNvSpPr/>
          <p:nvPr/>
        </p:nvSpPr>
        <p:spPr>
          <a:xfrm rot="10800000">
            <a:off x="8763537" y="5053084"/>
            <a:ext cx="1054002" cy="431512"/>
          </a:xfrm>
          <a:prstGeom prst="trapezoid">
            <a:avLst>
              <a:gd name="adj" fmla="val 5897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6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IJVM Datapath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Starting from the falling edge of the clock and ending at the rising edge of the clock, the bus clock cycle follows the diagram below: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allows for a register to be read </a:t>
            </a:r>
          </a:p>
          <a:p>
            <a:pPr marL="0" indent="0">
              <a:buNone/>
            </a:pPr>
            <a:r>
              <a:rPr lang="en-US" sz="1800" dirty="0"/>
              <a:t>AND written in the same cycle; 1</a:t>
            </a:r>
            <a:r>
              <a:rPr lang="en-US" sz="1800" baseline="30000" dirty="0"/>
              <a:t>st</a:t>
            </a:r>
            <a:r>
              <a:rPr lang="en-US" sz="1800" dirty="0"/>
              <a:t> half </a:t>
            </a:r>
          </a:p>
          <a:p>
            <a:pPr marL="0" indent="0">
              <a:buNone/>
            </a:pPr>
            <a:r>
              <a:rPr lang="en-US" sz="1800" dirty="0"/>
              <a:t>of cycle you read (with B bus), and 2</a:t>
            </a:r>
            <a:r>
              <a:rPr lang="en-US" sz="1800" baseline="30000" dirty="0"/>
              <a:t>nd</a:t>
            </a:r>
            <a:r>
              <a:rPr lang="en-US" sz="1800" dirty="0"/>
              <a:t> half </a:t>
            </a:r>
          </a:p>
          <a:p>
            <a:pPr marL="0" indent="0">
              <a:buNone/>
            </a:pPr>
            <a:r>
              <a:rPr lang="en-US" sz="1800" dirty="0"/>
              <a:t>you write (with C bus).</a:t>
            </a:r>
          </a:p>
          <a:p>
            <a:pPr marL="0" indent="0">
              <a:buNone/>
            </a:pPr>
            <a:r>
              <a:rPr lang="en-US" sz="1800" dirty="0"/>
              <a:t>The implementation requires </a:t>
            </a:r>
          </a:p>
          <a:p>
            <a:r>
              <a:rPr lang="en-US" sz="1800" dirty="0"/>
              <a:t>rigid timing</a:t>
            </a:r>
          </a:p>
          <a:p>
            <a:r>
              <a:rPr lang="en-US" sz="1800" dirty="0"/>
              <a:t>long clock cycles</a:t>
            </a:r>
          </a:p>
          <a:p>
            <a:r>
              <a:rPr lang="en-US" sz="1800" dirty="0"/>
              <a:t>known minimum  propagation delay</a:t>
            </a:r>
          </a:p>
          <a:p>
            <a:r>
              <a:rPr lang="en-US" sz="1800" dirty="0"/>
              <a:t>fast load of registers from C-Bus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B2A24-5A89-0942-B74A-E097656C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913" y="2714162"/>
            <a:ext cx="5259387" cy="31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50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IJVM Memory Registers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MAR – contains the </a:t>
            </a:r>
            <a:r>
              <a:rPr lang="en-US" i="1" dirty="0"/>
              <a:t>word</a:t>
            </a:r>
            <a:r>
              <a:rPr lang="en-US" dirty="0"/>
              <a:t> address for MDR</a:t>
            </a:r>
          </a:p>
          <a:p>
            <a:pPr marL="0" indent="0">
              <a:buNone/>
            </a:pPr>
            <a:r>
              <a:rPr lang="en-US" dirty="0"/>
              <a:t>MDR – contains the </a:t>
            </a:r>
            <a:r>
              <a:rPr lang="en-US" i="1" dirty="0"/>
              <a:t>word</a:t>
            </a:r>
            <a:r>
              <a:rPr lang="en-US" dirty="0"/>
              <a:t> itself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PC – contains the </a:t>
            </a:r>
            <a:r>
              <a:rPr lang="en-US" i="1" dirty="0"/>
              <a:t>byte </a:t>
            </a:r>
            <a:r>
              <a:rPr lang="en-US" dirty="0"/>
              <a:t>address for MBR</a:t>
            </a:r>
          </a:p>
          <a:p>
            <a:pPr marL="0" indent="0">
              <a:buNone/>
            </a:pPr>
            <a:r>
              <a:rPr lang="en-US" dirty="0"/>
              <a:t>MBR – contains the </a:t>
            </a:r>
            <a:r>
              <a:rPr lang="en-US" i="1" dirty="0"/>
              <a:t>byte</a:t>
            </a:r>
            <a:r>
              <a:rPr lang="en-US" dirty="0"/>
              <a:t> itself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MBR has additional signals to tell the bus if its value is positive or negative!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E4447-B39C-1542-8780-C90507E105F4}"/>
              </a:ext>
            </a:extLst>
          </p:cNvPr>
          <p:cNvSpPr/>
          <p:nvPr/>
        </p:nvSpPr>
        <p:spPr>
          <a:xfrm>
            <a:off x="838200" y="1690688"/>
            <a:ext cx="6438900" cy="12049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BF5BD-FED4-A148-AA87-485874399F42}"/>
              </a:ext>
            </a:extLst>
          </p:cNvPr>
          <p:cNvSpPr/>
          <p:nvPr/>
        </p:nvSpPr>
        <p:spPr>
          <a:xfrm>
            <a:off x="838200" y="3331369"/>
            <a:ext cx="6438900" cy="1204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B3216-CA1C-3D41-9174-68A7113879B4}"/>
              </a:ext>
            </a:extLst>
          </p:cNvPr>
          <p:cNvSpPr txBox="1"/>
          <p:nvPr/>
        </p:nvSpPr>
        <p:spPr>
          <a:xfrm>
            <a:off x="7384088" y="1877645"/>
            <a:ext cx="3862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32-bit registers to read/write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ISA-level data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71F8E-4E7A-744F-B100-CB6D2A0E3BD8}"/>
              </a:ext>
            </a:extLst>
          </p:cNvPr>
          <p:cNvSpPr txBox="1"/>
          <p:nvPr/>
        </p:nvSpPr>
        <p:spPr>
          <a:xfrm>
            <a:off x="7384088" y="3518326"/>
            <a:ext cx="3620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8-bit registers to read only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the executable ISA program</a:t>
            </a:r>
          </a:p>
        </p:txBody>
      </p:sp>
    </p:spTree>
    <p:extLst>
      <p:ext uri="{BB962C8B-B14F-4D97-AF65-F5344CB8AC3E}">
        <p14:creationId xmlns:p14="http://schemas.microsoft.com/office/powerpoint/2010/main" val="857681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IJVM Microinstruction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70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Controlling the datapath in one cycle needs 29 signals, split into five: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D85AFA-413C-3E4D-AC88-4347D085B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6314"/>
              </p:ext>
            </p:extLst>
          </p:nvPr>
        </p:nvGraphicFramePr>
        <p:xfrm>
          <a:off x="838200" y="2696527"/>
          <a:ext cx="10515605" cy="1005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368632727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159282236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2487910858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962465691"/>
                    </a:ext>
                  </a:extLst>
                </a:gridCol>
                <a:gridCol w="2103121">
                  <a:extLst>
                    <a:ext uri="{9D8B030D-6E8A-4147-A177-3AD203B41FA5}">
                      <a16:colId xmlns:a16="http://schemas.microsoft.com/office/drawing/2014/main" val="2345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9 Signals to write C bus –&gt; registers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 Signals to enable registers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–&gt; B bus for ALU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8 Signals to control ALU and shifter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2 Signals to indicate memory read/write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3"/>
                          </a:solidFill>
                        </a:rPr>
                        <a:t>1 Signal to indicate memory fetch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654852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D70A6E-A803-1F4F-82D0-19210769EF61}"/>
              </a:ext>
            </a:extLst>
          </p:cNvPr>
          <p:cNvSpPr txBox="1">
            <a:spLocks/>
          </p:cNvSpPr>
          <p:nvPr/>
        </p:nvSpPr>
        <p:spPr>
          <a:xfrm>
            <a:off x="838200" y="3702366"/>
            <a:ext cx="10515600" cy="2268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write into multiple registers with C-Bus, but we CANNOT read into multiple registers with B-Bus. As such, we can decrease the number of signals for the B-Bus to 4 and use a decoder instead. </a:t>
            </a:r>
          </a:p>
        </p:txBody>
      </p:sp>
    </p:spTree>
    <p:extLst>
      <p:ext uri="{BB962C8B-B14F-4D97-AF65-F5344CB8AC3E}">
        <p14:creationId xmlns:p14="http://schemas.microsoft.com/office/powerpoint/2010/main" val="1327339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IJVM Microinstruction Signals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2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Adding </a:t>
            </a:r>
            <a:r>
              <a:rPr lang="en-US" dirty="0">
                <a:solidFill>
                  <a:schemeClr val="accent1"/>
                </a:solidFill>
              </a:rPr>
              <a:t>9 more signals for the address of the next microinstruction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3 more signals for how to select the next microinstruction</a:t>
            </a:r>
            <a:r>
              <a:rPr lang="en-US" dirty="0"/>
              <a:t>, we have 36 total signals to format into a microinstruction: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D22A3-04D2-9641-98E2-16E67293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61" y="4253948"/>
            <a:ext cx="8483600" cy="214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2ECC37-ECF3-CA45-B6FF-D124B0ECC59D}"/>
              </a:ext>
            </a:extLst>
          </p:cNvPr>
          <p:cNvSpPr/>
          <p:nvPr/>
        </p:nvSpPr>
        <p:spPr>
          <a:xfrm>
            <a:off x="2039505" y="4638096"/>
            <a:ext cx="2016464" cy="10816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AB676-E6AC-EE41-85E0-2067D5784B65}"/>
              </a:ext>
            </a:extLst>
          </p:cNvPr>
          <p:cNvSpPr/>
          <p:nvPr/>
        </p:nvSpPr>
        <p:spPr>
          <a:xfrm>
            <a:off x="4055969" y="4638096"/>
            <a:ext cx="720672" cy="108168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76A05-1BC0-924C-A797-3C4698A9A635}"/>
              </a:ext>
            </a:extLst>
          </p:cNvPr>
          <p:cNvSpPr/>
          <p:nvPr/>
        </p:nvSpPr>
        <p:spPr>
          <a:xfrm>
            <a:off x="4776641" y="4638096"/>
            <a:ext cx="1836549" cy="1081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8795F-26F0-204C-BCD3-49F5B02EC6C9}"/>
              </a:ext>
            </a:extLst>
          </p:cNvPr>
          <p:cNvSpPr/>
          <p:nvPr/>
        </p:nvSpPr>
        <p:spPr>
          <a:xfrm>
            <a:off x="6613190" y="4638096"/>
            <a:ext cx="2115518" cy="10816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633DE0-EE1C-9642-8C47-6390CAB9E7BA}"/>
              </a:ext>
            </a:extLst>
          </p:cNvPr>
          <p:cNvSpPr/>
          <p:nvPr/>
        </p:nvSpPr>
        <p:spPr>
          <a:xfrm>
            <a:off x="8728708" y="4651658"/>
            <a:ext cx="681926" cy="108168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A3301-E691-984F-8FFF-90EAA6A4F11E}"/>
              </a:ext>
            </a:extLst>
          </p:cNvPr>
          <p:cNvSpPr txBox="1"/>
          <p:nvPr/>
        </p:nvSpPr>
        <p:spPr>
          <a:xfrm>
            <a:off x="3647000" y="3398086"/>
            <a:ext cx="2561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JAM: </a:t>
            </a:r>
          </a:p>
          <a:p>
            <a:r>
              <a:rPr lang="en-US" dirty="0"/>
              <a:t>N = is ALU result negative</a:t>
            </a:r>
          </a:p>
          <a:p>
            <a:r>
              <a:rPr lang="en-US" dirty="0"/>
              <a:t>Z = is ALU result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4BCFB-F9BB-E34F-81A7-EB9080AFAAD1}"/>
              </a:ext>
            </a:extLst>
          </p:cNvPr>
          <p:cNvSpPr txBox="1"/>
          <p:nvPr/>
        </p:nvSpPr>
        <p:spPr>
          <a:xfrm>
            <a:off x="8018521" y="2911556"/>
            <a:ext cx="3278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Memory:</a:t>
            </a:r>
          </a:p>
          <a:p>
            <a:r>
              <a:rPr lang="en-US" dirty="0"/>
              <a:t>Each function takes 3 bus cycles.</a:t>
            </a:r>
          </a:p>
          <a:p>
            <a:pPr marL="342900" indent="-342900">
              <a:buAutoNum type="arabicPeriod"/>
            </a:pPr>
            <a:r>
              <a:rPr lang="en-US" dirty="0"/>
              <a:t>get address</a:t>
            </a:r>
          </a:p>
          <a:p>
            <a:pPr marL="342900" indent="-342900">
              <a:buAutoNum type="arabicPeriod"/>
            </a:pPr>
            <a:r>
              <a:rPr lang="en-US" dirty="0"/>
              <a:t>read, write, fetch on memory</a:t>
            </a:r>
          </a:p>
          <a:p>
            <a:pPr marL="342900" indent="-342900">
              <a:buAutoNum type="arabicPeriod"/>
            </a:pPr>
            <a:r>
              <a:rPr lang="en-US" dirty="0"/>
              <a:t>now usable</a:t>
            </a:r>
          </a:p>
        </p:txBody>
      </p:sp>
    </p:spTree>
    <p:extLst>
      <p:ext uri="{BB962C8B-B14F-4D97-AF65-F5344CB8AC3E}">
        <p14:creationId xmlns:p14="http://schemas.microsoft.com/office/powerpoint/2010/main" val="135987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IJVM Sequencer and Control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These microinstructions are fetched by the sequencer from the control store ( a read-only memory), which holds a microprogram along with the Microinstruction Register (MIR) and the Microprogram Counter (MPC). Every cycle, this happens: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MIR is loaded from the word pointed by MPC in the control store (∆w)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NEXT_ADDRESS is copied to MPC while JAM is examined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If JAMZ or JAMN is set (1), then the respective flip-flop (which saves whether the ALU output is 0/negative) is </a:t>
            </a:r>
            <a:r>
              <a:rPr lang="en-US" sz="2000" dirty="0" err="1"/>
              <a:t>ORed</a:t>
            </a:r>
            <a:r>
              <a:rPr lang="en-US" sz="2000" dirty="0"/>
              <a:t> into the high-order bit of MPC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MPC now has NEXT_ADDRESS with the high-order bit either 0 (no jams) or 1 (jams)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This allows for jumps/conditionals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Now, MPC has the next instruction to do. </a:t>
            </a:r>
          </a:p>
          <a:p>
            <a:pPr marL="0" indent="0">
              <a:buNone/>
            </a:pPr>
            <a:r>
              <a:rPr lang="en-US" sz="2000" dirty="0"/>
              <a:t>Note that the sequencer produces two types of information: the state of every signal in the system and the address of the next instruction.</a:t>
            </a:r>
          </a:p>
        </p:txBody>
      </p:sp>
    </p:spTree>
    <p:extLst>
      <p:ext uri="{BB962C8B-B14F-4D97-AF65-F5344CB8AC3E}">
        <p14:creationId xmlns:p14="http://schemas.microsoft.com/office/powerpoint/2010/main" val="2095632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IJVM Stack-Based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two more registers that are used to hold the local variables of a procedure/IJVM instruction:</a:t>
            </a:r>
          </a:p>
          <a:p>
            <a:r>
              <a:rPr lang="en-US" dirty="0"/>
              <a:t>SP – pointer to top of the stack</a:t>
            </a:r>
          </a:p>
          <a:p>
            <a:pPr lvl="1"/>
            <a:r>
              <a:rPr lang="en-US" dirty="0"/>
              <a:t>changes anytime something is pushed/popped </a:t>
            </a:r>
          </a:p>
          <a:p>
            <a:r>
              <a:rPr lang="en-US" dirty="0"/>
              <a:t>LV – pointer to local variables</a:t>
            </a:r>
          </a:p>
          <a:p>
            <a:pPr lvl="1"/>
            <a:r>
              <a:rPr lang="en-US" dirty="0"/>
              <a:t>changes when another procedure is called; otherwise, does not change!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stack is also used to hold operands during computation of arithmetic expressions, which are usually done through IJVM instructions.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517D1-BF64-B545-988F-BB6B31F0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541" y="2485461"/>
            <a:ext cx="3683259" cy="13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3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MIC-1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the high level code</a:t>
            </a:r>
          </a:p>
          <a:p>
            <a:pPr marL="0" indent="0" algn="ctr">
              <a:buNone/>
            </a:pPr>
            <a:r>
              <a:rPr lang="en-US" dirty="0"/>
              <a:t>c = a + b</a:t>
            </a:r>
          </a:p>
          <a:p>
            <a:pPr marL="0" indent="0">
              <a:buNone/>
            </a:pPr>
            <a:r>
              <a:rPr lang="en-US" dirty="0"/>
              <a:t>Do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the corresponding IJVM hex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it into appropriate cells.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each instruction.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changing contents of the data cell.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EE1863-D8FA-6746-BDB5-A89E528E7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7216"/>
              </p:ext>
            </p:extLst>
          </p:nvPr>
        </p:nvGraphicFramePr>
        <p:xfrm>
          <a:off x="7634104" y="1705799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10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the corresponding IJVM hex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723"/>
            <a:ext cx="5135541" cy="466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c = a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771D49-08D9-0C40-A05D-E33EB8238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08563"/>
              </p:ext>
            </p:extLst>
          </p:nvPr>
        </p:nvGraphicFramePr>
        <p:xfrm>
          <a:off x="5973741" y="1616049"/>
          <a:ext cx="5104616" cy="1428808"/>
        </p:xfrm>
        <a:graphic>
          <a:graphicData uri="http://schemas.openxmlformats.org/drawingml/2006/table">
            <a:tbl>
              <a:tblPr/>
              <a:tblGrid>
                <a:gridCol w="580070">
                  <a:extLst>
                    <a:ext uri="{9D8B030D-6E8A-4147-A177-3AD203B41FA5}">
                      <a16:colId xmlns:a16="http://schemas.microsoft.com/office/drawing/2014/main" val="2467114271"/>
                    </a:ext>
                  </a:extLst>
                </a:gridCol>
                <a:gridCol w="1508182">
                  <a:extLst>
                    <a:ext uri="{9D8B030D-6E8A-4147-A177-3AD203B41FA5}">
                      <a16:colId xmlns:a16="http://schemas.microsoft.com/office/drawing/2014/main" val="1340927361"/>
                    </a:ext>
                  </a:extLst>
                </a:gridCol>
                <a:gridCol w="3016364">
                  <a:extLst>
                    <a:ext uri="{9D8B030D-6E8A-4147-A177-3AD203B41FA5}">
                      <a16:colId xmlns:a16="http://schemas.microsoft.com/office/drawing/2014/main" val="2847983371"/>
                    </a:ext>
                  </a:extLst>
                </a:gridCol>
              </a:tblGrid>
              <a:tr h="32672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Helvetica" pitchFamily="2" charset="0"/>
                        </a:rPr>
                        <a:t>Hex </a:t>
                      </a:r>
                      <a:endParaRPr lang="en-US" sz="120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Helvetica" pitchFamily="2" charset="0"/>
                        </a:rPr>
                        <a:t>Mnemonic </a:t>
                      </a:r>
                      <a:endParaRPr lang="en-US" sz="1200" dirty="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Helvetica" pitchFamily="2" charset="0"/>
                        </a:rPr>
                        <a:t>Meaning </a:t>
                      </a:r>
                      <a:endParaRPr lang="en-US" sz="120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53529"/>
                  </a:ext>
                </a:extLst>
              </a:tr>
              <a:tr h="32672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Helvetica" pitchFamily="2" charset="0"/>
                        </a:rPr>
                        <a:t>0x60 </a:t>
                      </a:r>
                      <a:endParaRPr lang="en-US" sz="120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Helvetica" pitchFamily="2" charset="0"/>
                        </a:rPr>
                        <a:t>IADD </a:t>
                      </a:r>
                      <a:endParaRPr lang="en-US" sz="120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Helvetica" pitchFamily="2" charset="0"/>
                        </a:rPr>
                        <a:t>Pop two words from stack; push their sum </a:t>
                      </a:r>
                      <a:endParaRPr lang="en-US" sz="1200" dirty="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96700"/>
                  </a:ext>
                </a:extLst>
              </a:tr>
              <a:tr h="32672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Helvetica" pitchFamily="2" charset="0"/>
                        </a:rPr>
                        <a:t>0x15 </a:t>
                      </a:r>
                      <a:endParaRPr lang="en-US" sz="120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Helvetica" pitchFamily="2" charset="0"/>
                        </a:rPr>
                        <a:t>ILOAD </a:t>
                      </a:r>
                      <a:r>
                        <a:rPr lang="en-US" sz="1200" i="1" dirty="0" err="1">
                          <a:effectLst/>
                          <a:latin typeface="Helvetica" pitchFamily="2" charset="0"/>
                        </a:rPr>
                        <a:t>varnum</a:t>
                      </a:r>
                      <a:r>
                        <a:rPr lang="en-US" sz="1200" i="1" dirty="0">
                          <a:effectLst/>
                          <a:latin typeface="Helvetica" pitchFamily="2" charset="0"/>
                        </a:rPr>
                        <a:t> </a:t>
                      </a:r>
                      <a:endParaRPr lang="en-US" sz="1200" dirty="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Helvetica" pitchFamily="2" charset="0"/>
                        </a:rPr>
                        <a:t>Push local variable onto stack </a:t>
                      </a:r>
                      <a:endParaRPr lang="en-US" sz="1200" dirty="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07430"/>
                  </a:ext>
                </a:extLst>
              </a:tr>
              <a:tr h="326722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Helvetica" pitchFamily="2" charset="0"/>
                        </a:rPr>
                        <a:t>0x36 </a:t>
                      </a:r>
                      <a:endParaRPr lang="en-US" sz="1200" dirty="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Helvetica" pitchFamily="2" charset="0"/>
                        </a:rPr>
                        <a:t>ISTORE </a:t>
                      </a:r>
                      <a:r>
                        <a:rPr lang="en-US" sz="1200" i="1" dirty="0" err="1">
                          <a:effectLst/>
                          <a:latin typeface="Helvetica" pitchFamily="2" charset="0"/>
                        </a:rPr>
                        <a:t>varnum</a:t>
                      </a:r>
                      <a:r>
                        <a:rPr lang="en-US" sz="1200" i="1" dirty="0">
                          <a:effectLst/>
                          <a:latin typeface="Helvetica" pitchFamily="2" charset="0"/>
                        </a:rPr>
                        <a:t> </a:t>
                      </a:r>
                      <a:endParaRPr lang="en-US" sz="1200" dirty="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Helvetica" pitchFamily="2" charset="0"/>
                        </a:rPr>
                        <a:t>Pop word from stack and store in local variable </a:t>
                      </a:r>
                      <a:endParaRPr lang="en-US" sz="1200" dirty="0">
                        <a:effectLst/>
                      </a:endParaRPr>
                    </a:p>
                  </a:txBody>
                  <a:tcPr marL="82883" marR="82883" marT="41441" marB="41441" anchor="ctr">
                    <a:lnL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57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4696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94F78-3219-DC45-8EF3-5E61282B8D5C}"/>
              </a:ext>
            </a:extLst>
          </p:cNvPr>
          <p:cNvSpPr txBox="1">
            <a:spLocks/>
          </p:cNvSpPr>
          <p:nvPr/>
        </p:nvSpPr>
        <p:spPr>
          <a:xfrm>
            <a:off x="838200" y="3185894"/>
            <a:ext cx="10515600" cy="922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From the IJVM MIC-1 Instructions, we can deconstruct the high-level code to the following: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468F03-871D-4C48-B72C-748083D40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78645"/>
              </p:ext>
            </p:extLst>
          </p:nvPr>
        </p:nvGraphicFramePr>
        <p:xfrm>
          <a:off x="1154334" y="4324245"/>
          <a:ext cx="45032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636">
                  <a:extLst>
                    <a:ext uri="{9D8B030D-6E8A-4147-A177-3AD203B41FA5}">
                      <a16:colId xmlns:a16="http://schemas.microsoft.com/office/drawing/2014/main" val="2643326724"/>
                    </a:ext>
                  </a:extLst>
                </a:gridCol>
                <a:gridCol w="2251636">
                  <a:extLst>
                    <a:ext uri="{9D8B030D-6E8A-4147-A177-3AD203B41FA5}">
                      <a16:colId xmlns:a16="http://schemas.microsoft.com/office/drawing/2014/main" val="159527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IJVM 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Hex Codes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4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ILOAD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0x15 </a:t>
                      </a:r>
                      <a:r>
                        <a:rPr lang="en-US" i="1" dirty="0"/>
                        <a:t>0x00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58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ILOAD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0x15 </a:t>
                      </a:r>
                      <a:r>
                        <a:rPr lang="en-US" i="1" dirty="0"/>
                        <a:t>0x01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84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0x60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3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ISTORE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0x36 </a:t>
                      </a:r>
                      <a:r>
                        <a:rPr lang="en-US" i="1" dirty="0"/>
                        <a:t>0x02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0564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43B7A1-1502-0849-94BC-23AACE450C0B}"/>
              </a:ext>
            </a:extLst>
          </p:cNvPr>
          <p:cNvSpPr txBox="1">
            <a:spLocks/>
          </p:cNvSpPr>
          <p:nvPr/>
        </p:nvSpPr>
        <p:spPr>
          <a:xfrm>
            <a:off x="5973741" y="4790023"/>
            <a:ext cx="5380059" cy="922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italicized hex codes represent the </a:t>
            </a:r>
            <a:r>
              <a:rPr lang="en-US" i="1" dirty="0"/>
              <a:t>offset</a:t>
            </a:r>
            <a:r>
              <a:rPr lang="en-US" dirty="0"/>
              <a:t> from LV.</a:t>
            </a:r>
          </a:p>
        </p:txBody>
      </p:sp>
    </p:spTree>
    <p:extLst>
      <p:ext uri="{BB962C8B-B14F-4D97-AF65-F5344CB8AC3E}">
        <p14:creationId xmlns:p14="http://schemas.microsoft.com/office/powerpoint/2010/main" val="203909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67073-409C-CE48-8C88-2E45323A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FCC79E-F8DE-4F47-9491-6B3D9321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1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now imagine a hypothetical virtual machine that has a higher-level language as its machine language. This now allows us to write programs for that virtual machine in that language, which is then translated or interpreted into the lower-level machine language: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153389-8DC6-444A-BBED-B6DE0D1D0AA3}"/>
              </a:ext>
            </a:extLst>
          </p:cNvPr>
          <p:cNvSpPr/>
          <p:nvPr/>
        </p:nvSpPr>
        <p:spPr>
          <a:xfrm>
            <a:off x="4466492" y="3587262"/>
            <a:ext cx="3259015" cy="937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Layer 1</a:t>
            </a:r>
          </a:p>
          <a:p>
            <a:pPr algn="ctr"/>
            <a:r>
              <a:rPr lang="en-US" dirty="0"/>
              <a:t>Language: L1</a:t>
            </a:r>
          </a:p>
          <a:p>
            <a:pPr algn="ctr"/>
            <a:r>
              <a:rPr lang="en-US" dirty="0"/>
              <a:t>Machine: 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D25A4-DD1B-494D-AB73-E3DED233A3C6}"/>
              </a:ext>
            </a:extLst>
          </p:cNvPr>
          <p:cNvSpPr/>
          <p:nvPr/>
        </p:nvSpPr>
        <p:spPr>
          <a:xfrm>
            <a:off x="4466491" y="5348899"/>
            <a:ext cx="3259015" cy="937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Layer 0</a:t>
            </a:r>
          </a:p>
          <a:p>
            <a:pPr algn="ctr"/>
            <a:r>
              <a:rPr lang="en-US" dirty="0"/>
              <a:t>Language: L0</a:t>
            </a:r>
          </a:p>
          <a:p>
            <a:pPr algn="ctr"/>
            <a:r>
              <a:rPr lang="en-US" dirty="0"/>
              <a:t>Machine: M0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C1B0B0-6CB9-6C45-88FE-DB9404C463E5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6095999" y="4525108"/>
            <a:ext cx="1" cy="823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2A9E02-293B-2542-8CA1-9AF0D65F5BC6}"/>
              </a:ext>
            </a:extLst>
          </p:cNvPr>
          <p:cNvSpPr txBox="1"/>
          <p:nvPr/>
        </p:nvSpPr>
        <p:spPr>
          <a:xfrm>
            <a:off x="4656950" y="4752337"/>
            <a:ext cx="287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		Translate</a:t>
            </a:r>
          </a:p>
        </p:txBody>
      </p:sp>
    </p:spTree>
    <p:extLst>
      <p:ext uri="{BB962C8B-B14F-4D97-AF65-F5344CB8AC3E}">
        <p14:creationId xmlns:p14="http://schemas.microsoft.com/office/powerpoint/2010/main" val="3419884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Store it into appropriate cells.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 the hex codes from the previous step, we can now fill out the method area (which the PC points to) with the program, like so: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EE1863-D8FA-6746-BDB5-A89E528E7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06982"/>
              </p:ext>
            </p:extLst>
          </p:nvPr>
        </p:nvGraphicFramePr>
        <p:xfrm>
          <a:off x="7614810" y="3100956"/>
          <a:ext cx="244602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62EC77-8775-C64C-8A6C-87D591223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60942"/>
              </p:ext>
            </p:extLst>
          </p:nvPr>
        </p:nvGraphicFramePr>
        <p:xfrm>
          <a:off x="1592728" y="3545456"/>
          <a:ext cx="45032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636">
                  <a:extLst>
                    <a:ext uri="{9D8B030D-6E8A-4147-A177-3AD203B41FA5}">
                      <a16:colId xmlns:a16="http://schemas.microsoft.com/office/drawing/2014/main" val="2643326724"/>
                    </a:ext>
                  </a:extLst>
                </a:gridCol>
                <a:gridCol w="2251636">
                  <a:extLst>
                    <a:ext uri="{9D8B030D-6E8A-4147-A177-3AD203B41FA5}">
                      <a16:colId xmlns:a16="http://schemas.microsoft.com/office/drawing/2014/main" val="1595270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IJVM 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Hex Codes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4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ILOAD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0x15 </a:t>
                      </a:r>
                      <a:r>
                        <a:rPr lang="en-US" i="1" dirty="0"/>
                        <a:t>0x00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58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ILOAD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0x15 </a:t>
                      </a:r>
                      <a:r>
                        <a:rPr lang="en-US" i="1" dirty="0"/>
                        <a:t>0x01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84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0x60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3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ISTORE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0x36 </a:t>
                      </a:r>
                      <a:r>
                        <a:rPr lang="en-US" i="1" dirty="0"/>
                        <a:t>0x02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0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67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Simulate each instruction.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3"/>
            <a:ext cx="4601308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now simulate each instruction with the information we have.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the given IJVM instructions, we can examine the microprogram for MIC-1 and see what microinstructions we have to carry out.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A47A8E-E204-AD48-B3C4-234C2F2F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28976"/>
              </p:ext>
            </p:extLst>
          </p:nvPr>
        </p:nvGraphicFramePr>
        <p:xfrm>
          <a:off x="6146800" y="1449354"/>
          <a:ext cx="52070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946">
                  <a:extLst>
                    <a:ext uri="{9D8B030D-6E8A-4147-A177-3AD203B41FA5}">
                      <a16:colId xmlns:a16="http://schemas.microsoft.com/office/drawing/2014/main" val="1403025036"/>
                    </a:ext>
                  </a:extLst>
                </a:gridCol>
                <a:gridCol w="4136054">
                  <a:extLst>
                    <a:ext uri="{9D8B030D-6E8A-4147-A177-3AD203B41FA5}">
                      <a16:colId xmlns:a16="http://schemas.microsoft.com/office/drawing/2014/main" val="344588039"/>
                    </a:ext>
                  </a:extLst>
                </a:gridCol>
              </a:tblGrid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Label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Operations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937574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Main1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PC = PC + 1; fetch; </a:t>
                      </a:r>
                      <a:r>
                        <a:rPr lang="en-US" sz="1400" dirty="0" err="1"/>
                        <a:t>goto</a:t>
                      </a:r>
                      <a:r>
                        <a:rPr lang="en-US" sz="1400" dirty="0"/>
                        <a:t> (MBR)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836267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iadd1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MAR = SP = SP – 1; </a:t>
                      </a:r>
                      <a:r>
                        <a:rPr lang="en-US" sz="1400" dirty="0" err="1"/>
                        <a:t>rd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8130722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iadd2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 = 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25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iadd3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MDR = TOS = MDR + H; </a:t>
                      </a:r>
                      <a:r>
                        <a:rPr lang="en-US" sz="1400" dirty="0" err="1"/>
                        <a:t>wr</a:t>
                      </a:r>
                      <a:r>
                        <a:rPr lang="en-US" sz="1400" dirty="0"/>
                        <a:t>; </a:t>
                      </a:r>
                      <a:r>
                        <a:rPr lang="en-US" sz="1400" dirty="0" err="1"/>
                        <a:t>goto</a:t>
                      </a:r>
                      <a:r>
                        <a:rPr lang="en-US" sz="1400" dirty="0"/>
                        <a:t> Main1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704536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iload1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 = LV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622276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iload2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MAR = MBRU + H; </a:t>
                      </a:r>
                      <a:r>
                        <a:rPr lang="en-US" sz="1400" dirty="0" err="1"/>
                        <a:t>rd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470612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iload3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MAR = SP = SP + 1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293158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iload4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PC = PC + 1; fetch; </a:t>
                      </a:r>
                      <a:r>
                        <a:rPr lang="en-US" sz="1400" dirty="0" err="1"/>
                        <a:t>wr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0969227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iload5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TOS = MDR; </a:t>
                      </a:r>
                      <a:r>
                        <a:rPr lang="en-US" sz="1400" dirty="0" err="1"/>
                        <a:t>goto</a:t>
                      </a:r>
                      <a:r>
                        <a:rPr lang="en-US" sz="1400" dirty="0"/>
                        <a:t> Main1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6813800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istore1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 = LV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935042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istore2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MAR = MBRU + 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329062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istore3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MDR = TOS; </a:t>
                      </a:r>
                      <a:r>
                        <a:rPr lang="en-US" sz="1400" dirty="0" err="1"/>
                        <a:t>wr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300370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istore4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SP = MAR = SP – 1; </a:t>
                      </a:r>
                      <a:r>
                        <a:rPr lang="en-US" sz="1400" dirty="0" err="1"/>
                        <a:t>rd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5052113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istore5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PC = PC + 1; fetch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987864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istore6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TOS = MDR; </a:t>
                      </a:r>
                      <a:r>
                        <a:rPr lang="en-US" sz="1400" dirty="0" err="1"/>
                        <a:t>goto</a:t>
                      </a:r>
                      <a:r>
                        <a:rPr lang="en-US" sz="1400" dirty="0"/>
                        <a:t> Main1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8442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4A9426-111A-8F43-8159-FC11CC72ED36}"/>
              </a:ext>
            </a:extLst>
          </p:cNvPr>
          <p:cNvSpPr txBox="1"/>
          <p:nvPr/>
        </p:nvSpPr>
        <p:spPr>
          <a:xfrm>
            <a:off x="8572171" y="427741"/>
            <a:ext cx="2912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read –  MDR = MEM[MAR]</a:t>
            </a:r>
            <a:r>
              <a:rPr lang="en-US" baseline="-25000" dirty="0"/>
              <a:t>32</a:t>
            </a:r>
          </a:p>
          <a:p>
            <a:r>
              <a:rPr lang="en-US" dirty="0"/>
              <a:t>write – MEM[MAR]</a:t>
            </a:r>
            <a:r>
              <a:rPr lang="en-US" baseline="-25000" dirty="0"/>
              <a:t>32</a:t>
            </a:r>
            <a:r>
              <a:rPr lang="en-US" dirty="0"/>
              <a:t> = MDR</a:t>
            </a:r>
          </a:p>
          <a:p>
            <a:r>
              <a:rPr lang="en-US" dirty="0"/>
              <a:t>fetch – MBR = MEM[PC]</a:t>
            </a:r>
            <a:r>
              <a:rPr lang="en-US" baseline="-250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Here is the order of the microinstructions based on our method area: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EE1863-D8FA-6746-BDB5-A89E528E7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203732"/>
              </p:ext>
            </p:extLst>
          </p:nvPr>
        </p:nvGraphicFramePr>
        <p:xfrm>
          <a:off x="8390799" y="2437363"/>
          <a:ext cx="244602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3BBB42-1A7D-7246-8AC4-2177E00F0A00}"/>
              </a:ext>
            </a:extLst>
          </p:cNvPr>
          <p:cNvSpPr txBox="1">
            <a:spLocks/>
          </p:cNvSpPr>
          <p:nvPr/>
        </p:nvSpPr>
        <p:spPr>
          <a:xfrm>
            <a:off x="1679847" y="1291771"/>
            <a:ext cx="2064657" cy="503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Main1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42ECFE-F403-0F4D-B77E-20369C6C5C5E}"/>
              </a:ext>
            </a:extLst>
          </p:cNvPr>
          <p:cNvSpPr txBox="1">
            <a:spLocks/>
          </p:cNvSpPr>
          <p:nvPr/>
        </p:nvSpPr>
        <p:spPr>
          <a:xfrm>
            <a:off x="3744504" y="1291771"/>
            <a:ext cx="2064657" cy="503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11"/>
            </a:pPr>
            <a:r>
              <a:rPr lang="en-US" dirty="0"/>
              <a:t>iload4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iload5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Main1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iadd1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iadd2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iadd3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Main1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istore1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istore2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istore3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35D5A1-3236-9649-A5CE-9B9EAF1499D9}"/>
              </a:ext>
            </a:extLst>
          </p:cNvPr>
          <p:cNvSpPr txBox="1">
            <a:spLocks/>
          </p:cNvSpPr>
          <p:nvPr/>
        </p:nvSpPr>
        <p:spPr>
          <a:xfrm>
            <a:off x="5809161" y="1291771"/>
            <a:ext cx="2064657" cy="503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1"/>
            </a:pPr>
            <a:r>
              <a:rPr lang="en-US" dirty="0"/>
              <a:t>istore4</a:t>
            </a:r>
          </a:p>
          <a:p>
            <a:pPr marL="514350" indent="-514350">
              <a:buFont typeface="+mj-lt"/>
              <a:buAutoNum type="arabicPeriod" startAt="21"/>
            </a:pPr>
            <a:r>
              <a:rPr lang="en-US" dirty="0"/>
              <a:t>istore5</a:t>
            </a:r>
          </a:p>
          <a:p>
            <a:pPr marL="514350" indent="-514350">
              <a:buFont typeface="+mj-lt"/>
              <a:buAutoNum type="arabicPeriod" startAt="21"/>
            </a:pPr>
            <a:r>
              <a:rPr lang="en-US" dirty="0"/>
              <a:t>istore6</a:t>
            </a:r>
          </a:p>
        </p:txBody>
      </p:sp>
    </p:spTree>
    <p:extLst>
      <p:ext uri="{BB962C8B-B14F-4D97-AF65-F5344CB8AC3E}">
        <p14:creationId xmlns:p14="http://schemas.microsoft.com/office/powerpoint/2010/main" val="2635091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All of the registers and cells before the simulation begins: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30569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7538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13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Main1:	PC = PC + 1; </a:t>
            </a:r>
            <a:r>
              <a:rPr lang="en-US" dirty="0">
                <a:highlight>
                  <a:srgbClr val="C0C0C0"/>
                </a:highlight>
              </a:rPr>
              <a:t>fetch</a:t>
            </a:r>
            <a:r>
              <a:rPr lang="en-US" dirty="0"/>
              <a:t>; </a:t>
            </a:r>
            <a:r>
              <a:rPr lang="en-US" dirty="0" err="1"/>
              <a:t>goto</a:t>
            </a:r>
            <a:r>
              <a:rPr lang="en-US" dirty="0"/>
              <a:t> (MBR) 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14955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54322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986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2. iload1:	H = LV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/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02606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</a:t>
                      </a:r>
                      <a:r>
                        <a:rPr lang="en-US" sz="1800" dirty="0">
                          <a:effectLst/>
                          <a:highlight>
                            <a:srgbClr val="C0C0C0"/>
                          </a:highlight>
                        </a:rPr>
                        <a:t>0x00</a:t>
                      </a:r>
                      <a:endParaRPr lang="en-US" sz="18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971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3. iload2:	MAR = MBRU + H; </a:t>
            </a:r>
            <a:r>
              <a:rPr lang="en-US" dirty="0" err="1">
                <a:highlight>
                  <a:srgbClr val="FFFF00"/>
                </a:highlight>
              </a:rPr>
              <a:t>rd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/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34801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206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4. iload3:	MAR = SP = SP + 1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56987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04935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103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5. iload4:	PC = PC + 1; </a:t>
            </a:r>
            <a:r>
              <a:rPr lang="en-US" dirty="0">
                <a:highlight>
                  <a:srgbClr val="C0C0C0"/>
                </a:highlight>
              </a:rPr>
              <a:t>fetch</a:t>
            </a:r>
            <a:r>
              <a:rPr lang="en-US" dirty="0"/>
              <a:t>; </a:t>
            </a:r>
            <a:r>
              <a:rPr lang="en-US" dirty="0" err="1">
                <a:highlight>
                  <a:srgbClr val="00FFFF"/>
                </a:highlight>
              </a:rPr>
              <a:t>wr</a:t>
            </a:r>
            <a:endParaRPr lang="en-US" dirty="0">
              <a:highlight>
                <a:srgbClr val="00FFFF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26301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16691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70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6. iload5:	TOS = MDR; </a:t>
            </a:r>
            <a:r>
              <a:rPr lang="en-US" dirty="0" err="1"/>
              <a:t>goto</a:t>
            </a:r>
            <a:r>
              <a:rPr lang="en-US" dirty="0"/>
              <a:t> Main1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05849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43322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</a:t>
                      </a:r>
                      <a:r>
                        <a:rPr lang="en-US" sz="1800" dirty="0">
                          <a:effectLst/>
                          <a:highlight>
                            <a:srgbClr val="C0C0C0"/>
                          </a:highlight>
                        </a:rPr>
                        <a:t>0x15</a:t>
                      </a:r>
                      <a:endParaRPr lang="en-US" sz="18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78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BC74-6072-974C-8996-89847CA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256E-760F-FF42-941B-A06B3D22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076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now make a machine that has multiple levels of translation/interpretation, with the bottom level being the simplest and the top level being the most sophisticated.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machine with </a:t>
            </a:r>
            <a:r>
              <a:rPr lang="en-US" i="1" dirty="0"/>
              <a:t>n </a:t>
            </a:r>
            <a:r>
              <a:rPr lang="en-US" dirty="0"/>
              <a:t>levels, we can imagine </a:t>
            </a:r>
            <a:r>
              <a:rPr lang="en-US" i="1" dirty="0"/>
              <a:t>n </a:t>
            </a:r>
            <a:r>
              <a:rPr lang="en-US" dirty="0"/>
              <a:t>virtual machines: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E66B6-2EF1-7F4C-B1D6-05C87CD7B879}"/>
              </a:ext>
            </a:extLst>
          </p:cNvPr>
          <p:cNvSpPr/>
          <p:nvPr/>
        </p:nvSpPr>
        <p:spPr>
          <a:xfrm>
            <a:off x="8094785" y="3477480"/>
            <a:ext cx="3259015" cy="937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Layer 1</a:t>
            </a:r>
          </a:p>
          <a:p>
            <a:pPr algn="ctr"/>
            <a:r>
              <a:rPr lang="en-US" dirty="0"/>
              <a:t>Language: L1</a:t>
            </a:r>
          </a:p>
          <a:p>
            <a:pPr algn="ctr"/>
            <a:r>
              <a:rPr lang="en-US" dirty="0"/>
              <a:t>Machine: 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2B8F7-ADDD-4747-A420-512DD4AAB0B7}"/>
              </a:ext>
            </a:extLst>
          </p:cNvPr>
          <p:cNvSpPr/>
          <p:nvPr/>
        </p:nvSpPr>
        <p:spPr>
          <a:xfrm>
            <a:off x="8094784" y="5239117"/>
            <a:ext cx="3259015" cy="937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Layer 0</a:t>
            </a:r>
          </a:p>
          <a:p>
            <a:pPr algn="ctr"/>
            <a:r>
              <a:rPr lang="en-US" dirty="0"/>
              <a:t>Language: L0</a:t>
            </a:r>
          </a:p>
          <a:p>
            <a:pPr algn="ctr"/>
            <a:r>
              <a:rPr lang="en-US" dirty="0"/>
              <a:t>Machine: M0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DAE1D6-3177-AB4C-96C6-00BCED8F820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724292" y="4415326"/>
            <a:ext cx="1" cy="823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48F25B-2A87-B34F-AD23-36AC6202A92F}"/>
              </a:ext>
            </a:extLst>
          </p:cNvPr>
          <p:cNvSpPr txBox="1"/>
          <p:nvPr/>
        </p:nvSpPr>
        <p:spPr>
          <a:xfrm>
            <a:off x="8285243" y="4642555"/>
            <a:ext cx="287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		Translate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0A20B8-F8F9-274F-B144-F19FF7C3D114}"/>
              </a:ext>
            </a:extLst>
          </p:cNvPr>
          <p:cNvSpPr/>
          <p:nvPr/>
        </p:nvSpPr>
        <p:spPr>
          <a:xfrm>
            <a:off x="8094784" y="726504"/>
            <a:ext cx="3259015" cy="937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Layer n</a:t>
            </a:r>
          </a:p>
          <a:p>
            <a:pPr algn="ctr"/>
            <a:r>
              <a:rPr lang="en-US" dirty="0"/>
              <a:t>Language: Ln</a:t>
            </a:r>
          </a:p>
          <a:p>
            <a:pPr algn="ctr"/>
            <a:r>
              <a:rPr lang="en-US" dirty="0"/>
              <a:t>Machine: </a:t>
            </a:r>
            <a:r>
              <a:rPr lang="en-US" dirty="0" err="1"/>
              <a:t>Mn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3D098C-D78F-5C44-BF9F-B200D50F589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724291" y="1664350"/>
            <a:ext cx="1" cy="823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72AC39-2B9F-9B4F-AC80-09A2DF3550D8}"/>
              </a:ext>
            </a:extLst>
          </p:cNvPr>
          <p:cNvSpPr txBox="1"/>
          <p:nvPr/>
        </p:nvSpPr>
        <p:spPr>
          <a:xfrm>
            <a:off x="8285242" y="1891579"/>
            <a:ext cx="287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		Translate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D17996-F0DD-B14F-8F10-F7EBCCFC1433}"/>
              </a:ext>
            </a:extLst>
          </p:cNvPr>
          <p:cNvCxnSpPr>
            <a:cxnSpLocks/>
          </p:cNvCxnSpPr>
          <p:nvPr/>
        </p:nvCxnSpPr>
        <p:spPr>
          <a:xfrm flipH="1">
            <a:off x="9724291" y="2645396"/>
            <a:ext cx="1" cy="823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172595-341A-714F-9A3A-2CAF1EFF4AB4}"/>
              </a:ext>
            </a:extLst>
          </p:cNvPr>
          <p:cNvSpPr txBox="1"/>
          <p:nvPr/>
        </p:nvSpPr>
        <p:spPr>
          <a:xfrm>
            <a:off x="8285242" y="2872625"/>
            <a:ext cx="287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		Translate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2DD20-6F9D-014F-8729-B22F773FFC8A}"/>
              </a:ext>
            </a:extLst>
          </p:cNvPr>
          <p:cNvSpPr txBox="1"/>
          <p:nvPr/>
        </p:nvSpPr>
        <p:spPr>
          <a:xfrm>
            <a:off x="9555555" y="232571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05661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7. Main1:	PC = PC + 1; </a:t>
            </a:r>
            <a:r>
              <a:rPr lang="en-US" dirty="0">
                <a:highlight>
                  <a:srgbClr val="C0C0C0"/>
                </a:highlight>
              </a:rPr>
              <a:t>fetch</a:t>
            </a:r>
            <a:r>
              <a:rPr lang="en-US" dirty="0"/>
              <a:t>; </a:t>
            </a:r>
            <a:r>
              <a:rPr lang="en-US" dirty="0" err="1"/>
              <a:t>goto</a:t>
            </a:r>
            <a:r>
              <a:rPr lang="en-US" dirty="0"/>
              <a:t> (MBR)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57722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42008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011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8. iload1:	H = LV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/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09743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</a:t>
                      </a:r>
                      <a:r>
                        <a:rPr lang="en-US" sz="1800" dirty="0">
                          <a:effectLst/>
                          <a:highlight>
                            <a:srgbClr val="C0C0C0"/>
                          </a:highlight>
                        </a:rPr>
                        <a:t>0x01</a:t>
                      </a:r>
                      <a:endParaRPr lang="en-US" sz="18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341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9. iload2:	MAR = MBRU + H; </a:t>
            </a:r>
            <a:r>
              <a:rPr lang="en-US" dirty="0" err="1">
                <a:highlight>
                  <a:srgbClr val="FFFF00"/>
                </a:highlight>
              </a:rPr>
              <a:t>rd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/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61391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20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10. iload3:	MAR = SP = SP + 1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22177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60309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28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11. iload4:	PC = PC + 1; </a:t>
            </a:r>
            <a:r>
              <a:rPr lang="en-US" dirty="0">
                <a:highlight>
                  <a:srgbClr val="C0C0C0"/>
                </a:highlight>
              </a:rPr>
              <a:t>fetch</a:t>
            </a:r>
            <a:r>
              <a:rPr lang="en-US" dirty="0"/>
              <a:t>; </a:t>
            </a:r>
            <a:r>
              <a:rPr lang="en-US" dirty="0" err="1">
                <a:highlight>
                  <a:srgbClr val="00FFFF"/>
                </a:highlight>
              </a:rPr>
              <a:t>wr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59718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49362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987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12. iload5:	TOS = MDR; </a:t>
            </a:r>
            <a:r>
              <a:rPr lang="en-US" dirty="0" err="1"/>
              <a:t>goto</a:t>
            </a:r>
            <a:r>
              <a:rPr lang="en-US" dirty="0"/>
              <a:t> Main1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94609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5273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</a:t>
                      </a:r>
                      <a:r>
                        <a:rPr lang="en-US" sz="1800" dirty="0">
                          <a:effectLst/>
                          <a:highlight>
                            <a:srgbClr val="C0C0C0"/>
                          </a:highlight>
                        </a:rPr>
                        <a:t>0x60</a:t>
                      </a:r>
                      <a:endParaRPr lang="en-US" sz="18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437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13. Main1:	PC = PC + 1; </a:t>
            </a:r>
            <a:r>
              <a:rPr lang="en-US" dirty="0">
                <a:highlight>
                  <a:srgbClr val="C0C0C0"/>
                </a:highlight>
              </a:rPr>
              <a:t>fetch</a:t>
            </a:r>
            <a:r>
              <a:rPr lang="en-US" dirty="0"/>
              <a:t>; </a:t>
            </a:r>
            <a:r>
              <a:rPr lang="en-US" dirty="0" err="1"/>
              <a:t>goto</a:t>
            </a:r>
            <a:r>
              <a:rPr lang="en-US" dirty="0"/>
              <a:t> (MBR)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37017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57984"/>
              </p:ext>
            </p:extLst>
          </p:nvPr>
        </p:nvGraphicFramePr>
        <p:xfrm>
          <a:off x="6155460" y="2438044"/>
          <a:ext cx="418338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9446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14. iadd1:	MAR = SP = SP – 1; </a:t>
            </a:r>
            <a:r>
              <a:rPr lang="en-US" dirty="0" err="1">
                <a:highlight>
                  <a:srgbClr val="FFFF00"/>
                </a:highlight>
              </a:rPr>
              <a:t>rd</a:t>
            </a:r>
            <a:r>
              <a:rPr lang="en-US" dirty="0"/>
              <a:t>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45937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55816"/>
              </p:ext>
            </p:extLst>
          </p:nvPr>
        </p:nvGraphicFramePr>
        <p:xfrm>
          <a:off x="6155460" y="2438044"/>
          <a:ext cx="432054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</a:t>
                      </a:r>
                      <a:r>
                        <a:rPr lang="en-US" sz="1800" dirty="0">
                          <a:effectLst/>
                          <a:highlight>
                            <a:srgbClr val="C0C0C0"/>
                          </a:highlight>
                        </a:rPr>
                        <a:t>0x36</a:t>
                      </a:r>
                      <a:endParaRPr lang="en-US" sz="18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0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15. iadd2:	H = TOS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/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1756"/>
              </p:ext>
            </p:extLst>
          </p:nvPr>
        </p:nvGraphicFramePr>
        <p:xfrm>
          <a:off x="6155460" y="2438044"/>
          <a:ext cx="432054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850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16. iadd3:	MDR = TOS = MDR + H; </a:t>
            </a:r>
            <a:r>
              <a:rPr lang="en-US" dirty="0" err="1">
                <a:highlight>
                  <a:srgbClr val="00FFFF"/>
                </a:highlight>
              </a:rPr>
              <a:t>wr</a:t>
            </a:r>
            <a:r>
              <a:rPr lang="en-US" dirty="0"/>
              <a:t>; </a:t>
            </a:r>
            <a:r>
              <a:rPr lang="en-US" dirty="0" err="1"/>
              <a:t>goto</a:t>
            </a:r>
            <a:r>
              <a:rPr lang="en-US" dirty="0"/>
              <a:t> Main1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/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69785"/>
              </p:ext>
            </p:extLst>
          </p:nvPr>
        </p:nvGraphicFramePr>
        <p:xfrm>
          <a:off x="6155460" y="2438044"/>
          <a:ext cx="432054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?/6/10/6/16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28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BC74-6072-974C-8996-89847CA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Contemporary Multilevel Machines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7F268-A07D-604E-BC5A-DEB8CC0A4B33}"/>
              </a:ext>
            </a:extLst>
          </p:cNvPr>
          <p:cNvSpPr/>
          <p:nvPr/>
        </p:nvSpPr>
        <p:spPr>
          <a:xfrm>
            <a:off x="2246243" y="1696967"/>
            <a:ext cx="4214192" cy="356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Problem-Oriented Language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D74D6-238A-F347-868E-74ABD25AC1C3}"/>
              </a:ext>
            </a:extLst>
          </p:cNvPr>
          <p:cNvSpPr/>
          <p:nvPr/>
        </p:nvSpPr>
        <p:spPr>
          <a:xfrm>
            <a:off x="2246243" y="2485471"/>
            <a:ext cx="4214192" cy="356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Assembly Language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FD2A62-04D9-324F-955E-10BAF6987088}"/>
              </a:ext>
            </a:extLst>
          </p:cNvPr>
          <p:cNvSpPr/>
          <p:nvPr/>
        </p:nvSpPr>
        <p:spPr>
          <a:xfrm>
            <a:off x="2246243" y="3268730"/>
            <a:ext cx="4214192" cy="356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Machine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B21F6E-5497-C34A-BE80-11A09444758C}"/>
              </a:ext>
            </a:extLst>
          </p:cNvPr>
          <p:cNvSpPr/>
          <p:nvPr/>
        </p:nvSpPr>
        <p:spPr>
          <a:xfrm>
            <a:off x="2246243" y="4051989"/>
            <a:ext cx="4214192" cy="356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Set Architecture Level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C16E2E-5DE8-474F-954C-BA2D686051BB}"/>
              </a:ext>
            </a:extLst>
          </p:cNvPr>
          <p:cNvSpPr/>
          <p:nvPr/>
        </p:nvSpPr>
        <p:spPr>
          <a:xfrm>
            <a:off x="2246243" y="4835248"/>
            <a:ext cx="4214192" cy="356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Microarchitecture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2B1CAE-20F1-C841-8DC4-401DC84220E6}"/>
              </a:ext>
            </a:extLst>
          </p:cNvPr>
          <p:cNvSpPr/>
          <p:nvPr/>
        </p:nvSpPr>
        <p:spPr>
          <a:xfrm>
            <a:off x="2246243" y="5618507"/>
            <a:ext cx="4214192" cy="356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Logic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FDE2E-13EF-E144-B72C-06EEF49A5F76}"/>
              </a:ext>
            </a:extLst>
          </p:cNvPr>
          <p:cNvSpPr txBox="1"/>
          <p:nvPr/>
        </p:nvSpPr>
        <p:spPr>
          <a:xfrm>
            <a:off x="1133061" y="16906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611B2E-B20D-224F-A8B9-36FAA40B35EE}"/>
              </a:ext>
            </a:extLst>
          </p:cNvPr>
          <p:cNvSpPr txBox="1"/>
          <p:nvPr/>
        </p:nvSpPr>
        <p:spPr>
          <a:xfrm>
            <a:off x="1133061" y="2479191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6BF11F-E7DA-9945-A819-B2036B7146D8}"/>
              </a:ext>
            </a:extLst>
          </p:cNvPr>
          <p:cNvSpPr txBox="1"/>
          <p:nvPr/>
        </p:nvSpPr>
        <p:spPr>
          <a:xfrm>
            <a:off x="1133061" y="326245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3A7921-282F-9746-A74C-71F11FA52468}"/>
              </a:ext>
            </a:extLst>
          </p:cNvPr>
          <p:cNvSpPr txBox="1"/>
          <p:nvPr/>
        </p:nvSpPr>
        <p:spPr>
          <a:xfrm>
            <a:off x="1133061" y="403943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525E9B-93AE-284C-9574-488F3C7141CA}"/>
              </a:ext>
            </a:extLst>
          </p:cNvPr>
          <p:cNvSpPr txBox="1"/>
          <p:nvPr/>
        </p:nvSpPr>
        <p:spPr>
          <a:xfrm>
            <a:off x="1133061" y="481641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CBADA-1BAA-864B-B724-846CC359A9C0}"/>
              </a:ext>
            </a:extLst>
          </p:cNvPr>
          <p:cNvSpPr txBox="1"/>
          <p:nvPr/>
        </p:nvSpPr>
        <p:spPr>
          <a:xfrm>
            <a:off x="1134066" y="560594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3E2BFD-91A8-FE47-B39E-DEAEE5EABC00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4353339" y="2053740"/>
            <a:ext cx="0" cy="431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E94DEC-18A0-B848-960D-79605AA1DD2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4353339" y="2842244"/>
            <a:ext cx="0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D04A4-8972-DA40-9FBA-9F2E078E7E2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353339" y="3625503"/>
            <a:ext cx="0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5977EA-DCD3-5743-B86C-3A613CC645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353339" y="4408762"/>
            <a:ext cx="0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674143-74C3-D34A-B7A0-C1CF6164E9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353339" y="5192021"/>
            <a:ext cx="0" cy="42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F2A8FF-83AF-AB4E-B279-5DA6FA6E31CD}"/>
              </a:ext>
            </a:extLst>
          </p:cNvPr>
          <p:cNvSpPr txBox="1"/>
          <p:nvPr/>
        </p:nvSpPr>
        <p:spPr>
          <a:xfrm>
            <a:off x="4381853" y="2082317"/>
            <a:ext cx="22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 (compiler)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FD6D02-314E-5F45-992C-66153FA52EB7}"/>
              </a:ext>
            </a:extLst>
          </p:cNvPr>
          <p:cNvSpPr txBox="1"/>
          <p:nvPr/>
        </p:nvSpPr>
        <p:spPr>
          <a:xfrm>
            <a:off x="4353339" y="2870821"/>
            <a:ext cx="23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 (assembler)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7AFE1F-A89F-0B4E-A801-486C2AED3325}"/>
              </a:ext>
            </a:extLst>
          </p:cNvPr>
          <p:cNvSpPr txBox="1"/>
          <p:nvPr/>
        </p:nvSpPr>
        <p:spPr>
          <a:xfrm>
            <a:off x="4381853" y="3662089"/>
            <a:ext cx="399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Interpretation (operating system)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AB580B-B1A7-A34D-9AAF-055EEF8E5E21}"/>
              </a:ext>
            </a:extLst>
          </p:cNvPr>
          <p:cNvSpPr txBox="1"/>
          <p:nvPr/>
        </p:nvSpPr>
        <p:spPr>
          <a:xfrm>
            <a:off x="4381852" y="4437339"/>
            <a:ext cx="480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 (microprogram) / Direct Execution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70808F-535E-3340-9B5C-3E1028E76132}"/>
              </a:ext>
            </a:extLst>
          </p:cNvPr>
          <p:cNvSpPr txBox="1"/>
          <p:nvPr/>
        </p:nvSpPr>
        <p:spPr>
          <a:xfrm>
            <a:off x="4381853" y="5220598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F448AB-119C-8247-BBDE-E2A86DC11BBB}"/>
              </a:ext>
            </a:extLst>
          </p:cNvPr>
          <p:cNvSpPr txBox="1"/>
          <p:nvPr/>
        </p:nvSpPr>
        <p:spPr>
          <a:xfrm>
            <a:off x="6567784" y="3272189"/>
            <a:ext cx="309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manages computer’s resources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B4E275-BAF2-624B-9173-A051ACC6C161}"/>
              </a:ext>
            </a:extLst>
          </p:cNvPr>
          <p:cNvSpPr txBox="1"/>
          <p:nvPr/>
        </p:nvSpPr>
        <p:spPr>
          <a:xfrm>
            <a:off x="6616119" y="4031421"/>
            <a:ext cx="338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holds instructions to use with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66F340-D99A-674C-9B1F-7E26A40084CA}"/>
              </a:ext>
            </a:extLst>
          </p:cNvPr>
          <p:cNvSpPr txBox="1"/>
          <p:nvPr/>
        </p:nvSpPr>
        <p:spPr>
          <a:xfrm>
            <a:off x="6567784" y="4770085"/>
            <a:ext cx="278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holds the data like variables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240F21-1524-0341-AF43-D2077A7E5221}"/>
              </a:ext>
            </a:extLst>
          </p:cNvPr>
          <p:cNvSpPr txBox="1"/>
          <p:nvPr/>
        </p:nvSpPr>
        <p:spPr>
          <a:xfrm>
            <a:off x="6567784" y="5619085"/>
            <a:ext cx="524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contains the logic to build hardware i.e. </a:t>
            </a:r>
            <a:r>
              <a:rPr lang="en-US" i="1" dirty="0" err="1"/>
              <a:t>boolean</a:t>
            </a:r>
            <a:r>
              <a:rPr lang="en-US" i="1" dirty="0"/>
              <a:t> gates</a:t>
            </a:r>
          </a:p>
        </p:txBody>
      </p:sp>
    </p:spTree>
    <p:extLst>
      <p:ext uri="{BB962C8B-B14F-4D97-AF65-F5344CB8AC3E}">
        <p14:creationId xmlns:p14="http://schemas.microsoft.com/office/powerpoint/2010/main" val="21075487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17. Main1:	PC = PC + 1; </a:t>
            </a:r>
            <a:r>
              <a:rPr lang="en-US" dirty="0">
                <a:highlight>
                  <a:srgbClr val="C0C0C0"/>
                </a:highlight>
              </a:rPr>
              <a:t>fetch</a:t>
            </a:r>
            <a:r>
              <a:rPr lang="en-US" dirty="0"/>
              <a:t>; </a:t>
            </a:r>
            <a:r>
              <a:rPr lang="en-US" dirty="0" err="1"/>
              <a:t>goto</a:t>
            </a:r>
            <a:r>
              <a:rPr lang="en-US" dirty="0"/>
              <a:t> (MBR)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36698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23628"/>
              </p:ext>
            </p:extLst>
          </p:nvPr>
        </p:nvGraphicFramePr>
        <p:xfrm>
          <a:off x="6155460" y="2438044"/>
          <a:ext cx="468630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?/6/10/6/16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0x18/0x19/0x1A/0x1B/0x1C/0x1D/0x1E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754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18. istore1:	H = LV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55311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21008"/>
              </p:ext>
            </p:extLst>
          </p:nvPr>
        </p:nvGraphicFramePr>
        <p:xfrm>
          <a:off x="6155460" y="2438044"/>
          <a:ext cx="468630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?/6/10/6/16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0x18/0x19/0x1A/0x1B/0x1C/0x1D/0x1E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0x15/0x00/0x15/0x01/0x60/0x36/</a:t>
                      </a:r>
                      <a:r>
                        <a:rPr lang="en-US" sz="1800" dirty="0">
                          <a:effectLst/>
                          <a:highlight>
                            <a:srgbClr val="C0C0C0"/>
                          </a:highlight>
                        </a:rPr>
                        <a:t>0x02</a:t>
                      </a:r>
                      <a:endParaRPr lang="en-US" sz="1800" dirty="0"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013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19. istore2:	MAR = MBRU + H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45655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49048"/>
              </p:ext>
            </p:extLst>
          </p:nvPr>
        </p:nvGraphicFramePr>
        <p:xfrm>
          <a:off x="6155460" y="2438044"/>
          <a:ext cx="496062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?/0xE10/0xC84/0xE14/0xC88/0xC84/0xE18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?/6/10/6/16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0x18/0x19/0x1A/0x1B/0x1C/0x1D/0x1E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0x15/0x00/0x15/0x01/0x60/0x36/0x02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018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20. istore3:	MDR = TOS; </a:t>
            </a:r>
            <a:r>
              <a:rPr lang="en-US" dirty="0" err="1">
                <a:highlight>
                  <a:srgbClr val="00FFFF"/>
                </a:highlight>
              </a:rPr>
              <a:t>wr</a:t>
            </a:r>
            <a:endParaRPr lang="en-US" dirty="0">
              <a:highlight>
                <a:srgbClr val="00FFFF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/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2363"/>
              </p:ext>
            </p:extLst>
          </p:nvPr>
        </p:nvGraphicFramePr>
        <p:xfrm>
          <a:off x="6155460" y="2438044"/>
          <a:ext cx="496062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?/0xE10/0xC84/0xE14/0xC88/0xC84/0xE18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?/6/10/6/16/16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0x18/0x19/0x1A/0x1B/0x1C/0x1D/0x1E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0x15/0x00/0x15/0x01/0x60/0x36/0x02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080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21. istore4:	SP = MAR = SP – 1; </a:t>
            </a:r>
            <a:r>
              <a:rPr lang="en-US" dirty="0" err="1">
                <a:highlight>
                  <a:srgbClr val="FFFF00"/>
                </a:highlight>
              </a:rPr>
              <a:t>rd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62443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8/</a:t>
                      </a:r>
                      <a:r>
                        <a:rPr lang="en-US" sz="1200" dirty="0">
                          <a:highlight>
                            <a:srgbClr val="00FFFF"/>
                          </a:highlight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03130"/>
              </p:ext>
            </p:extLst>
          </p:nvPr>
        </p:nvGraphicFramePr>
        <p:xfrm>
          <a:off x="6155460" y="2438044"/>
          <a:ext cx="560070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?/0xE10/0xC84/0xE14/0xC88/0xC84/0xE18/0xC80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?/6/10/6/16/16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0x18/0x19/0x1A/0x1B/0x1C/0x1D/0x1E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0x15/0x00/0x15/0x01/0x60/0x36/0x02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0xC80/0xC84/0xC88/0xC84/0x80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761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22. istore5:	PC = PC + 1; </a:t>
            </a:r>
            <a:r>
              <a:rPr lang="en-US" dirty="0">
                <a:highlight>
                  <a:srgbClr val="C0C0C0"/>
                </a:highlight>
              </a:rPr>
              <a:t>fetch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4224"/>
              </p:ext>
            </p:extLst>
          </p:nvPr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8/16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6433"/>
              </p:ext>
            </p:extLst>
          </p:nvPr>
        </p:nvGraphicFramePr>
        <p:xfrm>
          <a:off x="6155460" y="2438044"/>
          <a:ext cx="5600700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?/0xE10/0xC84/0xE14/0xC88/0xC84/0xE18/0xC80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?/6/10/6/16/16/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?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0x18/0x19/0x1A/0x1B/0x1C/0x1D/0x1E/0x1F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0x15/0x00/0x15/0x01/0x60/0x36/0x02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0xC80/0xC84/0xC88/0xC84/0x80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635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23. istore6:	TOS = MDR; </a:t>
            </a:r>
            <a:r>
              <a:rPr lang="en-US" dirty="0" err="1"/>
              <a:t>goto</a:t>
            </a:r>
            <a:r>
              <a:rPr lang="en-US" dirty="0"/>
              <a:t> Main1... DONE!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/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8/16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63307"/>
              </p:ext>
            </p:extLst>
          </p:nvPr>
        </p:nvGraphicFramePr>
        <p:xfrm>
          <a:off x="6155460" y="2438044"/>
          <a:ext cx="5601371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5051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?/0xE10/0xC84/0xE14/0xC88/0xC84/0xE18/0xC80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?/6/10/6/16/16/?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0x18/0x19/0x1A/0x1B/0x1C/0x1D/0x1E/0x1F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0x15/0x00/0x15/0x01/0x60/0x36/0x02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0xC80/0xC84/0xC88/0xC84/0x80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741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4559B-1BF4-7044-9D73-52564ED05532}"/>
              </a:ext>
            </a:extLst>
          </p:cNvPr>
          <p:cNvGraphicFramePr>
            <a:graphicFrameLocks noGrp="1"/>
          </p:cNvGraphicFramePr>
          <p:nvPr/>
        </p:nvGraphicFramePr>
        <p:xfrm>
          <a:off x="1697760" y="2300884"/>
          <a:ext cx="4457700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4203837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7930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459567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69135589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68364957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1599161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62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SP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44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0xC84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293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0xC88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6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8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3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534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0x1F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PC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23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30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a: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sym typeface="Wingdings" pitchFamily="2" charset="2"/>
                        </a:rPr>
                        <a:t></a:t>
                      </a:r>
                      <a:r>
                        <a:rPr lang="en-US" sz="1200">
                          <a:effectLst/>
                        </a:rPr>
                        <a:t> LV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257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066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0xE18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c: 8/16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29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77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0x26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4439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555B38-3D23-2049-8040-85FC13854E39}"/>
              </a:ext>
            </a:extLst>
          </p:cNvPr>
          <p:cNvGraphicFramePr>
            <a:graphicFrameLocks noGrp="1"/>
          </p:cNvGraphicFramePr>
          <p:nvPr/>
        </p:nvGraphicFramePr>
        <p:xfrm>
          <a:off x="6155460" y="2438044"/>
          <a:ext cx="5601371" cy="2468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5051">
                  <a:extLst>
                    <a:ext uri="{9D8B030D-6E8A-4147-A177-3AD203B41FA5}">
                      <a16:colId xmlns:a16="http://schemas.microsoft.com/office/drawing/2014/main" val="2662403703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32221106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REGISTER FILE CONTENTS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dirty="0">
                          <a:effectLst/>
                        </a:rPr>
                        <a:t>MAR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?/0xE10/0xC84/0xE14/0xC88/0xC84/0xE18/0xC80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07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MDR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?/6/10/6/16/16/?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53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0x18/0x19/0x1A/0x1B/0x1C/0x1D/0x1E/0x1F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197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MBR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0x15/0x00/0x15/0x01/0x60/0x36/0x02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36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0xC80/0xC84/0xC88/0xC84/0x80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8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?/6/10/16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82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551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?/0xE10/0xE10/10/0xE10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27461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E7CECB2-41BC-554F-BCD9-48534CE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4. Show changing contents of the data cell.</a:t>
            </a:r>
          </a:p>
        </p:txBody>
      </p:sp>
    </p:spTree>
    <p:extLst>
      <p:ext uri="{BB962C8B-B14F-4D97-AF65-F5344CB8AC3E}">
        <p14:creationId xmlns:p14="http://schemas.microsoft.com/office/powerpoint/2010/main" val="32875405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MIC-1 works, but what we want to do is improve on the existing design to optimize the design metrics of a system. Those of which include: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power consumption</a:t>
            </a:r>
          </a:p>
          <a:p>
            <a:pPr marL="0" indent="0">
              <a:buNone/>
            </a:pPr>
            <a:r>
              <a:rPr lang="en-US" dirty="0"/>
              <a:t>These will often have trade-offs! We will focus on speed and cost here.</a:t>
            </a:r>
          </a:p>
        </p:txBody>
      </p:sp>
    </p:spTree>
    <p:extLst>
      <p:ext uri="{BB962C8B-B14F-4D97-AF65-F5344CB8AC3E}">
        <p14:creationId xmlns:p14="http://schemas.microsoft.com/office/powerpoint/2010/main" val="6463425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vs.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Given a circuit technology and an ISA, we have two main methods of gaining speed: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Hardware: speeding up through new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Organization: speeding up by reorganizing. There are three ways.</a:t>
            </a:r>
          </a:p>
          <a:p>
            <a:pPr lvl="1"/>
            <a:r>
              <a:rPr lang="en-US" dirty="0"/>
              <a:t>reducing the number of clock cycles needed to execute an instruction</a:t>
            </a:r>
          </a:p>
          <a:p>
            <a:pPr lvl="1"/>
            <a:r>
              <a:rPr lang="en-US" dirty="0"/>
              <a:t>simplify organization so clock cycle can be shorter</a:t>
            </a:r>
          </a:p>
          <a:p>
            <a:pPr lvl="1"/>
            <a:r>
              <a:rPr lang="en-US" dirty="0"/>
              <a:t>overlap execution of instructions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come with their own costs (e.g. complex and faster means $$). Similar to a memory hierarchy, we can use a small amount of fast parts. </a:t>
            </a:r>
          </a:p>
        </p:txBody>
      </p:sp>
    </p:spTree>
    <p:extLst>
      <p:ext uri="{BB962C8B-B14F-4D97-AF65-F5344CB8AC3E}">
        <p14:creationId xmlns:p14="http://schemas.microsoft.com/office/powerpoint/2010/main" val="81996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AAF227-EDD5-3F45-AFAB-1C10A66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II.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30718664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Execution Path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reduce the number of micro-instructions per ISA instruction, we could do the following to our MIC-1 Processor to make it a MIC-2 Processor:</a:t>
            </a:r>
          </a:p>
          <a:p>
            <a:r>
              <a:rPr lang="en-US" sz="2000" dirty="0"/>
              <a:t>merge the interpreter loop with microcode</a:t>
            </a:r>
          </a:p>
          <a:p>
            <a:pPr lvl="1"/>
            <a:r>
              <a:rPr lang="en-US" sz="2000" dirty="0"/>
              <a:t>Main1 is called in every instruction, so we can merge the instructions of Main1 into each one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trade-off: some instructions could be made longer!</a:t>
            </a:r>
          </a:p>
          <a:p>
            <a:r>
              <a:rPr lang="en-US" sz="2000" dirty="0"/>
              <a:t>add another bus</a:t>
            </a:r>
          </a:p>
          <a:p>
            <a:pPr lvl="1"/>
            <a:r>
              <a:rPr lang="en-US" sz="2000" dirty="0"/>
              <a:t>H is the only register that can be used in the ALU with the B-Bus in Mic-1, so we can add the A-Bus to allow all registers to be an input for ALU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trade-off: bigger bus = bigger microinstructions = bigger control store</a:t>
            </a:r>
          </a:p>
          <a:p>
            <a:r>
              <a:rPr lang="en-US" sz="2000" dirty="0"/>
              <a:t>add an instruction fetch unit</a:t>
            </a:r>
          </a:p>
          <a:p>
            <a:pPr lvl="1"/>
            <a:r>
              <a:rPr lang="en-US" sz="2000" dirty="0"/>
              <a:t>PC has to be incremented (using the ALU) and the next instruction is fetched every instruction, so we make a unit that pre-fetches the bytes and independently increments PC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trade-off: a new unit is made, taking up space and costing more</a:t>
            </a:r>
          </a:p>
        </p:txBody>
      </p:sp>
    </p:spTree>
    <p:extLst>
      <p:ext uri="{BB962C8B-B14F-4D97-AF65-F5344CB8AC3E}">
        <p14:creationId xmlns:p14="http://schemas.microsoft.com/office/powerpoint/2010/main" val="22519704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Recall that for our clock cycle in MIC-1, we had to wait for signals to propagate through the whole datapath, i.e. our </a:t>
            </a:r>
            <a:r>
              <a:rPr lang="en-US" sz="2400" dirty="0">
                <a:solidFill>
                  <a:schemeClr val="accent1"/>
                </a:solidFill>
              </a:rPr>
              <a:t>Registers, A-Bus, and B-Bus </a:t>
            </a:r>
            <a:r>
              <a:rPr lang="en-US" sz="2400" dirty="0"/>
              <a:t>+ </a:t>
            </a:r>
            <a:r>
              <a:rPr lang="en-US" sz="2400" dirty="0">
                <a:solidFill>
                  <a:schemeClr val="accent2"/>
                </a:solidFill>
              </a:rPr>
              <a:t>ALU</a:t>
            </a:r>
            <a:r>
              <a:rPr lang="en-US" sz="2400" dirty="0"/>
              <a:t> + </a:t>
            </a:r>
            <a:r>
              <a:rPr lang="en-US" sz="2400" dirty="0">
                <a:solidFill>
                  <a:schemeClr val="accent6"/>
                </a:solidFill>
              </a:rPr>
              <a:t>C-Bus</a:t>
            </a:r>
            <a:r>
              <a:rPr lang="en-US" sz="2400" dirty="0"/>
              <a:t>. We can break our datapath into these three steps by adding latches/flip-flops to break each part! </a:t>
            </a:r>
          </a:p>
          <a:p>
            <a:pPr marL="0" indent="0">
              <a:buNone/>
            </a:pPr>
            <a:r>
              <a:rPr lang="en-US" sz="2400" dirty="0"/>
              <a:t>We can now speed up the clock by </a:t>
            </a:r>
            <a:r>
              <a:rPr lang="en-US" sz="2400" u="sng" dirty="0"/>
              <a:t>decreasing the minimum delay </a:t>
            </a:r>
            <a:r>
              <a:rPr lang="en-US" sz="2400" dirty="0"/>
              <a:t>and </a:t>
            </a:r>
            <a:r>
              <a:rPr lang="en-US" sz="2400" u="sng" dirty="0"/>
              <a:t>giving access to all parts of the datapath </a:t>
            </a:r>
            <a:r>
              <a:rPr lang="en-US" sz="2400" dirty="0"/>
              <a:t>during a cycle.</a:t>
            </a:r>
          </a:p>
          <a:p>
            <a:pPr marL="0" indent="0">
              <a:buNone/>
            </a:pPr>
            <a:r>
              <a:rPr lang="en-US" sz="2400" dirty="0"/>
              <a:t>This splits the 1 microinstruction into 3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A-Bus and B-Bus =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C-Bus = ALU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Registers = C-Bus; Memory Operations</a:t>
            </a:r>
          </a:p>
        </p:txBody>
      </p:sp>
    </p:spTree>
    <p:extLst>
      <p:ext uri="{BB962C8B-B14F-4D97-AF65-F5344CB8AC3E}">
        <p14:creationId xmlns:p14="http://schemas.microsoft.com/office/powerpoint/2010/main" val="4402755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By splitting up the datapath, we have allowed the processor to run each part of the datapath cycle in conjunction with each other! Along with the pre-fetched instructions from MIC-2, adding registers to split the datapath means we can make the MIC-3 processor.</a:t>
            </a:r>
          </a:p>
          <a:p>
            <a:pPr marL="0" indent="0">
              <a:buNone/>
            </a:pPr>
            <a:r>
              <a:rPr lang="en-US" sz="2400" dirty="0"/>
              <a:t>Every cycle, we will try to issue a new microinstruction, making the total amount of time for a pipelined instruction to be smaller than or equal (never greater) than an un-pipelined instruction. </a:t>
            </a:r>
          </a:p>
          <a:p>
            <a:pPr marL="0" indent="0">
              <a:buNone/>
            </a:pPr>
            <a:r>
              <a:rPr lang="en-US" sz="2400" dirty="0"/>
              <a:t>There are cases in which some microinstructions depend on the results of other microinstructions – this is called </a:t>
            </a:r>
            <a:r>
              <a:rPr lang="en-US" sz="2400" b="1" dirty="0"/>
              <a:t>Read-After-Write Dependence</a:t>
            </a:r>
            <a:r>
              <a:rPr lang="en-US" sz="2400" dirty="0"/>
              <a:t> and happens when a write is initiated but MDR is needed in another microinstruction before the write completes, so that microinstruction has to wait until the write finishes before reading. </a:t>
            </a:r>
          </a:p>
        </p:txBody>
      </p:sp>
    </p:spTree>
    <p:extLst>
      <p:ext uri="{BB962C8B-B14F-4D97-AF65-F5344CB8AC3E}">
        <p14:creationId xmlns:p14="http://schemas.microsoft.com/office/powerpoint/2010/main" val="28824080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MIC-3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the following IJVM instruction, show the pipelined sequences and stages: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0ACC66-91E9-7240-86A3-32D74ECB9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4337"/>
              </p:ext>
            </p:extLst>
          </p:nvPr>
        </p:nvGraphicFramePr>
        <p:xfrm>
          <a:off x="4646332" y="3816808"/>
          <a:ext cx="28993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9336">
                  <a:extLst>
                    <a:ext uri="{9D8B030D-6E8A-4147-A177-3AD203B41FA5}">
                      <a16:colId xmlns:a16="http://schemas.microsoft.com/office/drawing/2014/main" val="2643326724"/>
                    </a:ext>
                  </a:extLst>
                </a:gridCol>
              </a:tblGrid>
              <a:tr h="39204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ILOAD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4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975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81" y="1954868"/>
            <a:ext cx="4601308" cy="2459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pipelining, since we’re now using the MIC-3 (and thus MIC-2) microprogram, we can focus on these microinstructions for our pipeline sequence.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A47A8E-E204-AD48-B3C4-234C2F2F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73697"/>
              </p:ext>
            </p:extLst>
          </p:nvPr>
        </p:nvGraphicFramePr>
        <p:xfrm>
          <a:off x="5916734" y="2574770"/>
          <a:ext cx="5207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946">
                  <a:extLst>
                    <a:ext uri="{9D8B030D-6E8A-4147-A177-3AD203B41FA5}">
                      <a16:colId xmlns:a16="http://schemas.microsoft.com/office/drawing/2014/main" val="1403025036"/>
                    </a:ext>
                  </a:extLst>
                </a:gridCol>
                <a:gridCol w="4136054">
                  <a:extLst>
                    <a:ext uri="{9D8B030D-6E8A-4147-A177-3AD203B41FA5}">
                      <a16:colId xmlns:a16="http://schemas.microsoft.com/office/drawing/2014/main" val="344588039"/>
                    </a:ext>
                  </a:extLst>
                </a:gridCol>
              </a:tblGrid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Label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Operations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937574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iload1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MAR = LV + MBR1U; </a:t>
                      </a:r>
                      <a:r>
                        <a:rPr lang="en-US" sz="1400" dirty="0" err="1"/>
                        <a:t>rd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622276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iload2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MAR = SP = SP + 1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470612"/>
                  </a:ext>
                </a:extLst>
              </a:tr>
              <a:tr h="2042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iload3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TOS = MDR; </a:t>
                      </a:r>
                      <a:r>
                        <a:rPr lang="en-US" sz="1400" dirty="0" err="1"/>
                        <a:t>wr</a:t>
                      </a:r>
                      <a:r>
                        <a:rPr lang="en-US" sz="1400" dirty="0"/>
                        <a:t>; </a:t>
                      </a:r>
                      <a:r>
                        <a:rPr lang="en-US" sz="1400" dirty="0" err="1"/>
                        <a:t>goto</a:t>
                      </a:r>
                      <a:r>
                        <a:rPr lang="en-US" sz="1400" dirty="0"/>
                        <a:t> MBR1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293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4A9426-111A-8F43-8159-FC11CC72ED36}"/>
              </a:ext>
            </a:extLst>
          </p:cNvPr>
          <p:cNvSpPr txBox="1"/>
          <p:nvPr/>
        </p:nvSpPr>
        <p:spPr>
          <a:xfrm>
            <a:off x="7100261" y="3952207"/>
            <a:ext cx="2839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read –  MDR = MEM[MAR]</a:t>
            </a:r>
            <a:r>
              <a:rPr lang="en-US" baseline="-25000" dirty="0"/>
              <a:t>32</a:t>
            </a:r>
          </a:p>
          <a:p>
            <a:r>
              <a:rPr lang="en-US" dirty="0"/>
              <a:t>write – MEM[MAR]</a:t>
            </a:r>
            <a:r>
              <a:rPr lang="en-US" baseline="-25000" dirty="0"/>
              <a:t>32</a:t>
            </a:r>
            <a:r>
              <a:rPr lang="en-US" dirty="0"/>
              <a:t> = MDR</a:t>
            </a:r>
          </a:p>
        </p:txBody>
      </p:sp>
    </p:spTree>
    <p:extLst>
      <p:ext uri="{BB962C8B-B14F-4D97-AF65-F5344CB8AC3E}">
        <p14:creationId xmlns:p14="http://schemas.microsoft.com/office/powerpoint/2010/main" val="37324032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802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Here is the order of the microinstructions based on our IJVM instructions: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3BBB42-1A7D-7246-8AC4-2177E00F0A00}"/>
              </a:ext>
            </a:extLst>
          </p:cNvPr>
          <p:cNvSpPr txBox="1">
            <a:spLocks/>
          </p:cNvSpPr>
          <p:nvPr/>
        </p:nvSpPr>
        <p:spPr>
          <a:xfrm>
            <a:off x="3511397" y="3105498"/>
            <a:ext cx="2064657" cy="1592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iload1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iload3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576BA9E-6E19-254A-A0B6-B424B562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92699"/>
              </p:ext>
            </p:extLst>
          </p:nvPr>
        </p:nvGraphicFramePr>
        <p:xfrm>
          <a:off x="6416517" y="3641378"/>
          <a:ext cx="289933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9336">
                  <a:extLst>
                    <a:ext uri="{9D8B030D-6E8A-4147-A177-3AD203B41FA5}">
                      <a16:colId xmlns:a16="http://schemas.microsoft.com/office/drawing/2014/main" val="2643326724"/>
                    </a:ext>
                  </a:extLst>
                </a:gridCol>
              </a:tblGrid>
              <a:tr h="39204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ILOAD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64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899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CFA3EC-EDE6-2041-B9A5-E2020770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1. iload1:	 MAR = LV + MBR1U; </a:t>
            </a:r>
            <a:r>
              <a:rPr lang="en-US" dirty="0" err="1"/>
              <a:t>rd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77556-55BF-5B4A-8D1E-67C8EAC7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16663"/>
              </p:ext>
            </p:extLst>
          </p:nvPr>
        </p:nvGraphicFramePr>
        <p:xfrm>
          <a:off x="2662428" y="1406769"/>
          <a:ext cx="2715768" cy="2286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36061976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17504525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Cycle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iload1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41502489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 = LV;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 = MBR1U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10359947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C = A + B;</a:t>
                      </a: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680811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MAR = C; </a:t>
                      </a:r>
                      <a:r>
                        <a:rPr lang="en-US" sz="1800" dirty="0" err="1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rd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22763279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4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MDR = MEM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38612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696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CFA3EC-EDE6-2041-B9A5-E2020770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2. iload2:	 MAR = SP = SP + 1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623A60-172D-D54F-9CF2-5FC07F20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07133"/>
              </p:ext>
            </p:extLst>
          </p:nvPr>
        </p:nvGraphicFramePr>
        <p:xfrm>
          <a:off x="2662428" y="1406769"/>
          <a:ext cx="4791456" cy="2286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36061976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1750452523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108088045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Cycle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iload1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iload2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41502489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 = LV;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 = MBR1U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10359947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C = A + B;</a:t>
                      </a: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 = SP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680811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MAR = C; </a:t>
                      </a:r>
                      <a:r>
                        <a:rPr lang="en-US" sz="1800" dirty="0" err="1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rd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C = B + 1;</a:t>
                      </a: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22763279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4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MDR = MEM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 = SP = C</a:t>
                      </a: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38612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3353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CFAD80-BFB8-C849-B328-F2A3F8D38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77962"/>
              </p:ext>
            </p:extLst>
          </p:nvPr>
        </p:nvGraphicFramePr>
        <p:xfrm>
          <a:off x="2662428" y="1406769"/>
          <a:ext cx="6867144" cy="4114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36061976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1750452523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1080880459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35614124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Cycle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iload1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iload2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iload3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41502489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A = LV;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 = MBR1U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10359947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C = A + B;</a:t>
                      </a: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 = SP</a:t>
                      </a: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680811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  <a:latin typeface="+mn-lt"/>
                        </a:rPr>
                        <a:t>MAR = C; </a:t>
                      </a:r>
                      <a:r>
                        <a:rPr lang="en-US" sz="1800" dirty="0" err="1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rd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C = B + 1;</a:t>
                      </a: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22763279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4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MDR = MEM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 = SP = C</a:t>
                      </a: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3861281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 = MDR</a:t>
                      </a: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34304805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B</a:t>
                      </a: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32615500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TOS = C;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6813231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80" marR="577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 = MDR</a:t>
                      </a:r>
                    </a:p>
                  </a:txBody>
                  <a:tcPr marL="57780" marR="57780" marT="0" marB="0" anchor="ctr"/>
                </a:tc>
                <a:extLst>
                  <a:ext uri="{0D108BD9-81ED-4DB2-BD59-A6C34878D82A}">
                    <a16:rowId xmlns:a16="http://schemas.microsoft.com/office/drawing/2014/main" val="3794434259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CFA3EC-EDE6-2041-B9A5-E2020770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5"/>
            <a:ext cx="10515600" cy="46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3. iload3:	 TOS = MDR; </a:t>
            </a:r>
            <a:r>
              <a:rPr lang="en-US" dirty="0" err="1"/>
              <a:t>wr</a:t>
            </a:r>
            <a:r>
              <a:rPr lang="en-US" dirty="0"/>
              <a:t>; </a:t>
            </a:r>
            <a:r>
              <a:rPr lang="en-US" dirty="0" err="1"/>
              <a:t>goto</a:t>
            </a:r>
            <a:r>
              <a:rPr lang="en-US" dirty="0"/>
              <a:t> MBR1... DONE!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0D01D-BF0B-444B-944F-CD849A0820A2}"/>
              </a:ext>
            </a:extLst>
          </p:cNvPr>
          <p:cNvSpPr txBox="1"/>
          <p:nvPr/>
        </p:nvSpPr>
        <p:spPr>
          <a:xfrm>
            <a:off x="9529572" y="3329354"/>
            <a:ext cx="184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RAW</a:t>
            </a:r>
          </a:p>
          <a:p>
            <a:r>
              <a:rPr lang="en-US" dirty="0"/>
              <a:t>Dependency here</a:t>
            </a:r>
          </a:p>
        </p:txBody>
      </p:sp>
    </p:spTree>
    <p:extLst>
      <p:ext uri="{BB962C8B-B14F-4D97-AF65-F5344CB8AC3E}">
        <p14:creationId xmlns:p14="http://schemas.microsoft.com/office/powerpoint/2010/main" val="25128603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work on improving the memory of the processor to make the system better. Main memory itself is big but slow, which means the CPU could be waiting for a while even if its fast. Processors put a lot of demands on a memory system in terms of</a:t>
            </a:r>
          </a:p>
          <a:p>
            <a:r>
              <a:rPr lang="en-US" dirty="0"/>
              <a:t>latency – the delay in supplying an operand</a:t>
            </a:r>
          </a:p>
          <a:p>
            <a:r>
              <a:rPr lang="en-US" dirty="0"/>
              <a:t>bandwidth – the amount of data supplied per unit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fix this dynamic by adding extra memory on the processor, which would be a cache. </a:t>
            </a:r>
          </a:p>
        </p:txBody>
      </p:sp>
    </p:spTree>
    <p:extLst>
      <p:ext uri="{BB962C8B-B14F-4D97-AF65-F5344CB8AC3E}">
        <p14:creationId xmlns:p14="http://schemas.microsoft.com/office/powerpoint/2010/main" val="405956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6A3-AFEE-D047-BC4A-A1D1E404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Organization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3927F-13F1-7846-B9E1-2B0F2EAED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26" y="1959848"/>
            <a:ext cx="5918200" cy="3543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5FE11-C6AE-8646-A9E5-BE19156337E1}"/>
              </a:ext>
            </a:extLst>
          </p:cNvPr>
          <p:cNvSpPr txBox="1"/>
          <p:nvPr/>
        </p:nvSpPr>
        <p:spPr>
          <a:xfrm>
            <a:off x="3991261" y="1498183"/>
            <a:ext cx="430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Computer = CPU + Memory +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971C9-811F-154C-B320-8F83C11D5D1D}"/>
              </a:ext>
            </a:extLst>
          </p:cNvPr>
          <p:cNvSpPr txBox="1"/>
          <p:nvPr/>
        </p:nvSpPr>
        <p:spPr>
          <a:xfrm>
            <a:off x="3618659" y="5294943"/>
            <a:ext cx="505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 – a series of parallel wires used to transmit data</a:t>
            </a:r>
          </a:p>
        </p:txBody>
      </p:sp>
    </p:spTree>
    <p:extLst>
      <p:ext uri="{BB962C8B-B14F-4D97-AF65-F5344CB8AC3E}">
        <p14:creationId xmlns:p14="http://schemas.microsoft.com/office/powerpoint/2010/main" val="1143483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r>
              <a:rPr lang="en-US" sz="2300" dirty="0"/>
              <a:t>inclusive – lower-level/smaller caches are </a:t>
            </a:r>
            <a:r>
              <a:rPr lang="en-US" sz="2300" u="sng" dirty="0"/>
              <a:t>fully</a:t>
            </a:r>
            <a:r>
              <a:rPr lang="en-US" sz="2300" dirty="0"/>
              <a:t> contained in higher-level/bigger caches</a:t>
            </a:r>
          </a:p>
          <a:p>
            <a:r>
              <a:rPr lang="en-US" sz="2300" dirty="0"/>
              <a:t>predictive – brings in data to memory based on </a:t>
            </a:r>
          </a:p>
          <a:p>
            <a:pPr lvl="1"/>
            <a:r>
              <a:rPr lang="en-US" sz="2300" dirty="0"/>
              <a:t>temporal locality (a location may be accessed soon) </a:t>
            </a:r>
          </a:p>
          <a:p>
            <a:pPr lvl="2"/>
            <a:r>
              <a:rPr lang="en-US" sz="2300" dirty="0"/>
              <a:t>determines what gets flushed and written; least-recently-used cache line</a:t>
            </a:r>
          </a:p>
          <a:p>
            <a:pPr lvl="1"/>
            <a:r>
              <a:rPr lang="en-US" sz="2300" dirty="0"/>
              <a:t>spatial locality (neighboring locations may be accessed soon)</a:t>
            </a:r>
          </a:p>
          <a:p>
            <a:pPr lvl="2"/>
            <a:r>
              <a:rPr lang="en-US" sz="2300" dirty="0"/>
              <a:t>determines block size</a:t>
            </a:r>
          </a:p>
          <a:p>
            <a:r>
              <a:rPr lang="en-US" sz="2300" dirty="0"/>
              <a:t>associativity – how many places a piece of data can go</a:t>
            </a:r>
          </a:p>
          <a:p>
            <a:pPr lvl="1"/>
            <a:r>
              <a:rPr lang="en-US" sz="2300" dirty="0"/>
              <a:t>depends on type of cache</a:t>
            </a:r>
          </a:p>
          <a:p>
            <a:r>
              <a:rPr lang="en-US" sz="2300" dirty="0"/>
              <a:t>hit/misses – whether an address can be used from cache</a:t>
            </a:r>
          </a:p>
          <a:p>
            <a:pPr lvl="1"/>
            <a:r>
              <a:rPr lang="en-US" sz="2300" dirty="0"/>
              <a:t>is a hit if address is found in the cache AND valid is on</a:t>
            </a:r>
          </a:p>
        </p:txBody>
      </p:sp>
    </p:spTree>
    <p:extLst>
      <p:ext uri="{BB962C8B-B14F-4D97-AF65-F5344CB8AC3E}">
        <p14:creationId xmlns:p14="http://schemas.microsoft.com/office/powerpoint/2010/main" val="23737901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5278-6EF5-5F49-B377-0E6F4C6C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00531"/>
          </a:xfrm>
        </p:spPr>
        <p:txBody>
          <a:bodyPr>
            <a:noAutofit/>
          </a:bodyPr>
          <a:lstStyle/>
          <a:p>
            <a:r>
              <a:rPr lang="en-US" dirty="0"/>
              <a:t>Fully Associative – any location in memory –&gt; any location in cache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slow and costly</a:t>
            </a:r>
          </a:p>
          <a:p>
            <a:r>
              <a:rPr lang="en-US" dirty="0"/>
              <a:t>Direct Mapped – any location in memory –&gt; one location in cache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fast, but risk lots of overwriting</a:t>
            </a:r>
          </a:p>
          <a:p>
            <a:r>
              <a:rPr lang="en-US" dirty="0"/>
              <a:t>k-way Set Associative – any location in memory –&gt; any location in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to find an address in a cache, the address is compared to every block in the cache. This is expensive and slow, especially with a fully-associative cache.</a:t>
            </a:r>
          </a:p>
        </p:txBody>
      </p:sp>
    </p:spTree>
    <p:extLst>
      <p:ext uri="{BB962C8B-B14F-4D97-AF65-F5344CB8AC3E}">
        <p14:creationId xmlns:p14="http://schemas.microsoft.com/office/powerpoint/2010/main" val="42864503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CEAB-73CF-9246-AE0D-EBCCA5A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for Caches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97229-6C31-3A46-8225-00AD0F61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46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For a cache with </a:t>
            </a:r>
            <a:r>
              <a:rPr lang="en-US" sz="2400" i="1" dirty="0"/>
              <a:t>n-</a:t>
            </a:r>
            <a:r>
              <a:rPr lang="en-US" sz="2400" dirty="0"/>
              <a:t>byte blocks, the 8-bit address will be partitioned based on the type of cache as well as the size of the blocks:</a:t>
            </a:r>
          </a:p>
          <a:p>
            <a:r>
              <a:rPr lang="en-US" sz="2400" dirty="0"/>
              <a:t>offset = log</a:t>
            </a:r>
            <a:r>
              <a:rPr lang="en-US" sz="2400" baseline="-25000" dirty="0"/>
              <a:t>2</a:t>
            </a:r>
            <a:r>
              <a:rPr lang="en-US" sz="2400" i="1" dirty="0"/>
              <a:t>n</a:t>
            </a:r>
            <a:r>
              <a:rPr lang="en-US" sz="2400" dirty="0"/>
              <a:t> bits – describes the offset in the cache line</a:t>
            </a:r>
          </a:p>
          <a:p>
            <a:r>
              <a:rPr lang="en-US" sz="2400" dirty="0"/>
              <a:t>associativity = log</a:t>
            </a:r>
            <a:r>
              <a:rPr lang="en-US" sz="2400" baseline="-25000" dirty="0"/>
              <a:t>2</a:t>
            </a:r>
            <a:r>
              <a:rPr lang="en-US" sz="2400" dirty="0"/>
              <a:t>(# of entries) bits – describes where to look for the hits</a:t>
            </a:r>
          </a:p>
          <a:p>
            <a:r>
              <a:rPr lang="en-US" sz="2400" dirty="0"/>
              <a:t>tag = dependent – the part of the address that is searched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635415-F50A-F643-A710-91B0B2B8F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35100"/>
              </p:ext>
            </p:extLst>
          </p:nvPr>
        </p:nvGraphicFramePr>
        <p:xfrm>
          <a:off x="2894175" y="4330979"/>
          <a:ext cx="812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89600">
                  <a:extLst>
                    <a:ext uri="{9D8B030D-6E8A-4147-A177-3AD203B41FA5}">
                      <a16:colId xmlns:a16="http://schemas.microsoft.com/office/drawing/2014/main" val="22382278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7506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tag (8 – offset</a:t>
                      </a:r>
                      <a:r>
                        <a:rPr lang="en-US" b="1" baseline="0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 (log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n bits</a:t>
                      </a:r>
                      <a:r>
                        <a:rPr lang="en-US" b="1" baseline="0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58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15FF08-5646-934A-863D-B791D397F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6636"/>
              </p:ext>
            </p:extLst>
          </p:nvPr>
        </p:nvGraphicFramePr>
        <p:xfrm>
          <a:off x="2894175" y="4811270"/>
          <a:ext cx="812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22382278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764153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7506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(8 – cache line – offset)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 line (log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m bits)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 (log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n bits</a:t>
                      </a:r>
                      <a:r>
                        <a:rPr lang="en-US" b="1" baseline="0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58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92CCBE-951A-AD4F-AD05-CF092D35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49574"/>
              </p:ext>
            </p:extLst>
          </p:nvPr>
        </p:nvGraphicFramePr>
        <p:xfrm>
          <a:off x="2894175" y="5364448"/>
          <a:ext cx="812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22382278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764153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75064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tag (8 – set– offset)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(log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m/k bits)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 (log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n bits</a:t>
                      </a:r>
                      <a:r>
                        <a:rPr lang="en-US" b="1" baseline="0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58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7E7652-4B62-5D47-B6C4-3748864F0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70758"/>
              </p:ext>
            </p:extLst>
          </p:nvPr>
        </p:nvGraphicFramePr>
        <p:xfrm>
          <a:off x="2894175" y="3755215"/>
          <a:ext cx="812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3822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 an 8-bit address, this is how the address is partitioned: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583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FFD5A0-722A-AA47-8239-220E89928C9C}"/>
              </a:ext>
            </a:extLst>
          </p:cNvPr>
          <p:cNvSpPr txBox="1"/>
          <p:nvPr/>
        </p:nvSpPr>
        <p:spPr>
          <a:xfrm>
            <a:off x="1235900" y="4330979"/>
            <a:ext cx="165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fully associative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BC654-B03B-F940-9FE1-A28D3BA7D80C}"/>
              </a:ext>
            </a:extLst>
          </p:cNvPr>
          <p:cNvSpPr txBox="1"/>
          <p:nvPr/>
        </p:nvSpPr>
        <p:spPr>
          <a:xfrm>
            <a:off x="1338748" y="4809762"/>
            <a:ext cx="15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direct mapped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19C7E-228E-0D49-BE59-580BC885746A}"/>
              </a:ext>
            </a:extLst>
          </p:cNvPr>
          <p:cNvSpPr txBox="1"/>
          <p:nvPr/>
        </p:nvSpPr>
        <p:spPr>
          <a:xfrm>
            <a:off x="1099132" y="5361432"/>
            <a:ext cx="17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k-way associative</a:t>
            </a:r>
          </a:p>
        </p:txBody>
      </p:sp>
    </p:spTree>
    <p:extLst>
      <p:ext uri="{BB962C8B-B14F-4D97-AF65-F5344CB8AC3E}">
        <p14:creationId xmlns:p14="http://schemas.microsoft.com/office/powerpoint/2010/main" val="74497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9281</TotalTime>
  <Words>5856</Words>
  <Application>Microsoft Macintosh PowerPoint</Application>
  <PresentationFormat>Widescreen</PresentationFormat>
  <Paragraphs>3256</Paragraphs>
  <Slides>92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ICS 51 Study Guide</vt:lpstr>
      <vt:lpstr>I. Structured Computer Organization</vt:lpstr>
      <vt:lpstr>Languages</vt:lpstr>
      <vt:lpstr>Levels</vt:lpstr>
      <vt:lpstr>Virtual Machines</vt:lpstr>
      <vt:lpstr>Multilevel Machines</vt:lpstr>
      <vt:lpstr>Contemporary Multilevel Machines</vt:lpstr>
      <vt:lpstr>II. Computer Systems</vt:lpstr>
      <vt:lpstr>CPU Organization</vt:lpstr>
      <vt:lpstr>Instructions and Datapath</vt:lpstr>
      <vt:lpstr>Instruction Execution</vt:lpstr>
      <vt:lpstr>RISC vs. CISC</vt:lpstr>
      <vt:lpstr>Design Principles for Modern Computers</vt:lpstr>
      <vt:lpstr>Parallelism</vt:lpstr>
      <vt:lpstr>Instruction-Level Parallelism</vt:lpstr>
      <vt:lpstr>Processor-Level Parallelism</vt:lpstr>
      <vt:lpstr>Memory and Memory Addresses</vt:lpstr>
      <vt:lpstr>Byte Ordering</vt:lpstr>
      <vt:lpstr>Memory Hierarchy</vt:lpstr>
      <vt:lpstr>Caches</vt:lpstr>
      <vt:lpstr>III. The Digital Logic Level</vt:lpstr>
      <vt:lpstr>Boolean Algebra</vt:lpstr>
      <vt:lpstr>Combinational Circuits</vt:lpstr>
      <vt:lpstr>Selectors/Multiplexers</vt:lpstr>
      <vt:lpstr>Encoders</vt:lpstr>
      <vt:lpstr>Decoders</vt:lpstr>
      <vt:lpstr>Full-Adders</vt:lpstr>
      <vt:lpstr>Clocks</vt:lpstr>
      <vt:lpstr>Sequential Circuits and Memory</vt:lpstr>
      <vt:lpstr>1. Build a 1-bit memory component</vt:lpstr>
      <vt:lpstr>A. Create an SR Latch</vt:lpstr>
      <vt:lpstr>B. Create a D-Latch</vt:lpstr>
      <vt:lpstr>C. Create a Clocked D-Latch</vt:lpstr>
      <vt:lpstr>D. Create a Clocked D-Flip-Flop</vt:lpstr>
      <vt:lpstr>2. Combine memory components for a register</vt:lpstr>
      <vt:lpstr>3. Combine registers for a register file</vt:lpstr>
      <vt:lpstr>Memory Organization</vt:lpstr>
      <vt:lpstr>IV. Microarchitecture</vt:lpstr>
      <vt:lpstr>Microarchitecture Design and IJVM</vt:lpstr>
      <vt:lpstr>IJVM Instructions</vt:lpstr>
      <vt:lpstr>IJVM Datapath</vt:lpstr>
      <vt:lpstr>IJVM Datapath Timing</vt:lpstr>
      <vt:lpstr>IJVM Memory Registers </vt:lpstr>
      <vt:lpstr>IJVM Microinstruction Signals</vt:lpstr>
      <vt:lpstr>IJVM Microinstruction Signals (Continued)</vt:lpstr>
      <vt:lpstr>IJVM Sequencer and Control Store</vt:lpstr>
      <vt:lpstr>IJVM Stack-Based Machine</vt:lpstr>
      <vt:lpstr>Example MIC-1 Simulation</vt:lpstr>
      <vt:lpstr>1. Create the corresponding IJVM hex code.</vt:lpstr>
      <vt:lpstr>2. Store it into appropriate cells. </vt:lpstr>
      <vt:lpstr>3. Simulate each instruction.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Show changing contents of the data cell.</vt:lpstr>
      <vt:lpstr>Design Optimizations</vt:lpstr>
      <vt:lpstr>Speed vs. Cost</vt:lpstr>
      <vt:lpstr>Reducing Execution Path Length</vt:lpstr>
      <vt:lpstr>Splitting the Datapath</vt:lpstr>
      <vt:lpstr>Pipelining</vt:lpstr>
      <vt:lpstr>Example MIC-3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Improving Performance</vt:lpstr>
      <vt:lpstr>Cache Properties</vt:lpstr>
      <vt:lpstr>Types of Caches</vt:lpstr>
      <vt:lpstr>Addresses for Caches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46 Study Guide</dc:title>
  <dc:creator>Jean-Paul Nguyen</dc:creator>
  <cp:lastModifiedBy>Jean-Paul Nguyen</cp:lastModifiedBy>
  <cp:revision>170</cp:revision>
  <cp:lastPrinted>2018-03-22T00:37:45Z</cp:lastPrinted>
  <dcterms:created xsi:type="dcterms:W3CDTF">2018-03-08T23:29:43Z</dcterms:created>
  <dcterms:modified xsi:type="dcterms:W3CDTF">2018-03-23T01:26:02Z</dcterms:modified>
</cp:coreProperties>
</file>