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E0B97C8-C303-4F8B-89BB-0FA1AAD4CD92}">
  <a:tblStyle styleId="{EE0B97C8-C303-4F8B-89BB-0FA1AAD4CD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fpma.org/wp-content/uploads/2016/01/IFPMA-IVS-Eng-FactSheet3-01.13.pdf" TargetMode="External"/><Relationship Id="rId3" Type="http://schemas.openxmlformats.org/officeDocument/2006/relationships/hyperlink" Target="https://jamanetwork.com/journals/jamainternalmedicine/fullarticle/647568"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8baa7646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8baa7646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 $1 to 6 million per 100,000 in US at the current average vaccination coverage rate of 40%</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8222fa7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8222fa7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covered by insurance to $40</a:t>
            </a:r>
            <a:endParaRPr/>
          </a:p>
          <a:p>
            <a:pPr indent="0" lvl="0" marL="0" rtl="0" algn="l">
              <a:spcBef>
                <a:spcPts val="0"/>
              </a:spcBef>
              <a:spcAft>
                <a:spcPts val="0"/>
              </a:spcAft>
              <a:buNone/>
            </a:pPr>
            <a:r>
              <a:rPr lang="en"/>
              <a:t>Available in drug stores, supermarkets, wholesale clubs, doctor’s offices, pharmacists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222fa79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222fa79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covered by insurance to $40</a:t>
            </a:r>
            <a:endParaRPr/>
          </a:p>
          <a:p>
            <a:pPr indent="0" lvl="0" marL="0" rtl="0" algn="l">
              <a:spcBef>
                <a:spcPts val="0"/>
              </a:spcBef>
              <a:spcAft>
                <a:spcPts val="0"/>
              </a:spcAft>
              <a:buNone/>
            </a:pPr>
            <a:r>
              <a:rPr lang="en"/>
              <a:t>Available in drug stores, supermarkets, wholesale clubs, doctor’s offices, pharmacists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222fa79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222fa79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SzPts val="1050"/>
              <a:buAutoNum type="arabicPeriod"/>
            </a:pPr>
            <a:r>
              <a:rPr b="1" lang="en" sz="1050">
                <a:highlight>
                  <a:srgbClr val="FFFFFF"/>
                </a:highlight>
              </a:rPr>
              <a:t>Low vaccination effectiveness</a:t>
            </a:r>
            <a:endParaRPr b="1" sz="1050">
              <a:highlight>
                <a:srgbClr val="FFFFFF"/>
              </a:highlight>
            </a:endParaRPr>
          </a:p>
          <a:p>
            <a:pPr indent="0" lvl="0" marL="0" rtl="0" algn="l">
              <a:lnSpc>
                <a:spcPct val="115000"/>
              </a:lnSpc>
              <a:spcBef>
                <a:spcPts val="800"/>
              </a:spcBef>
              <a:spcAft>
                <a:spcPts val="0"/>
              </a:spcAft>
              <a:buNone/>
            </a:pPr>
            <a:r>
              <a:rPr lang="en" sz="1050">
                <a:highlight>
                  <a:srgbClr val="FFFFFF"/>
                </a:highlight>
              </a:rPr>
              <a:t>During years when the flu vaccine is not well matched to circulating influenza viruses, it is possible that little or no benefit from flu vaccination may be observed. During years when there is a good match between the flu vaccine and circulating viruses, it is possible to measure substantial benefits from flu vaccination in terms of preventing flu illness and complications. </a:t>
            </a:r>
            <a:endParaRPr sz="1050">
              <a:highlight>
                <a:srgbClr val="FFFFFF"/>
              </a:highlight>
            </a:endParaRPr>
          </a:p>
          <a:p>
            <a:pPr indent="0" lvl="0" marL="0" rtl="0" algn="l">
              <a:lnSpc>
                <a:spcPct val="115000"/>
              </a:lnSpc>
              <a:spcBef>
                <a:spcPts val="800"/>
              </a:spcBef>
              <a:spcAft>
                <a:spcPts val="0"/>
              </a:spcAft>
              <a:buNone/>
            </a:pPr>
            <a:r>
              <a:t/>
            </a:r>
            <a:endParaRPr sz="1050">
              <a:highlight>
                <a:srgbClr val="FFFFFF"/>
              </a:highlight>
            </a:endParaRPr>
          </a:p>
          <a:p>
            <a:pPr indent="0" lvl="0" marL="0" rtl="0" algn="l">
              <a:lnSpc>
                <a:spcPct val="115000"/>
              </a:lnSpc>
              <a:spcBef>
                <a:spcPts val="800"/>
              </a:spcBef>
              <a:spcAft>
                <a:spcPts val="0"/>
              </a:spcAft>
              <a:buNone/>
            </a:pPr>
            <a:r>
              <a:rPr b="1" lang="en" sz="1050">
                <a:highlight>
                  <a:srgbClr val="FFFFFF"/>
                </a:highlight>
              </a:rPr>
              <a:t>2. Seasonal Nature of Flu</a:t>
            </a:r>
            <a:r>
              <a:rPr lang="en" sz="1050">
                <a:highlight>
                  <a:srgbClr val="FFFFFF"/>
                </a:highlight>
              </a:rPr>
              <a:t>:</a:t>
            </a:r>
            <a:endParaRPr sz="1050">
              <a:highlight>
                <a:srgbClr val="FFFFFF"/>
              </a:highlight>
            </a:endParaRPr>
          </a:p>
          <a:p>
            <a:pPr indent="0" lvl="0" marL="0" rtl="0" algn="l">
              <a:lnSpc>
                <a:spcPct val="115000"/>
              </a:lnSpc>
              <a:spcBef>
                <a:spcPts val="800"/>
              </a:spcBef>
              <a:spcAft>
                <a:spcPts val="0"/>
              </a:spcAft>
              <a:buNone/>
            </a:pPr>
            <a:r>
              <a:t/>
            </a:r>
            <a:endParaRPr sz="1050">
              <a:highlight>
                <a:srgbClr val="FFFFFF"/>
              </a:highlight>
            </a:endParaRPr>
          </a:p>
          <a:p>
            <a:pPr indent="0" lvl="0" marL="0" rtl="0" algn="l">
              <a:lnSpc>
                <a:spcPct val="115000"/>
              </a:lnSpc>
              <a:spcBef>
                <a:spcPts val="800"/>
              </a:spcBef>
              <a:spcAft>
                <a:spcPts val="0"/>
              </a:spcAft>
              <a:buNone/>
            </a:pPr>
            <a:r>
              <a:rPr b="1" lang="en" sz="1050">
                <a:highlight>
                  <a:srgbClr val="FFFFFF"/>
                </a:highlight>
              </a:rPr>
              <a:t>3. Difficulty to achieve a high vaccination coverage rate</a:t>
            </a:r>
            <a:r>
              <a:rPr lang="en" sz="1050">
                <a:highlight>
                  <a:srgbClr val="FFFFFF"/>
                </a:highlight>
              </a:rPr>
              <a:t>:</a:t>
            </a:r>
            <a:endParaRPr sz="1050">
              <a:highlight>
                <a:srgbClr val="FFFFFF"/>
              </a:highlight>
            </a:endParaRPr>
          </a:p>
          <a:p>
            <a:pPr indent="0" lvl="0" marL="0" rtl="0" algn="l">
              <a:lnSpc>
                <a:spcPct val="115000"/>
              </a:lnSpc>
              <a:spcBef>
                <a:spcPts val="800"/>
              </a:spcBef>
              <a:spcAft>
                <a:spcPts val="0"/>
              </a:spcAft>
              <a:buNone/>
            </a:pPr>
            <a:r>
              <a:t/>
            </a:r>
            <a:endParaRPr sz="1050">
              <a:highlight>
                <a:srgbClr val="FFFFFF"/>
              </a:highlight>
            </a:endParaRPr>
          </a:p>
          <a:p>
            <a:pPr indent="0" lvl="0" marL="0" rtl="0" algn="l">
              <a:lnSpc>
                <a:spcPct val="115000"/>
              </a:lnSpc>
              <a:spcBef>
                <a:spcPts val="800"/>
              </a:spcBef>
              <a:spcAft>
                <a:spcPts val="0"/>
              </a:spcAft>
              <a:buNone/>
            </a:pPr>
            <a:r>
              <a:rPr lang="en" u="sng">
                <a:solidFill>
                  <a:schemeClr val="hlink"/>
                </a:solidFill>
                <a:hlinkClick r:id="rId2"/>
              </a:rPr>
              <a:t>https://www.ifpma.org/wp-content/uploads/2016/01/IFPMA-IVS-Eng-FactSheet3-01.13.pdf</a:t>
            </a:r>
            <a:endParaRPr sz="1050">
              <a:highlight>
                <a:srgbClr val="FFFFFF"/>
              </a:highlight>
            </a:endParaRPr>
          </a:p>
          <a:p>
            <a:pPr indent="0" lvl="0" marL="0" rtl="0" algn="l">
              <a:spcBef>
                <a:spcPts val="800"/>
              </a:spcBef>
              <a:spcAft>
                <a:spcPts val="0"/>
              </a:spcAft>
              <a:buNone/>
            </a:pPr>
            <a:r>
              <a:rPr lang="en" u="sng">
                <a:solidFill>
                  <a:schemeClr val="hlink"/>
                </a:solidFill>
                <a:hlinkClick r:id="rId3"/>
              </a:rPr>
              <a:t>https://jamanetwork.com/journals/jamainternalmedicine/fullarticle/647568</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6aba12779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aba12779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highlight>
                  <a:schemeClr val="lt1"/>
                </a:highlight>
              </a:rPr>
              <a:t>Point 1:  </a:t>
            </a:r>
            <a:r>
              <a:rPr lang="en" sz="1000">
                <a:solidFill>
                  <a:srgbClr val="666666"/>
                </a:solidFill>
                <a:latin typeface="Verdana"/>
                <a:ea typeface="Verdana"/>
                <a:cs typeface="Verdana"/>
                <a:sym typeface="Verdana"/>
              </a:rPr>
              <a:t>Herd Immunity: large proportion vaccinated = protection of susceptible people from infection. </a:t>
            </a:r>
            <a:endParaRPr sz="1000">
              <a:solidFill>
                <a:srgbClr val="666666"/>
              </a:solidFill>
              <a:latin typeface="Verdana"/>
              <a:ea typeface="Verdana"/>
              <a:cs typeface="Verdana"/>
              <a:sym typeface="Verdana"/>
            </a:endParaRPr>
          </a:p>
          <a:p>
            <a:pPr indent="0" lvl="0" marL="0" rtl="0" algn="l">
              <a:lnSpc>
                <a:spcPct val="115000"/>
              </a:lnSpc>
              <a:spcBef>
                <a:spcPts val="800"/>
              </a:spcBef>
              <a:spcAft>
                <a:spcPts val="0"/>
              </a:spcAft>
              <a:buNone/>
            </a:pPr>
            <a:r>
              <a:rPr lang="en" sz="1000">
                <a:solidFill>
                  <a:srgbClr val="666666"/>
                </a:solidFill>
                <a:latin typeface="Verdana"/>
                <a:ea typeface="Verdana"/>
                <a:cs typeface="Verdana"/>
                <a:sym typeface="Verdana"/>
              </a:rPr>
              <a:t>INCREASE in proportion of population vaccinated = DECREASE in likelihood that susceptible people will come into contact with the disease. </a:t>
            </a:r>
            <a:endParaRPr sz="1000">
              <a:solidFill>
                <a:srgbClr val="666666"/>
              </a:solidFill>
              <a:latin typeface="Verdana"/>
              <a:ea typeface="Verdana"/>
              <a:cs typeface="Verdana"/>
              <a:sym typeface="Verdana"/>
            </a:endParaRPr>
          </a:p>
          <a:p>
            <a:pPr indent="0" lvl="0" marL="0" rtl="0" algn="l">
              <a:lnSpc>
                <a:spcPct val="115000"/>
              </a:lnSpc>
              <a:spcBef>
                <a:spcPts val="800"/>
              </a:spcBef>
              <a:spcAft>
                <a:spcPts val="0"/>
              </a:spcAft>
              <a:buNone/>
            </a:pPr>
            <a:r>
              <a:rPr lang="en" sz="1000">
                <a:solidFill>
                  <a:srgbClr val="666666"/>
                </a:solidFill>
                <a:latin typeface="Verdana"/>
                <a:ea typeface="Verdana"/>
                <a:cs typeface="Verdana"/>
                <a:sym typeface="Verdana"/>
              </a:rPr>
              <a:t>Stops diseases from spreading since large numbers of people are immune, breaking the chain of infection, because each case of flu only leads to a single new case, leading to infection to stabilize within population.</a:t>
            </a:r>
            <a:endParaRPr sz="1000">
              <a:solidFill>
                <a:srgbClr val="666666"/>
              </a:solidFill>
              <a:latin typeface="Verdana"/>
              <a:ea typeface="Verdana"/>
              <a:cs typeface="Verdana"/>
              <a:sym typeface="Verdana"/>
            </a:endParaRPr>
          </a:p>
          <a:p>
            <a:pPr indent="0" lvl="0" marL="0" rtl="0" algn="l">
              <a:lnSpc>
                <a:spcPct val="115000"/>
              </a:lnSpc>
              <a:spcBef>
                <a:spcPts val="800"/>
              </a:spcBef>
              <a:spcAft>
                <a:spcPts val="0"/>
              </a:spcAft>
              <a:buNone/>
            </a:pPr>
            <a:r>
              <a:rPr b="1" lang="en" sz="1000">
                <a:solidFill>
                  <a:srgbClr val="666666"/>
                </a:solidFill>
                <a:latin typeface="Verdana"/>
                <a:ea typeface="Verdana"/>
                <a:cs typeface="Verdana"/>
                <a:sym typeface="Verdana"/>
              </a:rPr>
              <a:t>Point 2</a:t>
            </a:r>
            <a:r>
              <a:rPr lang="en" sz="1000">
                <a:solidFill>
                  <a:srgbClr val="666666"/>
                </a:solidFill>
                <a:latin typeface="Verdana"/>
                <a:ea typeface="Verdana"/>
                <a:cs typeface="Verdana"/>
                <a:sym typeface="Verdana"/>
              </a:rPr>
              <a:t>:</a:t>
            </a:r>
            <a:endParaRPr sz="1000">
              <a:solidFill>
                <a:srgbClr val="666666"/>
              </a:solidFill>
              <a:latin typeface="Verdana"/>
              <a:ea typeface="Verdana"/>
              <a:cs typeface="Verdana"/>
              <a:sym typeface="Verdana"/>
            </a:endParaRPr>
          </a:p>
          <a:p>
            <a:pPr indent="-292100" lvl="0" marL="457200" rtl="0" algn="l">
              <a:lnSpc>
                <a:spcPct val="115000"/>
              </a:lnSpc>
              <a:spcBef>
                <a:spcPts val="800"/>
              </a:spcBef>
              <a:spcAft>
                <a:spcPts val="0"/>
              </a:spcAft>
              <a:buClr>
                <a:srgbClr val="666666"/>
              </a:buClr>
              <a:buSzPts val="1000"/>
              <a:buFont typeface="Verdana"/>
              <a:buAutoNum type="arabicPeriod"/>
            </a:pPr>
            <a:r>
              <a:rPr lang="en" sz="1000">
                <a:solidFill>
                  <a:srgbClr val="666666"/>
                </a:solidFill>
                <a:latin typeface="Verdana"/>
                <a:ea typeface="Verdana"/>
                <a:cs typeface="Verdana"/>
                <a:sym typeface="Verdana"/>
              </a:rPr>
              <a:t>Healthcare:    fewer visits, fewer hospitalizations</a:t>
            </a:r>
            <a:endParaRPr sz="1000">
              <a:solidFill>
                <a:srgbClr val="666666"/>
              </a:solidFill>
              <a:latin typeface="Verdana"/>
              <a:ea typeface="Verdana"/>
              <a:cs typeface="Verdana"/>
              <a:sym typeface="Verdana"/>
            </a:endParaRPr>
          </a:p>
          <a:p>
            <a:pPr indent="-292100" lvl="0" marL="457200" rtl="0" algn="l">
              <a:lnSpc>
                <a:spcPct val="115000"/>
              </a:lnSpc>
              <a:spcBef>
                <a:spcPts val="0"/>
              </a:spcBef>
              <a:spcAft>
                <a:spcPts val="0"/>
              </a:spcAft>
              <a:buClr>
                <a:srgbClr val="666666"/>
              </a:buClr>
              <a:buSzPts val="1000"/>
              <a:buFont typeface="Verdana"/>
              <a:buAutoNum type="arabicPeriod"/>
            </a:pPr>
            <a:r>
              <a:rPr lang="en" sz="1000">
                <a:solidFill>
                  <a:srgbClr val="666666"/>
                </a:solidFill>
                <a:latin typeface="Verdana"/>
                <a:ea typeface="Verdana"/>
                <a:cs typeface="Verdana"/>
                <a:sym typeface="Verdana"/>
              </a:rPr>
              <a:t>Individual:  prevention of work loss due to abstenteeism, leading to more earnings for the person.</a:t>
            </a:r>
            <a:endParaRPr sz="1000">
              <a:solidFill>
                <a:srgbClr val="666666"/>
              </a:solidFill>
              <a:latin typeface="Verdana"/>
              <a:ea typeface="Verdana"/>
              <a:cs typeface="Verdana"/>
              <a:sym typeface="Verdana"/>
            </a:endParaRPr>
          </a:p>
          <a:p>
            <a:pPr indent="-292100" lvl="0" marL="457200" rtl="0" algn="l">
              <a:lnSpc>
                <a:spcPct val="115000"/>
              </a:lnSpc>
              <a:spcBef>
                <a:spcPts val="0"/>
              </a:spcBef>
              <a:spcAft>
                <a:spcPts val="0"/>
              </a:spcAft>
              <a:buClr>
                <a:srgbClr val="666666"/>
              </a:buClr>
              <a:buSzPts val="1000"/>
              <a:buFont typeface="Verdana"/>
              <a:buAutoNum type="arabicPeriod"/>
            </a:pPr>
            <a:r>
              <a:rPr lang="en" sz="1000">
                <a:solidFill>
                  <a:srgbClr val="666666"/>
                </a:solidFill>
                <a:latin typeface="Verdana"/>
                <a:ea typeface="Verdana"/>
                <a:cs typeface="Verdana"/>
                <a:sym typeface="Verdana"/>
              </a:rPr>
              <a:t>Societal: Healthier individuals = Lower rates of reduced work effectiveness =  preserving efficiency of workers for companies, increasing economic productivity, leading to growth of the city.</a:t>
            </a:r>
            <a:endParaRPr sz="1000">
              <a:solidFill>
                <a:srgbClr val="666666"/>
              </a:solidFill>
              <a:latin typeface="Verdana"/>
              <a:ea typeface="Verdana"/>
              <a:cs typeface="Verdana"/>
              <a:sym typeface="Verdana"/>
            </a:endParaRPr>
          </a:p>
          <a:p>
            <a:pPr indent="0" lvl="0" marL="0" rtl="0" algn="l">
              <a:lnSpc>
                <a:spcPct val="115000"/>
              </a:lnSpc>
              <a:spcBef>
                <a:spcPts val="800"/>
              </a:spcBef>
              <a:spcAft>
                <a:spcPts val="0"/>
              </a:spcAft>
              <a:buNone/>
            </a:pPr>
            <a:r>
              <a:t/>
            </a:r>
            <a:endParaRPr sz="1000">
              <a:solidFill>
                <a:srgbClr val="666666"/>
              </a:solidFill>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222fa7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222fa7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222fa7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222fa7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8222fa79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8222fa79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8157e2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8157e2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8222fa7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8222fa7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6aba127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6aba127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aba127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aba127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Verbally mention- Reproduction number is directly related to #infected individuals</a:t>
            </a:r>
            <a:endParaRPr/>
          </a:p>
          <a:p>
            <a:pPr indent="0" lvl="0" marL="0" rtl="0" algn="l">
              <a:spcBef>
                <a:spcPts val="0"/>
              </a:spcBef>
              <a:spcAft>
                <a:spcPts val="0"/>
              </a:spcAft>
              <a:buNone/>
            </a:pPr>
            <a:r>
              <a:rPr lang="en"/>
              <a:t>Vaccine effectiveness is inversely related to #infected individuals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baa764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baa764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city is currently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6aba127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6aba127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222fa79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222fa79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baa7646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baa7646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aba127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aba127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70-462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Anamika Agarwal, Gordon Wang, Samantha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Savings per person vaccinated</a:t>
            </a:r>
            <a:endParaRPr/>
          </a:p>
        </p:txBody>
      </p:sp>
      <p:pic>
        <p:nvPicPr>
          <p:cNvPr id="122" name="Google Shape;122;p22"/>
          <p:cNvPicPr preferRelativeResize="0"/>
          <p:nvPr/>
        </p:nvPicPr>
        <p:blipFill rotWithShape="1">
          <a:blip r:embed="rId3">
            <a:alphaModFix/>
          </a:blip>
          <a:srcRect b="22579" l="1563" r="1930" t="8559"/>
          <a:stretch/>
        </p:blipFill>
        <p:spPr>
          <a:xfrm>
            <a:off x="2650862" y="1152475"/>
            <a:ext cx="3842274" cy="3717425"/>
          </a:xfrm>
          <a:prstGeom prst="rect">
            <a:avLst/>
          </a:prstGeom>
          <a:noFill/>
          <a:ln cap="flat" cmpd="sng" w="19050">
            <a:solidFill>
              <a:schemeClr val="dk2"/>
            </a:solidFill>
            <a:prstDash val="solid"/>
            <a:round/>
            <a:headEnd len="sm" w="sm" type="none"/>
            <a:tailEnd len="sm" w="sm" type="none"/>
          </a:ln>
        </p:spPr>
      </p:pic>
      <p:sp>
        <p:nvSpPr>
          <p:cNvPr id="123" name="Google Shape;123;p22"/>
          <p:cNvSpPr txBox="1"/>
          <p:nvPr/>
        </p:nvSpPr>
        <p:spPr>
          <a:xfrm>
            <a:off x="7084625" y="4750650"/>
            <a:ext cx="20199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Proxima Nova"/>
                <a:ea typeface="Proxima Nova"/>
                <a:cs typeface="Proxima Nova"/>
                <a:sym typeface="Proxima Nova"/>
              </a:rPr>
              <a:t>Source: </a:t>
            </a:r>
            <a:r>
              <a:rPr lang="en" sz="900">
                <a:solidFill>
                  <a:srgbClr val="333333"/>
                </a:solidFill>
                <a:latin typeface="Proxima Nova"/>
                <a:ea typeface="Proxima Nova"/>
                <a:cs typeface="Proxima Nova"/>
                <a:sym typeface="Proxima Nova"/>
              </a:rPr>
              <a:t>doi:10.1001/archinte.161.5.749</a:t>
            </a:r>
            <a:endParaRPr sz="9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NYC’s vaccination success</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14000"/>
              </a:lnSpc>
              <a:spcBef>
                <a:spcPts val="0"/>
              </a:spcBef>
              <a:spcAft>
                <a:spcPts val="0"/>
              </a:spcAft>
              <a:buNone/>
            </a:pPr>
            <a:r>
              <a:t/>
            </a:r>
            <a:endParaRPr/>
          </a:p>
          <a:p>
            <a:pPr indent="-342900" lvl="0" marL="457200" rtl="0" algn="l">
              <a:spcBef>
                <a:spcPts val="0"/>
              </a:spcBef>
              <a:spcAft>
                <a:spcPts val="0"/>
              </a:spcAft>
              <a:buSzPts val="1800"/>
              <a:buChar char="●"/>
            </a:pPr>
            <a:r>
              <a:rPr lang="en"/>
              <a:t>71.5% vaccination rate of children aged 6 months to 17 years</a:t>
            </a:r>
            <a:endParaRPr/>
          </a:p>
          <a:p>
            <a:pPr indent="-342900" lvl="0" marL="457200" rtl="0" algn="l">
              <a:spcBef>
                <a:spcPts val="0"/>
              </a:spcBef>
              <a:spcAft>
                <a:spcPts val="0"/>
              </a:spcAft>
              <a:buSzPts val="1800"/>
              <a:buChar char="●"/>
            </a:pPr>
            <a:r>
              <a:rPr lang="en"/>
              <a:t>44% vaccination rate of adults aged 18 to 64 </a:t>
            </a:r>
            <a:endParaRPr/>
          </a:p>
          <a:p>
            <a:pPr indent="-342900" lvl="0" marL="457200" rtl="0" algn="l">
              <a:spcBef>
                <a:spcPts val="0"/>
              </a:spcBef>
              <a:spcAft>
                <a:spcPts val="0"/>
              </a:spcAft>
              <a:buSzPts val="1800"/>
              <a:buChar char="●"/>
            </a:pPr>
            <a:r>
              <a:rPr lang="en"/>
              <a:t>66% vaccination rate of adults aged 65+</a:t>
            </a:r>
            <a:endParaRPr/>
          </a:p>
          <a:p>
            <a:pPr indent="0" lvl="0" marL="457200" marR="0" rtl="0" algn="l">
              <a:lnSpc>
                <a:spcPct val="115000"/>
              </a:lnSpc>
              <a:spcBef>
                <a:spcPts val="1600"/>
              </a:spcBef>
              <a:spcAft>
                <a:spcPts val="1600"/>
              </a:spcAft>
              <a:buNone/>
            </a:pPr>
            <a:r>
              <a:t/>
            </a:r>
            <a:endParaRPr/>
          </a:p>
        </p:txBody>
      </p:sp>
      <p:sp>
        <p:nvSpPr>
          <p:cNvPr id="130" name="Google Shape;130;p23"/>
          <p:cNvSpPr txBox="1"/>
          <p:nvPr/>
        </p:nvSpPr>
        <p:spPr>
          <a:xfrm>
            <a:off x="4813175" y="4636225"/>
            <a:ext cx="4164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Source: New York City Department of Health and Mental Hygiene</a:t>
            </a:r>
            <a:endParaRPr sz="1100">
              <a:solidFill>
                <a:schemeClr val="accent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the vaccine like NYC does</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Low cost and widely available vaccines</a:t>
            </a:r>
            <a:endParaRPr/>
          </a:p>
          <a:p>
            <a:pPr indent="-342900" lvl="0" marL="457200" rtl="0" algn="l">
              <a:spcBef>
                <a:spcPts val="0"/>
              </a:spcBef>
              <a:spcAft>
                <a:spcPts val="0"/>
              </a:spcAft>
              <a:buSzPts val="1800"/>
              <a:buChar char="●"/>
            </a:pPr>
            <a:r>
              <a:rPr lang="en"/>
              <a:t>Many forms of marketing</a:t>
            </a:r>
            <a:endParaRPr/>
          </a:p>
          <a:p>
            <a:pPr indent="-317500" lvl="1" marL="914400" rtl="0" algn="l">
              <a:spcBef>
                <a:spcPts val="0"/>
              </a:spcBef>
              <a:spcAft>
                <a:spcPts val="0"/>
              </a:spcAft>
              <a:buSzPts val="1400"/>
              <a:buChar char="○"/>
            </a:pPr>
            <a:r>
              <a:rPr lang="en"/>
              <a:t>Posters on buses, subways</a:t>
            </a:r>
            <a:endParaRPr/>
          </a:p>
          <a:p>
            <a:pPr indent="-317500" lvl="1" marL="914400" rtl="0" algn="l">
              <a:spcBef>
                <a:spcPts val="0"/>
              </a:spcBef>
              <a:spcAft>
                <a:spcPts val="0"/>
              </a:spcAft>
              <a:buSzPts val="1400"/>
              <a:buChar char="○"/>
            </a:pPr>
            <a:r>
              <a:rPr lang="en"/>
              <a:t>Ads on TV, YouTube </a:t>
            </a:r>
            <a:endParaRPr/>
          </a:p>
          <a:p>
            <a:pPr indent="-317500" lvl="1" marL="914400" rtl="0" algn="l">
              <a:spcBef>
                <a:spcPts val="0"/>
              </a:spcBef>
              <a:spcAft>
                <a:spcPts val="0"/>
              </a:spcAft>
              <a:buSzPts val="1400"/>
              <a:buChar char="○"/>
            </a:pPr>
            <a:r>
              <a:rPr lang="en"/>
              <a:t>Ads present hard facts like how many people are killed by the flu each year, and how to prevent getting sick in addition to getting the vaccine</a:t>
            </a:r>
            <a:endParaRPr/>
          </a:p>
          <a:p>
            <a:pPr indent="-317500" lvl="1" marL="914400" rtl="0" algn="l">
              <a:spcBef>
                <a:spcPts val="0"/>
              </a:spcBef>
              <a:spcAft>
                <a:spcPts val="0"/>
              </a:spcAft>
              <a:buSzPts val="1400"/>
              <a:buChar char="○"/>
            </a:pPr>
            <a:r>
              <a:rPr lang="en"/>
              <a:t>Letters to parents from schools encouraging all students to be vaccinated</a:t>
            </a:r>
            <a:endParaRPr/>
          </a:p>
          <a:p>
            <a:pPr indent="-317500" lvl="1" marL="914400" rtl="0" algn="l">
              <a:spcBef>
                <a:spcPts val="0"/>
              </a:spcBef>
              <a:spcAft>
                <a:spcPts val="0"/>
              </a:spcAft>
              <a:buSzPts val="1400"/>
              <a:buChar char="○"/>
            </a:pPr>
            <a:r>
              <a:rPr lang="en"/>
              <a:t>Mandatory vaccination of students aged 6 months to 5 years</a:t>
            </a:r>
            <a:endParaRPr/>
          </a:p>
        </p:txBody>
      </p:sp>
      <p:sp>
        <p:nvSpPr>
          <p:cNvPr id="137" name="Google Shape;137;p24"/>
          <p:cNvSpPr txBox="1"/>
          <p:nvPr/>
        </p:nvSpPr>
        <p:spPr>
          <a:xfrm>
            <a:off x="4813175" y="4636225"/>
            <a:ext cx="4164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Source: New York City Department of Health and Mental Hygiene</a:t>
            </a:r>
            <a:endParaRPr sz="1100">
              <a:solidFill>
                <a:schemeClr val="accent3"/>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of our recommendation</a:t>
            </a:r>
            <a:endParaRPr/>
          </a:p>
        </p:txBody>
      </p:sp>
      <p:sp>
        <p:nvSpPr>
          <p:cNvPr id="143" name="Google Shape;143;p25"/>
          <p:cNvSpPr txBox="1"/>
          <p:nvPr>
            <p:ph idx="1" type="body"/>
          </p:nvPr>
        </p:nvSpPr>
        <p:spPr>
          <a:xfrm>
            <a:off x="311700" y="122322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Given that vaccination effectiveness is less than 50%, coverage needs to be very high </a:t>
            </a:r>
            <a:endParaRPr sz="1800"/>
          </a:p>
          <a:p>
            <a:pPr indent="-342900" lvl="0" marL="457200" rtl="0" algn="l">
              <a:lnSpc>
                <a:spcPct val="115000"/>
              </a:lnSpc>
              <a:spcBef>
                <a:spcPts val="0"/>
              </a:spcBef>
              <a:spcAft>
                <a:spcPts val="0"/>
              </a:spcAft>
              <a:buSzPts val="1800"/>
              <a:buChar char="●"/>
            </a:pPr>
            <a:r>
              <a:rPr lang="en" sz="1800"/>
              <a:t>Due to seasonal nature of flu, population needs to be vaccinated every year</a:t>
            </a:r>
            <a:endParaRPr sz="1800"/>
          </a:p>
          <a:p>
            <a:pPr indent="-342900" lvl="0" marL="457200" rtl="0" algn="l">
              <a:lnSpc>
                <a:spcPct val="114000"/>
              </a:lnSpc>
              <a:spcBef>
                <a:spcPts val="0"/>
              </a:spcBef>
              <a:spcAft>
                <a:spcPts val="0"/>
              </a:spcAft>
              <a:buSzPts val="1800"/>
              <a:buChar char="●"/>
            </a:pPr>
            <a:r>
              <a:rPr lang="en" sz="1800"/>
              <a:t>Difficult to achieve a high vaccination coverage rate</a:t>
            </a:r>
            <a:endParaRPr sz="1800"/>
          </a:p>
          <a:p>
            <a:pPr indent="0" lvl="0" marL="0" rtl="0" algn="l">
              <a:spcBef>
                <a:spcPts val="3000"/>
              </a:spcBef>
              <a:spcAft>
                <a:spcPts val="160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pportunities of our recommendation</a:t>
            </a:r>
            <a:endParaRPr/>
          </a:p>
          <a:p>
            <a:pPr indent="0" lvl="0" marL="0" rtl="0" algn="l">
              <a:spcBef>
                <a:spcPts val="0"/>
              </a:spcBef>
              <a:spcAft>
                <a:spcPts val="0"/>
              </a:spcAft>
              <a:buNone/>
            </a:pPr>
            <a:r>
              <a:t/>
            </a:r>
            <a:endParaRPr/>
          </a:p>
        </p:txBody>
      </p:sp>
      <p:sp>
        <p:nvSpPr>
          <p:cNvPr id="149" name="Google Shape;149;p26"/>
          <p:cNvSpPr txBox="1"/>
          <p:nvPr>
            <p:ph idx="1" type="body"/>
          </p:nvPr>
        </p:nvSpPr>
        <p:spPr>
          <a:xfrm>
            <a:off x="248025" y="1352000"/>
            <a:ext cx="8520600" cy="328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Protects even </a:t>
            </a:r>
            <a:r>
              <a:rPr lang="en"/>
              <a:t>people</a:t>
            </a:r>
            <a:r>
              <a:rPr lang="en" sz="1800"/>
              <a:t> who haven’t been vaccinated through the herd effect</a:t>
            </a:r>
            <a:endParaRPr sz="1800"/>
          </a:p>
          <a:p>
            <a:pPr indent="-342900" lvl="0" marL="457200" rtl="0" algn="l">
              <a:spcBef>
                <a:spcPts val="0"/>
              </a:spcBef>
              <a:spcAft>
                <a:spcPts val="0"/>
              </a:spcAft>
              <a:buSzPts val="1800"/>
              <a:buChar char="●"/>
            </a:pPr>
            <a:r>
              <a:rPr lang="en" sz="1800"/>
              <a:t>Benefits city economically through reducing costs of flu</a:t>
            </a:r>
            <a:endParaRPr sz="1800"/>
          </a:p>
          <a:p>
            <a:pPr indent="-342900" lvl="1" marL="914400" rtl="0" algn="l">
              <a:spcBef>
                <a:spcPts val="0"/>
              </a:spcBef>
              <a:spcAft>
                <a:spcPts val="0"/>
              </a:spcAft>
              <a:buSzPts val="1800"/>
              <a:buChar char="○"/>
            </a:pPr>
            <a:r>
              <a:rPr lang="en" sz="1800"/>
              <a:t>Healthcare</a:t>
            </a:r>
            <a:endParaRPr sz="1800"/>
          </a:p>
          <a:p>
            <a:pPr indent="-342900" lvl="1" marL="914400" rtl="0" algn="l">
              <a:spcBef>
                <a:spcPts val="0"/>
              </a:spcBef>
              <a:spcAft>
                <a:spcPts val="0"/>
              </a:spcAft>
              <a:buSzPts val="1800"/>
              <a:buChar char="○"/>
            </a:pPr>
            <a:r>
              <a:rPr lang="en" sz="1800"/>
              <a:t>Individual</a:t>
            </a:r>
            <a:endParaRPr sz="1800"/>
          </a:p>
          <a:p>
            <a:pPr indent="-342900" lvl="1" marL="914400" rtl="0" algn="l">
              <a:spcBef>
                <a:spcPts val="0"/>
              </a:spcBef>
              <a:spcAft>
                <a:spcPts val="0"/>
              </a:spcAft>
              <a:buSzPts val="1800"/>
              <a:buChar char="○"/>
            </a:pPr>
            <a:r>
              <a:rPr lang="en" sz="1800"/>
              <a:t>Societal</a:t>
            </a:r>
            <a:endParaRPr sz="1800"/>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coverage </a:t>
            </a:r>
            <a:endParaRPr/>
          </a:p>
          <a:p>
            <a:pPr indent="0" lvl="0" marL="0" rtl="0" algn="l">
              <a:spcBef>
                <a:spcPts val="1600"/>
              </a:spcBef>
              <a:spcAft>
                <a:spcPts val="0"/>
              </a:spcAft>
              <a:buNone/>
            </a:pPr>
            <a:r>
              <a:rPr lang="en"/>
              <a:t>R0 = (Probability of getting infected)*(Number of interactions/day)*(Days required to become immune)</a:t>
            </a:r>
            <a:endParaRPr/>
          </a:p>
          <a:p>
            <a:pPr indent="0" lvl="0" marL="0" rtl="0" algn="l">
              <a:spcBef>
                <a:spcPts val="1600"/>
              </a:spcBef>
              <a:spcAft>
                <a:spcPts val="0"/>
              </a:spcAft>
              <a:buNone/>
            </a:pPr>
            <a:r>
              <a:rPr lang="en"/>
              <a:t>      = (0.1)*(3/day)*(5)</a:t>
            </a:r>
            <a:endParaRPr/>
          </a:p>
          <a:p>
            <a:pPr indent="0" lvl="0" marL="0" rtl="0" algn="l">
              <a:spcBef>
                <a:spcPts val="1600"/>
              </a:spcBef>
              <a:spcAft>
                <a:spcPts val="0"/>
              </a:spcAft>
              <a:buNone/>
            </a:pPr>
            <a:r>
              <a:rPr lang="en"/>
              <a:t>      = 1.5 </a:t>
            </a:r>
            <a:endParaRPr/>
          </a:p>
          <a:p>
            <a:pPr indent="0" lvl="0" marL="0" rtl="0" algn="l">
              <a:spcBef>
                <a:spcPts val="1600"/>
              </a:spcBef>
              <a:spcAft>
                <a:spcPts val="0"/>
              </a:spcAft>
              <a:buNone/>
            </a:pPr>
            <a:r>
              <a:rPr lang="en"/>
              <a:t>Herd Protection Rate = (1 - (1/Reproduction number))/Vaccine Effectiveness</a:t>
            </a:r>
            <a:endParaRPr/>
          </a:p>
          <a:p>
            <a:pPr indent="0" lvl="0" marL="0" rtl="0" algn="l">
              <a:spcBef>
                <a:spcPts val="1600"/>
              </a:spcBef>
              <a:spcAft>
                <a:spcPts val="1600"/>
              </a:spcAft>
              <a:buNone/>
            </a:pPr>
            <a:r>
              <a:rPr lang="en"/>
              <a:t>				      = 0.33/0.47 = 0.71</a:t>
            </a:r>
            <a:endParaRPr/>
          </a:p>
        </p:txBody>
      </p:sp>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recommendation- Appendix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a:t>
            </a:r>
            <a:endParaRPr/>
          </a:p>
        </p:txBody>
      </p:sp>
      <p:sp>
        <p:nvSpPr>
          <p:cNvPr id="166" name="Google Shape;166;p29"/>
          <p:cNvSpPr txBox="1"/>
          <p:nvPr/>
        </p:nvSpPr>
        <p:spPr>
          <a:xfrm>
            <a:off x="903750" y="4239750"/>
            <a:ext cx="7374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The probability does not affect disease propagation as drastically after a threshold of 10%</a:t>
            </a:r>
            <a:endParaRPr>
              <a:latin typeface="Proxima Nova"/>
              <a:ea typeface="Proxima Nova"/>
              <a:cs typeface="Proxima Nova"/>
              <a:sym typeface="Proxima Nova"/>
            </a:endParaRPr>
          </a:p>
        </p:txBody>
      </p:sp>
      <p:pic>
        <p:nvPicPr>
          <p:cNvPr id="167" name="Google Shape;167;p29"/>
          <p:cNvPicPr preferRelativeResize="0"/>
          <p:nvPr/>
        </p:nvPicPr>
        <p:blipFill>
          <a:blip r:embed="rId3">
            <a:alphaModFix/>
          </a:blip>
          <a:stretch>
            <a:fillRect/>
          </a:stretch>
        </p:blipFill>
        <p:spPr>
          <a:xfrm>
            <a:off x="2163825" y="1335225"/>
            <a:ext cx="4572000" cy="27432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a:t>
            </a:r>
            <a:endParaRPr/>
          </a:p>
        </p:txBody>
      </p:sp>
      <p:pic>
        <p:nvPicPr>
          <p:cNvPr id="173" name="Google Shape;173;p30"/>
          <p:cNvPicPr preferRelativeResize="0"/>
          <p:nvPr/>
        </p:nvPicPr>
        <p:blipFill>
          <a:blip r:embed="rId3">
            <a:alphaModFix/>
          </a:blip>
          <a:stretch>
            <a:fillRect/>
          </a:stretch>
        </p:blipFill>
        <p:spPr>
          <a:xfrm>
            <a:off x="2286000" y="1200150"/>
            <a:ext cx="4572000" cy="2743200"/>
          </a:xfrm>
          <a:prstGeom prst="rect">
            <a:avLst/>
          </a:prstGeom>
          <a:noFill/>
          <a:ln cap="flat" cmpd="sng" w="19050">
            <a:solidFill>
              <a:schemeClr val="dk2"/>
            </a:solidFill>
            <a:prstDash val="solid"/>
            <a:round/>
            <a:headEnd len="sm" w="sm" type="none"/>
            <a:tailEnd len="sm" w="sm" type="none"/>
          </a:ln>
        </p:spPr>
      </p:pic>
      <p:sp>
        <p:nvSpPr>
          <p:cNvPr id="174" name="Google Shape;174;p30"/>
          <p:cNvSpPr txBox="1"/>
          <p:nvPr/>
        </p:nvSpPr>
        <p:spPr>
          <a:xfrm>
            <a:off x="903750" y="4239750"/>
            <a:ext cx="7374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The number of interactions per day does not affected disease propagation as drastically after a threshold of 3 interactions per day</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solidFill>
                <a:srgbClr val="980000"/>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a:t>
            </a:r>
            <a:endParaRPr/>
          </a:p>
          <a:p>
            <a:pPr indent="-342900" lvl="0" marL="457200" rtl="0" algn="l">
              <a:spcBef>
                <a:spcPts val="0"/>
              </a:spcBef>
              <a:spcAft>
                <a:spcPts val="0"/>
              </a:spcAft>
              <a:buSzPts val="1800"/>
              <a:buChar char="●"/>
            </a:pPr>
            <a:r>
              <a:rPr lang="en"/>
              <a:t>Our Recommendation- Ideal Vaccination Coverage Target</a:t>
            </a:r>
            <a:endParaRPr/>
          </a:p>
          <a:p>
            <a:pPr indent="-342900" lvl="0" marL="457200" rtl="0" algn="l">
              <a:spcBef>
                <a:spcPts val="0"/>
              </a:spcBef>
              <a:spcAft>
                <a:spcPts val="0"/>
              </a:spcAft>
              <a:buSzPts val="1800"/>
              <a:buChar char="●"/>
            </a:pPr>
            <a:r>
              <a:rPr lang="en"/>
              <a:t>Analysis</a:t>
            </a:r>
            <a:endParaRPr/>
          </a:p>
          <a:p>
            <a:pPr indent="-342900" lvl="0" marL="457200" rtl="0" algn="l">
              <a:spcBef>
                <a:spcPts val="0"/>
              </a:spcBef>
              <a:spcAft>
                <a:spcPts val="0"/>
              </a:spcAft>
              <a:buSzPts val="1800"/>
              <a:buChar char="●"/>
            </a:pPr>
            <a:r>
              <a:rPr lang="en"/>
              <a:t>Recommended Vaccination Programs</a:t>
            </a:r>
            <a:endParaRPr/>
          </a:p>
          <a:p>
            <a:pPr indent="-342900" lvl="0" marL="457200" rtl="0" algn="l">
              <a:spcBef>
                <a:spcPts val="0"/>
              </a:spcBef>
              <a:spcAft>
                <a:spcPts val="0"/>
              </a:spcAft>
              <a:buSzPts val="1800"/>
              <a:buChar char="●"/>
            </a:pPr>
            <a:r>
              <a:rPr lang="en"/>
              <a:t>Risks and Opportunities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Increasing Vaccination Coverage Worth It?</a:t>
            </a:r>
            <a:endParaRPr/>
          </a:p>
        </p:txBody>
      </p:sp>
      <p:sp>
        <p:nvSpPr>
          <p:cNvPr id="72" name="Google Shape;72;p15"/>
          <p:cNvSpPr txBox="1"/>
          <p:nvPr>
            <p:ph idx="1" type="body"/>
          </p:nvPr>
        </p:nvSpPr>
        <p:spPr>
          <a:xfrm>
            <a:off x="5277850" y="3892100"/>
            <a:ext cx="2841300" cy="118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Seasonal nature of the influenza virus demands yearly flu shots</a:t>
            </a:r>
            <a:endParaRPr/>
          </a:p>
          <a:p>
            <a:pPr indent="0" lvl="0" marL="0" rtl="0" algn="l">
              <a:spcBef>
                <a:spcPts val="1600"/>
              </a:spcBef>
              <a:spcAft>
                <a:spcPts val="1600"/>
              </a:spcAft>
              <a:buNone/>
            </a:pPr>
            <a:r>
              <a:t/>
            </a:r>
            <a:endParaRPr/>
          </a:p>
        </p:txBody>
      </p:sp>
      <p:pic>
        <p:nvPicPr>
          <p:cNvPr id="73" name="Google Shape;73;p15"/>
          <p:cNvPicPr preferRelativeResize="0"/>
          <p:nvPr/>
        </p:nvPicPr>
        <p:blipFill rotWithShape="1">
          <a:blip r:embed="rId3">
            <a:alphaModFix/>
          </a:blip>
          <a:srcRect b="15325" l="17627" r="18388" t="0"/>
          <a:stretch/>
        </p:blipFill>
        <p:spPr>
          <a:xfrm>
            <a:off x="1389350" y="1335138"/>
            <a:ext cx="1874520" cy="2473224"/>
          </a:xfrm>
          <a:prstGeom prst="rect">
            <a:avLst/>
          </a:prstGeom>
          <a:noFill/>
          <a:ln>
            <a:noFill/>
          </a:ln>
        </p:spPr>
      </p:pic>
      <p:sp>
        <p:nvSpPr>
          <p:cNvPr id="74" name="Google Shape;74;p15"/>
          <p:cNvSpPr txBox="1"/>
          <p:nvPr/>
        </p:nvSpPr>
        <p:spPr>
          <a:xfrm>
            <a:off x="1143000" y="3892100"/>
            <a:ext cx="2424000" cy="87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Current vaccination programs have limited outreach</a:t>
            </a:r>
            <a:endParaRPr>
              <a:latin typeface="Proxima Nova"/>
              <a:ea typeface="Proxima Nova"/>
              <a:cs typeface="Proxima Nova"/>
              <a:sym typeface="Proxima Nova"/>
            </a:endParaRPr>
          </a:p>
        </p:txBody>
      </p:sp>
      <p:pic>
        <p:nvPicPr>
          <p:cNvPr id="75" name="Google Shape;75;p15"/>
          <p:cNvPicPr preferRelativeResize="0"/>
          <p:nvPr/>
        </p:nvPicPr>
        <p:blipFill rotWithShape="1">
          <a:blip r:embed="rId4">
            <a:alphaModFix/>
          </a:blip>
          <a:srcRect b="16715" l="0" r="0" t="0"/>
          <a:stretch/>
        </p:blipFill>
        <p:spPr>
          <a:xfrm>
            <a:off x="5538425" y="1425163"/>
            <a:ext cx="2424000" cy="2293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Drivers of Disease </a:t>
            </a:r>
            <a:r>
              <a:rPr lang="en"/>
              <a:t>Propagation</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Reproduction Number (R</a:t>
            </a:r>
            <a:r>
              <a:rPr b="1" baseline="-25000" lang="en"/>
              <a:t>0</a:t>
            </a:r>
            <a:r>
              <a:rPr b="1" lang="en"/>
              <a:t>)</a:t>
            </a:r>
            <a:r>
              <a:rPr lang="en"/>
              <a:t>- Expected number of secondary cases produced by a single infected individual</a:t>
            </a:r>
            <a:endParaRPr/>
          </a:p>
          <a:p>
            <a:pPr indent="-317500" lvl="1" marL="914400" rtl="0" algn="l">
              <a:spcBef>
                <a:spcPts val="0"/>
              </a:spcBef>
              <a:spcAft>
                <a:spcPts val="0"/>
              </a:spcAft>
              <a:buSzPts val="1400"/>
              <a:buChar char="○"/>
            </a:pPr>
            <a:r>
              <a:rPr lang="en"/>
              <a:t>Roughly</a:t>
            </a:r>
            <a:r>
              <a:rPr b="1" lang="en"/>
              <a:t> 1.5</a:t>
            </a:r>
            <a:r>
              <a:rPr lang="en"/>
              <a:t> for this city</a:t>
            </a:r>
            <a:endParaRPr/>
          </a:p>
          <a:p>
            <a:pPr indent="-317500" lvl="1" marL="914400" rtl="0" algn="l">
              <a:spcBef>
                <a:spcPts val="0"/>
              </a:spcBef>
              <a:spcAft>
                <a:spcPts val="0"/>
              </a:spcAft>
              <a:buSzPts val="1400"/>
              <a:buChar char="○"/>
            </a:pPr>
            <a:r>
              <a:rPr lang="en"/>
              <a:t>Dependent on factors such as average number of interactions of individuals per day, and number of days it takes for an infected individual to become immune</a:t>
            </a:r>
            <a:endParaRPr/>
          </a:p>
          <a:p>
            <a:pPr indent="0" lvl="0" marL="914400" rtl="0" algn="l">
              <a:spcBef>
                <a:spcPts val="1600"/>
              </a:spcBef>
              <a:spcAft>
                <a:spcPts val="0"/>
              </a:spcAft>
              <a:buNone/>
            </a:pPr>
            <a:r>
              <a:t/>
            </a:r>
            <a:endParaRPr/>
          </a:p>
          <a:p>
            <a:pPr indent="-342900" lvl="0" marL="457200" rtl="0" algn="l">
              <a:spcBef>
                <a:spcPts val="0"/>
              </a:spcBef>
              <a:spcAft>
                <a:spcPts val="0"/>
              </a:spcAft>
              <a:buSzPts val="1800"/>
              <a:buChar char="●"/>
            </a:pPr>
            <a:r>
              <a:rPr b="1" lang="en"/>
              <a:t>Vaccine Effectiveness</a:t>
            </a:r>
            <a:r>
              <a:rPr lang="en"/>
              <a:t>- How well an immunized population is protected from an infection</a:t>
            </a:r>
            <a:endParaRPr/>
          </a:p>
          <a:p>
            <a:pPr indent="-317500" lvl="1" marL="914400" rtl="0" algn="l">
              <a:spcBef>
                <a:spcPts val="0"/>
              </a:spcBef>
              <a:spcAft>
                <a:spcPts val="0"/>
              </a:spcAft>
              <a:buSzPts val="1400"/>
              <a:buChar char="○"/>
            </a:pPr>
            <a:r>
              <a:rPr lang="en"/>
              <a:t>Roughly </a:t>
            </a:r>
            <a:r>
              <a:rPr b="1" lang="en"/>
              <a:t>47%</a:t>
            </a:r>
            <a:r>
              <a:rPr lang="en"/>
              <a:t> for 2019 flu vaccine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Ideal Vaccination Coverage Rate</a:t>
            </a:r>
            <a:endParaRPr/>
          </a:p>
        </p:txBody>
      </p:sp>
      <p:pic>
        <p:nvPicPr>
          <p:cNvPr id="87" name="Google Shape;87;p17"/>
          <p:cNvPicPr preferRelativeResize="0"/>
          <p:nvPr/>
        </p:nvPicPr>
        <p:blipFill>
          <a:blip r:embed="rId3">
            <a:alphaModFix/>
          </a:blip>
          <a:stretch>
            <a:fillRect/>
          </a:stretch>
        </p:blipFill>
        <p:spPr>
          <a:xfrm>
            <a:off x="1845275" y="1255298"/>
            <a:ext cx="5194500" cy="3356300"/>
          </a:xfrm>
          <a:prstGeom prst="rect">
            <a:avLst/>
          </a:prstGeom>
          <a:noFill/>
          <a:ln cap="flat" cmpd="sng" w="19050">
            <a:solidFill>
              <a:schemeClr val="dk2"/>
            </a:solidFill>
            <a:prstDash val="solid"/>
            <a:round/>
            <a:headEnd len="sm" w="sm" type="none"/>
            <a:tailEnd len="sm" w="sm" type="none"/>
          </a:ln>
        </p:spPr>
      </p:pic>
      <p:sp>
        <p:nvSpPr>
          <p:cNvPr id="88" name="Google Shape;88;p17"/>
          <p:cNvSpPr/>
          <p:nvPr/>
        </p:nvSpPr>
        <p:spPr>
          <a:xfrm>
            <a:off x="3862550" y="1980550"/>
            <a:ext cx="226500" cy="207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6335750" y="4770350"/>
            <a:ext cx="27132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Proxima Nova"/>
                <a:ea typeface="Proxima Nova"/>
                <a:cs typeface="Proxima Nova"/>
                <a:sym typeface="Proxima Nova"/>
              </a:rPr>
              <a:t>Source: https://doi.org/10.1016/j.ypmed.2012.02.015</a:t>
            </a:r>
            <a:endParaRPr sz="9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graphicFrame>
        <p:nvGraphicFramePr>
          <p:cNvPr id="95" name="Google Shape;95;p18"/>
          <p:cNvGraphicFramePr/>
          <p:nvPr/>
        </p:nvGraphicFramePr>
        <p:xfrm>
          <a:off x="1467000" y="1707675"/>
          <a:ext cx="3000000" cy="3000000"/>
        </p:xfrm>
        <a:graphic>
          <a:graphicData uri="http://schemas.openxmlformats.org/drawingml/2006/table">
            <a:tbl>
              <a:tblPr>
                <a:noFill/>
                <a:tableStyleId>{EE0B97C8-C303-4F8B-89BB-0FA1AAD4CD92}</a:tableStyleId>
              </a:tblPr>
              <a:tblGrid>
                <a:gridCol w="1552500"/>
                <a:gridCol w="1552500"/>
                <a:gridCol w="1552500"/>
                <a:gridCol w="1552500"/>
              </a:tblGrid>
              <a:tr h="381000">
                <a:tc>
                  <a:txBody>
                    <a:bodyPr/>
                    <a:lstStyle/>
                    <a:p>
                      <a:pPr indent="0" lvl="0" marL="0" rtl="0" algn="l">
                        <a:spcBef>
                          <a:spcPts val="0"/>
                        </a:spcBef>
                        <a:spcAft>
                          <a:spcPts val="0"/>
                        </a:spcAft>
                        <a:buNone/>
                      </a:pPr>
                      <a:r>
                        <a:rPr lang="en"/>
                        <a:t>Measure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71% (Ideal rate)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90,155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50,688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21,689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5th Percentile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86,945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67,273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19,427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95th Percentile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92,760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72,863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23,478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Standard Deviation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1,869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1,788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1,245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graphicFrame>
        <p:nvGraphicFramePr>
          <p:cNvPr id="101" name="Google Shape;101;p19"/>
          <p:cNvGraphicFramePr/>
          <p:nvPr/>
        </p:nvGraphicFramePr>
        <p:xfrm>
          <a:off x="1467000" y="1707675"/>
          <a:ext cx="3000000" cy="3000000"/>
        </p:xfrm>
        <a:graphic>
          <a:graphicData uri="http://schemas.openxmlformats.org/drawingml/2006/table">
            <a:tbl>
              <a:tblPr>
                <a:noFill/>
                <a:tableStyleId>{EE0B97C8-C303-4F8B-89BB-0FA1AAD4CD92}</a:tableStyleId>
              </a:tblPr>
              <a:tblGrid>
                <a:gridCol w="1552500"/>
                <a:gridCol w="1552500"/>
                <a:gridCol w="1552500"/>
                <a:gridCol w="1552500"/>
              </a:tblGrid>
              <a:tr h="381000">
                <a:tc>
                  <a:txBody>
                    <a:bodyPr/>
                    <a:lstStyle/>
                    <a:p>
                      <a:pPr indent="0" lvl="0" marL="0" rtl="0" algn="l">
                        <a:spcBef>
                          <a:spcPts val="0"/>
                        </a:spcBef>
                        <a:spcAft>
                          <a:spcPts val="0"/>
                        </a:spcAft>
                        <a:buNone/>
                      </a:pPr>
                      <a:r>
                        <a:rPr lang="en"/>
                        <a:t>Measure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71% (Ideal rate)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90,155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50,688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21,689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5th Percentile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86,945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67,273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19,427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95th Percentile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92,760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72,863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23,478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Standard Deviation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1,869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1,788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1,245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102" name="Google Shape;102;p19"/>
          <p:cNvSpPr/>
          <p:nvPr/>
        </p:nvSpPr>
        <p:spPr>
          <a:xfrm>
            <a:off x="5958025" y="1099800"/>
            <a:ext cx="2068500" cy="3425400"/>
          </a:xfrm>
          <a:prstGeom prst="ellipse">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Disease Propagation with 40% Vaccination Coverage</a:t>
            </a:r>
            <a:endParaRPr/>
          </a:p>
        </p:txBody>
      </p:sp>
      <p:pic>
        <p:nvPicPr>
          <p:cNvPr id="108" name="Google Shape;108;p20"/>
          <p:cNvPicPr preferRelativeResize="0"/>
          <p:nvPr/>
        </p:nvPicPr>
        <p:blipFill>
          <a:blip r:embed="rId3">
            <a:alphaModFix/>
          </a:blip>
          <a:stretch>
            <a:fillRect/>
          </a:stretch>
        </p:blipFill>
        <p:spPr>
          <a:xfrm>
            <a:off x="364650" y="1599012"/>
            <a:ext cx="4114800" cy="2514599"/>
          </a:xfrm>
          <a:prstGeom prst="rect">
            <a:avLst/>
          </a:prstGeom>
          <a:noFill/>
          <a:ln cap="flat" cmpd="sng" w="19050">
            <a:solidFill>
              <a:schemeClr val="dk2"/>
            </a:solidFill>
            <a:prstDash val="solid"/>
            <a:round/>
            <a:headEnd len="sm" w="sm" type="none"/>
            <a:tailEnd len="sm" w="sm" type="none"/>
          </a:ln>
        </p:spPr>
      </p:pic>
      <p:pic>
        <p:nvPicPr>
          <p:cNvPr id="109" name="Google Shape;109;p20"/>
          <p:cNvPicPr preferRelativeResize="0"/>
          <p:nvPr/>
        </p:nvPicPr>
        <p:blipFill>
          <a:blip r:embed="rId4">
            <a:alphaModFix/>
          </a:blip>
          <a:stretch>
            <a:fillRect/>
          </a:stretch>
        </p:blipFill>
        <p:spPr>
          <a:xfrm>
            <a:off x="4621275" y="1599000"/>
            <a:ext cx="4114800" cy="2514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Disease Propagation with Ideal Vaccination Coverage</a:t>
            </a:r>
            <a:endParaRPr/>
          </a:p>
        </p:txBody>
      </p:sp>
      <p:pic>
        <p:nvPicPr>
          <p:cNvPr id="115" name="Google Shape;115;p21"/>
          <p:cNvPicPr preferRelativeResize="0"/>
          <p:nvPr/>
        </p:nvPicPr>
        <p:blipFill rotWithShape="1">
          <a:blip r:embed="rId3">
            <a:alphaModFix/>
          </a:blip>
          <a:srcRect b="7140" l="0" r="0" t="0"/>
          <a:stretch/>
        </p:blipFill>
        <p:spPr>
          <a:xfrm>
            <a:off x="457200" y="1488025"/>
            <a:ext cx="4114801" cy="2514600"/>
          </a:xfrm>
          <a:prstGeom prst="rect">
            <a:avLst/>
          </a:prstGeom>
          <a:noFill/>
          <a:ln cap="flat" cmpd="sng" w="19050">
            <a:solidFill>
              <a:schemeClr val="dk2"/>
            </a:solidFill>
            <a:prstDash val="solid"/>
            <a:round/>
            <a:headEnd len="sm" w="sm" type="none"/>
            <a:tailEnd len="sm" w="sm" type="none"/>
          </a:ln>
        </p:spPr>
      </p:pic>
      <p:pic>
        <p:nvPicPr>
          <p:cNvPr id="116" name="Google Shape;116;p21"/>
          <p:cNvPicPr preferRelativeResize="0"/>
          <p:nvPr/>
        </p:nvPicPr>
        <p:blipFill rotWithShape="1">
          <a:blip r:embed="rId4">
            <a:alphaModFix/>
          </a:blip>
          <a:srcRect b="8709" l="0" r="0" t="0"/>
          <a:stretch/>
        </p:blipFill>
        <p:spPr>
          <a:xfrm>
            <a:off x="4717500" y="1488025"/>
            <a:ext cx="4114800" cy="2514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