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78165-E4CD-466A-B43B-87E08ADD2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Péndulos acoplados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156D9-F475-4A16-80CD-B5C729BB5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Oscar Isaac Balcarcel Duarte</a:t>
            </a:r>
            <a:br>
              <a:rPr lang="es-CO" dirty="0"/>
            </a:br>
            <a:r>
              <a:rPr lang="es-CO" dirty="0"/>
              <a:t>Paula Andrea Uribe Mesa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FB8F58-761E-4DC0-B274-7097ACE34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04" y="379156"/>
            <a:ext cx="2893638" cy="245116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4DD8FB-DBE4-4E65-9168-1D446540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" t="1" r="4304" b="4199"/>
          <a:stretch/>
        </p:blipFill>
        <p:spPr>
          <a:xfrm>
            <a:off x="3493971" y="964791"/>
            <a:ext cx="6102418" cy="14364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EC6137-2A3E-4D68-ACBE-4AD8AF938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49" y="3013318"/>
            <a:ext cx="9352259" cy="6763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0A0D16-E3E2-434A-953E-BEFF1E1AD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14" y="3872685"/>
            <a:ext cx="9162392" cy="613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6617BE-BE94-4BC2-B0C5-5245D92D25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44" b="289"/>
          <a:stretch/>
        </p:blipFill>
        <p:spPr>
          <a:xfrm>
            <a:off x="475204" y="4611125"/>
            <a:ext cx="5057802" cy="18677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412356C-010A-4B9B-9DDB-8EA5D92AAB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49" t="5001" r="3938" b="2416"/>
          <a:stretch/>
        </p:blipFill>
        <p:spPr>
          <a:xfrm>
            <a:off x="5793518" y="4668812"/>
            <a:ext cx="5226518" cy="184723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C693F6-3C5A-47FF-9EC2-EA6C82004787}"/>
              </a:ext>
            </a:extLst>
          </p:cNvPr>
          <p:cNvSpPr txBox="1"/>
          <p:nvPr/>
        </p:nvSpPr>
        <p:spPr>
          <a:xfrm>
            <a:off x="11136429" y="4611125"/>
            <a:ext cx="904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dirty="0"/>
          </a:p>
          <a:p>
            <a:endParaRPr lang="es-CO" sz="1200" dirty="0"/>
          </a:p>
          <a:p>
            <a:endParaRPr lang="es-CO" sz="1200" dirty="0"/>
          </a:p>
          <a:p>
            <a:pPr algn="ctr"/>
            <a:r>
              <a:rPr lang="es-CO" sz="1400" dirty="0"/>
              <a:t>a=1</a:t>
            </a:r>
            <a:br>
              <a:rPr lang="es-CO" sz="1400" dirty="0"/>
            </a:br>
            <a:r>
              <a:rPr lang="es-CO" sz="1400" dirty="0"/>
              <a:t>l=1</a:t>
            </a:r>
            <a:br>
              <a:rPr lang="es-CO" sz="1400" dirty="0"/>
            </a:br>
            <a:r>
              <a:rPr lang="es-CO" sz="1400" dirty="0"/>
              <a:t>k=1N/m</a:t>
            </a:r>
            <a:br>
              <a:rPr lang="es-CO" sz="1400" dirty="0"/>
            </a:br>
            <a:r>
              <a:rPr lang="es-CO" sz="1400" dirty="0"/>
              <a:t>m=1kg</a:t>
            </a:r>
          </a:p>
          <a:p>
            <a:br>
              <a:rPr lang="es-CO" dirty="0"/>
            </a:b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41853E-0465-490C-87F1-27D754DF223E}"/>
              </a:ext>
            </a:extLst>
          </p:cNvPr>
          <p:cNvSpPr txBox="1"/>
          <p:nvPr/>
        </p:nvSpPr>
        <p:spPr>
          <a:xfrm>
            <a:off x="3801979" y="352745"/>
            <a:ext cx="569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Lagrangiano, ecuaciones de movimiento y solución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8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50CDF2-17B4-4B76-A983-C806FFC0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05" y="819597"/>
            <a:ext cx="6106504" cy="9938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991E78-7820-4174-8188-6E056D9C1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2"/>
          <a:stretch/>
        </p:blipFill>
        <p:spPr>
          <a:xfrm>
            <a:off x="6095999" y="487665"/>
            <a:ext cx="3163503" cy="11852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E0340F9-0BB9-4FA6-B9EA-BB927D7E1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47" r="5733"/>
          <a:stretch/>
        </p:blipFill>
        <p:spPr>
          <a:xfrm>
            <a:off x="9182022" y="568884"/>
            <a:ext cx="2968731" cy="10876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DD04121-94C5-4A05-88A0-89E9BFEC3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" y="2824451"/>
            <a:ext cx="5776744" cy="78470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3B2EF74-C4FD-454D-B266-8545B90C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77" y="4883887"/>
            <a:ext cx="5340400" cy="92129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B525103-03DF-460B-B4FB-CC98559671AD}"/>
              </a:ext>
            </a:extLst>
          </p:cNvPr>
          <p:cNvSpPr txBox="1"/>
          <p:nvPr/>
        </p:nvSpPr>
        <p:spPr>
          <a:xfrm>
            <a:off x="339777" y="279133"/>
            <a:ext cx="547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Resorte conectado a la mitad de las barras (cambio en la longitud de onda y periodo)</a:t>
            </a:r>
            <a:endParaRPr lang="en-US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FEE7D8-D693-4526-B539-4445197DF05C}"/>
              </a:ext>
            </a:extLst>
          </p:cNvPr>
          <p:cNvSpPr txBox="1"/>
          <p:nvPr/>
        </p:nvSpPr>
        <p:spPr>
          <a:xfrm>
            <a:off x="490888" y="2473693"/>
            <a:ext cx="512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Distintas masas (cambio en la longitud de onda y periodo)</a:t>
            </a:r>
            <a:endParaRPr lang="en-U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83009F9-73DC-4D6C-AB7E-F14ABF562A46}"/>
              </a:ext>
            </a:extLst>
          </p:cNvPr>
          <p:cNvSpPr txBox="1"/>
          <p:nvPr/>
        </p:nvSpPr>
        <p:spPr>
          <a:xfrm>
            <a:off x="567891" y="4321743"/>
            <a:ext cx="511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Distintas longitudes de las barras (cambio en la longitud de onda y periodo)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CAD7A9-2D4F-44F2-8550-BDCAD3D98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77" y="2473693"/>
            <a:ext cx="5520635" cy="36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24E3D5-0D2D-4D2F-A303-F6B22BBB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8" y="1106626"/>
            <a:ext cx="3929638" cy="2990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2B933D-8FB6-49B4-A87E-4D43CC33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4" y="1593534"/>
            <a:ext cx="2297173" cy="2826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B4052C-A923-4616-864F-A04D6F1E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8" y="1552398"/>
            <a:ext cx="993933" cy="328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36F6B0-69E2-4CD4-8296-935950D63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057" b="49946"/>
          <a:stretch/>
        </p:blipFill>
        <p:spPr>
          <a:xfrm>
            <a:off x="342796" y="2027975"/>
            <a:ext cx="4777846" cy="18774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7B62F4A-53B4-40DC-BFEF-FDFB5EBE61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89"/>
          <a:stretch/>
        </p:blipFill>
        <p:spPr>
          <a:xfrm>
            <a:off x="5463164" y="2097892"/>
            <a:ext cx="4421982" cy="187743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A3EE046-6CBA-4ACF-A6B3-95965699503A}"/>
              </a:ext>
            </a:extLst>
          </p:cNvPr>
          <p:cNvSpPr txBox="1"/>
          <p:nvPr/>
        </p:nvSpPr>
        <p:spPr>
          <a:xfrm>
            <a:off x="452388" y="165818"/>
            <a:ext cx="7738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Análisis del caos</a:t>
            </a:r>
          </a:p>
          <a:p>
            <a:r>
              <a:rPr lang="es-CO" sz="1600" dirty="0"/>
              <a:t>Variación muy pequeña para las condiciones iniciales que dan como resultado soluciones con cambios demasiado grandes</a:t>
            </a:r>
            <a:endParaRPr lang="en-U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8AF29F-6E6B-4744-8E91-25A71CE05795}"/>
              </a:ext>
            </a:extLst>
          </p:cNvPr>
          <p:cNvSpPr txBox="1"/>
          <p:nvPr/>
        </p:nvSpPr>
        <p:spPr>
          <a:xfrm>
            <a:off x="507608" y="4119613"/>
            <a:ext cx="7231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Análisis de Fourier</a:t>
            </a:r>
          </a:p>
          <a:p>
            <a:r>
              <a:rPr lang="es-CO" sz="1600" dirty="0"/>
              <a:t>Descomposición de la señal en sus frecuencias, todas bajas lo que concuerda con la señal de periodo largo.</a:t>
            </a:r>
            <a:endParaRPr lang="en-US" sz="16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0248C3D-0146-4171-AF13-98BA476720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192506" y="5200407"/>
            <a:ext cx="6038392" cy="13819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27F9828-D05B-40AD-B541-5F88917FF4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6230898" y="5125678"/>
            <a:ext cx="5903639" cy="14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3C0D2DB-B4A7-467E-9B36-9BFCCA33B9FC}"/>
              </a:ext>
            </a:extLst>
          </p:cNvPr>
          <p:cNvSpPr txBox="1"/>
          <p:nvPr/>
        </p:nvSpPr>
        <p:spPr>
          <a:xfrm>
            <a:off x="565484" y="51316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Lagrangiano</a:t>
            </a:r>
            <a:r>
              <a:rPr lang="es-CO" b="1" dirty="0"/>
              <a:t>, ecuaciones de movimiento y solución para oscilaciones pequeñas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05091D-10F9-4422-8917-F544ACFE2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8881" b="6476"/>
          <a:stretch/>
        </p:blipFill>
        <p:spPr>
          <a:xfrm>
            <a:off x="565485" y="1811933"/>
            <a:ext cx="4350652" cy="3385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EA1BFC-CFA9-46ED-9857-734D71DABE88}"/>
              </a:ext>
            </a:extLst>
          </p:cNvPr>
          <p:cNvSpPr txBox="1"/>
          <p:nvPr/>
        </p:nvSpPr>
        <p:spPr>
          <a:xfrm>
            <a:off x="565484" y="1316437"/>
            <a:ext cx="536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Las </a:t>
            </a:r>
            <a:r>
              <a:rPr lang="en-US" sz="1600" dirty="0" err="1"/>
              <a:t>aproximaciones</a:t>
            </a:r>
            <a:r>
              <a:rPr lang="en-US" sz="1600" dirty="0"/>
              <a:t> que se </a:t>
            </a:r>
            <a:r>
              <a:rPr lang="en-US" sz="1600" dirty="0" err="1"/>
              <a:t>asumieron</a:t>
            </a:r>
            <a:r>
              <a:rPr lang="en-US" sz="1600" dirty="0"/>
              <a:t> </a:t>
            </a:r>
            <a:r>
              <a:rPr lang="en-US" sz="1600" dirty="0" err="1"/>
              <a:t>fueron</a:t>
            </a:r>
            <a:endParaRPr lang="en-US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4F9D3A-B64C-4B9C-8039-2E23C34A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8" y="2173933"/>
            <a:ext cx="9421540" cy="8287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883AA7A-DDA1-44CD-BE81-DA9F3959E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92" y="3477244"/>
            <a:ext cx="3858163" cy="22482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F01EE63-E838-4704-93C1-5787B261B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46" y="3198663"/>
            <a:ext cx="3048425" cy="2857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E9238C6-642F-4748-A1C1-D25663526B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4" b="46887"/>
          <a:stretch/>
        </p:blipFill>
        <p:spPr>
          <a:xfrm>
            <a:off x="4916136" y="3680392"/>
            <a:ext cx="3688020" cy="138234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56A608-69DC-4746-B33B-0381B9732D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9" t="52496" r="-760" b="195"/>
          <a:stretch/>
        </p:blipFill>
        <p:spPr>
          <a:xfrm>
            <a:off x="7752861" y="5113905"/>
            <a:ext cx="3688020" cy="12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01A2BFB-5F83-4BE6-A2CF-57C56D45572F}"/>
              </a:ext>
            </a:extLst>
          </p:cNvPr>
          <p:cNvSpPr txBox="1"/>
          <p:nvPr/>
        </p:nvSpPr>
        <p:spPr>
          <a:xfrm>
            <a:off x="0" y="268791"/>
            <a:ext cx="5411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Resorte conectado a la mitad de las barras (cambio en la longitud de onda y periodo)</a:t>
            </a:r>
            <a:endParaRPr lang="en-U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184145-886E-4737-BCE1-EC560A62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0" y="1143609"/>
            <a:ext cx="5647162" cy="4384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1DB2C4-FD10-4AB6-AC55-1AA238DC7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096000" y="841142"/>
            <a:ext cx="2845869" cy="10433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0AB7CF-69F8-45D3-9405-315C0657F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38"/>
          <a:stretch/>
        </p:blipFill>
        <p:spPr>
          <a:xfrm>
            <a:off x="9108974" y="899981"/>
            <a:ext cx="2787851" cy="98453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FDB0BE7-7753-4D6C-898A-A4EE9B259608}"/>
              </a:ext>
            </a:extLst>
          </p:cNvPr>
          <p:cNvSpPr txBox="1"/>
          <p:nvPr/>
        </p:nvSpPr>
        <p:spPr>
          <a:xfrm>
            <a:off x="-262289" y="2299718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Distintas masas (cambio en la longitud de onda y periodo)</a:t>
            </a:r>
            <a:endParaRPr lang="en-US" sz="1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477343A-30FC-48E2-955B-61383210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" y="3038419"/>
            <a:ext cx="5647162" cy="41052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F0CD02A-8B89-4DCC-829A-25A166803C9A}"/>
              </a:ext>
            </a:extLst>
          </p:cNvPr>
          <p:cNvSpPr txBox="1"/>
          <p:nvPr/>
        </p:nvSpPr>
        <p:spPr>
          <a:xfrm>
            <a:off x="261717" y="4381556"/>
            <a:ext cx="533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Distintas longitudes de las barras (cambio en la longitud de onda y periodo)</a:t>
            </a:r>
            <a:endParaRPr lang="en-US" sz="14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79ABC84-2B08-434F-8339-6C934FC2E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83" y="5034079"/>
            <a:ext cx="6729899" cy="98277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31543C4-F6D9-4AF5-82F3-2760FE0A7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039" y="2166586"/>
            <a:ext cx="5784786" cy="33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A880C9C-D5FE-492B-88E1-97C78BCBA980}"/>
              </a:ext>
            </a:extLst>
          </p:cNvPr>
          <p:cNvSpPr txBox="1"/>
          <p:nvPr/>
        </p:nvSpPr>
        <p:spPr>
          <a:xfrm>
            <a:off x="449981" y="396051"/>
            <a:ext cx="60976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Análisis del caos</a:t>
            </a:r>
          </a:p>
          <a:p>
            <a:r>
              <a:rPr lang="es-CO" sz="1600" dirty="0"/>
              <a:t>Variación muy pequeña para las condiciones iniciales, pero por las aproximaciones hechas, el comportamiento es predecible y no caótico.</a:t>
            </a:r>
            <a:endParaRPr lang="en-U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B8032A-1884-4721-B243-BBF41C3C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81"/>
          <a:stretch/>
        </p:blipFill>
        <p:spPr>
          <a:xfrm>
            <a:off x="449981" y="2700428"/>
            <a:ext cx="5113421" cy="14571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C3635D-A740-4575-BCE4-8EE947A9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1" y="1596380"/>
            <a:ext cx="4620270" cy="3524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501E16-8138-4768-8657-322BC6CD6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80" y="2700428"/>
            <a:ext cx="4388552" cy="15671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DCBF9CB-5D28-4782-80B3-DDC63AEC5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48" y="2079384"/>
            <a:ext cx="5480138" cy="31371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E33B7B2-A6AF-4C6A-96DD-318008F5A960}"/>
              </a:ext>
            </a:extLst>
          </p:cNvPr>
          <p:cNvSpPr txBox="1"/>
          <p:nvPr/>
        </p:nvSpPr>
        <p:spPr>
          <a:xfrm>
            <a:off x="305602" y="4267594"/>
            <a:ext cx="60976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Análisis de Fourier</a:t>
            </a:r>
          </a:p>
          <a:p>
            <a:r>
              <a:rPr lang="es-CO" sz="1600" dirty="0"/>
              <a:t>Descomposición de la señal en sus frecuencias, todas bajas lo que concuerda con la señal de periodo largo.</a:t>
            </a:r>
            <a:endParaRPr lang="en-US" sz="16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91236ED-1F29-4DA1-AB52-E96C081237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548"/>
          <a:stretch/>
        </p:blipFill>
        <p:spPr>
          <a:xfrm>
            <a:off x="449981" y="5239391"/>
            <a:ext cx="4520056" cy="120032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B59113D-DD7B-4A56-81E6-5BAB8ACC18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768"/>
          <a:stretch/>
        </p:blipFill>
        <p:spPr>
          <a:xfrm>
            <a:off x="5553778" y="5129256"/>
            <a:ext cx="5457524" cy="13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2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232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Péndulos acoplados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Péndulos acoplados</dc:title>
  <dc:creator>PAULA URIBE</dc:creator>
  <cp:lastModifiedBy>PAULA URIBE</cp:lastModifiedBy>
  <cp:revision>11</cp:revision>
  <dcterms:created xsi:type="dcterms:W3CDTF">2024-09-04T04:01:24Z</dcterms:created>
  <dcterms:modified xsi:type="dcterms:W3CDTF">2024-09-06T17:15:20Z</dcterms:modified>
</cp:coreProperties>
</file>