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2B0AD0-63C4-4CB7-BD59-AE4AD3C0EDE6}">
  <a:tblStyle styleId="{192B0AD0-63C4-4CB7-BD59-AE4AD3C0ED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bdfeb45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bdfeb45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d9ff9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d9ff9b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dd9ff9b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dd9ff9b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gorelyi-code/advanced_software_design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ASDs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Task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An application continuity service dynamically backs up and restores the state of applications running within the framework on K8s. The service shall use the DSL of the framework to determine the relevant application state and its backup policies. Developers of an application should be able to backup and restore a specific version from images and relevant state from the service. The application state shall be stored externally on the given S3-compatible object storage.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Team: </a:t>
            </a:r>
            <a:r>
              <a:rPr lang="en-GB"/>
              <a:t>Gorelyi Mikhail, Lukashin Daniil, Derezovskiy Ilya, Sigal Lev</a:t>
            </a:r>
            <a:endParaRPr/>
          </a:p>
          <a:p>
            <a:pPr indent="0" lvl="0" marL="0" rtl="0" algn="l">
              <a:spcBef>
                <a:spcPts val="1200"/>
              </a:spcBef>
              <a:spcAft>
                <a:spcPts val="0"/>
              </a:spcAft>
              <a:buNone/>
            </a:pPr>
            <a:r>
              <a:rPr lang="en-GB"/>
              <a:t>Repo</a:t>
            </a:r>
            <a:r>
              <a:rPr lang="en-GB"/>
              <a:t>: </a:t>
            </a:r>
            <a:r>
              <a:rPr lang="en-GB" u="sng">
                <a:solidFill>
                  <a:schemeClr val="hlink"/>
                </a:solidFill>
                <a:hlinkClick r:id="rId3"/>
              </a:rPr>
              <a:t>https://github.com/gorelyi-code/advanced_software_designers</a:t>
            </a:r>
            <a:r>
              <a:rPr lang="en-GB"/>
              <a:t> </a:t>
            </a:r>
            <a:endParaRPr/>
          </a:p>
          <a:p>
            <a:pPr indent="0" lvl="0" marL="0" rtl="0" algn="l">
              <a:spcBef>
                <a:spcPts val="1200"/>
              </a:spcBef>
              <a:spcAft>
                <a:spcPts val="1200"/>
              </a:spcAft>
              <a:buNone/>
            </a:pPr>
            <a:r>
              <a:rPr lang="en-GB"/>
              <a:t>Report</a:t>
            </a:r>
            <a:r>
              <a:rPr lang="en-GB"/>
              <a:t>:</a:t>
            </a:r>
            <a:r>
              <a:rPr lang="en-GB"/>
              <a:t> a link to this slides within project repo/doc storage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a:t>
            </a:r>
            <a:endParaRPr/>
          </a:p>
        </p:txBody>
      </p:sp>
      <p:pic>
        <p:nvPicPr>
          <p:cNvPr id="67" name="Google Shape;67;p15"/>
          <p:cNvPicPr preferRelativeResize="0"/>
          <p:nvPr/>
        </p:nvPicPr>
        <p:blipFill>
          <a:blip r:embed="rId3">
            <a:alphaModFix/>
          </a:blip>
          <a:stretch>
            <a:fillRect/>
          </a:stretch>
        </p:blipFill>
        <p:spPr>
          <a:xfrm>
            <a:off x="2451663" y="1017725"/>
            <a:ext cx="4240670" cy="409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2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 candidates (problem domain)</a:t>
            </a:r>
            <a:endParaRPr/>
          </a:p>
        </p:txBody>
      </p:sp>
      <p:graphicFrame>
        <p:nvGraphicFramePr>
          <p:cNvPr id="73" name="Google Shape;73;p16"/>
          <p:cNvGraphicFramePr/>
          <p:nvPr/>
        </p:nvGraphicFramePr>
        <p:xfrm>
          <a:off x="1123950" y="1009500"/>
          <a:ext cx="3000000" cy="3000000"/>
        </p:xfrm>
        <a:graphic>
          <a:graphicData uri="http://schemas.openxmlformats.org/drawingml/2006/table">
            <a:tbl>
              <a:tblPr>
                <a:noFill/>
                <a:tableStyleId>{192B0AD0-63C4-4CB7-BD59-AE4AD3C0EDE6}</a:tableStyleId>
              </a:tblPr>
              <a:tblGrid>
                <a:gridCol w="1704975"/>
                <a:gridCol w="1181100"/>
                <a:gridCol w="1981200"/>
                <a:gridCol w="2028825"/>
              </a:tblGrid>
              <a:tr h="438150">
                <a:tc>
                  <a:txBody>
                    <a:bodyPr/>
                    <a:lstStyle/>
                    <a:p>
                      <a:pPr indent="0" lvl="0" marL="0" rtl="0" algn="l">
                        <a:lnSpc>
                          <a:spcPct val="115000"/>
                        </a:lnSpc>
                        <a:spcBef>
                          <a:spcPts val="0"/>
                        </a:spcBef>
                        <a:spcAft>
                          <a:spcPts val="0"/>
                        </a:spcAft>
                        <a:buNone/>
                      </a:pPr>
                      <a:r>
                        <a:rPr b="1" lang="en-GB" sz="1100"/>
                        <a:t>Candidate</a:t>
                      </a:r>
                      <a:endParaRPr b="1" sz="11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100"/>
                        <a:t>Criteria</a:t>
                      </a:r>
                      <a:endParaRPr b="1" sz="11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100"/>
                        <a:t>Stored information</a:t>
                      </a:r>
                      <a:endParaRPr b="1" sz="11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100"/>
                        <a:t>Operations</a:t>
                      </a:r>
                      <a:endParaRPr b="1" sz="11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6700">
                <a:tc>
                  <a:txBody>
                    <a:bodyPr/>
                    <a:lstStyle/>
                    <a:p>
                      <a:pPr indent="0" lvl="0" marL="0" rtl="0" algn="l">
                        <a:lnSpc>
                          <a:spcPct val="115000"/>
                        </a:lnSpc>
                        <a:spcBef>
                          <a:spcPts val="0"/>
                        </a:spcBef>
                        <a:spcAft>
                          <a:spcPts val="0"/>
                        </a:spcAft>
                        <a:buNone/>
                      </a:pPr>
                      <a:r>
                        <a:rPr lang="en-GB"/>
                        <a:t>Kubernetes</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GB"/>
                        <a:t>T</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Clr>
                          <a:schemeClr val="dk1"/>
                        </a:buClr>
                        <a:buSzPts val="1100"/>
                        <a:buFont typeface="Arial"/>
                        <a:buNone/>
                      </a:pPr>
                      <a:r>
                        <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t/>
                      </a:r>
                      <a:endParaRPr sz="13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402575">
                <a:tc>
                  <a:txBody>
                    <a:bodyPr/>
                    <a:lstStyle/>
                    <a:p>
                      <a:pPr indent="0" lvl="0" marL="0" rtl="0" algn="l">
                        <a:lnSpc>
                          <a:spcPct val="115000"/>
                        </a:lnSpc>
                        <a:spcBef>
                          <a:spcPts val="0"/>
                        </a:spcBef>
                        <a:spcAft>
                          <a:spcPts val="0"/>
                        </a:spcAft>
                        <a:buNone/>
                      </a:pPr>
                      <a:r>
                        <a:rPr lang="en-GB"/>
                        <a:t>Kubernetes manager</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OUT</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300"/>
                        <a:t>A</a:t>
                      </a:r>
                      <a:r>
                        <a:rPr lang="en-GB" sz="1300"/>
                        <a:t>pplicationControl, SetKubernetesSetting</a:t>
                      </a:r>
                      <a:endParaRPr sz="13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0550">
                <a:tc>
                  <a:txBody>
                    <a:bodyPr/>
                    <a:lstStyle/>
                    <a:p>
                      <a:pPr indent="0" lvl="0" marL="0" rtl="0" algn="l">
                        <a:lnSpc>
                          <a:spcPct val="115000"/>
                        </a:lnSpc>
                        <a:spcBef>
                          <a:spcPts val="0"/>
                        </a:spcBef>
                        <a:spcAft>
                          <a:spcPts val="0"/>
                        </a:spcAft>
                        <a:buNone/>
                      </a:pPr>
                      <a:r>
                        <a:rPr lang="en-GB"/>
                        <a:t>Application manager</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GB"/>
                        <a:t>OUT</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1200"/>
                        </a:spcAft>
                        <a:buNone/>
                      </a:pPr>
                      <a:r>
                        <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GB" sz="1300"/>
                        <a:t>Cr</a:t>
                      </a:r>
                      <a:r>
                        <a:rPr lang="en-GB" sz="1300"/>
                        <a:t>eateVersion, RestoreVersion, AddApplication, SetAutoBackup</a:t>
                      </a:r>
                      <a:endParaRPr sz="13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66700">
                <a:tc>
                  <a:txBody>
                    <a:bodyPr/>
                    <a:lstStyle/>
                    <a:p>
                      <a:pPr indent="0" lvl="0" marL="0" rtl="0" algn="l">
                        <a:lnSpc>
                          <a:spcPct val="115000"/>
                        </a:lnSpc>
                        <a:spcBef>
                          <a:spcPts val="0"/>
                        </a:spcBef>
                        <a:spcAft>
                          <a:spcPts val="0"/>
                        </a:spcAft>
                        <a:buNone/>
                      </a:pPr>
                      <a:r>
                        <a:rPr lang="en-GB"/>
                        <a:t>Account</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SO</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Accesses</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300"/>
                        <a:t>Authorize, GetAccess</a:t>
                      </a:r>
                      <a:endParaRPr sz="13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6700">
                <a:tc>
                  <a:txBody>
                    <a:bodyPr/>
                    <a:lstStyle/>
                    <a:p>
                      <a:pPr indent="0" lvl="0" marL="0" rtl="0" algn="l">
                        <a:lnSpc>
                          <a:spcPct val="115000"/>
                        </a:lnSpc>
                        <a:spcBef>
                          <a:spcPts val="0"/>
                        </a:spcBef>
                        <a:spcAft>
                          <a:spcPts val="0"/>
                        </a:spcAft>
                        <a:buNone/>
                      </a:pPr>
                      <a:r>
                        <a:rPr lang="en-GB"/>
                        <a:t>Application</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SIAOUT</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Data, Status</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300"/>
                        <a:t>Activate, Deactivate</a:t>
                      </a:r>
                      <a:endParaRPr sz="13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6250">
                <a:tc>
                  <a:txBody>
                    <a:bodyPr/>
                    <a:lstStyle/>
                    <a:p>
                      <a:pPr indent="0" lvl="0" marL="0" rtl="0" algn="l">
                        <a:lnSpc>
                          <a:spcPct val="115000"/>
                        </a:lnSpc>
                        <a:spcBef>
                          <a:spcPts val="0"/>
                        </a:spcBef>
                        <a:spcAft>
                          <a:spcPts val="0"/>
                        </a:spcAft>
                        <a:buNone/>
                      </a:pPr>
                      <a:r>
                        <a:rPr lang="en-GB"/>
                        <a:t>Version</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SUT</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GB"/>
                        <a:t>Application</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300"/>
                        <a:t> </a:t>
                      </a:r>
                      <a:endParaRPr sz="13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l">
                        <a:lnSpc>
                          <a:spcPct val="115000"/>
                        </a:lnSpc>
                        <a:spcBef>
                          <a:spcPts val="0"/>
                        </a:spcBef>
                        <a:spcAft>
                          <a:spcPts val="0"/>
                        </a:spcAft>
                        <a:buNone/>
                      </a:pPr>
                      <a:r>
                        <a:rPr lang="en-GB"/>
                        <a:t>Storage</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SOUT</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t>Version</a:t>
                      </a:r>
                      <a:endParaRPr/>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300"/>
                        <a:t>GetLatest, GetById, GetVersions</a:t>
                      </a:r>
                      <a:endParaRPr sz="1300"/>
                    </a:p>
                  </a:txBody>
                  <a:tcPr marT="36200" marB="3620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Domain model diagram</a:t>
            </a:r>
            <a:endParaRPr/>
          </a:p>
        </p:txBody>
      </p:sp>
      <p:pic>
        <p:nvPicPr>
          <p:cNvPr id="79" name="Google Shape;79;p17"/>
          <p:cNvPicPr preferRelativeResize="0"/>
          <p:nvPr/>
        </p:nvPicPr>
        <p:blipFill>
          <a:blip r:embed="rId3">
            <a:alphaModFix/>
          </a:blip>
          <a:stretch>
            <a:fillRect/>
          </a:stretch>
        </p:blipFill>
        <p:spPr>
          <a:xfrm>
            <a:off x="1162288" y="1017725"/>
            <a:ext cx="6819427" cy="399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