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2" r:id="rId5"/>
    <p:sldId id="264" r:id="rId6"/>
    <p:sldId id="265" r:id="rId7"/>
    <p:sldId id="258" r:id="rId8"/>
    <p:sldId id="261"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0390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08947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7553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94570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03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876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425903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25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698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3192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18-10-2019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1894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99006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4DB44-4E8F-4AF9-9D63-381EA3BC2188}" type="datetimeFigureOut">
              <a:rPr lang="en-IN" smtClean="0"/>
              <a:t>18-10-2019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4368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74DB44-4E8F-4AF9-9D63-381EA3BC2188}" type="datetimeFigureOut">
              <a:rPr lang="en-IN" smtClean="0"/>
              <a:t>18-10-2019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1463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DB44-4E8F-4AF9-9D63-381EA3BC2188}" type="datetimeFigureOut">
              <a:rPr lang="en-IN" smtClean="0"/>
              <a:t>18-10-2019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93912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370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18-10-2019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62555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74DB44-4E8F-4AF9-9D63-381EA3BC2188}" type="datetimeFigureOut">
              <a:rPr lang="en-IN" smtClean="0"/>
              <a:t>18-10-2019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BCEB19-07FC-424E-BE88-91983343046F}" type="slidenum">
              <a:rPr lang="en-IN" smtClean="0"/>
              <a:t>‹#›</a:t>
            </a:fld>
            <a:endParaRPr lang="en-IN"/>
          </a:p>
        </p:txBody>
      </p:sp>
    </p:spTree>
    <p:extLst>
      <p:ext uri="{BB962C8B-B14F-4D97-AF65-F5344CB8AC3E}">
        <p14:creationId xmlns:p14="http://schemas.microsoft.com/office/powerpoint/2010/main" val="2503424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5D2-315A-4957-B682-77CACCA54B35}"/>
              </a:ext>
            </a:extLst>
          </p:cNvPr>
          <p:cNvSpPr>
            <a:spLocks noGrp="1"/>
          </p:cNvSpPr>
          <p:nvPr>
            <p:ph type="ctrTitle"/>
          </p:nvPr>
        </p:nvSpPr>
        <p:spPr>
          <a:xfrm>
            <a:off x="1619250" y="2570163"/>
            <a:ext cx="9144000" cy="858837"/>
          </a:xfrm>
        </p:spPr>
        <p:txBody>
          <a:bodyPr>
            <a:normAutofit/>
          </a:bodyPr>
          <a:lstStyle/>
          <a:p>
            <a:pPr algn="ctr"/>
            <a:r>
              <a:rPr lang="en-IN" sz="4000" b="1" u="sng" dirty="0">
                <a:solidFill>
                  <a:schemeClr val="bg1"/>
                </a:solidFill>
                <a:latin typeface="Bahnschrift Condensed" panose="020B0502040204020203" pitchFamily="34" charset="0"/>
              </a:rPr>
              <a:t>INVENTORY MANAGEMENT SYSTEM</a:t>
            </a:r>
          </a:p>
        </p:txBody>
      </p:sp>
    </p:spTree>
    <p:extLst>
      <p:ext uri="{BB962C8B-B14F-4D97-AF65-F5344CB8AC3E}">
        <p14:creationId xmlns:p14="http://schemas.microsoft.com/office/powerpoint/2010/main" val="140542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76B2-3315-4A02-B802-A96F67813C17}"/>
              </a:ext>
            </a:extLst>
          </p:cNvPr>
          <p:cNvSpPr>
            <a:spLocks noGrp="1"/>
          </p:cNvSpPr>
          <p:nvPr>
            <p:ph type="title"/>
          </p:nvPr>
        </p:nvSpPr>
        <p:spPr/>
        <p:txBody>
          <a:bodyPr/>
          <a:lstStyle/>
          <a:p>
            <a:r>
              <a:rPr lang="en-IN" b="1" u="sng" dirty="0">
                <a:latin typeface="Bahnschrift Condensed" panose="020B0502040204020203" pitchFamily="34" charset="0"/>
              </a:rPr>
              <a:t>OPERATIONAL CONCEPTS</a:t>
            </a:r>
          </a:p>
        </p:txBody>
      </p:sp>
      <p:sp>
        <p:nvSpPr>
          <p:cNvPr id="3" name="Content Placeholder 2">
            <a:extLst>
              <a:ext uri="{FF2B5EF4-FFF2-40B4-BE49-F238E27FC236}">
                <a16:creationId xmlns:a16="http://schemas.microsoft.com/office/drawing/2014/main" id="{96572C1F-1739-4074-BEC4-BB2AC8FAC38C}"/>
              </a:ext>
            </a:extLst>
          </p:cNvPr>
          <p:cNvSpPr>
            <a:spLocks noGrp="1"/>
          </p:cNvSpPr>
          <p:nvPr>
            <p:ph idx="1"/>
          </p:nvPr>
        </p:nvSpPr>
        <p:spPr/>
        <p:txBody>
          <a:bodyPr/>
          <a:lstStyle/>
          <a:p>
            <a:r>
              <a:rPr lang="en-US" altLang="en-US" dirty="0">
                <a:latin typeface="Bahnschrift Condensed" panose="020B0502040204020203" pitchFamily="34" charset="0"/>
              </a:rPr>
              <a:t>Real-time inventory management</a:t>
            </a:r>
          </a:p>
          <a:p>
            <a:r>
              <a:rPr lang="en-US" altLang="en-US" dirty="0">
                <a:latin typeface="Bahnschrift Condensed" panose="020B0502040204020203" pitchFamily="34" charset="0"/>
              </a:rPr>
              <a:t>Provides notification of low stock to managers</a:t>
            </a:r>
          </a:p>
          <a:p>
            <a:r>
              <a:rPr lang="en-US" altLang="en-US" dirty="0">
                <a:latin typeface="Bahnschrift Condensed" panose="020B0502040204020203" pitchFamily="34" charset="0"/>
              </a:rPr>
              <a:t>Helps ensure that popular items remain in stock</a:t>
            </a:r>
          </a:p>
          <a:p>
            <a:pPr marL="0" indent="0">
              <a:buNone/>
            </a:pPr>
            <a:endParaRPr lang="en-US" altLang="en-US"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310665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40CC-250C-47BC-86CB-FDE67E945BEE}"/>
              </a:ext>
            </a:extLst>
          </p:cNvPr>
          <p:cNvSpPr>
            <a:spLocks noGrp="1"/>
          </p:cNvSpPr>
          <p:nvPr>
            <p:ph type="title"/>
          </p:nvPr>
        </p:nvSpPr>
        <p:spPr/>
        <p:txBody>
          <a:bodyPr/>
          <a:lstStyle/>
          <a:p>
            <a:r>
              <a:rPr lang="en-US" altLang="en-US" b="1" u="sng" dirty="0">
                <a:latin typeface="Bahnschrift Condensed" panose="020B0502040204020203" pitchFamily="34" charset="0"/>
              </a:rPr>
              <a:t>ARCHITECTURE</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CFFC095-50A1-4D66-87B1-16124E0D18EE}"/>
              </a:ext>
            </a:extLst>
          </p:cNvPr>
          <p:cNvSpPr>
            <a:spLocks noGrp="1"/>
          </p:cNvSpPr>
          <p:nvPr>
            <p:ph idx="1"/>
          </p:nvPr>
        </p:nvSpPr>
        <p:spPr/>
        <p:txBody>
          <a:bodyPr/>
          <a:lstStyle/>
          <a:p>
            <a:r>
              <a:rPr lang="en-US" altLang="en-US" dirty="0">
                <a:latin typeface="Bahnschrift Condensed" panose="020B0502040204020203" pitchFamily="34" charset="0"/>
              </a:rPr>
              <a:t>Client-Server (2 different clients)</a:t>
            </a:r>
          </a:p>
          <a:p>
            <a:r>
              <a:rPr lang="en-US" altLang="en-US" dirty="0">
                <a:latin typeface="Bahnschrift Condensed" panose="020B0502040204020203" pitchFamily="34" charset="0"/>
              </a:rPr>
              <a:t>All data at the server</a:t>
            </a:r>
          </a:p>
          <a:p>
            <a:r>
              <a:rPr lang="en-US" altLang="en-US" dirty="0">
                <a:latin typeface="Bahnschrift Condensed" panose="020B0502040204020203" pitchFamily="34" charset="0"/>
              </a:rPr>
              <a:t>Stock Manager Client web interface</a:t>
            </a:r>
          </a:p>
          <a:p>
            <a:endParaRPr lang="en-IN" dirty="0"/>
          </a:p>
        </p:txBody>
      </p:sp>
    </p:spTree>
    <p:extLst>
      <p:ext uri="{BB962C8B-B14F-4D97-AF65-F5344CB8AC3E}">
        <p14:creationId xmlns:p14="http://schemas.microsoft.com/office/powerpoint/2010/main" val="292154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4C49-21B4-41BE-BBCE-20F119F8045B}"/>
              </a:ext>
            </a:extLst>
          </p:cNvPr>
          <p:cNvSpPr>
            <a:spLocks noGrp="1"/>
          </p:cNvSpPr>
          <p:nvPr>
            <p:ph type="title"/>
          </p:nvPr>
        </p:nvSpPr>
        <p:spPr>
          <a:xfrm>
            <a:off x="1154954" y="987522"/>
            <a:ext cx="8761413" cy="706964"/>
          </a:xfrm>
        </p:spPr>
        <p:txBody>
          <a:bodyPr/>
          <a:lstStyle/>
          <a:p>
            <a:r>
              <a:rPr lang="en-US" b="1" u="sng" dirty="0">
                <a:latin typeface="Bahnschrift Condensed" panose="020B0502040204020203" pitchFamily="34" charset="0"/>
              </a:rPr>
              <a:t>INTRODUCTION TO INVENTORY  MANAGEMENT</a:t>
            </a:r>
            <a:br>
              <a:rPr lang="en-US" b="1" u="sng" dirty="0"/>
            </a:br>
            <a:endParaRPr lang="en-US" dirty="0"/>
          </a:p>
        </p:txBody>
      </p:sp>
      <p:sp>
        <p:nvSpPr>
          <p:cNvPr id="3" name="Content Placeholder 2">
            <a:extLst>
              <a:ext uri="{FF2B5EF4-FFF2-40B4-BE49-F238E27FC236}">
                <a16:creationId xmlns:a16="http://schemas.microsoft.com/office/drawing/2014/main" id="{A77507DC-E33F-4F7F-A2A0-C39EEB64825D}"/>
              </a:ext>
            </a:extLst>
          </p:cNvPr>
          <p:cNvSpPr>
            <a:spLocks noGrp="1"/>
          </p:cNvSpPr>
          <p:nvPr>
            <p:ph idx="1"/>
          </p:nvPr>
        </p:nvSpPr>
        <p:spPr/>
        <p:txBody>
          <a:bodyPr/>
          <a:lstStyle/>
          <a:p>
            <a:pPr marL="0" indent="0">
              <a:buNone/>
            </a:pPr>
            <a:r>
              <a:rPr lang="en-US" dirty="0">
                <a:latin typeface="Bahnschrift Condensed" panose="020B0502040204020203" pitchFamily="34" charset="0"/>
              </a:rPr>
              <a:t>Inventory Management System:</a:t>
            </a:r>
          </a:p>
          <a:p>
            <a:pPr>
              <a:buFont typeface="Wingdings" panose="05000000000000000000" pitchFamily="2" charset="2"/>
              <a:buChar char="Ø"/>
            </a:pPr>
            <a:r>
              <a:rPr lang="en-US" dirty="0">
                <a:solidFill>
                  <a:schemeClr val="tx1"/>
                </a:solidFill>
                <a:latin typeface="Bahnschrift Condensed" panose="020B0502040204020203" pitchFamily="34" charset="0"/>
              </a:rPr>
              <a:t>Inventory management system  is a system for tracking inventory levels, orders, sales and deliveries. It can also be used in the manufacturing industry to create a work order, bill of materials and other production-related documents.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C</a:t>
            </a:r>
            <a:r>
              <a:rPr lang="en-US" dirty="0">
                <a:solidFill>
                  <a:schemeClr val="tx1"/>
                </a:solidFill>
                <a:latin typeface="Bahnschrift Condensed" panose="020B0502040204020203" pitchFamily="34" charset="0"/>
              </a:rPr>
              <a:t>ompanies use inv</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en</a:t>
            </a:r>
            <a:r>
              <a:rPr lang="en-US" dirty="0">
                <a:solidFill>
                  <a:schemeClr val="tx1"/>
                </a:solidFill>
                <a:latin typeface="Bahnschrift Condensed" panose="020B0502040204020203" pitchFamily="34" charset="0"/>
              </a:rPr>
              <a:t>tory management system to avoid product overstock and outages.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I</a:t>
            </a:r>
            <a:r>
              <a:rPr lang="en-US" dirty="0">
                <a:solidFill>
                  <a:schemeClr val="tx1"/>
                </a:solidFill>
                <a:latin typeface="Bahnschrift Condensed" panose="020B0502040204020203" pitchFamily="34" charset="0"/>
              </a:rPr>
              <a:t>t is a tool for organizing inventory data that before was generally stored in hard-copy form or in spreadsheets. </a:t>
            </a:r>
          </a:p>
        </p:txBody>
      </p:sp>
    </p:spTree>
    <p:extLst>
      <p:ext uri="{BB962C8B-B14F-4D97-AF65-F5344CB8AC3E}">
        <p14:creationId xmlns:p14="http://schemas.microsoft.com/office/powerpoint/2010/main" val="5988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64CA-51BE-4336-9FA1-C498C0652DF7}"/>
              </a:ext>
            </a:extLst>
          </p:cNvPr>
          <p:cNvSpPr>
            <a:spLocks noGrp="1"/>
          </p:cNvSpPr>
          <p:nvPr>
            <p:ph type="title"/>
          </p:nvPr>
        </p:nvSpPr>
        <p:spPr/>
        <p:txBody>
          <a:bodyPr/>
          <a:lstStyle/>
          <a:p>
            <a:r>
              <a:rPr lang="en-US" b="1" u="sng" dirty="0">
                <a:latin typeface="Bahnschrift Condensed" panose="020B0502040204020203" pitchFamily="34" charset="0"/>
              </a:rPr>
              <a:t>COMPONENTS OF INVENTORY MANAGEMENT SYSTEM</a:t>
            </a:r>
          </a:p>
        </p:txBody>
      </p:sp>
      <p:sp>
        <p:nvSpPr>
          <p:cNvPr id="3" name="Content Placeholder 2">
            <a:extLst>
              <a:ext uri="{FF2B5EF4-FFF2-40B4-BE49-F238E27FC236}">
                <a16:creationId xmlns:a16="http://schemas.microsoft.com/office/drawing/2014/main" id="{45E9E43E-B2A5-4DC3-92EC-A340871C1CB2}"/>
              </a:ext>
            </a:extLst>
          </p:cNvPr>
          <p:cNvSpPr>
            <a:spLocks noGrp="1"/>
          </p:cNvSpPr>
          <p:nvPr>
            <p:ph idx="1"/>
          </p:nvPr>
        </p:nvSpPr>
        <p:spPr>
          <a:xfrm>
            <a:off x="748146" y="2189018"/>
            <a:ext cx="9232468" cy="3830782"/>
          </a:xfrm>
        </p:spPr>
        <p:txBody>
          <a:bodyPr>
            <a:normAutofit/>
          </a:bodyPr>
          <a:lstStyle/>
          <a:p>
            <a:pPr marL="0" indent="0">
              <a:buNone/>
            </a:pPr>
            <a:r>
              <a:rPr lang="en-US" b="1" dirty="0">
                <a:latin typeface="Bahnschrift Condensed" panose="020B0502040204020203" pitchFamily="34" charset="0"/>
              </a:rPr>
              <a:t>Client Side Components:</a:t>
            </a:r>
          </a:p>
          <a:p>
            <a:pPr>
              <a:buFont typeface="Wingdings" panose="05000000000000000000" pitchFamily="2" charset="2"/>
              <a:buChar char="Ø"/>
            </a:pPr>
            <a:r>
              <a:rPr lang="en-US" b="1" dirty="0" err="1">
                <a:latin typeface="Bahnschrift Condensed" panose="020B0502040204020203" pitchFamily="34" charset="0"/>
              </a:rPr>
              <a:t>Javascript</a:t>
            </a:r>
            <a:endParaRPr lang="en-US" b="1" dirty="0">
              <a:latin typeface="Bahnschrift Condensed" panose="020B0502040204020203" pitchFamily="34" charset="0"/>
            </a:endParaRPr>
          </a:p>
          <a:p>
            <a:pPr>
              <a:buFont typeface="Wingdings" panose="05000000000000000000" pitchFamily="2" charset="2"/>
              <a:buChar char="Ø"/>
            </a:pPr>
            <a:r>
              <a:rPr lang="en-US" b="1" dirty="0">
                <a:latin typeface="Bahnschrift Condensed" panose="020B0502040204020203" pitchFamily="34" charset="0"/>
              </a:rPr>
              <a:t>HTML</a:t>
            </a:r>
          </a:p>
          <a:p>
            <a:pPr>
              <a:buFont typeface="Wingdings" panose="05000000000000000000" pitchFamily="2" charset="2"/>
              <a:buChar char="Ø"/>
            </a:pPr>
            <a:r>
              <a:rPr lang="en-US" b="1" dirty="0">
                <a:latin typeface="Bahnschrift Condensed" panose="020B0502040204020203" pitchFamily="34" charset="0"/>
              </a:rPr>
              <a:t>jQuery AJAX</a:t>
            </a:r>
          </a:p>
          <a:p>
            <a:pPr>
              <a:buFont typeface="Wingdings" panose="05000000000000000000" pitchFamily="2" charset="2"/>
              <a:buChar char="Ø"/>
            </a:pPr>
            <a:r>
              <a:rPr lang="en-US" b="1" dirty="0">
                <a:latin typeface="Bahnschrift Condensed" panose="020B0502040204020203" pitchFamily="34" charset="0"/>
              </a:rPr>
              <a:t>CSS</a:t>
            </a:r>
          </a:p>
          <a:p>
            <a:pPr marL="0" indent="0">
              <a:buNone/>
            </a:pPr>
            <a:r>
              <a:rPr lang="en-US" b="1" dirty="0">
                <a:latin typeface="Bahnschrift Condensed" panose="020B0502040204020203" pitchFamily="34" charset="0"/>
              </a:rPr>
              <a:t>Server Side Components :</a:t>
            </a:r>
          </a:p>
          <a:p>
            <a:pPr>
              <a:buFont typeface="Wingdings" panose="05000000000000000000" pitchFamily="2" charset="2"/>
              <a:buChar char="Ø"/>
            </a:pPr>
            <a:r>
              <a:rPr lang="en-US" b="1" dirty="0">
                <a:latin typeface="Bahnschrift Condensed" panose="020B0502040204020203" pitchFamily="34" charset="0"/>
              </a:rPr>
              <a:t>Apache</a:t>
            </a:r>
          </a:p>
          <a:p>
            <a:pPr>
              <a:buFont typeface="Wingdings" panose="05000000000000000000" pitchFamily="2" charset="2"/>
              <a:buChar char="Ø"/>
            </a:pPr>
            <a:r>
              <a:rPr lang="en-US" b="1" dirty="0">
                <a:latin typeface="Bahnschrift Condensed" panose="020B0502040204020203" pitchFamily="34" charset="0"/>
              </a:rPr>
              <a:t>PHP</a:t>
            </a:r>
          </a:p>
          <a:p>
            <a:pPr>
              <a:buFont typeface="Wingdings" panose="05000000000000000000" pitchFamily="2" charset="2"/>
              <a:buChar char="Ø"/>
            </a:pPr>
            <a:r>
              <a:rPr lang="en-US" b="1" dirty="0">
                <a:latin typeface="Bahnschrift Condensed" panose="020B0502040204020203" pitchFamily="34" charset="0"/>
              </a:rPr>
              <a:t>MySQL</a:t>
            </a:r>
          </a:p>
          <a:p>
            <a:pPr marL="0" inden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286665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A400-3178-44C7-925E-E8B55E2D538E}"/>
              </a:ext>
            </a:extLst>
          </p:cNvPr>
          <p:cNvSpPr>
            <a:spLocks noGrp="1"/>
          </p:cNvSpPr>
          <p:nvPr>
            <p:ph type="title"/>
          </p:nvPr>
        </p:nvSpPr>
        <p:spPr/>
        <p:txBody>
          <a:bodyPr/>
          <a:lstStyle/>
          <a:p>
            <a:r>
              <a:rPr lang="en-US" b="1" u="sng" dirty="0">
                <a:latin typeface="Bahnschrift Condensed" panose="020B0502040204020203" pitchFamily="34" charset="0"/>
              </a:rPr>
              <a:t>ER DIAGRAM</a:t>
            </a:r>
          </a:p>
        </p:txBody>
      </p:sp>
      <p:pic>
        <p:nvPicPr>
          <p:cNvPr id="4" name="Content Placeholder 3">
            <a:extLst>
              <a:ext uri="{FF2B5EF4-FFF2-40B4-BE49-F238E27FC236}">
                <a16:creationId xmlns:a16="http://schemas.microsoft.com/office/drawing/2014/main" id="{550F5ACC-2EAD-4B15-9BCA-E26A9329052E}"/>
              </a:ext>
            </a:extLst>
          </p:cNvPr>
          <p:cNvPicPr>
            <a:picLocks noGrp="1" noChangeAspect="1"/>
          </p:cNvPicPr>
          <p:nvPr>
            <p:ph idx="1"/>
          </p:nvPr>
        </p:nvPicPr>
        <p:blipFill rotWithShape="1">
          <a:blip r:embed="rId2"/>
          <a:srcRect l="24222" t="24469" r="29916" b="18891"/>
          <a:stretch/>
        </p:blipFill>
        <p:spPr>
          <a:xfrm>
            <a:off x="2385610" y="1680632"/>
            <a:ext cx="7420779" cy="5177368"/>
          </a:xfrm>
          <a:prstGeom prst="rect">
            <a:avLst/>
          </a:prstGeom>
        </p:spPr>
      </p:pic>
    </p:spTree>
    <p:extLst>
      <p:ext uri="{BB962C8B-B14F-4D97-AF65-F5344CB8AC3E}">
        <p14:creationId xmlns:p14="http://schemas.microsoft.com/office/powerpoint/2010/main" val="309064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1638-FE25-4331-9425-F3BF949AC371}"/>
              </a:ext>
            </a:extLst>
          </p:cNvPr>
          <p:cNvSpPr>
            <a:spLocks noGrp="1"/>
          </p:cNvSpPr>
          <p:nvPr>
            <p:ph type="title"/>
          </p:nvPr>
        </p:nvSpPr>
        <p:spPr/>
        <p:txBody>
          <a:bodyPr/>
          <a:lstStyle/>
          <a:p>
            <a:r>
              <a:rPr lang="en-US" altLang="en-US" b="1" u="sng" dirty="0">
                <a:latin typeface="Bahnschrift Condensed" panose="020B0502040204020203" pitchFamily="34" charset="0"/>
              </a:rPr>
              <a:t>SYSTEM REQUIREMENTS</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7862AF8-4194-4DB7-9198-299F8D2F541C}"/>
              </a:ext>
            </a:extLst>
          </p:cNvPr>
          <p:cNvSpPr>
            <a:spLocks noGrp="1"/>
          </p:cNvSpPr>
          <p:nvPr>
            <p:ph idx="1"/>
          </p:nvPr>
        </p:nvSpPr>
        <p:spPr/>
        <p:txBody>
          <a:bodyPr/>
          <a:lstStyle/>
          <a:p>
            <a:r>
              <a:rPr lang="en-US" altLang="en-US" dirty="0">
                <a:latin typeface="Bahnschrift Condensed" panose="020B0502040204020203" pitchFamily="34" charset="0"/>
              </a:rPr>
              <a:t>Database server (MySQL)</a:t>
            </a:r>
          </a:p>
          <a:p>
            <a:r>
              <a:rPr lang="en-US" altLang="en-US" dirty="0">
                <a:latin typeface="Bahnschrift Condensed" panose="020B0502040204020203" pitchFamily="34" charset="0"/>
              </a:rPr>
              <a:t>Web server (WAMP)</a:t>
            </a:r>
          </a:p>
          <a:p>
            <a:r>
              <a:rPr lang="en-US" altLang="en-US" dirty="0">
                <a:latin typeface="Bahnschrift Condensed" panose="020B0502040204020203" pitchFamily="34" charset="0"/>
              </a:rPr>
              <a:t>GitHub</a:t>
            </a:r>
          </a:p>
          <a:p>
            <a:r>
              <a:rPr lang="en-US" altLang="en-US" dirty="0">
                <a:latin typeface="Bahnschrift Condensed" panose="020B0502040204020203" pitchFamily="34" charset="0"/>
              </a:rPr>
              <a:t>Brackets</a:t>
            </a:r>
          </a:p>
          <a:p>
            <a:endParaRPr lang="en-US" altLang="en-US" dirty="0">
              <a:latin typeface="Bahnschrift Condensed" panose="020B0502040204020203" pitchFamily="34" charset="0"/>
            </a:endParaRPr>
          </a:p>
          <a:p>
            <a:endParaRPr lang="en-US" altLang="en-US" dirty="0"/>
          </a:p>
          <a:p>
            <a:endParaRPr lang="en-IN" dirty="0"/>
          </a:p>
        </p:txBody>
      </p:sp>
    </p:spTree>
    <p:extLst>
      <p:ext uri="{BB962C8B-B14F-4D97-AF65-F5344CB8AC3E}">
        <p14:creationId xmlns:p14="http://schemas.microsoft.com/office/powerpoint/2010/main" val="12793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A5FB-F17B-438D-BE0F-82ABA02D288B}"/>
              </a:ext>
            </a:extLst>
          </p:cNvPr>
          <p:cNvSpPr>
            <a:spLocks noGrp="1"/>
          </p:cNvSpPr>
          <p:nvPr>
            <p:ph type="title"/>
          </p:nvPr>
        </p:nvSpPr>
        <p:spPr/>
        <p:txBody>
          <a:bodyPr/>
          <a:lstStyle/>
          <a:p>
            <a:r>
              <a:rPr lang="en-US" b="1" u="sng" dirty="0">
                <a:latin typeface="Bahnschrift Condensed" panose="020B0502040204020203" pitchFamily="34" charset="0"/>
              </a:rPr>
              <a:t>SCOPE AND LIMITATIONS</a:t>
            </a:r>
          </a:p>
        </p:txBody>
      </p:sp>
      <p:sp>
        <p:nvSpPr>
          <p:cNvPr id="3" name="Content Placeholder 2">
            <a:extLst>
              <a:ext uri="{FF2B5EF4-FFF2-40B4-BE49-F238E27FC236}">
                <a16:creationId xmlns:a16="http://schemas.microsoft.com/office/drawing/2014/main" id="{820A3E74-6724-49CA-9EC9-7FFD81949795}"/>
              </a:ext>
            </a:extLst>
          </p:cNvPr>
          <p:cNvSpPr>
            <a:spLocks noGrp="1"/>
          </p:cNvSpPr>
          <p:nvPr>
            <p:ph idx="1"/>
          </p:nvPr>
        </p:nvSpPr>
        <p:spPr/>
        <p:txBody>
          <a:bodyPr/>
          <a:lstStyle/>
          <a:p>
            <a:r>
              <a:rPr lang="en-US" dirty="0">
                <a:latin typeface="Bahnschrift Condensed" panose="020B0502040204020203" pitchFamily="34" charset="0"/>
              </a:rPr>
              <a:t>The “Inventory Management System” software is being developed as an accurate and efficient system for the user . In this system the record of the each request details are preserved along with their transaction related to them. The system is also made secured as all the updation  and transaction can be done by the authorized person . </a:t>
            </a:r>
          </a:p>
          <a:p>
            <a:r>
              <a:rPr lang="en" dirty="0">
                <a:latin typeface="Bahnschrift Condensed" panose="020B0502040204020203" pitchFamily="34" charset="0"/>
              </a:rPr>
              <a:t> </a:t>
            </a:r>
            <a:r>
              <a:rPr lang="en-US" dirty="0">
                <a:latin typeface="Bahnschrift Condensed" panose="020B0502040204020203" pitchFamily="34" charset="0"/>
              </a:rPr>
              <a:t>Databased used is SQL Server and every database have a stack limit. </a:t>
            </a:r>
          </a:p>
          <a:p>
            <a:r>
              <a:rPr lang="en-US" dirty="0">
                <a:latin typeface="Bahnschrift Condensed" panose="020B0502040204020203" pitchFamily="34" charset="0"/>
              </a:rPr>
              <a:t> Manual Errors at the time of entering the data can’t be check, only the validation required w.r.t proposed system is checked.</a:t>
            </a:r>
          </a:p>
          <a:p>
            <a:endParaRPr lang="en" dirty="0"/>
          </a:p>
          <a:p>
            <a:endParaRPr lang="en-US" dirty="0"/>
          </a:p>
        </p:txBody>
      </p:sp>
    </p:spTree>
    <p:extLst>
      <p:ext uri="{BB962C8B-B14F-4D97-AF65-F5344CB8AC3E}">
        <p14:creationId xmlns:p14="http://schemas.microsoft.com/office/powerpoint/2010/main" val="264147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8D7B-021A-49AC-BDFA-0B155F130200}"/>
              </a:ext>
            </a:extLst>
          </p:cNvPr>
          <p:cNvSpPr>
            <a:spLocks noGrp="1"/>
          </p:cNvSpPr>
          <p:nvPr>
            <p:ph type="title"/>
          </p:nvPr>
        </p:nvSpPr>
        <p:spPr/>
        <p:txBody>
          <a:bodyPr/>
          <a:lstStyle/>
          <a:p>
            <a:r>
              <a:rPr lang="en-US" b="1" u="sng"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2FDAF8EB-BBAF-4D4C-83CC-6A2B92393822}"/>
              </a:ext>
            </a:extLst>
          </p:cNvPr>
          <p:cNvSpPr>
            <a:spLocks noGrp="1"/>
          </p:cNvSpPr>
          <p:nvPr>
            <p:ph idx="1"/>
          </p:nvPr>
        </p:nvSpPr>
        <p:spPr/>
        <p:txBody>
          <a:bodyPr/>
          <a:lstStyle/>
          <a:p>
            <a:r>
              <a:rPr lang="en-US" dirty="0">
                <a:latin typeface="Bahnschrift Condensed" panose="020B0502040204020203" pitchFamily="34" charset="0"/>
              </a:rPr>
              <a:t>The objective of this project was to build a program for maintaining the details of all Supply Order .</a:t>
            </a:r>
          </a:p>
          <a:p>
            <a:r>
              <a:rPr lang="en-US" dirty="0">
                <a:latin typeface="Bahnschrift Condensed" panose="020B0502040204020203" pitchFamily="34" charset="0"/>
              </a:rPr>
              <a:t>The system developed is able to meet all the basic requirements. It will provide the facility to the user so that they can keep tracks of all the </a:t>
            </a:r>
            <a:r>
              <a:rPr lang="en-US" dirty="0" err="1">
                <a:latin typeface="Bahnschrift Condensed" panose="020B0502040204020203" pitchFamily="34" charset="0"/>
              </a:rPr>
              <a:t>equipments</a:t>
            </a:r>
            <a:r>
              <a:rPr lang="en-US" dirty="0">
                <a:latin typeface="Bahnschrift Condensed" panose="020B0502040204020203" pitchFamily="34" charset="0"/>
              </a:rPr>
              <a:t> being supplied. </a:t>
            </a:r>
          </a:p>
          <a:p>
            <a:r>
              <a:rPr lang="en-US" dirty="0">
                <a:latin typeface="Bahnschrift Condensed" panose="020B0502040204020203" pitchFamily="34" charset="0"/>
              </a:rPr>
              <a:t>The management of the Inventory will be also benefited by the proposed system, as it will automate the whole supply procedure, which will reduce the workload. The security of the system is also one of the prime concerns. </a:t>
            </a:r>
          </a:p>
        </p:txBody>
      </p:sp>
    </p:spTree>
    <p:extLst>
      <p:ext uri="{BB962C8B-B14F-4D97-AF65-F5344CB8AC3E}">
        <p14:creationId xmlns:p14="http://schemas.microsoft.com/office/powerpoint/2010/main" val="3956876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226</TotalTime>
  <Words>288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Condensed</vt:lpstr>
      <vt:lpstr>Century Gothic</vt:lpstr>
      <vt:lpstr>Wingdings</vt:lpstr>
      <vt:lpstr>Wingdings 3</vt:lpstr>
      <vt:lpstr>Ion Boardroom</vt:lpstr>
      <vt:lpstr>INVENTORY MANAGEMENT SYSTEM</vt:lpstr>
      <vt:lpstr>OPERATIONAL CONCEPTS</vt:lpstr>
      <vt:lpstr>ARCHITECTURE</vt:lpstr>
      <vt:lpstr>INTRODUCTION TO INVENTORY  MANAGEMENT </vt:lpstr>
      <vt:lpstr>COMPONENTS OF INVENTORY MANAGEMENT SYSTEM</vt:lpstr>
      <vt:lpstr>ER DIAGRAM</vt:lpstr>
      <vt:lpstr>SYSTEM REQUIREMENTS</vt:lpstr>
      <vt:lpstr>SCOPE AND 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Sourabh Chougale</dc:creator>
  <cp:lastModifiedBy>vaishnavi nagare</cp:lastModifiedBy>
  <cp:revision>14</cp:revision>
  <dcterms:created xsi:type="dcterms:W3CDTF">2019-10-17T15:15:07Z</dcterms:created>
  <dcterms:modified xsi:type="dcterms:W3CDTF">2019-10-18T10:29:41Z</dcterms:modified>
</cp:coreProperties>
</file>