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5"/>
  </p:sldMasterIdLst>
  <p:notesMasterIdLst>
    <p:notesMasterId r:id="rId11"/>
  </p:notesMasterIdLst>
  <p:handoutMasterIdLst>
    <p:handoutMasterId r:id="rId12"/>
  </p:handoutMasterIdLst>
  <p:sldIdLst>
    <p:sldId id="259" r:id="rId6"/>
    <p:sldId id="274" r:id="rId7"/>
    <p:sldId id="276" r:id="rId8"/>
    <p:sldId id="268" r:id="rId9"/>
    <p:sldId id="275" r:id="rId10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584" autoAdjust="0"/>
  </p:normalViewPr>
  <p:slideViewPr>
    <p:cSldViewPr>
      <p:cViewPr varScale="1">
        <p:scale>
          <a:sx n="74" d="100"/>
          <a:sy n="74" d="100"/>
        </p:scale>
        <p:origin x="17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75609C4-8612-4DB3-AB4F-E3719D0DF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71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E1E5239-0A6F-4F50-A755-E585B046D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89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B9514-8571-4630-9561-2C9CA05510FE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2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Portfolio &amp; Governance – Project Mandate Template version 2.0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Portfolio &amp; Governance – Project Mandate Template version 2.0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25425"/>
            <a:ext cx="2133600" cy="5718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5425"/>
            <a:ext cx="6248400" cy="5718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Portfolio &amp; Governance – Project Mandate Template version 2.0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Portfolio &amp; Governance – Project Mandate Template version 2.0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Portfolio &amp; Governance – Project Mandate Template version 2.0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485900"/>
            <a:ext cx="4189412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Portfolio &amp; Governance – Project Mandate Template version 2.0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Portfolio &amp; Governance – Project Mandate Template version 2.0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Portfolio &amp; Governance – Project Mandate Template version 2.0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Portfolio &amp; Governance – Project Mandate Template version 2.0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Portfolio &amp; Governance – Project Mandate Template version 2.0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Portfolio &amp; Governance – Project Mandate Template version 2.0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39750" y="6554788"/>
            <a:ext cx="62103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Portfolio &amp; Governance – Project Mandate Template version 2.0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6388" y="1485900"/>
            <a:ext cx="8532812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225425"/>
            <a:ext cx="85344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77" name="Picture 9" descr="T_Label_2_3C_li_ppt"/>
          <p:cNvPicPr>
            <a:picLocks noChangeAspect="1" noChangeArrowheads="1"/>
          </p:cNvPicPr>
          <p:nvPr/>
        </p:nvPicPr>
        <p:blipFill>
          <a:blip r:embed="rId13" cstate="print"/>
          <a:srcRect r="84" b="937"/>
          <a:stretch>
            <a:fillRect/>
          </a:stretch>
        </p:blipFill>
        <p:spPr bwMode="gray">
          <a:xfrm>
            <a:off x="468313" y="5589588"/>
            <a:ext cx="8524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8243888" y="6561138"/>
            <a:ext cx="53975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fld id="{430DFCF4-E5C3-4C0C-B15F-56E7A72F4065}" type="slidenum">
              <a:rPr lang="de-DE" sz="900">
                <a:latin typeface="+mn-lt"/>
              </a:rPr>
              <a:pPr algn="r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t>‹#›</a:t>
            </a:fld>
            <a:endParaRPr lang="de-DE" sz="90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fontAlgn="base">
        <a:lnSpc>
          <a:spcPct val="90000"/>
        </a:lnSpc>
        <a:spcBef>
          <a:spcPct val="2500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fontAlgn="base">
        <a:lnSpc>
          <a:spcPct val="90000"/>
        </a:lnSpc>
        <a:spcBef>
          <a:spcPct val="2500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fontAlgn="base">
        <a:lnSpc>
          <a:spcPct val="90000"/>
        </a:lnSpc>
        <a:spcBef>
          <a:spcPct val="2500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fontAlgn="base">
        <a:lnSpc>
          <a:spcPct val="90000"/>
        </a:lnSpc>
        <a:spcBef>
          <a:spcPct val="2500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3838" indent="-22383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96900" indent="-24288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952500" indent="-24288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316038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670050" indent="-23336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27250" indent="-2333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84450" indent="-2333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41650" indent="-2333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8850" indent="-2333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tags" Target="../tags/tag41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50" Type="http://schemas.openxmlformats.org/officeDocument/2006/relationships/tags" Target="../tags/tag52.xml"/><Relationship Id="rId55" Type="http://schemas.openxmlformats.org/officeDocument/2006/relationships/tags" Target="../tags/tag57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tags" Target="../tags/tag48.xml"/><Relationship Id="rId59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41" Type="http://schemas.openxmlformats.org/officeDocument/2006/relationships/tags" Target="../tags/tag43.xml"/><Relationship Id="rId54" Type="http://schemas.openxmlformats.org/officeDocument/2006/relationships/tags" Target="../tags/tag56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53" Type="http://schemas.openxmlformats.org/officeDocument/2006/relationships/tags" Target="../tags/tag55.xml"/><Relationship Id="rId58" Type="http://schemas.openxmlformats.org/officeDocument/2006/relationships/tags" Target="../tags/tag60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tags" Target="../tags/tag51.xml"/><Relationship Id="rId57" Type="http://schemas.openxmlformats.org/officeDocument/2006/relationships/tags" Target="../tags/tag59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52" Type="http://schemas.openxmlformats.org/officeDocument/2006/relationships/tags" Target="../tags/tag54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56" Type="http://schemas.openxmlformats.org/officeDocument/2006/relationships/tags" Target="../tags/tag58.xml"/><Relationship Id="rId8" Type="http://schemas.openxmlformats.org/officeDocument/2006/relationships/tags" Target="../tags/tag10.xml"/><Relationship Id="rId51" Type="http://schemas.openxmlformats.org/officeDocument/2006/relationships/tags" Target="../tags/tag53.xml"/><Relationship Id="rId3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Portfolio &amp; Governance – Project Mandate Template version 2.0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 anchor="ctr"/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Project Mandate</a:t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Deliver Cloud </a:t>
            </a:r>
            <a:r>
              <a:rPr lang="en-US" sz="4000" b="1" smtClean="0">
                <a:solidFill>
                  <a:schemeClr val="bg1"/>
                </a:solidFill>
              </a:rPr>
              <a:t>Infrastructure Framework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323850" y="3716338"/>
            <a:ext cx="41211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3838" indent="-223838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GB" sz="1600" b="1" kern="0" dirty="0">
                <a:latin typeface="+mn-lt"/>
              </a:rPr>
              <a:t>Project mission &amp; background</a:t>
            </a:r>
            <a:endParaRPr lang="en-GB" sz="1600" kern="0" dirty="0">
              <a:latin typeface="+mn-lt"/>
            </a:endParaRPr>
          </a:p>
        </p:txBody>
      </p:sp>
      <p:sp>
        <p:nvSpPr>
          <p:cNvPr id="10" name="AutoShape 2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23850" y="1708150"/>
            <a:ext cx="4102100" cy="1864866"/>
          </a:xfrm>
          <a:prstGeom prst="roundRect">
            <a:avLst>
              <a:gd name="adj" fmla="val 4495"/>
            </a:avLst>
          </a:prstGeom>
          <a:gradFill rotWithShape="1">
            <a:gsLst>
              <a:gs pos="0">
                <a:srgbClr val="FFFFFF"/>
              </a:gs>
              <a:gs pos="100000">
                <a:srgbClr val="DCDCDC"/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lIns="54000" tIns="306000"/>
          <a:lstStyle/>
          <a:p>
            <a:pPr marL="1704975" indent="-1704975">
              <a:defRPr/>
            </a:pPr>
            <a:r>
              <a:rPr lang="en-US" sz="1400" dirty="0">
                <a:latin typeface="+mn-lt"/>
              </a:rPr>
              <a:t>Project Name	: 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Deliver Cloud Infrastructure Framework</a:t>
            </a:r>
            <a:endParaRPr lang="en-US" sz="1400" dirty="0">
              <a:latin typeface="+mn-lt"/>
            </a:endParaRPr>
          </a:p>
          <a:p>
            <a:pPr marL="1704975" indent="-1704975">
              <a:defRPr/>
            </a:pPr>
            <a:r>
              <a:rPr lang="en-US" sz="1400" dirty="0">
                <a:latin typeface="+mn-lt"/>
              </a:rPr>
              <a:t>Project Owner	: </a:t>
            </a:r>
            <a:r>
              <a:rPr lang="en-US" sz="1400" dirty="0" smtClean="0">
                <a:latin typeface="+mn-lt"/>
              </a:rPr>
              <a:t>Carola van Stapele</a:t>
            </a:r>
            <a:endParaRPr lang="en-US" sz="1400" dirty="0">
              <a:latin typeface="+mn-lt"/>
            </a:endParaRPr>
          </a:p>
          <a:p>
            <a:pPr marL="1704975" indent="-1704975">
              <a:defRPr/>
            </a:pPr>
            <a:r>
              <a:rPr lang="en-US" sz="1400" dirty="0">
                <a:latin typeface="+mn-lt"/>
              </a:rPr>
              <a:t>Delegated Project Owner	: </a:t>
            </a:r>
            <a:r>
              <a:rPr lang="en-US" sz="1400" dirty="0" smtClean="0">
                <a:latin typeface="+mn-lt"/>
              </a:rPr>
              <a:t>Shane Hogan/</a:t>
            </a:r>
          </a:p>
          <a:p>
            <a:pPr marL="1704975" indent="-1704975">
              <a:defRPr/>
            </a:pPr>
            <a:r>
              <a:rPr lang="en-US" sz="1400" dirty="0">
                <a:latin typeface="+mn-lt"/>
              </a:rPr>
              <a:t>	</a:t>
            </a:r>
            <a:r>
              <a:rPr lang="en-US" sz="1400" dirty="0" smtClean="0">
                <a:latin typeface="+mn-lt"/>
              </a:rPr>
              <a:t>  Dimos </a:t>
            </a:r>
            <a:r>
              <a:rPr lang="nl-NL" sz="1400" dirty="0">
                <a:latin typeface="+mn-lt"/>
              </a:rPr>
              <a:t>Evangelopoulos</a:t>
            </a:r>
            <a:endParaRPr lang="en-US" sz="1400" dirty="0">
              <a:latin typeface="+mn-lt"/>
            </a:endParaRPr>
          </a:p>
          <a:p>
            <a:pPr marL="1704975" indent="-1704975">
              <a:defRPr/>
            </a:pPr>
            <a:r>
              <a:rPr lang="en-US" sz="1400" dirty="0">
                <a:latin typeface="+mn-lt"/>
              </a:rPr>
              <a:t>Department	: </a:t>
            </a:r>
            <a:r>
              <a:rPr lang="en-US" sz="1400" dirty="0" smtClean="0">
                <a:latin typeface="+mn-lt"/>
              </a:rPr>
              <a:t>Service Operations</a:t>
            </a:r>
            <a:endParaRPr lang="en-US" sz="1400" dirty="0">
              <a:latin typeface="+mn-lt"/>
            </a:endParaRPr>
          </a:p>
          <a:p>
            <a:pPr marL="1704975" indent="-1704975">
              <a:defRPr/>
            </a:pPr>
            <a:r>
              <a:rPr lang="en-US" sz="1400" dirty="0">
                <a:latin typeface="+mn-lt"/>
              </a:rPr>
              <a:t>Date	: 5</a:t>
            </a:r>
            <a:r>
              <a:rPr lang="en-US" sz="1400" dirty="0" smtClean="0">
                <a:latin typeface="+mn-lt"/>
              </a:rPr>
              <a:t>-11-2015</a:t>
            </a:r>
            <a:endParaRPr lang="en-US" sz="1400" dirty="0">
              <a:latin typeface="+mn-lt"/>
            </a:endParaRPr>
          </a:p>
          <a:p>
            <a:pPr marL="1704975" indent="-1704975">
              <a:defRPr/>
            </a:pPr>
            <a:r>
              <a:rPr lang="en-US" sz="1400" dirty="0">
                <a:latin typeface="+mn-lt"/>
              </a:rPr>
              <a:t>Version	: </a:t>
            </a:r>
            <a:r>
              <a:rPr lang="en-US" sz="1400" dirty="0" smtClean="0">
                <a:latin typeface="+mn-lt"/>
              </a:rPr>
              <a:t>0.2</a:t>
            </a:r>
            <a:endParaRPr lang="en-US" sz="1400" dirty="0">
              <a:latin typeface="+mn-lt"/>
            </a:endParaRPr>
          </a:p>
        </p:txBody>
      </p:sp>
      <p:sp>
        <p:nvSpPr>
          <p:cNvPr id="5126" name="Abgerundetes Rechteck 23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23850" y="1708150"/>
            <a:ext cx="4103688" cy="309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GB" sz="1600">
                <a:solidFill>
                  <a:srgbClr val="FFFFFF"/>
                </a:solidFill>
                <a:latin typeface="Tele-GroteskFet" pitchFamily="2" charset="0"/>
              </a:rPr>
              <a:t>General information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325529"/>
              </p:ext>
            </p:extLst>
          </p:nvPr>
        </p:nvGraphicFramePr>
        <p:xfrm>
          <a:off x="4716463" y="1787525"/>
          <a:ext cx="3972315" cy="5017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72315"/>
              </a:tblGrid>
              <a:tr h="101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noProof="0" dirty="0" smtClean="0"/>
                        <a:t>What is the context</a:t>
                      </a:r>
                      <a:r>
                        <a:rPr lang="en-US" sz="1100" b="1" baseline="0" noProof="0" dirty="0" smtClean="0"/>
                        <a:t> and history of the project?</a:t>
                      </a:r>
                      <a:endParaRPr lang="en-US" sz="1100" b="1" noProof="0" dirty="0"/>
                    </a:p>
                  </a:txBody>
                  <a:tcPr marL="54000" marR="54000" marT="18000" marB="18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Industry</a:t>
                      </a:r>
                      <a:r>
                        <a:rPr lang="en-US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infrastructure trends</a:t>
                      </a:r>
                    </a:p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Generally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speaking private and public clouds are fast becoming the industry trend in infrastructure delivery also within the DT group (i.e. </a:t>
                      </a:r>
                      <a:r>
                        <a:rPr lang="en-US" sz="11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PanIP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Why? Because traditional datacenter solutions are cost inefficient, resource sub-optimized, physically limited and do not deliver resources at the speed needed to meet an agile software development, test  and delivery methodology.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Enabler for Agile transformation</a:t>
                      </a:r>
                      <a:endParaRPr lang="en-US" sz="11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must have for agile transformation is a need for easy access to new technologies so we can pilot new business solutions in a dynamic and experimental  manner (hours instead of weeks). Leading Cloud hosting service providers already offer the latest and broadest software technologies within the cloud infrastructure.</a:t>
                      </a:r>
                    </a:p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an operational perspective we need short lead times to manage dynamic capacity based on increased/</a:t>
                      </a:r>
                      <a:r>
                        <a:rPr lang="en-US" sz="11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decr</a:t>
                      </a:r>
                      <a:endParaRPr lang="en-US" sz="11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E-transformation and BEN  infrastructure experience</a:t>
                      </a:r>
                    </a:p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Since the start-up of E-transformation (SOS, OCD,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ePLM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and BEN,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 have with the current datacenter infrastructure model with all our suppliers on the one hand the  recurring issue of slow delivery of hardware (&amp;virtual) resources effectively killing the pace of software development , testing and delivery and on the other hand, delays&amp; inflexibility  in ramping up resource capacity ultimately delaying the business market value return on investment.</a:t>
                      </a:r>
                    </a:p>
                    <a:p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Whilst E-transformation has brought this issue to the fore, it also opens up opportunities for the broader IT and NT landscape e.g. enhanced deploy/rollback scenario’s, A/B testing, network service virtualization, etc.</a:t>
                      </a:r>
                    </a:p>
                  </a:txBody>
                  <a:tcPr marL="54000" marR="54000" marT="18000" marB="18000"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noProof="0" dirty="0" smtClean="0"/>
                        <a:t>Is this</a:t>
                      </a:r>
                      <a:r>
                        <a:rPr lang="en-US" sz="1100" b="1" baseline="0" noProof="0" dirty="0" smtClean="0"/>
                        <a:t> project mandatory for legal, technical or security reasons?</a:t>
                      </a:r>
                      <a:endParaRPr lang="en-US" sz="1100" noProof="0" dirty="0"/>
                    </a:p>
                  </a:txBody>
                  <a:tcPr marL="54000" marR="54000" marT="18000" marB="18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noProof="0" dirty="0" smtClean="0"/>
                        <a:t>No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18000" marB="18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82539"/>
              </p:ext>
            </p:extLst>
          </p:nvPr>
        </p:nvGraphicFramePr>
        <p:xfrm>
          <a:off x="323850" y="3992563"/>
          <a:ext cx="3972315" cy="2086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72315"/>
              </a:tblGrid>
              <a:tr h="252000">
                <a:tc>
                  <a:txBody>
                    <a:bodyPr/>
                    <a:lstStyle/>
                    <a:p>
                      <a:r>
                        <a:rPr lang="en-US" sz="1100" b="1" noProof="0" dirty="0" smtClean="0"/>
                        <a:t>What is the project about in broad terms?</a:t>
                      </a:r>
                      <a:r>
                        <a:rPr lang="en-US" sz="1100" b="1" baseline="0" noProof="0" dirty="0" smtClean="0"/>
                        <a:t> </a:t>
                      </a:r>
                      <a:endParaRPr lang="en-US" sz="1100" b="1" noProof="0" dirty="0"/>
                    </a:p>
                  </a:txBody>
                  <a:tcPr marL="54000" marR="54000" marT="18000" marB="18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Realize a future proof infrastructure 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is capable of delivering the resources to enable continuous software delivery 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including Development, Test and release to Production.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Reduce time to market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avoid upfront capex invest, access to virtually unlimited resources thereby  enabling flexible scaling, A/B testing and access to uncommitted/disposable resources.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Realize established framework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procurement, security and legal/privacy for future Cloud initiatives to ensure compliancy.</a:t>
                      </a:r>
                    </a:p>
                    <a:p>
                      <a:endParaRPr lang="en-US" sz="1100" baseline="0" noProof="0" dirty="0" smtClean="0"/>
                    </a:p>
                    <a:p>
                      <a:endParaRPr lang="en-US" sz="1100" noProof="0" dirty="0"/>
                    </a:p>
                  </a:txBody>
                  <a:tcPr marL="54000" marR="54000" marT="18000" marB="18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71196"/>
              </p:ext>
            </p:extLst>
          </p:nvPr>
        </p:nvGraphicFramePr>
        <p:xfrm>
          <a:off x="4572000" y="1268413"/>
          <a:ext cx="3972316" cy="2098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72316"/>
              </a:tblGrid>
              <a:tr h="230865">
                <a:tc>
                  <a:txBody>
                    <a:bodyPr/>
                    <a:lstStyle/>
                    <a:p>
                      <a:r>
                        <a:rPr lang="en-US" sz="1400" b="1" kern="0" dirty="0" smtClean="0">
                          <a:latin typeface="+mn-lt"/>
                        </a:rPr>
                        <a:t>How does</a:t>
                      </a:r>
                      <a:r>
                        <a:rPr lang="en-US" sz="1400" b="1" kern="0" baseline="0" dirty="0" smtClean="0">
                          <a:latin typeface="+mn-lt"/>
                        </a:rPr>
                        <a:t> this project contributes to the overall customer satisfaction</a:t>
                      </a:r>
                      <a:r>
                        <a:rPr lang="en-US" sz="1400" b="1" kern="0" dirty="0" smtClean="0">
                          <a:latin typeface="+mn-lt"/>
                        </a:rPr>
                        <a:t>?</a:t>
                      </a:r>
                      <a:endParaRPr lang="en-US" sz="1400" b="1" noProof="0" dirty="0"/>
                    </a:p>
                  </a:txBody>
                  <a:tcPr marL="54000" marR="54000" marT="18000" marB="18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28399"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100" baseline="0" noProof="0" dirty="0" smtClean="0"/>
                        <a:t>Future proof scalability to support customer centric initiatives like e-transformation.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100" baseline="0" noProof="0" dirty="0" smtClean="0"/>
                        <a:t>Flexible capacity scaling for business driven sales and market events (</a:t>
                      </a:r>
                      <a:r>
                        <a:rPr lang="en-US" sz="1100" baseline="0" noProof="0" dirty="0" err="1" smtClean="0"/>
                        <a:t>iphone</a:t>
                      </a:r>
                      <a:r>
                        <a:rPr lang="en-US" sz="1100" baseline="0" noProof="0" dirty="0" smtClean="0"/>
                        <a:t>, campaigns, new features </a:t>
                      </a:r>
                      <a:r>
                        <a:rPr lang="en-US" sz="1100" baseline="0" noProof="0" dirty="0" err="1" smtClean="0"/>
                        <a:t>etc</a:t>
                      </a:r>
                      <a:r>
                        <a:rPr lang="en-US" sz="1100" baseline="0" noProof="0" dirty="0" smtClean="0"/>
                        <a:t>)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100" baseline="0" noProof="0" dirty="0" smtClean="0"/>
                        <a:t>Time to market of all value streams located in cloud with infra impact will be reduced to 1 day for ad hoc environments to 1 month for a full scale production platform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400" dirty="0" smtClean="0"/>
                    </a:p>
                    <a:p>
                      <a:endParaRPr lang="en-US" sz="1400" noProof="0" dirty="0"/>
                    </a:p>
                  </a:txBody>
                  <a:tcPr marL="54000" marR="54000" marT="18000" marB="18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Portfolio &amp; Governance – Project Mandate Template version 2.0</a:t>
            </a:r>
            <a:endParaRPr lang="en-US" dirty="0"/>
          </a:p>
        </p:txBody>
      </p:sp>
      <p:sp>
        <p:nvSpPr>
          <p:cNvPr id="615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34400" cy="1260475"/>
          </a:xfrm>
        </p:spPr>
        <p:txBody>
          <a:bodyPr/>
          <a:lstStyle/>
          <a:p>
            <a:pPr eaLnBrk="1" hangingPunct="1"/>
            <a:r>
              <a:rPr lang="en-US" smtClean="0"/>
              <a:t>Objective &amp; contribution to strategy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051363"/>
              </p:ext>
            </p:extLst>
          </p:nvPr>
        </p:nvGraphicFramePr>
        <p:xfrm>
          <a:off x="311150" y="1268413"/>
          <a:ext cx="3972315" cy="535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72315"/>
              </a:tblGrid>
              <a:tr h="252000">
                <a:tc>
                  <a:txBody>
                    <a:bodyPr/>
                    <a:lstStyle/>
                    <a:p>
                      <a:r>
                        <a:rPr lang="en-US" sz="1400" b="1" noProof="0" dirty="0" smtClean="0"/>
                        <a:t>Why</a:t>
                      </a:r>
                      <a:r>
                        <a:rPr lang="en-US" sz="1400" b="1" baseline="0" noProof="0" dirty="0" smtClean="0"/>
                        <a:t> are we doing the project: what are the drivers?</a:t>
                      </a:r>
                      <a:endParaRPr lang="en-US" sz="1400" b="1" noProof="0" dirty="0"/>
                    </a:p>
                  </a:txBody>
                  <a:tcPr marL="54000" marR="54000" marT="18000" marB="18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Eliminate long Lead times for hardware acquisition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VM/OS/RDBMS licenses, currently takes months to </a:t>
                      </a:r>
                      <a:r>
                        <a:rPr lang="en-US" sz="11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realise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 infra hosting business functionality. Move to resource delivery within hours.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dev/test/acceptance/prod infra model based on virtually unlimited</a:t>
                      </a:r>
                      <a:r>
                        <a:rPr lang="en-US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uncommitted and disposable resources</a:t>
                      </a:r>
                      <a:r>
                        <a:rPr lang="en-US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model leads to projects every x years requiring capex invest to replace written-off hardware. No reinvest needed. Move to resource consumption model. (Check this?)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Reduction: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 benefit from </a:t>
                      </a:r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hardware costs due to economies of scale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inherent in cloud hosting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 per use model</a:t>
                      </a:r>
                      <a:r>
                        <a:rPr lang="en-US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long-term contractual commitment to retain resources which will be used only ad hoc/short period for dev/test/</a:t>
                      </a:r>
                      <a:r>
                        <a:rPr lang="en-US" sz="11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  <a:endParaRPr lang="en-US" sz="11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Facilitates experimentation with new technologies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order to find most suitable software to support business needs. Not a fit, dispose and iterate, no committed costs.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Scalable &amp; flexible  Capacity management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Currently guess on infra capacity needs. With Cloud, </a:t>
                      </a:r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 can be automated or done within hours</a:t>
                      </a:r>
                      <a:r>
                        <a:rPr lang="en-US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no significant resource headcount intensive planning needed (</a:t>
                      </a:r>
                      <a:r>
                        <a:rPr lang="en-US" sz="11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i.e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IPHONE launch, BEN launch, </a:t>
                      </a:r>
                      <a:r>
                        <a:rPr lang="en-US" sz="11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Doutzen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launch, 4G national coverage campaign)</a:t>
                      </a:r>
                    </a:p>
                    <a:p>
                      <a:endParaRPr lang="en-US" sz="1400" noProof="0" dirty="0"/>
                    </a:p>
                  </a:txBody>
                  <a:tcPr marL="54000" marR="54000" marT="18000" marB="18000">
                    <a:solidFill>
                      <a:schemeClr val="bg1"/>
                    </a:solidFill>
                  </a:tcPr>
                </a:tc>
              </a:tr>
              <a:tr h="403840">
                <a:tc>
                  <a:txBody>
                    <a:bodyPr/>
                    <a:lstStyle/>
                    <a:p>
                      <a:r>
                        <a:rPr lang="en-US" sz="1400" b="1" noProof="0" dirty="0" smtClean="0"/>
                        <a:t>How does this project contribute to the TMNL/P2W strategy? </a:t>
                      </a:r>
                      <a:endParaRPr lang="en-US" sz="1400" b="1" noProof="0" dirty="0"/>
                    </a:p>
                  </a:txBody>
                  <a:tcPr marL="54000" marR="54000" marT="18000" marB="18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noProof="0" dirty="0" smtClean="0"/>
                        <a:t>It enhances Operational</a:t>
                      </a:r>
                      <a:r>
                        <a:rPr lang="en-US" sz="1100" baseline="0" noProof="0" dirty="0" smtClean="0"/>
                        <a:t> excellence.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baseline="0" noProof="0" dirty="0" smtClean="0"/>
                        <a:t>Reduce time to market 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100" noProof="0" dirty="0" smtClean="0"/>
                        <a:t>Potential high cost savings due to pay as you go and use of uncommitted and disposable</a:t>
                      </a:r>
                      <a:r>
                        <a:rPr lang="en-US" sz="1100" baseline="0" noProof="0" dirty="0" smtClean="0"/>
                        <a:t> resources</a:t>
                      </a:r>
                      <a:endParaRPr lang="en-US" sz="1100" noProof="0" dirty="0"/>
                    </a:p>
                  </a:txBody>
                  <a:tcPr marL="54000" marR="54000" marT="18000" marB="18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0" y="1268413"/>
          <a:ext cx="3972316" cy="138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6158"/>
                <a:gridCol w="1986158"/>
              </a:tblGrid>
              <a:tr h="230865">
                <a:tc gridSpan="2">
                  <a:txBody>
                    <a:bodyPr/>
                    <a:lstStyle/>
                    <a:p>
                      <a:r>
                        <a:rPr lang="en-US" sz="1400" b="1" noProof="0" dirty="0" smtClean="0"/>
                        <a:t>Please insert your Business</a:t>
                      </a:r>
                      <a:r>
                        <a:rPr lang="en-US" sz="1400" b="1" baseline="0" noProof="0" dirty="0" smtClean="0"/>
                        <a:t> Case (Excel-file) below:</a:t>
                      </a:r>
                      <a:endParaRPr lang="en-US" sz="1400" b="1" noProof="0" dirty="0"/>
                    </a:p>
                  </a:txBody>
                  <a:tcPr marL="54000" marR="54000" marT="18000" marB="18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3469">
                <a:tc gridSpan="2">
                  <a:txBody>
                    <a:bodyPr/>
                    <a:lstStyle/>
                    <a:p>
                      <a:r>
                        <a:rPr lang="en-US" sz="1400" kern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&lt;Please use the Business Case template. The </a:t>
                      </a:r>
                    </a:p>
                    <a:p>
                      <a:r>
                        <a:rPr lang="en-US" sz="1400" kern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Business Case must be validated by the Business</a:t>
                      </a:r>
                    </a:p>
                    <a:p>
                      <a:r>
                        <a:rPr lang="en-US" sz="1400" kern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Controller from your department before sending </a:t>
                      </a:r>
                    </a:p>
                    <a:p>
                      <a:r>
                        <a:rPr lang="en-US" sz="1400" kern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in your Mandate!!!!&gt;*</a:t>
                      </a:r>
                      <a:endParaRPr lang="en-US" sz="1400" kern="0" noProof="0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54000" marR="54000" marT="18000" marB="1800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sz="1400" b="1" kern="0" noProof="0" dirty="0" smtClean="0">
                          <a:latin typeface="+mn-lt"/>
                        </a:rPr>
                        <a:t>Business</a:t>
                      </a:r>
                      <a:r>
                        <a:rPr lang="en-US" sz="1400" b="1" kern="0" baseline="0" noProof="0" dirty="0" smtClean="0">
                          <a:latin typeface="+mn-lt"/>
                        </a:rPr>
                        <a:t> Case validated by:</a:t>
                      </a:r>
                      <a:endParaRPr lang="en-US" sz="1400" b="1" kern="0" noProof="0" dirty="0" smtClean="0">
                        <a:latin typeface="+mn-lt"/>
                      </a:endParaRPr>
                    </a:p>
                  </a:txBody>
                  <a:tcPr marL="54000" marR="54000" marT="18000" marB="18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kern="0" noProof="0" dirty="0" smtClean="0">
                          <a:latin typeface="+mn-lt"/>
                        </a:rPr>
                        <a:t>&lt;Name</a:t>
                      </a:r>
                      <a:r>
                        <a:rPr lang="nl-NL" sz="1400" kern="0" baseline="0" noProof="0" dirty="0" smtClean="0">
                          <a:latin typeface="+mn-lt"/>
                        </a:rPr>
                        <a:t> Business Controller&gt;</a:t>
                      </a:r>
                      <a:endParaRPr lang="en-US" sz="1400" kern="0" noProof="0" dirty="0" smtClean="0">
                        <a:latin typeface="+mn-lt"/>
                      </a:endParaRPr>
                    </a:p>
                  </a:txBody>
                  <a:tcPr marL="54000" marR="54000" marT="18000" marB="18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Portfolio &amp; Governance – Project Mandate Template version 2.0</a:t>
            </a:r>
            <a:endParaRPr lang="en-US" dirty="0"/>
          </a:p>
        </p:txBody>
      </p:sp>
      <p:sp>
        <p:nvSpPr>
          <p:cNvPr id="206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34400" cy="1260475"/>
          </a:xfrm>
        </p:spPr>
        <p:txBody>
          <a:bodyPr/>
          <a:lstStyle/>
          <a:p>
            <a:pPr eaLnBrk="1" hangingPunct="1"/>
            <a:r>
              <a:rPr lang="en-US" smtClean="0"/>
              <a:t>(Financial)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825" y="6191250"/>
            <a:ext cx="8424863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00" i="1" dirty="0">
                <a:latin typeface="+mn-lt"/>
              </a:rPr>
              <a:t>*First Technology  and Business CAPEX quotes  from the FIAT and FIAB will be added to the Business Case by the Proposition Analyst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65510"/>
              </p:ext>
            </p:extLst>
          </p:nvPr>
        </p:nvGraphicFramePr>
        <p:xfrm>
          <a:off x="323850" y="1268413"/>
          <a:ext cx="3972316" cy="56444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72316"/>
              </a:tblGrid>
              <a:tr h="230865">
                <a:tc>
                  <a:txBody>
                    <a:bodyPr/>
                    <a:lstStyle/>
                    <a:p>
                      <a:r>
                        <a:rPr lang="en-US" sz="1100" b="1" kern="0" dirty="0" smtClean="0">
                          <a:latin typeface="+mn-lt"/>
                        </a:rPr>
                        <a:t>What are the</a:t>
                      </a:r>
                      <a:r>
                        <a:rPr lang="en-US" sz="1100" b="1" kern="0" baseline="0" dirty="0" smtClean="0">
                          <a:latin typeface="+mn-lt"/>
                        </a:rPr>
                        <a:t> main assumptions behind the financial </a:t>
                      </a:r>
                      <a:r>
                        <a:rPr lang="en-US" sz="1100" b="1" kern="0" dirty="0" smtClean="0">
                          <a:latin typeface="+mn-lt"/>
                        </a:rPr>
                        <a:t>benefits of implementing the project?</a:t>
                      </a:r>
                      <a:endParaRPr lang="en-US" sz="1100" b="1" noProof="0" dirty="0"/>
                    </a:p>
                  </a:txBody>
                  <a:tcPr marL="54000" marR="54000" marT="18000" marB="18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28399"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100" noProof="0" dirty="0" smtClean="0"/>
                        <a:t>Pay as you use model for</a:t>
                      </a:r>
                      <a:r>
                        <a:rPr lang="en-US" sz="1100" baseline="0" noProof="0" dirty="0" smtClean="0"/>
                        <a:t> dev/</a:t>
                      </a:r>
                      <a:r>
                        <a:rPr lang="en-US" sz="1100" baseline="0" noProof="0" dirty="0" err="1" smtClean="0"/>
                        <a:t>tst</a:t>
                      </a:r>
                      <a:r>
                        <a:rPr lang="en-US" sz="1100" baseline="0" noProof="0" dirty="0" smtClean="0"/>
                        <a:t>/acceptance cheaper than current dedicated and long-term committed hardware, including SW licenses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100" baseline="0" noProof="0" dirty="0" smtClean="0"/>
                        <a:t>New infra demand now has always CAPEX realization element, Cloud model drop it close to 0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100" baseline="0" noProof="0" dirty="0" smtClean="0"/>
                        <a:t>Production environment benefit from economies of scale and continuous innovation which Cloud providers offer – expected lower costing model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100" baseline="0" noProof="0" dirty="0" smtClean="0"/>
                        <a:t>More accountability/traceability due to costing per resource model used by Cloud providers.</a:t>
                      </a:r>
                      <a:endParaRPr lang="en-US" sz="1100" noProof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100" noProof="0" dirty="0" smtClean="0"/>
                        <a:t>prevent high transmission cost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100" kern="0" noProof="0" dirty="0" smtClean="0">
                          <a:latin typeface="+mn-lt"/>
                        </a:rPr>
                        <a:t>Resources needed to create</a:t>
                      </a:r>
                      <a:r>
                        <a:rPr lang="en-US" sz="1100" kern="0" baseline="0" noProof="0" dirty="0" smtClean="0">
                          <a:latin typeface="+mn-lt"/>
                        </a:rPr>
                        <a:t> new environments significantly reduced due to automated deployments</a:t>
                      </a:r>
                      <a:endParaRPr lang="en-US" sz="1100" noProof="0" dirty="0"/>
                    </a:p>
                  </a:txBody>
                  <a:tcPr marL="54000" marR="54000" marT="18000" marB="18000">
                    <a:solidFill>
                      <a:schemeClr val="bg1"/>
                    </a:solidFill>
                  </a:tcPr>
                </a:tc>
              </a:tr>
              <a:tr h="428399">
                <a:tc>
                  <a:txBody>
                    <a:bodyPr/>
                    <a:lstStyle/>
                    <a:p>
                      <a:r>
                        <a:rPr lang="en-US" sz="1100" b="1" kern="0" noProof="0" dirty="0" smtClean="0">
                          <a:latin typeface="+mn-lt"/>
                        </a:rPr>
                        <a:t>Are there any recurring costs (OPEX) resulting from implementing this project</a:t>
                      </a:r>
                      <a:r>
                        <a:rPr lang="en-US" sz="1100" b="1" kern="0" baseline="0" noProof="0" dirty="0" smtClean="0">
                          <a:latin typeface="+mn-lt"/>
                        </a:rPr>
                        <a:t> or other financial considerations?</a:t>
                      </a:r>
                      <a:endParaRPr lang="en-US" sz="1100" b="1" noProof="0" dirty="0"/>
                    </a:p>
                  </a:txBody>
                  <a:tcPr marL="54000" marR="54000" marT="18000" marB="18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3334">
                <a:tc>
                  <a:txBody>
                    <a:bodyPr/>
                    <a:lstStyle/>
                    <a:p>
                      <a:pPr marL="171450" indent="-171450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5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1100" dirty="0" smtClean="0"/>
                        <a:t>Still unclear – potentially </a:t>
                      </a:r>
                      <a:r>
                        <a:rPr lang="en-GB" sz="1100" baseline="0" dirty="0" smtClean="0"/>
                        <a:t>a shift in responsibilities/costs  from </a:t>
                      </a:r>
                      <a:r>
                        <a:rPr lang="en-GB" sz="1100" dirty="0" smtClean="0"/>
                        <a:t>.external suppliers</a:t>
                      </a:r>
                      <a:r>
                        <a:rPr lang="en-GB" sz="1100" baseline="0" dirty="0" smtClean="0"/>
                        <a:t> to internal employees to max flexibility (i.e. include in dev-ops responsibilities)</a:t>
                      </a:r>
                      <a:endParaRPr lang="en-US" sz="1100" noProof="0" dirty="0"/>
                    </a:p>
                  </a:txBody>
                  <a:tcPr marL="54000" marR="54000" marT="18000" marB="18000">
                    <a:solidFill>
                      <a:schemeClr val="bg1"/>
                    </a:solidFill>
                  </a:tcPr>
                </a:tc>
              </a:tr>
              <a:tr h="428399">
                <a:tc>
                  <a:txBody>
                    <a:bodyPr/>
                    <a:lstStyle/>
                    <a:p>
                      <a:r>
                        <a:rPr lang="en-US" sz="1100" b="1" kern="0" dirty="0" smtClean="0">
                          <a:latin typeface="+mn-lt"/>
                        </a:rPr>
                        <a:t>How can we measure, once the project is implemented, that the benefits/drivers of the project have been achieved?</a:t>
                      </a:r>
                      <a:endParaRPr lang="en-US" sz="1100" b="1" noProof="0" dirty="0"/>
                    </a:p>
                  </a:txBody>
                  <a:tcPr marL="54000" marR="54000" marT="18000" marB="18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3334">
                <a:tc>
                  <a:txBody>
                    <a:bodyPr/>
                    <a:lstStyle/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lead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time to extend existing infra for capacity purposes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lead time to deploy new technologies for all environments for business demand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established framework for procurement, security and legal/privacy – run audits/intrusion detection/</a:t>
                      </a:r>
                      <a:r>
                        <a:rPr lang="en-US" sz="11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ddos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CAPEX reductions in hardware replacement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hardware delivery effort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OPEX reductions in the long-term due to economies of scale Cloud solutions inherently have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11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Realise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automated testing, reduce volume of incidents after go-live on production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Reduce duration of testing phase </a:t>
                      </a:r>
                    </a:p>
                  </a:txBody>
                  <a:tcPr marL="54000" marR="54000" marT="18000" marB="18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Portfolio &amp; Governance – Project Mandate Template version 2.0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Scope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919418"/>
              </p:ext>
            </p:extLst>
          </p:nvPr>
        </p:nvGraphicFramePr>
        <p:xfrm>
          <a:off x="311150" y="1055688"/>
          <a:ext cx="4548882" cy="39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48882"/>
              </a:tblGrid>
              <a:tr h="97240">
                <a:tc>
                  <a:txBody>
                    <a:bodyPr/>
                    <a:lstStyle/>
                    <a:p>
                      <a:r>
                        <a:rPr lang="en-US" sz="1100" b="1" noProof="0" dirty="0" smtClean="0"/>
                        <a:t>What is the scope of the project?</a:t>
                      </a:r>
                      <a:endParaRPr lang="en-US" sz="1100" b="1" noProof="0" dirty="0"/>
                    </a:p>
                  </a:txBody>
                  <a:tcPr marL="54000" marR="54000" marT="18000" marB="18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97240"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b="0" baseline="0" noProof="0" dirty="0" smtClean="0"/>
                        <a:t>Establish a framework for procurement, security and legal/privacy for Cloud initiatives to ensure compliancy</a:t>
                      </a:r>
                      <a:endParaRPr lang="nl-NL" sz="1100" b="0" noProof="0" dirty="0" smtClean="0"/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100" b="0" baseline="0" noProof="0" dirty="0" smtClean="0"/>
                        <a:t>Select a supplier for cloud infrastructure solutions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b="0" noProof="0" dirty="0" smtClean="0"/>
                        <a:t>Deploy OCD and </a:t>
                      </a:r>
                      <a:r>
                        <a:rPr lang="en-US" sz="1100" b="0" noProof="0" dirty="0" err="1" smtClean="0"/>
                        <a:t>ePLM</a:t>
                      </a:r>
                      <a:r>
                        <a:rPr lang="en-US" sz="1100" b="0" noProof="0" dirty="0" smtClean="0"/>
                        <a:t> production platforms in the cloud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100" b="0" noProof="0" dirty="0"/>
                    </a:p>
                  </a:txBody>
                  <a:tcPr marL="54000" marR="54000" marT="18000" marB="18000"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noProof="0" dirty="0" smtClean="0"/>
                        <a:t>What are we NOT</a:t>
                      </a:r>
                      <a:r>
                        <a:rPr lang="en-US" sz="1100" b="1" baseline="0" noProof="0" dirty="0" smtClean="0"/>
                        <a:t> going to do (not in scope)?</a:t>
                      </a:r>
                      <a:endParaRPr lang="en-US" sz="1100" b="1" noProof="0" dirty="0"/>
                    </a:p>
                  </a:txBody>
                  <a:tcPr marL="54000" marR="54000" marT="18000" marB="18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noProof="0" dirty="0" smtClean="0"/>
                        <a:t>Migrate existing development, staging and production platforms , neither IT nor NT, to the cloud (as long as current contracts have not expired)</a:t>
                      </a:r>
                    </a:p>
                    <a:p>
                      <a:endParaRPr lang="en-US" sz="1100" b="1" noProof="0" dirty="0"/>
                    </a:p>
                  </a:txBody>
                  <a:tcPr marL="54000" marR="54000" marT="18000" marB="18000"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sz="1100" b="1" noProof="0" dirty="0" smtClean="0"/>
                        <a:t>Are there third parties</a:t>
                      </a:r>
                      <a:r>
                        <a:rPr lang="en-US" sz="1100" b="1" baseline="0" noProof="0" dirty="0" smtClean="0"/>
                        <a:t> involved? </a:t>
                      </a:r>
                      <a:endParaRPr lang="en-US" sz="1100" b="1" noProof="0" dirty="0"/>
                    </a:p>
                  </a:txBody>
                  <a:tcPr marL="54000" marR="54000" marT="18000" marB="18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Cloud hosting intermediaries</a:t>
                      </a:r>
                      <a:r>
                        <a:rPr lang="en-US" sz="1100" b="0" baseline="0" noProof="0" dirty="0" smtClean="0">
                          <a:solidFill>
                            <a:schemeClr val="tx1"/>
                          </a:solidFill>
                        </a:rPr>
                        <a:t> such as Cloud Reach, (for public cloud), existing suppliers such as </a:t>
                      </a:r>
                      <a:r>
                        <a:rPr lang="en-US" sz="1100" b="0" baseline="0" noProof="0" dirty="0" err="1" smtClean="0">
                          <a:solidFill>
                            <a:schemeClr val="tx1"/>
                          </a:solidFill>
                        </a:rPr>
                        <a:t>Cosmote</a:t>
                      </a:r>
                      <a:r>
                        <a:rPr lang="en-US" sz="1100" b="0" baseline="0" noProof="0" dirty="0" smtClean="0">
                          <a:solidFill>
                            <a:schemeClr val="tx1"/>
                          </a:solidFill>
                        </a:rPr>
                        <a:t> and INFO.NL for private cloud or that they provide hosting support services in a public cloud</a:t>
                      </a:r>
                    </a:p>
                    <a:p>
                      <a:r>
                        <a:rPr lang="en-US" sz="1100" b="0" baseline="0" noProof="0" dirty="0" smtClean="0">
                          <a:solidFill>
                            <a:schemeClr val="tx1"/>
                          </a:solidFill>
                        </a:rPr>
                        <a:t>Internal parties who will need to make resources available: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="0" baseline="0" noProof="0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="0" baseline="0" noProof="0" dirty="0" smtClean="0">
                          <a:solidFill>
                            <a:schemeClr val="tx1"/>
                          </a:solidFill>
                        </a:rPr>
                        <a:t>Legal Compliance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="0" baseline="0" noProof="0" dirty="0" smtClean="0">
                          <a:solidFill>
                            <a:schemeClr val="tx1"/>
                          </a:solidFill>
                        </a:rPr>
                        <a:t>Procurement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="0" baseline="0" noProof="0" dirty="0" smtClean="0">
                          <a:solidFill>
                            <a:schemeClr val="tx1"/>
                          </a:solidFill>
                        </a:rPr>
                        <a:t>TRD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="0" baseline="0" noProof="0" dirty="0" smtClean="0">
                          <a:solidFill>
                            <a:schemeClr val="tx1"/>
                          </a:solidFill>
                        </a:rPr>
                        <a:t>Ops demand management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="0" baseline="0" noProof="0" dirty="0" smtClean="0">
                          <a:solidFill>
                            <a:schemeClr val="tx1"/>
                          </a:solidFill>
                        </a:rPr>
                        <a:t>Ops Application management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="0" baseline="0" noProof="0" dirty="0" smtClean="0">
                          <a:solidFill>
                            <a:schemeClr val="tx1"/>
                          </a:solidFill>
                        </a:rPr>
                        <a:t>S&amp;S </a:t>
                      </a:r>
                    </a:p>
                  </a:txBody>
                  <a:tcPr marL="54000" marR="54000" marT="18000" marB="18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188" name="Rectangle 117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5148263" y="1900238"/>
            <a:ext cx="3779837" cy="1384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CDCDC"/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lIns="54000" tIns="306000"/>
          <a:lstStyle/>
          <a:p>
            <a:pPr marL="114300" indent="-114300">
              <a:lnSpc>
                <a:spcPct val="90000"/>
              </a:lnSpc>
              <a:spcAft>
                <a:spcPct val="30000"/>
              </a:spcAft>
              <a:tabLst>
                <a:tab pos="1166813" algn="l"/>
              </a:tabLst>
            </a:pPr>
            <a:endParaRPr lang="en-US" altLang="ko-KR" sz="1400" b="1">
              <a:solidFill>
                <a:srgbClr val="000000"/>
              </a:solidFill>
              <a:latin typeface="Tele-GroteskNor" pitchFamily="2" charset="0"/>
              <a:ea typeface="Gulim"/>
              <a:cs typeface="Gulim"/>
            </a:endParaRPr>
          </a:p>
        </p:txBody>
      </p:sp>
      <p:sp>
        <p:nvSpPr>
          <p:cNvPr id="176" name="Rectangle 77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5219700" y="1941513"/>
            <a:ext cx="792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04800" indent="-3048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u="sng" kern="0" dirty="0">
                <a:solidFill>
                  <a:sysClr val="windowText" lastClr="000000"/>
                </a:solidFill>
                <a:latin typeface="+mn-lt"/>
              </a:rPr>
              <a:t>Segment</a:t>
            </a: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 dirty="0" err="1">
                <a:solidFill>
                  <a:sysClr val="windowText" lastClr="000000"/>
                </a:solidFill>
                <a:latin typeface="+mn-lt"/>
              </a:rPr>
              <a:t>PostPaid</a:t>
            </a:r>
            <a:r>
              <a:rPr lang="en-US" sz="1100" kern="0" dirty="0">
                <a:solidFill>
                  <a:sysClr val="windowText" lastClr="000000"/>
                </a:solidFill>
                <a:latin typeface="+mn-lt"/>
              </a:rPr>
              <a:t> C</a:t>
            </a: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 dirty="0" err="1">
                <a:solidFill>
                  <a:sysClr val="windowText" lastClr="000000"/>
                </a:solidFill>
                <a:latin typeface="+mn-lt"/>
              </a:rPr>
              <a:t>PrePaid</a:t>
            </a:r>
            <a:r>
              <a:rPr lang="en-US" sz="1100" kern="0" dirty="0">
                <a:solidFill>
                  <a:sysClr val="windowText" lastClr="000000"/>
                </a:solidFill>
                <a:latin typeface="+mn-lt"/>
              </a:rPr>
              <a:t> C</a:t>
            </a: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  <a:latin typeface="+mn-lt"/>
              </a:rPr>
              <a:t>Business</a:t>
            </a: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  <a:latin typeface="+mn-lt"/>
              </a:rPr>
              <a:t>Other</a:t>
            </a:r>
          </a:p>
        </p:txBody>
      </p:sp>
      <p:grpSp>
        <p:nvGrpSpPr>
          <p:cNvPr id="7190" name="Group 209"/>
          <p:cNvGrpSpPr>
            <a:grpSpLocks/>
          </p:cNvGrpSpPr>
          <p:nvPr/>
        </p:nvGrpSpPr>
        <p:grpSpPr bwMode="auto">
          <a:xfrm>
            <a:off x="5237163" y="2143125"/>
            <a:ext cx="115887" cy="663575"/>
            <a:chOff x="312738" y="1801030"/>
            <a:chExt cx="115888" cy="663575"/>
          </a:xfrm>
        </p:grpSpPr>
        <p:sp>
          <p:nvSpPr>
            <p:cNvPr id="178" name="Rectangle 83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gray">
            <a:xfrm>
              <a:off x="312738" y="1801030"/>
              <a:ext cx="115888" cy="11271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179" name="Rectangle 84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gray">
            <a:xfrm>
              <a:off x="312738" y="1985180"/>
              <a:ext cx="115888" cy="11271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180" name="Rectangle 85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gray">
            <a:xfrm>
              <a:off x="312738" y="2167743"/>
              <a:ext cx="115888" cy="11271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181" name="Rectangle 86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gray">
            <a:xfrm>
              <a:off x="312738" y="2351893"/>
              <a:ext cx="115888" cy="11271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182" name="Rectangle 87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6870700" y="1931988"/>
            <a:ext cx="8302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04800" indent="-3048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u="sng" kern="0">
                <a:solidFill>
                  <a:sysClr val="windowText" lastClr="000000"/>
                </a:solidFill>
                <a:latin typeface="+mn-lt"/>
              </a:rPr>
              <a:t>Life stage</a:t>
            </a: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+mn-lt"/>
              </a:rPr>
              <a:t>Acquisition</a:t>
            </a: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+mn-lt"/>
              </a:rPr>
              <a:t>In-life</a:t>
            </a: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+mn-lt"/>
              </a:rPr>
              <a:t>Retention</a:t>
            </a: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+mn-lt"/>
              </a:rPr>
              <a:t>Out of contr.</a:t>
            </a:r>
          </a:p>
        </p:txBody>
      </p:sp>
      <p:grpSp>
        <p:nvGrpSpPr>
          <p:cNvPr id="7192" name="Group 90"/>
          <p:cNvGrpSpPr>
            <a:grpSpLocks/>
          </p:cNvGrpSpPr>
          <p:nvPr/>
        </p:nvGrpSpPr>
        <p:grpSpPr bwMode="auto">
          <a:xfrm>
            <a:off x="6884988" y="2152650"/>
            <a:ext cx="115887" cy="663575"/>
            <a:chOff x="6764338" y="2143125"/>
            <a:chExt cx="115887" cy="663575"/>
          </a:xfrm>
        </p:grpSpPr>
        <p:sp>
          <p:nvSpPr>
            <p:cNvPr id="184" name="Rectangle 90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gray">
            <a:xfrm>
              <a:off x="6764338" y="2143125"/>
              <a:ext cx="115887" cy="11271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185" name="Rectangle 91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gray">
            <a:xfrm>
              <a:off x="6764338" y="2327275"/>
              <a:ext cx="115887" cy="11271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186" name="Rectangle 92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gray">
            <a:xfrm>
              <a:off x="6764338" y="2509838"/>
              <a:ext cx="115887" cy="11271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187" name="Rectangle 9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gray">
            <a:xfrm>
              <a:off x="6764338" y="2693988"/>
              <a:ext cx="115887" cy="11271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188" name="Rectangle 77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6089650" y="1931988"/>
            <a:ext cx="623888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04800" indent="-3048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u="sng" kern="0" dirty="0">
                <a:solidFill>
                  <a:sysClr val="windowText" lastClr="000000"/>
                </a:solidFill>
                <a:latin typeface="+mn-lt"/>
              </a:rPr>
              <a:t>Brand</a:t>
            </a: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  <a:latin typeface="+mn-lt"/>
              </a:rPr>
              <a:t>T-Mobile</a:t>
            </a: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  <a:latin typeface="+mn-lt"/>
              </a:rPr>
              <a:t>Ben</a:t>
            </a: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 dirty="0" err="1">
                <a:solidFill>
                  <a:sysClr val="windowText" lastClr="000000"/>
                </a:solidFill>
                <a:latin typeface="+mn-lt"/>
              </a:rPr>
              <a:t>Simpel</a:t>
            </a:r>
            <a:endParaRPr lang="en-US" sz="1100" kern="0" dirty="0">
              <a:solidFill>
                <a:sysClr val="windowText" lastClr="000000"/>
              </a:solidFill>
              <a:latin typeface="+mn-lt"/>
            </a:endParaRP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  <a:latin typeface="+mn-lt"/>
              </a:rPr>
              <a:t>MTV</a:t>
            </a: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  <a:latin typeface="+mn-lt"/>
              </a:rPr>
              <a:t>MVNO</a:t>
            </a: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  <a:latin typeface="+mn-lt"/>
              </a:rPr>
              <a:t>Other</a:t>
            </a:r>
          </a:p>
        </p:txBody>
      </p:sp>
      <p:sp>
        <p:nvSpPr>
          <p:cNvPr id="194" name="Rectangle 87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7813675" y="1931988"/>
            <a:ext cx="1079500" cy="1278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04800" indent="-3048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u="sng" kern="0" dirty="0">
                <a:solidFill>
                  <a:sysClr val="windowText" lastClr="000000"/>
                </a:solidFill>
                <a:latin typeface="+mn-lt"/>
              </a:rPr>
              <a:t>Service type</a:t>
            </a: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  <a:latin typeface="+mn-lt"/>
              </a:rPr>
              <a:t>Voice</a:t>
            </a: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  <a:latin typeface="+mn-lt"/>
              </a:rPr>
              <a:t>SMS</a:t>
            </a: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  <a:latin typeface="+mn-lt"/>
              </a:rPr>
              <a:t>Data - messaging</a:t>
            </a: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  <a:latin typeface="+mn-lt"/>
              </a:rPr>
              <a:t>Data - internet</a:t>
            </a: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  <a:latin typeface="+mn-lt"/>
              </a:rPr>
              <a:t>FMC</a:t>
            </a: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050" kern="0" dirty="0" smtClean="0">
                <a:solidFill>
                  <a:sysClr val="windowText" lastClr="000000"/>
                </a:solidFill>
                <a:latin typeface="+mn-lt"/>
              </a:rPr>
              <a:t>Other (future VAS)</a:t>
            </a:r>
            <a:endParaRPr lang="en-US" sz="1100" kern="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7195" name="TextBox 34"/>
          <p:cNvSpPr txBox="1">
            <a:spLocks noChangeArrowheads="1"/>
          </p:cNvSpPr>
          <p:nvPr/>
        </p:nvSpPr>
        <p:spPr bwMode="auto">
          <a:xfrm>
            <a:off x="5148263" y="1539875"/>
            <a:ext cx="3779837" cy="3397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Tele-GroteskNor" pitchFamily="2" charset="0"/>
              </a:rPr>
              <a:t>Scope elements</a:t>
            </a:r>
          </a:p>
        </p:txBody>
      </p:sp>
      <p:sp>
        <p:nvSpPr>
          <p:cNvPr id="7196" name="Rectangle 117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5148263" y="3351213"/>
            <a:ext cx="3779837" cy="9731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CDCDC"/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lIns="54000" tIns="306000"/>
          <a:lstStyle/>
          <a:p>
            <a:pPr marL="114300" indent="-114300">
              <a:lnSpc>
                <a:spcPct val="90000"/>
              </a:lnSpc>
              <a:spcAft>
                <a:spcPct val="30000"/>
              </a:spcAft>
              <a:tabLst>
                <a:tab pos="1166813" algn="l"/>
              </a:tabLst>
            </a:pPr>
            <a:endParaRPr lang="en-US" altLang="ko-KR" sz="1400" b="1">
              <a:solidFill>
                <a:srgbClr val="000000"/>
              </a:solidFill>
              <a:latin typeface="Tele-GroteskNor" pitchFamily="2" charset="0"/>
              <a:ea typeface="Gulim"/>
              <a:cs typeface="Gulim"/>
            </a:endParaRPr>
          </a:p>
        </p:txBody>
      </p:sp>
      <p:sp>
        <p:nvSpPr>
          <p:cNvPr id="197" name="Rectangle 77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5219700" y="3382963"/>
            <a:ext cx="13954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04800" indent="-3048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u="sng" kern="0">
                <a:solidFill>
                  <a:sysClr val="windowText" lastClr="000000"/>
                </a:solidFill>
                <a:latin typeface="+mn-lt"/>
              </a:rPr>
              <a:t>Channels</a:t>
            </a:r>
            <a:r>
              <a:rPr lang="en-US" sz="1100" kern="0">
                <a:solidFill>
                  <a:sysClr val="windowText" lastClr="000000"/>
                </a:solidFill>
                <a:latin typeface="+mn-lt"/>
              </a:rPr>
              <a:t> (if applicable)</a:t>
            </a:r>
            <a:endParaRPr lang="en-US" sz="1100" u="sng" kern="0">
              <a:solidFill>
                <a:sysClr val="windowText" lastClr="000000"/>
              </a:solidFill>
              <a:latin typeface="+mn-lt"/>
            </a:endParaRPr>
          </a:p>
          <a:p>
            <a:pPr marL="304800" indent="-1270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+mn-lt"/>
              </a:rPr>
              <a:t>T-Shop</a:t>
            </a:r>
          </a:p>
          <a:p>
            <a:pPr marL="304800" indent="-1270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+mn-lt"/>
              </a:rPr>
              <a:t>Telesales</a:t>
            </a:r>
          </a:p>
          <a:p>
            <a:pPr marL="304800" indent="-1270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+mn-lt"/>
              </a:rPr>
              <a:t>IDS</a:t>
            </a:r>
          </a:p>
          <a:p>
            <a:pPr marL="304800" indent="-1270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+mn-lt"/>
              </a:rPr>
              <a:t>E-shop</a:t>
            </a:r>
          </a:p>
        </p:txBody>
      </p:sp>
      <p:sp>
        <p:nvSpPr>
          <p:cNvPr id="198" name="Rectangle 77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6184900" y="3382963"/>
            <a:ext cx="5889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04800" indent="-304800" fontAlgn="auto">
              <a:spcBef>
                <a:spcPct val="10000"/>
              </a:spcBef>
              <a:spcAft>
                <a:spcPts val="0"/>
              </a:spcAft>
              <a:defRPr/>
            </a:pPr>
            <a:endParaRPr lang="en-US" sz="1100" u="sng" kern="0">
              <a:solidFill>
                <a:sysClr val="windowText" lastClr="000000"/>
              </a:solidFill>
              <a:latin typeface="+mn-lt"/>
            </a:endParaRPr>
          </a:p>
          <a:p>
            <a:pPr marL="304800" indent="-3048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+mn-lt"/>
              </a:rPr>
              <a:t>Care</a:t>
            </a:r>
          </a:p>
          <a:p>
            <a:pPr marL="304800" indent="-3048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+mn-lt"/>
              </a:rPr>
              <a:t>My TM</a:t>
            </a:r>
          </a:p>
          <a:p>
            <a:pPr marL="304800" indent="-3048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+mn-lt"/>
              </a:rPr>
              <a:t>My TMB</a:t>
            </a:r>
          </a:p>
          <a:p>
            <a:pPr marL="304800" indent="-3048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+mn-lt"/>
              </a:rPr>
              <a:t>Mobile web</a:t>
            </a:r>
          </a:p>
        </p:txBody>
      </p:sp>
      <p:sp>
        <p:nvSpPr>
          <p:cNvPr id="7199" name="TextBox 58"/>
          <p:cNvSpPr txBox="1">
            <a:spLocks noChangeArrowheads="1"/>
          </p:cNvSpPr>
          <p:nvPr/>
        </p:nvSpPr>
        <p:spPr bwMode="auto">
          <a:xfrm>
            <a:off x="5148263" y="4459288"/>
            <a:ext cx="3779837" cy="3381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Tele-GroteskNor" pitchFamily="2" charset="0"/>
              </a:rPr>
              <a:t>Impacted processes</a:t>
            </a:r>
          </a:p>
        </p:txBody>
      </p:sp>
      <p:sp>
        <p:nvSpPr>
          <p:cNvPr id="7200" name="Rectangle 117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5148263" y="4819650"/>
            <a:ext cx="3779837" cy="1130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CDCDC"/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lIns="54000" tIns="306000"/>
          <a:lstStyle/>
          <a:p>
            <a:pPr marL="114300" indent="-114300">
              <a:lnSpc>
                <a:spcPct val="90000"/>
              </a:lnSpc>
              <a:spcAft>
                <a:spcPct val="30000"/>
              </a:spcAft>
              <a:tabLst>
                <a:tab pos="1166813" algn="l"/>
              </a:tabLst>
            </a:pPr>
            <a:endParaRPr lang="en-US" altLang="ko-KR" sz="1400" b="1">
              <a:solidFill>
                <a:srgbClr val="000000"/>
              </a:solidFill>
              <a:latin typeface="Tele-GroteskNor" pitchFamily="2" charset="0"/>
              <a:ea typeface="Gulim"/>
              <a:cs typeface="Gulim"/>
            </a:endParaRPr>
          </a:p>
        </p:txBody>
      </p:sp>
      <p:sp>
        <p:nvSpPr>
          <p:cNvPr id="201" name="Rectangle 77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5219700" y="4851400"/>
            <a:ext cx="1439863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04800" indent="-3048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u="sng" kern="0">
                <a:solidFill>
                  <a:sysClr val="windowText" lastClr="000000"/>
                </a:solidFill>
                <a:latin typeface="+mn-lt"/>
              </a:rPr>
              <a:t>Customer life cycle</a:t>
            </a: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+mn-lt"/>
              </a:rPr>
              <a:t>Orientate</a:t>
            </a: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+mn-lt"/>
              </a:rPr>
              <a:t>Buy</a:t>
            </a: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+mn-lt"/>
              </a:rPr>
              <a:t>Install</a:t>
            </a: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+mn-lt"/>
              </a:rPr>
              <a:t>Use</a:t>
            </a:r>
          </a:p>
        </p:txBody>
      </p:sp>
      <p:grpSp>
        <p:nvGrpSpPr>
          <p:cNvPr id="7202" name="Group 209"/>
          <p:cNvGrpSpPr>
            <a:grpSpLocks/>
          </p:cNvGrpSpPr>
          <p:nvPr/>
        </p:nvGrpSpPr>
        <p:grpSpPr bwMode="auto">
          <a:xfrm>
            <a:off x="5237163" y="5062538"/>
            <a:ext cx="115887" cy="663575"/>
            <a:chOff x="312738" y="1801030"/>
            <a:chExt cx="115888" cy="663575"/>
          </a:xfrm>
        </p:grpSpPr>
        <p:sp>
          <p:nvSpPr>
            <p:cNvPr id="203" name="Rectangle 83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gray">
            <a:xfrm>
              <a:off x="312738" y="1801030"/>
              <a:ext cx="115888" cy="11271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04" name="Rectangle 84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gray">
            <a:xfrm>
              <a:off x="312738" y="1985180"/>
              <a:ext cx="115888" cy="11271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05" name="Rectangle 85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gray">
            <a:xfrm>
              <a:off x="312738" y="2167742"/>
              <a:ext cx="115888" cy="11271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06" name="Rectangle 86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gray">
            <a:xfrm>
              <a:off x="312738" y="2351892"/>
              <a:ext cx="115888" cy="11271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207" name="Rectangle 77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6145213" y="4851400"/>
            <a:ext cx="40640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04800" indent="-304800" fontAlgn="auto">
              <a:spcBef>
                <a:spcPct val="10000"/>
              </a:spcBef>
              <a:spcAft>
                <a:spcPts val="0"/>
              </a:spcAft>
              <a:defRPr/>
            </a:pPr>
            <a:endParaRPr lang="en-US" sz="1100" u="sng" kern="0" dirty="0">
              <a:solidFill>
                <a:sysClr val="windowText" lastClr="000000"/>
              </a:solidFill>
              <a:latin typeface="+mn-lt"/>
            </a:endParaRPr>
          </a:p>
          <a:p>
            <a:pPr marL="304800" indent="-3048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  <a:latin typeface="+mn-lt"/>
              </a:rPr>
              <a:t>Pay</a:t>
            </a:r>
          </a:p>
          <a:p>
            <a:pPr marL="304800" indent="-3048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  <a:latin typeface="+mn-lt"/>
              </a:rPr>
              <a:t>Change</a:t>
            </a:r>
          </a:p>
          <a:p>
            <a:pPr marL="304800" indent="-3048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  <a:latin typeface="+mn-lt"/>
              </a:rPr>
              <a:t>End</a:t>
            </a:r>
          </a:p>
          <a:p>
            <a:pPr marL="304800" indent="-304800" fontAlgn="auto">
              <a:spcBef>
                <a:spcPct val="10000"/>
              </a:spcBef>
              <a:spcAft>
                <a:spcPts val="0"/>
              </a:spcAft>
              <a:defRPr/>
            </a:pPr>
            <a:endParaRPr lang="en-US" sz="1100" kern="0" dirty="0">
              <a:solidFill>
                <a:sysClr val="windowText" lastClr="000000"/>
              </a:solidFill>
              <a:latin typeface="+mn-lt"/>
            </a:endParaRPr>
          </a:p>
        </p:txBody>
      </p:sp>
      <p:grpSp>
        <p:nvGrpSpPr>
          <p:cNvPr id="7204" name="Group 74"/>
          <p:cNvGrpSpPr>
            <a:grpSpLocks/>
          </p:cNvGrpSpPr>
          <p:nvPr/>
        </p:nvGrpSpPr>
        <p:grpSpPr bwMode="auto">
          <a:xfrm>
            <a:off x="5964238" y="5062538"/>
            <a:ext cx="115887" cy="479425"/>
            <a:chOff x="5964238" y="5062538"/>
            <a:chExt cx="115887" cy="479425"/>
          </a:xfrm>
        </p:grpSpPr>
        <p:sp>
          <p:nvSpPr>
            <p:cNvPr id="208" name="Rectangle 83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gray">
            <a:xfrm>
              <a:off x="5964238" y="5062538"/>
              <a:ext cx="115887" cy="11271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09" name="Rectangle 84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gray">
            <a:xfrm>
              <a:off x="5964238" y="5246688"/>
              <a:ext cx="115887" cy="11271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10" name="Rectangle 85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gray">
            <a:xfrm>
              <a:off x="5964238" y="5429250"/>
              <a:ext cx="115887" cy="11271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7205" name="Group 209"/>
          <p:cNvGrpSpPr>
            <a:grpSpLocks/>
          </p:cNvGrpSpPr>
          <p:nvPr/>
        </p:nvGrpSpPr>
        <p:grpSpPr bwMode="auto">
          <a:xfrm>
            <a:off x="6858000" y="3594100"/>
            <a:ext cx="115888" cy="479425"/>
            <a:chOff x="312738" y="1801030"/>
            <a:chExt cx="115888" cy="479425"/>
          </a:xfrm>
        </p:grpSpPr>
        <p:sp>
          <p:nvSpPr>
            <p:cNvPr id="212" name="Rectangle 83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gray">
            <a:xfrm>
              <a:off x="312738" y="1801030"/>
              <a:ext cx="115888" cy="11271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13" name="Rectangle 84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gray">
            <a:xfrm>
              <a:off x="312738" y="1985180"/>
              <a:ext cx="115888" cy="11271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14" name="Rectangle 85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gray">
            <a:xfrm>
              <a:off x="312738" y="2167743"/>
              <a:ext cx="115888" cy="11271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7206" name="Group 90"/>
          <p:cNvGrpSpPr>
            <a:grpSpLocks/>
          </p:cNvGrpSpPr>
          <p:nvPr/>
        </p:nvGrpSpPr>
        <p:grpSpPr bwMode="auto">
          <a:xfrm>
            <a:off x="5237163" y="3594100"/>
            <a:ext cx="115887" cy="663575"/>
            <a:chOff x="5236964" y="3383732"/>
            <a:chExt cx="115887" cy="663724"/>
          </a:xfrm>
        </p:grpSpPr>
        <p:sp>
          <p:nvSpPr>
            <p:cNvPr id="217" name="Rectangle 83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gray">
            <a:xfrm>
              <a:off x="5236964" y="3383732"/>
              <a:ext cx="115887" cy="11273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18" name="Rectangle 84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gray">
            <a:xfrm>
              <a:off x="5236964" y="3567923"/>
              <a:ext cx="115887" cy="11273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19" name="Rectangle 85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gray">
            <a:xfrm>
              <a:off x="5236964" y="3750527"/>
              <a:ext cx="115887" cy="11273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20" name="Rectangle 85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gray">
            <a:xfrm>
              <a:off x="5236964" y="3934719"/>
              <a:ext cx="115887" cy="11273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7207" name="Group 91"/>
          <p:cNvGrpSpPr>
            <a:grpSpLocks/>
          </p:cNvGrpSpPr>
          <p:nvPr/>
        </p:nvGrpSpPr>
        <p:grpSpPr bwMode="auto">
          <a:xfrm>
            <a:off x="6029325" y="3594100"/>
            <a:ext cx="115888" cy="663575"/>
            <a:chOff x="5236964" y="3383732"/>
            <a:chExt cx="115887" cy="663724"/>
          </a:xfrm>
        </p:grpSpPr>
        <p:sp>
          <p:nvSpPr>
            <p:cNvPr id="222" name="Rectangle 83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5236964" y="3383732"/>
              <a:ext cx="115887" cy="11273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23" name="Rectangle 84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5236964" y="3567923"/>
              <a:ext cx="115887" cy="11273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24" name="Rectangle 85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gray">
            <a:xfrm>
              <a:off x="5236964" y="3750527"/>
              <a:ext cx="115887" cy="11273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25" name="Rectangle 85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gray">
            <a:xfrm>
              <a:off x="5236964" y="3934719"/>
              <a:ext cx="115887" cy="11273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226" name="Rectangle 77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7038975" y="3382963"/>
            <a:ext cx="571500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04800" indent="-304800" fontAlgn="auto">
              <a:spcBef>
                <a:spcPct val="10000"/>
              </a:spcBef>
              <a:spcAft>
                <a:spcPts val="0"/>
              </a:spcAft>
              <a:defRPr/>
            </a:pPr>
            <a:endParaRPr lang="en-US" sz="1100" u="sng" kern="0">
              <a:solidFill>
                <a:sysClr val="windowText" lastClr="000000"/>
              </a:solidFill>
              <a:latin typeface="+mn-lt"/>
            </a:endParaRPr>
          </a:p>
          <a:p>
            <a:pPr marL="304800" indent="-3048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+mn-lt"/>
              </a:rPr>
              <a:t>B2B</a:t>
            </a:r>
          </a:p>
          <a:p>
            <a:pPr marL="304800" indent="-3048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+mn-lt"/>
              </a:rPr>
              <a:t>Mobile app</a:t>
            </a:r>
          </a:p>
          <a:p>
            <a:pPr marL="304800" indent="-3048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+mn-lt"/>
              </a:rPr>
              <a:t>Other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5148263" y="1047750"/>
            <a:ext cx="3779837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bg1">
                    <a:lumMod val="50000"/>
                  </a:schemeClr>
                </a:solidFill>
                <a:latin typeface="Tele-GroteskNor" pitchFamily="2" charset="0"/>
              </a:rPr>
              <a:t>Please indicate the scope elements and impacted processes by ticking the boxes below with ‘X’</a:t>
            </a:r>
          </a:p>
        </p:txBody>
      </p:sp>
      <p:grpSp>
        <p:nvGrpSpPr>
          <p:cNvPr id="7210" name="Group 91"/>
          <p:cNvGrpSpPr>
            <a:grpSpLocks/>
          </p:cNvGrpSpPr>
          <p:nvPr/>
        </p:nvGrpSpPr>
        <p:grpSpPr bwMode="auto">
          <a:xfrm>
            <a:off x="7826375" y="2152650"/>
            <a:ext cx="115888" cy="1020763"/>
            <a:chOff x="7699375" y="2163763"/>
            <a:chExt cx="115888" cy="1020762"/>
          </a:xfrm>
        </p:grpSpPr>
        <p:sp>
          <p:nvSpPr>
            <p:cNvPr id="229" name="Rectangle 90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gray">
            <a:xfrm>
              <a:off x="7699375" y="2163763"/>
              <a:ext cx="115888" cy="11271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30" name="Rectangle 9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7699375" y="2347913"/>
              <a:ext cx="115888" cy="11271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31" name="Rectangle 9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7699375" y="2530476"/>
              <a:ext cx="115888" cy="11271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32" name="Rectangle 9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7699375" y="2714625"/>
              <a:ext cx="115888" cy="11271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33" name="Rectangle 93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7699375" y="2895600"/>
              <a:ext cx="115888" cy="11271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34" name="Rectangle 93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7699375" y="3071812"/>
              <a:ext cx="115888" cy="11271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 dirty="0" smtClean="0">
                  <a:solidFill>
                    <a:sysClr val="windowText" lastClr="000000"/>
                  </a:solidFill>
                  <a:latin typeface="+mn-lt"/>
                </a:rPr>
                <a:t>X</a:t>
              </a:r>
              <a:endParaRPr lang="en-US" sz="1400" b="1" kern="0" dirty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235" name="Rectangle 77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6732588" y="4857750"/>
            <a:ext cx="23114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04800" indent="-3048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u="sng" kern="0" dirty="0">
                <a:solidFill>
                  <a:sysClr val="windowText" lastClr="000000"/>
                </a:solidFill>
                <a:latin typeface="+mn-lt"/>
              </a:rPr>
              <a:t>Technology processes impacted?</a:t>
            </a:r>
            <a:r>
              <a:rPr lang="en-US" sz="1100" kern="0" dirty="0">
                <a:solidFill>
                  <a:sysClr val="windowText" lastClr="000000"/>
                </a:solidFill>
                <a:latin typeface="+mn-lt"/>
              </a:rPr>
              <a:t> </a:t>
            </a:r>
            <a:endParaRPr lang="en-US" sz="1100" u="sng" kern="0" dirty="0">
              <a:solidFill>
                <a:sysClr val="windowText" lastClr="000000"/>
              </a:solidFill>
              <a:latin typeface="+mn-lt"/>
            </a:endParaRP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  <a:latin typeface="+mn-lt"/>
              </a:rPr>
              <a:t>No</a:t>
            </a:r>
          </a:p>
          <a:p>
            <a:pPr marL="304800" indent="-123825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  <a:latin typeface="+mn-lt"/>
              </a:rPr>
              <a:t>Yes </a:t>
            </a:r>
            <a:r>
              <a:rPr lang="en-US" sz="1100" kern="0" dirty="0">
                <a:solidFill>
                  <a:sysClr val="windowText" lastClr="000000"/>
                </a:solidFill>
                <a:latin typeface="+mn-lt"/>
                <a:sym typeface="Wingdings" pitchFamily="2" charset="2"/>
              </a:rPr>
              <a:t> please list the processes below: </a:t>
            </a:r>
            <a:endParaRPr lang="en-US" sz="1100" kern="0" dirty="0">
              <a:solidFill>
                <a:sysClr val="windowText" lastClr="000000"/>
              </a:solidFill>
              <a:latin typeface="+mn-lt"/>
            </a:endParaRPr>
          </a:p>
        </p:txBody>
      </p:sp>
      <p:grpSp>
        <p:nvGrpSpPr>
          <p:cNvPr id="7212" name="Group 75"/>
          <p:cNvGrpSpPr>
            <a:grpSpLocks/>
          </p:cNvGrpSpPr>
          <p:nvPr/>
        </p:nvGrpSpPr>
        <p:grpSpPr bwMode="auto">
          <a:xfrm>
            <a:off x="6732588" y="5068888"/>
            <a:ext cx="115887" cy="295275"/>
            <a:chOff x="6732588" y="5068888"/>
            <a:chExt cx="115887" cy="295275"/>
          </a:xfrm>
        </p:grpSpPr>
        <p:sp>
          <p:nvSpPr>
            <p:cNvPr id="236" name="Rectangle 83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gray">
            <a:xfrm>
              <a:off x="6732588" y="5068888"/>
              <a:ext cx="115887" cy="11271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37" name="Rectangle 84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gray">
            <a:xfrm>
              <a:off x="6732588" y="5249863"/>
              <a:ext cx="115887" cy="1143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400" b="1" kern="0" dirty="0" smtClean="0">
                  <a:solidFill>
                    <a:sysClr val="windowText" lastClr="000000"/>
                  </a:solidFill>
                  <a:latin typeface="+mn-lt"/>
                </a:rPr>
                <a:t>x</a:t>
              </a:r>
              <a:endParaRPr lang="en-US" sz="1400" b="1" kern="0" dirty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238" name="Rectangle 77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7835900" y="3381375"/>
            <a:ext cx="12001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04800" indent="-3048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u="sng" kern="0" dirty="0" err="1">
                <a:solidFill>
                  <a:sysClr val="windowText" lastClr="000000"/>
                </a:solidFill>
                <a:latin typeface="+mn-lt"/>
              </a:rPr>
              <a:t>Techn</a:t>
            </a:r>
            <a:r>
              <a:rPr lang="en-US" sz="1100" u="sng" kern="0" dirty="0">
                <a:solidFill>
                  <a:sysClr val="windowText" lastClr="000000"/>
                </a:solidFill>
                <a:latin typeface="+mn-lt"/>
              </a:rPr>
              <a:t>. areas </a:t>
            </a:r>
            <a:r>
              <a:rPr lang="en-US" sz="1100" kern="0" dirty="0">
                <a:solidFill>
                  <a:sysClr val="windowText" lastClr="000000"/>
                </a:solidFill>
                <a:latin typeface="+mn-lt"/>
              </a:rPr>
              <a:t>(if appl.)</a:t>
            </a:r>
            <a:endParaRPr lang="en-US" sz="1100" u="sng" kern="0" dirty="0">
              <a:solidFill>
                <a:sysClr val="windowText" lastClr="000000"/>
              </a:solidFill>
              <a:latin typeface="+mn-lt"/>
            </a:endParaRPr>
          </a:p>
          <a:p>
            <a:pPr marL="304800" indent="-1270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  <a:latin typeface="+mn-lt"/>
              </a:rPr>
              <a:t>Volume/capacity</a:t>
            </a:r>
          </a:p>
          <a:p>
            <a:pPr marL="304800" indent="-1270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  <a:latin typeface="+mn-lt"/>
              </a:rPr>
              <a:t>(Out)Sourcing</a:t>
            </a:r>
          </a:p>
          <a:p>
            <a:pPr marL="304800" indent="-1270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  <a:latin typeface="+mn-lt"/>
              </a:rPr>
              <a:t>Tooling</a:t>
            </a:r>
          </a:p>
          <a:p>
            <a:pPr marL="304800" indent="-127000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  <a:latin typeface="+mn-lt"/>
              </a:rPr>
              <a:t>Processes</a:t>
            </a:r>
          </a:p>
        </p:txBody>
      </p:sp>
      <p:grpSp>
        <p:nvGrpSpPr>
          <p:cNvPr id="7214" name="Group 90"/>
          <p:cNvGrpSpPr>
            <a:grpSpLocks/>
          </p:cNvGrpSpPr>
          <p:nvPr/>
        </p:nvGrpSpPr>
        <p:grpSpPr bwMode="auto">
          <a:xfrm>
            <a:off x="7839075" y="3592513"/>
            <a:ext cx="115888" cy="663575"/>
            <a:chOff x="5236964" y="3383732"/>
            <a:chExt cx="115887" cy="663724"/>
          </a:xfrm>
        </p:grpSpPr>
        <p:sp>
          <p:nvSpPr>
            <p:cNvPr id="240" name="Rectangle 8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gray">
            <a:xfrm>
              <a:off x="5236964" y="3383732"/>
              <a:ext cx="115887" cy="11273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 dirty="0" smtClean="0">
                  <a:solidFill>
                    <a:sysClr val="windowText" lastClr="000000"/>
                  </a:solidFill>
                  <a:latin typeface="+mn-lt"/>
                </a:rPr>
                <a:t>X</a:t>
              </a:r>
              <a:endParaRPr lang="en-US" sz="1400" b="1" kern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41" name="Rectangle 84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gray">
            <a:xfrm>
              <a:off x="5236964" y="3567923"/>
              <a:ext cx="115887" cy="11273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400" b="1" kern="0" dirty="0" smtClean="0">
                  <a:solidFill>
                    <a:sysClr val="windowText" lastClr="000000"/>
                  </a:solidFill>
                  <a:latin typeface="+mn-lt"/>
                </a:rPr>
                <a:t>X</a:t>
              </a:r>
              <a:endParaRPr lang="en-US" sz="1400" b="1" kern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42" name="Rectangle 85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gray">
            <a:xfrm>
              <a:off x="5236964" y="3750526"/>
              <a:ext cx="115887" cy="11273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 dirty="0" smtClean="0">
                  <a:solidFill>
                    <a:sysClr val="windowText" lastClr="000000"/>
                  </a:solidFill>
                  <a:latin typeface="+mn-lt"/>
                </a:rPr>
                <a:t>X</a:t>
              </a:r>
              <a:endParaRPr lang="en-US" sz="1400" b="1" kern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43" name="Rectangle 8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gray">
            <a:xfrm>
              <a:off x="5236964" y="3934718"/>
              <a:ext cx="115887" cy="11273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 dirty="0" smtClean="0">
                  <a:solidFill>
                    <a:sysClr val="windowText" lastClr="000000"/>
                  </a:solidFill>
                  <a:latin typeface="+mn-lt"/>
                </a:rPr>
                <a:t>X</a:t>
              </a:r>
              <a:endParaRPr lang="en-US" sz="1400" b="1" kern="0" dirty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6732588" y="5416550"/>
            <a:ext cx="2160587" cy="5222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" tIns="36000" rIns="36000" bIns="36000"/>
          <a:lstStyle/>
          <a:p>
            <a:pPr>
              <a:defRPr/>
            </a:pPr>
            <a:r>
              <a:rPr lang="en-US" sz="1100" dirty="0"/>
              <a:t>Incident / Change/ Problem / Configuration  management</a:t>
            </a:r>
          </a:p>
        </p:txBody>
      </p:sp>
      <p:grpSp>
        <p:nvGrpSpPr>
          <p:cNvPr id="7216" name="Group 91"/>
          <p:cNvGrpSpPr>
            <a:grpSpLocks/>
          </p:cNvGrpSpPr>
          <p:nvPr/>
        </p:nvGrpSpPr>
        <p:grpSpPr bwMode="auto">
          <a:xfrm>
            <a:off x="6111875" y="2152650"/>
            <a:ext cx="115888" cy="1020763"/>
            <a:chOff x="7699375" y="2163763"/>
            <a:chExt cx="115888" cy="1020762"/>
          </a:xfrm>
        </p:grpSpPr>
        <p:sp>
          <p:nvSpPr>
            <p:cNvPr id="77" name="Rectangle 9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7699375" y="2163763"/>
              <a:ext cx="115888" cy="11271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400" b="1" kern="0" dirty="0" smtClean="0">
                  <a:latin typeface="+mn-lt"/>
                </a:rPr>
                <a:t>X</a:t>
              </a:r>
              <a:endParaRPr lang="en-US" sz="1400" b="1" kern="0" dirty="0">
                <a:latin typeface="+mn-lt"/>
              </a:endParaRPr>
            </a:p>
          </p:txBody>
        </p:sp>
        <p:sp>
          <p:nvSpPr>
            <p:cNvPr id="78" name="Rectangle 9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7699375" y="2347913"/>
              <a:ext cx="115888" cy="11271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 dirty="0" smtClean="0">
                  <a:latin typeface="+mn-lt"/>
                </a:rPr>
                <a:t>X</a:t>
              </a:r>
              <a:endParaRPr lang="en-US" sz="1400" b="1" kern="0" dirty="0">
                <a:latin typeface="+mn-lt"/>
              </a:endParaRPr>
            </a:p>
          </p:txBody>
        </p:sp>
        <p:sp>
          <p:nvSpPr>
            <p:cNvPr id="79" name="Rectangle 92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7699375" y="2530476"/>
              <a:ext cx="115888" cy="11271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latin typeface="+mn-lt"/>
              </a:endParaRPr>
            </a:p>
          </p:txBody>
        </p:sp>
        <p:sp>
          <p:nvSpPr>
            <p:cNvPr id="80" name="Rectangle 9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7699375" y="2714625"/>
              <a:ext cx="115888" cy="11271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latin typeface="+mn-lt"/>
              </a:endParaRPr>
            </a:p>
          </p:txBody>
        </p:sp>
        <p:sp>
          <p:nvSpPr>
            <p:cNvPr id="81" name="Rectangle 93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gray">
            <a:xfrm>
              <a:off x="7699375" y="2895600"/>
              <a:ext cx="115888" cy="11271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latin typeface="+mn-lt"/>
              </a:endParaRPr>
            </a:p>
          </p:txBody>
        </p:sp>
        <p:sp>
          <p:nvSpPr>
            <p:cNvPr id="82" name="Rectangle 9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gray">
            <a:xfrm>
              <a:off x="7699375" y="3071812"/>
              <a:ext cx="115888" cy="11271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66666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>
                <a:latin typeface="+mn-lt"/>
              </a:endParaRPr>
            </a:p>
          </p:txBody>
        </p:sp>
      </p:grp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Portfolio &amp; Governance – Project Mandate Template version 2.0</a:t>
            </a:r>
            <a:endParaRPr lang="en-GB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Planning &amp; dependencies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388" y="1196975"/>
            <a:ext cx="4121150" cy="2159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600" b="1" smtClean="0"/>
              <a:t>Planning</a:t>
            </a:r>
            <a:endParaRPr lang="en-GB" sz="14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4572000" y="1196975"/>
            <a:ext cx="41211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3838" indent="-223838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defRPr/>
            </a:pPr>
            <a:r>
              <a:rPr lang="en-US" sz="1600" b="1" kern="0" dirty="0">
                <a:solidFill>
                  <a:srgbClr val="000000"/>
                </a:solidFill>
                <a:latin typeface="Tele-GroteskNor"/>
              </a:rPr>
              <a:t>Dependencies on other projects</a:t>
            </a:r>
          </a:p>
          <a:p>
            <a:pPr marL="223838" indent="-223838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defRPr/>
            </a:pPr>
            <a:endParaRPr lang="en-GB" sz="1400" b="1" kern="0" dirty="0">
              <a:latin typeface="+mn-lt"/>
            </a:endParaRPr>
          </a:p>
          <a:p>
            <a:pPr marL="223838" indent="-223838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defRPr/>
            </a:pPr>
            <a:endParaRPr lang="en-GB" sz="1600" b="1" kern="0" dirty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36983"/>
              </p:ext>
            </p:extLst>
          </p:nvPr>
        </p:nvGraphicFramePr>
        <p:xfrm>
          <a:off x="4572000" y="1024592"/>
          <a:ext cx="3972315" cy="2612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72315"/>
              </a:tblGrid>
              <a:tr h="216024">
                <a:tc>
                  <a:txBody>
                    <a:bodyPr/>
                    <a:lstStyle/>
                    <a:p>
                      <a:r>
                        <a:rPr lang="en-US" sz="1400" b="1" kern="0" dirty="0" smtClean="0">
                          <a:latin typeface="+mn-lt"/>
                        </a:rPr>
                        <a:t>Are there any dependencies on other projects?</a:t>
                      </a:r>
                      <a:endParaRPr lang="en-US" sz="1400" b="1" noProof="0" dirty="0"/>
                    </a:p>
                  </a:txBody>
                  <a:tcPr marL="54000" marR="54000" marT="18000" marB="18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le-GroteskNor" pitchFamily="2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L="54000" marR="54000" marT="18000" marB="18000">
                    <a:solidFill>
                      <a:schemeClr val="bg1"/>
                    </a:solidFill>
                  </a:tcPr>
                </a:tc>
              </a:tr>
              <a:tr h="403840">
                <a:tc>
                  <a:txBody>
                    <a:bodyPr/>
                    <a:lstStyle/>
                    <a:p>
                      <a:r>
                        <a:rPr lang="en-US" sz="1400" b="1" kern="0" noProof="0" dirty="0" smtClean="0">
                          <a:latin typeface="+mn-lt"/>
                        </a:rPr>
                        <a:t>If</a:t>
                      </a:r>
                      <a:r>
                        <a:rPr lang="en-US" sz="1400" b="1" kern="0" baseline="0" noProof="0" dirty="0" smtClean="0">
                          <a:latin typeface="+mn-lt"/>
                        </a:rPr>
                        <a:t> yes, please describe the projects and the dependency below</a:t>
                      </a:r>
                      <a:endParaRPr lang="en-US" sz="1400" b="1" noProof="0" dirty="0"/>
                    </a:p>
                  </a:txBody>
                  <a:tcPr marL="54000" marR="54000" marT="18000" marB="18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507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le-GroteskNor" pitchFamily="2" charset="0"/>
                          <a:cs typeface="Arial" pitchFamily="34" charset="0"/>
                        </a:rPr>
                        <a:t>OCD &amp; EPLM.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le-GroteskNor" pitchFamily="2" charset="0"/>
                          <a:cs typeface="Arial" pitchFamily="34" charset="0"/>
                        </a:rPr>
                        <a:t>Potentially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le-GroteskNor" pitchFamily="2" charset="0"/>
                          <a:cs typeface="Arial" pitchFamily="34" charset="0"/>
                        </a:rPr>
                        <a:t>CoreCRM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le-GroteskNor" pitchFamily="2" charset="0"/>
                          <a:cs typeface="Arial" pitchFamily="34" charset="0"/>
                        </a:rPr>
                        <a:t> and unified front-end depending on the solution decision.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le-GroteskNor" pitchFamily="2" charset="0"/>
                          <a:cs typeface="Arial" pitchFamily="34" charset="0"/>
                        </a:rPr>
                        <a:t> Both OCD and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le-GroteskNor" pitchFamily="2" charset="0"/>
                          <a:cs typeface="Arial" pitchFamily="34" charset="0"/>
                        </a:rPr>
                        <a:t>ePLM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le-GroteskNor" pitchFamily="2" charset="0"/>
                          <a:cs typeface="Arial" pitchFamily="34" charset="0"/>
                        </a:rPr>
                        <a:t> need a long-term solution based on high degree of flexibility in scaling their resources up and down as new product increments are rolled out over the dev, test, acceptance and production environments</a:t>
                      </a:r>
                    </a:p>
                  </a:txBody>
                  <a:tcPr marL="54000" marR="54000" marT="18000" marB="18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46007"/>
              </p:ext>
            </p:extLst>
          </p:nvPr>
        </p:nvGraphicFramePr>
        <p:xfrm>
          <a:off x="311150" y="1484313"/>
          <a:ext cx="3972315" cy="5641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72315"/>
              </a:tblGrid>
              <a:tr h="144016">
                <a:tc>
                  <a:txBody>
                    <a:bodyPr/>
                    <a:lstStyle/>
                    <a:p>
                      <a:r>
                        <a:rPr lang="en-US" sz="1400" b="1" noProof="0" dirty="0" smtClean="0"/>
                        <a:t>What is the</a:t>
                      </a:r>
                      <a:r>
                        <a:rPr lang="en-US" sz="1400" b="1" baseline="0" noProof="0" dirty="0" smtClean="0"/>
                        <a:t> requested implementation/go-live date?</a:t>
                      </a:r>
                      <a:endParaRPr lang="en-US" sz="1400" b="1" noProof="0" dirty="0"/>
                    </a:p>
                  </a:txBody>
                  <a:tcPr marL="54000" marR="54000" marT="18000" marB="18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Between</a:t>
                      </a:r>
                      <a:r>
                        <a:rPr lang="en-US" sz="1400" baseline="0" noProof="0" dirty="0" smtClean="0"/>
                        <a:t> mid Q2 to end Q4</a:t>
                      </a:r>
                      <a:endParaRPr lang="en-US" sz="1400" noProof="0" dirty="0"/>
                    </a:p>
                  </a:txBody>
                  <a:tcPr marL="54000" marR="54000" marT="18000" marB="1800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noProof="0" dirty="0" smtClean="0"/>
                        <a:t>What are the considerations for this specific date? </a:t>
                      </a:r>
                      <a:endParaRPr lang="en-US" sz="1400" b="1" noProof="0" dirty="0"/>
                    </a:p>
                  </a:txBody>
                  <a:tcPr marL="54000" marR="54000" marT="18000" marB="18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OCD</a:t>
                      </a:r>
                      <a:r>
                        <a:rPr lang="en-US" sz="1200" baseline="0" noProof="0" dirty="0" smtClean="0"/>
                        <a:t> by this time will need to move to a solution which is easily scalable and is an ideal candidate for piloting in a cloud solution</a:t>
                      </a:r>
                      <a:endParaRPr lang="en-US" sz="1200" noProof="0" dirty="0"/>
                    </a:p>
                  </a:txBody>
                  <a:tcPr marL="54000" marR="54000" marT="18000" marB="18000">
                    <a:solidFill>
                      <a:schemeClr val="bg1"/>
                    </a:solidFill>
                  </a:tcPr>
                </a:tc>
              </a:tr>
              <a:tr h="450944">
                <a:tc>
                  <a:txBody>
                    <a:bodyPr/>
                    <a:lstStyle/>
                    <a:p>
                      <a:r>
                        <a:rPr lang="en-US" sz="1400" b="1" noProof="0" dirty="0" smtClean="0"/>
                        <a:t>Please describe below if you have an idea on the approach</a:t>
                      </a:r>
                      <a:r>
                        <a:rPr lang="en-US" sz="1400" b="1" baseline="0" noProof="0" dirty="0" smtClean="0"/>
                        <a:t> for go-live and the rationale behind this approach</a:t>
                      </a:r>
                      <a:endParaRPr lang="en-US" sz="1400" b="1" noProof="0" dirty="0"/>
                    </a:p>
                  </a:txBody>
                  <a:tcPr marL="54000" marR="54000" marT="18000" marB="18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1450" indent="-171450" ea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Need a Project manager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assigned to coordinate all requirements from various internal parties</a:t>
                      </a:r>
                    </a:p>
                    <a:p>
                      <a:pPr marL="171450" indent="-171450" ea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Need resource commitment from key parties such as Security/Procurement/Legal/Architecture/S&amp;S/IP team/Cosmote/INFO.NL</a:t>
                      </a:r>
                    </a:p>
                    <a:p>
                      <a:pPr marL="171450" indent="-171450" ea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Involve Cloud Hosting consultancy such as Cloud Reach with experience in shift from datacenter to Cloud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Gather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requirements from all technology and business stakeholders to create a Cloud infra RFQ</a:t>
                      </a:r>
                    </a:p>
                    <a:p>
                      <a:pPr marL="171450" indent="-171450" ea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Choice of cloud hosting solution</a:t>
                      </a:r>
                    </a:p>
                    <a:p>
                      <a:pPr marL="171450" indent="-171450" ea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Start with OCD pilot/deployment in cloud</a:t>
                      </a:r>
                    </a:p>
                    <a:p>
                      <a:pPr marL="171450" indent="-171450" ea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Develop operational management model</a:t>
                      </a:r>
                    </a:p>
                    <a:p>
                      <a:pPr marL="171450" indent="-171450" ea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Develop financial management model</a:t>
                      </a:r>
                    </a:p>
                    <a:p>
                      <a:pPr marL="171450" indent="-171450" ea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Develop sustainable cloud architecture model</a:t>
                      </a:r>
                    </a:p>
                    <a:p>
                      <a:pPr marL="171450" indent="-171450" ea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Established Data Security &amp; legal compliancy model for all future Cloud deployments</a:t>
                      </a:r>
                    </a:p>
                    <a:p>
                      <a:pPr marL="171450" indent="-171450" ea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Extend OCD pilot to production</a:t>
                      </a:r>
                    </a:p>
                    <a:p>
                      <a:pPr marL="171450" indent="-171450" ea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Migrate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ePLM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to Cloud</a:t>
                      </a:r>
                    </a:p>
                    <a:p>
                      <a:pPr marL="171450" indent="-171450" ea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Create Cloud roadmap,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ie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. Candidates such as BEN infra,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CoreCRM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Unfified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front-end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US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eaLnBrk="1" hangingPunct="1">
                        <a:buFontTx/>
                        <a:buChar char="-"/>
                      </a:pP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18000" marB="18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7WZa_UH20eZ4yArzKT2h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AI44y3e0aeLrEIHOv9w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SWMIeZdUu9PXX2O9gyK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AI44y3e0aeLrEIHOv9w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AI44y3e0aeLrEIHOv9w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AI44y3e0aeLrEIHOv9w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AI44y3e0aeLrEIHOv9w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AI44y3e0aeLrEIHOv9w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MyWUctlUuE5uphC2mI_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SWMIeZdUu9PXX2O9gyK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AI44y3e0aeLrEIHOv9w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AI44y3e0aeLrEIHOv9w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AI44y3e0aeLrEIHOv9w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vIraVZUE6j06rRkzzI3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AI44y3e0aeLrEIHOv9w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SWMIeZdUu9PXX2O9gy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AI44y3e0aeLrEIHOv9wA"/>
</p:tagLst>
</file>

<file path=ppt/theme/theme1.xml><?xml version="1.0" encoding="utf-8"?>
<a:theme xmlns:a="http://schemas.openxmlformats.org/drawingml/2006/main" name="DTE Master 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DTE Master E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TE Master E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D1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D5D"/>
        </a:accent6>
        <a:hlink>
          <a:srgbClr val="E20074"/>
        </a:hlink>
        <a:folHlink>
          <a:srgbClr val="64B9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B0ADF251C0C04C980D5DA6B5C21792" ma:contentTypeVersion="3" ma:contentTypeDescription="Create a new document." ma:contentTypeScope="" ma:versionID="58d3a45537ea6320f7216216d517cfe0">
  <xsd:schema xmlns:xsd="http://www.w3.org/2001/XMLSchema" xmlns:p="http://schemas.microsoft.com/office/2006/metadata/properties" xmlns:ns2="702dab23-a865-46d6-8602-22096cfcad6b" targetNamespace="http://schemas.microsoft.com/office/2006/metadata/properties" ma:root="true" ma:fieldsID="ac419de78b5fffee1f1cf5ff4f08fbc9" ns2:_="">
    <xsd:import namespace="702dab23-a865-46d6-8602-22096cfcad6b"/>
    <xsd:element name="properties">
      <xsd:complexType>
        <xsd:sequence>
          <xsd:element name="documentManagement">
            <xsd:complexType>
              <xsd:all>
                <xsd:element ref="ns2:Release" minOccurs="0"/>
                <xsd:element ref="ns2:Assigne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02dab23-a865-46d6-8602-22096cfcad6b" elementFormDefault="qualified">
    <xsd:import namespace="http://schemas.microsoft.com/office/2006/documentManagement/types"/>
    <xsd:element name="Release" ma:index="8" nillable="true" ma:displayName="Release" ma:default="FriCo 10.1" ma:description="Portals and FriCo releases" ma:format="Dropdown" ma:internalName="Release">
      <xsd:simpleType>
        <xsd:restriction base="dms:Choice">
          <xsd:enumeration value="FriCo 10.1"/>
          <xsd:enumeration value="FriCo 10.2"/>
          <xsd:enumeration value="FriCo 10.3"/>
          <xsd:enumeration value="FriCo 11.1"/>
          <xsd:enumeration value="FriCo 11.2"/>
          <xsd:enumeration value="Portals 2010.02"/>
          <xsd:enumeration value="Portals 2010.06"/>
          <xsd:enumeration value="Portals 2010.07"/>
          <xsd:enumeration value="Portals 2010.08"/>
          <xsd:enumeration value="Operations Project"/>
          <xsd:enumeration value="Potential Project"/>
          <xsd:enumeration value="Large Changes"/>
        </xsd:restriction>
      </xsd:simpleType>
    </xsd:element>
    <xsd:element name="Assignee" ma:index="9" nillable="true" ma:displayName="Assignee" ma:description="Assignee" ma:list="UserInfo" ma:internalName="Assigne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Release xmlns="702dab23-a865-46d6-8602-22096cfcad6b">Potential Project</Release>
    <Assignee xmlns="702dab23-a865-46d6-8602-22096cfcad6b">
      <UserInfo>
        <DisplayName>TMNL\id005878</DisplayName>
        <AccountId>373</AccountId>
        <AccountType/>
      </UserInfo>
    </Assignee>
  </documentManagement>
</p:properti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E7C494F6-00DA-4427-9CE2-D1C332E5A5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2dab23-a865-46d6-8602-22096cfcad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2D17822-FA9E-4FA5-977D-96BFD17B9B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C828A7-5F03-420B-B7AF-BA0B621089E5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702dab23-a865-46d6-8602-22096cfcad6b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DBFB76B8-EA8E-4B94-8A60-E969D5459651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6562</TotalTime>
  <Words>1582</Words>
  <Application>Microsoft Office PowerPoint</Application>
  <PresentationFormat>On-screen Show (4:3)</PresentationFormat>
  <Paragraphs>186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Gulim</vt:lpstr>
      <vt:lpstr>Arial</vt:lpstr>
      <vt:lpstr>Tele-GroteskFet</vt:lpstr>
      <vt:lpstr>Tele-GroteskNor</vt:lpstr>
      <vt:lpstr>Wingdings</vt:lpstr>
      <vt:lpstr>DTE Master E</vt:lpstr>
      <vt:lpstr>Project Mandate Deliver Cloud Infrastructure Framework</vt:lpstr>
      <vt:lpstr>Objective &amp; contribution to strategy</vt:lpstr>
      <vt:lpstr>(Financial) benefits</vt:lpstr>
      <vt:lpstr>Scope</vt:lpstr>
      <vt:lpstr>Planning &amp; dependencies</vt:lpstr>
    </vt:vector>
  </TitlesOfParts>
  <Manager>Hans Winterink</Manager>
  <Company>T-Mobile Netherlands BV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Mandate Cloud Infra</dc:title>
  <dc:subject>Project Mandate Template 1.0</dc:subject>
  <dc:creator>Portfolio &amp; Governance</dc:creator>
  <cp:lastModifiedBy>Hogan, Shane</cp:lastModifiedBy>
  <cp:revision>225</cp:revision>
  <dcterms:created xsi:type="dcterms:W3CDTF">2012-04-12T13:06:25Z</dcterms:created>
  <dcterms:modified xsi:type="dcterms:W3CDTF">2015-11-05T15:36:59Z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ocumentType">
    <vt:lpwstr>01 Process</vt:lpwstr>
  </property>
  <property fmtid="{D5CDD505-2E9C-101B-9397-08002B2CF9AE}" pid="4" name="SharepointVersion">
    <vt:lpwstr>1.0</vt:lpwstr>
  </property>
  <property fmtid="{D5CDD505-2E9C-101B-9397-08002B2CF9AE}" pid="5" name="ContentTypeId">
    <vt:lpwstr>0x0101001CB0ADF251C0C04C980D5DA6B5C21792</vt:lpwstr>
  </property>
</Properties>
</file>