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0" r:id="rId4"/>
    <p:sldId id="257" r:id="rId5"/>
    <p:sldId id="265" r:id="rId6"/>
    <p:sldId id="264" r:id="rId7"/>
    <p:sldId id="258" r:id="rId8"/>
    <p:sldId id="259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3"/>
    <p:restoredTop sz="94632"/>
  </p:normalViewPr>
  <p:slideViewPr>
    <p:cSldViewPr snapToGrid="0" snapToObjects="1">
      <p:cViewPr>
        <p:scale>
          <a:sx n="100" d="100"/>
          <a:sy n="100" d="100"/>
        </p:scale>
        <p:origin x="7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7D0631-D279-9A43-9030-503877FD2A5F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26F32D-F788-E24F-B2A1-2FA0810AB437}">
      <dgm:prSet phldrT="[Text]" custT="1"/>
      <dgm:spPr/>
      <dgm:t>
        <a:bodyPr/>
        <a:lstStyle/>
        <a:p>
          <a:r>
            <a:rPr lang="en-US" altLang="zh-CN" sz="1600" dirty="0" smtClean="0"/>
            <a:t>Offshore-direction array</a:t>
          </a:r>
          <a:r>
            <a:rPr lang="en-US" sz="1600" dirty="0" smtClean="0"/>
            <a:t> Data</a:t>
          </a:r>
          <a:endParaRPr lang="en-US" sz="1600" dirty="0"/>
        </a:p>
      </dgm:t>
    </dgm:pt>
    <dgm:pt modelId="{21B41958-8F14-1F44-8CB4-20EEC96E6CFD}" type="parTrans" cxnId="{57827155-6902-9C4A-B827-4C159AD9EC2E}">
      <dgm:prSet/>
      <dgm:spPr/>
      <dgm:t>
        <a:bodyPr/>
        <a:lstStyle/>
        <a:p>
          <a:endParaRPr lang="en-US"/>
        </a:p>
      </dgm:t>
    </dgm:pt>
    <dgm:pt modelId="{B8B122FF-3132-D741-A320-BDE9140E38DA}" type="sibTrans" cxnId="{57827155-6902-9C4A-B827-4C159AD9EC2E}">
      <dgm:prSet/>
      <dgm:spPr/>
      <dgm:t>
        <a:bodyPr/>
        <a:lstStyle/>
        <a:p>
          <a:endParaRPr lang="en-US"/>
        </a:p>
      </dgm:t>
    </dgm:pt>
    <dgm:pt modelId="{7830ECE6-1468-2A47-B0E3-E03A97075F88}">
      <dgm:prSet phldrT="[Text]"/>
      <dgm:spPr/>
      <dgm:t>
        <a:bodyPr/>
        <a:lstStyle/>
        <a:p>
          <a:r>
            <a:rPr lang="en-US" dirty="0" smtClean="0"/>
            <a:t>Forecasts</a:t>
          </a:r>
          <a:endParaRPr lang="en-US" dirty="0"/>
        </a:p>
      </dgm:t>
    </dgm:pt>
    <dgm:pt modelId="{B110195C-6587-2E4B-BB73-F77804202DF4}" type="parTrans" cxnId="{2710E4BD-A3F5-8E43-8CED-94B4D37596E9}">
      <dgm:prSet/>
      <dgm:spPr/>
      <dgm:t>
        <a:bodyPr/>
        <a:lstStyle/>
        <a:p>
          <a:endParaRPr lang="en-US"/>
        </a:p>
      </dgm:t>
    </dgm:pt>
    <dgm:pt modelId="{3487323C-4E8D-0B4E-BA19-1654700E544C}" type="sibTrans" cxnId="{2710E4BD-A3F5-8E43-8CED-94B4D37596E9}">
      <dgm:prSet/>
      <dgm:spPr/>
      <dgm:t>
        <a:bodyPr/>
        <a:lstStyle/>
        <a:p>
          <a:endParaRPr lang="en-US"/>
        </a:p>
      </dgm:t>
    </dgm:pt>
    <dgm:pt modelId="{DBCB479C-68D2-7F41-A615-0FC02FED3125}" type="pres">
      <dgm:prSet presAssocID="{3C7D0631-D279-9A43-9030-503877FD2A5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325858-13ED-EF43-9432-27A31EEDA5B1}" type="pres">
      <dgm:prSet presAssocID="{B126F32D-F788-E24F-B2A1-2FA0810AB43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AED91-D8FB-E34B-AB46-DA0187638E6D}" type="pres">
      <dgm:prSet presAssocID="{B8B122FF-3132-D741-A320-BDE9140E38DA}" presName="sibTrans" presStyleLbl="sibTrans2D1" presStyleIdx="0" presStyleCnt="1" custScaleY="110220"/>
      <dgm:spPr/>
      <dgm:t>
        <a:bodyPr/>
        <a:lstStyle/>
        <a:p>
          <a:endParaRPr lang="en-US"/>
        </a:p>
      </dgm:t>
    </dgm:pt>
    <dgm:pt modelId="{21E7131E-A49C-4A45-A8C7-F5E990F0DBD5}" type="pres">
      <dgm:prSet presAssocID="{B8B122FF-3132-D741-A320-BDE9140E38DA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F4CAC08-1166-A646-94C9-EEA4D1735D24}" type="pres">
      <dgm:prSet presAssocID="{7830ECE6-1468-2A47-B0E3-E03A97075F8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827155-6902-9C4A-B827-4C159AD9EC2E}" srcId="{3C7D0631-D279-9A43-9030-503877FD2A5F}" destId="{B126F32D-F788-E24F-B2A1-2FA0810AB437}" srcOrd="0" destOrd="0" parTransId="{21B41958-8F14-1F44-8CB4-20EEC96E6CFD}" sibTransId="{B8B122FF-3132-D741-A320-BDE9140E38DA}"/>
    <dgm:cxn modelId="{2710E4BD-A3F5-8E43-8CED-94B4D37596E9}" srcId="{3C7D0631-D279-9A43-9030-503877FD2A5F}" destId="{7830ECE6-1468-2A47-B0E3-E03A97075F88}" srcOrd="1" destOrd="0" parTransId="{B110195C-6587-2E4B-BB73-F77804202DF4}" sibTransId="{3487323C-4E8D-0B4E-BA19-1654700E544C}"/>
    <dgm:cxn modelId="{D28863A1-42C8-D041-991A-FCD196BFDBA1}" type="presOf" srcId="{7830ECE6-1468-2A47-B0E3-E03A97075F88}" destId="{CF4CAC08-1166-A646-94C9-EEA4D1735D24}" srcOrd="0" destOrd="0" presId="urn:microsoft.com/office/officeart/2005/8/layout/process2"/>
    <dgm:cxn modelId="{9AF52630-6B42-8541-A2B8-516D55A83748}" type="presOf" srcId="{B8B122FF-3132-D741-A320-BDE9140E38DA}" destId="{21E7131E-A49C-4A45-A8C7-F5E990F0DBD5}" srcOrd="1" destOrd="0" presId="urn:microsoft.com/office/officeart/2005/8/layout/process2"/>
    <dgm:cxn modelId="{25393F7F-0B10-3841-974A-CF97CF933E5D}" type="presOf" srcId="{B8B122FF-3132-D741-A320-BDE9140E38DA}" destId="{C96AED91-D8FB-E34B-AB46-DA0187638E6D}" srcOrd="0" destOrd="0" presId="urn:microsoft.com/office/officeart/2005/8/layout/process2"/>
    <dgm:cxn modelId="{57B36557-6A4D-6245-B309-D1DD901A7FD7}" type="presOf" srcId="{3C7D0631-D279-9A43-9030-503877FD2A5F}" destId="{DBCB479C-68D2-7F41-A615-0FC02FED3125}" srcOrd="0" destOrd="0" presId="urn:microsoft.com/office/officeart/2005/8/layout/process2"/>
    <dgm:cxn modelId="{FF7B57E4-F1C6-FB4D-8785-3183278C4153}" type="presOf" srcId="{B126F32D-F788-E24F-B2A1-2FA0810AB437}" destId="{58325858-13ED-EF43-9432-27A31EEDA5B1}" srcOrd="0" destOrd="0" presId="urn:microsoft.com/office/officeart/2005/8/layout/process2"/>
    <dgm:cxn modelId="{82E8075C-43DE-C541-8C0A-D6352C3764DF}" type="presParOf" srcId="{DBCB479C-68D2-7F41-A615-0FC02FED3125}" destId="{58325858-13ED-EF43-9432-27A31EEDA5B1}" srcOrd="0" destOrd="0" presId="urn:microsoft.com/office/officeart/2005/8/layout/process2"/>
    <dgm:cxn modelId="{DD1DDC71-810C-E446-8173-A90F1EA4FE41}" type="presParOf" srcId="{DBCB479C-68D2-7F41-A615-0FC02FED3125}" destId="{C96AED91-D8FB-E34B-AB46-DA0187638E6D}" srcOrd="1" destOrd="0" presId="urn:microsoft.com/office/officeart/2005/8/layout/process2"/>
    <dgm:cxn modelId="{C03EB7FB-953A-9844-A92D-FD758355DE29}" type="presParOf" srcId="{C96AED91-D8FB-E34B-AB46-DA0187638E6D}" destId="{21E7131E-A49C-4A45-A8C7-F5E990F0DBD5}" srcOrd="0" destOrd="0" presId="urn:microsoft.com/office/officeart/2005/8/layout/process2"/>
    <dgm:cxn modelId="{0F9A05E1-E8AE-6F4E-96DD-F3400AD9B222}" type="presParOf" srcId="{DBCB479C-68D2-7F41-A615-0FC02FED3125}" destId="{CF4CAC08-1166-A646-94C9-EEA4D1735D24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7D0631-D279-9A43-9030-503877FD2A5F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B126F32D-F788-E24F-B2A1-2FA0810AB437}">
      <dgm:prSet phldrT="[Text]" custT="1"/>
      <dgm:spPr/>
      <dgm:t>
        <a:bodyPr/>
        <a:lstStyle/>
        <a:p>
          <a:r>
            <a:rPr lang="en-US" sz="1600" dirty="0" smtClean="0"/>
            <a:t>Topography Data</a:t>
          </a:r>
          <a:endParaRPr lang="en-US" sz="1600" dirty="0"/>
        </a:p>
      </dgm:t>
    </dgm:pt>
    <dgm:pt modelId="{21B41958-8F14-1F44-8CB4-20EEC96E6CFD}" type="parTrans" cxnId="{57827155-6902-9C4A-B827-4C159AD9EC2E}">
      <dgm:prSet/>
      <dgm:spPr/>
      <dgm:t>
        <a:bodyPr/>
        <a:lstStyle/>
        <a:p>
          <a:endParaRPr lang="en-US"/>
        </a:p>
      </dgm:t>
    </dgm:pt>
    <dgm:pt modelId="{B8B122FF-3132-D741-A320-BDE9140E38DA}" type="sibTrans" cxnId="{57827155-6902-9C4A-B827-4C159AD9EC2E}">
      <dgm:prSet/>
      <dgm:spPr/>
      <dgm:t>
        <a:bodyPr/>
        <a:lstStyle/>
        <a:p>
          <a:endParaRPr lang="en-US"/>
        </a:p>
      </dgm:t>
    </dgm:pt>
    <dgm:pt modelId="{7830ECE6-1468-2A47-B0E3-E03A97075F88}">
      <dgm:prSet phldrT="[Text]" custT="1"/>
      <dgm:spPr/>
      <dgm:t>
        <a:bodyPr/>
        <a:lstStyle/>
        <a:p>
          <a:r>
            <a:rPr lang="en-US" sz="1800" dirty="0" smtClean="0"/>
            <a:t>Wave</a:t>
          </a:r>
        </a:p>
        <a:p>
          <a:r>
            <a:rPr lang="en-US" sz="1800" dirty="0" smtClean="0"/>
            <a:t> Model</a:t>
          </a:r>
          <a:endParaRPr lang="en-US" sz="1800" dirty="0"/>
        </a:p>
      </dgm:t>
    </dgm:pt>
    <dgm:pt modelId="{B110195C-6587-2E4B-BB73-F77804202DF4}" type="parTrans" cxnId="{2710E4BD-A3F5-8E43-8CED-94B4D37596E9}">
      <dgm:prSet/>
      <dgm:spPr/>
      <dgm:t>
        <a:bodyPr/>
        <a:lstStyle/>
        <a:p>
          <a:endParaRPr lang="en-US"/>
        </a:p>
      </dgm:t>
    </dgm:pt>
    <dgm:pt modelId="{3487323C-4E8D-0B4E-BA19-1654700E544C}" type="sibTrans" cxnId="{2710E4BD-A3F5-8E43-8CED-94B4D37596E9}">
      <dgm:prSet/>
      <dgm:spPr/>
      <dgm:t>
        <a:bodyPr/>
        <a:lstStyle/>
        <a:p>
          <a:endParaRPr lang="en-US"/>
        </a:p>
      </dgm:t>
    </dgm:pt>
    <dgm:pt modelId="{DBCB479C-68D2-7F41-A615-0FC02FED3125}" type="pres">
      <dgm:prSet presAssocID="{3C7D0631-D279-9A43-9030-503877FD2A5F}" presName="linearFlow" presStyleCnt="0">
        <dgm:presLayoutVars>
          <dgm:resizeHandles val="exact"/>
        </dgm:presLayoutVars>
      </dgm:prSet>
      <dgm:spPr/>
    </dgm:pt>
    <dgm:pt modelId="{58325858-13ED-EF43-9432-27A31EEDA5B1}" type="pres">
      <dgm:prSet presAssocID="{B126F32D-F788-E24F-B2A1-2FA0810AB437}" presName="node" presStyleLbl="node1" presStyleIdx="0" presStyleCnt="2" custLinFactNeighborX="-15525" custLinFactNeighborY="14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AED91-D8FB-E34B-AB46-DA0187638E6D}" type="pres">
      <dgm:prSet presAssocID="{B8B122FF-3132-D741-A320-BDE9140E38D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1E7131E-A49C-4A45-A8C7-F5E990F0DBD5}" type="pres">
      <dgm:prSet presAssocID="{B8B122FF-3132-D741-A320-BDE9140E38DA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F4CAC08-1166-A646-94C9-EEA4D1735D24}" type="pres">
      <dgm:prSet presAssocID="{7830ECE6-1468-2A47-B0E3-E03A97075F88}" presName="node" presStyleLbl="node1" presStyleIdx="1" presStyleCnt="2" custLinFactNeighborX="-1761" custLinFactNeighborY="-5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693977-93A1-284A-836D-04B92CF72AFE}" type="presOf" srcId="{B126F32D-F788-E24F-B2A1-2FA0810AB437}" destId="{58325858-13ED-EF43-9432-27A31EEDA5B1}" srcOrd="0" destOrd="0" presId="urn:microsoft.com/office/officeart/2005/8/layout/process2"/>
    <dgm:cxn modelId="{8567046B-F946-0E42-BDE4-248B7E210313}" type="presOf" srcId="{B8B122FF-3132-D741-A320-BDE9140E38DA}" destId="{C96AED91-D8FB-E34B-AB46-DA0187638E6D}" srcOrd="0" destOrd="0" presId="urn:microsoft.com/office/officeart/2005/8/layout/process2"/>
    <dgm:cxn modelId="{21A471A7-5684-B143-94DA-EFDC59BC1D19}" type="presOf" srcId="{B8B122FF-3132-D741-A320-BDE9140E38DA}" destId="{21E7131E-A49C-4A45-A8C7-F5E990F0DBD5}" srcOrd="1" destOrd="0" presId="urn:microsoft.com/office/officeart/2005/8/layout/process2"/>
    <dgm:cxn modelId="{57827155-6902-9C4A-B827-4C159AD9EC2E}" srcId="{3C7D0631-D279-9A43-9030-503877FD2A5F}" destId="{B126F32D-F788-E24F-B2A1-2FA0810AB437}" srcOrd="0" destOrd="0" parTransId="{21B41958-8F14-1F44-8CB4-20EEC96E6CFD}" sibTransId="{B8B122FF-3132-D741-A320-BDE9140E38DA}"/>
    <dgm:cxn modelId="{2710E4BD-A3F5-8E43-8CED-94B4D37596E9}" srcId="{3C7D0631-D279-9A43-9030-503877FD2A5F}" destId="{7830ECE6-1468-2A47-B0E3-E03A97075F88}" srcOrd="1" destOrd="0" parTransId="{B110195C-6587-2E4B-BB73-F77804202DF4}" sibTransId="{3487323C-4E8D-0B4E-BA19-1654700E544C}"/>
    <dgm:cxn modelId="{90F2C5B3-196E-E043-ABAC-AD522EB32E8B}" type="presOf" srcId="{7830ECE6-1468-2A47-B0E3-E03A97075F88}" destId="{CF4CAC08-1166-A646-94C9-EEA4D1735D24}" srcOrd="0" destOrd="0" presId="urn:microsoft.com/office/officeart/2005/8/layout/process2"/>
    <dgm:cxn modelId="{CC335FA0-BBB9-D948-9BCE-48D8327C84F8}" type="presOf" srcId="{3C7D0631-D279-9A43-9030-503877FD2A5F}" destId="{DBCB479C-68D2-7F41-A615-0FC02FED3125}" srcOrd="0" destOrd="0" presId="urn:microsoft.com/office/officeart/2005/8/layout/process2"/>
    <dgm:cxn modelId="{A4975CC7-C3D2-7B45-93A6-29B7C98F98BB}" type="presParOf" srcId="{DBCB479C-68D2-7F41-A615-0FC02FED3125}" destId="{58325858-13ED-EF43-9432-27A31EEDA5B1}" srcOrd="0" destOrd="0" presId="urn:microsoft.com/office/officeart/2005/8/layout/process2"/>
    <dgm:cxn modelId="{34188F65-172E-294F-97E4-A654AAEE5E9A}" type="presParOf" srcId="{DBCB479C-68D2-7F41-A615-0FC02FED3125}" destId="{C96AED91-D8FB-E34B-AB46-DA0187638E6D}" srcOrd="1" destOrd="0" presId="urn:microsoft.com/office/officeart/2005/8/layout/process2"/>
    <dgm:cxn modelId="{E9F7957A-E1A2-1943-A217-0A163A0B6147}" type="presParOf" srcId="{C96AED91-D8FB-E34B-AB46-DA0187638E6D}" destId="{21E7131E-A49C-4A45-A8C7-F5E990F0DBD5}" srcOrd="0" destOrd="0" presId="urn:microsoft.com/office/officeart/2005/8/layout/process2"/>
    <dgm:cxn modelId="{CC5B82CD-1AF6-8042-A565-F3E2FD73F560}" type="presParOf" srcId="{DBCB479C-68D2-7F41-A615-0FC02FED3125}" destId="{CF4CAC08-1166-A646-94C9-EEA4D1735D24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7D0631-D279-9A43-9030-503877FD2A5F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B126F32D-F788-E24F-B2A1-2FA0810AB437}">
      <dgm:prSet phldrT="[Text]" custT="1"/>
      <dgm:spPr/>
      <dgm:t>
        <a:bodyPr/>
        <a:lstStyle/>
        <a:p>
          <a:r>
            <a:rPr lang="en-US" sz="2000" dirty="0" smtClean="0"/>
            <a:t>Image</a:t>
          </a:r>
        </a:p>
        <a:p>
          <a:r>
            <a:rPr lang="en-US" sz="2000" dirty="0" smtClean="0"/>
            <a:t>Data</a:t>
          </a:r>
          <a:endParaRPr lang="en-US" sz="2000" dirty="0"/>
        </a:p>
      </dgm:t>
    </dgm:pt>
    <dgm:pt modelId="{21B41958-8F14-1F44-8CB4-20EEC96E6CFD}" type="parTrans" cxnId="{57827155-6902-9C4A-B827-4C159AD9EC2E}">
      <dgm:prSet/>
      <dgm:spPr/>
      <dgm:t>
        <a:bodyPr/>
        <a:lstStyle/>
        <a:p>
          <a:endParaRPr lang="en-US"/>
        </a:p>
      </dgm:t>
    </dgm:pt>
    <dgm:pt modelId="{B8B122FF-3132-D741-A320-BDE9140E38DA}" type="sibTrans" cxnId="{57827155-6902-9C4A-B827-4C159AD9EC2E}">
      <dgm:prSet/>
      <dgm:spPr/>
      <dgm:t>
        <a:bodyPr/>
        <a:lstStyle/>
        <a:p>
          <a:endParaRPr lang="en-US"/>
        </a:p>
      </dgm:t>
    </dgm:pt>
    <dgm:pt modelId="{7830ECE6-1468-2A47-B0E3-E03A97075F88}">
      <dgm:prSet phldrT="[Text]" custT="1"/>
      <dgm:spPr/>
      <dgm:t>
        <a:bodyPr/>
        <a:lstStyle/>
        <a:p>
          <a:r>
            <a:rPr lang="en-US" sz="2000" dirty="0" err="1" smtClean="0"/>
            <a:t>cBathy</a:t>
          </a:r>
          <a:endParaRPr lang="en-US" sz="2000" dirty="0"/>
        </a:p>
      </dgm:t>
    </dgm:pt>
    <dgm:pt modelId="{B110195C-6587-2E4B-BB73-F77804202DF4}" type="parTrans" cxnId="{2710E4BD-A3F5-8E43-8CED-94B4D37596E9}">
      <dgm:prSet/>
      <dgm:spPr/>
      <dgm:t>
        <a:bodyPr/>
        <a:lstStyle/>
        <a:p>
          <a:endParaRPr lang="en-US"/>
        </a:p>
      </dgm:t>
    </dgm:pt>
    <dgm:pt modelId="{3487323C-4E8D-0B4E-BA19-1654700E544C}" type="sibTrans" cxnId="{2710E4BD-A3F5-8E43-8CED-94B4D37596E9}">
      <dgm:prSet/>
      <dgm:spPr/>
      <dgm:t>
        <a:bodyPr/>
        <a:lstStyle/>
        <a:p>
          <a:endParaRPr lang="en-US"/>
        </a:p>
      </dgm:t>
    </dgm:pt>
    <dgm:pt modelId="{DBCB479C-68D2-7F41-A615-0FC02FED3125}" type="pres">
      <dgm:prSet presAssocID="{3C7D0631-D279-9A43-9030-503877FD2A5F}" presName="linearFlow" presStyleCnt="0">
        <dgm:presLayoutVars>
          <dgm:resizeHandles val="exact"/>
        </dgm:presLayoutVars>
      </dgm:prSet>
      <dgm:spPr/>
    </dgm:pt>
    <dgm:pt modelId="{58325858-13ED-EF43-9432-27A31EEDA5B1}" type="pres">
      <dgm:prSet presAssocID="{B126F32D-F788-E24F-B2A1-2FA0810AB437}" presName="node" presStyleLbl="node1" presStyleIdx="0" presStyleCnt="2" custLinFactNeighborX="-11299" custLinFactNeighborY="14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AED91-D8FB-E34B-AB46-DA0187638E6D}" type="pres">
      <dgm:prSet presAssocID="{B8B122FF-3132-D741-A320-BDE9140E38D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1E7131E-A49C-4A45-A8C7-F5E990F0DBD5}" type="pres">
      <dgm:prSet presAssocID="{B8B122FF-3132-D741-A320-BDE9140E38DA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F4CAC08-1166-A646-94C9-EEA4D1735D24}" type="pres">
      <dgm:prSet presAssocID="{7830ECE6-1468-2A47-B0E3-E03A97075F88}" presName="node" presStyleLbl="node1" presStyleIdx="1" presStyleCnt="2" custLinFactNeighborY="-14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827155-6902-9C4A-B827-4C159AD9EC2E}" srcId="{3C7D0631-D279-9A43-9030-503877FD2A5F}" destId="{B126F32D-F788-E24F-B2A1-2FA0810AB437}" srcOrd="0" destOrd="0" parTransId="{21B41958-8F14-1F44-8CB4-20EEC96E6CFD}" sibTransId="{B8B122FF-3132-D741-A320-BDE9140E38DA}"/>
    <dgm:cxn modelId="{36638B84-3B59-9749-95A9-F527676C2BA3}" type="presOf" srcId="{B126F32D-F788-E24F-B2A1-2FA0810AB437}" destId="{58325858-13ED-EF43-9432-27A31EEDA5B1}" srcOrd="0" destOrd="0" presId="urn:microsoft.com/office/officeart/2005/8/layout/process2"/>
    <dgm:cxn modelId="{679FD0F0-2B50-0B40-BA9B-60DF80B1D767}" type="presOf" srcId="{B8B122FF-3132-D741-A320-BDE9140E38DA}" destId="{C96AED91-D8FB-E34B-AB46-DA0187638E6D}" srcOrd="0" destOrd="0" presId="urn:microsoft.com/office/officeart/2005/8/layout/process2"/>
    <dgm:cxn modelId="{2D288FF3-F5E8-924E-9395-01766100A807}" type="presOf" srcId="{3C7D0631-D279-9A43-9030-503877FD2A5F}" destId="{DBCB479C-68D2-7F41-A615-0FC02FED3125}" srcOrd="0" destOrd="0" presId="urn:microsoft.com/office/officeart/2005/8/layout/process2"/>
    <dgm:cxn modelId="{2710E4BD-A3F5-8E43-8CED-94B4D37596E9}" srcId="{3C7D0631-D279-9A43-9030-503877FD2A5F}" destId="{7830ECE6-1468-2A47-B0E3-E03A97075F88}" srcOrd="1" destOrd="0" parTransId="{B110195C-6587-2E4B-BB73-F77804202DF4}" sibTransId="{3487323C-4E8D-0B4E-BA19-1654700E544C}"/>
    <dgm:cxn modelId="{2ED13CBF-C74F-AE4A-B474-4742EDA805FE}" type="presOf" srcId="{B8B122FF-3132-D741-A320-BDE9140E38DA}" destId="{21E7131E-A49C-4A45-A8C7-F5E990F0DBD5}" srcOrd="1" destOrd="0" presId="urn:microsoft.com/office/officeart/2005/8/layout/process2"/>
    <dgm:cxn modelId="{9550CB67-083C-2F4B-BF6C-3D50CAD9DEC5}" type="presOf" srcId="{7830ECE6-1468-2A47-B0E3-E03A97075F88}" destId="{CF4CAC08-1166-A646-94C9-EEA4D1735D24}" srcOrd="0" destOrd="0" presId="urn:microsoft.com/office/officeart/2005/8/layout/process2"/>
    <dgm:cxn modelId="{FB5A5EDC-9935-C143-9F29-1A1B1BC70BB1}" type="presParOf" srcId="{DBCB479C-68D2-7F41-A615-0FC02FED3125}" destId="{58325858-13ED-EF43-9432-27A31EEDA5B1}" srcOrd="0" destOrd="0" presId="urn:microsoft.com/office/officeart/2005/8/layout/process2"/>
    <dgm:cxn modelId="{DD033B7A-327C-1D4D-AB30-CE3C990AE38C}" type="presParOf" srcId="{DBCB479C-68D2-7F41-A615-0FC02FED3125}" destId="{C96AED91-D8FB-E34B-AB46-DA0187638E6D}" srcOrd="1" destOrd="0" presId="urn:microsoft.com/office/officeart/2005/8/layout/process2"/>
    <dgm:cxn modelId="{0D7760C2-65E2-7E42-9E40-E8FC42572512}" type="presParOf" srcId="{C96AED91-D8FB-E34B-AB46-DA0187638E6D}" destId="{21E7131E-A49C-4A45-A8C7-F5E990F0DBD5}" srcOrd="0" destOrd="0" presId="urn:microsoft.com/office/officeart/2005/8/layout/process2"/>
    <dgm:cxn modelId="{0493C99E-AA66-8C4D-9206-350A07F7074D}" type="presParOf" srcId="{DBCB479C-68D2-7F41-A615-0FC02FED3125}" destId="{CF4CAC08-1166-A646-94C9-EEA4D1735D24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5858-13ED-EF43-9432-27A31EEDA5B1}">
      <dsp:nvSpPr>
        <dsp:cNvPr id="0" name=""/>
        <dsp:cNvSpPr/>
      </dsp:nvSpPr>
      <dsp:spPr>
        <a:xfrm>
          <a:off x="0" y="306"/>
          <a:ext cx="1625600" cy="1005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Offshore-direction array</a:t>
          </a:r>
          <a:r>
            <a:rPr lang="en-US" sz="1600" kern="1200" dirty="0" smtClean="0"/>
            <a:t> Data</a:t>
          </a:r>
          <a:endParaRPr lang="en-US" sz="1600" kern="1200" dirty="0"/>
        </a:p>
      </dsp:txBody>
      <dsp:txXfrm>
        <a:off x="29453" y="29759"/>
        <a:ext cx="1566694" cy="946688"/>
      </dsp:txXfrm>
    </dsp:sp>
    <dsp:sp modelId="{C96AED91-D8FB-E34B-AB46-DA0187638E6D}">
      <dsp:nvSpPr>
        <dsp:cNvPr id="0" name=""/>
        <dsp:cNvSpPr/>
      </dsp:nvSpPr>
      <dsp:spPr>
        <a:xfrm rot="5400000">
          <a:off x="624251" y="1007917"/>
          <a:ext cx="377097" cy="4987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663171" y="1068751"/>
        <a:ext cx="299258" cy="263968"/>
      </dsp:txXfrm>
    </dsp:sp>
    <dsp:sp modelId="{CF4CAC08-1166-A646-94C9-EEA4D1735D24}">
      <dsp:nvSpPr>
        <dsp:cNvPr id="0" name=""/>
        <dsp:cNvSpPr/>
      </dsp:nvSpPr>
      <dsp:spPr>
        <a:xfrm>
          <a:off x="0" y="1508698"/>
          <a:ext cx="1625600" cy="1005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Forecasts</a:t>
          </a:r>
          <a:endParaRPr lang="en-US" sz="2700" kern="1200" dirty="0"/>
        </a:p>
      </dsp:txBody>
      <dsp:txXfrm>
        <a:off x="29453" y="1538151"/>
        <a:ext cx="1566694" cy="946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5858-13ED-EF43-9432-27A31EEDA5B1}">
      <dsp:nvSpPr>
        <dsp:cNvPr id="0" name=""/>
        <dsp:cNvSpPr/>
      </dsp:nvSpPr>
      <dsp:spPr>
        <a:xfrm>
          <a:off x="0" y="7657"/>
          <a:ext cx="1348840" cy="1005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Topography Data</a:t>
          </a:r>
          <a:endParaRPr lang="en-US" sz="1600" kern="1200" dirty="0"/>
        </a:p>
      </dsp:txBody>
      <dsp:txXfrm>
        <a:off x="29453" y="37110"/>
        <a:ext cx="1289934" cy="946688"/>
      </dsp:txXfrm>
    </dsp:sp>
    <dsp:sp modelId="{C96AED91-D8FB-E34B-AB46-DA0187638E6D}">
      <dsp:nvSpPr>
        <dsp:cNvPr id="0" name=""/>
        <dsp:cNvSpPr/>
      </dsp:nvSpPr>
      <dsp:spPr>
        <a:xfrm rot="5400000">
          <a:off x="499801" y="1019818"/>
          <a:ext cx="349237" cy="4525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538665" y="1071458"/>
        <a:ext cx="271511" cy="244466"/>
      </dsp:txXfrm>
    </dsp:sp>
    <dsp:sp modelId="{CF4CAC08-1166-A646-94C9-EEA4D1735D24}">
      <dsp:nvSpPr>
        <dsp:cNvPr id="0" name=""/>
        <dsp:cNvSpPr/>
      </dsp:nvSpPr>
      <dsp:spPr>
        <a:xfrm>
          <a:off x="0" y="1478902"/>
          <a:ext cx="1348840" cy="1005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Wave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Model</a:t>
          </a:r>
          <a:endParaRPr lang="en-US" sz="1800" kern="1200" dirty="0"/>
        </a:p>
      </dsp:txBody>
      <dsp:txXfrm>
        <a:off x="29453" y="1508355"/>
        <a:ext cx="1289934" cy="946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5858-13ED-EF43-9432-27A31EEDA5B1}">
      <dsp:nvSpPr>
        <dsp:cNvPr id="0" name=""/>
        <dsp:cNvSpPr/>
      </dsp:nvSpPr>
      <dsp:spPr>
        <a:xfrm>
          <a:off x="0" y="7657"/>
          <a:ext cx="1092867" cy="1005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Image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</a:t>
          </a:r>
          <a:endParaRPr lang="en-US" sz="2000" kern="1200" dirty="0"/>
        </a:p>
      </dsp:txBody>
      <dsp:txXfrm>
        <a:off x="29453" y="37110"/>
        <a:ext cx="1033961" cy="946688"/>
      </dsp:txXfrm>
    </dsp:sp>
    <dsp:sp modelId="{C96AED91-D8FB-E34B-AB46-DA0187638E6D}">
      <dsp:nvSpPr>
        <dsp:cNvPr id="0" name=""/>
        <dsp:cNvSpPr/>
      </dsp:nvSpPr>
      <dsp:spPr>
        <a:xfrm rot="5400000">
          <a:off x="363307" y="1031161"/>
          <a:ext cx="366252" cy="4525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410678" y="1074293"/>
        <a:ext cx="271511" cy="256376"/>
      </dsp:txXfrm>
    </dsp:sp>
    <dsp:sp modelId="{CF4CAC08-1166-A646-94C9-EEA4D1735D24}">
      <dsp:nvSpPr>
        <dsp:cNvPr id="0" name=""/>
        <dsp:cNvSpPr/>
      </dsp:nvSpPr>
      <dsp:spPr>
        <a:xfrm>
          <a:off x="0" y="1501589"/>
          <a:ext cx="1092867" cy="1005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cBathy</a:t>
          </a:r>
          <a:endParaRPr lang="en-US" sz="2000" kern="1200" dirty="0"/>
        </a:p>
      </dsp:txBody>
      <dsp:txXfrm>
        <a:off x="29453" y="1531042"/>
        <a:ext cx="1033961" cy="946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78A1D-96DB-534F-B1AB-0B91B8CB0AA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97576-29EC-E44F-A38B-1906039D7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1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20" Type="http://schemas.openxmlformats.org/officeDocument/2006/relationships/image" Target="../media/image6.gif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2" Type="http://schemas.openxmlformats.org/officeDocument/2006/relationships/image" Target="../media/image3.jpg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8" Type="http://schemas.openxmlformats.org/officeDocument/2006/relationships/image" Target="../media/image4.jpeg"/><Relationship Id="rId1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939800"/>
            <a:ext cx="11048999" cy="977900"/>
          </a:xfrm>
        </p:spPr>
        <p:txBody>
          <a:bodyPr>
            <a:noAutofit/>
          </a:bodyPr>
          <a:lstStyle/>
          <a:p>
            <a:r>
              <a:rPr lang="en-US" sz="6600" dirty="0" smtClean="0"/>
              <a:t>Short-term for</a:t>
            </a:r>
            <a:r>
              <a:rPr lang="en-US" altLang="zh-CN" sz="6600" dirty="0" smtClean="0"/>
              <a:t>e</a:t>
            </a:r>
            <a:r>
              <a:rPr lang="en-US" sz="6600" dirty="0" smtClean="0"/>
              <a:t>casting of near shore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5400" y="2019301"/>
            <a:ext cx="5016499" cy="31623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Davoud</a:t>
            </a:r>
            <a:r>
              <a:rPr lang="en-US" dirty="0" smtClean="0"/>
              <a:t> </a:t>
            </a:r>
            <a:r>
              <a:rPr lang="en-US" dirty="0" err="1"/>
              <a:t>Ataee</a:t>
            </a:r>
            <a:r>
              <a:rPr lang="en-US" dirty="0"/>
              <a:t> </a:t>
            </a:r>
            <a:r>
              <a:rPr lang="en-US" dirty="0" err="1" smtClean="0"/>
              <a:t>Tarzanagh</a:t>
            </a:r>
            <a:endParaRPr lang="en-US" dirty="0" smtClean="0"/>
          </a:p>
          <a:p>
            <a:r>
              <a:rPr lang="en-US" dirty="0"/>
              <a:t>Zheming </a:t>
            </a:r>
            <a:r>
              <a:rPr lang="en-US" dirty="0" smtClean="0"/>
              <a:t>Gao</a:t>
            </a:r>
          </a:p>
          <a:p>
            <a:r>
              <a:rPr lang="en-US" dirty="0"/>
              <a:t>Li </a:t>
            </a:r>
            <a:r>
              <a:rPr lang="en-US" dirty="0" smtClean="0"/>
              <a:t>Liu</a:t>
            </a:r>
          </a:p>
          <a:p>
            <a:r>
              <a:rPr lang="en-US" dirty="0"/>
              <a:t>Angelo </a:t>
            </a:r>
            <a:r>
              <a:rPr lang="en-US" dirty="0" err="1" smtClean="0"/>
              <a:t>Marney</a:t>
            </a:r>
            <a:endParaRPr lang="en-US" dirty="0" smtClean="0"/>
          </a:p>
          <a:p>
            <a:r>
              <a:rPr lang="en-US" dirty="0" err="1"/>
              <a:t>Chathurangi</a:t>
            </a:r>
            <a:r>
              <a:rPr lang="en-US" dirty="0"/>
              <a:t> H. K </a:t>
            </a:r>
            <a:r>
              <a:rPr lang="en-US" dirty="0" err="1"/>
              <a:t>Pathiravasan</a:t>
            </a:r>
            <a:endParaRPr lang="en-US" dirty="0" smtClean="0"/>
          </a:p>
          <a:p>
            <a:r>
              <a:rPr lang="en-US" dirty="0"/>
              <a:t>David </a:t>
            </a:r>
            <a:r>
              <a:rPr lang="en-US" dirty="0" smtClean="0"/>
              <a:t>Robinson</a:t>
            </a:r>
          </a:p>
          <a:p>
            <a:r>
              <a:rPr lang="en-US" dirty="0" err="1"/>
              <a:t>Caoxin</a:t>
            </a:r>
            <a:r>
              <a:rPr lang="en-US" dirty="0"/>
              <a:t> Sun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" y="4330699"/>
            <a:ext cx="7899400" cy="2432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Mentors: </a:t>
            </a:r>
            <a:r>
              <a:rPr lang="en-US" dirty="0" smtClean="0"/>
              <a:t> </a:t>
            </a:r>
            <a:r>
              <a:rPr lang="en-US" dirty="0"/>
              <a:t>Ty </a:t>
            </a:r>
            <a:r>
              <a:rPr lang="en-US" dirty="0" err="1"/>
              <a:t>Hesser</a:t>
            </a:r>
            <a:r>
              <a:rPr lang="en-US" dirty="0"/>
              <a:t> Matthew Farthing</a:t>
            </a:r>
          </a:p>
          <a:p>
            <a:r>
              <a:rPr lang="en-US" dirty="0" smtClean="0"/>
              <a:t>USACE-Engineer </a:t>
            </a:r>
            <a:r>
              <a:rPr lang="en-US" dirty="0"/>
              <a:t>Research and Development Center </a:t>
            </a:r>
            <a:endParaRPr lang="en-US" dirty="0" smtClean="0"/>
          </a:p>
          <a:p>
            <a:r>
              <a:rPr lang="en-US" dirty="0" smtClean="0"/>
              <a:t>Lea </a:t>
            </a:r>
            <a:r>
              <a:rPr lang="en-US" dirty="0"/>
              <a:t>Jenkins (</a:t>
            </a:r>
            <a:r>
              <a:rPr lang="en-US" dirty="0" smtClean="0"/>
              <a:t>Clemson University)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0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2311401"/>
            <a:ext cx="3340100" cy="147478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9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(Add motivation 4 slides)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</a:p>
          <a:p>
            <a:r>
              <a:rPr lang="en-US" dirty="0" smtClean="0"/>
              <a:t>Good reason to solve the problem</a:t>
            </a:r>
          </a:p>
          <a:p>
            <a:r>
              <a:rPr lang="en-US" dirty="0" smtClean="0"/>
              <a:t>What do we need?</a:t>
            </a:r>
          </a:p>
          <a:p>
            <a:r>
              <a:rPr lang="en-US" dirty="0" smtClean="0"/>
              <a:t>What shall we get?</a:t>
            </a:r>
          </a:p>
        </p:txBody>
      </p:sp>
    </p:spTree>
    <p:extLst>
      <p:ext uri="{BB962C8B-B14F-4D97-AF65-F5344CB8AC3E}">
        <p14:creationId xmlns:p14="http://schemas.microsoft.com/office/powerpoint/2010/main" val="125684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822325"/>
            <a:ext cx="2755900" cy="587375"/>
          </a:xfrm>
        </p:spPr>
        <p:txBody>
          <a:bodyPr>
            <a:normAutofit fontScale="90000"/>
          </a:bodyPr>
          <a:lstStyle/>
          <a:p>
            <a:r>
              <a:rPr lang="en-US" smtClean="0"/>
              <a:t>Work</a:t>
            </a:r>
            <a:r>
              <a:rPr lang="en-US" altLang="zh-CN" smtClean="0"/>
              <a:t>flow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822325"/>
            <a:ext cx="7410428" cy="5591175"/>
          </a:xfrm>
        </p:spPr>
      </p:pic>
    </p:spTree>
    <p:extLst>
      <p:ext uri="{BB962C8B-B14F-4D97-AF65-F5344CB8AC3E}">
        <p14:creationId xmlns:p14="http://schemas.microsoft.com/office/powerpoint/2010/main" val="101768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12" y="238959"/>
            <a:ext cx="4151314" cy="657225"/>
          </a:xfrm>
        </p:spPr>
        <p:txBody>
          <a:bodyPr>
            <a:noAutofit/>
          </a:bodyPr>
          <a:lstStyle/>
          <a:p>
            <a:r>
              <a:rPr lang="en-US" sz="4800" dirty="0" smtClean="0"/>
              <a:t>Data Resources</a:t>
            </a:r>
            <a:endParaRPr lang="en-US" sz="4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6971627"/>
              </p:ext>
            </p:extLst>
          </p:nvPr>
        </p:nvGraphicFramePr>
        <p:xfrm>
          <a:off x="7886700" y="4025900"/>
          <a:ext cx="1625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2836917"/>
              </p:ext>
            </p:extLst>
          </p:nvPr>
        </p:nvGraphicFramePr>
        <p:xfrm>
          <a:off x="9631296" y="4025900"/>
          <a:ext cx="134884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ight Arrow 5"/>
          <p:cNvSpPr/>
          <p:nvPr/>
        </p:nvSpPr>
        <p:spPr>
          <a:xfrm rot="2391243">
            <a:off x="9413980" y="5122271"/>
            <a:ext cx="376089" cy="32185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95" y="40297"/>
            <a:ext cx="2560704" cy="1920528"/>
          </a:xfrm>
          <a:prstGeom prst="rect">
            <a:avLst/>
          </a:prstGeom>
        </p:spPr>
      </p:pic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668796413"/>
              </p:ext>
            </p:extLst>
          </p:nvPr>
        </p:nvGraphicFramePr>
        <p:xfrm>
          <a:off x="11099132" y="4025900"/>
          <a:ext cx="1092867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702" y="40297"/>
            <a:ext cx="1688372" cy="16883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6" b="6296"/>
          <a:stretch/>
        </p:blipFill>
        <p:spPr>
          <a:xfrm>
            <a:off x="7056856" y="1728669"/>
            <a:ext cx="5148878" cy="2287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13"/>
          <a:stretch/>
        </p:blipFill>
        <p:spPr>
          <a:xfrm>
            <a:off x="8018394" y="32584"/>
            <a:ext cx="1612901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3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xelArrayForDuck.png"/>
          <p:cNvPicPr>
            <a:picLocks noChangeAspect="1"/>
          </p:cNvPicPr>
          <p:nvPr/>
        </p:nvPicPr>
        <p:blipFill>
          <a:blip r:embed="rId3"/>
          <a:srcRect l="49255" t="2393" r="7146" b="3067"/>
          <a:stretch>
            <a:fillRect/>
          </a:stretch>
        </p:blipFill>
        <p:spPr bwMode="auto">
          <a:xfrm>
            <a:off x="7103094" y="770865"/>
            <a:ext cx="3265300" cy="531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6103" y="770865"/>
                <a:ext cx="4397915" cy="5836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indent="-742950">
                  <a:spcAft>
                    <a:spcPts val="1200"/>
                  </a:spcAft>
                  <a:buFontTx/>
                  <a:buAutoNum type="arabicPeriod"/>
                  <a:defRPr/>
                </a:pPr>
                <a:r>
                  <a:rPr lang="en-US" sz="1400" dirty="0" smtClean="0">
                    <a:solidFill>
                      <a:srgbClr val="FFFFFF"/>
                    </a:solidFill>
                  </a:rPr>
                  <a:t>Compute normalized Fourier Transform, G = FT(I)/|FT(I)|</a:t>
                </a:r>
              </a:p>
              <a:p>
                <a:pPr marL="742950" indent="-742950">
                  <a:spcAft>
                    <a:spcPts val="0"/>
                  </a:spcAft>
                  <a:buFontTx/>
                  <a:buAutoNum type="arabicPeriod"/>
                  <a:defRPr/>
                </a:pPr>
                <a:r>
                  <a:rPr lang="en-US" sz="1400" dirty="0" smtClean="0">
                    <a:solidFill>
                      <a:srgbClr val="FFFFFF"/>
                    </a:solidFill>
                  </a:rPr>
                  <a:t>Compute the cross-spectral matrix,</a:t>
                </a:r>
              </a:p>
              <a:p>
                <a:pPr marL="742950" indent="-742950">
                  <a:spcAft>
                    <a:spcPts val="1200"/>
                  </a:spcAft>
                  <a:defRPr/>
                </a:pPr>
                <a:r>
                  <a:rPr lang="en-US" sz="1400" dirty="0" smtClean="0">
                    <a:solidFill>
                      <a:srgbClr val="FFFFFF"/>
                    </a:solidFill>
                  </a:rPr>
                  <a:t>	for a number of  </a:t>
                </a:r>
                <a:r>
                  <a:rPr lang="en-US" sz="1400" dirty="0" err="1" smtClean="0">
                    <a:solidFill>
                      <a:srgbClr val="FFFFFF"/>
                    </a:solidFill>
                  </a:rPr>
                  <a:t>f</a:t>
                </a:r>
                <a:r>
                  <a:rPr lang="en-US" sz="1400" dirty="0" smtClean="0">
                    <a:solidFill>
                      <a:srgbClr val="FFFFFF"/>
                    </a:solidFill>
                  </a:rPr>
                  <a:t>-bands </a:t>
                </a:r>
              </a:p>
              <a:p>
                <a:pPr marL="742950" indent="-742950">
                  <a:spcAft>
                    <a:spcPts val="3600"/>
                  </a:spcAft>
                  <a:defRPr/>
                </a:pPr>
                <a:r>
                  <a:rPr lang="en-US" sz="1400" dirty="0" smtClean="0">
                    <a:solidFill>
                      <a:srgbClr val="FFFFFF"/>
                    </a:solidFill>
                  </a:rPr>
                  <a:t>3.	Model the phase of C as </a:t>
                </a:r>
              </a:p>
              <a:p>
                <a:pPr marL="742950" indent="-742950">
                  <a:spcAft>
                    <a:spcPts val="0"/>
                  </a:spcAft>
                  <a:buAutoNum type="arabicPeriod" startAt="4"/>
                  <a:defRPr/>
                </a:pPr>
                <a:r>
                  <a:rPr lang="en-US" sz="1400" dirty="0" smtClean="0">
                    <a:solidFill>
                      <a:srgbClr val="FF0000"/>
                    </a:solidFill>
                  </a:rPr>
                  <a:t>Solve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{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𝐿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rgbClr val="FF0000"/>
                            </a:solidFill>
                          </a:rPr>
                          <m:t> ||</m:t>
                        </m:r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rgbClr val="FF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rgbClr val="FF0000"/>
                            </a:solidFill>
                          </a:rPr>
                          <m:t>− (</m:t>
                        </m:r>
                        <m:r>
                          <m:rPr>
                            <m:nor/>
                          </m:rPr>
                          <a:rPr lang="en-US" sz="1400" b="0" i="0" dirty="0" smtClean="0">
                            <a:solidFill>
                              <a:srgbClr val="FF0000"/>
                            </a:solidFill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rgbClr val="FF0000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rgbClr val="FF0000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rgbClr val="FF0000"/>
                            </a:solidFill>
                          </a:rPr>
                          <m:t>)||+ </m:t>
                        </m:r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400" b="0" i="0" dirty="0" smtClean="0">
                            <a:solidFill>
                              <a:srgbClr val="FF0000"/>
                            </a:solidFill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rgbClr val="FF0000"/>
                            </a:solidFill>
                          </a:rPr>
                          <m:t>)+</m:t>
                        </m:r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rgbClr val="FF0000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rgbClr val="FF0000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, where E is the corrupted components and L is a low rank estimation of C.</a:t>
                </a:r>
              </a:p>
              <a:p>
                <a:pPr marL="742950" indent="-742950">
                  <a:spcAft>
                    <a:spcPts val="0"/>
                  </a:spcAft>
                  <a:buAutoNum type="arabicPeriod" startAt="4"/>
                  <a:defRPr/>
                </a:pPr>
                <a:r>
                  <a:rPr lang="en-US" sz="1400" dirty="0" smtClean="0">
                    <a:solidFill>
                      <a:srgbClr val="FFFFFF"/>
                    </a:solidFill>
                  </a:rPr>
                  <a:t>Let C=L and compute weighted cost function,</a:t>
                </a:r>
              </a:p>
              <a:p>
                <a:pPr marL="742950" indent="-742950">
                  <a:spcAft>
                    <a:spcPts val="0"/>
                  </a:spcAft>
                  <a:buAutoNum type="arabicPeriod" startAt="4"/>
                  <a:defRPr/>
                </a:pPr>
                <a:endParaRPr lang="en-US" sz="1400" dirty="0" smtClean="0">
                  <a:solidFill>
                    <a:srgbClr val="FFFFFF"/>
                  </a:solidFill>
                </a:endParaRPr>
              </a:p>
              <a:p>
                <a:pPr marL="742950" indent="-742950">
                  <a:spcAft>
                    <a:spcPts val="0"/>
                  </a:spcAft>
                  <a:buAutoNum type="arabicPeriod" startAt="4"/>
                  <a:defRPr/>
                </a:pPr>
                <a:endParaRPr lang="en-US" sz="1400" dirty="0" smtClean="0">
                  <a:solidFill>
                    <a:srgbClr val="FFFFFF"/>
                  </a:solidFill>
                </a:endParaRPr>
              </a:p>
              <a:p>
                <a:pPr marL="742950" indent="-742950">
                  <a:spcAft>
                    <a:spcPts val="1200"/>
                  </a:spcAft>
                  <a:defRPr/>
                </a:pPr>
                <a:r>
                  <a:rPr lang="en-US" sz="1400" dirty="0" smtClean="0">
                    <a:solidFill>
                      <a:srgbClr val="FFFFFF"/>
                    </a:solidFill>
                  </a:rPr>
                  <a:t>	where </a:t>
                </a:r>
                <a:r>
                  <a:rPr lang="en-US" sz="1400" dirty="0" err="1" smtClean="0">
                    <a:solidFill>
                      <a:srgbClr val="FFFFFF"/>
                    </a:solidFill>
                  </a:rPr>
                  <a:t>w</a:t>
                </a:r>
                <a:r>
                  <a:rPr lang="en-US" sz="1400" baseline="-25000" dirty="0" err="1" smtClean="0">
                    <a:solidFill>
                      <a:srgbClr val="FFFFFF"/>
                    </a:solidFill>
                  </a:rPr>
                  <a:t>ij</a:t>
                </a:r>
                <a:r>
                  <a:rPr lang="en-US" sz="1400" dirty="0" smtClean="0">
                    <a:solidFill>
                      <a:srgbClr val="FFFFFF"/>
                    </a:solidFill>
                  </a:rPr>
                  <a:t> is the coherence</a:t>
                </a:r>
              </a:p>
              <a:p>
                <a:pPr marL="742950" indent="-742950">
                  <a:spcAft>
                    <a:spcPts val="1200"/>
                  </a:spcAft>
                  <a:buFontTx/>
                  <a:buAutoNum type="arabicPeriod" startAt="5"/>
                  <a:defRPr/>
                </a:pPr>
                <a:r>
                  <a:rPr lang="en-US" sz="1400" dirty="0" smtClean="0">
                    <a:solidFill>
                      <a:srgbClr val="FFFFFF"/>
                    </a:solidFill>
                  </a:rPr>
                  <a:t>Use nonlinear least-squares to find </a:t>
                </a:r>
                <a:r>
                  <a:rPr lang="en-US" sz="1400" dirty="0" err="1" smtClean="0">
                    <a:solidFill>
                      <a:srgbClr val="FFFFFF"/>
                    </a:solidFill>
                  </a:rPr>
                  <a:t>k</a:t>
                </a:r>
                <a:r>
                  <a:rPr lang="en-US" sz="1400" baseline="-25000" dirty="0" err="1" smtClean="0">
                    <a:solidFill>
                      <a:srgbClr val="FFFFFF"/>
                    </a:solidFill>
                  </a:rPr>
                  <a:t>x</a:t>
                </a:r>
                <a:r>
                  <a:rPr lang="en-US" sz="1400" dirty="0" smtClean="0">
                    <a:solidFill>
                      <a:srgbClr val="FFFFFF"/>
                    </a:solidFill>
                  </a:rPr>
                  <a:t>, </a:t>
                </a:r>
                <a:r>
                  <a:rPr lang="en-US" sz="1400" dirty="0" err="1" smtClean="0">
                    <a:solidFill>
                      <a:srgbClr val="FFFFFF"/>
                    </a:solidFill>
                  </a:rPr>
                  <a:t>k</a:t>
                </a:r>
                <a:r>
                  <a:rPr lang="en-US" sz="1400" baseline="-25000" dirty="0" err="1" smtClean="0">
                    <a:solidFill>
                      <a:srgbClr val="FFFFFF"/>
                    </a:solidFill>
                  </a:rPr>
                  <a:t>y</a:t>
                </a:r>
                <a:r>
                  <a:rPr lang="en-US" sz="1400" dirty="0" smtClean="0">
                    <a:solidFill>
                      <a:srgbClr val="FFFFFF"/>
                    </a:solidFill>
                  </a:rPr>
                  <a:t> that minimize J.</a:t>
                </a:r>
              </a:p>
              <a:p>
                <a:pPr marL="742950" indent="-742950">
                  <a:spcAft>
                    <a:spcPts val="1200"/>
                  </a:spcAft>
                  <a:buFontTx/>
                  <a:buAutoNum type="arabicPeriod" startAt="5"/>
                  <a:defRPr/>
                </a:pPr>
                <a:endParaRPr lang="en-US" sz="1600" dirty="0" smtClean="0">
                  <a:solidFill>
                    <a:srgbClr val="FFFFFF"/>
                  </a:solidFill>
                </a:endParaRPr>
              </a:p>
              <a:p>
                <a:pPr marL="742950" indent="-742950">
                  <a:spcAft>
                    <a:spcPts val="1200"/>
                  </a:spcAft>
                  <a:buFontTx/>
                  <a:buAutoNum type="arabicPeriod" startAt="5"/>
                  <a:defRPr/>
                </a:pPr>
                <a:r>
                  <a:rPr lang="en-US" sz="1600" dirty="0" smtClean="0">
                    <a:solidFill>
                      <a:srgbClr val="FFFFFF"/>
                    </a:solidFill>
                  </a:rPr>
                  <a:t>From resulting [f, </a:t>
                </a:r>
                <a:r>
                  <a:rPr lang="en-US" sz="1600" dirty="0" err="1" smtClean="0">
                    <a:solidFill>
                      <a:srgbClr val="FFFFFF"/>
                    </a:solidFill>
                  </a:rPr>
                  <a:t>k</a:t>
                </a:r>
                <a:r>
                  <a:rPr lang="en-US" sz="1600" baseline="-25000" dirty="0" err="1" smtClean="0">
                    <a:solidFill>
                      <a:srgbClr val="FFFFFF"/>
                    </a:solidFill>
                  </a:rPr>
                  <a:t>x</a:t>
                </a:r>
                <a:r>
                  <a:rPr lang="en-US" sz="1600" dirty="0" smtClean="0">
                    <a:solidFill>
                      <a:srgbClr val="FFFFFF"/>
                    </a:solidFill>
                  </a:rPr>
                  <a:t>, </a:t>
                </a:r>
                <a:r>
                  <a:rPr lang="en-US" sz="1600" dirty="0" err="1" smtClean="0">
                    <a:solidFill>
                      <a:srgbClr val="FFFFFF"/>
                    </a:solidFill>
                  </a:rPr>
                  <a:t>k</a:t>
                </a:r>
                <a:r>
                  <a:rPr lang="en-US" sz="1600" baseline="-25000" dirty="0" err="1" smtClean="0">
                    <a:solidFill>
                      <a:srgbClr val="FFFFFF"/>
                    </a:solidFill>
                  </a:rPr>
                  <a:t>y</a:t>
                </a:r>
                <a:r>
                  <a:rPr lang="en-US" sz="1600" dirty="0" smtClean="0">
                    <a:solidFill>
                      <a:srgbClr val="FFFFFF"/>
                    </a:solidFill>
                  </a:rPr>
                  <a:t>], estimate depth using linear dispersion (or better alternate) using N most coherent f-bands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03" y="770865"/>
                <a:ext cx="4397915" cy="5836854"/>
              </a:xfrm>
              <a:prstGeom prst="rect">
                <a:avLst/>
              </a:prstGeom>
              <a:blipFill rotWithShape="0">
                <a:blip r:embed="rId4"/>
                <a:stretch>
                  <a:fillRect l="-416" t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5909" y="815046"/>
            <a:ext cx="18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309857"/>
              </p:ext>
            </p:extLst>
          </p:nvPr>
        </p:nvGraphicFramePr>
        <p:xfrm>
          <a:off x="1257831" y="2258832"/>
          <a:ext cx="2320230" cy="372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1663700" imgH="266700" progId="Equation.DSMT4">
                  <p:embed/>
                </p:oleObj>
              </mc:Choice>
              <mc:Fallback>
                <p:oleObj name="Equation" r:id="rId5" imgW="166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831" y="2258832"/>
                        <a:ext cx="2320230" cy="3720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136171"/>
              </p:ext>
            </p:extLst>
          </p:nvPr>
        </p:nvGraphicFramePr>
        <p:xfrm>
          <a:off x="1830734" y="3644313"/>
          <a:ext cx="1388456" cy="44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7" imgW="1041400" imgH="330200" progId="Equation.DSMT4">
                  <p:embed/>
                </p:oleObj>
              </mc:Choice>
              <mc:Fallback>
                <p:oleObj name="Equation" r:id="rId7" imgW="1041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734" y="3644313"/>
                        <a:ext cx="1388456" cy="4404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4411031" y="2393042"/>
            <a:ext cx="1211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wavenumber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475259" y="5454952"/>
            <a:ext cx="109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bathymetry</a:t>
            </a: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36103" y="5131924"/>
            <a:ext cx="483164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13" idx="1"/>
          </p:cNvCxnSpPr>
          <p:nvPr/>
        </p:nvCxnSpPr>
        <p:spPr bwMode="auto">
          <a:xfrm rot="16200000" flipH="1">
            <a:off x="4041553" y="4128238"/>
            <a:ext cx="1979078" cy="282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578061" y="248500"/>
            <a:ext cx="3708013" cy="433444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Robust </a:t>
            </a:r>
            <a:r>
              <a:rPr lang="en-US" sz="2800" dirty="0" err="1" smtClean="0"/>
              <a:t>cBathy</a:t>
            </a:r>
            <a:r>
              <a:rPr lang="en-US" sz="2800" dirty="0" smtClean="0"/>
              <a:t> Software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853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Tarzanagh\Desktop\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904" y="895969"/>
            <a:ext cx="3317967" cy="166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Tarzanagh\Desktop\c1ro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221" y="902568"/>
            <a:ext cx="3208578" cy="166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390692" y="417525"/>
            <a:ext cx="953112" cy="464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60"/>
              </a:lnSpc>
              <a:spcBef>
                <a:spcPts val="1500"/>
              </a:spcBef>
            </a:pP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cBathy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97939" y="424124"/>
            <a:ext cx="1809142" cy="464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60"/>
              </a:lnSpc>
              <a:spcBef>
                <a:spcPts val="1500"/>
              </a:spcBef>
            </a:pPr>
            <a:r>
              <a:rPr lang="en-US" sz="1600" dirty="0" smtClean="0">
                <a:solidFill>
                  <a:srgbClr val="FFFFFF"/>
                </a:solidFill>
              </a:rPr>
              <a:t>Robust </a:t>
            </a:r>
            <a:r>
              <a:rPr lang="en-US" sz="1600" dirty="0" err="1" smtClean="0">
                <a:solidFill>
                  <a:srgbClr val="FFFFFF"/>
                </a:solidFill>
              </a:rPr>
              <a:t>cBathy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7074752" y="148994"/>
            <a:ext cx="2701381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Coherent Motion Matrix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87234" y="4371590"/>
            <a:ext cx="1544012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 Depth Error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h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36456" y="902568"/>
            <a:ext cx="3196026" cy="109251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Example of Robust </a:t>
            </a:r>
            <a:r>
              <a:rPr lang="en-US" sz="28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cBathy</a:t>
            </a:r>
            <a:endParaRPr lang="en-US" sz="2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https://lh5.googleusercontent.com/8dSIJoK3-oCTpj7I1UXfeuPu9QIkLEu8n8L6eTzyW_VjWdPuSbpxizJer400lNnkc4W_joCmdi1JC68_ldFkvqWvNY3Cectd8SvSHz6B0P3j6sX5BUeo_aONyQGYWEibj8HaEjCym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402" y="2905571"/>
            <a:ext cx="8902700" cy="39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98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(Forecasts slides)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slices in total</a:t>
            </a:r>
          </a:p>
          <a:p>
            <a:r>
              <a:rPr lang="en-US" dirty="0" smtClean="0"/>
              <a:t>Describe your model</a:t>
            </a:r>
          </a:p>
          <a:p>
            <a:r>
              <a:rPr lang="en-US" dirty="0" smtClean="0"/>
              <a:t>Plots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54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(Add prediction slides)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Wave model, sandbar, </a:t>
            </a:r>
            <a:r>
              <a:rPr lang="en-US" dirty="0" err="1" smtClean="0"/>
              <a:t>shoreslope</a:t>
            </a:r>
            <a:endParaRPr lang="en-US" dirty="0" smtClean="0"/>
          </a:p>
          <a:p>
            <a:r>
              <a:rPr lang="en-US" dirty="0" smtClean="0"/>
              <a:t>What do you need</a:t>
            </a:r>
            <a:endParaRPr lang="en-US" dirty="0"/>
          </a:p>
          <a:p>
            <a:r>
              <a:rPr lang="en-US" dirty="0" smtClean="0"/>
              <a:t>Show your results, plots</a:t>
            </a:r>
          </a:p>
          <a:p>
            <a:r>
              <a:rPr lang="en-US" dirty="0" smtClean="0"/>
              <a:t>Tell </a:t>
            </a:r>
          </a:p>
        </p:txBody>
      </p:sp>
    </p:spTree>
    <p:extLst>
      <p:ext uri="{BB962C8B-B14F-4D97-AF65-F5344CB8AC3E}">
        <p14:creationId xmlns:p14="http://schemas.microsoft.com/office/powerpoint/2010/main" val="13013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(Add and show 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talk about some scenarios.</a:t>
            </a:r>
          </a:p>
          <a:p>
            <a:r>
              <a:rPr lang="en-US" dirty="0" smtClean="0"/>
              <a:t>For example: 2010 Haiti earthquake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8691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378</TotalTime>
  <Words>172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Cambria Math</vt:lpstr>
      <vt:lpstr>Corbel</vt:lpstr>
      <vt:lpstr>ＭＳ Ｐゴシック</vt:lpstr>
      <vt:lpstr>Times New Roman</vt:lpstr>
      <vt:lpstr>华文楷体</vt:lpstr>
      <vt:lpstr>Arial</vt:lpstr>
      <vt:lpstr>Depth</vt:lpstr>
      <vt:lpstr>Equation</vt:lpstr>
      <vt:lpstr>Short-term forecasting of near shore</vt:lpstr>
      <vt:lpstr>(Add motivation 4 slides)</vt:lpstr>
      <vt:lpstr>Workflow</vt:lpstr>
      <vt:lpstr>Data Resources</vt:lpstr>
      <vt:lpstr>Robust cBathy Software</vt:lpstr>
      <vt:lpstr>Example of Robust cBathy</vt:lpstr>
      <vt:lpstr>(Forecasts slides)</vt:lpstr>
      <vt:lpstr>(Add prediction slides)</vt:lpstr>
      <vt:lpstr>(Add and show Results)</vt:lpstr>
      <vt:lpstr>Thank you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Short-term forcasting of near shore</dc:title>
  <dc:creator>Zheming Gao</dc:creator>
  <cp:lastModifiedBy>Zheming Gao</cp:lastModifiedBy>
  <cp:revision>21</cp:revision>
  <dcterms:created xsi:type="dcterms:W3CDTF">2017-07-25T15:16:54Z</dcterms:created>
  <dcterms:modified xsi:type="dcterms:W3CDTF">2017-07-25T22:42:41Z</dcterms:modified>
</cp:coreProperties>
</file>