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66" r:id="rId3"/>
    <p:sldId id="280" r:id="rId4"/>
    <p:sldId id="281" r:id="rId5"/>
    <p:sldId id="274" r:id="rId6"/>
    <p:sldId id="282" r:id="rId7"/>
    <p:sldId id="273" r:id="rId8"/>
    <p:sldId id="283" r:id="rId9"/>
    <p:sldId id="284" r:id="rId10"/>
    <p:sldId id="259" r:id="rId11"/>
    <p:sldId id="275" r:id="rId12"/>
    <p:sldId id="260" r:id="rId13"/>
    <p:sldId id="285" r:id="rId14"/>
    <p:sldId id="263" r:id="rId15"/>
    <p:sldId id="278" r:id="rId16"/>
    <p:sldId id="276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000066"/>
    <a:srgbClr val="003399"/>
    <a:srgbClr val="FFFFCC"/>
    <a:srgbClr val="FFCCCC"/>
    <a:srgbClr val="FF99CC"/>
    <a:srgbClr val="5A5A5A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>
        <p:scale>
          <a:sx n="100" d="100"/>
          <a:sy n="100" d="100"/>
        </p:scale>
        <p:origin x="-1308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9FDE4B81-0CF2-4661-8676-8E3C081872E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499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/>
          </a:p>
        </p:txBody>
      </p:sp>
      <p:sp>
        <p:nvSpPr>
          <p:cNvPr id="3075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1491 h 1492"/>
              <a:gd name="T2" fmla="*/ 0 w 3625"/>
              <a:gd name="T3" fmla="*/ 0 h 1492"/>
              <a:gd name="T4" fmla="*/ 171 w 3625"/>
              <a:gd name="T5" fmla="*/ 3 h 1492"/>
              <a:gd name="T6" fmla="*/ 355 w 3625"/>
              <a:gd name="T7" fmla="*/ 9 h 1492"/>
              <a:gd name="T8" fmla="*/ 499 w 3625"/>
              <a:gd name="T9" fmla="*/ 21 h 1492"/>
              <a:gd name="T10" fmla="*/ 650 w 3625"/>
              <a:gd name="T11" fmla="*/ 36 h 1492"/>
              <a:gd name="T12" fmla="*/ 809 w 3625"/>
              <a:gd name="T13" fmla="*/ 54 h 1492"/>
              <a:gd name="T14" fmla="*/ 957 w 3625"/>
              <a:gd name="T15" fmla="*/ 78 h 1492"/>
              <a:gd name="T16" fmla="*/ 1119 w 3625"/>
              <a:gd name="T17" fmla="*/ 105 h 1492"/>
              <a:gd name="T18" fmla="*/ 1261 w 3625"/>
              <a:gd name="T19" fmla="*/ 133 h 1492"/>
              <a:gd name="T20" fmla="*/ 1441 w 3625"/>
              <a:gd name="T21" fmla="*/ 175 h 1492"/>
              <a:gd name="T22" fmla="*/ 1598 w 3625"/>
              <a:gd name="T23" fmla="*/ 217 h 1492"/>
              <a:gd name="T24" fmla="*/ 1763 w 3625"/>
              <a:gd name="T25" fmla="*/ 269 h 1492"/>
              <a:gd name="T26" fmla="*/ 1887 w 3625"/>
              <a:gd name="T27" fmla="*/ 308 h 1492"/>
              <a:gd name="T28" fmla="*/ 2085 w 3625"/>
              <a:gd name="T29" fmla="*/ 384 h 1492"/>
              <a:gd name="T30" fmla="*/ 2230 w 3625"/>
              <a:gd name="T31" fmla="*/ 444 h 1492"/>
              <a:gd name="T32" fmla="*/ 2456 w 3625"/>
              <a:gd name="T33" fmla="*/ 547 h 1492"/>
              <a:gd name="T34" fmla="*/ 2666 w 3625"/>
              <a:gd name="T35" fmla="*/ 662 h 1492"/>
              <a:gd name="T36" fmla="*/ 2859 w 3625"/>
              <a:gd name="T37" fmla="*/ 786 h 1492"/>
              <a:gd name="T38" fmla="*/ 3046 w 3625"/>
              <a:gd name="T39" fmla="*/ 920 h 1492"/>
              <a:gd name="T40" fmla="*/ 3193 w 3625"/>
              <a:gd name="T41" fmla="*/ 1038 h 1492"/>
              <a:gd name="T42" fmla="*/ 3332 w 3625"/>
              <a:gd name="T43" fmla="*/ 1168 h 1492"/>
              <a:gd name="T44" fmla="*/ 3440 w 3625"/>
              <a:gd name="T45" fmla="*/ 1280 h 1492"/>
              <a:gd name="T46" fmla="*/ 3524 w 3625"/>
              <a:gd name="T47" fmla="*/ 1380 h 1492"/>
              <a:gd name="T48" fmla="*/ 3624 w 3625"/>
              <a:gd name="T49" fmla="*/ 1491 h 1492"/>
              <a:gd name="T50" fmla="*/ 3608 w 3625"/>
              <a:gd name="T51" fmla="*/ 1491 h 1492"/>
              <a:gd name="T52" fmla="*/ 0 w 3625"/>
              <a:gd name="T53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718 w 5143"/>
              <a:gd name="T1" fmla="*/ 405 h 1902"/>
              <a:gd name="T2" fmla="*/ 2466 w 5143"/>
              <a:gd name="T3" fmla="*/ 333 h 1902"/>
              <a:gd name="T4" fmla="*/ 2202 w 5143"/>
              <a:gd name="T5" fmla="*/ 261 h 1902"/>
              <a:gd name="T6" fmla="*/ 1929 w 5143"/>
              <a:gd name="T7" fmla="*/ 198 h 1902"/>
              <a:gd name="T8" fmla="*/ 1695 w 5143"/>
              <a:gd name="T9" fmla="*/ 153 h 1902"/>
              <a:gd name="T10" fmla="*/ 1434 w 5143"/>
              <a:gd name="T11" fmla="*/ 111 h 1902"/>
              <a:gd name="T12" fmla="*/ 1188 w 5143"/>
              <a:gd name="T13" fmla="*/ 75 h 1902"/>
              <a:gd name="T14" fmla="*/ 957 w 5143"/>
              <a:gd name="T15" fmla="*/ 48 h 1902"/>
              <a:gd name="T16" fmla="*/ 747 w 5143"/>
              <a:gd name="T17" fmla="*/ 30 h 1902"/>
              <a:gd name="T18" fmla="*/ 501 w 5143"/>
              <a:gd name="T19" fmla="*/ 15 h 1902"/>
              <a:gd name="T20" fmla="*/ 246 w 5143"/>
              <a:gd name="T21" fmla="*/ 3 h 1902"/>
              <a:gd name="T22" fmla="*/ 0 w 5143"/>
              <a:gd name="T23" fmla="*/ 0 h 1902"/>
              <a:gd name="T24" fmla="*/ 0 w 5143"/>
              <a:gd name="T25" fmla="*/ 275 h 1902"/>
              <a:gd name="T26" fmla="*/ 0 w 5143"/>
              <a:gd name="T27" fmla="*/ 345 h 1902"/>
              <a:gd name="T28" fmla="*/ 0 w 5143"/>
              <a:gd name="T29" fmla="*/ 275 h 1902"/>
              <a:gd name="T30" fmla="*/ 0 w 5143"/>
              <a:gd name="T31" fmla="*/ 342 h 1902"/>
              <a:gd name="T32" fmla="*/ 339 w 5143"/>
              <a:gd name="T33" fmla="*/ 351 h 1902"/>
              <a:gd name="T34" fmla="*/ 606 w 5143"/>
              <a:gd name="T35" fmla="*/ 372 h 1902"/>
              <a:gd name="T36" fmla="*/ 852 w 5143"/>
              <a:gd name="T37" fmla="*/ 399 h 1902"/>
              <a:gd name="T38" fmla="*/ 1068 w 5143"/>
              <a:gd name="T39" fmla="*/ 435 h 1902"/>
              <a:gd name="T40" fmla="*/ 1275 w 5143"/>
              <a:gd name="T41" fmla="*/ 474 h 1902"/>
              <a:gd name="T42" fmla="*/ 1545 w 5143"/>
              <a:gd name="T43" fmla="*/ 540 h 1902"/>
              <a:gd name="T44" fmla="*/ 1761 w 5143"/>
              <a:gd name="T45" fmla="*/ 603 h 1902"/>
              <a:gd name="T46" fmla="*/ 1971 w 5143"/>
              <a:gd name="T47" fmla="*/ 678 h 1902"/>
              <a:gd name="T48" fmla="*/ 2166 w 5143"/>
              <a:gd name="T49" fmla="*/ 747 h 1902"/>
              <a:gd name="T50" fmla="*/ 2397 w 5143"/>
              <a:gd name="T51" fmla="*/ 852 h 1902"/>
              <a:gd name="T52" fmla="*/ 2613 w 5143"/>
              <a:gd name="T53" fmla="*/ 960 h 1902"/>
              <a:gd name="T54" fmla="*/ 2832 w 5143"/>
              <a:gd name="T55" fmla="*/ 1095 h 1902"/>
              <a:gd name="T56" fmla="*/ 3012 w 5143"/>
              <a:gd name="T57" fmla="*/ 1212 h 1902"/>
              <a:gd name="T58" fmla="*/ 3186 w 5143"/>
              <a:gd name="T59" fmla="*/ 1347 h 1902"/>
              <a:gd name="T60" fmla="*/ 3351 w 5143"/>
              <a:gd name="T61" fmla="*/ 1497 h 1902"/>
              <a:gd name="T62" fmla="*/ 3480 w 5143"/>
              <a:gd name="T63" fmla="*/ 1629 h 1902"/>
              <a:gd name="T64" fmla="*/ 3612 w 5143"/>
              <a:gd name="T65" fmla="*/ 1785 h 1902"/>
              <a:gd name="T66" fmla="*/ 3699 w 5143"/>
              <a:gd name="T67" fmla="*/ 1901 h 1902"/>
              <a:gd name="T68" fmla="*/ 5142 w 5143"/>
              <a:gd name="T69" fmla="*/ 1901 h 1902"/>
              <a:gd name="T70" fmla="*/ 5076 w 5143"/>
              <a:gd name="T71" fmla="*/ 1827 h 1902"/>
              <a:gd name="T72" fmla="*/ 4968 w 5143"/>
              <a:gd name="T73" fmla="*/ 1707 h 1902"/>
              <a:gd name="T74" fmla="*/ 4797 w 5143"/>
              <a:gd name="T75" fmla="*/ 1539 h 1902"/>
              <a:gd name="T76" fmla="*/ 4617 w 5143"/>
              <a:gd name="T77" fmla="*/ 1383 h 1902"/>
              <a:gd name="T78" fmla="*/ 4410 w 5143"/>
              <a:gd name="T79" fmla="*/ 1221 h 1902"/>
              <a:gd name="T80" fmla="*/ 4185 w 5143"/>
              <a:gd name="T81" fmla="*/ 1071 h 1902"/>
              <a:gd name="T82" fmla="*/ 3960 w 5143"/>
              <a:gd name="T83" fmla="*/ 939 h 1902"/>
              <a:gd name="T84" fmla="*/ 3708 w 5143"/>
              <a:gd name="T85" fmla="*/ 801 h 1902"/>
              <a:gd name="T86" fmla="*/ 3492 w 5143"/>
              <a:gd name="T87" fmla="*/ 702 h 1902"/>
              <a:gd name="T88" fmla="*/ 3231 w 5143"/>
              <a:gd name="T89" fmla="*/ 588 h 1902"/>
              <a:gd name="T90" fmla="*/ 2964 w 5143"/>
              <a:gd name="T91" fmla="*/ 489 h 1902"/>
              <a:gd name="T92" fmla="*/ 2718 w 5143"/>
              <a:gd name="T93" fmla="*/ 405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339 h 2325"/>
              <a:gd name="T4" fmla="*/ 558 w 5760"/>
              <a:gd name="T5" fmla="*/ 357 h 2325"/>
              <a:gd name="T6" fmla="*/ 807 w 5760"/>
              <a:gd name="T7" fmla="*/ 375 h 2325"/>
              <a:gd name="T8" fmla="*/ 1056 w 5760"/>
              <a:gd name="T9" fmla="*/ 399 h 2325"/>
              <a:gd name="T10" fmla="*/ 1272 w 5760"/>
              <a:gd name="T11" fmla="*/ 426 h 2325"/>
              <a:gd name="T12" fmla="*/ 1539 w 5760"/>
              <a:gd name="T13" fmla="*/ 465 h 2325"/>
              <a:gd name="T14" fmla="*/ 1791 w 5760"/>
              <a:gd name="T15" fmla="*/ 510 h 2325"/>
              <a:gd name="T16" fmla="*/ 2076 w 5760"/>
              <a:gd name="T17" fmla="*/ 570 h 2325"/>
              <a:gd name="T18" fmla="*/ 2334 w 5760"/>
              <a:gd name="T19" fmla="*/ 630 h 2325"/>
              <a:gd name="T20" fmla="*/ 2544 w 5760"/>
              <a:gd name="T21" fmla="*/ 687 h 2325"/>
              <a:gd name="T22" fmla="*/ 2775 w 5760"/>
              <a:gd name="T23" fmla="*/ 759 h 2325"/>
              <a:gd name="T24" fmla="*/ 3003 w 5760"/>
              <a:gd name="T25" fmla="*/ 837 h 2325"/>
              <a:gd name="T26" fmla="*/ 3231 w 5760"/>
              <a:gd name="T27" fmla="*/ 924 h 2325"/>
              <a:gd name="T28" fmla="*/ 3438 w 5760"/>
              <a:gd name="T29" fmla="*/ 1005 h 2325"/>
              <a:gd name="T30" fmla="*/ 3663 w 5760"/>
              <a:gd name="T31" fmla="*/ 1110 h 2325"/>
              <a:gd name="T32" fmla="*/ 3903 w 5760"/>
              <a:gd name="T33" fmla="*/ 1233 h 2325"/>
              <a:gd name="T34" fmla="*/ 4149 w 5760"/>
              <a:gd name="T35" fmla="*/ 1374 h 2325"/>
              <a:gd name="T36" fmla="*/ 4353 w 5760"/>
              <a:gd name="T37" fmla="*/ 1506 h 2325"/>
              <a:gd name="T38" fmla="*/ 4491 w 5760"/>
              <a:gd name="T39" fmla="*/ 1602 h 2325"/>
              <a:gd name="T40" fmla="*/ 4668 w 5760"/>
              <a:gd name="T41" fmla="*/ 1740 h 2325"/>
              <a:gd name="T42" fmla="*/ 4824 w 5760"/>
              <a:gd name="T43" fmla="*/ 1875 h 2325"/>
              <a:gd name="T44" fmla="*/ 4968 w 5760"/>
              <a:gd name="T45" fmla="*/ 2016 h 2325"/>
              <a:gd name="T46" fmla="*/ 5100 w 5760"/>
              <a:gd name="T47" fmla="*/ 2154 h 2325"/>
              <a:gd name="T48" fmla="*/ 5238 w 5760"/>
              <a:gd name="T49" fmla="*/ 2324 h 2325"/>
              <a:gd name="T50" fmla="*/ 5759 w 5760"/>
              <a:gd name="T51" fmla="*/ 2324 h 2325"/>
              <a:gd name="T52" fmla="*/ 5759 w 5760"/>
              <a:gd name="T53" fmla="*/ 1245 h 2325"/>
              <a:gd name="T54" fmla="*/ 5580 w 5760"/>
              <a:gd name="T55" fmla="*/ 1119 h 2325"/>
              <a:gd name="T56" fmla="*/ 5400 w 5760"/>
              <a:gd name="T57" fmla="*/ 1020 h 2325"/>
              <a:gd name="T58" fmla="*/ 5205 w 5760"/>
              <a:gd name="T59" fmla="*/ 918 h 2325"/>
              <a:gd name="T60" fmla="*/ 5031 w 5760"/>
              <a:gd name="T61" fmla="*/ 837 h 2325"/>
              <a:gd name="T62" fmla="*/ 4866 w 5760"/>
              <a:gd name="T63" fmla="*/ 771 h 2325"/>
              <a:gd name="T64" fmla="*/ 4710 w 5760"/>
              <a:gd name="T65" fmla="*/ 711 h 2325"/>
              <a:gd name="T66" fmla="*/ 4545 w 5760"/>
              <a:gd name="T67" fmla="*/ 651 h 2325"/>
              <a:gd name="T68" fmla="*/ 4386 w 5760"/>
              <a:gd name="T69" fmla="*/ 600 h 2325"/>
              <a:gd name="T70" fmla="*/ 4248 w 5760"/>
              <a:gd name="T71" fmla="*/ 552 h 2325"/>
              <a:gd name="T72" fmla="*/ 3993 w 5760"/>
              <a:gd name="T73" fmla="*/ 483 h 2325"/>
              <a:gd name="T74" fmla="*/ 3777 w 5760"/>
              <a:gd name="T75" fmla="*/ 423 h 2325"/>
              <a:gd name="T76" fmla="*/ 3564 w 5760"/>
              <a:gd name="T77" fmla="*/ 375 h 2325"/>
              <a:gd name="T78" fmla="*/ 3282 w 5760"/>
              <a:gd name="T79" fmla="*/ 312 h 2325"/>
              <a:gd name="T80" fmla="*/ 3003 w 5760"/>
              <a:gd name="T81" fmla="*/ 261 h 2325"/>
              <a:gd name="T82" fmla="*/ 2733 w 5760"/>
              <a:gd name="T83" fmla="*/ 213 h 2325"/>
              <a:gd name="T84" fmla="*/ 2451 w 5760"/>
              <a:gd name="T85" fmla="*/ 171 h 2325"/>
              <a:gd name="T86" fmla="*/ 2211 w 5760"/>
              <a:gd name="T87" fmla="*/ 138 h 2325"/>
              <a:gd name="T88" fmla="*/ 1974 w 5760"/>
              <a:gd name="T89" fmla="*/ 108 h 2325"/>
              <a:gd name="T90" fmla="*/ 1665 w 5760"/>
              <a:gd name="T91" fmla="*/ 81 h 2325"/>
              <a:gd name="T92" fmla="*/ 1437 w 5760"/>
              <a:gd name="T93" fmla="*/ 60 h 2325"/>
              <a:gd name="T94" fmla="*/ 1125 w 5760"/>
              <a:gd name="T95" fmla="*/ 36 h 2325"/>
              <a:gd name="T96" fmla="*/ 828 w 5760"/>
              <a:gd name="T97" fmla="*/ 21 h 2325"/>
              <a:gd name="T98" fmla="*/ 558 w 5760"/>
              <a:gd name="T99" fmla="*/ 12 h 2325"/>
              <a:gd name="T100" fmla="*/ 282 w 5760"/>
              <a:gd name="T101" fmla="*/ 3 h 2325"/>
              <a:gd name="T102" fmla="*/ 0 w 5760"/>
              <a:gd name="T103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351 h 1573"/>
              <a:gd name="T4" fmla="*/ 282 w 5760"/>
              <a:gd name="T5" fmla="*/ 357 h 1573"/>
              <a:gd name="T6" fmla="*/ 627 w 5760"/>
              <a:gd name="T7" fmla="*/ 363 h 1573"/>
              <a:gd name="T8" fmla="*/ 960 w 5760"/>
              <a:gd name="T9" fmla="*/ 375 h 1573"/>
              <a:gd name="T10" fmla="*/ 1218 w 5760"/>
              <a:gd name="T11" fmla="*/ 393 h 1573"/>
              <a:gd name="T12" fmla="*/ 1470 w 5760"/>
              <a:gd name="T13" fmla="*/ 411 h 1573"/>
              <a:gd name="T14" fmla="*/ 1746 w 5760"/>
              <a:gd name="T15" fmla="*/ 435 h 1573"/>
              <a:gd name="T16" fmla="*/ 2022 w 5760"/>
              <a:gd name="T17" fmla="*/ 462 h 1573"/>
              <a:gd name="T18" fmla="*/ 2340 w 5760"/>
              <a:gd name="T19" fmla="*/ 504 h 1573"/>
              <a:gd name="T20" fmla="*/ 2664 w 5760"/>
              <a:gd name="T21" fmla="*/ 549 h 1573"/>
              <a:gd name="T22" fmla="*/ 2952 w 5760"/>
              <a:gd name="T23" fmla="*/ 597 h 1573"/>
              <a:gd name="T24" fmla="*/ 3225 w 5760"/>
              <a:gd name="T25" fmla="*/ 648 h 1573"/>
              <a:gd name="T26" fmla="*/ 3513 w 5760"/>
              <a:gd name="T27" fmla="*/ 708 h 1573"/>
              <a:gd name="T28" fmla="*/ 3693 w 5760"/>
              <a:gd name="T29" fmla="*/ 750 h 1573"/>
              <a:gd name="T30" fmla="*/ 3936 w 5760"/>
              <a:gd name="T31" fmla="*/ 810 h 1573"/>
              <a:gd name="T32" fmla="*/ 4095 w 5760"/>
              <a:gd name="T33" fmla="*/ 855 h 1573"/>
              <a:gd name="T34" fmla="*/ 4281 w 5760"/>
              <a:gd name="T35" fmla="*/ 909 h 1573"/>
              <a:gd name="T36" fmla="*/ 4503 w 5760"/>
              <a:gd name="T37" fmla="*/ 981 h 1573"/>
              <a:gd name="T38" fmla="*/ 4704 w 5760"/>
              <a:gd name="T39" fmla="*/ 1053 h 1573"/>
              <a:gd name="T40" fmla="*/ 4911 w 5760"/>
              <a:gd name="T41" fmla="*/ 1131 h 1573"/>
              <a:gd name="T42" fmla="*/ 5073 w 5760"/>
              <a:gd name="T43" fmla="*/ 1197 h 1573"/>
              <a:gd name="T44" fmla="*/ 5256 w 5760"/>
              <a:gd name="T45" fmla="*/ 1281 h 1573"/>
              <a:gd name="T46" fmla="*/ 5475 w 5760"/>
              <a:gd name="T47" fmla="*/ 1401 h 1573"/>
              <a:gd name="T48" fmla="*/ 5628 w 5760"/>
              <a:gd name="T49" fmla="*/ 1482 h 1573"/>
              <a:gd name="T50" fmla="*/ 5759 w 5760"/>
              <a:gd name="T51" fmla="*/ 1572 h 1573"/>
              <a:gd name="T52" fmla="*/ 5759 w 5760"/>
              <a:gd name="T53" fmla="*/ 633 h 1573"/>
              <a:gd name="T54" fmla="*/ 5493 w 5760"/>
              <a:gd name="T55" fmla="*/ 570 h 1573"/>
              <a:gd name="T56" fmla="*/ 5214 w 5760"/>
              <a:gd name="T57" fmla="*/ 501 h 1573"/>
              <a:gd name="T58" fmla="*/ 4950 w 5760"/>
              <a:gd name="T59" fmla="*/ 444 h 1573"/>
              <a:gd name="T60" fmla="*/ 4701 w 5760"/>
              <a:gd name="T61" fmla="*/ 396 h 1573"/>
              <a:gd name="T62" fmla="*/ 4425 w 5760"/>
              <a:gd name="T63" fmla="*/ 348 h 1573"/>
              <a:gd name="T64" fmla="*/ 4110 w 5760"/>
              <a:gd name="T65" fmla="*/ 294 h 1573"/>
              <a:gd name="T66" fmla="*/ 3813 w 5760"/>
              <a:gd name="T67" fmla="*/ 252 h 1573"/>
              <a:gd name="T68" fmla="*/ 3549 w 5760"/>
              <a:gd name="T69" fmla="*/ 213 h 1573"/>
              <a:gd name="T70" fmla="*/ 3261 w 5760"/>
              <a:gd name="T71" fmla="*/ 183 h 1573"/>
              <a:gd name="T72" fmla="*/ 3015 w 5760"/>
              <a:gd name="T73" fmla="*/ 153 h 1573"/>
              <a:gd name="T74" fmla="*/ 2757 w 5760"/>
              <a:gd name="T75" fmla="*/ 129 h 1573"/>
              <a:gd name="T76" fmla="*/ 2520 w 5760"/>
              <a:gd name="T77" fmla="*/ 105 h 1573"/>
              <a:gd name="T78" fmla="*/ 2301 w 5760"/>
              <a:gd name="T79" fmla="*/ 87 h 1573"/>
              <a:gd name="T80" fmla="*/ 2013 w 5760"/>
              <a:gd name="T81" fmla="*/ 66 h 1573"/>
              <a:gd name="T82" fmla="*/ 1731 w 5760"/>
              <a:gd name="T83" fmla="*/ 48 h 1573"/>
              <a:gd name="T84" fmla="*/ 1524 w 5760"/>
              <a:gd name="T85" fmla="*/ 39 h 1573"/>
              <a:gd name="T86" fmla="*/ 1260 w 5760"/>
              <a:gd name="T87" fmla="*/ 27 h 1573"/>
              <a:gd name="T88" fmla="*/ 966 w 5760"/>
              <a:gd name="T89" fmla="*/ 15 h 1573"/>
              <a:gd name="T90" fmla="*/ 714 w 5760"/>
              <a:gd name="T91" fmla="*/ 12 h 1573"/>
              <a:gd name="T92" fmla="*/ 510 w 5760"/>
              <a:gd name="T93" fmla="*/ 6 h 1573"/>
              <a:gd name="T94" fmla="*/ 243 w 5760"/>
              <a:gd name="T95" fmla="*/ 0 h 1573"/>
              <a:gd name="T96" fmla="*/ 0 w 5760"/>
              <a:gd name="T9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339 h 970"/>
              <a:gd name="T4" fmla="*/ 318 w 5760"/>
              <a:gd name="T5" fmla="*/ 342 h 970"/>
              <a:gd name="T6" fmla="*/ 591 w 5760"/>
              <a:gd name="T7" fmla="*/ 348 h 970"/>
              <a:gd name="T8" fmla="*/ 846 w 5760"/>
              <a:gd name="T9" fmla="*/ 354 h 970"/>
              <a:gd name="T10" fmla="*/ 1074 w 5760"/>
              <a:gd name="T11" fmla="*/ 360 h 970"/>
              <a:gd name="T12" fmla="*/ 1314 w 5760"/>
              <a:gd name="T13" fmla="*/ 366 h 970"/>
              <a:gd name="T14" fmla="*/ 1599 w 5760"/>
              <a:gd name="T15" fmla="*/ 381 h 970"/>
              <a:gd name="T16" fmla="*/ 1911 w 5760"/>
              <a:gd name="T17" fmla="*/ 399 h 970"/>
              <a:gd name="T18" fmla="*/ 2241 w 5760"/>
              <a:gd name="T19" fmla="*/ 420 h 970"/>
              <a:gd name="T20" fmla="*/ 2619 w 5760"/>
              <a:gd name="T21" fmla="*/ 453 h 970"/>
              <a:gd name="T22" fmla="*/ 2889 w 5760"/>
              <a:gd name="T23" fmla="*/ 477 h 970"/>
              <a:gd name="T24" fmla="*/ 3177 w 5760"/>
              <a:gd name="T25" fmla="*/ 507 h 970"/>
              <a:gd name="T26" fmla="*/ 3498 w 5760"/>
              <a:gd name="T27" fmla="*/ 543 h 970"/>
              <a:gd name="T28" fmla="*/ 3813 w 5760"/>
              <a:gd name="T29" fmla="*/ 585 h 970"/>
              <a:gd name="T30" fmla="*/ 4044 w 5760"/>
              <a:gd name="T31" fmla="*/ 618 h 970"/>
              <a:gd name="T32" fmla="*/ 4365 w 5760"/>
              <a:gd name="T33" fmla="*/ 669 h 970"/>
              <a:gd name="T34" fmla="*/ 4683 w 5760"/>
              <a:gd name="T35" fmla="*/ 726 h 970"/>
              <a:gd name="T36" fmla="*/ 4980 w 5760"/>
              <a:gd name="T37" fmla="*/ 786 h 970"/>
              <a:gd name="T38" fmla="*/ 5268 w 5760"/>
              <a:gd name="T39" fmla="*/ 846 h 970"/>
              <a:gd name="T40" fmla="*/ 5646 w 5760"/>
              <a:gd name="T41" fmla="*/ 942 h 970"/>
              <a:gd name="T42" fmla="*/ 5759 w 5760"/>
              <a:gd name="T43" fmla="*/ 969 h 970"/>
              <a:gd name="T44" fmla="*/ 5759 w 5760"/>
              <a:gd name="T45" fmla="*/ 0 h 970"/>
              <a:gd name="T46" fmla="*/ 0 w 5760"/>
              <a:gd name="T47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753 h 1060"/>
              <a:gd name="T2" fmla="*/ 0 w 5760"/>
              <a:gd name="T3" fmla="*/ 1059 h 1060"/>
              <a:gd name="T4" fmla="*/ 5759 w 5760"/>
              <a:gd name="T5" fmla="*/ 1059 h 1060"/>
              <a:gd name="T6" fmla="*/ 5759 w 5760"/>
              <a:gd name="T7" fmla="*/ 0 h 1060"/>
              <a:gd name="T8" fmla="*/ 5430 w 5760"/>
              <a:gd name="T9" fmla="*/ 0 h 1060"/>
              <a:gd name="T10" fmla="*/ 5298 w 5760"/>
              <a:gd name="T11" fmla="*/ 84 h 1060"/>
              <a:gd name="T12" fmla="*/ 5136 w 5760"/>
              <a:gd name="T13" fmla="*/ 159 h 1060"/>
              <a:gd name="T14" fmla="*/ 4968 w 5760"/>
              <a:gd name="T15" fmla="*/ 222 h 1060"/>
              <a:gd name="T16" fmla="*/ 4812 w 5760"/>
              <a:gd name="T17" fmla="*/ 267 h 1060"/>
              <a:gd name="T18" fmla="*/ 4626 w 5760"/>
              <a:gd name="T19" fmla="*/ 324 h 1060"/>
              <a:gd name="T20" fmla="*/ 4440 w 5760"/>
              <a:gd name="T21" fmla="*/ 366 h 1060"/>
              <a:gd name="T22" fmla="*/ 4230 w 5760"/>
              <a:gd name="T23" fmla="*/ 414 h 1060"/>
              <a:gd name="T24" fmla="*/ 3939 w 5760"/>
              <a:gd name="T25" fmla="*/ 468 h 1060"/>
              <a:gd name="T26" fmla="*/ 3711 w 5760"/>
              <a:gd name="T27" fmla="*/ 504 h 1060"/>
              <a:gd name="T28" fmla="*/ 3441 w 5760"/>
              <a:gd name="T29" fmla="*/ 543 h 1060"/>
              <a:gd name="T30" fmla="*/ 3189 w 5760"/>
              <a:gd name="T31" fmla="*/ 579 h 1060"/>
              <a:gd name="T32" fmla="*/ 2925 w 5760"/>
              <a:gd name="T33" fmla="*/ 606 h 1060"/>
              <a:gd name="T34" fmla="*/ 2679 w 5760"/>
              <a:gd name="T35" fmla="*/ 633 h 1060"/>
              <a:gd name="T36" fmla="*/ 2418 w 5760"/>
              <a:gd name="T37" fmla="*/ 654 h 1060"/>
              <a:gd name="T38" fmla="*/ 2142 w 5760"/>
              <a:gd name="T39" fmla="*/ 675 h 1060"/>
              <a:gd name="T40" fmla="*/ 1896 w 5760"/>
              <a:gd name="T41" fmla="*/ 693 h 1060"/>
              <a:gd name="T42" fmla="*/ 1647 w 5760"/>
              <a:gd name="T43" fmla="*/ 708 h 1060"/>
              <a:gd name="T44" fmla="*/ 1404 w 5760"/>
              <a:gd name="T45" fmla="*/ 720 h 1060"/>
              <a:gd name="T46" fmla="*/ 1170 w 5760"/>
              <a:gd name="T47" fmla="*/ 732 h 1060"/>
              <a:gd name="T48" fmla="*/ 906 w 5760"/>
              <a:gd name="T49" fmla="*/ 738 h 1060"/>
              <a:gd name="T50" fmla="*/ 534 w 5760"/>
              <a:gd name="T51" fmla="*/ 747 h 1060"/>
              <a:gd name="T52" fmla="*/ 201 w 5760"/>
              <a:gd name="T53" fmla="*/ 753 h 1060"/>
              <a:gd name="T54" fmla="*/ 0 w 5760"/>
              <a:gd name="T55" fmla="*/ 753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366 h 673"/>
              <a:gd name="T2" fmla="*/ 0 w 5284"/>
              <a:gd name="T3" fmla="*/ 672 h 673"/>
              <a:gd name="T4" fmla="*/ 303 w 5284"/>
              <a:gd name="T5" fmla="*/ 672 h 673"/>
              <a:gd name="T6" fmla="*/ 723 w 5284"/>
              <a:gd name="T7" fmla="*/ 663 h 673"/>
              <a:gd name="T8" fmla="*/ 1020 w 5284"/>
              <a:gd name="T9" fmla="*/ 654 h 673"/>
              <a:gd name="T10" fmla="*/ 1302 w 5284"/>
              <a:gd name="T11" fmla="*/ 642 h 673"/>
              <a:gd name="T12" fmla="*/ 1554 w 5284"/>
              <a:gd name="T13" fmla="*/ 630 h 673"/>
              <a:gd name="T14" fmla="*/ 1779 w 5284"/>
              <a:gd name="T15" fmla="*/ 615 h 673"/>
              <a:gd name="T16" fmla="*/ 1962 w 5284"/>
              <a:gd name="T17" fmla="*/ 606 h 673"/>
              <a:gd name="T18" fmla="*/ 2193 w 5284"/>
              <a:gd name="T19" fmla="*/ 588 h 673"/>
              <a:gd name="T20" fmla="*/ 2448 w 5284"/>
              <a:gd name="T21" fmla="*/ 570 h 673"/>
              <a:gd name="T22" fmla="*/ 2700 w 5284"/>
              <a:gd name="T23" fmla="*/ 546 h 673"/>
              <a:gd name="T24" fmla="*/ 2904 w 5284"/>
              <a:gd name="T25" fmla="*/ 528 h 673"/>
              <a:gd name="T26" fmla="*/ 3138 w 5284"/>
              <a:gd name="T27" fmla="*/ 498 h 673"/>
              <a:gd name="T28" fmla="*/ 3324 w 5284"/>
              <a:gd name="T29" fmla="*/ 474 h 673"/>
              <a:gd name="T30" fmla="*/ 3534 w 5284"/>
              <a:gd name="T31" fmla="*/ 447 h 673"/>
              <a:gd name="T32" fmla="*/ 3735 w 5284"/>
              <a:gd name="T33" fmla="*/ 420 h 673"/>
              <a:gd name="T34" fmla="*/ 3933 w 5284"/>
              <a:gd name="T35" fmla="*/ 384 h 673"/>
              <a:gd name="T36" fmla="*/ 4116 w 5284"/>
              <a:gd name="T37" fmla="*/ 351 h 673"/>
              <a:gd name="T38" fmla="*/ 4266 w 5284"/>
              <a:gd name="T39" fmla="*/ 318 h 673"/>
              <a:gd name="T40" fmla="*/ 4446 w 5284"/>
              <a:gd name="T41" fmla="*/ 279 h 673"/>
              <a:gd name="T42" fmla="*/ 4620 w 5284"/>
              <a:gd name="T43" fmla="*/ 237 h 673"/>
              <a:gd name="T44" fmla="*/ 4779 w 5284"/>
              <a:gd name="T45" fmla="*/ 192 h 673"/>
              <a:gd name="T46" fmla="*/ 4920 w 5284"/>
              <a:gd name="T47" fmla="*/ 147 h 673"/>
              <a:gd name="T48" fmla="*/ 5085 w 5284"/>
              <a:gd name="T49" fmla="*/ 90 h 673"/>
              <a:gd name="T50" fmla="*/ 5193 w 5284"/>
              <a:gd name="T51" fmla="*/ 42 h 673"/>
              <a:gd name="T52" fmla="*/ 5283 w 5284"/>
              <a:gd name="T53" fmla="*/ 0 h 673"/>
              <a:gd name="T54" fmla="*/ 3201 w 5284"/>
              <a:gd name="T55" fmla="*/ 0 h 673"/>
              <a:gd name="T56" fmla="*/ 2982 w 5284"/>
              <a:gd name="T57" fmla="*/ 57 h 673"/>
              <a:gd name="T58" fmla="*/ 2775 w 5284"/>
              <a:gd name="T59" fmla="*/ 108 h 673"/>
              <a:gd name="T60" fmla="*/ 2562 w 5284"/>
              <a:gd name="T61" fmla="*/ 150 h 673"/>
              <a:gd name="T62" fmla="*/ 2397 w 5284"/>
              <a:gd name="T63" fmla="*/ 183 h 673"/>
              <a:gd name="T64" fmla="*/ 2205 w 5284"/>
              <a:gd name="T65" fmla="*/ 213 h 673"/>
              <a:gd name="T66" fmla="*/ 2001 w 5284"/>
              <a:gd name="T67" fmla="*/ 243 h 673"/>
              <a:gd name="T68" fmla="*/ 1776 w 5284"/>
              <a:gd name="T69" fmla="*/ 273 h 673"/>
              <a:gd name="T70" fmla="*/ 1536 w 5284"/>
              <a:gd name="T71" fmla="*/ 297 h 673"/>
              <a:gd name="T72" fmla="*/ 1344 w 5284"/>
              <a:gd name="T73" fmla="*/ 312 h 673"/>
              <a:gd name="T74" fmla="*/ 1134 w 5284"/>
              <a:gd name="T75" fmla="*/ 330 h 673"/>
              <a:gd name="T76" fmla="*/ 921 w 5284"/>
              <a:gd name="T77" fmla="*/ 342 h 673"/>
              <a:gd name="T78" fmla="*/ 696 w 5284"/>
              <a:gd name="T79" fmla="*/ 354 h 673"/>
              <a:gd name="T80" fmla="*/ 501 w 5284"/>
              <a:gd name="T81" fmla="*/ 360 h 673"/>
              <a:gd name="T82" fmla="*/ 279 w 5284"/>
              <a:gd name="T83" fmla="*/ 366 h 673"/>
              <a:gd name="T84" fmla="*/ 99 w 5284"/>
              <a:gd name="T85" fmla="*/ 369 h 673"/>
              <a:gd name="T86" fmla="*/ 0 w 5284"/>
              <a:gd name="T87" fmla="*/ 366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85 h 286"/>
              <a:gd name="T4" fmla="*/ 192 w 2884"/>
              <a:gd name="T5" fmla="*/ 285 h 286"/>
              <a:gd name="T6" fmla="*/ 384 w 2884"/>
              <a:gd name="T7" fmla="*/ 282 h 286"/>
              <a:gd name="T8" fmla="*/ 579 w 2884"/>
              <a:gd name="T9" fmla="*/ 276 h 286"/>
              <a:gd name="T10" fmla="*/ 789 w 2884"/>
              <a:gd name="T11" fmla="*/ 267 h 286"/>
              <a:gd name="T12" fmla="*/ 999 w 2884"/>
              <a:gd name="T13" fmla="*/ 258 h 286"/>
              <a:gd name="T14" fmla="*/ 1161 w 2884"/>
              <a:gd name="T15" fmla="*/ 246 h 286"/>
              <a:gd name="T16" fmla="*/ 1302 w 2884"/>
              <a:gd name="T17" fmla="*/ 234 h 286"/>
              <a:gd name="T18" fmla="*/ 1458 w 2884"/>
              <a:gd name="T19" fmla="*/ 222 h 286"/>
              <a:gd name="T20" fmla="*/ 1665 w 2884"/>
              <a:gd name="T21" fmla="*/ 201 h 286"/>
              <a:gd name="T22" fmla="*/ 1992 w 2884"/>
              <a:gd name="T23" fmla="*/ 159 h 286"/>
              <a:gd name="T24" fmla="*/ 2301 w 2884"/>
              <a:gd name="T25" fmla="*/ 117 h 286"/>
              <a:gd name="T26" fmla="*/ 2604 w 2884"/>
              <a:gd name="T27" fmla="*/ 60 h 286"/>
              <a:gd name="T28" fmla="*/ 2883 w 2884"/>
              <a:gd name="T29" fmla="*/ 0 h 286"/>
              <a:gd name="T30" fmla="*/ 0 w 2884"/>
              <a:gd name="T31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单击以编辑母版标题样式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400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04E145B-2521-434A-B1CD-7406D97572E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6" name="Text Box 19"/>
          <p:cNvSpPr txBox="1">
            <a:spLocks noChangeArrowheads="1"/>
          </p:cNvSpPr>
          <p:nvPr userDrawn="1"/>
        </p:nvSpPr>
        <p:spPr bwMode="auto">
          <a:xfrm>
            <a:off x="1043608" y="6653213"/>
            <a:ext cx="6651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zh-CN" altLang="en-US" sz="1400" dirty="0" smtClean="0">
                <a:solidFill>
                  <a:srgbClr val="5A5A5A"/>
                </a:solidFill>
                <a:ea typeface="楷体_GB2312" pitchFamily="49" charset="-122"/>
              </a:rPr>
              <a:t>南京航空航天大学计算机</a:t>
            </a:r>
            <a:r>
              <a:rPr kumimoji="1" lang="zh-CN" altLang="en-US" sz="1400" dirty="0">
                <a:solidFill>
                  <a:srgbClr val="5A5A5A"/>
                </a:solidFill>
                <a:ea typeface="楷体_GB2312" pitchFamily="49" charset="-122"/>
              </a:rPr>
              <a:t>基础</a:t>
            </a:r>
            <a:r>
              <a:rPr kumimoji="1" lang="zh-CN" altLang="en-US" sz="1400" dirty="0" smtClean="0">
                <a:solidFill>
                  <a:srgbClr val="5A5A5A"/>
                </a:solidFill>
                <a:ea typeface="楷体_GB2312" pitchFamily="49" charset="-122"/>
              </a:rPr>
              <a:t>教学实验中心  </a:t>
            </a:r>
            <a:r>
              <a:rPr kumimoji="1" lang="zh-CN" altLang="en-US" sz="1400" dirty="0">
                <a:solidFill>
                  <a:srgbClr val="5A5A5A"/>
                </a:solidFill>
                <a:ea typeface="楷体_GB2312" pitchFamily="49" charset="-122"/>
              </a:rPr>
              <a:t>制作（版权所有）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A1811-25BA-44C3-8195-F36F5A782B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0238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206F4-1524-41E5-897E-590101107B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2813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E3FC4-202E-47A5-9C0F-A6064A8D05E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4695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2229C-EAA0-43CA-8308-206A034BAB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929879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18E789-0DD9-4923-BFFA-61829BC248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944448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CD63D-54D2-4D1D-8778-703C0B5EEF4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645740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2B09C-975F-4976-BBE2-004B85DF00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472872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1F470-2C94-4A08-AF50-7FAAE1D77A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41281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67ABD-9BF8-4318-A4C9-FE21F79058D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74606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F0DC8-C832-48ED-9D4E-1D275802AE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51366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1491 h 1492"/>
              <a:gd name="T2" fmla="*/ 0 w 3625"/>
              <a:gd name="T3" fmla="*/ 0 h 1492"/>
              <a:gd name="T4" fmla="*/ 171 w 3625"/>
              <a:gd name="T5" fmla="*/ 3 h 1492"/>
              <a:gd name="T6" fmla="*/ 355 w 3625"/>
              <a:gd name="T7" fmla="*/ 9 h 1492"/>
              <a:gd name="T8" fmla="*/ 499 w 3625"/>
              <a:gd name="T9" fmla="*/ 21 h 1492"/>
              <a:gd name="T10" fmla="*/ 650 w 3625"/>
              <a:gd name="T11" fmla="*/ 36 h 1492"/>
              <a:gd name="T12" fmla="*/ 809 w 3625"/>
              <a:gd name="T13" fmla="*/ 54 h 1492"/>
              <a:gd name="T14" fmla="*/ 957 w 3625"/>
              <a:gd name="T15" fmla="*/ 78 h 1492"/>
              <a:gd name="T16" fmla="*/ 1119 w 3625"/>
              <a:gd name="T17" fmla="*/ 105 h 1492"/>
              <a:gd name="T18" fmla="*/ 1261 w 3625"/>
              <a:gd name="T19" fmla="*/ 133 h 1492"/>
              <a:gd name="T20" fmla="*/ 1441 w 3625"/>
              <a:gd name="T21" fmla="*/ 175 h 1492"/>
              <a:gd name="T22" fmla="*/ 1598 w 3625"/>
              <a:gd name="T23" fmla="*/ 217 h 1492"/>
              <a:gd name="T24" fmla="*/ 1763 w 3625"/>
              <a:gd name="T25" fmla="*/ 269 h 1492"/>
              <a:gd name="T26" fmla="*/ 1887 w 3625"/>
              <a:gd name="T27" fmla="*/ 308 h 1492"/>
              <a:gd name="T28" fmla="*/ 2085 w 3625"/>
              <a:gd name="T29" fmla="*/ 384 h 1492"/>
              <a:gd name="T30" fmla="*/ 2230 w 3625"/>
              <a:gd name="T31" fmla="*/ 444 h 1492"/>
              <a:gd name="T32" fmla="*/ 2456 w 3625"/>
              <a:gd name="T33" fmla="*/ 547 h 1492"/>
              <a:gd name="T34" fmla="*/ 2666 w 3625"/>
              <a:gd name="T35" fmla="*/ 662 h 1492"/>
              <a:gd name="T36" fmla="*/ 2859 w 3625"/>
              <a:gd name="T37" fmla="*/ 786 h 1492"/>
              <a:gd name="T38" fmla="*/ 3046 w 3625"/>
              <a:gd name="T39" fmla="*/ 920 h 1492"/>
              <a:gd name="T40" fmla="*/ 3193 w 3625"/>
              <a:gd name="T41" fmla="*/ 1038 h 1492"/>
              <a:gd name="T42" fmla="*/ 3332 w 3625"/>
              <a:gd name="T43" fmla="*/ 1168 h 1492"/>
              <a:gd name="T44" fmla="*/ 3440 w 3625"/>
              <a:gd name="T45" fmla="*/ 1280 h 1492"/>
              <a:gd name="T46" fmla="*/ 3524 w 3625"/>
              <a:gd name="T47" fmla="*/ 1380 h 1492"/>
              <a:gd name="T48" fmla="*/ 3624 w 3625"/>
              <a:gd name="T49" fmla="*/ 1491 h 1492"/>
              <a:gd name="T50" fmla="*/ 3608 w 3625"/>
              <a:gd name="T51" fmla="*/ 1491 h 1492"/>
              <a:gd name="T52" fmla="*/ 0 w 3625"/>
              <a:gd name="T53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718 w 5143"/>
              <a:gd name="T1" fmla="*/ 405 h 1902"/>
              <a:gd name="T2" fmla="*/ 2466 w 5143"/>
              <a:gd name="T3" fmla="*/ 333 h 1902"/>
              <a:gd name="T4" fmla="*/ 2202 w 5143"/>
              <a:gd name="T5" fmla="*/ 261 h 1902"/>
              <a:gd name="T6" fmla="*/ 1929 w 5143"/>
              <a:gd name="T7" fmla="*/ 198 h 1902"/>
              <a:gd name="T8" fmla="*/ 1695 w 5143"/>
              <a:gd name="T9" fmla="*/ 153 h 1902"/>
              <a:gd name="T10" fmla="*/ 1434 w 5143"/>
              <a:gd name="T11" fmla="*/ 111 h 1902"/>
              <a:gd name="T12" fmla="*/ 1188 w 5143"/>
              <a:gd name="T13" fmla="*/ 75 h 1902"/>
              <a:gd name="T14" fmla="*/ 957 w 5143"/>
              <a:gd name="T15" fmla="*/ 48 h 1902"/>
              <a:gd name="T16" fmla="*/ 747 w 5143"/>
              <a:gd name="T17" fmla="*/ 30 h 1902"/>
              <a:gd name="T18" fmla="*/ 501 w 5143"/>
              <a:gd name="T19" fmla="*/ 15 h 1902"/>
              <a:gd name="T20" fmla="*/ 246 w 5143"/>
              <a:gd name="T21" fmla="*/ 3 h 1902"/>
              <a:gd name="T22" fmla="*/ 0 w 5143"/>
              <a:gd name="T23" fmla="*/ 0 h 1902"/>
              <a:gd name="T24" fmla="*/ 0 w 5143"/>
              <a:gd name="T25" fmla="*/ 275 h 1902"/>
              <a:gd name="T26" fmla="*/ 0 w 5143"/>
              <a:gd name="T27" fmla="*/ 345 h 1902"/>
              <a:gd name="T28" fmla="*/ 0 w 5143"/>
              <a:gd name="T29" fmla="*/ 275 h 1902"/>
              <a:gd name="T30" fmla="*/ 0 w 5143"/>
              <a:gd name="T31" fmla="*/ 342 h 1902"/>
              <a:gd name="T32" fmla="*/ 339 w 5143"/>
              <a:gd name="T33" fmla="*/ 351 h 1902"/>
              <a:gd name="T34" fmla="*/ 606 w 5143"/>
              <a:gd name="T35" fmla="*/ 372 h 1902"/>
              <a:gd name="T36" fmla="*/ 852 w 5143"/>
              <a:gd name="T37" fmla="*/ 399 h 1902"/>
              <a:gd name="T38" fmla="*/ 1068 w 5143"/>
              <a:gd name="T39" fmla="*/ 435 h 1902"/>
              <a:gd name="T40" fmla="*/ 1275 w 5143"/>
              <a:gd name="T41" fmla="*/ 474 h 1902"/>
              <a:gd name="T42" fmla="*/ 1545 w 5143"/>
              <a:gd name="T43" fmla="*/ 540 h 1902"/>
              <a:gd name="T44" fmla="*/ 1761 w 5143"/>
              <a:gd name="T45" fmla="*/ 603 h 1902"/>
              <a:gd name="T46" fmla="*/ 1971 w 5143"/>
              <a:gd name="T47" fmla="*/ 678 h 1902"/>
              <a:gd name="T48" fmla="*/ 2166 w 5143"/>
              <a:gd name="T49" fmla="*/ 747 h 1902"/>
              <a:gd name="T50" fmla="*/ 2397 w 5143"/>
              <a:gd name="T51" fmla="*/ 852 h 1902"/>
              <a:gd name="T52" fmla="*/ 2613 w 5143"/>
              <a:gd name="T53" fmla="*/ 960 h 1902"/>
              <a:gd name="T54" fmla="*/ 2832 w 5143"/>
              <a:gd name="T55" fmla="*/ 1095 h 1902"/>
              <a:gd name="T56" fmla="*/ 3012 w 5143"/>
              <a:gd name="T57" fmla="*/ 1212 h 1902"/>
              <a:gd name="T58" fmla="*/ 3186 w 5143"/>
              <a:gd name="T59" fmla="*/ 1347 h 1902"/>
              <a:gd name="T60" fmla="*/ 3351 w 5143"/>
              <a:gd name="T61" fmla="*/ 1497 h 1902"/>
              <a:gd name="T62" fmla="*/ 3480 w 5143"/>
              <a:gd name="T63" fmla="*/ 1629 h 1902"/>
              <a:gd name="T64" fmla="*/ 3612 w 5143"/>
              <a:gd name="T65" fmla="*/ 1785 h 1902"/>
              <a:gd name="T66" fmla="*/ 3699 w 5143"/>
              <a:gd name="T67" fmla="*/ 1901 h 1902"/>
              <a:gd name="T68" fmla="*/ 5142 w 5143"/>
              <a:gd name="T69" fmla="*/ 1901 h 1902"/>
              <a:gd name="T70" fmla="*/ 5076 w 5143"/>
              <a:gd name="T71" fmla="*/ 1827 h 1902"/>
              <a:gd name="T72" fmla="*/ 4968 w 5143"/>
              <a:gd name="T73" fmla="*/ 1707 h 1902"/>
              <a:gd name="T74" fmla="*/ 4797 w 5143"/>
              <a:gd name="T75" fmla="*/ 1539 h 1902"/>
              <a:gd name="T76" fmla="*/ 4617 w 5143"/>
              <a:gd name="T77" fmla="*/ 1383 h 1902"/>
              <a:gd name="T78" fmla="*/ 4410 w 5143"/>
              <a:gd name="T79" fmla="*/ 1221 h 1902"/>
              <a:gd name="T80" fmla="*/ 4185 w 5143"/>
              <a:gd name="T81" fmla="*/ 1071 h 1902"/>
              <a:gd name="T82" fmla="*/ 3960 w 5143"/>
              <a:gd name="T83" fmla="*/ 939 h 1902"/>
              <a:gd name="T84" fmla="*/ 3708 w 5143"/>
              <a:gd name="T85" fmla="*/ 801 h 1902"/>
              <a:gd name="T86" fmla="*/ 3492 w 5143"/>
              <a:gd name="T87" fmla="*/ 702 h 1902"/>
              <a:gd name="T88" fmla="*/ 3231 w 5143"/>
              <a:gd name="T89" fmla="*/ 588 h 1902"/>
              <a:gd name="T90" fmla="*/ 2964 w 5143"/>
              <a:gd name="T91" fmla="*/ 489 h 1902"/>
              <a:gd name="T92" fmla="*/ 2718 w 5143"/>
              <a:gd name="T93" fmla="*/ 405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339 h 2325"/>
              <a:gd name="T4" fmla="*/ 558 w 5760"/>
              <a:gd name="T5" fmla="*/ 357 h 2325"/>
              <a:gd name="T6" fmla="*/ 807 w 5760"/>
              <a:gd name="T7" fmla="*/ 375 h 2325"/>
              <a:gd name="T8" fmla="*/ 1056 w 5760"/>
              <a:gd name="T9" fmla="*/ 399 h 2325"/>
              <a:gd name="T10" fmla="*/ 1272 w 5760"/>
              <a:gd name="T11" fmla="*/ 426 h 2325"/>
              <a:gd name="T12" fmla="*/ 1539 w 5760"/>
              <a:gd name="T13" fmla="*/ 465 h 2325"/>
              <a:gd name="T14" fmla="*/ 1791 w 5760"/>
              <a:gd name="T15" fmla="*/ 510 h 2325"/>
              <a:gd name="T16" fmla="*/ 2076 w 5760"/>
              <a:gd name="T17" fmla="*/ 570 h 2325"/>
              <a:gd name="T18" fmla="*/ 2334 w 5760"/>
              <a:gd name="T19" fmla="*/ 630 h 2325"/>
              <a:gd name="T20" fmla="*/ 2544 w 5760"/>
              <a:gd name="T21" fmla="*/ 687 h 2325"/>
              <a:gd name="T22" fmla="*/ 2775 w 5760"/>
              <a:gd name="T23" fmla="*/ 759 h 2325"/>
              <a:gd name="T24" fmla="*/ 3003 w 5760"/>
              <a:gd name="T25" fmla="*/ 837 h 2325"/>
              <a:gd name="T26" fmla="*/ 3231 w 5760"/>
              <a:gd name="T27" fmla="*/ 924 h 2325"/>
              <a:gd name="T28" fmla="*/ 3438 w 5760"/>
              <a:gd name="T29" fmla="*/ 1005 h 2325"/>
              <a:gd name="T30" fmla="*/ 3663 w 5760"/>
              <a:gd name="T31" fmla="*/ 1110 h 2325"/>
              <a:gd name="T32" fmla="*/ 3903 w 5760"/>
              <a:gd name="T33" fmla="*/ 1233 h 2325"/>
              <a:gd name="T34" fmla="*/ 4149 w 5760"/>
              <a:gd name="T35" fmla="*/ 1374 h 2325"/>
              <a:gd name="T36" fmla="*/ 4353 w 5760"/>
              <a:gd name="T37" fmla="*/ 1506 h 2325"/>
              <a:gd name="T38" fmla="*/ 4491 w 5760"/>
              <a:gd name="T39" fmla="*/ 1602 h 2325"/>
              <a:gd name="T40" fmla="*/ 4668 w 5760"/>
              <a:gd name="T41" fmla="*/ 1740 h 2325"/>
              <a:gd name="T42" fmla="*/ 4824 w 5760"/>
              <a:gd name="T43" fmla="*/ 1875 h 2325"/>
              <a:gd name="T44" fmla="*/ 4968 w 5760"/>
              <a:gd name="T45" fmla="*/ 2016 h 2325"/>
              <a:gd name="T46" fmla="*/ 5100 w 5760"/>
              <a:gd name="T47" fmla="*/ 2154 h 2325"/>
              <a:gd name="T48" fmla="*/ 5238 w 5760"/>
              <a:gd name="T49" fmla="*/ 2324 h 2325"/>
              <a:gd name="T50" fmla="*/ 5759 w 5760"/>
              <a:gd name="T51" fmla="*/ 2324 h 2325"/>
              <a:gd name="T52" fmla="*/ 5759 w 5760"/>
              <a:gd name="T53" fmla="*/ 1245 h 2325"/>
              <a:gd name="T54" fmla="*/ 5580 w 5760"/>
              <a:gd name="T55" fmla="*/ 1119 h 2325"/>
              <a:gd name="T56" fmla="*/ 5400 w 5760"/>
              <a:gd name="T57" fmla="*/ 1020 h 2325"/>
              <a:gd name="T58" fmla="*/ 5205 w 5760"/>
              <a:gd name="T59" fmla="*/ 918 h 2325"/>
              <a:gd name="T60" fmla="*/ 5031 w 5760"/>
              <a:gd name="T61" fmla="*/ 837 h 2325"/>
              <a:gd name="T62" fmla="*/ 4866 w 5760"/>
              <a:gd name="T63" fmla="*/ 771 h 2325"/>
              <a:gd name="T64" fmla="*/ 4710 w 5760"/>
              <a:gd name="T65" fmla="*/ 711 h 2325"/>
              <a:gd name="T66" fmla="*/ 4545 w 5760"/>
              <a:gd name="T67" fmla="*/ 651 h 2325"/>
              <a:gd name="T68" fmla="*/ 4386 w 5760"/>
              <a:gd name="T69" fmla="*/ 600 h 2325"/>
              <a:gd name="T70" fmla="*/ 4248 w 5760"/>
              <a:gd name="T71" fmla="*/ 552 h 2325"/>
              <a:gd name="T72" fmla="*/ 3993 w 5760"/>
              <a:gd name="T73" fmla="*/ 483 h 2325"/>
              <a:gd name="T74" fmla="*/ 3777 w 5760"/>
              <a:gd name="T75" fmla="*/ 423 h 2325"/>
              <a:gd name="T76" fmla="*/ 3564 w 5760"/>
              <a:gd name="T77" fmla="*/ 375 h 2325"/>
              <a:gd name="T78" fmla="*/ 3282 w 5760"/>
              <a:gd name="T79" fmla="*/ 312 h 2325"/>
              <a:gd name="T80" fmla="*/ 3003 w 5760"/>
              <a:gd name="T81" fmla="*/ 261 h 2325"/>
              <a:gd name="T82" fmla="*/ 2733 w 5760"/>
              <a:gd name="T83" fmla="*/ 213 h 2325"/>
              <a:gd name="T84" fmla="*/ 2451 w 5760"/>
              <a:gd name="T85" fmla="*/ 171 h 2325"/>
              <a:gd name="T86" fmla="*/ 2211 w 5760"/>
              <a:gd name="T87" fmla="*/ 138 h 2325"/>
              <a:gd name="T88" fmla="*/ 1974 w 5760"/>
              <a:gd name="T89" fmla="*/ 108 h 2325"/>
              <a:gd name="T90" fmla="*/ 1665 w 5760"/>
              <a:gd name="T91" fmla="*/ 81 h 2325"/>
              <a:gd name="T92" fmla="*/ 1437 w 5760"/>
              <a:gd name="T93" fmla="*/ 60 h 2325"/>
              <a:gd name="T94" fmla="*/ 1125 w 5760"/>
              <a:gd name="T95" fmla="*/ 36 h 2325"/>
              <a:gd name="T96" fmla="*/ 828 w 5760"/>
              <a:gd name="T97" fmla="*/ 21 h 2325"/>
              <a:gd name="T98" fmla="*/ 558 w 5760"/>
              <a:gd name="T99" fmla="*/ 12 h 2325"/>
              <a:gd name="T100" fmla="*/ 282 w 5760"/>
              <a:gd name="T101" fmla="*/ 3 h 2325"/>
              <a:gd name="T102" fmla="*/ 0 w 5760"/>
              <a:gd name="T103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351 h 1573"/>
              <a:gd name="T4" fmla="*/ 282 w 5760"/>
              <a:gd name="T5" fmla="*/ 357 h 1573"/>
              <a:gd name="T6" fmla="*/ 627 w 5760"/>
              <a:gd name="T7" fmla="*/ 363 h 1573"/>
              <a:gd name="T8" fmla="*/ 960 w 5760"/>
              <a:gd name="T9" fmla="*/ 375 h 1573"/>
              <a:gd name="T10" fmla="*/ 1218 w 5760"/>
              <a:gd name="T11" fmla="*/ 393 h 1573"/>
              <a:gd name="T12" fmla="*/ 1470 w 5760"/>
              <a:gd name="T13" fmla="*/ 411 h 1573"/>
              <a:gd name="T14" fmla="*/ 1746 w 5760"/>
              <a:gd name="T15" fmla="*/ 435 h 1573"/>
              <a:gd name="T16" fmla="*/ 2022 w 5760"/>
              <a:gd name="T17" fmla="*/ 462 h 1573"/>
              <a:gd name="T18" fmla="*/ 2340 w 5760"/>
              <a:gd name="T19" fmla="*/ 504 h 1573"/>
              <a:gd name="T20" fmla="*/ 2664 w 5760"/>
              <a:gd name="T21" fmla="*/ 549 h 1573"/>
              <a:gd name="T22" fmla="*/ 2952 w 5760"/>
              <a:gd name="T23" fmla="*/ 597 h 1573"/>
              <a:gd name="T24" fmla="*/ 3225 w 5760"/>
              <a:gd name="T25" fmla="*/ 648 h 1573"/>
              <a:gd name="T26" fmla="*/ 3513 w 5760"/>
              <a:gd name="T27" fmla="*/ 708 h 1573"/>
              <a:gd name="T28" fmla="*/ 3693 w 5760"/>
              <a:gd name="T29" fmla="*/ 750 h 1573"/>
              <a:gd name="T30" fmla="*/ 3936 w 5760"/>
              <a:gd name="T31" fmla="*/ 810 h 1573"/>
              <a:gd name="T32" fmla="*/ 4095 w 5760"/>
              <a:gd name="T33" fmla="*/ 855 h 1573"/>
              <a:gd name="T34" fmla="*/ 4281 w 5760"/>
              <a:gd name="T35" fmla="*/ 909 h 1573"/>
              <a:gd name="T36" fmla="*/ 4503 w 5760"/>
              <a:gd name="T37" fmla="*/ 981 h 1573"/>
              <a:gd name="T38" fmla="*/ 4704 w 5760"/>
              <a:gd name="T39" fmla="*/ 1053 h 1573"/>
              <a:gd name="T40" fmla="*/ 4911 w 5760"/>
              <a:gd name="T41" fmla="*/ 1131 h 1573"/>
              <a:gd name="T42" fmla="*/ 5073 w 5760"/>
              <a:gd name="T43" fmla="*/ 1197 h 1573"/>
              <a:gd name="T44" fmla="*/ 5256 w 5760"/>
              <a:gd name="T45" fmla="*/ 1281 h 1573"/>
              <a:gd name="T46" fmla="*/ 5475 w 5760"/>
              <a:gd name="T47" fmla="*/ 1401 h 1573"/>
              <a:gd name="T48" fmla="*/ 5628 w 5760"/>
              <a:gd name="T49" fmla="*/ 1482 h 1573"/>
              <a:gd name="T50" fmla="*/ 5759 w 5760"/>
              <a:gd name="T51" fmla="*/ 1572 h 1573"/>
              <a:gd name="T52" fmla="*/ 5759 w 5760"/>
              <a:gd name="T53" fmla="*/ 633 h 1573"/>
              <a:gd name="T54" fmla="*/ 5493 w 5760"/>
              <a:gd name="T55" fmla="*/ 570 h 1573"/>
              <a:gd name="T56" fmla="*/ 5214 w 5760"/>
              <a:gd name="T57" fmla="*/ 501 h 1573"/>
              <a:gd name="T58" fmla="*/ 4950 w 5760"/>
              <a:gd name="T59" fmla="*/ 444 h 1573"/>
              <a:gd name="T60" fmla="*/ 4701 w 5760"/>
              <a:gd name="T61" fmla="*/ 396 h 1573"/>
              <a:gd name="T62" fmla="*/ 4425 w 5760"/>
              <a:gd name="T63" fmla="*/ 348 h 1573"/>
              <a:gd name="T64" fmla="*/ 4110 w 5760"/>
              <a:gd name="T65" fmla="*/ 294 h 1573"/>
              <a:gd name="T66" fmla="*/ 3813 w 5760"/>
              <a:gd name="T67" fmla="*/ 252 h 1573"/>
              <a:gd name="T68" fmla="*/ 3549 w 5760"/>
              <a:gd name="T69" fmla="*/ 213 h 1573"/>
              <a:gd name="T70" fmla="*/ 3261 w 5760"/>
              <a:gd name="T71" fmla="*/ 183 h 1573"/>
              <a:gd name="T72" fmla="*/ 3015 w 5760"/>
              <a:gd name="T73" fmla="*/ 153 h 1573"/>
              <a:gd name="T74" fmla="*/ 2757 w 5760"/>
              <a:gd name="T75" fmla="*/ 129 h 1573"/>
              <a:gd name="T76" fmla="*/ 2520 w 5760"/>
              <a:gd name="T77" fmla="*/ 105 h 1573"/>
              <a:gd name="T78" fmla="*/ 2301 w 5760"/>
              <a:gd name="T79" fmla="*/ 87 h 1573"/>
              <a:gd name="T80" fmla="*/ 2013 w 5760"/>
              <a:gd name="T81" fmla="*/ 66 h 1573"/>
              <a:gd name="T82" fmla="*/ 1731 w 5760"/>
              <a:gd name="T83" fmla="*/ 48 h 1573"/>
              <a:gd name="T84" fmla="*/ 1524 w 5760"/>
              <a:gd name="T85" fmla="*/ 39 h 1573"/>
              <a:gd name="T86" fmla="*/ 1260 w 5760"/>
              <a:gd name="T87" fmla="*/ 27 h 1573"/>
              <a:gd name="T88" fmla="*/ 966 w 5760"/>
              <a:gd name="T89" fmla="*/ 15 h 1573"/>
              <a:gd name="T90" fmla="*/ 714 w 5760"/>
              <a:gd name="T91" fmla="*/ 12 h 1573"/>
              <a:gd name="T92" fmla="*/ 510 w 5760"/>
              <a:gd name="T93" fmla="*/ 6 h 1573"/>
              <a:gd name="T94" fmla="*/ 243 w 5760"/>
              <a:gd name="T95" fmla="*/ 0 h 1573"/>
              <a:gd name="T96" fmla="*/ 0 w 5760"/>
              <a:gd name="T9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339 h 970"/>
              <a:gd name="T4" fmla="*/ 318 w 5760"/>
              <a:gd name="T5" fmla="*/ 342 h 970"/>
              <a:gd name="T6" fmla="*/ 591 w 5760"/>
              <a:gd name="T7" fmla="*/ 348 h 970"/>
              <a:gd name="T8" fmla="*/ 846 w 5760"/>
              <a:gd name="T9" fmla="*/ 354 h 970"/>
              <a:gd name="T10" fmla="*/ 1074 w 5760"/>
              <a:gd name="T11" fmla="*/ 360 h 970"/>
              <a:gd name="T12" fmla="*/ 1314 w 5760"/>
              <a:gd name="T13" fmla="*/ 366 h 970"/>
              <a:gd name="T14" fmla="*/ 1599 w 5760"/>
              <a:gd name="T15" fmla="*/ 381 h 970"/>
              <a:gd name="T16" fmla="*/ 1911 w 5760"/>
              <a:gd name="T17" fmla="*/ 399 h 970"/>
              <a:gd name="T18" fmla="*/ 2241 w 5760"/>
              <a:gd name="T19" fmla="*/ 420 h 970"/>
              <a:gd name="T20" fmla="*/ 2619 w 5760"/>
              <a:gd name="T21" fmla="*/ 453 h 970"/>
              <a:gd name="T22" fmla="*/ 2889 w 5760"/>
              <a:gd name="T23" fmla="*/ 477 h 970"/>
              <a:gd name="T24" fmla="*/ 3177 w 5760"/>
              <a:gd name="T25" fmla="*/ 507 h 970"/>
              <a:gd name="T26" fmla="*/ 3498 w 5760"/>
              <a:gd name="T27" fmla="*/ 543 h 970"/>
              <a:gd name="T28" fmla="*/ 3813 w 5760"/>
              <a:gd name="T29" fmla="*/ 585 h 970"/>
              <a:gd name="T30" fmla="*/ 4044 w 5760"/>
              <a:gd name="T31" fmla="*/ 618 h 970"/>
              <a:gd name="T32" fmla="*/ 4365 w 5760"/>
              <a:gd name="T33" fmla="*/ 669 h 970"/>
              <a:gd name="T34" fmla="*/ 4683 w 5760"/>
              <a:gd name="T35" fmla="*/ 726 h 970"/>
              <a:gd name="T36" fmla="*/ 4980 w 5760"/>
              <a:gd name="T37" fmla="*/ 786 h 970"/>
              <a:gd name="T38" fmla="*/ 5268 w 5760"/>
              <a:gd name="T39" fmla="*/ 846 h 970"/>
              <a:gd name="T40" fmla="*/ 5646 w 5760"/>
              <a:gd name="T41" fmla="*/ 942 h 970"/>
              <a:gd name="T42" fmla="*/ 5759 w 5760"/>
              <a:gd name="T43" fmla="*/ 969 h 970"/>
              <a:gd name="T44" fmla="*/ 5759 w 5760"/>
              <a:gd name="T45" fmla="*/ 0 h 970"/>
              <a:gd name="T46" fmla="*/ 0 w 5760"/>
              <a:gd name="T47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753 h 1060"/>
              <a:gd name="T2" fmla="*/ 0 w 5760"/>
              <a:gd name="T3" fmla="*/ 1059 h 1060"/>
              <a:gd name="T4" fmla="*/ 5759 w 5760"/>
              <a:gd name="T5" fmla="*/ 1059 h 1060"/>
              <a:gd name="T6" fmla="*/ 5759 w 5760"/>
              <a:gd name="T7" fmla="*/ 0 h 1060"/>
              <a:gd name="T8" fmla="*/ 5430 w 5760"/>
              <a:gd name="T9" fmla="*/ 0 h 1060"/>
              <a:gd name="T10" fmla="*/ 5298 w 5760"/>
              <a:gd name="T11" fmla="*/ 84 h 1060"/>
              <a:gd name="T12" fmla="*/ 5136 w 5760"/>
              <a:gd name="T13" fmla="*/ 159 h 1060"/>
              <a:gd name="T14" fmla="*/ 4968 w 5760"/>
              <a:gd name="T15" fmla="*/ 222 h 1060"/>
              <a:gd name="T16" fmla="*/ 4812 w 5760"/>
              <a:gd name="T17" fmla="*/ 267 h 1060"/>
              <a:gd name="T18" fmla="*/ 4626 w 5760"/>
              <a:gd name="T19" fmla="*/ 324 h 1060"/>
              <a:gd name="T20" fmla="*/ 4440 w 5760"/>
              <a:gd name="T21" fmla="*/ 366 h 1060"/>
              <a:gd name="T22" fmla="*/ 4230 w 5760"/>
              <a:gd name="T23" fmla="*/ 414 h 1060"/>
              <a:gd name="T24" fmla="*/ 3939 w 5760"/>
              <a:gd name="T25" fmla="*/ 468 h 1060"/>
              <a:gd name="T26" fmla="*/ 3711 w 5760"/>
              <a:gd name="T27" fmla="*/ 504 h 1060"/>
              <a:gd name="T28" fmla="*/ 3441 w 5760"/>
              <a:gd name="T29" fmla="*/ 543 h 1060"/>
              <a:gd name="T30" fmla="*/ 3189 w 5760"/>
              <a:gd name="T31" fmla="*/ 579 h 1060"/>
              <a:gd name="T32" fmla="*/ 2925 w 5760"/>
              <a:gd name="T33" fmla="*/ 606 h 1060"/>
              <a:gd name="T34" fmla="*/ 2679 w 5760"/>
              <a:gd name="T35" fmla="*/ 633 h 1060"/>
              <a:gd name="T36" fmla="*/ 2418 w 5760"/>
              <a:gd name="T37" fmla="*/ 654 h 1060"/>
              <a:gd name="T38" fmla="*/ 2142 w 5760"/>
              <a:gd name="T39" fmla="*/ 675 h 1060"/>
              <a:gd name="T40" fmla="*/ 1896 w 5760"/>
              <a:gd name="T41" fmla="*/ 693 h 1060"/>
              <a:gd name="T42" fmla="*/ 1647 w 5760"/>
              <a:gd name="T43" fmla="*/ 708 h 1060"/>
              <a:gd name="T44" fmla="*/ 1404 w 5760"/>
              <a:gd name="T45" fmla="*/ 720 h 1060"/>
              <a:gd name="T46" fmla="*/ 1170 w 5760"/>
              <a:gd name="T47" fmla="*/ 732 h 1060"/>
              <a:gd name="T48" fmla="*/ 906 w 5760"/>
              <a:gd name="T49" fmla="*/ 738 h 1060"/>
              <a:gd name="T50" fmla="*/ 534 w 5760"/>
              <a:gd name="T51" fmla="*/ 747 h 1060"/>
              <a:gd name="T52" fmla="*/ 201 w 5760"/>
              <a:gd name="T53" fmla="*/ 753 h 1060"/>
              <a:gd name="T54" fmla="*/ 0 w 5760"/>
              <a:gd name="T55" fmla="*/ 753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7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366 h 673"/>
              <a:gd name="T2" fmla="*/ 0 w 5284"/>
              <a:gd name="T3" fmla="*/ 672 h 673"/>
              <a:gd name="T4" fmla="*/ 303 w 5284"/>
              <a:gd name="T5" fmla="*/ 672 h 673"/>
              <a:gd name="T6" fmla="*/ 723 w 5284"/>
              <a:gd name="T7" fmla="*/ 663 h 673"/>
              <a:gd name="T8" fmla="*/ 1020 w 5284"/>
              <a:gd name="T9" fmla="*/ 654 h 673"/>
              <a:gd name="T10" fmla="*/ 1302 w 5284"/>
              <a:gd name="T11" fmla="*/ 642 h 673"/>
              <a:gd name="T12" fmla="*/ 1554 w 5284"/>
              <a:gd name="T13" fmla="*/ 630 h 673"/>
              <a:gd name="T14" fmla="*/ 1779 w 5284"/>
              <a:gd name="T15" fmla="*/ 615 h 673"/>
              <a:gd name="T16" fmla="*/ 1962 w 5284"/>
              <a:gd name="T17" fmla="*/ 606 h 673"/>
              <a:gd name="T18" fmla="*/ 2193 w 5284"/>
              <a:gd name="T19" fmla="*/ 588 h 673"/>
              <a:gd name="T20" fmla="*/ 2448 w 5284"/>
              <a:gd name="T21" fmla="*/ 570 h 673"/>
              <a:gd name="T22" fmla="*/ 2700 w 5284"/>
              <a:gd name="T23" fmla="*/ 546 h 673"/>
              <a:gd name="T24" fmla="*/ 2904 w 5284"/>
              <a:gd name="T25" fmla="*/ 528 h 673"/>
              <a:gd name="T26" fmla="*/ 3138 w 5284"/>
              <a:gd name="T27" fmla="*/ 498 h 673"/>
              <a:gd name="T28" fmla="*/ 3324 w 5284"/>
              <a:gd name="T29" fmla="*/ 474 h 673"/>
              <a:gd name="T30" fmla="*/ 3534 w 5284"/>
              <a:gd name="T31" fmla="*/ 447 h 673"/>
              <a:gd name="T32" fmla="*/ 3735 w 5284"/>
              <a:gd name="T33" fmla="*/ 420 h 673"/>
              <a:gd name="T34" fmla="*/ 3933 w 5284"/>
              <a:gd name="T35" fmla="*/ 384 h 673"/>
              <a:gd name="T36" fmla="*/ 4116 w 5284"/>
              <a:gd name="T37" fmla="*/ 351 h 673"/>
              <a:gd name="T38" fmla="*/ 4266 w 5284"/>
              <a:gd name="T39" fmla="*/ 318 h 673"/>
              <a:gd name="T40" fmla="*/ 4446 w 5284"/>
              <a:gd name="T41" fmla="*/ 279 h 673"/>
              <a:gd name="T42" fmla="*/ 4620 w 5284"/>
              <a:gd name="T43" fmla="*/ 237 h 673"/>
              <a:gd name="T44" fmla="*/ 4779 w 5284"/>
              <a:gd name="T45" fmla="*/ 192 h 673"/>
              <a:gd name="T46" fmla="*/ 4920 w 5284"/>
              <a:gd name="T47" fmla="*/ 147 h 673"/>
              <a:gd name="T48" fmla="*/ 5085 w 5284"/>
              <a:gd name="T49" fmla="*/ 90 h 673"/>
              <a:gd name="T50" fmla="*/ 5193 w 5284"/>
              <a:gd name="T51" fmla="*/ 42 h 673"/>
              <a:gd name="T52" fmla="*/ 5283 w 5284"/>
              <a:gd name="T53" fmla="*/ 0 h 673"/>
              <a:gd name="T54" fmla="*/ 3201 w 5284"/>
              <a:gd name="T55" fmla="*/ 0 h 673"/>
              <a:gd name="T56" fmla="*/ 2982 w 5284"/>
              <a:gd name="T57" fmla="*/ 57 h 673"/>
              <a:gd name="T58" fmla="*/ 2775 w 5284"/>
              <a:gd name="T59" fmla="*/ 108 h 673"/>
              <a:gd name="T60" fmla="*/ 2562 w 5284"/>
              <a:gd name="T61" fmla="*/ 150 h 673"/>
              <a:gd name="T62" fmla="*/ 2397 w 5284"/>
              <a:gd name="T63" fmla="*/ 183 h 673"/>
              <a:gd name="T64" fmla="*/ 2205 w 5284"/>
              <a:gd name="T65" fmla="*/ 213 h 673"/>
              <a:gd name="T66" fmla="*/ 2001 w 5284"/>
              <a:gd name="T67" fmla="*/ 243 h 673"/>
              <a:gd name="T68" fmla="*/ 1776 w 5284"/>
              <a:gd name="T69" fmla="*/ 273 h 673"/>
              <a:gd name="T70" fmla="*/ 1536 w 5284"/>
              <a:gd name="T71" fmla="*/ 297 h 673"/>
              <a:gd name="T72" fmla="*/ 1344 w 5284"/>
              <a:gd name="T73" fmla="*/ 312 h 673"/>
              <a:gd name="T74" fmla="*/ 1134 w 5284"/>
              <a:gd name="T75" fmla="*/ 330 h 673"/>
              <a:gd name="T76" fmla="*/ 921 w 5284"/>
              <a:gd name="T77" fmla="*/ 342 h 673"/>
              <a:gd name="T78" fmla="*/ 696 w 5284"/>
              <a:gd name="T79" fmla="*/ 354 h 673"/>
              <a:gd name="T80" fmla="*/ 501 w 5284"/>
              <a:gd name="T81" fmla="*/ 360 h 673"/>
              <a:gd name="T82" fmla="*/ 279 w 5284"/>
              <a:gd name="T83" fmla="*/ 366 h 673"/>
              <a:gd name="T84" fmla="*/ 99 w 5284"/>
              <a:gd name="T85" fmla="*/ 369 h 673"/>
              <a:gd name="T86" fmla="*/ 0 w 5284"/>
              <a:gd name="T87" fmla="*/ 366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85 h 286"/>
              <a:gd name="T4" fmla="*/ 192 w 2884"/>
              <a:gd name="T5" fmla="*/ 285 h 286"/>
              <a:gd name="T6" fmla="*/ 384 w 2884"/>
              <a:gd name="T7" fmla="*/ 282 h 286"/>
              <a:gd name="T8" fmla="*/ 579 w 2884"/>
              <a:gd name="T9" fmla="*/ 276 h 286"/>
              <a:gd name="T10" fmla="*/ 789 w 2884"/>
              <a:gd name="T11" fmla="*/ 267 h 286"/>
              <a:gd name="T12" fmla="*/ 999 w 2884"/>
              <a:gd name="T13" fmla="*/ 258 h 286"/>
              <a:gd name="T14" fmla="*/ 1161 w 2884"/>
              <a:gd name="T15" fmla="*/ 246 h 286"/>
              <a:gd name="T16" fmla="*/ 1302 w 2884"/>
              <a:gd name="T17" fmla="*/ 234 h 286"/>
              <a:gd name="T18" fmla="*/ 1458 w 2884"/>
              <a:gd name="T19" fmla="*/ 222 h 286"/>
              <a:gd name="T20" fmla="*/ 1665 w 2884"/>
              <a:gd name="T21" fmla="*/ 201 h 286"/>
              <a:gd name="T22" fmla="*/ 1992 w 2884"/>
              <a:gd name="T23" fmla="*/ 159 h 286"/>
              <a:gd name="T24" fmla="*/ 2301 w 2884"/>
              <a:gd name="T25" fmla="*/ 117 h 286"/>
              <a:gd name="T26" fmla="*/ 2604 w 2884"/>
              <a:gd name="T27" fmla="*/ 60 h 286"/>
              <a:gd name="T28" fmla="*/ 2883 w 2884"/>
              <a:gd name="T29" fmla="*/ 0 h 286"/>
              <a:gd name="T30" fmla="*/ 0 w 2884"/>
              <a:gd name="T31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单击以编辑母版标题样式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357500-A3A8-403A-AB4E-D62D6D364AE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064" name="Oval 16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8832850" y="6553200"/>
            <a:ext cx="304800" cy="304800"/>
          </a:xfrm>
          <a:prstGeom prst="ellipse">
            <a:avLst/>
          </a:prstGeom>
          <a:gradFill rotWithShape="0">
            <a:gsLst>
              <a:gs pos="0">
                <a:srgbClr val="003399"/>
              </a:gs>
              <a:gs pos="100000">
                <a:srgbClr val="0033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5" name="Freeform 17">
            <a:hlinkClick r:id="" action="ppaction://hlinkshowjump?jump=previousslide"/>
          </p:cNvPr>
          <p:cNvSpPr>
            <a:spLocks/>
          </p:cNvSpPr>
          <p:nvPr/>
        </p:nvSpPr>
        <p:spPr bwMode="auto">
          <a:xfrm>
            <a:off x="7710488" y="6629400"/>
            <a:ext cx="360362" cy="179388"/>
          </a:xfrm>
          <a:custGeom>
            <a:avLst/>
            <a:gdLst>
              <a:gd name="T0" fmla="*/ 350 w 351"/>
              <a:gd name="T1" fmla="*/ 1 h 219"/>
              <a:gd name="T2" fmla="*/ 101 w 351"/>
              <a:gd name="T3" fmla="*/ 0 h 219"/>
              <a:gd name="T4" fmla="*/ 81 w 351"/>
              <a:gd name="T5" fmla="*/ 2 h 219"/>
              <a:gd name="T6" fmla="*/ 67 w 351"/>
              <a:gd name="T7" fmla="*/ 6 h 219"/>
              <a:gd name="T8" fmla="*/ 51 w 351"/>
              <a:gd name="T9" fmla="*/ 15 h 219"/>
              <a:gd name="T10" fmla="*/ 38 w 351"/>
              <a:gd name="T11" fmla="*/ 25 h 219"/>
              <a:gd name="T12" fmla="*/ 28 w 351"/>
              <a:gd name="T13" fmla="*/ 35 h 219"/>
              <a:gd name="T14" fmla="*/ 19 w 351"/>
              <a:gd name="T15" fmla="*/ 48 h 219"/>
              <a:gd name="T16" fmla="*/ 12 w 351"/>
              <a:gd name="T17" fmla="*/ 59 h 219"/>
              <a:gd name="T18" fmla="*/ 6 w 351"/>
              <a:gd name="T19" fmla="*/ 73 h 219"/>
              <a:gd name="T20" fmla="*/ 1 w 351"/>
              <a:gd name="T21" fmla="*/ 89 h 219"/>
              <a:gd name="T22" fmla="*/ 1 w 351"/>
              <a:gd name="T23" fmla="*/ 99 h 219"/>
              <a:gd name="T24" fmla="*/ 0 w 351"/>
              <a:gd name="T25" fmla="*/ 119 h 219"/>
              <a:gd name="T26" fmla="*/ 2 w 351"/>
              <a:gd name="T27" fmla="*/ 136 h 219"/>
              <a:gd name="T28" fmla="*/ 9 w 351"/>
              <a:gd name="T29" fmla="*/ 150 h 219"/>
              <a:gd name="T30" fmla="*/ 15 w 351"/>
              <a:gd name="T31" fmla="*/ 164 h 219"/>
              <a:gd name="T32" fmla="*/ 24 w 351"/>
              <a:gd name="T33" fmla="*/ 176 h 219"/>
              <a:gd name="T34" fmla="*/ 33 w 351"/>
              <a:gd name="T35" fmla="*/ 189 h 219"/>
              <a:gd name="T36" fmla="*/ 46 w 351"/>
              <a:gd name="T37" fmla="*/ 198 h 219"/>
              <a:gd name="T38" fmla="*/ 59 w 351"/>
              <a:gd name="T39" fmla="*/ 207 h 219"/>
              <a:gd name="T40" fmla="*/ 72 w 351"/>
              <a:gd name="T41" fmla="*/ 212 h 219"/>
              <a:gd name="T42" fmla="*/ 90 w 351"/>
              <a:gd name="T43" fmla="*/ 218 h 219"/>
              <a:gd name="T44" fmla="*/ 350 w 351"/>
              <a:gd name="T45" fmla="*/ 218 h 219"/>
              <a:gd name="T46" fmla="*/ 350 w 351"/>
              <a:gd name="T47" fmla="*/ 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003399"/>
              </a:gs>
              <a:gs pos="100000">
                <a:srgbClr val="003399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6" name="Freeform 18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8320088" y="6629400"/>
            <a:ext cx="360362" cy="179388"/>
          </a:xfrm>
          <a:custGeom>
            <a:avLst/>
            <a:gdLst>
              <a:gd name="T0" fmla="*/ 0 w 351"/>
              <a:gd name="T1" fmla="*/ 1 h 219"/>
              <a:gd name="T2" fmla="*/ 249 w 351"/>
              <a:gd name="T3" fmla="*/ 0 h 219"/>
              <a:gd name="T4" fmla="*/ 268 w 351"/>
              <a:gd name="T5" fmla="*/ 3 h 219"/>
              <a:gd name="T6" fmla="*/ 283 w 351"/>
              <a:gd name="T7" fmla="*/ 6 h 219"/>
              <a:gd name="T8" fmla="*/ 298 w 351"/>
              <a:gd name="T9" fmla="*/ 16 h 219"/>
              <a:gd name="T10" fmla="*/ 311 w 351"/>
              <a:gd name="T11" fmla="*/ 26 h 219"/>
              <a:gd name="T12" fmla="*/ 321 w 351"/>
              <a:gd name="T13" fmla="*/ 35 h 219"/>
              <a:gd name="T14" fmla="*/ 331 w 351"/>
              <a:gd name="T15" fmla="*/ 48 h 219"/>
              <a:gd name="T16" fmla="*/ 337 w 351"/>
              <a:gd name="T17" fmla="*/ 60 h 219"/>
              <a:gd name="T18" fmla="*/ 344 w 351"/>
              <a:gd name="T19" fmla="*/ 74 h 219"/>
              <a:gd name="T20" fmla="*/ 349 w 351"/>
              <a:gd name="T21" fmla="*/ 90 h 219"/>
              <a:gd name="T22" fmla="*/ 349 w 351"/>
              <a:gd name="T23" fmla="*/ 100 h 219"/>
              <a:gd name="T24" fmla="*/ 350 w 351"/>
              <a:gd name="T25" fmla="*/ 119 h 219"/>
              <a:gd name="T26" fmla="*/ 347 w 351"/>
              <a:gd name="T27" fmla="*/ 136 h 219"/>
              <a:gd name="T28" fmla="*/ 341 w 351"/>
              <a:gd name="T29" fmla="*/ 151 h 219"/>
              <a:gd name="T30" fmla="*/ 334 w 351"/>
              <a:gd name="T31" fmla="*/ 165 h 219"/>
              <a:gd name="T32" fmla="*/ 325 w 351"/>
              <a:gd name="T33" fmla="*/ 176 h 219"/>
              <a:gd name="T34" fmla="*/ 316 w 351"/>
              <a:gd name="T35" fmla="*/ 189 h 219"/>
              <a:gd name="T36" fmla="*/ 303 w 351"/>
              <a:gd name="T37" fmla="*/ 199 h 219"/>
              <a:gd name="T38" fmla="*/ 290 w 351"/>
              <a:gd name="T39" fmla="*/ 208 h 219"/>
              <a:gd name="T40" fmla="*/ 277 w 351"/>
              <a:gd name="T41" fmla="*/ 213 h 219"/>
              <a:gd name="T42" fmla="*/ 259 w 351"/>
              <a:gd name="T43" fmla="*/ 218 h 219"/>
              <a:gd name="T44" fmla="*/ 0 w 351"/>
              <a:gd name="T45" fmla="*/ 218 h 219"/>
              <a:gd name="T46" fmla="*/ 0 w 351"/>
              <a:gd name="T47" fmla="*/ 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003399"/>
              </a:gs>
              <a:gs pos="100000">
                <a:srgbClr val="003399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7" name="Text Box 19"/>
          <p:cNvSpPr txBox="1">
            <a:spLocks noChangeArrowheads="1"/>
          </p:cNvSpPr>
          <p:nvPr userDrawn="1"/>
        </p:nvSpPr>
        <p:spPr bwMode="auto">
          <a:xfrm>
            <a:off x="1304751" y="6653213"/>
            <a:ext cx="6651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zh-CN" altLang="en-US" sz="1400" smtClean="0">
                <a:solidFill>
                  <a:srgbClr val="5A5A5A"/>
                </a:solidFill>
                <a:ea typeface="楷体_GB2312" pitchFamily="49" charset="-122"/>
              </a:rPr>
              <a:t>南京航空航天大学</a:t>
            </a:r>
            <a:r>
              <a:rPr kumimoji="1" lang="zh-CN" altLang="en-US" sz="1400" dirty="0" smtClean="0">
                <a:solidFill>
                  <a:srgbClr val="5A5A5A"/>
                </a:solidFill>
                <a:ea typeface="楷体_GB2312" pitchFamily="49" charset="-122"/>
              </a:rPr>
              <a:t>计算机基础教学实验中心  </a:t>
            </a:r>
            <a:r>
              <a:rPr kumimoji="1" lang="zh-CN" altLang="en-US" sz="1400" dirty="0">
                <a:solidFill>
                  <a:srgbClr val="5A5A5A"/>
                </a:solidFill>
                <a:ea typeface="楷体_GB2312" pitchFamily="49" charset="-122"/>
              </a:rPr>
              <a:t>制作（版权所有）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219200" y="914400"/>
            <a:ext cx="6096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 eaLnBrk="1" hangingPunct="1">
              <a:spcBef>
                <a:spcPct val="50000"/>
              </a:spcBef>
            </a:pPr>
            <a:r>
              <a:rPr lang="zh-CN" altLang="en-US" sz="6000" b="1"/>
              <a:t>Ｃ++程序设计</a:t>
            </a:r>
            <a:endParaRPr lang="zh-CN" alt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752600" y="2590800"/>
            <a:ext cx="5029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800" b="1"/>
              <a:t>电子教案</a:t>
            </a:r>
            <a:endParaRPr lang="zh-CN" alt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066800" y="4267200"/>
            <a:ext cx="7086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zh-CN" altLang="en-US" sz="4000" b="1" dirty="0"/>
              <a:t>南京航空航天大学</a:t>
            </a:r>
          </a:p>
          <a:p>
            <a:pPr algn="ctr" eaLnBrk="1" hangingPunct="1"/>
            <a:r>
              <a:rPr kumimoji="1" lang="zh-CN" altLang="en-US" sz="4000" b="1" dirty="0"/>
              <a:t>计算机</a:t>
            </a:r>
            <a:r>
              <a:rPr kumimoji="1" lang="zh-CN" altLang="en-US" sz="4000" b="1" dirty="0" smtClean="0"/>
              <a:t>基础教学实验中心</a:t>
            </a:r>
            <a:endParaRPr kumimoji="1" lang="zh-CN" altLang="en-US" sz="4000" b="1" dirty="0"/>
          </a:p>
          <a:p>
            <a:pPr algn="ctr" eaLnBrk="1" hangingPunct="1"/>
            <a:r>
              <a:rPr kumimoji="1" lang="zh-CN" altLang="en-US" sz="4000" b="1" dirty="0"/>
              <a:t>20</a:t>
            </a:r>
            <a:r>
              <a:rPr kumimoji="1" lang="en-US" altLang="zh-CN" sz="4000" b="1" dirty="0" smtClean="0"/>
              <a:t>16.12.</a:t>
            </a:r>
            <a:endParaRPr kumimoji="1" lang="en-US" altLang="zh-CN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6200" y="654050"/>
            <a:ext cx="632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99CC"/>
                </a:solidFill>
              </a:rPr>
              <a:t>面向对象的程序设计的要素为：</a:t>
            </a:r>
            <a:r>
              <a:rPr lang="zh-CN" altLang="en-US">
                <a:solidFill>
                  <a:srgbClr val="FF99CC"/>
                </a:solidFill>
              </a:rPr>
              <a:t>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533400" y="1446213"/>
            <a:ext cx="84582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1．封装性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2．继承性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3．多态性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     （</a:t>
            </a:r>
            <a:r>
              <a:rPr lang="en-US" altLang="zh-CN" sz="3200" b="1"/>
              <a:t>1</a:t>
            </a:r>
            <a:r>
              <a:rPr lang="zh-CN" altLang="en-US" sz="3200" b="1"/>
              <a:t>）静态多态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      （</a:t>
            </a:r>
            <a:r>
              <a:rPr lang="en-US" altLang="zh-CN" sz="3200" b="1"/>
              <a:t>2</a:t>
            </a:r>
            <a:r>
              <a:rPr lang="zh-CN" altLang="en-US" sz="3200" b="1"/>
              <a:t>）动态多态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      </a:t>
            </a:r>
            <a:r>
              <a:rPr lang="zh-CN" altLang="en-US" sz="3200" b="1">
                <a:solidFill>
                  <a:schemeClr val="accent1"/>
                </a:solidFill>
              </a:rPr>
              <a:t>这部分内容，随着课程深入，再逐步讲解。</a:t>
            </a:r>
            <a:endParaRPr lang="zh-CN" altLang="zh-CN" sz="32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6200" y="2286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99CC"/>
                </a:solidFill>
              </a:rPr>
              <a:t>本课程的主要内容：</a:t>
            </a:r>
            <a:endParaRPr lang="zh-CN" altLang="en-US" sz="2800">
              <a:solidFill>
                <a:srgbClr val="FF99CC"/>
              </a:solidFill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0" y="990600"/>
            <a:ext cx="86106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/>
              <a:t>第一部分：讲解 </a:t>
            </a:r>
            <a:r>
              <a:rPr lang="zh-CN" altLang="zh-CN" sz="3200" b="1"/>
              <a:t>C＋＋语言的面向过程部分，</a:t>
            </a:r>
            <a:r>
              <a:rPr lang="zh-CN" altLang="en-US" sz="3200" b="1"/>
              <a:t>       </a:t>
            </a:r>
          </a:p>
          <a:p>
            <a:pPr eaLnBrk="1" hangingPunct="1"/>
            <a:r>
              <a:rPr lang="zh-CN" altLang="en-US" sz="3200" b="1"/>
              <a:t>                    </a:t>
            </a:r>
            <a:r>
              <a:rPr lang="zh-CN" altLang="zh-CN" sz="3200" b="1"/>
              <a:t>约占课程的 2/3 内容，</a:t>
            </a:r>
          </a:p>
          <a:p>
            <a:pPr eaLnBrk="1" hangingPunct="1"/>
            <a:r>
              <a:rPr lang="zh-CN" altLang="zh-CN" sz="3200" b="1"/>
              <a:t>                    实验环境是 VC++ 6.0。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0" y="2805113"/>
            <a:ext cx="891540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/>
              <a:t>第二部分：讲解 </a:t>
            </a:r>
            <a:r>
              <a:rPr lang="zh-CN" altLang="zh-CN" sz="3200" b="1"/>
              <a:t>C++语言的面向对象部分，</a:t>
            </a:r>
            <a:r>
              <a:rPr lang="zh-CN" altLang="en-US" sz="3200" b="1"/>
              <a:t> </a:t>
            </a:r>
          </a:p>
          <a:p>
            <a:pPr eaLnBrk="1" hangingPunct="1"/>
            <a:r>
              <a:rPr lang="zh-CN" altLang="en-US" sz="3200" b="1"/>
              <a:t>                    </a:t>
            </a:r>
            <a:r>
              <a:rPr lang="zh-CN" altLang="zh-CN" sz="3200" b="1"/>
              <a:t>占课程的 1/3 内容，</a:t>
            </a:r>
          </a:p>
          <a:p>
            <a:pPr eaLnBrk="1" hangingPunct="1"/>
            <a:r>
              <a:rPr lang="zh-CN" altLang="zh-CN" sz="3200" b="1"/>
              <a:t>                    讲解面向对象编程的基本概念、</a:t>
            </a:r>
          </a:p>
          <a:p>
            <a:pPr eaLnBrk="1" hangingPunct="1"/>
            <a:r>
              <a:rPr lang="zh-CN" altLang="zh-CN" sz="3200" b="1"/>
              <a:t>                    基本理论。如类和对象、继承和派生、</a:t>
            </a:r>
          </a:p>
          <a:p>
            <a:pPr eaLnBrk="1" hangingPunct="1"/>
            <a:r>
              <a:rPr lang="zh-CN" altLang="zh-CN" sz="3200" b="1"/>
              <a:t>                    重载、多态等内容。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371600" y="-76200"/>
            <a:ext cx="640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1"/>
                </a:solidFill>
              </a:rPr>
              <a:t>1.4 简单的Ｃ++程序介绍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6200" y="411163"/>
            <a:ext cx="6096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/>
              <a:t>[</a:t>
            </a:r>
            <a:r>
              <a:rPr lang="zh-CN" altLang="en-US" sz="3200" b="1" dirty="0"/>
              <a:t>例1.1]一个简单的</a:t>
            </a:r>
            <a:r>
              <a:rPr lang="en-US" altLang="zh-CN" sz="3200" b="1" dirty="0"/>
              <a:t>C++</a:t>
            </a:r>
            <a:r>
              <a:rPr lang="zh-CN" altLang="en-US" sz="3200" b="1" dirty="0"/>
              <a:t>程序 </a:t>
            </a:r>
            <a:endParaRPr lang="en-US" altLang="zh-CN" sz="3200" b="1" dirty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28600" y="1044019"/>
            <a:ext cx="8915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/>
              <a:t>#</a:t>
            </a:r>
            <a:r>
              <a:rPr lang="en-US" altLang="zh-CN" sz="2800" b="1" dirty="0"/>
              <a:t>include &lt;</a:t>
            </a:r>
            <a:r>
              <a:rPr lang="en-US" altLang="zh-CN" sz="2800" b="1" dirty="0" err="1"/>
              <a:t>iostream</a:t>
            </a:r>
            <a:r>
              <a:rPr lang="en-US" altLang="zh-CN" sz="2800" b="1" dirty="0"/>
              <a:t>&gt;</a:t>
            </a:r>
          </a:p>
          <a:p>
            <a:r>
              <a:rPr lang="en-US" altLang="zh-CN" sz="2800" b="1" dirty="0"/>
              <a:t>using namespace </a:t>
            </a:r>
            <a:r>
              <a:rPr lang="en-US" altLang="zh-CN" sz="2800" b="1" dirty="0" err="1"/>
              <a:t>std</a:t>
            </a:r>
            <a:r>
              <a:rPr lang="en-US" altLang="zh-CN" sz="2800" b="1" dirty="0"/>
              <a:t>;</a:t>
            </a:r>
          </a:p>
          <a:p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main(void)</a:t>
            </a:r>
          </a:p>
          <a:p>
            <a:r>
              <a:rPr lang="en-US" altLang="zh-CN" sz="2800" b="1" dirty="0" smtClean="0"/>
              <a:t> </a:t>
            </a:r>
            <a:r>
              <a:rPr lang="en-US" altLang="zh-CN" sz="2800" b="1" dirty="0"/>
              <a:t>{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num</a:t>
            </a:r>
            <a:r>
              <a:rPr lang="en-US" altLang="zh-CN" sz="2800" b="1" dirty="0"/>
              <a:t>, square ;    </a:t>
            </a:r>
            <a:r>
              <a:rPr lang="en-US" altLang="zh-CN" sz="2800" b="1" dirty="0">
                <a:solidFill>
                  <a:schemeClr val="accent1"/>
                </a:solidFill>
              </a:rPr>
              <a:t>// </a:t>
            </a:r>
            <a:r>
              <a:rPr lang="zh-CN" altLang="en-US" sz="2800" b="1" dirty="0">
                <a:solidFill>
                  <a:schemeClr val="accent1"/>
                </a:solidFill>
              </a:rPr>
              <a:t>定义</a:t>
            </a:r>
            <a:r>
              <a:rPr lang="zh-CN" altLang="zh-CN" b="1" dirty="0">
                <a:solidFill>
                  <a:schemeClr val="accent1"/>
                </a:solidFill>
              </a:rPr>
              <a:t>变量</a:t>
            </a:r>
            <a:r>
              <a:rPr lang="zh-CN" altLang="en-US" b="1" dirty="0">
                <a:solidFill>
                  <a:schemeClr val="accent1"/>
                </a:solidFill>
              </a:rPr>
              <a:t> n</a:t>
            </a:r>
            <a:r>
              <a:rPr lang="en-US" altLang="zh-CN" b="1" dirty="0" err="1">
                <a:solidFill>
                  <a:schemeClr val="accent1"/>
                </a:solidFill>
              </a:rPr>
              <a:t>um、square</a:t>
            </a:r>
            <a:endParaRPr lang="en-US" altLang="zh-CN" sz="2800" b="1" dirty="0"/>
          </a:p>
          <a:p>
            <a:r>
              <a:rPr lang="en-US" altLang="zh-CN" sz="2800" b="1" dirty="0"/>
              <a:t>     </a:t>
            </a:r>
            <a:r>
              <a:rPr lang="en-US" altLang="zh-CN" sz="2800" b="1" dirty="0" err="1"/>
              <a:t>cout</a:t>
            </a:r>
            <a:r>
              <a:rPr lang="en-US" altLang="zh-CN" sz="2800" b="1" dirty="0"/>
              <a:t> &lt;&lt; </a:t>
            </a:r>
            <a:r>
              <a:rPr lang="zh-CN" altLang="en-US" sz="2800" b="1" dirty="0"/>
              <a:t>"</a:t>
            </a:r>
            <a:r>
              <a:rPr lang="en-US" altLang="zh-CN" sz="2800" b="1" dirty="0" err="1"/>
              <a:t>num</a:t>
            </a:r>
            <a:r>
              <a:rPr lang="zh-CN" altLang="en-US" sz="2800" b="1" dirty="0"/>
              <a:t>= " ;    </a:t>
            </a:r>
            <a:r>
              <a:rPr lang="zh-CN" altLang="en-US" sz="2800" b="1" dirty="0">
                <a:solidFill>
                  <a:schemeClr val="accent1"/>
                </a:solidFill>
              </a:rPr>
              <a:t>/* </a:t>
            </a:r>
            <a:r>
              <a:rPr lang="zh-CN" altLang="zh-CN" b="1" dirty="0">
                <a:solidFill>
                  <a:schemeClr val="accent1"/>
                </a:solidFill>
              </a:rPr>
              <a:t>输出提示信息 </a:t>
            </a:r>
            <a:r>
              <a:rPr lang="zh-CN" altLang="en-US" b="1" dirty="0">
                <a:solidFill>
                  <a:schemeClr val="accent1"/>
                </a:solidFill>
              </a:rPr>
              <a:t> */ </a:t>
            </a:r>
            <a:endParaRPr lang="zh-CN" altLang="en-US" sz="2800" b="1" dirty="0"/>
          </a:p>
          <a:p>
            <a:r>
              <a:rPr lang="en-US" altLang="zh-CN" sz="2800" b="1" dirty="0"/>
              <a:t>     </a:t>
            </a:r>
            <a:r>
              <a:rPr lang="en-US" altLang="zh-CN" sz="2800" b="1" dirty="0" err="1"/>
              <a:t>cin</a:t>
            </a:r>
            <a:r>
              <a:rPr lang="en-US" altLang="zh-CN" sz="2800" b="1" dirty="0"/>
              <a:t> &gt;&gt; </a:t>
            </a:r>
            <a:r>
              <a:rPr lang="en-US" altLang="zh-CN" sz="2800" b="1" dirty="0" err="1"/>
              <a:t>num</a:t>
            </a:r>
            <a:r>
              <a:rPr lang="en-US" altLang="zh-CN" sz="2800" b="1" dirty="0"/>
              <a:t> ;             </a:t>
            </a:r>
            <a:r>
              <a:rPr lang="en-US" altLang="zh-CN" sz="2800" b="1" dirty="0">
                <a:solidFill>
                  <a:schemeClr val="accent1"/>
                </a:solidFill>
              </a:rPr>
              <a:t>// </a:t>
            </a:r>
            <a:r>
              <a:rPr lang="zh-CN" altLang="zh-CN" b="1" dirty="0">
                <a:solidFill>
                  <a:schemeClr val="accent1"/>
                </a:solidFill>
              </a:rPr>
              <a:t>输入变量 </a:t>
            </a:r>
            <a:r>
              <a:rPr lang="zh-CN" altLang="en-US" b="1" dirty="0">
                <a:solidFill>
                  <a:schemeClr val="accent1"/>
                </a:solidFill>
              </a:rPr>
              <a:t>n</a:t>
            </a:r>
            <a:r>
              <a:rPr lang="en-US" altLang="zh-CN" b="1" dirty="0">
                <a:solidFill>
                  <a:schemeClr val="accent1"/>
                </a:solidFill>
              </a:rPr>
              <a:t>um</a:t>
            </a:r>
            <a:r>
              <a:rPr lang="zh-CN" altLang="zh-CN" b="1" dirty="0">
                <a:solidFill>
                  <a:schemeClr val="accent1"/>
                </a:solidFill>
              </a:rPr>
              <a:t> 的值</a:t>
            </a:r>
            <a:endParaRPr lang="zh-CN" altLang="en-US" b="1" dirty="0">
              <a:solidFill>
                <a:schemeClr val="accent1"/>
              </a:solidFill>
            </a:endParaRPr>
          </a:p>
          <a:p>
            <a:r>
              <a:rPr lang="zh-CN" altLang="en-US" b="1" dirty="0">
                <a:solidFill>
                  <a:schemeClr val="accent1"/>
                </a:solidFill>
              </a:rPr>
              <a:t>      </a:t>
            </a:r>
            <a:r>
              <a:rPr lang="en-US" altLang="zh-CN" b="1" dirty="0"/>
              <a:t>square = </a:t>
            </a:r>
            <a:r>
              <a:rPr lang="en-US" altLang="zh-CN" b="1" dirty="0" err="1"/>
              <a:t>num</a:t>
            </a:r>
            <a:r>
              <a:rPr lang="en-US" altLang="zh-CN" b="1" dirty="0"/>
              <a:t>*</a:t>
            </a:r>
            <a:r>
              <a:rPr lang="en-US" altLang="zh-CN" b="1" dirty="0" err="1"/>
              <a:t>num</a:t>
            </a:r>
            <a:r>
              <a:rPr lang="en-US" altLang="zh-CN" b="1" dirty="0"/>
              <a:t>;</a:t>
            </a:r>
            <a:r>
              <a:rPr lang="en-US" altLang="zh-CN" b="1" dirty="0">
                <a:solidFill>
                  <a:schemeClr val="accent1"/>
                </a:solidFill>
              </a:rPr>
              <a:t>    //</a:t>
            </a:r>
            <a:r>
              <a:rPr lang="zh-CN" altLang="en-US" b="1" dirty="0">
                <a:solidFill>
                  <a:schemeClr val="accent1"/>
                </a:solidFill>
              </a:rPr>
              <a:t>求</a:t>
            </a:r>
            <a:r>
              <a:rPr lang="en-US" altLang="zh-CN" b="1" dirty="0" err="1">
                <a:solidFill>
                  <a:schemeClr val="accent1"/>
                </a:solidFill>
              </a:rPr>
              <a:t>num</a:t>
            </a:r>
            <a:r>
              <a:rPr lang="zh-CN" altLang="en-US" b="1" dirty="0">
                <a:solidFill>
                  <a:schemeClr val="accent1"/>
                </a:solidFill>
              </a:rPr>
              <a:t>的平方</a:t>
            </a:r>
            <a:endParaRPr lang="zh-CN" altLang="zh-CN" sz="2800" b="1" dirty="0">
              <a:solidFill>
                <a:schemeClr val="accent1"/>
              </a:solidFill>
            </a:endParaRPr>
          </a:p>
          <a:p>
            <a:r>
              <a:rPr lang="zh-CN" altLang="zh-CN" sz="2800" b="1" dirty="0"/>
              <a:t>     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</a:t>
            </a:r>
            <a:r>
              <a:rPr lang="zh-CN" altLang="en-US" sz="2800" b="1" dirty="0"/>
              <a:t>"</a:t>
            </a:r>
            <a:r>
              <a:rPr lang="en-US" altLang="zh-CN" b="1" dirty="0" err="1"/>
              <a:t>num</a:t>
            </a:r>
            <a:r>
              <a:rPr lang="zh-CN" altLang="zh-CN" b="1" dirty="0"/>
              <a:t>的</a:t>
            </a:r>
            <a:r>
              <a:rPr lang="zh-CN" altLang="en-US" b="1" dirty="0"/>
              <a:t>平方</a:t>
            </a:r>
            <a:r>
              <a:rPr lang="zh-CN" altLang="zh-CN" b="1" dirty="0"/>
              <a:t>为:</a:t>
            </a:r>
            <a:r>
              <a:rPr lang="zh-CN" altLang="en-US" sz="2800" b="1" dirty="0"/>
              <a:t>"</a:t>
            </a:r>
            <a:r>
              <a:rPr lang="zh-CN" altLang="zh-CN" b="1" dirty="0"/>
              <a:t>&lt;&lt; </a:t>
            </a:r>
            <a:r>
              <a:rPr lang="zh-CN" altLang="en-US" b="1" dirty="0"/>
              <a:t>s</a:t>
            </a:r>
            <a:r>
              <a:rPr lang="en-US" altLang="zh-CN" b="1" dirty="0" err="1"/>
              <a:t>quare</a:t>
            </a:r>
            <a:r>
              <a:rPr lang="zh-CN" altLang="zh-CN" b="1" dirty="0"/>
              <a:t> &lt;&lt; '\n'</a:t>
            </a:r>
            <a:r>
              <a:rPr lang="zh-CN" altLang="zh-CN" sz="2800" b="1" dirty="0"/>
              <a:t> ;  </a:t>
            </a:r>
            <a:r>
              <a:rPr lang="en-US" altLang="zh-CN" sz="2800" b="1" dirty="0">
                <a:solidFill>
                  <a:schemeClr val="accent1"/>
                </a:solidFill>
              </a:rPr>
              <a:t>// </a:t>
            </a:r>
            <a:r>
              <a:rPr lang="zh-CN" altLang="zh-CN" b="1" dirty="0">
                <a:solidFill>
                  <a:schemeClr val="accent1"/>
                </a:solidFill>
              </a:rPr>
              <a:t>输出</a:t>
            </a:r>
            <a:endParaRPr lang="zh-CN" altLang="zh-CN" sz="2800" b="1" dirty="0"/>
          </a:p>
          <a:p>
            <a:r>
              <a:rPr lang="en-US" altLang="zh-CN" sz="2800" b="1" dirty="0" smtClean="0"/>
              <a:t>     return 0;</a:t>
            </a:r>
          </a:p>
          <a:p>
            <a:r>
              <a:rPr lang="zh-CN" altLang="zh-CN" sz="2800" b="1" dirty="0" smtClean="0"/>
              <a:t> </a:t>
            </a:r>
            <a:r>
              <a:rPr lang="zh-CN" altLang="zh-CN" sz="2800" b="1" dirty="0"/>
              <a:t>} </a:t>
            </a:r>
            <a:endParaRPr lang="zh-CN" altLang="en-US" sz="2800" b="1" dirty="0"/>
          </a:p>
        </p:txBody>
      </p:sp>
      <p:grpSp>
        <p:nvGrpSpPr>
          <p:cNvPr id="9243" name="Group 27"/>
          <p:cNvGrpSpPr>
            <a:grpSpLocks/>
          </p:cNvGrpSpPr>
          <p:nvPr/>
        </p:nvGrpSpPr>
        <p:grpSpPr bwMode="auto">
          <a:xfrm>
            <a:off x="556592" y="2113806"/>
            <a:ext cx="7415213" cy="2990850"/>
            <a:chOff x="432" y="1284"/>
            <a:chExt cx="4671" cy="1884"/>
          </a:xfrm>
        </p:grpSpPr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4095" y="1284"/>
              <a:ext cx="10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66"/>
                  </a:solidFill>
                </a:rPr>
                <a:t>函数体</a:t>
              </a:r>
              <a:endParaRPr lang="zh-CN" altLang="en-US" sz="2000" dirty="0">
                <a:solidFill>
                  <a:srgbClr val="FF0066"/>
                </a:solidFill>
              </a:endParaRPr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 flipH="1">
              <a:off x="432" y="1488"/>
              <a:ext cx="3648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 flipH="1">
              <a:off x="432" y="1488"/>
              <a:ext cx="3696" cy="168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152400" y="5445224"/>
            <a:ext cx="7924800" cy="108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ts val="1000"/>
              </a:spcBef>
            </a:pPr>
            <a:r>
              <a:rPr lang="zh-CN" altLang="en-US" sz="2800" b="1" dirty="0"/>
              <a:t>程序运行时，输出： </a:t>
            </a:r>
            <a:r>
              <a:rPr lang="en-US" altLang="zh-CN" sz="2800" b="1" dirty="0" err="1"/>
              <a:t>num</a:t>
            </a:r>
            <a:r>
              <a:rPr lang="en-US" altLang="zh-CN" sz="2800" b="1" dirty="0"/>
              <a:t>=</a:t>
            </a:r>
            <a:r>
              <a:rPr lang="en-US" altLang="zh-CN" sz="2800" b="1" dirty="0">
                <a:solidFill>
                  <a:srgbClr val="FF0066"/>
                </a:solidFill>
              </a:rPr>
              <a:t>6  </a:t>
            </a:r>
            <a:r>
              <a:rPr lang="zh-CN" altLang="en-US" sz="2800" b="1" dirty="0">
                <a:solidFill>
                  <a:srgbClr val="FF0066"/>
                </a:solidFill>
              </a:rPr>
              <a:t>回车（输入）</a:t>
            </a:r>
          </a:p>
          <a:p>
            <a:pPr eaLnBrk="1" hangingPunct="1">
              <a:spcBef>
                <a:spcPts val="1000"/>
              </a:spcBef>
            </a:pPr>
            <a:r>
              <a:rPr lang="zh-CN" altLang="en-US" sz="2800" b="1" dirty="0">
                <a:solidFill>
                  <a:srgbClr val="FF0066"/>
                </a:solidFill>
              </a:rPr>
              <a:t>                         </a:t>
            </a:r>
            <a:r>
              <a:rPr lang="zh-CN" altLang="en-US" sz="2800" b="1" dirty="0"/>
              <a:t>输出： </a:t>
            </a:r>
            <a:r>
              <a:rPr lang="en-US" altLang="zh-CN" sz="2800" b="1" dirty="0" err="1"/>
              <a:t>num</a:t>
            </a:r>
            <a:r>
              <a:rPr lang="zh-CN" altLang="zh-CN" sz="2800" b="1" dirty="0"/>
              <a:t>的平方为: </a:t>
            </a:r>
            <a:r>
              <a:rPr lang="zh-CN" altLang="en-US" sz="2800" b="1" dirty="0"/>
              <a:t>36</a:t>
            </a:r>
          </a:p>
        </p:txBody>
      </p:sp>
      <p:grpSp>
        <p:nvGrpSpPr>
          <p:cNvPr id="9242" name="Group 26"/>
          <p:cNvGrpSpPr>
            <a:grpSpLocks/>
          </p:cNvGrpSpPr>
          <p:nvPr/>
        </p:nvGrpSpPr>
        <p:grpSpPr bwMode="auto">
          <a:xfrm>
            <a:off x="755576" y="1825576"/>
            <a:ext cx="5562600" cy="595313"/>
            <a:chOff x="912" y="1132"/>
            <a:chExt cx="3504" cy="375"/>
          </a:xfrm>
        </p:grpSpPr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2832" y="1132"/>
              <a:ext cx="15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66"/>
                  </a:solidFill>
                </a:rPr>
                <a:t>表示主函数</a:t>
              </a:r>
              <a:endParaRPr lang="zh-CN" altLang="en-US" sz="2000" b="1" dirty="0">
                <a:solidFill>
                  <a:srgbClr val="FF0066"/>
                </a:solidFill>
              </a:endParaRPr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 flipH="1">
              <a:off x="1488" y="1326"/>
              <a:ext cx="1344" cy="18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912" y="1507"/>
              <a:ext cx="576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44" name="Group 28"/>
          <p:cNvGrpSpPr>
            <a:grpSpLocks/>
          </p:cNvGrpSpPr>
          <p:nvPr/>
        </p:nvGrpSpPr>
        <p:grpSpPr bwMode="auto">
          <a:xfrm>
            <a:off x="1907704" y="4560983"/>
            <a:ext cx="2133600" cy="828675"/>
            <a:chOff x="1344" y="2802"/>
            <a:chExt cx="1344" cy="522"/>
          </a:xfrm>
        </p:grpSpPr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1584" y="2994"/>
              <a:ext cx="9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66"/>
                  </a:solidFill>
                </a:rPr>
                <a:t>字符串</a:t>
              </a:r>
              <a:endParaRPr lang="zh-CN" altLang="en-US" sz="2000" dirty="0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 flipH="1" flipV="1">
              <a:off x="2064" y="2802"/>
              <a:ext cx="48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1344" y="2802"/>
              <a:ext cx="134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45" name="Group 29"/>
          <p:cNvGrpSpPr>
            <a:grpSpLocks/>
          </p:cNvGrpSpPr>
          <p:nvPr/>
        </p:nvGrpSpPr>
        <p:grpSpPr bwMode="auto">
          <a:xfrm>
            <a:off x="5580112" y="4560983"/>
            <a:ext cx="1676400" cy="828675"/>
            <a:chOff x="3456" y="2802"/>
            <a:chExt cx="1056" cy="522"/>
          </a:xfrm>
        </p:grpSpPr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3456" y="2994"/>
              <a:ext cx="10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66"/>
                  </a:solidFill>
                </a:rPr>
                <a:t>换行符</a:t>
              </a:r>
              <a:endParaRPr lang="zh-CN" altLang="en-US" sz="2000" dirty="0"/>
            </a:p>
          </p:txBody>
        </p:sp>
        <p:sp>
          <p:nvSpPr>
            <p:cNvPr id="9234" name="Line 18"/>
            <p:cNvSpPr>
              <a:spLocks noChangeShapeType="1"/>
            </p:cNvSpPr>
            <p:nvPr/>
          </p:nvSpPr>
          <p:spPr bwMode="auto">
            <a:xfrm flipV="1">
              <a:off x="3888" y="2802"/>
              <a:ext cx="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3648" y="2802"/>
              <a:ext cx="432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50" name="Group 34"/>
          <p:cNvGrpSpPr>
            <a:grpSpLocks/>
          </p:cNvGrpSpPr>
          <p:nvPr/>
        </p:nvGrpSpPr>
        <p:grpSpPr bwMode="auto">
          <a:xfrm>
            <a:off x="1763715" y="817562"/>
            <a:ext cx="6600825" cy="739775"/>
            <a:chOff x="1111" y="515"/>
            <a:chExt cx="4158" cy="466"/>
          </a:xfrm>
        </p:grpSpPr>
        <p:sp>
          <p:nvSpPr>
            <p:cNvPr id="9247" name="Text Box 31"/>
            <p:cNvSpPr txBox="1">
              <a:spLocks noChangeArrowheads="1"/>
            </p:cNvSpPr>
            <p:nvPr/>
          </p:nvSpPr>
          <p:spPr bwMode="auto">
            <a:xfrm>
              <a:off x="2917" y="515"/>
              <a:ext cx="23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66"/>
                  </a:solidFill>
                </a:rPr>
                <a:t>输入输出流头文件</a:t>
              </a:r>
              <a:endParaRPr lang="zh-CN" altLang="en-US" sz="2000" b="1" dirty="0">
                <a:solidFill>
                  <a:srgbClr val="FF0066"/>
                </a:solidFill>
              </a:endParaRPr>
            </a:p>
          </p:txBody>
        </p:sp>
        <p:sp>
          <p:nvSpPr>
            <p:cNvPr id="9248" name="Line 32"/>
            <p:cNvSpPr>
              <a:spLocks noChangeShapeType="1"/>
            </p:cNvSpPr>
            <p:nvPr/>
          </p:nvSpPr>
          <p:spPr bwMode="auto">
            <a:xfrm flipH="1">
              <a:off x="2245" y="695"/>
              <a:ext cx="720" cy="24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9" name="Line 33"/>
            <p:cNvSpPr>
              <a:spLocks noChangeShapeType="1"/>
            </p:cNvSpPr>
            <p:nvPr/>
          </p:nvSpPr>
          <p:spPr bwMode="auto">
            <a:xfrm>
              <a:off x="1111" y="981"/>
              <a:ext cx="110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6553200" y="1753652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66"/>
                </a:solidFill>
              </a:rPr>
              <a:t>f</a:t>
            </a:r>
            <a:r>
              <a:rPr lang="zh-CN" altLang="en-US" sz="2800" b="1" dirty="0">
                <a:solidFill>
                  <a:srgbClr val="FF0066"/>
                </a:solidFill>
              </a:rPr>
              <a:t>函数体中…</a:t>
            </a:r>
            <a:endParaRPr lang="en-US" altLang="zh-CN" sz="2800" b="1" dirty="0">
              <a:solidFill>
                <a:srgbClr val="FF0066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5536" y="1363161"/>
            <a:ext cx="7708554" cy="625679"/>
            <a:chOff x="395536" y="1363161"/>
            <a:chExt cx="7708554" cy="625679"/>
          </a:xfrm>
        </p:grpSpPr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395536" y="1988840"/>
              <a:ext cx="3056656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4370290" y="1363161"/>
              <a:ext cx="37338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FF0066"/>
                  </a:solidFill>
                </a:rPr>
                <a:t>使用标准命名空间</a:t>
              </a:r>
              <a:endParaRPr lang="zh-CN" altLang="en-US" sz="2800" b="1" dirty="0">
                <a:solidFill>
                  <a:srgbClr val="FF0066"/>
                </a:solidFill>
              </a:endParaRPr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 flipH="1">
              <a:off x="3635896" y="1701949"/>
              <a:ext cx="720080" cy="142875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95736" y="4561964"/>
            <a:ext cx="4176464" cy="523220"/>
            <a:chOff x="2195736" y="4489956"/>
            <a:chExt cx="4176464" cy="523220"/>
          </a:xfrm>
        </p:grpSpPr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3946626" y="4489956"/>
              <a:ext cx="24255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FF0066"/>
                  </a:solidFill>
                </a:rPr>
                <a:t>函数返回值</a:t>
              </a:r>
              <a:endParaRPr lang="zh-CN" altLang="en-US" sz="2800" b="1" dirty="0">
                <a:solidFill>
                  <a:srgbClr val="FF0066"/>
                </a:solidFill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H="1">
              <a:off x="2195736" y="4725144"/>
              <a:ext cx="175260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37" grpId="0" autoUpdateAnimBg="0"/>
      <p:bldP spid="925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0" y="76200"/>
            <a:ext cx="883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/>
              <a:t>[</a:t>
            </a:r>
            <a:r>
              <a:rPr lang="zh-CN" altLang="en-US" sz="3200" b="1" dirty="0"/>
              <a:t>例1.2]一个由两个函数构成的</a:t>
            </a:r>
            <a:r>
              <a:rPr lang="en-US" altLang="zh-CN" sz="3200" b="1" dirty="0"/>
              <a:t>C++</a:t>
            </a:r>
            <a:r>
              <a:rPr lang="zh-CN" altLang="en-US" sz="3200" b="1" dirty="0"/>
              <a:t>程序</a:t>
            </a:r>
            <a:endParaRPr lang="en-US" altLang="zh-CN" sz="3200" b="1" dirty="0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0" y="533400"/>
            <a:ext cx="914400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800" b="1" dirty="0"/>
              <a:t>#include &lt;</a:t>
            </a:r>
            <a:r>
              <a:rPr lang="en-US" altLang="zh-CN" sz="2800" b="1" dirty="0" err="1"/>
              <a:t>iostream</a:t>
            </a:r>
            <a:r>
              <a:rPr lang="en-US" altLang="zh-CN" sz="2800" b="1" dirty="0"/>
              <a:t>&gt;</a:t>
            </a:r>
          </a:p>
          <a:p>
            <a:pPr algn="just"/>
            <a:r>
              <a:rPr lang="en-US" altLang="zh-CN" sz="2800" b="1" dirty="0"/>
              <a:t>using namespace </a:t>
            </a:r>
            <a:r>
              <a:rPr lang="en-US" altLang="zh-CN" sz="2800" b="1" dirty="0" err="1"/>
              <a:t>std</a:t>
            </a:r>
            <a:r>
              <a:rPr lang="en-US" altLang="zh-CN" sz="2800" b="1" dirty="0"/>
              <a:t>;</a:t>
            </a:r>
          </a:p>
          <a:p>
            <a:pPr algn="just"/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sum(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x,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y)	</a:t>
            </a:r>
            <a:r>
              <a:rPr lang="en-US" altLang="zh-CN" sz="2800" b="1" dirty="0">
                <a:solidFill>
                  <a:srgbClr val="FFC000"/>
                </a:solidFill>
              </a:rPr>
              <a:t>// A</a:t>
            </a:r>
          </a:p>
          <a:p>
            <a:pPr algn="just"/>
            <a:r>
              <a:rPr lang="en-US" altLang="zh-CN" sz="2800" b="1" dirty="0" smtClean="0"/>
              <a:t>{ 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z;</a:t>
            </a:r>
          </a:p>
          <a:p>
            <a:pPr algn="just"/>
            <a:r>
              <a:rPr lang="en-US" altLang="zh-CN" sz="2800" b="1" dirty="0" smtClean="0"/>
              <a:t>    </a:t>
            </a:r>
            <a:r>
              <a:rPr lang="en-US" altLang="zh-CN" sz="2800" b="1" dirty="0"/>
              <a:t>z = x + y;</a:t>
            </a:r>
          </a:p>
          <a:p>
            <a:pPr algn="just"/>
            <a:r>
              <a:rPr lang="en-US" altLang="zh-CN" sz="2800" b="1" dirty="0"/>
              <a:t>    return z; 		</a:t>
            </a:r>
            <a:r>
              <a:rPr lang="en-US" altLang="zh-CN" sz="2800" b="1" dirty="0" smtClean="0"/>
              <a:t>        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// </a:t>
            </a:r>
            <a:r>
              <a:rPr lang="en-US" altLang="zh-CN" sz="2800" b="1" dirty="0">
                <a:solidFill>
                  <a:srgbClr val="FFC000"/>
                </a:solidFill>
              </a:rPr>
              <a:t>B</a:t>
            </a:r>
            <a:r>
              <a:rPr lang="en-US" altLang="zh-CN" sz="2800" b="1" dirty="0"/>
              <a:t> </a:t>
            </a:r>
          </a:p>
          <a:p>
            <a:pPr algn="just"/>
            <a:r>
              <a:rPr lang="en-US" altLang="zh-CN" sz="2800" b="1" dirty="0"/>
              <a:t>}</a:t>
            </a:r>
          </a:p>
          <a:p>
            <a:pPr algn="just"/>
            <a:r>
              <a:rPr lang="en-US" altLang="zh-CN" sz="2800" b="1" dirty="0" err="1"/>
              <a:t>int</a:t>
            </a:r>
            <a:r>
              <a:rPr lang="en-US" altLang="zh-CN" sz="2800" b="1" dirty="0"/>
              <a:t> main(void)</a:t>
            </a:r>
          </a:p>
          <a:p>
            <a:pPr algn="just"/>
            <a:r>
              <a:rPr lang="en-US" altLang="zh-CN" sz="2800" b="1" dirty="0" smtClean="0"/>
              <a:t>{  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a, b, c;	</a:t>
            </a:r>
            <a:r>
              <a:rPr lang="en-US" altLang="zh-CN" sz="2800" b="1" dirty="0" smtClean="0"/>
              <a:t>// </a:t>
            </a:r>
            <a:r>
              <a:rPr lang="zh-CN" altLang="en-US" sz="2800" b="1" dirty="0"/>
              <a:t>定义变量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c</a:t>
            </a:r>
          </a:p>
          <a:p>
            <a:pPr algn="just"/>
            <a:r>
              <a:rPr lang="en-US" altLang="zh-CN" sz="2800" b="1" dirty="0" smtClean="0"/>
              <a:t>    </a:t>
            </a:r>
            <a:r>
              <a:rPr lang="en-US" altLang="zh-CN" sz="2800" b="1" dirty="0"/>
              <a:t>a = 3; b = 5;	</a:t>
            </a:r>
            <a:r>
              <a:rPr lang="en-US" altLang="zh-CN" sz="2800" b="1" dirty="0" smtClean="0"/>
              <a:t>// </a:t>
            </a:r>
            <a:r>
              <a:rPr lang="zh-CN" altLang="en-US" sz="2800" b="1" dirty="0"/>
              <a:t>给变量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赋值</a:t>
            </a:r>
          </a:p>
          <a:p>
            <a:pPr algn="just"/>
            <a:r>
              <a:rPr lang="zh-CN" altLang="en-US" sz="2800" b="1" dirty="0"/>
              <a:t>    </a:t>
            </a:r>
            <a:r>
              <a:rPr lang="en-US" altLang="zh-CN" sz="2800" b="1" dirty="0"/>
              <a:t>c = sum(a, b);	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>//C</a:t>
            </a:r>
            <a:r>
              <a:rPr lang="zh-CN" altLang="en-US" sz="2000" b="1" dirty="0"/>
              <a:t>，调用函数</a:t>
            </a:r>
            <a:r>
              <a:rPr lang="en-US" altLang="zh-CN" sz="2000" b="1" dirty="0"/>
              <a:t>sum()</a:t>
            </a:r>
            <a:r>
              <a:rPr lang="zh-CN" altLang="en-US" sz="2000" b="1" dirty="0"/>
              <a:t>求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与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之和，结果赋给变量</a:t>
            </a:r>
            <a:r>
              <a:rPr lang="en-US" altLang="zh-CN" sz="2000" b="1" dirty="0"/>
              <a:t>c</a:t>
            </a:r>
            <a:endParaRPr lang="en-US" altLang="zh-CN" sz="2800" b="1" dirty="0"/>
          </a:p>
          <a:p>
            <a:pPr algn="just"/>
            <a:r>
              <a:rPr lang="en-US" altLang="zh-CN" sz="2800" b="1" dirty="0"/>
              <a:t>    </a:t>
            </a:r>
            <a:r>
              <a:rPr lang="en-US" altLang="zh-CN" sz="2800" b="1" dirty="0" err="1"/>
              <a:t>cout</a:t>
            </a:r>
            <a:r>
              <a:rPr lang="en-US" altLang="zh-CN" sz="2800" b="1" dirty="0"/>
              <a:t> &lt;&lt; c &lt;&lt; '\n';	// </a:t>
            </a:r>
            <a:r>
              <a:rPr lang="zh-CN" altLang="en-US" sz="2800" b="1" dirty="0"/>
              <a:t>输出变量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的值</a:t>
            </a:r>
          </a:p>
          <a:p>
            <a:pPr algn="just"/>
            <a:r>
              <a:rPr lang="zh-CN" altLang="en-US" sz="2800" b="1" dirty="0"/>
              <a:t>    </a:t>
            </a:r>
            <a:r>
              <a:rPr lang="en-US" altLang="zh-CN" sz="2800" b="1" dirty="0"/>
              <a:t>return 0;</a:t>
            </a:r>
          </a:p>
          <a:p>
            <a:pPr algn="just"/>
            <a:r>
              <a:rPr lang="en-US" altLang="zh-CN" sz="2800" b="1" dirty="0"/>
              <a:t>}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5292080" y="1035893"/>
            <a:ext cx="3733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66"/>
                </a:solidFill>
              </a:rPr>
              <a:t>解释函数及函数调用，形参和实参，函数的返回值。</a:t>
            </a:r>
            <a:endParaRPr lang="zh-CN" altLang="en-US" sz="2000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6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403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</a:rPr>
              <a:t>C++ </a:t>
            </a:r>
            <a:r>
              <a:rPr lang="zh-CN" altLang="en-US" sz="3200" b="1">
                <a:solidFill>
                  <a:schemeClr val="accent1"/>
                </a:solidFill>
              </a:rPr>
              <a:t>程序的构成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0" y="563563"/>
            <a:ext cx="7010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1. 函数构成: 一个主函数、若干个函数</a:t>
            </a:r>
            <a:endParaRPr lang="zh-CN" alt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0" y="1295400"/>
            <a:ext cx="9144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2.一个函数由两部分组成:</a:t>
            </a:r>
          </a:p>
          <a:p>
            <a:r>
              <a:rPr lang="zh-CN" altLang="en-US" sz="3200" b="1"/>
              <a:t> (1) 函数首部说明（函数名、函数参数）</a:t>
            </a:r>
          </a:p>
          <a:p>
            <a:r>
              <a:rPr lang="zh-CN" altLang="en-US" sz="3200" b="1"/>
              <a:t> (2) 函数体部分 </a:t>
            </a:r>
          </a:p>
          <a:p>
            <a:r>
              <a:rPr lang="zh-CN" altLang="en-US" sz="3200" b="1"/>
              <a:t>      最外层{  }中内容（变量定义、执行部分）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0" y="3382963"/>
            <a:ext cx="9448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3.不论</a:t>
            </a:r>
            <a:r>
              <a:rPr lang="en-US" altLang="zh-CN" sz="3200" b="1"/>
              <a:t>main( )</a:t>
            </a:r>
            <a:r>
              <a:rPr lang="zh-CN" altLang="en-US" sz="3200" b="1"/>
              <a:t>位置如何,程序总是从</a:t>
            </a:r>
            <a:r>
              <a:rPr lang="en-US" altLang="zh-CN" sz="3200" b="1"/>
              <a:t>main</a:t>
            </a:r>
            <a:r>
              <a:rPr lang="zh-CN" altLang="en-US" sz="3200" b="1"/>
              <a:t>开始执行。</a:t>
            </a:r>
            <a:endParaRPr lang="zh-CN" altLang="en-U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0" y="3992563"/>
            <a:ext cx="6019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4.可一行多句，可一句多行。</a:t>
            </a:r>
            <a:endParaRPr lang="zh-CN" alt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0" y="4572000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5.语句和定义结束符 ; 不可少。</a:t>
            </a:r>
            <a:endParaRPr lang="zh-CN" alt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0" y="5257800"/>
            <a:ext cx="952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6.可以用 /*.....*/ 或 // 对程序的任何部分进行注释。</a:t>
            </a:r>
            <a:endParaRPr lang="zh-CN" altLang="en-US"/>
          </a:p>
        </p:txBody>
      </p:sp>
      <p:grpSp>
        <p:nvGrpSpPr>
          <p:cNvPr id="13334" name="Group 22"/>
          <p:cNvGrpSpPr>
            <a:grpSpLocks/>
          </p:cNvGrpSpPr>
          <p:nvPr/>
        </p:nvGrpSpPr>
        <p:grpSpPr bwMode="auto">
          <a:xfrm>
            <a:off x="6934200" y="304800"/>
            <a:ext cx="2362200" cy="1008063"/>
            <a:chOff x="4272" y="192"/>
            <a:chExt cx="1488" cy="635"/>
          </a:xfrm>
        </p:grpSpPr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4368" y="192"/>
              <a:ext cx="139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库函数 </a:t>
              </a:r>
              <a:endParaRPr lang="zh-CN" altLang="en-US" sz="3200" b="1"/>
            </a:p>
            <a:p>
              <a:pPr eaLnBrk="1" hangingPunct="1"/>
              <a:r>
                <a:rPr lang="zh-CN" altLang="en-US" sz="2800" b="1"/>
                <a:t>自定义函数</a:t>
              </a:r>
              <a:endParaRPr kumimoji="1" lang="zh-CN" altLang="en-US"/>
            </a:p>
          </p:txBody>
        </p:sp>
        <p:sp>
          <p:nvSpPr>
            <p:cNvPr id="13331" name="AutoShape 19"/>
            <p:cNvSpPr>
              <a:spLocks/>
            </p:cNvSpPr>
            <p:nvPr/>
          </p:nvSpPr>
          <p:spPr bwMode="auto">
            <a:xfrm>
              <a:off x="4272" y="299"/>
              <a:ext cx="144" cy="528"/>
            </a:xfrm>
            <a:prstGeom prst="leftBrace">
              <a:avLst>
                <a:gd name="adj1" fmla="val 305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  <p:bldP spid="13319" grpId="0" autoUpdateAnimBg="0"/>
      <p:bldP spid="13325" grpId="0" autoUpdateAnimBg="0"/>
      <p:bldP spid="13326" grpId="0" autoUpdateAnimBg="0"/>
      <p:bldP spid="1332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62000" y="1143000"/>
            <a:ext cx="6096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endParaRPr kumimoji="1" lang="zh-CN" altLang="en-US" sz="2800" b="1">
              <a:latin typeface="宋体" pitchFamily="2" charset="-122"/>
            </a:endParaRPr>
          </a:p>
          <a:p>
            <a:pPr algn="just" eaLnBrk="1" hangingPunct="1"/>
            <a:r>
              <a:rPr kumimoji="1" lang="zh-CN" altLang="en-US" sz="2800" b="1">
                <a:latin typeface="宋体" pitchFamily="2" charset="-122"/>
              </a:rPr>
              <a:t>源</a:t>
            </a:r>
          </a:p>
          <a:p>
            <a:pPr algn="just" eaLnBrk="1" hangingPunct="1"/>
            <a:r>
              <a:rPr kumimoji="1" lang="zh-CN" altLang="en-US" sz="2800" b="1">
                <a:latin typeface="宋体" pitchFamily="2" charset="-122"/>
              </a:rPr>
              <a:t>程</a:t>
            </a:r>
          </a:p>
          <a:p>
            <a:pPr algn="just" eaLnBrk="1" hangingPunct="1"/>
            <a:r>
              <a:rPr kumimoji="1" lang="zh-CN" altLang="en-US" sz="2800" b="1">
                <a:latin typeface="宋体" pitchFamily="2" charset="-122"/>
              </a:rPr>
              <a:t>序</a:t>
            </a:r>
          </a:p>
          <a:p>
            <a:pPr algn="just" eaLnBrk="1" hangingPunct="1"/>
            <a:endParaRPr kumimoji="1" lang="zh-CN" altLang="en-US" sz="2800" b="1">
              <a:latin typeface="宋体" pitchFamily="2" charset="-122"/>
            </a:endParaRP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990600" y="106363"/>
            <a:ext cx="6400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1.5 程序开发的步骤</a:t>
            </a:r>
            <a:endParaRPr lang="zh-CN" altLang="en-US">
              <a:solidFill>
                <a:schemeClr val="accent1"/>
              </a:solidFill>
            </a:endParaRPr>
          </a:p>
        </p:txBody>
      </p:sp>
      <p:grpSp>
        <p:nvGrpSpPr>
          <p:cNvPr id="28690" name="Group 18"/>
          <p:cNvGrpSpPr>
            <a:grpSpLocks/>
          </p:cNvGrpSpPr>
          <p:nvPr/>
        </p:nvGrpSpPr>
        <p:grpSpPr bwMode="auto">
          <a:xfrm>
            <a:off x="1600200" y="1219200"/>
            <a:ext cx="6400800" cy="2438400"/>
            <a:chOff x="1632" y="1488"/>
            <a:chExt cx="4032" cy="1536"/>
          </a:xfrm>
        </p:grpSpPr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1632" y="199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2" name="Text Box 20"/>
            <p:cNvSpPr txBox="1">
              <a:spLocks noChangeArrowheads="1"/>
            </p:cNvSpPr>
            <p:nvPr/>
          </p:nvSpPr>
          <p:spPr bwMode="auto">
            <a:xfrm>
              <a:off x="1912" y="1615"/>
              <a:ext cx="1022" cy="7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宋体" pitchFamily="2" charset="-122"/>
                </a:rPr>
                <a:t> 运 行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宋体" pitchFamily="2" charset="-122"/>
                </a:rPr>
                <a:t>编译程序</a:t>
              </a:r>
              <a:endParaRPr kumimoji="1" lang="zh-CN" altLang="en-US" sz="28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>
              <a:off x="4991" y="20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4" name="Text Box 22"/>
            <p:cNvSpPr txBox="1">
              <a:spLocks noChangeArrowheads="1"/>
            </p:cNvSpPr>
            <p:nvPr/>
          </p:nvSpPr>
          <p:spPr bwMode="auto">
            <a:xfrm>
              <a:off x="5279" y="1488"/>
              <a:ext cx="385" cy="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宋体" pitchFamily="2" charset="-122"/>
                </a:rPr>
                <a:t>可执行程序</a:t>
              </a:r>
              <a:endParaRPr kumimoji="1" lang="zh-CN" altLang="en-US" sz="28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3696" y="20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6" name="Text Box 24"/>
            <p:cNvSpPr txBox="1">
              <a:spLocks noChangeArrowheads="1"/>
            </p:cNvSpPr>
            <p:nvPr/>
          </p:nvSpPr>
          <p:spPr bwMode="auto">
            <a:xfrm>
              <a:off x="3976" y="1632"/>
              <a:ext cx="1022" cy="7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宋体" pitchFamily="2" charset="-122"/>
                </a:rPr>
                <a:t> 运 行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宋体" pitchFamily="2" charset="-122"/>
                </a:rPr>
                <a:t>连接程序</a:t>
              </a:r>
              <a:endParaRPr kumimoji="1" lang="zh-CN" altLang="en-US" sz="28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28697" name="Line 25"/>
            <p:cNvSpPr>
              <a:spLocks noChangeShapeType="1"/>
            </p:cNvSpPr>
            <p:nvPr/>
          </p:nvSpPr>
          <p:spPr bwMode="auto">
            <a:xfrm flipV="1">
              <a:off x="4458" y="2381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8" name="Text Box 26"/>
            <p:cNvSpPr txBox="1">
              <a:spLocks noChangeArrowheads="1"/>
            </p:cNvSpPr>
            <p:nvPr/>
          </p:nvSpPr>
          <p:spPr bwMode="auto">
            <a:xfrm>
              <a:off x="4208" y="2697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宋体" pitchFamily="2" charset="-122"/>
                </a:rPr>
                <a:t>程序库</a:t>
              </a:r>
              <a:endParaRPr kumimoji="1" lang="zh-CN" altLang="en-US" sz="2800">
                <a:solidFill>
                  <a:schemeClr val="bg1"/>
                </a:solidFill>
                <a:latin typeface="宋体" pitchFamily="2" charset="-122"/>
              </a:endParaRPr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>
              <a:off x="2928" y="20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0" name="Text Box 28"/>
            <p:cNvSpPr txBox="1">
              <a:spLocks noChangeArrowheads="1"/>
            </p:cNvSpPr>
            <p:nvPr/>
          </p:nvSpPr>
          <p:spPr bwMode="auto">
            <a:xfrm>
              <a:off x="3264" y="1536"/>
              <a:ext cx="385" cy="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宋体" pitchFamily="2" charset="-122"/>
                </a:rPr>
                <a:t>目标程序</a:t>
              </a:r>
              <a:endParaRPr kumimoji="1" lang="zh-CN" altLang="en-US" sz="2800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457200" y="4114800"/>
            <a:ext cx="662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如果某一步有问题，返回上一步。</a:t>
            </a:r>
            <a:endParaRPr lang="zh-CN" altLang="en-US"/>
          </a:p>
        </p:txBody>
      </p:sp>
      <p:sp>
        <p:nvSpPr>
          <p:cNvPr id="28702" name="AutoShape 30"/>
          <p:cNvSpPr>
            <a:spLocks noChangeArrowheads="1"/>
          </p:cNvSpPr>
          <p:nvPr/>
        </p:nvSpPr>
        <p:spPr bwMode="auto">
          <a:xfrm>
            <a:off x="7543800" y="4876800"/>
            <a:ext cx="1371600" cy="1295400"/>
          </a:xfrm>
          <a:prstGeom prst="smileyFace">
            <a:avLst>
              <a:gd name="adj" fmla="val 4653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/>
              <a:t>演示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 autoUpdateAnimBg="0"/>
      <p:bldP spid="28701" grpId="0" autoUpdateAnimBg="0"/>
      <p:bldP spid="2870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124200" y="2743200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第 1 章  结束</a:t>
            </a:r>
            <a:endParaRPr lang="zh-CN" altLang="en-US" sz="280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8600" y="373380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600" b="1">
                <a:solidFill>
                  <a:srgbClr val="FF99CC"/>
                </a:solidFill>
              </a:rPr>
              <a:t>计算机程序</a:t>
            </a:r>
            <a:r>
              <a:rPr lang="zh-CN" altLang="en-US" sz="3600" b="1"/>
              <a:t>：完成特定功能的语句序列</a:t>
            </a:r>
            <a:endParaRPr lang="zh-CN" altLang="en-US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28600" y="490855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99CC"/>
                </a:solidFill>
              </a:rPr>
              <a:t>程序设计</a:t>
            </a:r>
            <a:r>
              <a:rPr lang="zh-CN" altLang="en-US" sz="3600" b="1"/>
              <a:t>：用计算机语言编制程序的过程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9144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FF99CC"/>
                </a:solidFill>
              </a:rPr>
              <a:t>计算机语言</a:t>
            </a:r>
            <a:r>
              <a:rPr lang="zh-CN" altLang="en-US" sz="3600" b="1"/>
              <a:t>：人与计算机交流的工具，</a:t>
            </a:r>
          </a:p>
          <a:p>
            <a:pPr eaLnBrk="1" hangingPunct="1"/>
            <a:r>
              <a:rPr lang="zh-CN" altLang="en-US" sz="3600" b="1"/>
              <a:t>    一套语法规则，语句（语法、语义）</a:t>
            </a:r>
            <a:endParaRPr lang="zh-CN" alt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219200" y="228600"/>
            <a:ext cx="563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 b="1"/>
              <a:t>第 1 章    Ｃ++ 概述</a:t>
            </a:r>
            <a:endParaRPr lang="zh-CN" alt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57200" y="944563"/>
            <a:ext cx="777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1.1  计算机语言与程序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utoUpdateAnimBg="0"/>
      <p:bldP spid="1638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57200" y="684213"/>
            <a:ext cx="8382000" cy="350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计算机语言与程序经历了以下三个阶段的发展: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（本部分自学）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 b="1"/>
              <a:t> 机器语言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 b="1"/>
              <a:t> 汇编语言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3200" b="1"/>
              <a:t> 高级语言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026"/>
          <p:cNvSpPr txBox="1">
            <a:spLocks noChangeArrowheads="1"/>
          </p:cNvSpPr>
          <p:nvPr/>
        </p:nvSpPr>
        <p:spPr bwMode="auto">
          <a:xfrm>
            <a:off x="0" y="76200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t" hangingPunct="1"/>
            <a:r>
              <a:rPr lang="zh-CN" altLang="en-US" sz="3200" b="1"/>
              <a:t>1960年开始，高级程序设计语言经历了如下过程：</a:t>
            </a:r>
          </a:p>
          <a:p>
            <a:pPr eaLnBrk="1" fontAlgn="t" hangingPunct="1"/>
            <a:r>
              <a:rPr lang="en-US" altLang="zh-CN" sz="3200" b="1"/>
              <a:t>ALGOL60→ CPL → BCPL → B → </a:t>
            </a:r>
            <a:r>
              <a:rPr lang="en-US" altLang="zh-CN" sz="3200" b="1">
                <a:solidFill>
                  <a:srgbClr val="FF99CC"/>
                </a:solidFill>
              </a:rPr>
              <a:t>C</a:t>
            </a:r>
            <a:r>
              <a:rPr lang="zh-CN" altLang="en-US" sz="3200" b="1"/>
              <a:t> →  </a:t>
            </a:r>
            <a:r>
              <a:rPr lang="en-US" altLang="zh-CN" sz="3200" b="1"/>
              <a:t>C++</a:t>
            </a:r>
            <a:r>
              <a:rPr lang="zh-CN" altLang="en-US" sz="3200" b="1"/>
              <a:t>  </a:t>
            </a:r>
          </a:p>
        </p:txBody>
      </p:sp>
      <p:sp>
        <p:nvSpPr>
          <p:cNvPr id="31747" name="Text Box 1027"/>
          <p:cNvSpPr txBox="1">
            <a:spLocks noChangeArrowheads="1"/>
          </p:cNvSpPr>
          <p:nvPr/>
        </p:nvSpPr>
        <p:spPr bwMode="auto">
          <a:xfrm>
            <a:off x="0" y="1935163"/>
            <a:ext cx="91440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3200" b="1">
                <a:solidFill>
                  <a:srgbClr val="FF99CC"/>
                </a:solidFill>
              </a:rPr>
              <a:t>1972～1973年 由美国 </a:t>
            </a:r>
            <a:r>
              <a:rPr lang="en-US" altLang="zh-CN" sz="3200" b="1">
                <a:solidFill>
                  <a:srgbClr val="FF99CC"/>
                </a:solidFill>
              </a:rPr>
              <a:t>Bell </a:t>
            </a:r>
            <a:r>
              <a:rPr lang="zh-CN" altLang="en-US" sz="3200" b="1">
                <a:solidFill>
                  <a:srgbClr val="FF99CC"/>
                </a:solidFill>
              </a:rPr>
              <a:t>实验室</a:t>
            </a:r>
          </a:p>
          <a:p>
            <a:pPr algn="ctr" eaLnBrk="1" hangingPunct="1"/>
            <a:r>
              <a:rPr lang="en-US" altLang="zh-CN" sz="3200" b="1">
                <a:solidFill>
                  <a:srgbClr val="FF99CC"/>
                </a:solidFill>
              </a:rPr>
              <a:t>D.M.Retchie </a:t>
            </a:r>
            <a:r>
              <a:rPr lang="zh-CN" altLang="en-US" sz="3200" b="1">
                <a:solidFill>
                  <a:srgbClr val="FF99CC"/>
                </a:solidFill>
              </a:rPr>
              <a:t>完成，</a:t>
            </a:r>
          </a:p>
          <a:p>
            <a:pPr algn="ctr" eaLnBrk="1" hangingPunct="1"/>
            <a:r>
              <a:rPr lang="zh-CN" altLang="en-US" sz="3200" b="1">
                <a:solidFill>
                  <a:srgbClr val="FF99CC"/>
                </a:solidFill>
              </a:rPr>
              <a:t>与著名的 </a:t>
            </a:r>
            <a:r>
              <a:rPr lang="en-US" altLang="zh-CN" sz="3200" b="1">
                <a:solidFill>
                  <a:srgbClr val="FF99CC"/>
                </a:solidFill>
              </a:rPr>
              <a:t>UNIX </a:t>
            </a:r>
            <a:r>
              <a:rPr lang="zh-CN" altLang="en-US" sz="3200" b="1">
                <a:solidFill>
                  <a:srgbClr val="FF99CC"/>
                </a:solidFill>
              </a:rPr>
              <a:t>操作系统相伴出现</a:t>
            </a:r>
            <a:endParaRPr lang="zh-CN" altLang="en-US" sz="3200" b="1"/>
          </a:p>
        </p:txBody>
      </p:sp>
      <p:sp>
        <p:nvSpPr>
          <p:cNvPr id="31748" name="Text Box 1028"/>
          <p:cNvSpPr txBox="1">
            <a:spLocks noChangeArrowheads="1"/>
          </p:cNvSpPr>
          <p:nvPr/>
        </p:nvSpPr>
        <p:spPr bwMode="auto">
          <a:xfrm>
            <a:off x="0" y="4800600"/>
            <a:ext cx="868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 ( 1983年   </a:t>
            </a:r>
            <a:r>
              <a:rPr lang="en-US" altLang="zh-CN" sz="3200" b="1"/>
              <a:t>ANSI  C )      (1987</a:t>
            </a:r>
            <a:r>
              <a:rPr lang="zh-CN" altLang="en-US" sz="3200" b="1"/>
              <a:t>年     87 </a:t>
            </a:r>
            <a:r>
              <a:rPr lang="en-US" altLang="zh-CN" sz="3200" b="1"/>
              <a:t>ANSI  C)</a:t>
            </a:r>
            <a:endParaRPr lang="zh-CN" altLang="en-US" sz="3200" b="1"/>
          </a:p>
        </p:txBody>
      </p:sp>
      <p:sp>
        <p:nvSpPr>
          <p:cNvPr id="31749" name="Text Box 1029"/>
          <p:cNvSpPr txBox="1">
            <a:spLocks noChangeArrowheads="1"/>
          </p:cNvSpPr>
          <p:nvPr/>
        </p:nvSpPr>
        <p:spPr bwMode="auto">
          <a:xfrm>
            <a:off x="762000" y="3505200"/>
            <a:ext cx="8382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UNIX </a:t>
            </a:r>
            <a:r>
              <a:rPr lang="zh-CN" altLang="en-US" sz="3200" b="1"/>
              <a:t>操作系统：90%代码用 </a:t>
            </a:r>
            <a:r>
              <a:rPr lang="en-US" altLang="zh-CN" sz="3200" b="1"/>
              <a:t>C </a:t>
            </a:r>
            <a:r>
              <a:rPr lang="zh-CN" altLang="en-US" sz="3200" b="1"/>
              <a:t>语言完成。</a:t>
            </a:r>
          </a:p>
          <a:p>
            <a:r>
              <a:rPr lang="zh-CN" altLang="en-US" sz="3200" b="1"/>
              <a:t>由 </a:t>
            </a:r>
            <a:r>
              <a:rPr lang="en-US" altLang="en-US" sz="3200" b="1"/>
              <a:t>K.Thompson </a:t>
            </a:r>
            <a:r>
              <a:rPr lang="zh-CN" altLang="en-US" sz="3200" b="1"/>
              <a:t>和 </a:t>
            </a:r>
            <a:r>
              <a:rPr lang="en-US" altLang="zh-CN" sz="3200" b="1"/>
              <a:t>D.M.Retchie </a:t>
            </a:r>
            <a:r>
              <a:rPr lang="zh-CN" altLang="en-US" sz="3200" b="1"/>
              <a:t>开发</a:t>
            </a:r>
          </a:p>
        </p:txBody>
      </p:sp>
      <p:sp>
        <p:nvSpPr>
          <p:cNvPr id="31750" name="AutoShape 1030"/>
          <p:cNvSpPr>
            <a:spLocks noChangeArrowheads="1"/>
          </p:cNvSpPr>
          <p:nvPr/>
        </p:nvSpPr>
        <p:spPr bwMode="auto">
          <a:xfrm>
            <a:off x="457200" y="5791200"/>
            <a:ext cx="7086600" cy="838200"/>
          </a:xfrm>
          <a:prstGeom prst="wedgeRoundRectCallout">
            <a:avLst>
              <a:gd name="adj1" fmla="val 40190"/>
              <a:gd name="adj2" fmla="val -99241"/>
              <a:gd name="adj3" fmla="val 16667"/>
            </a:avLst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en-US" altLang="en-US" sz="2800" b="1">
                <a:solidFill>
                  <a:schemeClr val="bg1"/>
                </a:solidFill>
              </a:rPr>
              <a:t>American  National  Standard  Institute</a:t>
            </a:r>
            <a:endParaRPr kumimoji="1" lang="en-US" altLang="zh-CN" sz="2800">
              <a:solidFill>
                <a:schemeClr val="bg1"/>
              </a:solidFill>
            </a:endParaRPr>
          </a:p>
        </p:txBody>
      </p:sp>
      <p:sp>
        <p:nvSpPr>
          <p:cNvPr id="31751" name="Text Box 1031"/>
          <p:cNvSpPr txBox="1">
            <a:spLocks noChangeArrowheads="1"/>
          </p:cNvSpPr>
          <p:nvPr/>
        </p:nvSpPr>
        <p:spPr bwMode="auto">
          <a:xfrm>
            <a:off x="457200" y="1524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1.2  从 </a:t>
            </a:r>
            <a:r>
              <a:rPr lang="en-US" altLang="zh-CN" sz="3200" b="1">
                <a:solidFill>
                  <a:schemeClr val="accent1"/>
                </a:solidFill>
              </a:rPr>
              <a:t>C </a:t>
            </a:r>
            <a:r>
              <a:rPr lang="zh-CN" altLang="en-US" sz="3200" b="1">
                <a:solidFill>
                  <a:schemeClr val="accent1"/>
                </a:solidFill>
              </a:rPr>
              <a:t>到Ｃ++</a:t>
            </a: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8" grpId="0" autoUpdateAnimBg="0"/>
      <p:bldP spid="31749" grpId="0" autoUpdateAnimBg="0"/>
      <p:bldP spid="3175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99CC"/>
                </a:solidFill>
              </a:rPr>
              <a:t>Ｃ语言的特点</a:t>
            </a:r>
            <a:endParaRPr lang="zh-CN" altLang="en-US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0" y="1371600"/>
            <a:ext cx="9144000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3200" b="1"/>
              <a:t>（1）语言简洁、紧凑、使用方便、灵活。</a:t>
            </a:r>
            <a:r>
              <a:rPr lang="en-US" altLang="zh-CN" sz="3200" b="1"/>
              <a:t>C</a:t>
            </a:r>
            <a:r>
              <a:rPr lang="zh-CN" altLang="en-US" sz="3200" b="1"/>
              <a:t>语言只有32个关键字，程序书写形式自由。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3200" b="1"/>
              <a:t>（2）具有丰富的运算符和数据类型。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3200" b="1"/>
              <a:t>（3）</a:t>
            </a:r>
            <a:r>
              <a:rPr lang="en-US" altLang="zh-CN" sz="3200" b="1"/>
              <a:t>C</a:t>
            </a:r>
            <a:r>
              <a:rPr lang="zh-CN" altLang="en-US" sz="3200" b="1"/>
              <a:t>语言可以直接访问内存地址，能进行位操作，使其能够胜任开发操作系统的工作。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3200" b="1"/>
              <a:t>（4）生成的目标代码质量高，程序运行效率高。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  （5）可移植性好。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026"/>
          <p:cNvSpPr txBox="1">
            <a:spLocks noChangeArrowheads="1"/>
          </p:cNvSpPr>
          <p:nvPr/>
        </p:nvSpPr>
        <p:spPr bwMode="auto">
          <a:xfrm>
            <a:off x="381000" y="3810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99CC"/>
                </a:solidFill>
              </a:rPr>
              <a:t>C</a:t>
            </a:r>
            <a:r>
              <a:rPr lang="zh-CN" altLang="en-US" sz="3200" b="1">
                <a:solidFill>
                  <a:srgbClr val="FF99CC"/>
                </a:solidFill>
              </a:rPr>
              <a:t>语言也具有它的局限性 </a:t>
            </a:r>
          </a:p>
        </p:txBody>
      </p:sp>
      <p:sp>
        <p:nvSpPr>
          <p:cNvPr id="32771" name="Text Box 1027"/>
          <p:cNvSpPr txBox="1">
            <a:spLocks noChangeArrowheads="1"/>
          </p:cNvSpPr>
          <p:nvPr/>
        </p:nvSpPr>
        <p:spPr bwMode="auto">
          <a:xfrm>
            <a:off x="0" y="1371600"/>
            <a:ext cx="9144000" cy="399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sz="3200" b="1"/>
              <a:t>（1）</a:t>
            </a:r>
            <a:r>
              <a:rPr lang="en-US" altLang="zh-CN" sz="3200" b="1"/>
              <a:t>C</a:t>
            </a:r>
            <a:r>
              <a:rPr lang="zh-CN" altLang="en-US" sz="3200" b="1"/>
              <a:t>语言数据类型检查机制较弱，这使得程序中的一些错误不能在编译时被发现。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3200" b="1"/>
              <a:t>（2）</a:t>
            </a:r>
            <a:r>
              <a:rPr lang="en-US" altLang="zh-CN" sz="3200" b="1"/>
              <a:t>C</a:t>
            </a:r>
            <a:r>
              <a:rPr lang="zh-CN" altLang="en-US" sz="3200" b="1"/>
              <a:t>语言本身几乎没有支持代码重用的语言结构，因此一个程序员精心设计的程序，很难为其他程序所用。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3200" b="1"/>
              <a:t>（3）当程序达到一定规模时，程序员很难控制程序的复杂性。 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04800" y="381000"/>
            <a:ext cx="78486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1980年     贝尔实验室的 </a:t>
            </a:r>
            <a:r>
              <a:rPr lang="en-US" altLang="en-US" sz="3200" b="1"/>
              <a:t>Bjarne Stroustrup</a:t>
            </a:r>
            <a:r>
              <a:rPr lang="zh-CN" altLang="en-US" sz="3200" b="1"/>
              <a:t>博士及其同事对 </a:t>
            </a:r>
            <a:r>
              <a:rPr lang="en-US" altLang="zh-CN" sz="3200" b="1"/>
              <a:t>C </a:t>
            </a:r>
            <a:r>
              <a:rPr lang="zh-CN" altLang="en-US" sz="3200" b="1"/>
              <a:t>语言进行了改进和扩充，并引入了类的概念。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28600" y="2133600"/>
            <a:ext cx="9144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/>
              <a:t>1983年，由 </a:t>
            </a:r>
            <a:r>
              <a:rPr lang="en-US" altLang="en-US" sz="3200" b="1"/>
              <a:t>Rick Mas</a:t>
            </a:r>
            <a:r>
              <a:rPr lang="en-US" altLang="zh-CN" sz="3200" b="1"/>
              <a:t>c</a:t>
            </a:r>
            <a:r>
              <a:rPr lang="en-US" altLang="en-US" sz="3200" b="1"/>
              <a:t>itti </a:t>
            </a:r>
            <a:r>
              <a:rPr lang="zh-CN" altLang="en-US" sz="3200" b="1"/>
              <a:t>提议正式命名为</a:t>
            </a:r>
            <a:r>
              <a:rPr lang="en-US" altLang="zh-CN" sz="3200" b="1"/>
              <a:t>C++</a:t>
            </a:r>
          </a:p>
          <a:p>
            <a:pPr eaLnBrk="1" hangingPunct="1"/>
            <a:r>
              <a:rPr lang="en-US" altLang="zh-CN" sz="3200" b="1"/>
              <a:t>                                                         （C  Plus  Plus）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因为在</a:t>
            </a:r>
            <a:r>
              <a:rPr lang="en-US" altLang="zh-CN" sz="3200" b="1"/>
              <a:t>C</a:t>
            </a:r>
            <a:r>
              <a:rPr lang="zh-CN" altLang="en-US" sz="3200" b="1"/>
              <a:t>语言中，运算符“＋＋”是对变量进行增值运算，那么</a:t>
            </a:r>
            <a:r>
              <a:rPr lang="en-US" altLang="zh-CN" sz="3200" b="1"/>
              <a:t>C++</a:t>
            </a:r>
            <a:r>
              <a:rPr lang="zh-CN" altLang="en-US" sz="3200" b="1"/>
              <a:t>的喻义是对</a:t>
            </a:r>
            <a:r>
              <a:rPr lang="en-US" altLang="zh-CN" sz="3200" b="1"/>
              <a:t>C</a:t>
            </a:r>
            <a:r>
              <a:rPr lang="zh-CN" altLang="en-US" sz="3200" b="1"/>
              <a:t>语言进行“增值”。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28600" y="4800600"/>
            <a:ext cx="8458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/>
              <a:t>目前使用较广泛的版本有</a:t>
            </a:r>
            <a:r>
              <a:rPr lang="en-US" altLang="zh-CN" sz="3200" b="1"/>
              <a:t>: </a:t>
            </a:r>
          </a:p>
          <a:p>
            <a:pPr eaLnBrk="1" hangingPunct="1"/>
            <a:r>
              <a:rPr lang="zh-CN" altLang="en-US" sz="3200" b="1"/>
              <a:t>        </a:t>
            </a:r>
            <a:r>
              <a:rPr lang="en-US" altLang="zh-CN" sz="3200" b="1"/>
              <a:t>VC++</a:t>
            </a:r>
            <a:r>
              <a:rPr lang="zh-CN" altLang="en-US" sz="3200" b="1"/>
              <a:t> （</a:t>
            </a:r>
            <a:r>
              <a:rPr lang="en-US" altLang="zh-CN" sz="3200" b="1"/>
              <a:t>Visual  C  plus  Plus ）</a:t>
            </a:r>
          </a:p>
          <a:p>
            <a:pPr eaLnBrk="1" hangingPunct="1"/>
            <a:r>
              <a:rPr lang="zh-CN" altLang="en-US" sz="3200" b="1"/>
              <a:t>        </a:t>
            </a:r>
            <a:r>
              <a:rPr lang="en-US" altLang="zh-CN" sz="3200" b="1"/>
              <a:t>BC++</a:t>
            </a:r>
            <a:r>
              <a:rPr lang="zh-CN" altLang="en-US" sz="3200" b="1"/>
              <a:t> （</a:t>
            </a:r>
            <a:r>
              <a:rPr lang="en-US" altLang="zh-CN" sz="3200" b="1"/>
              <a:t>Borland  C  plus  Plus ） </a:t>
            </a:r>
            <a:r>
              <a:rPr lang="zh-CN" altLang="zh-CN" sz="3200" b="1"/>
              <a:t>等</a:t>
            </a:r>
            <a:endParaRPr lang="zh-CN" altLang="en-US" sz="3200" b="1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57" grpId="0" autoUpdateAnimBg="0"/>
      <p:bldP spid="2356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026"/>
          <p:cNvSpPr txBox="1">
            <a:spLocks noChangeArrowheads="1"/>
          </p:cNvSpPr>
          <p:nvPr/>
        </p:nvSpPr>
        <p:spPr bwMode="auto">
          <a:xfrm>
            <a:off x="0" y="762000"/>
            <a:ext cx="9144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t" hangingPunct="1"/>
            <a:r>
              <a:rPr lang="en-US" altLang="zh-CN" sz="3200" b="1"/>
              <a:t>        C++</a:t>
            </a:r>
            <a:r>
              <a:rPr lang="zh-CN" altLang="en-US" sz="3200" b="1"/>
              <a:t>语言包括过程性语言部分和类部分。过程性语言部分和</a:t>
            </a:r>
            <a:r>
              <a:rPr lang="en-US" altLang="zh-CN" sz="3200" b="1"/>
              <a:t>C</a:t>
            </a:r>
            <a:r>
              <a:rPr lang="zh-CN" altLang="en-US" sz="3200" b="1"/>
              <a:t>语言没有本质差别。类部分是</a:t>
            </a:r>
            <a:r>
              <a:rPr lang="en-US" altLang="zh-CN" sz="3200" b="1"/>
              <a:t>C</a:t>
            </a:r>
            <a:r>
              <a:rPr lang="zh-CN" altLang="en-US" sz="3200" b="1"/>
              <a:t>中没有的，它是面向对象程序设计的主体。 </a:t>
            </a:r>
          </a:p>
        </p:txBody>
      </p:sp>
      <p:sp>
        <p:nvSpPr>
          <p:cNvPr id="33795" name="Text Box 1027"/>
          <p:cNvSpPr txBox="1">
            <a:spLocks noChangeArrowheads="1"/>
          </p:cNvSpPr>
          <p:nvPr/>
        </p:nvSpPr>
        <p:spPr bwMode="auto">
          <a:xfrm>
            <a:off x="0" y="1524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1.3  程序设计方法 </a:t>
            </a:r>
          </a:p>
        </p:txBody>
      </p:sp>
      <p:sp>
        <p:nvSpPr>
          <p:cNvPr id="33796" name="Text Box 1028"/>
          <p:cNvSpPr txBox="1">
            <a:spLocks noChangeArrowheads="1"/>
          </p:cNvSpPr>
          <p:nvPr/>
        </p:nvSpPr>
        <p:spPr bwMode="auto">
          <a:xfrm>
            <a:off x="0" y="2362200"/>
            <a:ext cx="91440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fontAlgn="t" hangingPunct="1"/>
            <a:r>
              <a:rPr lang="zh-CN" altLang="en-US" sz="3200" b="1">
                <a:solidFill>
                  <a:schemeClr val="accent1"/>
                </a:solidFill>
              </a:rPr>
              <a:t>1.3.1  结构化程序设计方法</a:t>
            </a:r>
            <a:r>
              <a:rPr lang="zh-CN" altLang="en-US" sz="3200" b="1"/>
              <a:t> </a:t>
            </a:r>
          </a:p>
          <a:p>
            <a:pPr eaLnBrk="1" fontAlgn="t" hangingPunct="1"/>
            <a:r>
              <a:rPr lang="zh-CN" altLang="en-US" sz="3200" b="1"/>
              <a:t>       结构化程序设计的主要思想是：将任务按功能分解并逐步求精，分解成较小的、功能完整的模块，每一个模块用一个过程或函数完成。 </a:t>
            </a:r>
          </a:p>
          <a:p>
            <a:pPr eaLnBrk="1" fontAlgn="t" hangingPunct="1"/>
            <a:r>
              <a:rPr lang="zh-CN" altLang="en-US" sz="3200" b="1"/>
              <a:t>        程序员把数据与程序分开存储，将程序看成处理数据的一系列过程。 </a:t>
            </a:r>
          </a:p>
          <a:p>
            <a:pPr eaLnBrk="1" fontAlgn="t" hangingPunct="1"/>
            <a:r>
              <a:rPr lang="zh-CN" altLang="en-US" sz="3200" b="1"/>
              <a:t>        其主要缺点是，程序依赖于数据，当数据结构发生变化时，必须对程序进行修改。</a:t>
            </a:r>
            <a:r>
              <a:rPr lang="zh-CN" altLang="en-US" sz="3200" b="1">
                <a:solidFill>
                  <a:schemeClr val="accent1"/>
                </a:solidFill>
              </a:rPr>
              <a:t>代码不能重用。</a:t>
            </a:r>
            <a:r>
              <a:rPr lang="zh-CN" altLang="en-US" sz="3200" b="1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0" y="152400"/>
            <a:ext cx="9144000" cy="642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fontAlgn="t" hangingPunct="1"/>
            <a:r>
              <a:rPr lang="zh-CN" altLang="en-US" sz="3200" b="1">
                <a:solidFill>
                  <a:schemeClr val="accent1"/>
                </a:solidFill>
              </a:rPr>
              <a:t>1.3.2 面向对象的程序设计方法</a:t>
            </a:r>
          </a:p>
          <a:p>
            <a:pPr eaLnBrk="1" fontAlgn="t" hangingPunct="1"/>
            <a:r>
              <a:rPr lang="zh-CN" altLang="en-US" sz="3200" b="1"/>
              <a:t>      （</a:t>
            </a:r>
            <a:r>
              <a:rPr lang="en-US" altLang="zh-CN" sz="3200" b="1"/>
              <a:t>Object Oriented Programming，</a:t>
            </a:r>
            <a:r>
              <a:rPr lang="zh-CN" altLang="en-US" sz="3200" b="1"/>
              <a:t>简称</a:t>
            </a:r>
            <a:r>
              <a:rPr lang="en-US" altLang="zh-CN" sz="3200" b="1"/>
              <a:t>OOP）</a:t>
            </a:r>
          </a:p>
          <a:p>
            <a:pPr eaLnBrk="1" fontAlgn="t" hangingPunct="1"/>
            <a:r>
              <a:rPr lang="zh-CN" altLang="en-US" sz="3200" b="1"/>
              <a:t>方法是近年来十分流行的一种程序设计方法，它试图用客观世界中描述事物的方法来描述一个程序要解决的问题。</a:t>
            </a:r>
          </a:p>
          <a:p>
            <a:pPr eaLnBrk="1" fontAlgn="t" hangingPunct="1"/>
            <a:r>
              <a:rPr lang="zh-CN" altLang="en-US" sz="3200" b="1"/>
              <a:t>        对象是客观世界中一个实际存在的事物，例如一个具体的人就是一个对象，将一般人的共同属性抽象出来就可以构成“类”，如“人”类，它的静态属性有姓名、年龄、性别、身高、体重，动态属性有思考、走路、说话、吃饭、睡觉，将静态属性作为类的数据成员，而将动态属性作为类的执行代码。 </a:t>
            </a:r>
          </a:p>
          <a:p>
            <a:pPr eaLnBrk="1" fontAlgn="t" hangingPunct="1"/>
            <a:r>
              <a:rPr lang="zh-CN" altLang="en-US" sz="3200" b="1"/>
              <a:t>        </a:t>
            </a:r>
            <a:r>
              <a:rPr lang="zh-CN" altLang="en-US" sz="3200" b="1">
                <a:solidFill>
                  <a:schemeClr val="accent1"/>
                </a:solidFill>
              </a:rPr>
              <a:t>优点是代码可以重用。</a:t>
            </a:r>
          </a:p>
          <a:p>
            <a:pPr eaLnBrk="1" fontAlgn="t" hangingPunct="1"/>
            <a:endParaRPr lang="zh-CN" altLang="en-US" sz="3200" b="1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Pulse">
  <a:themeElements>
    <a:clrScheme name="Puls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Office\Templates\演示文稿设计\PULSE.POT</Template>
  <TotalTime>1192</TotalTime>
  <Words>1177</Words>
  <Application>Microsoft Office PowerPoint</Application>
  <PresentationFormat>全屏显示(4:3)</PresentationFormat>
  <Paragraphs>135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Pulse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Li</dc:creator>
  <cp:lastModifiedBy>个人用户</cp:lastModifiedBy>
  <cp:revision>87</cp:revision>
  <dcterms:created xsi:type="dcterms:W3CDTF">2000-02-14T12:00:09Z</dcterms:created>
  <dcterms:modified xsi:type="dcterms:W3CDTF">2019-12-31T01:59:53Z</dcterms:modified>
</cp:coreProperties>
</file>