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2"/>
  </p:notesMasterIdLst>
  <p:sldIdLst>
    <p:sldId id="256" r:id="rId2"/>
    <p:sldId id="285" r:id="rId3"/>
    <p:sldId id="257" r:id="rId4"/>
    <p:sldId id="292" r:id="rId5"/>
    <p:sldId id="329" r:id="rId6"/>
    <p:sldId id="347" r:id="rId7"/>
    <p:sldId id="327" r:id="rId8"/>
    <p:sldId id="280" r:id="rId9"/>
    <p:sldId id="328" r:id="rId10"/>
    <p:sldId id="326" r:id="rId11"/>
    <p:sldId id="330" r:id="rId12"/>
    <p:sldId id="332" r:id="rId13"/>
    <p:sldId id="348" r:id="rId14"/>
    <p:sldId id="349" r:id="rId15"/>
    <p:sldId id="296" r:id="rId16"/>
    <p:sldId id="333" r:id="rId17"/>
    <p:sldId id="297" r:id="rId18"/>
    <p:sldId id="294" r:id="rId19"/>
    <p:sldId id="345" r:id="rId20"/>
    <p:sldId id="259" r:id="rId21"/>
    <p:sldId id="261" r:id="rId22"/>
    <p:sldId id="281" r:id="rId23"/>
    <p:sldId id="346" r:id="rId24"/>
    <p:sldId id="271" r:id="rId25"/>
    <p:sldId id="298" r:id="rId26"/>
    <p:sldId id="335" r:id="rId27"/>
    <p:sldId id="272" r:id="rId28"/>
    <p:sldId id="299" r:id="rId29"/>
    <p:sldId id="301" r:id="rId30"/>
    <p:sldId id="350" r:id="rId31"/>
    <p:sldId id="303" r:id="rId32"/>
    <p:sldId id="304" r:id="rId33"/>
    <p:sldId id="305" r:id="rId34"/>
    <p:sldId id="306" r:id="rId35"/>
    <p:sldId id="342" r:id="rId36"/>
    <p:sldId id="310" r:id="rId37"/>
    <p:sldId id="337" r:id="rId38"/>
    <p:sldId id="336" r:id="rId39"/>
    <p:sldId id="309" r:id="rId40"/>
    <p:sldId id="311" r:id="rId41"/>
    <p:sldId id="312" r:id="rId42"/>
    <p:sldId id="313" r:id="rId43"/>
    <p:sldId id="314" r:id="rId44"/>
    <p:sldId id="315" r:id="rId45"/>
    <p:sldId id="308" r:id="rId46"/>
    <p:sldId id="286" r:id="rId47"/>
    <p:sldId id="338" r:id="rId48"/>
    <p:sldId id="287" r:id="rId49"/>
    <p:sldId id="275" r:id="rId50"/>
    <p:sldId id="276" r:id="rId51"/>
    <p:sldId id="343" r:id="rId52"/>
    <p:sldId id="340" r:id="rId53"/>
    <p:sldId id="317" r:id="rId54"/>
    <p:sldId id="339" r:id="rId55"/>
    <p:sldId id="270" r:id="rId56"/>
    <p:sldId id="344" r:id="rId57"/>
    <p:sldId id="282" r:id="rId58"/>
    <p:sldId id="341" r:id="rId59"/>
    <p:sldId id="318" r:id="rId60"/>
    <p:sldId id="289" r:id="rId6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F0066"/>
    <a:srgbClr val="003399"/>
    <a:srgbClr val="00FF00"/>
    <a:srgbClr val="CCECFF"/>
    <a:srgbClr val="FFFFCC"/>
    <a:srgbClr val="FFC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/>
  </p:normalViewPr>
  <p:slideViewPr>
    <p:cSldViewPr>
      <p:cViewPr>
        <p:scale>
          <a:sx n="100" d="100"/>
          <a:sy n="100" d="100"/>
        </p:scale>
        <p:origin x="-1308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fld id="{F6F941AD-BBE8-469C-84F1-0EB86976D9B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16276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8809038" y="0"/>
            <a:ext cx="334962" cy="6858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chemeClr val="hlink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en-US"/>
          </a:p>
        </p:txBody>
      </p:sp>
      <p:sp>
        <p:nvSpPr>
          <p:cNvPr id="3075" name="Freeform 3"/>
          <p:cNvSpPr>
            <a:spLocks/>
          </p:cNvSpPr>
          <p:nvPr/>
        </p:nvSpPr>
        <p:spPr bwMode="white">
          <a:xfrm>
            <a:off x="-9525" y="4489450"/>
            <a:ext cx="5754688" cy="2368550"/>
          </a:xfrm>
          <a:custGeom>
            <a:avLst/>
            <a:gdLst>
              <a:gd name="T0" fmla="*/ 0 w 3625"/>
              <a:gd name="T1" fmla="*/ 1491 h 1492"/>
              <a:gd name="T2" fmla="*/ 0 w 3625"/>
              <a:gd name="T3" fmla="*/ 0 h 1492"/>
              <a:gd name="T4" fmla="*/ 171 w 3625"/>
              <a:gd name="T5" fmla="*/ 3 h 1492"/>
              <a:gd name="T6" fmla="*/ 355 w 3625"/>
              <a:gd name="T7" fmla="*/ 9 h 1492"/>
              <a:gd name="T8" fmla="*/ 499 w 3625"/>
              <a:gd name="T9" fmla="*/ 21 h 1492"/>
              <a:gd name="T10" fmla="*/ 650 w 3625"/>
              <a:gd name="T11" fmla="*/ 36 h 1492"/>
              <a:gd name="T12" fmla="*/ 809 w 3625"/>
              <a:gd name="T13" fmla="*/ 54 h 1492"/>
              <a:gd name="T14" fmla="*/ 957 w 3625"/>
              <a:gd name="T15" fmla="*/ 78 h 1492"/>
              <a:gd name="T16" fmla="*/ 1119 w 3625"/>
              <a:gd name="T17" fmla="*/ 105 h 1492"/>
              <a:gd name="T18" fmla="*/ 1261 w 3625"/>
              <a:gd name="T19" fmla="*/ 133 h 1492"/>
              <a:gd name="T20" fmla="*/ 1441 w 3625"/>
              <a:gd name="T21" fmla="*/ 175 h 1492"/>
              <a:gd name="T22" fmla="*/ 1598 w 3625"/>
              <a:gd name="T23" fmla="*/ 217 h 1492"/>
              <a:gd name="T24" fmla="*/ 1763 w 3625"/>
              <a:gd name="T25" fmla="*/ 269 h 1492"/>
              <a:gd name="T26" fmla="*/ 1887 w 3625"/>
              <a:gd name="T27" fmla="*/ 308 h 1492"/>
              <a:gd name="T28" fmla="*/ 2085 w 3625"/>
              <a:gd name="T29" fmla="*/ 384 h 1492"/>
              <a:gd name="T30" fmla="*/ 2230 w 3625"/>
              <a:gd name="T31" fmla="*/ 444 h 1492"/>
              <a:gd name="T32" fmla="*/ 2456 w 3625"/>
              <a:gd name="T33" fmla="*/ 547 h 1492"/>
              <a:gd name="T34" fmla="*/ 2666 w 3625"/>
              <a:gd name="T35" fmla="*/ 662 h 1492"/>
              <a:gd name="T36" fmla="*/ 2859 w 3625"/>
              <a:gd name="T37" fmla="*/ 786 h 1492"/>
              <a:gd name="T38" fmla="*/ 3046 w 3625"/>
              <a:gd name="T39" fmla="*/ 920 h 1492"/>
              <a:gd name="T40" fmla="*/ 3193 w 3625"/>
              <a:gd name="T41" fmla="*/ 1038 h 1492"/>
              <a:gd name="T42" fmla="*/ 3332 w 3625"/>
              <a:gd name="T43" fmla="*/ 1168 h 1492"/>
              <a:gd name="T44" fmla="*/ 3440 w 3625"/>
              <a:gd name="T45" fmla="*/ 1280 h 1492"/>
              <a:gd name="T46" fmla="*/ 3524 w 3625"/>
              <a:gd name="T47" fmla="*/ 1380 h 1492"/>
              <a:gd name="T48" fmla="*/ 3624 w 3625"/>
              <a:gd name="T49" fmla="*/ 1491 h 1492"/>
              <a:gd name="T50" fmla="*/ 3608 w 3625"/>
              <a:gd name="T51" fmla="*/ 1491 h 1492"/>
              <a:gd name="T52" fmla="*/ 0 w 3625"/>
              <a:gd name="T53" fmla="*/ 1491 h 1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625" h="1492">
                <a:moveTo>
                  <a:pt x="0" y="1491"/>
                </a:moveTo>
                <a:lnTo>
                  <a:pt x="0" y="0"/>
                </a:lnTo>
                <a:lnTo>
                  <a:pt x="171" y="3"/>
                </a:lnTo>
                <a:lnTo>
                  <a:pt x="355" y="9"/>
                </a:lnTo>
                <a:lnTo>
                  <a:pt x="499" y="21"/>
                </a:lnTo>
                <a:lnTo>
                  <a:pt x="650" y="36"/>
                </a:lnTo>
                <a:lnTo>
                  <a:pt x="809" y="54"/>
                </a:lnTo>
                <a:lnTo>
                  <a:pt x="957" y="78"/>
                </a:lnTo>
                <a:lnTo>
                  <a:pt x="1119" y="105"/>
                </a:lnTo>
                <a:lnTo>
                  <a:pt x="1261" y="133"/>
                </a:lnTo>
                <a:lnTo>
                  <a:pt x="1441" y="175"/>
                </a:lnTo>
                <a:lnTo>
                  <a:pt x="1598" y="217"/>
                </a:lnTo>
                <a:lnTo>
                  <a:pt x="1763" y="269"/>
                </a:lnTo>
                <a:lnTo>
                  <a:pt x="1887" y="308"/>
                </a:lnTo>
                <a:lnTo>
                  <a:pt x="2085" y="384"/>
                </a:lnTo>
                <a:lnTo>
                  <a:pt x="2230" y="444"/>
                </a:lnTo>
                <a:lnTo>
                  <a:pt x="2456" y="547"/>
                </a:lnTo>
                <a:lnTo>
                  <a:pt x="2666" y="662"/>
                </a:lnTo>
                <a:lnTo>
                  <a:pt x="2859" y="786"/>
                </a:lnTo>
                <a:lnTo>
                  <a:pt x="3046" y="920"/>
                </a:lnTo>
                <a:lnTo>
                  <a:pt x="3193" y="1038"/>
                </a:lnTo>
                <a:lnTo>
                  <a:pt x="3332" y="1168"/>
                </a:lnTo>
                <a:lnTo>
                  <a:pt x="3440" y="1280"/>
                </a:lnTo>
                <a:lnTo>
                  <a:pt x="3524" y="1380"/>
                </a:lnTo>
                <a:lnTo>
                  <a:pt x="3624" y="1491"/>
                </a:lnTo>
                <a:lnTo>
                  <a:pt x="3608" y="1491"/>
                </a:lnTo>
                <a:lnTo>
                  <a:pt x="0" y="1491"/>
                </a:lnTo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6" name="Freeform 4"/>
          <p:cNvSpPr>
            <a:spLocks/>
          </p:cNvSpPr>
          <p:nvPr/>
        </p:nvSpPr>
        <p:spPr bwMode="white">
          <a:xfrm>
            <a:off x="0" y="3817938"/>
            <a:ext cx="8164513" cy="3019425"/>
          </a:xfrm>
          <a:custGeom>
            <a:avLst/>
            <a:gdLst>
              <a:gd name="T0" fmla="*/ 2718 w 5143"/>
              <a:gd name="T1" fmla="*/ 405 h 1902"/>
              <a:gd name="T2" fmla="*/ 2466 w 5143"/>
              <a:gd name="T3" fmla="*/ 333 h 1902"/>
              <a:gd name="T4" fmla="*/ 2202 w 5143"/>
              <a:gd name="T5" fmla="*/ 261 h 1902"/>
              <a:gd name="T6" fmla="*/ 1929 w 5143"/>
              <a:gd name="T7" fmla="*/ 198 h 1902"/>
              <a:gd name="T8" fmla="*/ 1695 w 5143"/>
              <a:gd name="T9" fmla="*/ 153 h 1902"/>
              <a:gd name="T10" fmla="*/ 1434 w 5143"/>
              <a:gd name="T11" fmla="*/ 111 h 1902"/>
              <a:gd name="T12" fmla="*/ 1188 w 5143"/>
              <a:gd name="T13" fmla="*/ 75 h 1902"/>
              <a:gd name="T14" fmla="*/ 957 w 5143"/>
              <a:gd name="T15" fmla="*/ 48 h 1902"/>
              <a:gd name="T16" fmla="*/ 747 w 5143"/>
              <a:gd name="T17" fmla="*/ 30 h 1902"/>
              <a:gd name="T18" fmla="*/ 501 w 5143"/>
              <a:gd name="T19" fmla="*/ 15 h 1902"/>
              <a:gd name="T20" fmla="*/ 246 w 5143"/>
              <a:gd name="T21" fmla="*/ 3 h 1902"/>
              <a:gd name="T22" fmla="*/ 0 w 5143"/>
              <a:gd name="T23" fmla="*/ 0 h 1902"/>
              <a:gd name="T24" fmla="*/ 0 w 5143"/>
              <a:gd name="T25" fmla="*/ 275 h 1902"/>
              <a:gd name="T26" fmla="*/ 0 w 5143"/>
              <a:gd name="T27" fmla="*/ 345 h 1902"/>
              <a:gd name="T28" fmla="*/ 0 w 5143"/>
              <a:gd name="T29" fmla="*/ 275 h 1902"/>
              <a:gd name="T30" fmla="*/ 0 w 5143"/>
              <a:gd name="T31" fmla="*/ 342 h 1902"/>
              <a:gd name="T32" fmla="*/ 339 w 5143"/>
              <a:gd name="T33" fmla="*/ 351 h 1902"/>
              <a:gd name="T34" fmla="*/ 606 w 5143"/>
              <a:gd name="T35" fmla="*/ 372 h 1902"/>
              <a:gd name="T36" fmla="*/ 852 w 5143"/>
              <a:gd name="T37" fmla="*/ 399 h 1902"/>
              <a:gd name="T38" fmla="*/ 1068 w 5143"/>
              <a:gd name="T39" fmla="*/ 435 h 1902"/>
              <a:gd name="T40" fmla="*/ 1275 w 5143"/>
              <a:gd name="T41" fmla="*/ 474 h 1902"/>
              <a:gd name="T42" fmla="*/ 1545 w 5143"/>
              <a:gd name="T43" fmla="*/ 540 h 1902"/>
              <a:gd name="T44" fmla="*/ 1761 w 5143"/>
              <a:gd name="T45" fmla="*/ 603 h 1902"/>
              <a:gd name="T46" fmla="*/ 1971 w 5143"/>
              <a:gd name="T47" fmla="*/ 678 h 1902"/>
              <a:gd name="T48" fmla="*/ 2166 w 5143"/>
              <a:gd name="T49" fmla="*/ 747 h 1902"/>
              <a:gd name="T50" fmla="*/ 2397 w 5143"/>
              <a:gd name="T51" fmla="*/ 852 h 1902"/>
              <a:gd name="T52" fmla="*/ 2613 w 5143"/>
              <a:gd name="T53" fmla="*/ 960 h 1902"/>
              <a:gd name="T54" fmla="*/ 2832 w 5143"/>
              <a:gd name="T55" fmla="*/ 1095 h 1902"/>
              <a:gd name="T56" fmla="*/ 3012 w 5143"/>
              <a:gd name="T57" fmla="*/ 1212 h 1902"/>
              <a:gd name="T58" fmla="*/ 3186 w 5143"/>
              <a:gd name="T59" fmla="*/ 1347 h 1902"/>
              <a:gd name="T60" fmla="*/ 3351 w 5143"/>
              <a:gd name="T61" fmla="*/ 1497 h 1902"/>
              <a:gd name="T62" fmla="*/ 3480 w 5143"/>
              <a:gd name="T63" fmla="*/ 1629 h 1902"/>
              <a:gd name="T64" fmla="*/ 3612 w 5143"/>
              <a:gd name="T65" fmla="*/ 1785 h 1902"/>
              <a:gd name="T66" fmla="*/ 3699 w 5143"/>
              <a:gd name="T67" fmla="*/ 1901 h 1902"/>
              <a:gd name="T68" fmla="*/ 5142 w 5143"/>
              <a:gd name="T69" fmla="*/ 1901 h 1902"/>
              <a:gd name="T70" fmla="*/ 5076 w 5143"/>
              <a:gd name="T71" fmla="*/ 1827 h 1902"/>
              <a:gd name="T72" fmla="*/ 4968 w 5143"/>
              <a:gd name="T73" fmla="*/ 1707 h 1902"/>
              <a:gd name="T74" fmla="*/ 4797 w 5143"/>
              <a:gd name="T75" fmla="*/ 1539 h 1902"/>
              <a:gd name="T76" fmla="*/ 4617 w 5143"/>
              <a:gd name="T77" fmla="*/ 1383 h 1902"/>
              <a:gd name="T78" fmla="*/ 4410 w 5143"/>
              <a:gd name="T79" fmla="*/ 1221 h 1902"/>
              <a:gd name="T80" fmla="*/ 4185 w 5143"/>
              <a:gd name="T81" fmla="*/ 1071 h 1902"/>
              <a:gd name="T82" fmla="*/ 3960 w 5143"/>
              <a:gd name="T83" fmla="*/ 939 h 1902"/>
              <a:gd name="T84" fmla="*/ 3708 w 5143"/>
              <a:gd name="T85" fmla="*/ 801 h 1902"/>
              <a:gd name="T86" fmla="*/ 3492 w 5143"/>
              <a:gd name="T87" fmla="*/ 702 h 1902"/>
              <a:gd name="T88" fmla="*/ 3231 w 5143"/>
              <a:gd name="T89" fmla="*/ 588 h 1902"/>
              <a:gd name="T90" fmla="*/ 2964 w 5143"/>
              <a:gd name="T91" fmla="*/ 489 h 1902"/>
              <a:gd name="T92" fmla="*/ 2718 w 5143"/>
              <a:gd name="T93" fmla="*/ 405 h 1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143" h="1902">
                <a:moveTo>
                  <a:pt x="2718" y="405"/>
                </a:moveTo>
                <a:lnTo>
                  <a:pt x="2466" y="333"/>
                </a:lnTo>
                <a:lnTo>
                  <a:pt x="2202" y="261"/>
                </a:lnTo>
                <a:lnTo>
                  <a:pt x="1929" y="198"/>
                </a:lnTo>
                <a:lnTo>
                  <a:pt x="1695" y="153"/>
                </a:lnTo>
                <a:lnTo>
                  <a:pt x="1434" y="111"/>
                </a:lnTo>
                <a:lnTo>
                  <a:pt x="1188" y="75"/>
                </a:lnTo>
                <a:lnTo>
                  <a:pt x="957" y="48"/>
                </a:lnTo>
                <a:lnTo>
                  <a:pt x="747" y="30"/>
                </a:lnTo>
                <a:lnTo>
                  <a:pt x="501" y="15"/>
                </a:lnTo>
                <a:lnTo>
                  <a:pt x="246" y="3"/>
                </a:lnTo>
                <a:lnTo>
                  <a:pt x="0" y="0"/>
                </a:lnTo>
                <a:lnTo>
                  <a:pt x="0" y="275"/>
                </a:lnTo>
                <a:lnTo>
                  <a:pt x="0" y="345"/>
                </a:lnTo>
                <a:lnTo>
                  <a:pt x="0" y="275"/>
                </a:lnTo>
                <a:lnTo>
                  <a:pt x="0" y="342"/>
                </a:lnTo>
                <a:lnTo>
                  <a:pt x="339" y="351"/>
                </a:lnTo>
                <a:lnTo>
                  <a:pt x="606" y="372"/>
                </a:lnTo>
                <a:lnTo>
                  <a:pt x="852" y="399"/>
                </a:lnTo>
                <a:lnTo>
                  <a:pt x="1068" y="435"/>
                </a:lnTo>
                <a:lnTo>
                  <a:pt x="1275" y="474"/>
                </a:lnTo>
                <a:lnTo>
                  <a:pt x="1545" y="540"/>
                </a:lnTo>
                <a:lnTo>
                  <a:pt x="1761" y="603"/>
                </a:lnTo>
                <a:lnTo>
                  <a:pt x="1971" y="678"/>
                </a:lnTo>
                <a:lnTo>
                  <a:pt x="2166" y="747"/>
                </a:lnTo>
                <a:lnTo>
                  <a:pt x="2397" y="852"/>
                </a:lnTo>
                <a:lnTo>
                  <a:pt x="2613" y="960"/>
                </a:lnTo>
                <a:lnTo>
                  <a:pt x="2832" y="1095"/>
                </a:lnTo>
                <a:lnTo>
                  <a:pt x="3012" y="1212"/>
                </a:lnTo>
                <a:lnTo>
                  <a:pt x="3186" y="1347"/>
                </a:lnTo>
                <a:lnTo>
                  <a:pt x="3351" y="1497"/>
                </a:lnTo>
                <a:lnTo>
                  <a:pt x="3480" y="1629"/>
                </a:lnTo>
                <a:lnTo>
                  <a:pt x="3612" y="1785"/>
                </a:lnTo>
                <a:lnTo>
                  <a:pt x="3699" y="1901"/>
                </a:lnTo>
                <a:lnTo>
                  <a:pt x="5142" y="1901"/>
                </a:lnTo>
                <a:lnTo>
                  <a:pt x="5076" y="1827"/>
                </a:lnTo>
                <a:lnTo>
                  <a:pt x="4968" y="1707"/>
                </a:lnTo>
                <a:lnTo>
                  <a:pt x="4797" y="1539"/>
                </a:lnTo>
                <a:lnTo>
                  <a:pt x="4617" y="1383"/>
                </a:lnTo>
                <a:lnTo>
                  <a:pt x="4410" y="1221"/>
                </a:lnTo>
                <a:lnTo>
                  <a:pt x="4185" y="1071"/>
                </a:lnTo>
                <a:lnTo>
                  <a:pt x="3960" y="939"/>
                </a:lnTo>
                <a:lnTo>
                  <a:pt x="3708" y="801"/>
                </a:lnTo>
                <a:lnTo>
                  <a:pt x="3492" y="702"/>
                </a:lnTo>
                <a:lnTo>
                  <a:pt x="3231" y="588"/>
                </a:lnTo>
                <a:lnTo>
                  <a:pt x="2964" y="489"/>
                </a:lnTo>
                <a:lnTo>
                  <a:pt x="2718" y="405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7" name="Freeform 5"/>
          <p:cNvSpPr>
            <a:spLocks/>
          </p:cNvSpPr>
          <p:nvPr/>
        </p:nvSpPr>
        <p:spPr bwMode="white">
          <a:xfrm>
            <a:off x="0" y="3146425"/>
            <a:ext cx="9144000" cy="3690938"/>
          </a:xfrm>
          <a:custGeom>
            <a:avLst/>
            <a:gdLst>
              <a:gd name="T0" fmla="*/ 0 w 5760"/>
              <a:gd name="T1" fmla="*/ 0 h 2325"/>
              <a:gd name="T2" fmla="*/ 0 w 5760"/>
              <a:gd name="T3" fmla="*/ 339 h 2325"/>
              <a:gd name="T4" fmla="*/ 558 w 5760"/>
              <a:gd name="T5" fmla="*/ 357 h 2325"/>
              <a:gd name="T6" fmla="*/ 807 w 5760"/>
              <a:gd name="T7" fmla="*/ 375 h 2325"/>
              <a:gd name="T8" fmla="*/ 1056 w 5760"/>
              <a:gd name="T9" fmla="*/ 399 h 2325"/>
              <a:gd name="T10" fmla="*/ 1272 w 5760"/>
              <a:gd name="T11" fmla="*/ 426 h 2325"/>
              <a:gd name="T12" fmla="*/ 1539 w 5760"/>
              <a:gd name="T13" fmla="*/ 465 h 2325"/>
              <a:gd name="T14" fmla="*/ 1791 w 5760"/>
              <a:gd name="T15" fmla="*/ 510 h 2325"/>
              <a:gd name="T16" fmla="*/ 2076 w 5760"/>
              <a:gd name="T17" fmla="*/ 570 h 2325"/>
              <a:gd name="T18" fmla="*/ 2334 w 5760"/>
              <a:gd name="T19" fmla="*/ 630 h 2325"/>
              <a:gd name="T20" fmla="*/ 2544 w 5760"/>
              <a:gd name="T21" fmla="*/ 687 h 2325"/>
              <a:gd name="T22" fmla="*/ 2775 w 5760"/>
              <a:gd name="T23" fmla="*/ 759 h 2325"/>
              <a:gd name="T24" fmla="*/ 3003 w 5760"/>
              <a:gd name="T25" fmla="*/ 837 h 2325"/>
              <a:gd name="T26" fmla="*/ 3231 w 5760"/>
              <a:gd name="T27" fmla="*/ 924 h 2325"/>
              <a:gd name="T28" fmla="*/ 3438 w 5760"/>
              <a:gd name="T29" fmla="*/ 1005 h 2325"/>
              <a:gd name="T30" fmla="*/ 3663 w 5760"/>
              <a:gd name="T31" fmla="*/ 1110 h 2325"/>
              <a:gd name="T32" fmla="*/ 3903 w 5760"/>
              <a:gd name="T33" fmla="*/ 1233 h 2325"/>
              <a:gd name="T34" fmla="*/ 4149 w 5760"/>
              <a:gd name="T35" fmla="*/ 1374 h 2325"/>
              <a:gd name="T36" fmla="*/ 4353 w 5760"/>
              <a:gd name="T37" fmla="*/ 1506 h 2325"/>
              <a:gd name="T38" fmla="*/ 4491 w 5760"/>
              <a:gd name="T39" fmla="*/ 1602 h 2325"/>
              <a:gd name="T40" fmla="*/ 4668 w 5760"/>
              <a:gd name="T41" fmla="*/ 1740 h 2325"/>
              <a:gd name="T42" fmla="*/ 4824 w 5760"/>
              <a:gd name="T43" fmla="*/ 1875 h 2325"/>
              <a:gd name="T44" fmla="*/ 4968 w 5760"/>
              <a:gd name="T45" fmla="*/ 2016 h 2325"/>
              <a:gd name="T46" fmla="*/ 5100 w 5760"/>
              <a:gd name="T47" fmla="*/ 2154 h 2325"/>
              <a:gd name="T48" fmla="*/ 5238 w 5760"/>
              <a:gd name="T49" fmla="*/ 2324 h 2325"/>
              <a:gd name="T50" fmla="*/ 5759 w 5760"/>
              <a:gd name="T51" fmla="*/ 2324 h 2325"/>
              <a:gd name="T52" fmla="*/ 5759 w 5760"/>
              <a:gd name="T53" fmla="*/ 1245 h 2325"/>
              <a:gd name="T54" fmla="*/ 5580 w 5760"/>
              <a:gd name="T55" fmla="*/ 1119 h 2325"/>
              <a:gd name="T56" fmla="*/ 5400 w 5760"/>
              <a:gd name="T57" fmla="*/ 1020 h 2325"/>
              <a:gd name="T58" fmla="*/ 5205 w 5760"/>
              <a:gd name="T59" fmla="*/ 918 h 2325"/>
              <a:gd name="T60" fmla="*/ 5031 w 5760"/>
              <a:gd name="T61" fmla="*/ 837 h 2325"/>
              <a:gd name="T62" fmla="*/ 4866 w 5760"/>
              <a:gd name="T63" fmla="*/ 771 h 2325"/>
              <a:gd name="T64" fmla="*/ 4710 w 5760"/>
              <a:gd name="T65" fmla="*/ 711 h 2325"/>
              <a:gd name="T66" fmla="*/ 4545 w 5760"/>
              <a:gd name="T67" fmla="*/ 651 h 2325"/>
              <a:gd name="T68" fmla="*/ 4386 w 5760"/>
              <a:gd name="T69" fmla="*/ 600 h 2325"/>
              <a:gd name="T70" fmla="*/ 4248 w 5760"/>
              <a:gd name="T71" fmla="*/ 552 h 2325"/>
              <a:gd name="T72" fmla="*/ 3993 w 5760"/>
              <a:gd name="T73" fmla="*/ 483 h 2325"/>
              <a:gd name="T74" fmla="*/ 3777 w 5760"/>
              <a:gd name="T75" fmla="*/ 423 h 2325"/>
              <a:gd name="T76" fmla="*/ 3564 w 5760"/>
              <a:gd name="T77" fmla="*/ 375 h 2325"/>
              <a:gd name="T78" fmla="*/ 3282 w 5760"/>
              <a:gd name="T79" fmla="*/ 312 h 2325"/>
              <a:gd name="T80" fmla="*/ 3003 w 5760"/>
              <a:gd name="T81" fmla="*/ 261 h 2325"/>
              <a:gd name="T82" fmla="*/ 2733 w 5760"/>
              <a:gd name="T83" fmla="*/ 213 h 2325"/>
              <a:gd name="T84" fmla="*/ 2451 w 5760"/>
              <a:gd name="T85" fmla="*/ 171 h 2325"/>
              <a:gd name="T86" fmla="*/ 2211 w 5760"/>
              <a:gd name="T87" fmla="*/ 138 h 2325"/>
              <a:gd name="T88" fmla="*/ 1974 w 5760"/>
              <a:gd name="T89" fmla="*/ 108 h 2325"/>
              <a:gd name="T90" fmla="*/ 1665 w 5760"/>
              <a:gd name="T91" fmla="*/ 81 h 2325"/>
              <a:gd name="T92" fmla="*/ 1437 w 5760"/>
              <a:gd name="T93" fmla="*/ 60 h 2325"/>
              <a:gd name="T94" fmla="*/ 1125 w 5760"/>
              <a:gd name="T95" fmla="*/ 36 h 2325"/>
              <a:gd name="T96" fmla="*/ 828 w 5760"/>
              <a:gd name="T97" fmla="*/ 21 h 2325"/>
              <a:gd name="T98" fmla="*/ 558 w 5760"/>
              <a:gd name="T99" fmla="*/ 12 h 2325"/>
              <a:gd name="T100" fmla="*/ 282 w 5760"/>
              <a:gd name="T101" fmla="*/ 3 h 2325"/>
              <a:gd name="T102" fmla="*/ 0 w 5760"/>
              <a:gd name="T103" fmla="*/ 0 h 2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760" h="2325">
                <a:moveTo>
                  <a:pt x="0" y="0"/>
                </a:moveTo>
                <a:lnTo>
                  <a:pt x="0" y="339"/>
                </a:lnTo>
                <a:lnTo>
                  <a:pt x="558" y="357"/>
                </a:lnTo>
                <a:lnTo>
                  <a:pt x="807" y="375"/>
                </a:lnTo>
                <a:lnTo>
                  <a:pt x="1056" y="399"/>
                </a:lnTo>
                <a:lnTo>
                  <a:pt x="1272" y="426"/>
                </a:lnTo>
                <a:lnTo>
                  <a:pt x="1539" y="465"/>
                </a:lnTo>
                <a:lnTo>
                  <a:pt x="1791" y="510"/>
                </a:lnTo>
                <a:lnTo>
                  <a:pt x="2076" y="570"/>
                </a:lnTo>
                <a:lnTo>
                  <a:pt x="2334" y="630"/>
                </a:lnTo>
                <a:lnTo>
                  <a:pt x="2544" y="687"/>
                </a:lnTo>
                <a:lnTo>
                  <a:pt x="2775" y="759"/>
                </a:lnTo>
                <a:lnTo>
                  <a:pt x="3003" y="837"/>
                </a:lnTo>
                <a:lnTo>
                  <a:pt x="3231" y="924"/>
                </a:lnTo>
                <a:lnTo>
                  <a:pt x="3438" y="1005"/>
                </a:lnTo>
                <a:lnTo>
                  <a:pt x="3663" y="1110"/>
                </a:lnTo>
                <a:lnTo>
                  <a:pt x="3903" y="1233"/>
                </a:lnTo>
                <a:lnTo>
                  <a:pt x="4149" y="1374"/>
                </a:lnTo>
                <a:lnTo>
                  <a:pt x="4353" y="1506"/>
                </a:lnTo>
                <a:lnTo>
                  <a:pt x="4491" y="1602"/>
                </a:lnTo>
                <a:lnTo>
                  <a:pt x="4668" y="1740"/>
                </a:lnTo>
                <a:lnTo>
                  <a:pt x="4824" y="1875"/>
                </a:lnTo>
                <a:lnTo>
                  <a:pt x="4968" y="2016"/>
                </a:lnTo>
                <a:lnTo>
                  <a:pt x="5100" y="2154"/>
                </a:lnTo>
                <a:lnTo>
                  <a:pt x="5238" y="2324"/>
                </a:lnTo>
                <a:lnTo>
                  <a:pt x="5759" y="2324"/>
                </a:lnTo>
                <a:lnTo>
                  <a:pt x="5759" y="1245"/>
                </a:lnTo>
                <a:lnTo>
                  <a:pt x="5580" y="1119"/>
                </a:lnTo>
                <a:lnTo>
                  <a:pt x="5400" y="1020"/>
                </a:lnTo>
                <a:lnTo>
                  <a:pt x="5205" y="918"/>
                </a:lnTo>
                <a:lnTo>
                  <a:pt x="5031" y="837"/>
                </a:lnTo>
                <a:lnTo>
                  <a:pt x="4866" y="771"/>
                </a:lnTo>
                <a:lnTo>
                  <a:pt x="4710" y="711"/>
                </a:lnTo>
                <a:lnTo>
                  <a:pt x="4545" y="651"/>
                </a:lnTo>
                <a:lnTo>
                  <a:pt x="4386" y="600"/>
                </a:lnTo>
                <a:lnTo>
                  <a:pt x="4248" y="552"/>
                </a:lnTo>
                <a:lnTo>
                  <a:pt x="3993" y="483"/>
                </a:lnTo>
                <a:lnTo>
                  <a:pt x="3777" y="423"/>
                </a:lnTo>
                <a:lnTo>
                  <a:pt x="3564" y="375"/>
                </a:lnTo>
                <a:lnTo>
                  <a:pt x="3282" y="312"/>
                </a:lnTo>
                <a:lnTo>
                  <a:pt x="3003" y="261"/>
                </a:lnTo>
                <a:lnTo>
                  <a:pt x="2733" y="213"/>
                </a:lnTo>
                <a:lnTo>
                  <a:pt x="2451" y="171"/>
                </a:lnTo>
                <a:lnTo>
                  <a:pt x="2211" y="138"/>
                </a:lnTo>
                <a:lnTo>
                  <a:pt x="1974" y="108"/>
                </a:lnTo>
                <a:lnTo>
                  <a:pt x="1665" y="81"/>
                </a:lnTo>
                <a:lnTo>
                  <a:pt x="1437" y="60"/>
                </a:lnTo>
                <a:lnTo>
                  <a:pt x="1125" y="36"/>
                </a:lnTo>
                <a:lnTo>
                  <a:pt x="828" y="21"/>
                </a:lnTo>
                <a:lnTo>
                  <a:pt x="558" y="12"/>
                </a:lnTo>
                <a:lnTo>
                  <a:pt x="282" y="3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8" name="Freeform 6"/>
          <p:cNvSpPr>
            <a:spLocks/>
          </p:cNvSpPr>
          <p:nvPr/>
        </p:nvSpPr>
        <p:spPr bwMode="white">
          <a:xfrm>
            <a:off x="0" y="2460625"/>
            <a:ext cx="9144000" cy="2497138"/>
          </a:xfrm>
          <a:custGeom>
            <a:avLst/>
            <a:gdLst>
              <a:gd name="T0" fmla="*/ 0 w 5760"/>
              <a:gd name="T1" fmla="*/ 0 h 1573"/>
              <a:gd name="T2" fmla="*/ 0 w 5760"/>
              <a:gd name="T3" fmla="*/ 351 h 1573"/>
              <a:gd name="T4" fmla="*/ 282 w 5760"/>
              <a:gd name="T5" fmla="*/ 357 h 1573"/>
              <a:gd name="T6" fmla="*/ 627 w 5760"/>
              <a:gd name="T7" fmla="*/ 363 h 1573"/>
              <a:gd name="T8" fmla="*/ 960 w 5760"/>
              <a:gd name="T9" fmla="*/ 375 h 1573"/>
              <a:gd name="T10" fmla="*/ 1218 w 5760"/>
              <a:gd name="T11" fmla="*/ 393 h 1573"/>
              <a:gd name="T12" fmla="*/ 1470 w 5760"/>
              <a:gd name="T13" fmla="*/ 411 h 1573"/>
              <a:gd name="T14" fmla="*/ 1746 w 5760"/>
              <a:gd name="T15" fmla="*/ 435 h 1573"/>
              <a:gd name="T16" fmla="*/ 2022 w 5760"/>
              <a:gd name="T17" fmla="*/ 462 h 1573"/>
              <a:gd name="T18" fmla="*/ 2340 w 5760"/>
              <a:gd name="T19" fmla="*/ 504 h 1573"/>
              <a:gd name="T20" fmla="*/ 2664 w 5760"/>
              <a:gd name="T21" fmla="*/ 549 h 1573"/>
              <a:gd name="T22" fmla="*/ 2952 w 5760"/>
              <a:gd name="T23" fmla="*/ 597 h 1573"/>
              <a:gd name="T24" fmla="*/ 3225 w 5760"/>
              <a:gd name="T25" fmla="*/ 648 h 1573"/>
              <a:gd name="T26" fmla="*/ 3513 w 5760"/>
              <a:gd name="T27" fmla="*/ 708 h 1573"/>
              <a:gd name="T28" fmla="*/ 3693 w 5760"/>
              <a:gd name="T29" fmla="*/ 750 h 1573"/>
              <a:gd name="T30" fmla="*/ 3936 w 5760"/>
              <a:gd name="T31" fmla="*/ 810 h 1573"/>
              <a:gd name="T32" fmla="*/ 4095 w 5760"/>
              <a:gd name="T33" fmla="*/ 855 h 1573"/>
              <a:gd name="T34" fmla="*/ 4281 w 5760"/>
              <a:gd name="T35" fmla="*/ 909 h 1573"/>
              <a:gd name="T36" fmla="*/ 4503 w 5760"/>
              <a:gd name="T37" fmla="*/ 981 h 1573"/>
              <a:gd name="T38" fmla="*/ 4704 w 5760"/>
              <a:gd name="T39" fmla="*/ 1053 h 1573"/>
              <a:gd name="T40" fmla="*/ 4911 w 5760"/>
              <a:gd name="T41" fmla="*/ 1131 h 1573"/>
              <a:gd name="T42" fmla="*/ 5073 w 5760"/>
              <a:gd name="T43" fmla="*/ 1197 h 1573"/>
              <a:gd name="T44" fmla="*/ 5256 w 5760"/>
              <a:gd name="T45" fmla="*/ 1281 h 1573"/>
              <a:gd name="T46" fmla="*/ 5475 w 5760"/>
              <a:gd name="T47" fmla="*/ 1401 h 1573"/>
              <a:gd name="T48" fmla="*/ 5628 w 5760"/>
              <a:gd name="T49" fmla="*/ 1482 h 1573"/>
              <a:gd name="T50" fmla="*/ 5759 w 5760"/>
              <a:gd name="T51" fmla="*/ 1572 h 1573"/>
              <a:gd name="T52" fmla="*/ 5759 w 5760"/>
              <a:gd name="T53" fmla="*/ 633 h 1573"/>
              <a:gd name="T54" fmla="*/ 5493 w 5760"/>
              <a:gd name="T55" fmla="*/ 570 h 1573"/>
              <a:gd name="T56" fmla="*/ 5214 w 5760"/>
              <a:gd name="T57" fmla="*/ 501 h 1573"/>
              <a:gd name="T58" fmla="*/ 4950 w 5760"/>
              <a:gd name="T59" fmla="*/ 444 h 1573"/>
              <a:gd name="T60" fmla="*/ 4701 w 5760"/>
              <a:gd name="T61" fmla="*/ 396 h 1573"/>
              <a:gd name="T62" fmla="*/ 4425 w 5760"/>
              <a:gd name="T63" fmla="*/ 348 h 1573"/>
              <a:gd name="T64" fmla="*/ 4110 w 5760"/>
              <a:gd name="T65" fmla="*/ 294 h 1573"/>
              <a:gd name="T66" fmla="*/ 3813 w 5760"/>
              <a:gd name="T67" fmla="*/ 252 h 1573"/>
              <a:gd name="T68" fmla="*/ 3549 w 5760"/>
              <a:gd name="T69" fmla="*/ 213 h 1573"/>
              <a:gd name="T70" fmla="*/ 3261 w 5760"/>
              <a:gd name="T71" fmla="*/ 183 h 1573"/>
              <a:gd name="T72" fmla="*/ 3015 w 5760"/>
              <a:gd name="T73" fmla="*/ 153 h 1573"/>
              <a:gd name="T74" fmla="*/ 2757 w 5760"/>
              <a:gd name="T75" fmla="*/ 129 h 1573"/>
              <a:gd name="T76" fmla="*/ 2520 w 5760"/>
              <a:gd name="T77" fmla="*/ 105 h 1573"/>
              <a:gd name="T78" fmla="*/ 2301 w 5760"/>
              <a:gd name="T79" fmla="*/ 87 h 1573"/>
              <a:gd name="T80" fmla="*/ 2013 w 5760"/>
              <a:gd name="T81" fmla="*/ 66 h 1573"/>
              <a:gd name="T82" fmla="*/ 1731 w 5760"/>
              <a:gd name="T83" fmla="*/ 48 h 1573"/>
              <a:gd name="T84" fmla="*/ 1524 w 5760"/>
              <a:gd name="T85" fmla="*/ 39 h 1573"/>
              <a:gd name="T86" fmla="*/ 1260 w 5760"/>
              <a:gd name="T87" fmla="*/ 27 h 1573"/>
              <a:gd name="T88" fmla="*/ 966 w 5760"/>
              <a:gd name="T89" fmla="*/ 15 h 1573"/>
              <a:gd name="T90" fmla="*/ 714 w 5760"/>
              <a:gd name="T91" fmla="*/ 12 h 1573"/>
              <a:gd name="T92" fmla="*/ 510 w 5760"/>
              <a:gd name="T93" fmla="*/ 6 h 1573"/>
              <a:gd name="T94" fmla="*/ 243 w 5760"/>
              <a:gd name="T95" fmla="*/ 0 h 1573"/>
              <a:gd name="T96" fmla="*/ 0 w 5760"/>
              <a:gd name="T97" fmla="*/ 0 h 1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760" h="1573">
                <a:moveTo>
                  <a:pt x="0" y="0"/>
                </a:moveTo>
                <a:lnTo>
                  <a:pt x="0" y="351"/>
                </a:lnTo>
                <a:lnTo>
                  <a:pt x="282" y="357"/>
                </a:lnTo>
                <a:lnTo>
                  <a:pt x="627" y="363"/>
                </a:lnTo>
                <a:lnTo>
                  <a:pt x="960" y="375"/>
                </a:lnTo>
                <a:lnTo>
                  <a:pt x="1218" y="393"/>
                </a:lnTo>
                <a:lnTo>
                  <a:pt x="1470" y="411"/>
                </a:lnTo>
                <a:lnTo>
                  <a:pt x="1746" y="435"/>
                </a:lnTo>
                <a:lnTo>
                  <a:pt x="2022" y="462"/>
                </a:lnTo>
                <a:lnTo>
                  <a:pt x="2340" y="504"/>
                </a:lnTo>
                <a:lnTo>
                  <a:pt x="2664" y="549"/>
                </a:lnTo>
                <a:lnTo>
                  <a:pt x="2952" y="597"/>
                </a:lnTo>
                <a:lnTo>
                  <a:pt x="3225" y="648"/>
                </a:lnTo>
                <a:lnTo>
                  <a:pt x="3513" y="708"/>
                </a:lnTo>
                <a:lnTo>
                  <a:pt x="3693" y="750"/>
                </a:lnTo>
                <a:lnTo>
                  <a:pt x="3936" y="810"/>
                </a:lnTo>
                <a:lnTo>
                  <a:pt x="4095" y="855"/>
                </a:lnTo>
                <a:lnTo>
                  <a:pt x="4281" y="909"/>
                </a:lnTo>
                <a:lnTo>
                  <a:pt x="4503" y="981"/>
                </a:lnTo>
                <a:lnTo>
                  <a:pt x="4704" y="1053"/>
                </a:lnTo>
                <a:lnTo>
                  <a:pt x="4911" y="1131"/>
                </a:lnTo>
                <a:lnTo>
                  <a:pt x="5073" y="1197"/>
                </a:lnTo>
                <a:lnTo>
                  <a:pt x="5256" y="1281"/>
                </a:lnTo>
                <a:lnTo>
                  <a:pt x="5475" y="1401"/>
                </a:lnTo>
                <a:lnTo>
                  <a:pt x="5628" y="1482"/>
                </a:lnTo>
                <a:lnTo>
                  <a:pt x="5759" y="1572"/>
                </a:lnTo>
                <a:lnTo>
                  <a:pt x="5759" y="633"/>
                </a:lnTo>
                <a:lnTo>
                  <a:pt x="5493" y="570"/>
                </a:lnTo>
                <a:lnTo>
                  <a:pt x="5214" y="501"/>
                </a:lnTo>
                <a:lnTo>
                  <a:pt x="4950" y="444"/>
                </a:lnTo>
                <a:lnTo>
                  <a:pt x="4701" y="396"/>
                </a:lnTo>
                <a:lnTo>
                  <a:pt x="4425" y="348"/>
                </a:lnTo>
                <a:lnTo>
                  <a:pt x="4110" y="294"/>
                </a:lnTo>
                <a:lnTo>
                  <a:pt x="3813" y="252"/>
                </a:lnTo>
                <a:lnTo>
                  <a:pt x="3549" y="213"/>
                </a:lnTo>
                <a:lnTo>
                  <a:pt x="3261" y="183"/>
                </a:lnTo>
                <a:lnTo>
                  <a:pt x="3015" y="153"/>
                </a:lnTo>
                <a:lnTo>
                  <a:pt x="2757" y="129"/>
                </a:lnTo>
                <a:lnTo>
                  <a:pt x="2520" y="105"/>
                </a:lnTo>
                <a:lnTo>
                  <a:pt x="2301" y="87"/>
                </a:lnTo>
                <a:lnTo>
                  <a:pt x="2013" y="66"/>
                </a:lnTo>
                <a:lnTo>
                  <a:pt x="1731" y="48"/>
                </a:lnTo>
                <a:lnTo>
                  <a:pt x="1524" y="39"/>
                </a:lnTo>
                <a:lnTo>
                  <a:pt x="1260" y="27"/>
                </a:lnTo>
                <a:lnTo>
                  <a:pt x="966" y="15"/>
                </a:lnTo>
                <a:lnTo>
                  <a:pt x="714" y="12"/>
                </a:lnTo>
                <a:lnTo>
                  <a:pt x="510" y="6"/>
                </a:lnTo>
                <a:lnTo>
                  <a:pt x="24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9" name="Freeform 7"/>
          <p:cNvSpPr>
            <a:spLocks/>
          </p:cNvSpPr>
          <p:nvPr/>
        </p:nvSpPr>
        <p:spPr bwMode="white">
          <a:xfrm>
            <a:off x="0" y="1793875"/>
            <a:ext cx="9144000" cy="1539875"/>
          </a:xfrm>
          <a:custGeom>
            <a:avLst/>
            <a:gdLst>
              <a:gd name="T0" fmla="*/ 0 w 5760"/>
              <a:gd name="T1" fmla="*/ 0 h 970"/>
              <a:gd name="T2" fmla="*/ 0 w 5760"/>
              <a:gd name="T3" fmla="*/ 339 h 970"/>
              <a:gd name="T4" fmla="*/ 318 w 5760"/>
              <a:gd name="T5" fmla="*/ 342 h 970"/>
              <a:gd name="T6" fmla="*/ 591 w 5760"/>
              <a:gd name="T7" fmla="*/ 348 h 970"/>
              <a:gd name="T8" fmla="*/ 846 w 5760"/>
              <a:gd name="T9" fmla="*/ 354 h 970"/>
              <a:gd name="T10" fmla="*/ 1074 w 5760"/>
              <a:gd name="T11" fmla="*/ 360 h 970"/>
              <a:gd name="T12" fmla="*/ 1314 w 5760"/>
              <a:gd name="T13" fmla="*/ 366 h 970"/>
              <a:gd name="T14" fmla="*/ 1599 w 5760"/>
              <a:gd name="T15" fmla="*/ 381 h 970"/>
              <a:gd name="T16" fmla="*/ 1911 w 5760"/>
              <a:gd name="T17" fmla="*/ 399 h 970"/>
              <a:gd name="T18" fmla="*/ 2241 w 5760"/>
              <a:gd name="T19" fmla="*/ 420 h 970"/>
              <a:gd name="T20" fmla="*/ 2619 w 5760"/>
              <a:gd name="T21" fmla="*/ 453 h 970"/>
              <a:gd name="T22" fmla="*/ 2889 w 5760"/>
              <a:gd name="T23" fmla="*/ 477 h 970"/>
              <a:gd name="T24" fmla="*/ 3177 w 5760"/>
              <a:gd name="T25" fmla="*/ 507 h 970"/>
              <a:gd name="T26" fmla="*/ 3498 w 5760"/>
              <a:gd name="T27" fmla="*/ 543 h 970"/>
              <a:gd name="T28" fmla="*/ 3813 w 5760"/>
              <a:gd name="T29" fmla="*/ 585 h 970"/>
              <a:gd name="T30" fmla="*/ 4044 w 5760"/>
              <a:gd name="T31" fmla="*/ 618 h 970"/>
              <a:gd name="T32" fmla="*/ 4365 w 5760"/>
              <a:gd name="T33" fmla="*/ 669 h 970"/>
              <a:gd name="T34" fmla="*/ 4683 w 5760"/>
              <a:gd name="T35" fmla="*/ 726 h 970"/>
              <a:gd name="T36" fmla="*/ 4980 w 5760"/>
              <a:gd name="T37" fmla="*/ 786 h 970"/>
              <a:gd name="T38" fmla="*/ 5268 w 5760"/>
              <a:gd name="T39" fmla="*/ 846 h 970"/>
              <a:gd name="T40" fmla="*/ 5646 w 5760"/>
              <a:gd name="T41" fmla="*/ 942 h 970"/>
              <a:gd name="T42" fmla="*/ 5759 w 5760"/>
              <a:gd name="T43" fmla="*/ 969 h 970"/>
              <a:gd name="T44" fmla="*/ 5759 w 5760"/>
              <a:gd name="T45" fmla="*/ 0 h 970"/>
              <a:gd name="T46" fmla="*/ 0 w 5760"/>
              <a:gd name="T47" fmla="*/ 0 h 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760" h="970">
                <a:moveTo>
                  <a:pt x="0" y="0"/>
                </a:moveTo>
                <a:lnTo>
                  <a:pt x="0" y="339"/>
                </a:lnTo>
                <a:lnTo>
                  <a:pt x="318" y="342"/>
                </a:lnTo>
                <a:lnTo>
                  <a:pt x="591" y="348"/>
                </a:lnTo>
                <a:lnTo>
                  <a:pt x="846" y="354"/>
                </a:lnTo>
                <a:lnTo>
                  <a:pt x="1074" y="360"/>
                </a:lnTo>
                <a:lnTo>
                  <a:pt x="1314" y="366"/>
                </a:lnTo>
                <a:lnTo>
                  <a:pt x="1599" y="381"/>
                </a:lnTo>
                <a:lnTo>
                  <a:pt x="1911" y="399"/>
                </a:lnTo>
                <a:lnTo>
                  <a:pt x="2241" y="420"/>
                </a:lnTo>
                <a:lnTo>
                  <a:pt x="2619" y="453"/>
                </a:lnTo>
                <a:lnTo>
                  <a:pt x="2889" y="477"/>
                </a:lnTo>
                <a:lnTo>
                  <a:pt x="3177" y="507"/>
                </a:lnTo>
                <a:lnTo>
                  <a:pt x="3498" y="543"/>
                </a:lnTo>
                <a:lnTo>
                  <a:pt x="3813" y="585"/>
                </a:lnTo>
                <a:lnTo>
                  <a:pt x="4044" y="618"/>
                </a:lnTo>
                <a:lnTo>
                  <a:pt x="4365" y="669"/>
                </a:lnTo>
                <a:lnTo>
                  <a:pt x="4683" y="726"/>
                </a:lnTo>
                <a:lnTo>
                  <a:pt x="4980" y="786"/>
                </a:lnTo>
                <a:lnTo>
                  <a:pt x="5268" y="846"/>
                </a:lnTo>
                <a:lnTo>
                  <a:pt x="5646" y="942"/>
                </a:lnTo>
                <a:lnTo>
                  <a:pt x="5759" y="969"/>
                </a:lnTo>
                <a:lnTo>
                  <a:pt x="5759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0" name="Freeform 8"/>
          <p:cNvSpPr>
            <a:spLocks/>
          </p:cNvSpPr>
          <p:nvPr/>
        </p:nvSpPr>
        <p:spPr bwMode="white">
          <a:xfrm>
            <a:off x="0" y="-20638"/>
            <a:ext cx="9144000" cy="1682751"/>
          </a:xfrm>
          <a:custGeom>
            <a:avLst/>
            <a:gdLst>
              <a:gd name="T0" fmla="*/ 0 w 5760"/>
              <a:gd name="T1" fmla="*/ 753 h 1060"/>
              <a:gd name="T2" fmla="*/ 0 w 5760"/>
              <a:gd name="T3" fmla="*/ 1059 h 1060"/>
              <a:gd name="T4" fmla="*/ 5759 w 5760"/>
              <a:gd name="T5" fmla="*/ 1059 h 1060"/>
              <a:gd name="T6" fmla="*/ 5759 w 5760"/>
              <a:gd name="T7" fmla="*/ 0 h 1060"/>
              <a:gd name="T8" fmla="*/ 5430 w 5760"/>
              <a:gd name="T9" fmla="*/ 0 h 1060"/>
              <a:gd name="T10" fmla="*/ 5298 w 5760"/>
              <a:gd name="T11" fmla="*/ 84 h 1060"/>
              <a:gd name="T12" fmla="*/ 5136 w 5760"/>
              <a:gd name="T13" fmla="*/ 159 h 1060"/>
              <a:gd name="T14" fmla="*/ 4968 w 5760"/>
              <a:gd name="T15" fmla="*/ 222 h 1060"/>
              <a:gd name="T16" fmla="*/ 4812 w 5760"/>
              <a:gd name="T17" fmla="*/ 267 h 1060"/>
              <a:gd name="T18" fmla="*/ 4626 w 5760"/>
              <a:gd name="T19" fmla="*/ 324 h 1060"/>
              <a:gd name="T20" fmla="*/ 4440 w 5760"/>
              <a:gd name="T21" fmla="*/ 366 h 1060"/>
              <a:gd name="T22" fmla="*/ 4230 w 5760"/>
              <a:gd name="T23" fmla="*/ 414 h 1060"/>
              <a:gd name="T24" fmla="*/ 3939 w 5760"/>
              <a:gd name="T25" fmla="*/ 468 h 1060"/>
              <a:gd name="T26" fmla="*/ 3711 w 5760"/>
              <a:gd name="T27" fmla="*/ 504 h 1060"/>
              <a:gd name="T28" fmla="*/ 3441 w 5760"/>
              <a:gd name="T29" fmla="*/ 543 h 1060"/>
              <a:gd name="T30" fmla="*/ 3189 w 5760"/>
              <a:gd name="T31" fmla="*/ 579 h 1060"/>
              <a:gd name="T32" fmla="*/ 2925 w 5760"/>
              <a:gd name="T33" fmla="*/ 606 h 1060"/>
              <a:gd name="T34" fmla="*/ 2679 w 5760"/>
              <a:gd name="T35" fmla="*/ 633 h 1060"/>
              <a:gd name="T36" fmla="*/ 2418 w 5760"/>
              <a:gd name="T37" fmla="*/ 654 h 1060"/>
              <a:gd name="T38" fmla="*/ 2142 w 5760"/>
              <a:gd name="T39" fmla="*/ 675 h 1060"/>
              <a:gd name="T40" fmla="*/ 1896 w 5760"/>
              <a:gd name="T41" fmla="*/ 693 h 1060"/>
              <a:gd name="T42" fmla="*/ 1647 w 5760"/>
              <a:gd name="T43" fmla="*/ 708 h 1060"/>
              <a:gd name="T44" fmla="*/ 1404 w 5760"/>
              <a:gd name="T45" fmla="*/ 720 h 1060"/>
              <a:gd name="T46" fmla="*/ 1170 w 5760"/>
              <a:gd name="T47" fmla="*/ 732 h 1060"/>
              <a:gd name="T48" fmla="*/ 906 w 5760"/>
              <a:gd name="T49" fmla="*/ 738 h 1060"/>
              <a:gd name="T50" fmla="*/ 534 w 5760"/>
              <a:gd name="T51" fmla="*/ 747 h 1060"/>
              <a:gd name="T52" fmla="*/ 201 w 5760"/>
              <a:gd name="T53" fmla="*/ 753 h 1060"/>
              <a:gd name="T54" fmla="*/ 0 w 5760"/>
              <a:gd name="T55" fmla="*/ 753 h 10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760" h="1060">
                <a:moveTo>
                  <a:pt x="0" y="753"/>
                </a:moveTo>
                <a:lnTo>
                  <a:pt x="0" y="1059"/>
                </a:lnTo>
                <a:lnTo>
                  <a:pt x="5759" y="1059"/>
                </a:lnTo>
                <a:lnTo>
                  <a:pt x="5759" y="0"/>
                </a:lnTo>
                <a:lnTo>
                  <a:pt x="5430" y="0"/>
                </a:lnTo>
                <a:lnTo>
                  <a:pt x="5298" y="84"/>
                </a:lnTo>
                <a:lnTo>
                  <a:pt x="5136" y="159"/>
                </a:lnTo>
                <a:lnTo>
                  <a:pt x="4968" y="222"/>
                </a:lnTo>
                <a:lnTo>
                  <a:pt x="4812" y="267"/>
                </a:lnTo>
                <a:lnTo>
                  <a:pt x="4626" y="324"/>
                </a:lnTo>
                <a:lnTo>
                  <a:pt x="4440" y="366"/>
                </a:lnTo>
                <a:lnTo>
                  <a:pt x="4230" y="414"/>
                </a:lnTo>
                <a:lnTo>
                  <a:pt x="3939" y="468"/>
                </a:lnTo>
                <a:lnTo>
                  <a:pt x="3711" y="504"/>
                </a:lnTo>
                <a:lnTo>
                  <a:pt x="3441" y="543"/>
                </a:lnTo>
                <a:lnTo>
                  <a:pt x="3189" y="579"/>
                </a:lnTo>
                <a:lnTo>
                  <a:pt x="2925" y="606"/>
                </a:lnTo>
                <a:lnTo>
                  <a:pt x="2679" y="633"/>
                </a:lnTo>
                <a:lnTo>
                  <a:pt x="2418" y="654"/>
                </a:lnTo>
                <a:lnTo>
                  <a:pt x="2142" y="675"/>
                </a:lnTo>
                <a:lnTo>
                  <a:pt x="1896" y="693"/>
                </a:lnTo>
                <a:lnTo>
                  <a:pt x="1647" y="708"/>
                </a:lnTo>
                <a:lnTo>
                  <a:pt x="1404" y="720"/>
                </a:lnTo>
                <a:lnTo>
                  <a:pt x="1170" y="732"/>
                </a:lnTo>
                <a:lnTo>
                  <a:pt x="906" y="738"/>
                </a:lnTo>
                <a:lnTo>
                  <a:pt x="534" y="747"/>
                </a:lnTo>
                <a:lnTo>
                  <a:pt x="201" y="753"/>
                </a:lnTo>
                <a:lnTo>
                  <a:pt x="0" y="753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1" name="Freeform 9"/>
          <p:cNvSpPr>
            <a:spLocks/>
          </p:cNvSpPr>
          <p:nvPr/>
        </p:nvSpPr>
        <p:spPr bwMode="white">
          <a:xfrm>
            <a:off x="0" y="-20638"/>
            <a:ext cx="8388350" cy="1068388"/>
          </a:xfrm>
          <a:custGeom>
            <a:avLst/>
            <a:gdLst>
              <a:gd name="T0" fmla="*/ 0 w 5284"/>
              <a:gd name="T1" fmla="*/ 366 h 673"/>
              <a:gd name="T2" fmla="*/ 0 w 5284"/>
              <a:gd name="T3" fmla="*/ 672 h 673"/>
              <a:gd name="T4" fmla="*/ 303 w 5284"/>
              <a:gd name="T5" fmla="*/ 672 h 673"/>
              <a:gd name="T6" fmla="*/ 723 w 5284"/>
              <a:gd name="T7" fmla="*/ 663 h 673"/>
              <a:gd name="T8" fmla="*/ 1020 w 5284"/>
              <a:gd name="T9" fmla="*/ 654 h 673"/>
              <a:gd name="T10" fmla="*/ 1302 w 5284"/>
              <a:gd name="T11" fmla="*/ 642 h 673"/>
              <a:gd name="T12" fmla="*/ 1554 w 5284"/>
              <a:gd name="T13" fmla="*/ 630 h 673"/>
              <a:gd name="T14" fmla="*/ 1779 w 5284"/>
              <a:gd name="T15" fmla="*/ 615 h 673"/>
              <a:gd name="T16" fmla="*/ 1962 w 5284"/>
              <a:gd name="T17" fmla="*/ 606 h 673"/>
              <a:gd name="T18" fmla="*/ 2193 w 5284"/>
              <a:gd name="T19" fmla="*/ 588 h 673"/>
              <a:gd name="T20" fmla="*/ 2448 w 5284"/>
              <a:gd name="T21" fmla="*/ 570 h 673"/>
              <a:gd name="T22" fmla="*/ 2700 w 5284"/>
              <a:gd name="T23" fmla="*/ 546 h 673"/>
              <a:gd name="T24" fmla="*/ 2904 w 5284"/>
              <a:gd name="T25" fmla="*/ 528 h 673"/>
              <a:gd name="T26" fmla="*/ 3138 w 5284"/>
              <a:gd name="T27" fmla="*/ 498 h 673"/>
              <a:gd name="T28" fmla="*/ 3324 w 5284"/>
              <a:gd name="T29" fmla="*/ 474 h 673"/>
              <a:gd name="T30" fmla="*/ 3534 w 5284"/>
              <a:gd name="T31" fmla="*/ 447 h 673"/>
              <a:gd name="T32" fmla="*/ 3735 w 5284"/>
              <a:gd name="T33" fmla="*/ 420 h 673"/>
              <a:gd name="T34" fmla="*/ 3933 w 5284"/>
              <a:gd name="T35" fmla="*/ 384 h 673"/>
              <a:gd name="T36" fmla="*/ 4116 w 5284"/>
              <a:gd name="T37" fmla="*/ 351 h 673"/>
              <a:gd name="T38" fmla="*/ 4266 w 5284"/>
              <a:gd name="T39" fmla="*/ 318 h 673"/>
              <a:gd name="T40" fmla="*/ 4446 w 5284"/>
              <a:gd name="T41" fmla="*/ 279 h 673"/>
              <a:gd name="T42" fmla="*/ 4620 w 5284"/>
              <a:gd name="T43" fmla="*/ 237 h 673"/>
              <a:gd name="T44" fmla="*/ 4779 w 5284"/>
              <a:gd name="T45" fmla="*/ 192 h 673"/>
              <a:gd name="T46" fmla="*/ 4920 w 5284"/>
              <a:gd name="T47" fmla="*/ 147 h 673"/>
              <a:gd name="T48" fmla="*/ 5085 w 5284"/>
              <a:gd name="T49" fmla="*/ 90 h 673"/>
              <a:gd name="T50" fmla="*/ 5193 w 5284"/>
              <a:gd name="T51" fmla="*/ 42 h 673"/>
              <a:gd name="T52" fmla="*/ 5283 w 5284"/>
              <a:gd name="T53" fmla="*/ 0 h 673"/>
              <a:gd name="T54" fmla="*/ 3201 w 5284"/>
              <a:gd name="T55" fmla="*/ 0 h 673"/>
              <a:gd name="T56" fmla="*/ 2982 w 5284"/>
              <a:gd name="T57" fmla="*/ 57 h 673"/>
              <a:gd name="T58" fmla="*/ 2775 w 5284"/>
              <a:gd name="T59" fmla="*/ 108 h 673"/>
              <a:gd name="T60" fmla="*/ 2562 w 5284"/>
              <a:gd name="T61" fmla="*/ 150 h 673"/>
              <a:gd name="T62" fmla="*/ 2397 w 5284"/>
              <a:gd name="T63" fmla="*/ 183 h 673"/>
              <a:gd name="T64" fmla="*/ 2205 w 5284"/>
              <a:gd name="T65" fmla="*/ 213 h 673"/>
              <a:gd name="T66" fmla="*/ 2001 w 5284"/>
              <a:gd name="T67" fmla="*/ 243 h 673"/>
              <a:gd name="T68" fmla="*/ 1776 w 5284"/>
              <a:gd name="T69" fmla="*/ 273 h 673"/>
              <a:gd name="T70" fmla="*/ 1536 w 5284"/>
              <a:gd name="T71" fmla="*/ 297 h 673"/>
              <a:gd name="T72" fmla="*/ 1344 w 5284"/>
              <a:gd name="T73" fmla="*/ 312 h 673"/>
              <a:gd name="T74" fmla="*/ 1134 w 5284"/>
              <a:gd name="T75" fmla="*/ 330 h 673"/>
              <a:gd name="T76" fmla="*/ 921 w 5284"/>
              <a:gd name="T77" fmla="*/ 342 h 673"/>
              <a:gd name="T78" fmla="*/ 696 w 5284"/>
              <a:gd name="T79" fmla="*/ 354 h 673"/>
              <a:gd name="T80" fmla="*/ 501 w 5284"/>
              <a:gd name="T81" fmla="*/ 360 h 673"/>
              <a:gd name="T82" fmla="*/ 279 w 5284"/>
              <a:gd name="T83" fmla="*/ 366 h 673"/>
              <a:gd name="T84" fmla="*/ 99 w 5284"/>
              <a:gd name="T85" fmla="*/ 369 h 673"/>
              <a:gd name="T86" fmla="*/ 0 w 5284"/>
              <a:gd name="T87" fmla="*/ 366 h 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284" h="673">
                <a:moveTo>
                  <a:pt x="0" y="366"/>
                </a:moveTo>
                <a:lnTo>
                  <a:pt x="0" y="672"/>
                </a:lnTo>
                <a:lnTo>
                  <a:pt x="303" y="672"/>
                </a:lnTo>
                <a:lnTo>
                  <a:pt x="723" y="663"/>
                </a:lnTo>
                <a:lnTo>
                  <a:pt x="1020" y="654"/>
                </a:lnTo>
                <a:lnTo>
                  <a:pt x="1302" y="642"/>
                </a:lnTo>
                <a:lnTo>
                  <a:pt x="1554" y="630"/>
                </a:lnTo>
                <a:lnTo>
                  <a:pt x="1779" y="615"/>
                </a:lnTo>
                <a:lnTo>
                  <a:pt x="1962" y="606"/>
                </a:lnTo>
                <a:lnTo>
                  <a:pt x="2193" y="588"/>
                </a:lnTo>
                <a:lnTo>
                  <a:pt x="2448" y="570"/>
                </a:lnTo>
                <a:lnTo>
                  <a:pt x="2700" y="546"/>
                </a:lnTo>
                <a:lnTo>
                  <a:pt x="2904" y="528"/>
                </a:lnTo>
                <a:lnTo>
                  <a:pt x="3138" y="498"/>
                </a:lnTo>
                <a:lnTo>
                  <a:pt x="3324" y="474"/>
                </a:lnTo>
                <a:lnTo>
                  <a:pt x="3534" y="447"/>
                </a:lnTo>
                <a:lnTo>
                  <a:pt x="3735" y="420"/>
                </a:lnTo>
                <a:lnTo>
                  <a:pt x="3933" y="384"/>
                </a:lnTo>
                <a:lnTo>
                  <a:pt x="4116" y="351"/>
                </a:lnTo>
                <a:lnTo>
                  <a:pt x="4266" y="318"/>
                </a:lnTo>
                <a:lnTo>
                  <a:pt x="4446" y="279"/>
                </a:lnTo>
                <a:lnTo>
                  <a:pt x="4620" y="237"/>
                </a:lnTo>
                <a:lnTo>
                  <a:pt x="4779" y="192"/>
                </a:lnTo>
                <a:lnTo>
                  <a:pt x="4920" y="147"/>
                </a:lnTo>
                <a:lnTo>
                  <a:pt x="5085" y="90"/>
                </a:lnTo>
                <a:lnTo>
                  <a:pt x="5193" y="42"/>
                </a:lnTo>
                <a:lnTo>
                  <a:pt x="5283" y="0"/>
                </a:lnTo>
                <a:lnTo>
                  <a:pt x="3201" y="0"/>
                </a:lnTo>
                <a:lnTo>
                  <a:pt x="2982" y="57"/>
                </a:lnTo>
                <a:lnTo>
                  <a:pt x="2775" y="108"/>
                </a:lnTo>
                <a:lnTo>
                  <a:pt x="2562" y="150"/>
                </a:lnTo>
                <a:lnTo>
                  <a:pt x="2397" y="183"/>
                </a:lnTo>
                <a:lnTo>
                  <a:pt x="2205" y="213"/>
                </a:lnTo>
                <a:lnTo>
                  <a:pt x="2001" y="243"/>
                </a:lnTo>
                <a:lnTo>
                  <a:pt x="1776" y="273"/>
                </a:lnTo>
                <a:lnTo>
                  <a:pt x="1536" y="297"/>
                </a:lnTo>
                <a:lnTo>
                  <a:pt x="1344" y="312"/>
                </a:lnTo>
                <a:lnTo>
                  <a:pt x="1134" y="330"/>
                </a:lnTo>
                <a:lnTo>
                  <a:pt x="921" y="342"/>
                </a:lnTo>
                <a:lnTo>
                  <a:pt x="696" y="354"/>
                </a:lnTo>
                <a:lnTo>
                  <a:pt x="501" y="360"/>
                </a:lnTo>
                <a:lnTo>
                  <a:pt x="279" y="366"/>
                </a:lnTo>
                <a:lnTo>
                  <a:pt x="99" y="369"/>
                </a:lnTo>
                <a:lnTo>
                  <a:pt x="0" y="366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2" name="Freeform 10"/>
          <p:cNvSpPr>
            <a:spLocks/>
          </p:cNvSpPr>
          <p:nvPr/>
        </p:nvSpPr>
        <p:spPr bwMode="white">
          <a:xfrm>
            <a:off x="0" y="-20638"/>
            <a:ext cx="4578350" cy="454026"/>
          </a:xfrm>
          <a:custGeom>
            <a:avLst/>
            <a:gdLst>
              <a:gd name="T0" fmla="*/ 0 w 2884"/>
              <a:gd name="T1" fmla="*/ 0 h 286"/>
              <a:gd name="T2" fmla="*/ 0 w 2884"/>
              <a:gd name="T3" fmla="*/ 285 h 286"/>
              <a:gd name="T4" fmla="*/ 192 w 2884"/>
              <a:gd name="T5" fmla="*/ 285 h 286"/>
              <a:gd name="T6" fmla="*/ 384 w 2884"/>
              <a:gd name="T7" fmla="*/ 282 h 286"/>
              <a:gd name="T8" fmla="*/ 579 w 2884"/>
              <a:gd name="T9" fmla="*/ 276 h 286"/>
              <a:gd name="T10" fmla="*/ 789 w 2884"/>
              <a:gd name="T11" fmla="*/ 267 h 286"/>
              <a:gd name="T12" fmla="*/ 999 w 2884"/>
              <a:gd name="T13" fmla="*/ 258 h 286"/>
              <a:gd name="T14" fmla="*/ 1161 w 2884"/>
              <a:gd name="T15" fmla="*/ 246 h 286"/>
              <a:gd name="T16" fmla="*/ 1302 w 2884"/>
              <a:gd name="T17" fmla="*/ 234 h 286"/>
              <a:gd name="T18" fmla="*/ 1458 w 2884"/>
              <a:gd name="T19" fmla="*/ 222 h 286"/>
              <a:gd name="T20" fmla="*/ 1665 w 2884"/>
              <a:gd name="T21" fmla="*/ 201 h 286"/>
              <a:gd name="T22" fmla="*/ 1992 w 2884"/>
              <a:gd name="T23" fmla="*/ 159 h 286"/>
              <a:gd name="T24" fmla="*/ 2301 w 2884"/>
              <a:gd name="T25" fmla="*/ 117 h 286"/>
              <a:gd name="T26" fmla="*/ 2604 w 2884"/>
              <a:gd name="T27" fmla="*/ 60 h 286"/>
              <a:gd name="T28" fmla="*/ 2883 w 2884"/>
              <a:gd name="T29" fmla="*/ 0 h 286"/>
              <a:gd name="T30" fmla="*/ 0 w 2884"/>
              <a:gd name="T31" fmla="*/ 0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84" h="286">
                <a:moveTo>
                  <a:pt x="0" y="0"/>
                </a:moveTo>
                <a:lnTo>
                  <a:pt x="0" y="285"/>
                </a:lnTo>
                <a:lnTo>
                  <a:pt x="192" y="285"/>
                </a:lnTo>
                <a:lnTo>
                  <a:pt x="384" y="282"/>
                </a:lnTo>
                <a:lnTo>
                  <a:pt x="579" y="276"/>
                </a:lnTo>
                <a:lnTo>
                  <a:pt x="789" y="267"/>
                </a:lnTo>
                <a:lnTo>
                  <a:pt x="999" y="258"/>
                </a:lnTo>
                <a:lnTo>
                  <a:pt x="1161" y="246"/>
                </a:lnTo>
                <a:lnTo>
                  <a:pt x="1302" y="234"/>
                </a:lnTo>
                <a:lnTo>
                  <a:pt x="1458" y="222"/>
                </a:lnTo>
                <a:lnTo>
                  <a:pt x="1665" y="201"/>
                </a:lnTo>
                <a:lnTo>
                  <a:pt x="1992" y="159"/>
                </a:lnTo>
                <a:lnTo>
                  <a:pt x="2301" y="117"/>
                </a:lnTo>
                <a:lnTo>
                  <a:pt x="2604" y="60"/>
                </a:lnTo>
                <a:lnTo>
                  <a:pt x="288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smtClean="0"/>
              <a:t>单击以编辑母版标题样式</a:t>
            </a:r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2400"/>
            </a:lvl1pPr>
          </a:lstStyle>
          <a:p>
            <a:pPr lvl="0"/>
            <a:r>
              <a:rPr lang="zh-CN" altLang="en-US" noProof="0" smtClean="0"/>
              <a:t>单击以编辑母版副标题样式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DFCAF86-681C-4D6B-916A-41AE2DD51977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6" name="Text Box 20"/>
          <p:cNvSpPr txBox="1">
            <a:spLocks noChangeArrowheads="1"/>
          </p:cNvSpPr>
          <p:nvPr userDrawn="1"/>
        </p:nvSpPr>
        <p:spPr bwMode="auto">
          <a:xfrm>
            <a:off x="1403350" y="6653213"/>
            <a:ext cx="6651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kumimoji="1" lang="zh-CN" altLang="en-US" sz="1400" dirty="0" smtClean="0">
                <a:solidFill>
                  <a:srgbClr val="5A5A5A"/>
                </a:solidFill>
                <a:ea typeface="楷体_GB2312" pitchFamily="49" charset="-122"/>
              </a:rPr>
              <a:t>南京航空航天大学计算机基础教学实验中心  制作（版权所有）</a:t>
            </a:r>
            <a:endParaRPr kumimoji="1" lang="zh-CN" altLang="en-US" sz="1400" dirty="0">
              <a:solidFill>
                <a:srgbClr val="5A5A5A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nimBg="1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9685B3-04CF-4D29-BF27-64431BB2360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4466188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B2BF8C-80DB-4AA6-993F-B9E359E8F5C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5268060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9C4CF5-0A5A-4BA5-A302-C3E1103114D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2715959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A66595-3CE3-43FD-B343-1ED83CBE094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3177879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ABAD76-9D62-4326-97CE-626650B3ECF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5201429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873D14-7B42-4F99-8A2B-C6D492FCBF1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9248118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82DDB6-3AF6-41EB-B2A0-4076051AA7C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6546489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726C8D-5B7E-496B-8DC0-261C0090B3D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1322536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B9902B-7A69-4EEE-A3C2-84DE3339A31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223184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E63E1D-CB25-4BDD-8A37-92060D21302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1380235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reeform 3"/>
          <p:cNvSpPr>
            <a:spLocks/>
          </p:cNvSpPr>
          <p:nvPr/>
        </p:nvSpPr>
        <p:spPr bwMode="white">
          <a:xfrm>
            <a:off x="-9525" y="4489450"/>
            <a:ext cx="5754688" cy="2368550"/>
          </a:xfrm>
          <a:custGeom>
            <a:avLst/>
            <a:gdLst>
              <a:gd name="T0" fmla="*/ 0 w 3625"/>
              <a:gd name="T1" fmla="*/ 1491 h 1492"/>
              <a:gd name="T2" fmla="*/ 0 w 3625"/>
              <a:gd name="T3" fmla="*/ 0 h 1492"/>
              <a:gd name="T4" fmla="*/ 171 w 3625"/>
              <a:gd name="T5" fmla="*/ 3 h 1492"/>
              <a:gd name="T6" fmla="*/ 355 w 3625"/>
              <a:gd name="T7" fmla="*/ 9 h 1492"/>
              <a:gd name="T8" fmla="*/ 499 w 3625"/>
              <a:gd name="T9" fmla="*/ 21 h 1492"/>
              <a:gd name="T10" fmla="*/ 650 w 3625"/>
              <a:gd name="T11" fmla="*/ 36 h 1492"/>
              <a:gd name="T12" fmla="*/ 809 w 3625"/>
              <a:gd name="T13" fmla="*/ 54 h 1492"/>
              <a:gd name="T14" fmla="*/ 957 w 3625"/>
              <a:gd name="T15" fmla="*/ 78 h 1492"/>
              <a:gd name="T16" fmla="*/ 1119 w 3625"/>
              <a:gd name="T17" fmla="*/ 105 h 1492"/>
              <a:gd name="T18" fmla="*/ 1261 w 3625"/>
              <a:gd name="T19" fmla="*/ 133 h 1492"/>
              <a:gd name="T20" fmla="*/ 1441 w 3625"/>
              <a:gd name="T21" fmla="*/ 175 h 1492"/>
              <a:gd name="T22" fmla="*/ 1598 w 3625"/>
              <a:gd name="T23" fmla="*/ 217 h 1492"/>
              <a:gd name="T24" fmla="*/ 1763 w 3625"/>
              <a:gd name="T25" fmla="*/ 269 h 1492"/>
              <a:gd name="T26" fmla="*/ 1887 w 3625"/>
              <a:gd name="T27" fmla="*/ 308 h 1492"/>
              <a:gd name="T28" fmla="*/ 2085 w 3625"/>
              <a:gd name="T29" fmla="*/ 384 h 1492"/>
              <a:gd name="T30" fmla="*/ 2230 w 3625"/>
              <a:gd name="T31" fmla="*/ 444 h 1492"/>
              <a:gd name="T32" fmla="*/ 2456 w 3625"/>
              <a:gd name="T33" fmla="*/ 547 h 1492"/>
              <a:gd name="T34" fmla="*/ 2666 w 3625"/>
              <a:gd name="T35" fmla="*/ 662 h 1492"/>
              <a:gd name="T36" fmla="*/ 2859 w 3625"/>
              <a:gd name="T37" fmla="*/ 786 h 1492"/>
              <a:gd name="T38" fmla="*/ 3046 w 3625"/>
              <a:gd name="T39" fmla="*/ 920 h 1492"/>
              <a:gd name="T40" fmla="*/ 3193 w 3625"/>
              <a:gd name="T41" fmla="*/ 1038 h 1492"/>
              <a:gd name="T42" fmla="*/ 3332 w 3625"/>
              <a:gd name="T43" fmla="*/ 1168 h 1492"/>
              <a:gd name="T44" fmla="*/ 3440 w 3625"/>
              <a:gd name="T45" fmla="*/ 1280 h 1492"/>
              <a:gd name="T46" fmla="*/ 3524 w 3625"/>
              <a:gd name="T47" fmla="*/ 1380 h 1492"/>
              <a:gd name="T48" fmla="*/ 3624 w 3625"/>
              <a:gd name="T49" fmla="*/ 1491 h 1492"/>
              <a:gd name="T50" fmla="*/ 3608 w 3625"/>
              <a:gd name="T51" fmla="*/ 1491 h 1492"/>
              <a:gd name="T52" fmla="*/ 0 w 3625"/>
              <a:gd name="T53" fmla="*/ 1491 h 1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625" h="1492">
                <a:moveTo>
                  <a:pt x="0" y="1491"/>
                </a:moveTo>
                <a:lnTo>
                  <a:pt x="0" y="0"/>
                </a:lnTo>
                <a:lnTo>
                  <a:pt x="171" y="3"/>
                </a:lnTo>
                <a:lnTo>
                  <a:pt x="355" y="9"/>
                </a:lnTo>
                <a:lnTo>
                  <a:pt x="499" y="21"/>
                </a:lnTo>
                <a:lnTo>
                  <a:pt x="650" y="36"/>
                </a:lnTo>
                <a:lnTo>
                  <a:pt x="809" y="54"/>
                </a:lnTo>
                <a:lnTo>
                  <a:pt x="957" y="78"/>
                </a:lnTo>
                <a:lnTo>
                  <a:pt x="1119" y="105"/>
                </a:lnTo>
                <a:lnTo>
                  <a:pt x="1261" y="133"/>
                </a:lnTo>
                <a:lnTo>
                  <a:pt x="1441" y="175"/>
                </a:lnTo>
                <a:lnTo>
                  <a:pt x="1598" y="217"/>
                </a:lnTo>
                <a:lnTo>
                  <a:pt x="1763" y="269"/>
                </a:lnTo>
                <a:lnTo>
                  <a:pt x="1887" y="308"/>
                </a:lnTo>
                <a:lnTo>
                  <a:pt x="2085" y="384"/>
                </a:lnTo>
                <a:lnTo>
                  <a:pt x="2230" y="444"/>
                </a:lnTo>
                <a:lnTo>
                  <a:pt x="2456" y="547"/>
                </a:lnTo>
                <a:lnTo>
                  <a:pt x="2666" y="662"/>
                </a:lnTo>
                <a:lnTo>
                  <a:pt x="2859" y="786"/>
                </a:lnTo>
                <a:lnTo>
                  <a:pt x="3046" y="920"/>
                </a:lnTo>
                <a:lnTo>
                  <a:pt x="3193" y="1038"/>
                </a:lnTo>
                <a:lnTo>
                  <a:pt x="3332" y="1168"/>
                </a:lnTo>
                <a:lnTo>
                  <a:pt x="3440" y="1280"/>
                </a:lnTo>
                <a:lnTo>
                  <a:pt x="3524" y="1380"/>
                </a:lnTo>
                <a:lnTo>
                  <a:pt x="3624" y="1491"/>
                </a:lnTo>
                <a:lnTo>
                  <a:pt x="3608" y="1491"/>
                </a:lnTo>
                <a:lnTo>
                  <a:pt x="0" y="1491"/>
                </a:lnTo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2" name="Freeform 4"/>
          <p:cNvSpPr>
            <a:spLocks/>
          </p:cNvSpPr>
          <p:nvPr/>
        </p:nvSpPr>
        <p:spPr bwMode="white">
          <a:xfrm>
            <a:off x="0" y="3817938"/>
            <a:ext cx="8164513" cy="3019425"/>
          </a:xfrm>
          <a:custGeom>
            <a:avLst/>
            <a:gdLst>
              <a:gd name="T0" fmla="*/ 2718 w 5143"/>
              <a:gd name="T1" fmla="*/ 405 h 1902"/>
              <a:gd name="T2" fmla="*/ 2466 w 5143"/>
              <a:gd name="T3" fmla="*/ 333 h 1902"/>
              <a:gd name="T4" fmla="*/ 2202 w 5143"/>
              <a:gd name="T5" fmla="*/ 261 h 1902"/>
              <a:gd name="T6" fmla="*/ 1929 w 5143"/>
              <a:gd name="T7" fmla="*/ 198 h 1902"/>
              <a:gd name="T8" fmla="*/ 1695 w 5143"/>
              <a:gd name="T9" fmla="*/ 153 h 1902"/>
              <a:gd name="T10" fmla="*/ 1434 w 5143"/>
              <a:gd name="T11" fmla="*/ 111 h 1902"/>
              <a:gd name="T12" fmla="*/ 1188 w 5143"/>
              <a:gd name="T13" fmla="*/ 75 h 1902"/>
              <a:gd name="T14" fmla="*/ 957 w 5143"/>
              <a:gd name="T15" fmla="*/ 48 h 1902"/>
              <a:gd name="T16" fmla="*/ 747 w 5143"/>
              <a:gd name="T17" fmla="*/ 30 h 1902"/>
              <a:gd name="T18" fmla="*/ 501 w 5143"/>
              <a:gd name="T19" fmla="*/ 15 h 1902"/>
              <a:gd name="T20" fmla="*/ 246 w 5143"/>
              <a:gd name="T21" fmla="*/ 3 h 1902"/>
              <a:gd name="T22" fmla="*/ 0 w 5143"/>
              <a:gd name="T23" fmla="*/ 0 h 1902"/>
              <a:gd name="T24" fmla="*/ 0 w 5143"/>
              <a:gd name="T25" fmla="*/ 275 h 1902"/>
              <a:gd name="T26" fmla="*/ 0 w 5143"/>
              <a:gd name="T27" fmla="*/ 345 h 1902"/>
              <a:gd name="T28" fmla="*/ 0 w 5143"/>
              <a:gd name="T29" fmla="*/ 275 h 1902"/>
              <a:gd name="T30" fmla="*/ 0 w 5143"/>
              <a:gd name="T31" fmla="*/ 342 h 1902"/>
              <a:gd name="T32" fmla="*/ 339 w 5143"/>
              <a:gd name="T33" fmla="*/ 351 h 1902"/>
              <a:gd name="T34" fmla="*/ 606 w 5143"/>
              <a:gd name="T35" fmla="*/ 372 h 1902"/>
              <a:gd name="T36" fmla="*/ 852 w 5143"/>
              <a:gd name="T37" fmla="*/ 399 h 1902"/>
              <a:gd name="T38" fmla="*/ 1068 w 5143"/>
              <a:gd name="T39" fmla="*/ 435 h 1902"/>
              <a:gd name="T40" fmla="*/ 1275 w 5143"/>
              <a:gd name="T41" fmla="*/ 474 h 1902"/>
              <a:gd name="T42" fmla="*/ 1545 w 5143"/>
              <a:gd name="T43" fmla="*/ 540 h 1902"/>
              <a:gd name="T44" fmla="*/ 1761 w 5143"/>
              <a:gd name="T45" fmla="*/ 603 h 1902"/>
              <a:gd name="T46" fmla="*/ 1971 w 5143"/>
              <a:gd name="T47" fmla="*/ 678 h 1902"/>
              <a:gd name="T48" fmla="*/ 2166 w 5143"/>
              <a:gd name="T49" fmla="*/ 747 h 1902"/>
              <a:gd name="T50" fmla="*/ 2397 w 5143"/>
              <a:gd name="T51" fmla="*/ 852 h 1902"/>
              <a:gd name="T52" fmla="*/ 2613 w 5143"/>
              <a:gd name="T53" fmla="*/ 960 h 1902"/>
              <a:gd name="T54" fmla="*/ 2832 w 5143"/>
              <a:gd name="T55" fmla="*/ 1095 h 1902"/>
              <a:gd name="T56" fmla="*/ 3012 w 5143"/>
              <a:gd name="T57" fmla="*/ 1212 h 1902"/>
              <a:gd name="T58" fmla="*/ 3186 w 5143"/>
              <a:gd name="T59" fmla="*/ 1347 h 1902"/>
              <a:gd name="T60" fmla="*/ 3351 w 5143"/>
              <a:gd name="T61" fmla="*/ 1497 h 1902"/>
              <a:gd name="T62" fmla="*/ 3480 w 5143"/>
              <a:gd name="T63" fmla="*/ 1629 h 1902"/>
              <a:gd name="T64" fmla="*/ 3612 w 5143"/>
              <a:gd name="T65" fmla="*/ 1785 h 1902"/>
              <a:gd name="T66" fmla="*/ 3699 w 5143"/>
              <a:gd name="T67" fmla="*/ 1901 h 1902"/>
              <a:gd name="T68" fmla="*/ 5142 w 5143"/>
              <a:gd name="T69" fmla="*/ 1901 h 1902"/>
              <a:gd name="T70" fmla="*/ 5076 w 5143"/>
              <a:gd name="T71" fmla="*/ 1827 h 1902"/>
              <a:gd name="T72" fmla="*/ 4968 w 5143"/>
              <a:gd name="T73" fmla="*/ 1707 h 1902"/>
              <a:gd name="T74" fmla="*/ 4797 w 5143"/>
              <a:gd name="T75" fmla="*/ 1539 h 1902"/>
              <a:gd name="T76" fmla="*/ 4617 w 5143"/>
              <a:gd name="T77" fmla="*/ 1383 h 1902"/>
              <a:gd name="T78" fmla="*/ 4410 w 5143"/>
              <a:gd name="T79" fmla="*/ 1221 h 1902"/>
              <a:gd name="T80" fmla="*/ 4185 w 5143"/>
              <a:gd name="T81" fmla="*/ 1071 h 1902"/>
              <a:gd name="T82" fmla="*/ 3960 w 5143"/>
              <a:gd name="T83" fmla="*/ 939 h 1902"/>
              <a:gd name="T84" fmla="*/ 3708 w 5143"/>
              <a:gd name="T85" fmla="*/ 801 h 1902"/>
              <a:gd name="T86" fmla="*/ 3492 w 5143"/>
              <a:gd name="T87" fmla="*/ 702 h 1902"/>
              <a:gd name="T88" fmla="*/ 3231 w 5143"/>
              <a:gd name="T89" fmla="*/ 588 h 1902"/>
              <a:gd name="T90" fmla="*/ 2964 w 5143"/>
              <a:gd name="T91" fmla="*/ 489 h 1902"/>
              <a:gd name="T92" fmla="*/ 2718 w 5143"/>
              <a:gd name="T93" fmla="*/ 405 h 1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5143" h="1902">
                <a:moveTo>
                  <a:pt x="2718" y="405"/>
                </a:moveTo>
                <a:lnTo>
                  <a:pt x="2466" y="333"/>
                </a:lnTo>
                <a:lnTo>
                  <a:pt x="2202" y="261"/>
                </a:lnTo>
                <a:lnTo>
                  <a:pt x="1929" y="198"/>
                </a:lnTo>
                <a:lnTo>
                  <a:pt x="1695" y="153"/>
                </a:lnTo>
                <a:lnTo>
                  <a:pt x="1434" y="111"/>
                </a:lnTo>
                <a:lnTo>
                  <a:pt x="1188" y="75"/>
                </a:lnTo>
                <a:lnTo>
                  <a:pt x="957" y="48"/>
                </a:lnTo>
                <a:lnTo>
                  <a:pt x="747" y="30"/>
                </a:lnTo>
                <a:lnTo>
                  <a:pt x="501" y="15"/>
                </a:lnTo>
                <a:lnTo>
                  <a:pt x="246" y="3"/>
                </a:lnTo>
                <a:lnTo>
                  <a:pt x="0" y="0"/>
                </a:lnTo>
                <a:lnTo>
                  <a:pt x="0" y="275"/>
                </a:lnTo>
                <a:lnTo>
                  <a:pt x="0" y="345"/>
                </a:lnTo>
                <a:lnTo>
                  <a:pt x="0" y="275"/>
                </a:lnTo>
                <a:lnTo>
                  <a:pt x="0" y="342"/>
                </a:lnTo>
                <a:lnTo>
                  <a:pt x="339" y="351"/>
                </a:lnTo>
                <a:lnTo>
                  <a:pt x="606" y="372"/>
                </a:lnTo>
                <a:lnTo>
                  <a:pt x="852" y="399"/>
                </a:lnTo>
                <a:lnTo>
                  <a:pt x="1068" y="435"/>
                </a:lnTo>
                <a:lnTo>
                  <a:pt x="1275" y="474"/>
                </a:lnTo>
                <a:lnTo>
                  <a:pt x="1545" y="540"/>
                </a:lnTo>
                <a:lnTo>
                  <a:pt x="1761" y="603"/>
                </a:lnTo>
                <a:lnTo>
                  <a:pt x="1971" y="678"/>
                </a:lnTo>
                <a:lnTo>
                  <a:pt x="2166" y="747"/>
                </a:lnTo>
                <a:lnTo>
                  <a:pt x="2397" y="852"/>
                </a:lnTo>
                <a:lnTo>
                  <a:pt x="2613" y="960"/>
                </a:lnTo>
                <a:lnTo>
                  <a:pt x="2832" y="1095"/>
                </a:lnTo>
                <a:lnTo>
                  <a:pt x="3012" y="1212"/>
                </a:lnTo>
                <a:lnTo>
                  <a:pt x="3186" y="1347"/>
                </a:lnTo>
                <a:lnTo>
                  <a:pt x="3351" y="1497"/>
                </a:lnTo>
                <a:lnTo>
                  <a:pt x="3480" y="1629"/>
                </a:lnTo>
                <a:lnTo>
                  <a:pt x="3612" y="1785"/>
                </a:lnTo>
                <a:lnTo>
                  <a:pt x="3699" y="1901"/>
                </a:lnTo>
                <a:lnTo>
                  <a:pt x="5142" y="1901"/>
                </a:lnTo>
                <a:lnTo>
                  <a:pt x="5076" y="1827"/>
                </a:lnTo>
                <a:lnTo>
                  <a:pt x="4968" y="1707"/>
                </a:lnTo>
                <a:lnTo>
                  <a:pt x="4797" y="1539"/>
                </a:lnTo>
                <a:lnTo>
                  <a:pt x="4617" y="1383"/>
                </a:lnTo>
                <a:lnTo>
                  <a:pt x="4410" y="1221"/>
                </a:lnTo>
                <a:lnTo>
                  <a:pt x="4185" y="1071"/>
                </a:lnTo>
                <a:lnTo>
                  <a:pt x="3960" y="939"/>
                </a:lnTo>
                <a:lnTo>
                  <a:pt x="3708" y="801"/>
                </a:lnTo>
                <a:lnTo>
                  <a:pt x="3492" y="702"/>
                </a:lnTo>
                <a:lnTo>
                  <a:pt x="3231" y="588"/>
                </a:lnTo>
                <a:lnTo>
                  <a:pt x="2964" y="489"/>
                </a:lnTo>
                <a:lnTo>
                  <a:pt x="2718" y="405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3" name="Freeform 5"/>
          <p:cNvSpPr>
            <a:spLocks/>
          </p:cNvSpPr>
          <p:nvPr/>
        </p:nvSpPr>
        <p:spPr bwMode="white">
          <a:xfrm>
            <a:off x="0" y="3146425"/>
            <a:ext cx="9144000" cy="3690938"/>
          </a:xfrm>
          <a:custGeom>
            <a:avLst/>
            <a:gdLst>
              <a:gd name="T0" fmla="*/ 0 w 5760"/>
              <a:gd name="T1" fmla="*/ 0 h 2325"/>
              <a:gd name="T2" fmla="*/ 0 w 5760"/>
              <a:gd name="T3" fmla="*/ 339 h 2325"/>
              <a:gd name="T4" fmla="*/ 558 w 5760"/>
              <a:gd name="T5" fmla="*/ 357 h 2325"/>
              <a:gd name="T6" fmla="*/ 807 w 5760"/>
              <a:gd name="T7" fmla="*/ 375 h 2325"/>
              <a:gd name="T8" fmla="*/ 1056 w 5760"/>
              <a:gd name="T9" fmla="*/ 399 h 2325"/>
              <a:gd name="T10" fmla="*/ 1272 w 5760"/>
              <a:gd name="T11" fmla="*/ 426 h 2325"/>
              <a:gd name="T12" fmla="*/ 1539 w 5760"/>
              <a:gd name="T13" fmla="*/ 465 h 2325"/>
              <a:gd name="T14" fmla="*/ 1791 w 5760"/>
              <a:gd name="T15" fmla="*/ 510 h 2325"/>
              <a:gd name="T16" fmla="*/ 2076 w 5760"/>
              <a:gd name="T17" fmla="*/ 570 h 2325"/>
              <a:gd name="T18" fmla="*/ 2334 w 5760"/>
              <a:gd name="T19" fmla="*/ 630 h 2325"/>
              <a:gd name="T20" fmla="*/ 2544 w 5760"/>
              <a:gd name="T21" fmla="*/ 687 h 2325"/>
              <a:gd name="T22" fmla="*/ 2775 w 5760"/>
              <a:gd name="T23" fmla="*/ 759 h 2325"/>
              <a:gd name="T24" fmla="*/ 3003 w 5760"/>
              <a:gd name="T25" fmla="*/ 837 h 2325"/>
              <a:gd name="T26" fmla="*/ 3231 w 5760"/>
              <a:gd name="T27" fmla="*/ 924 h 2325"/>
              <a:gd name="T28" fmla="*/ 3438 w 5760"/>
              <a:gd name="T29" fmla="*/ 1005 h 2325"/>
              <a:gd name="T30" fmla="*/ 3663 w 5760"/>
              <a:gd name="T31" fmla="*/ 1110 h 2325"/>
              <a:gd name="T32" fmla="*/ 3903 w 5760"/>
              <a:gd name="T33" fmla="*/ 1233 h 2325"/>
              <a:gd name="T34" fmla="*/ 4149 w 5760"/>
              <a:gd name="T35" fmla="*/ 1374 h 2325"/>
              <a:gd name="T36" fmla="*/ 4353 w 5760"/>
              <a:gd name="T37" fmla="*/ 1506 h 2325"/>
              <a:gd name="T38" fmla="*/ 4491 w 5760"/>
              <a:gd name="T39" fmla="*/ 1602 h 2325"/>
              <a:gd name="T40" fmla="*/ 4668 w 5760"/>
              <a:gd name="T41" fmla="*/ 1740 h 2325"/>
              <a:gd name="T42" fmla="*/ 4824 w 5760"/>
              <a:gd name="T43" fmla="*/ 1875 h 2325"/>
              <a:gd name="T44" fmla="*/ 4968 w 5760"/>
              <a:gd name="T45" fmla="*/ 2016 h 2325"/>
              <a:gd name="T46" fmla="*/ 5100 w 5760"/>
              <a:gd name="T47" fmla="*/ 2154 h 2325"/>
              <a:gd name="T48" fmla="*/ 5238 w 5760"/>
              <a:gd name="T49" fmla="*/ 2324 h 2325"/>
              <a:gd name="T50" fmla="*/ 5759 w 5760"/>
              <a:gd name="T51" fmla="*/ 2324 h 2325"/>
              <a:gd name="T52" fmla="*/ 5759 w 5760"/>
              <a:gd name="T53" fmla="*/ 1245 h 2325"/>
              <a:gd name="T54" fmla="*/ 5580 w 5760"/>
              <a:gd name="T55" fmla="*/ 1119 h 2325"/>
              <a:gd name="T56" fmla="*/ 5400 w 5760"/>
              <a:gd name="T57" fmla="*/ 1020 h 2325"/>
              <a:gd name="T58" fmla="*/ 5205 w 5760"/>
              <a:gd name="T59" fmla="*/ 918 h 2325"/>
              <a:gd name="T60" fmla="*/ 5031 w 5760"/>
              <a:gd name="T61" fmla="*/ 837 h 2325"/>
              <a:gd name="T62" fmla="*/ 4866 w 5760"/>
              <a:gd name="T63" fmla="*/ 771 h 2325"/>
              <a:gd name="T64" fmla="*/ 4710 w 5760"/>
              <a:gd name="T65" fmla="*/ 711 h 2325"/>
              <a:gd name="T66" fmla="*/ 4545 w 5760"/>
              <a:gd name="T67" fmla="*/ 651 h 2325"/>
              <a:gd name="T68" fmla="*/ 4386 w 5760"/>
              <a:gd name="T69" fmla="*/ 600 h 2325"/>
              <a:gd name="T70" fmla="*/ 4248 w 5760"/>
              <a:gd name="T71" fmla="*/ 552 h 2325"/>
              <a:gd name="T72" fmla="*/ 3993 w 5760"/>
              <a:gd name="T73" fmla="*/ 483 h 2325"/>
              <a:gd name="T74" fmla="*/ 3777 w 5760"/>
              <a:gd name="T75" fmla="*/ 423 h 2325"/>
              <a:gd name="T76" fmla="*/ 3564 w 5760"/>
              <a:gd name="T77" fmla="*/ 375 h 2325"/>
              <a:gd name="T78" fmla="*/ 3282 w 5760"/>
              <a:gd name="T79" fmla="*/ 312 h 2325"/>
              <a:gd name="T80" fmla="*/ 3003 w 5760"/>
              <a:gd name="T81" fmla="*/ 261 h 2325"/>
              <a:gd name="T82" fmla="*/ 2733 w 5760"/>
              <a:gd name="T83" fmla="*/ 213 h 2325"/>
              <a:gd name="T84" fmla="*/ 2451 w 5760"/>
              <a:gd name="T85" fmla="*/ 171 h 2325"/>
              <a:gd name="T86" fmla="*/ 2211 w 5760"/>
              <a:gd name="T87" fmla="*/ 138 h 2325"/>
              <a:gd name="T88" fmla="*/ 1974 w 5760"/>
              <a:gd name="T89" fmla="*/ 108 h 2325"/>
              <a:gd name="T90" fmla="*/ 1665 w 5760"/>
              <a:gd name="T91" fmla="*/ 81 h 2325"/>
              <a:gd name="T92" fmla="*/ 1437 w 5760"/>
              <a:gd name="T93" fmla="*/ 60 h 2325"/>
              <a:gd name="T94" fmla="*/ 1125 w 5760"/>
              <a:gd name="T95" fmla="*/ 36 h 2325"/>
              <a:gd name="T96" fmla="*/ 828 w 5760"/>
              <a:gd name="T97" fmla="*/ 21 h 2325"/>
              <a:gd name="T98" fmla="*/ 558 w 5760"/>
              <a:gd name="T99" fmla="*/ 12 h 2325"/>
              <a:gd name="T100" fmla="*/ 282 w 5760"/>
              <a:gd name="T101" fmla="*/ 3 h 2325"/>
              <a:gd name="T102" fmla="*/ 0 w 5760"/>
              <a:gd name="T103" fmla="*/ 0 h 2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760" h="2325">
                <a:moveTo>
                  <a:pt x="0" y="0"/>
                </a:moveTo>
                <a:lnTo>
                  <a:pt x="0" y="339"/>
                </a:lnTo>
                <a:lnTo>
                  <a:pt x="558" y="357"/>
                </a:lnTo>
                <a:lnTo>
                  <a:pt x="807" y="375"/>
                </a:lnTo>
                <a:lnTo>
                  <a:pt x="1056" y="399"/>
                </a:lnTo>
                <a:lnTo>
                  <a:pt x="1272" y="426"/>
                </a:lnTo>
                <a:lnTo>
                  <a:pt x="1539" y="465"/>
                </a:lnTo>
                <a:lnTo>
                  <a:pt x="1791" y="510"/>
                </a:lnTo>
                <a:lnTo>
                  <a:pt x="2076" y="570"/>
                </a:lnTo>
                <a:lnTo>
                  <a:pt x="2334" y="630"/>
                </a:lnTo>
                <a:lnTo>
                  <a:pt x="2544" y="687"/>
                </a:lnTo>
                <a:lnTo>
                  <a:pt x="2775" y="759"/>
                </a:lnTo>
                <a:lnTo>
                  <a:pt x="3003" y="837"/>
                </a:lnTo>
                <a:lnTo>
                  <a:pt x="3231" y="924"/>
                </a:lnTo>
                <a:lnTo>
                  <a:pt x="3438" y="1005"/>
                </a:lnTo>
                <a:lnTo>
                  <a:pt x="3663" y="1110"/>
                </a:lnTo>
                <a:lnTo>
                  <a:pt x="3903" y="1233"/>
                </a:lnTo>
                <a:lnTo>
                  <a:pt x="4149" y="1374"/>
                </a:lnTo>
                <a:lnTo>
                  <a:pt x="4353" y="1506"/>
                </a:lnTo>
                <a:lnTo>
                  <a:pt x="4491" y="1602"/>
                </a:lnTo>
                <a:lnTo>
                  <a:pt x="4668" y="1740"/>
                </a:lnTo>
                <a:lnTo>
                  <a:pt x="4824" y="1875"/>
                </a:lnTo>
                <a:lnTo>
                  <a:pt x="4968" y="2016"/>
                </a:lnTo>
                <a:lnTo>
                  <a:pt x="5100" y="2154"/>
                </a:lnTo>
                <a:lnTo>
                  <a:pt x="5238" y="2324"/>
                </a:lnTo>
                <a:lnTo>
                  <a:pt x="5759" y="2324"/>
                </a:lnTo>
                <a:lnTo>
                  <a:pt x="5759" y="1245"/>
                </a:lnTo>
                <a:lnTo>
                  <a:pt x="5580" y="1119"/>
                </a:lnTo>
                <a:lnTo>
                  <a:pt x="5400" y="1020"/>
                </a:lnTo>
                <a:lnTo>
                  <a:pt x="5205" y="918"/>
                </a:lnTo>
                <a:lnTo>
                  <a:pt x="5031" y="837"/>
                </a:lnTo>
                <a:lnTo>
                  <a:pt x="4866" y="771"/>
                </a:lnTo>
                <a:lnTo>
                  <a:pt x="4710" y="711"/>
                </a:lnTo>
                <a:lnTo>
                  <a:pt x="4545" y="651"/>
                </a:lnTo>
                <a:lnTo>
                  <a:pt x="4386" y="600"/>
                </a:lnTo>
                <a:lnTo>
                  <a:pt x="4248" y="552"/>
                </a:lnTo>
                <a:lnTo>
                  <a:pt x="3993" y="483"/>
                </a:lnTo>
                <a:lnTo>
                  <a:pt x="3777" y="423"/>
                </a:lnTo>
                <a:lnTo>
                  <a:pt x="3564" y="375"/>
                </a:lnTo>
                <a:lnTo>
                  <a:pt x="3282" y="312"/>
                </a:lnTo>
                <a:lnTo>
                  <a:pt x="3003" y="261"/>
                </a:lnTo>
                <a:lnTo>
                  <a:pt x="2733" y="213"/>
                </a:lnTo>
                <a:lnTo>
                  <a:pt x="2451" y="171"/>
                </a:lnTo>
                <a:lnTo>
                  <a:pt x="2211" y="138"/>
                </a:lnTo>
                <a:lnTo>
                  <a:pt x="1974" y="108"/>
                </a:lnTo>
                <a:lnTo>
                  <a:pt x="1665" y="81"/>
                </a:lnTo>
                <a:lnTo>
                  <a:pt x="1437" y="60"/>
                </a:lnTo>
                <a:lnTo>
                  <a:pt x="1125" y="36"/>
                </a:lnTo>
                <a:lnTo>
                  <a:pt x="828" y="21"/>
                </a:lnTo>
                <a:lnTo>
                  <a:pt x="558" y="12"/>
                </a:lnTo>
                <a:lnTo>
                  <a:pt x="282" y="3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4" name="Freeform 6"/>
          <p:cNvSpPr>
            <a:spLocks/>
          </p:cNvSpPr>
          <p:nvPr/>
        </p:nvSpPr>
        <p:spPr bwMode="white">
          <a:xfrm>
            <a:off x="0" y="2460625"/>
            <a:ext cx="9144000" cy="2497138"/>
          </a:xfrm>
          <a:custGeom>
            <a:avLst/>
            <a:gdLst>
              <a:gd name="T0" fmla="*/ 0 w 5760"/>
              <a:gd name="T1" fmla="*/ 0 h 1573"/>
              <a:gd name="T2" fmla="*/ 0 w 5760"/>
              <a:gd name="T3" fmla="*/ 351 h 1573"/>
              <a:gd name="T4" fmla="*/ 282 w 5760"/>
              <a:gd name="T5" fmla="*/ 357 h 1573"/>
              <a:gd name="T6" fmla="*/ 627 w 5760"/>
              <a:gd name="T7" fmla="*/ 363 h 1573"/>
              <a:gd name="T8" fmla="*/ 960 w 5760"/>
              <a:gd name="T9" fmla="*/ 375 h 1573"/>
              <a:gd name="T10" fmla="*/ 1218 w 5760"/>
              <a:gd name="T11" fmla="*/ 393 h 1573"/>
              <a:gd name="T12" fmla="*/ 1470 w 5760"/>
              <a:gd name="T13" fmla="*/ 411 h 1573"/>
              <a:gd name="T14" fmla="*/ 1746 w 5760"/>
              <a:gd name="T15" fmla="*/ 435 h 1573"/>
              <a:gd name="T16" fmla="*/ 2022 w 5760"/>
              <a:gd name="T17" fmla="*/ 462 h 1573"/>
              <a:gd name="T18" fmla="*/ 2340 w 5760"/>
              <a:gd name="T19" fmla="*/ 504 h 1573"/>
              <a:gd name="T20" fmla="*/ 2664 w 5760"/>
              <a:gd name="T21" fmla="*/ 549 h 1573"/>
              <a:gd name="T22" fmla="*/ 2952 w 5760"/>
              <a:gd name="T23" fmla="*/ 597 h 1573"/>
              <a:gd name="T24" fmla="*/ 3225 w 5760"/>
              <a:gd name="T25" fmla="*/ 648 h 1573"/>
              <a:gd name="T26" fmla="*/ 3513 w 5760"/>
              <a:gd name="T27" fmla="*/ 708 h 1573"/>
              <a:gd name="T28" fmla="*/ 3693 w 5760"/>
              <a:gd name="T29" fmla="*/ 750 h 1573"/>
              <a:gd name="T30" fmla="*/ 3936 w 5760"/>
              <a:gd name="T31" fmla="*/ 810 h 1573"/>
              <a:gd name="T32" fmla="*/ 4095 w 5760"/>
              <a:gd name="T33" fmla="*/ 855 h 1573"/>
              <a:gd name="T34" fmla="*/ 4281 w 5760"/>
              <a:gd name="T35" fmla="*/ 909 h 1573"/>
              <a:gd name="T36" fmla="*/ 4503 w 5760"/>
              <a:gd name="T37" fmla="*/ 981 h 1573"/>
              <a:gd name="T38" fmla="*/ 4704 w 5760"/>
              <a:gd name="T39" fmla="*/ 1053 h 1573"/>
              <a:gd name="T40" fmla="*/ 4911 w 5760"/>
              <a:gd name="T41" fmla="*/ 1131 h 1573"/>
              <a:gd name="T42" fmla="*/ 5073 w 5760"/>
              <a:gd name="T43" fmla="*/ 1197 h 1573"/>
              <a:gd name="T44" fmla="*/ 5256 w 5760"/>
              <a:gd name="T45" fmla="*/ 1281 h 1573"/>
              <a:gd name="T46" fmla="*/ 5475 w 5760"/>
              <a:gd name="T47" fmla="*/ 1401 h 1573"/>
              <a:gd name="T48" fmla="*/ 5628 w 5760"/>
              <a:gd name="T49" fmla="*/ 1482 h 1573"/>
              <a:gd name="T50" fmla="*/ 5759 w 5760"/>
              <a:gd name="T51" fmla="*/ 1572 h 1573"/>
              <a:gd name="T52" fmla="*/ 5759 w 5760"/>
              <a:gd name="T53" fmla="*/ 633 h 1573"/>
              <a:gd name="T54" fmla="*/ 5493 w 5760"/>
              <a:gd name="T55" fmla="*/ 570 h 1573"/>
              <a:gd name="T56" fmla="*/ 5214 w 5760"/>
              <a:gd name="T57" fmla="*/ 501 h 1573"/>
              <a:gd name="T58" fmla="*/ 4950 w 5760"/>
              <a:gd name="T59" fmla="*/ 444 h 1573"/>
              <a:gd name="T60" fmla="*/ 4701 w 5760"/>
              <a:gd name="T61" fmla="*/ 396 h 1573"/>
              <a:gd name="T62" fmla="*/ 4425 w 5760"/>
              <a:gd name="T63" fmla="*/ 348 h 1573"/>
              <a:gd name="T64" fmla="*/ 4110 w 5760"/>
              <a:gd name="T65" fmla="*/ 294 h 1573"/>
              <a:gd name="T66" fmla="*/ 3813 w 5760"/>
              <a:gd name="T67" fmla="*/ 252 h 1573"/>
              <a:gd name="T68" fmla="*/ 3549 w 5760"/>
              <a:gd name="T69" fmla="*/ 213 h 1573"/>
              <a:gd name="T70" fmla="*/ 3261 w 5760"/>
              <a:gd name="T71" fmla="*/ 183 h 1573"/>
              <a:gd name="T72" fmla="*/ 3015 w 5760"/>
              <a:gd name="T73" fmla="*/ 153 h 1573"/>
              <a:gd name="T74" fmla="*/ 2757 w 5760"/>
              <a:gd name="T75" fmla="*/ 129 h 1573"/>
              <a:gd name="T76" fmla="*/ 2520 w 5760"/>
              <a:gd name="T77" fmla="*/ 105 h 1573"/>
              <a:gd name="T78" fmla="*/ 2301 w 5760"/>
              <a:gd name="T79" fmla="*/ 87 h 1573"/>
              <a:gd name="T80" fmla="*/ 2013 w 5760"/>
              <a:gd name="T81" fmla="*/ 66 h 1573"/>
              <a:gd name="T82" fmla="*/ 1731 w 5760"/>
              <a:gd name="T83" fmla="*/ 48 h 1573"/>
              <a:gd name="T84" fmla="*/ 1524 w 5760"/>
              <a:gd name="T85" fmla="*/ 39 h 1573"/>
              <a:gd name="T86" fmla="*/ 1260 w 5760"/>
              <a:gd name="T87" fmla="*/ 27 h 1573"/>
              <a:gd name="T88" fmla="*/ 966 w 5760"/>
              <a:gd name="T89" fmla="*/ 15 h 1573"/>
              <a:gd name="T90" fmla="*/ 714 w 5760"/>
              <a:gd name="T91" fmla="*/ 12 h 1573"/>
              <a:gd name="T92" fmla="*/ 510 w 5760"/>
              <a:gd name="T93" fmla="*/ 6 h 1573"/>
              <a:gd name="T94" fmla="*/ 243 w 5760"/>
              <a:gd name="T95" fmla="*/ 0 h 1573"/>
              <a:gd name="T96" fmla="*/ 0 w 5760"/>
              <a:gd name="T97" fmla="*/ 0 h 1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5760" h="1573">
                <a:moveTo>
                  <a:pt x="0" y="0"/>
                </a:moveTo>
                <a:lnTo>
                  <a:pt x="0" y="351"/>
                </a:lnTo>
                <a:lnTo>
                  <a:pt x="282" y="357"/>
                </a:lnTo>
                <a:lnTo>
                  <a:pt x="627" y="363"/>
                </a:lnTo>
                <a:lnTo>
                  <a:pt x="960" y="375"/>
                </a:lnTo>
                <a:lnTo>
                  <a:pt x="1218" y="393"/>
                </a:lnTo>
                <a:lnTo>
                  <a:pt x="1470" y="411"/>
                </a:lnTo>
                <a:lnTo>
                  <a:pt x="1746" y="435"/>
                </a:lnTo>
                <a:lnTo>
                  <a:pt x="2022" y="462"/>
                </a:lnTo>
                <a:lnTo>
                  <a:pt x="2340" y="504"/>
                </a:lnTo>
                <a:lnTo>
                  <a:pt x="2664" y="549"/>
                </a:lnTo>
                <a:lnTo>
                  <a:pt x="2952" y="597"/>
                </a:lnTo>
                <a:lnTo>
                  <a:pt x="3225" y="648"/>
                </a:lnTo>
                <a:lnTo>
                  <a:pt x="3513" y="708"/>
                </a:lnTo>
                <a:lnTo>
                  <a:pt x="3693" y="750"/>
                </a:lnTo>
                <a:lnTo>
                  <a:pt x="3936" y="810"/>
                </a:lnTo>
                <a:lnTo>
                  <a:pt x="4095" y="855"/>
                </a:lnTo>
                <a:lnTo>
                  <a:pt x="4281" y="909"/>
                </a:lnTo>
                <a:lnTo>
                  <a:pt x="4503" y="981"/>
                </a:lnTo>
                <a:lnTo>
                  <a:pt x="4704" y="1053"/>
                </a:lnTo>
                <a:lnTo>
                  <a:pt x="4911" y="1131"/>
                </a:lnTo>
                <a:lnTo>
                  <a:pt x="5073" y="1197"/>
                </a:lnTo>
                <a:lnTo>
                  <a:pt x="5256" y="1281"/>
                </a:lnTo>
                <a:lnTo>
                  <a:pt x="5475" y="1401"/>
                </a:lnTo>
                <a:lnTo>
                  <a:pt x="5628" y="1482"/>
                </a:lnTo>
                <a:lnTo>
                  <a:pt x="5759" y="1572"/>
                </a:lnTo>
                <a:lnTo>
                  <a:pt x="5759" y="633"/>
                </a:lnTo>
                <a:lnTo>
                  <a:pt x="5493" y="570"/>
                </a:lnTo>
                <a:lnTo>
                  <a:pt x="5214" y="501"/>
                </a:lnTo>
                <a:lnTo>
                  <a:pt x="4950" y="444"/>
                </a:lnTo>
                <a:lnTo>
                  <a:pt x="4701" y="396"/>
                </a:lnTo>
                <a:lnTo>
                  <a:pt x="4425" y="348"/>
                </a:lnTo>
                <a:lnTo>
                  <a:pt x="4110" y="294"/>
                </a:lnTo>
                <a:lnTo>
                  <a:pt x="3813" y="252"/>
                </a:lnTo>
                <a:lnTo>
                  <a:pt x="3549" y="213"/>
                </a:lnTo>
                <a:lnTo>
                  <a:pt x="3261" y="183"/>
                </a:lnTo>
                <a:lnTo>
                  <a:pt x="3015" y="153"/>
                </a:lnTo>
                <a:lnTo>
                  <a:pt x="2757" y="129"/>
                </a:lnTo>
                <a:lnTo>
                  <a:pt x="2520" y="105"/>
                </a:lnTo>
                <a:lnTo>
                  <a:pt x="2301" y="87"/>
                </a:lnTo>
                <a:lnTo>
                  <a:pt x="2013" y="66"/>
                </a:lnTo>
                <a:lnTo>
                  <a:pt x="1731" y="48"/>
                </a:lnTo>
                <a:lnTo>
                  <a:pt x="1524" y="39"/>
                </a:lnTo>
                <a:lnTo>
                  <a:pt x="1260" y="27"/>
                </a:lnTo>
                <a:lnTo>
                  <a:pt x="966" y="15"/>
                </a:lnTo>
                <a:lnTo>
                  <a:pt x="714" y="12"/>
                </a:lnTo>
                <a:lnTo>
                  <a:pt x="510" y="6"/>
                </a:lnTo>
                <a:lnTo>
                  <a:pt x="24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5" name="Freeform 7"/>
          <p:cNvSpPr>
            <a:spLocks/>
          </p:cNvSpPr>
          <p:nvPr/>
        </p:nvSpPr>
        <p:spPr bwMode="white">
          <a:xfrm>
            <a:off x="0" y="1793875"/>
            <a:ext cx="9144000" cy="1539875"/>
          </a:xfrm>
          <a:custGeom>
            <a:avLst/>
            <a:gdLst>
              <a:gd name="T0" fmla="*/ 0 w 5760"/>
              <a:gd name="T1" fmla="*/ 0 h 970"/>
              <a:gd name="T2" fmla="*/ 0 w 5760"/>
              <a:gd name="T3" fmla="*/ 339 h 970"/>
              <a:gd name="T4" fmla="*/ 318 w 5760"/>
              <a:gd name="T5" fmla="*/ 342 h 970"/>
              <a:gd name="T6" fmla="*/ 591 w 5760"/>
              <a:gd name="T7" fmla="*/ 348 h 970"/>
              <a:gd name="T8" fmla="*/ 846 w 5760"/>
              <a:gd name="T9" fmla="*/ 354 h 970"/>
              <a:gd name="T10" fmla="*/ 1074 w 5760"/>
              <a:gd name="T11" fmla="*/ 360 h 970"/>
              <a:gd name="T12" fmla="*/ 1314 w 5760"/>
              <a:gd name="T13" fmla="*/ 366 h 970"/>
              <a:gd name="T14" fmla="*/ 1599 w 5760"/>
              <a:gd name="T15" fmla="*/ 381 h 970"/>
              <a:gd name="T16" fmla="*/ 1911 w 5760"/>
              <a:gd name="T17" fmla="*/ 399 h 970"/>
              <a:gd name="T18" fmla="*/ 2241 w 5760"/>
              <a:gd name="T19" fmla="*/ 420 h 970"/>
              <a:gd name="T20" fmla="*/ 2619 w 5760"/>
              <a:gd name="T21" fmla="*/ 453 h 970"/>
              <a:gd name="T22" fmla="*/ 2889 w 5760"/>
              <a:gd name="T23" fmla="*/ 477 h 970"/>
              <a:gd name="T24" fmla="*/ 3177 w 5760"/>
              <a:gd name="T25" fmla="*/ 507 h 970"/>
              <a:gd name="T26" fmla="*/ 3498 w 5760"/>
              <a:gd name="T27" fmla="*/ 543 h 970"/>
              <a:gd name="T28" fmla="*/ 3813 w 5760"/>
              <a:gd name="T29" fmla="*/ 585 h 970"/>
              <a:gd name="T30" fmla="*/ 4044 w 5760"/>
              <a:gd name="T31" fmla="*/ 618 h 970"/>
              <a:gd name="T32" fmla="*/ 4365 w 5760"/>
              <a:gd name="T33" fmla="*/ 669 h 970"/>
              <a:gd name="T34" fmla="*/ 4683 w 5760"/>
              <a:gd name="T35" fmla="*/ 726 h 970"/>
              <a:gd name="T36" fmla="*/ 4980 w 5760"/>
              <a:gd name="T37" fmla="*/ 786 h 970"/>
              <a:gd name="T38" fmla="*/ 5268 w 5760"/>
              <a:gd name="T39" fmla="*/ 846 h 970"/>
              <a:gd name="T40" fmla="*/ 5646 w 5760"/>
              <a:gd name="T41" fmla="*/ 942 h 970"/>
              <a:gd name="T42" fmla="*/ 5759 w 5760"/>
              <a:gd name="T43" fmla="*/ 969 h 970"/>
              <a:gd name="T44" fmla="*/ 5759 w 5760"/>
              <a:gd name="T45" fmla="*/ 0 h 970"/>
              <a:gd name="T46" fmla="*/ 0 w 5760"/>
              <a:gd name="T47" fmla="*/ 0 h 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760" h="970">
                <a:moveTo>
                  <a:pt x="0" y="0"/>
                </a:moveTo>
                <a:lnTo>
                  <a:pt x="0" y="339"/>
                </a:lnTo>
                <a:lnTo>
                  <a:pt x="318" y="342"/>
                </a:lnTo>
                <a:lnTo>
                  <a:pt x="591" y="348"/>
                </a:lnTo>
                <a:lnTo>
                  <a:pt x="846" y="354"/>
                </a:lnTo>
                <a:lnTo>
                  <a:pt x="1074" y="360"/>
                </a:lnTo>
                <a:lnTo>
                  <a:pt x="1314" y="366"/>
                </a:lnTo>
                <a:lnTo>
                  <a:pt x="1599" y="381"/>
                </a:lnTo>
                <a:lnTo>
                  <a:pt x="1911" y="399"/>
                </a:lnTo>
                <a:lnTo>
                  <a:pt x="2241" y="420"/>
                </a:lnTo>
                <a:lnTo>
                  <a:pt x="2619" y="453"/>
                </a:lnTo>
                <a:lnTo>
                  <a:pt x="2889" y="477"/>
                </a:lnTo>
                <a:lnTo>
                  <a:pt x="3177" y="507"/>
                </a:lnTo>
                <a:lnTo>
                  <a:pt x="3498" y="543"/>
                </a:lnTo>
                <a:lnTo>
                  <a:pt x="3813" y="585"/>
                </a:lnTo>
                <a:lnTo>
                  <a:pt x="4044" y="618"/>
                </a:lnTo>
                <a:lnTo>
                  <a:pt x="4365" y="669"/>
                </a:lnTo>
                <a:lnTo>
                  <a:pt x="4683" y="726"/>
                </a:lnTo>
                <a:lnTo>
                  <a:pt x="4980" y="786"/>
                </a:lnTo>
                <a:lnTo>
                  <a:pt x="5268" y="846"/>
                </a:lnTo>
                <a:lnTo>
                  <a:pt x="5646" y="942"/>
                </a:lnTo>
                <a:lnTo>
                  <a:pt x="5759" y="969"/>
                </a:lnTo>
                <a:lnTo>
                  <a:pt x="5759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6" name="Freeform 8"/>
          <p:cNvSpPr>
            <a:spLocks/>
          </p:cNvSpPr>
          <p:nvPr/>
        </p:nvSpPr>
        <p:spPr bwMode="white">
          <a:xfrm>
            <a:off x="0" y="-20638"/>
            <a:ext cx="9144000" cy="1682751"/>
          </a:xfrm>
          <a:custGeom>
            <a:avLst/>
            <a:gdLst>
              <a:gd name="T0" fmla="*/ 0 w 5760"/>
              <a:gd name="T1" fmla="*/ 753 h 1060"/>
              <a:gd name="T2" fmla="*/ 0 w 5760"/>
              <a:gd name="T3" fmla="*/ 1059 h 1060"/>
              <a:gd name="T4" fmla="*/ 5759 w 5760"/>
              <a:gd name="T5" fmla="*/ 1059 h 1060"/>
              <a:gd name="T6" fmla="*/ 5759 w 5760"/>
              <a:gd name="T7" fmla="*/ 0 h 1060"/>
              <a:gd name="T8" fmla="*/ 5430 w 5760"/>
              <a:gd name="T9" fmla="*/ 0 h 1060"/>
              <a:gd name="T10" fmla="*/ 5298 w 5760"/>
              <a:gd name="T11" fmla="*/ 84 h 1060"/>
              <a:gd name="T12" fmla="*/ 5136 w 5760"/>
              <a:gd name="T13" fmla="*/ 159 h 1060"/>
              <a:gd name="T14" fmla="*/ 4968 w 5760"/>
              <a:gd name="T15" fmla="*/ 222 h 1060"/>
              <a:gd name="T16" fmla="*/ 4812 w 5760"/>
              <a:gd name="T17" fmla="*/ 267 h 1060"/>
              <a:gd name="T18" fmla="*/ 4626 w 5760"/>
              <a:gd name="T19" fmla="*/ 324 h 1060"/>
              <a:gd name="T20" fmla="*/ 4440 w 5760"/>
              <a:gd name="T21" fmla="*/ 366 h 1060"/>
              <a:gd name="T22" fmla="*/ 4230 w 5760"/>
              <a:gd name="T23" fmla="*/ 414 h 1060"/>
              <a:gd name="T24" fmla="*/ 3939 w 5760"/>
              <a:gd name="T25" fmla="*/ 468 h 1060"/>
              <a:gd name="T26" fmla="*/ 3711 w 5760"/>
              <a:gd name="T27" fmla="*/ 504 h 1060"/>
              <a:gd name="T28" fmla="*/ 3441 w 5760"/>
              <a:gd name="T29" fmla="*/ 543 h 1060"/>
              <a:gd name="T30" fmla="*/ 3189 w 5760"/>
              <a:gd name="T31" fmla="*/ 579 h 1060"/>
              <a:gd name="T32" fmla="*/ 2925 w 5760"/>
              <a:gd name="T33" fmla="*/ 606 h 1060"/>
              <a:gd name="T34" fmla="*/ 2679 w 5760"/>
              <a:gd name="T35" fmla="*/ 633 h 1060"/>
              <a:gd name="T36" fmla="*/ 2418 w 5760"/>
              <a:gd name="T37" fmla="*/ 654 h 1060"/>
              <a:gd name="T38" fmla="*/ 2142 w 5760"/>
              <a:gd name="T39" fmla="*/ 675 h 1060"/>
              <a:gd name="T40" fmla="*/ 1896 w 5760"/>
              <a:gd name="T41" fmla="*/ 693 h 1060"/>
              <a:gd name="T42" fmla="*/ 1647 w 5760"/>
              <a:gd name="T43" fmla="*/ 708 h 1060"/>
              <a:gd name="T44" fmla="*/ 1404 w 5760"/>
              <a:gd name="T45" fmla="*/ 720 h 1060"/>
              <a:gd name="T46" fmla="*/ 1170 w 5760"/>
              <a:gd name="T47" fmla="*/ 732 h 1060"/>
              <a:gd name="T48" fmla="*/ 906 w 5760"/>
              <a:gd name="T49" fmla="*/ 738 h 1060"/>
              <a:gd name="T50" fmla="*/ 534 w 5760"/>
              <a:gd name="T51" fmla="*/ 747 h 1060"/>
              <a:gd name="T52" fmla="*/ 201 w 5760"/>
              <a:gd name="T53" fmla="*/ 753 h 1060"/>
              <a:gd name="T54" fmla="*/ 0 w 5760"/>
              <a:gd name="T55" fmla="*/ 753 h 10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760" h="1060">
                <a:moveTo>
                  <a:pt x="0" y="753"/>
                </a:moveTo>
                <a:lnTo>
                  <a:pt x="0" y="1059"/>
                </a:lnTo>
                <a:lnTo>
                  <a:pt x="5759" y="1059"/>
                </a:lnTo>
                <a:lnTo>
                  <a:pt x="5759" y="0"/>
                </a:lnTo>
                <a:lnTo>
                  <a:pt x="5430" y="0"/>
                </a:lnTo>
                <a:lnTo>
                  <a:pt x="5298" y="84"/>
                </a:lnTo>
                <a:lnTo>
                  <a:pt x="5136" y="159"/>
                </a:lnTo>
                <a:lnTo>
                  <a:pt x="4968" y="222"/>
                </a:lnTo>
                <a:lnTo>
                  <a:pt x="4812" y="267"/>
                </a:lnTo>
                <a:lnTo>
                  <a:pt x="4626" y="324"/>
                </a:lnTo>
                <a:lnTo>
                  <a:pt x="4440" y="366"/>
                </a:lnTo>
                <a:lnTo>
                  <a:pt x="4230" y="414"/>
                </a:lnTo>
                <a:lnTo>
                  <a:pt x="3939" y="468"/>
                </a:lnTo>
                <a:lnTo>
                  <a:pt x="3711" y="504"/>
                </a:lnTo>
                <a:lnTo>
                  <a:pt x="3441" y="543"/>
                </a:lnTo>
                <a:lnTo>
                  <a:pt x="3189" y="579"/>
                </a:lnTo>
                <a:lnTo>
                  <a:pt x="2925" y="606"/>
                </a:lnTo>
                <a:lnTo>
                  <a:pt x="2679" y="633"/>
                </a:lnTo>
                <a:lnTo>
                  <a:pt x="2418" y="654"/>
                </a:lnTo>
                <a:lnTo>
                  <a:pt x="2142" y="675"/>
                </a:lnTo>
                <a:lnTo>
                  <a:pt x="1896" y="693"/>
                </a:lnTo>
                <a:lnTo>
                  <a:pt x="1647" y="708"/>
                </a:lnTo>
                <a:lnTo>
                  <a:pt x="1404" y="720"/>
                </a:lnTo>
                <a:lnTo>
                  <a:pt x="1170" y="732"/>
                </a:lnTo>
                <a:lnTo>
                  <a:pt x="906" y="738"/>
                </a:lnTo>
                <a:lnTo>
                  <a:pt x="534" y="747"/>
                </a:lnTo>
                <a:lnTo>
                  <a:pt x="201" y="753"/>
                </a:lnTo>
                <a:lnTo>
                  <a:pt x="0" y="753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7" name="Freeform 9"/>
          <p:cNvSpPr>
            <a:spLocks/>
          </p:cNvSpPr>
          <p:nvPr/>
        </p:nvSpPr>
        <p:spPr bwMode="white">
          <a:xfrm>
            <a:off x="0" y="-20638"/>
            <a:ext cx="8388350" cy="1068388"/>
          </a:xfrm>
          <a:custGeom>
            <a:avLst/>
            <a:gdLst>
              <a:gd name="T0" fmla="*/ 0 w 5284"/>
              <a:gd name="T1" fmla="*/ 366 h 673"/>
              <a:gd name="T2" fmla="*/ 0 w 5284"/>
              <a:gd name="T3" fmla="*/ 672 h 673"/>
              <a:gd name="T4" fmla="*/ 303 w 5284"/>
              <a:gd name="T5" fmla="*/ 672 h 673"/>
              <a:gd name="T6" fmla="*/ 723 w 5284"/>
              <a:gd name="T7" fmla="*/ 663 h 673"/>
              <a:gd name="T8" fmla="*/ 1020 w 5284"/>
              <a:gd name="T9" fmla="*/ 654 h 673"/>
              <a:gd name="T10" fmla="*/ 1302 w 5284"/>
              <a:gd name="T11" fmla="*/ 642 h 673"/>
              <a:gd name="T12" fmla="*/ 1554 w 5284"/>
              <a:gd name="T13" fmla="*/ 630 h 673"/>
              <a:gd name="T14" fmla="*/ 1779 w 5284"/>
              <a:gd name="T15" fmla="*/ 615 h 673"/>
              <a:gd name="T16" fmla="*/ 1962 w 5284"/>
              <a:gd name="T17" fmla="*/ 606 h 673"/>
              <a:gd name="T18" fmla="*/ 2193 w 5284"/>
              <a:gd name="T19" fmla="*/ 588 h 673"/>
              <a:gd name="T20" fmla="*/ 2448 w 5284"/>
              <a:gd name="T21" fmla="*/ 570 h 673"/>
              <a:gd name="T22" fmla="*/ 2700 w 5284"/>
              <a:gd name="T23" fmla="*/ 546 h 673"/>
              <a:gd name="T24" fmla="*/ 2904 w 5284"/>
              <a:gd name="T25" fmla="*/ 528 h 673"/>
              <a:gd name="T26" fmla="*/ 3138 w 5284"/>
              <a:gd name="T27" fmla="*/ 498 h 673"/>
              <a:gd name="T28" fmla="*/ 3324 w 5284"/>
              <a:gd name="T29" fmla="*/ 474 h 673"/>
              <a:gd name="T30" fmla="*/ 3534 w 5284"/>
              <a:gd name="T31" fmla="*/ 447 h 673"/>
              <a:gd name="T32" fmla="*/ 3735 w 5284"/>
              <a:gd name="T33" fmla="*/ 420 h 673"/>
              <a:gd name="T34" fmla="*/ 3933 w 5284"/>
              <a:gd name="T35" fmla="*/ 384 h 673"/>
              <a:gd name="T36" fmla="*/ 4116 w 5284"/>
              <a:gd name="T37" fmla="*/ 351 h 673"/>
              <a:gd name="T38" fmla="*/ 4266 w 5284"/>
              <a:gd name="T39" fmla="*/ 318 h 673"/>
              <a:gd name="T40" fmla="*/ 4446 w 5284"/>
              <a:gd name="T41" fmla="*/ 279 h 673"/>
              <a:gd name="T42" fmla="*/ 4620 w 5284"/>
              <a:gd name="T43" fmla="*/ 237 h 673"/>
              <a:gd name="T44" fmla="*/ 4779 w 5284"/>
              <a:gd name="T45" fmla="*/ 192 h 673"/>
              <a:gd name="T46" fmla="*/ 4920 w 5284"/>
              <a:gd name="T47" fmla="*/ 147 h 673"/>
              <a:gd name="T48" fmla="*/ 5085 w 5284"/>
              <a:gd name="T49" fmla="*/ 90 h 673"/>
              <a:gd name="T50" fmla="*/ 5193 w 5284"/>
              <a:gd name="T51" fmla="*/ 42 h 673"/>
              <a:gd name="T52" fmla="*/ 5283 w 5284"/>
              <a:gd name="T53" fmla="*/ 0 h 673"/>
              <a:gd name="T54" fmla="*/ 3201 w 5284"/>
              <a:gd name="T55" fmla="*/ 0 h 673"/>
              <a:gd name="T56" fmla="*/ 2982 w 5284"/>
              <a:gd name="T57" fmla="*/ 57 h 673"/>
              <a:gd name="T58" fmla="*/ 2775 w 5284"/>
              <a:gd name="T59" fmla="*/ 108 h 673"/>
              <a:gd name="T60" fmla="*/ 2562 w 5284"/>
              <a:gd name="T61" fmla="*/ 150 h 673"/>
              <a:gd name="T62" fmla="*/ 2397 w 5284"/>
              <a:gd name="T63" fmla="*/ 183 h 673"/>
              <a:gd name="T64" fmla="*/ 2205 w 5284"/>
              <a:gd name="T65" fmla="*/ 213 h 673"/>
              <a:gd name="T66" fmla="*/ 2001 w 5284"/>
              <a:gd name="T67" fmla="*/ 243 h 673"/>
              <a:gd name="T68" fmla="*/ 1776 w 5284"/>
              <a:gd name="T69" fmla="*/ 273 h 673"/>
              <a:gd name="T70" fmla="*/ 1536 w 5284"/>
              <a:gd name="T71" fmla="*/ 297 h 673"/>
              <a:gd name="T72" fmla="*/ 1344 w 5284"/>
              <a:gd name="T73" fmla="*/ 312 h 673"/>
              <a:gd name="T74" fmla="*/ 1134 w 5284"/>
              <a:gd name="T75" fmla="*/ 330 h 673"/>
              <a:gd name="T76" fmla="*/ 921 w 5284"/>
              <a:gd name="T77" fmla="*/ 342 h 673"/>
              <a:gd name="T78" fmla="*/ 696 w 5284"/>
              <a:gd name="T79" fmla="*/ 354 h 673"/>
              <a:gd name="T80" fmla="*/ 501 w 5284"/>
              <a:gd name="T81" fmla="*/ 360 h 673"/>
              <a:gd name="T82" fmla="*/ 279 w 5284"/>
              <a:gd name="T83" fmla="*/ 366 h 673"/>
              <a:gd name="T84" fmla="*/ 99 w 5284"/>
              <a:gd name="T85" fmla="*/ 369 h 673"/>
              <a:gd name="T86" fmla="*/ 0 w 5284"/>
              <a:gd name="T87" fmla="*/ 366 h 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284" h="673">
                <a:moveTo>
                  <a:pt x="0" y="366"/>
                </a:moveTo>
                <a:lnTo>
                  <a:pt x="0" y="672"/>
                </a:lnTo>
                <a:lnTo>
                  <a:pt x="303" y="672"/>
                </a:lnTo>
                <a:lnTo>
                  <a:pt x="723" y="663"/>
                </a:lnTo>
                <a:lnTo>
                  <a:pt x="1020" y="654"/>
                </a:lnTo>
                <a:lnTo>
                  <a:pt x="1302" y="642"/>
                </a:lnTo>
                <a:lnTo>
                  <a:pt x="1554" y="630"/>
                </a:lnTo>
                <a:lnTo>
                  <a:pt x="1779" y="615"/>
                </a:lnTo>
                <a:lnTo>
                  <a:pt x="1962" y="606"/>
                </a:lnTo>
                <a:lnTo>
                  <a:pt x="2193" y="588"/>
                </a:lnTo>
                <a:lnTo>
                  <a:pt x="2448" y="570"/>
                </a:lnTo>
                <a:lnTo>
                  <a:pt x="2700" y="546"/>
                </a:lnTo>
                <a:lnTo>
                  <a:pt x="2904" y="528"/>
                </a:lnTo>
                <a:lnTo>
                  <a:pt x="3138" y="498"/>
                </a:lnTo>
                <a:lnTo>
                  <a:pt x="3324" y="474"/>
                </a:lnTo>
                <a:lnTo>
                  <a:pt x="3534" y="447"/>
                </a:lnTo>
                <a:lnTo>
                  <a:pt x="3735" y="420"/>
                </a:lnTo>
                <a:lnTo>
                  <a:pt x="3933" y="384"/>
                </a:lnTo>
                <a:lnTo>
                  <a:pt x="4116" y="351"/>
                </a:lnTo>
                <a:lnTo>
                  <a:pt x="4266" y="318"/>
                </a:lnTo>
                <a:lnTo>
                  <a:pt x="4446" y="279"/>
                </a:lnTo>
                <a:lnTo>
                  <a:pt x="4620" y="237"/>
                </a:lnTo>
                <a:lnTo>
                  <a:pt x="4779" y="192"/>
                </a:lnTo>
                <a:lnTo>
                  <a:pt x="4920" y="147"/>
                </a:lnTo>
                <a:lnTo>
                  <a:pt x="5085" y="90"/>
                </a:lnTo>
                <a:lnTo>
                  <a:pt x="5193" y="42"/>
                </a:lnTo>
                <a:lnTo>
                  <a:pt x="5283" y="0"/>
                </a:lnTo>
                <a:lnTo>
                  <a:pt x="3201" y="0"/>
                </a:lnTo>
                <a:lnTo>
                  <a:pt x="2982" y="57"/>
                </a:lnTo>
                <a:lnTo>
                  <a:pt x="2775" y="108"/>
                </a:lnTo>
                <a:lnTo>
                  <a:pt x="2562" y="150"/>
                </a:lnTo>
                <a:lnTo>
                  <a:pt x="2397" y="183"/>
                </a:lnTo>
                <a:lnTo>
                  <a:pt x="2205" y="213"/>
                </a:lnTo>
                <a:lnTo>
                  <a:pt x="2001" y="243"/>
                </a:lnTo>
                <a:lnTo>
                  <a:pt x="1776" y="273"/>
                </a:lnTo>
                <a:lnTo>
                  <a:pt x="1536" y="297"/>
                </a:lnTo>
                <a:lnTo>
                  <a:pt x="1344" y="312"/>
                </a:lnTo>
                <a:lnTo>
                  <a:pt x="1134" y="330"/>
                </a:lnTo>
                <a:lnTo>
                  <a:pt x="921" y="342"/>
                </a:lnTo>
                <a:lnTo>
                  <a:pt x="696" y="354"/>
                </a:lnTo>
                <a:lnTo>
                  <a:pt x="501" y="360"/>
                </a:lnTo>
                <a:lnTo>
                  <a:pt x="279" y="366"/>
                </a:lnTo>
                <a:lnTo>
                  <a:pt x="99" y="369"/>
                </a:lnTo>
                <a:lnTo>
                  <a:pt x="0" y="366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8" name="Freeform 10"/>
          <p:cNvSpPr>
            <a:spLocks/>
          </p:cNvSpPr>
          <p:nvPr/>
        </p:nvSpPr>
        <p:spPr bwMode="white">
          <a:xfrm>
            <a:off x="0" y="-20638"/>
            <a:ext cx="4578350" cy="454026"/>
          </a:xfrm>
          <a:custGeom>
            <a:avLst/>
            <a:gdLst>
              <a:gd name="T0" fmla="*/ 0 w 2884"/>
              <a:gd name="T1" fmla="*/ 0 h 286"/>
              <a:gd name="T2" fmla="*/ 0 w 2884"/>
              <a:gd name="T3" fmla="*/ 285 h 286"/>
              <a:gd name="T4" fmla="*/ 192 w 2884"/>
              <a:gd name="T5" fmla="*/ 285 h 286"/>
              <a:gd name="T6" fmla="*/ 384 w 2884"/>
              <a:gd name="T7" fmla="*/ 282 h 286"/>
              <a:gd name="T8" fmla="*/ 579 w 2884"/>
              <a:gd name="T9" fmla="*/ 276 h 286"/>
              <a:gd name="T10" fmla="*/ 789 w 2884"/>
              <a:gd name="T11" fmla="*/ 267 h 286"/>
              <a:gd name="T12" fmla="*/ 999 w 2884"/>
              <a:gd name="T13" fmla="*/ 258 h 286"/>
              <a:gd name="T14" fmla="*/ 1161 w 2884"/>
              <a:gd name="T15" fmla="*/ 246 h 286"/>
              <a:gd name="T16" fmla="*/ 1302 w 2884"/>
              <a:gd name="T17" fmla="*/ 234 h 286"/>
              <a:gd name="T18" fmla="*/ 1458 w 2884"/>
              <a:gd name="T19" fmla="*/ 222 h 286"/>
              <a:gd name="T20" fmla="*/ 1665 w 2884"/>
              <a:gd name="T21" fmla="*/ 201 h 286"/>
              <a:gd name="T22" fmla="*/ 1992 w 2884"/>
              <a:gd name="T23" fmla="*/ 159 h 286"/>
              <a:gd name="T24" fmla="*/ 2301 w 2884"/>
              <a:gd name="T25" fmla="*/ 117 h 286"/>
              <a:gd name="T26" fmla="*/ 2604 w 2884"/>
              <a:gd name="T27" fmla="*/ 60 h 286"/>
              <a:gd name="T28" fmla="*/ 2883 w 2884"/>
              <a:gd name="T29" fmla="*/ 0 h 286"/>
              <a:gd name="T30" fmla="*/ 0 w 2884"/>
              <a:gd name="T31" fmla="*/ 0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84" h="286">
                <a:moveTo>
                  <a:pt x="0" y="0"/>
                </a:moveTo>
                <a:lnTo>
                  <a:pt x="0" y="285"/>
                </a:lnTo>
                <a:lnTo>
                  <a:pt x="192" y="285"/>
                </a:lnTo>
                <a:lnTo>
                  <a:pt x="384" y="282"/>
                </a:lnTo>
                <a:lnTo>
                  <a:pt x="579" y="276"/>
                </a:lnTo>
                <a:lnTo>
                  <a:pt x="789" y="267"/>
                </a:lnTo>
                <a:lnTo>
                  <a:pt x="999" y="258"/>
                </a:lnTo>
                <a:lnTo>
                  <a:pt x="1161" y="246"/>
                </a:lnTo>
                <a:lnTo>
                  <a:pt x="1302" y="234"/>
                </a:lnTo>
                <a:lnTo>
                  <a:pt x="1458" y="222"/>
                </a:lnTo>
                <a:lnTo>
                  <a:pt x="1665" y="201"/>
                </a:lnTo>
                <a:lnTo>
                  <a:pt x="1992" y="159"/>
                </a:lnTo>
                <a:lnTo>
                  <a:pt x="2301" y="117"/>
                </a:lnTo>
                <a:lnTo>
                  <a:pt x="2604" y="60"/>
                </a:lnTo>
                <a:lnTo>
                  <a:pt x="288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单击以编辑母版标题样式</a:t>
            </a:r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单击以编辑母版文本样式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7542F5C-6970-4E9B-A3A5-21BF28F1A5E4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2064" name="Oval 16">
            <a:hlinkClick r:id="" action="ppaction://hlinkshowjump?jump=endshow"/>
          </p:cNvPr>
          <p:cNvSpPr>
            <a:spLocks noChangeArrowheads="1"/>
          </p:cNvSpPr>
          <p:nvPr/>
        </p:nvSpPr>
        <p:spPr bwMode="auto">
          <a:xfrm>
            <a:off x="8839200" y="6553200"/>
            <a:ext cx="304800" cy="304800"/>
          </a:xfrm>
          <a:prstGeom prst="ellipse">
            <a:avLst/>
          </a:prstGeom>
          <a:gradFill rotWithShape="0">
            <a:gsLst>
              <a:gs pos="0">
                <a:srgbClr val="003399"/>
              </a:gs>
              <a:gs pos="100000">
                <a:srgbClr val="003399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65" name="Freeform 17">
            <a:hlinkClick r:id="" action="ppaction://hlinkshowjump?jump=previousslide"/>
          </p:cNvPr>
          <p:cNvSpPr>
            <a:spLocks/>
          </p:cNvSpPr>
          <p:nvPr/>
        </p:nvSpPr>
        <p:spPr bwMode="auto">
          <a:xfrm>
            <a:off x="7716838" y="6629400"/>
            <a:ext cx="360362" cy="179388"/>
          </a:xfrm>
          <a:custGeom>
            <a:avLst/>
            <a:gdLst>
              <a:gd name="T0" fmla="*/ 350 w 351"/>
              <a:gd name="T1" fmla="*/ 1 h 219"/>
              <a:gd name="T2" fmla="*/ 101 w 351"/>
              <a:gd name="T3" fmla="*/ 0 h 219"/>
              <a:gd name="T4" fmla="*/ 81 w 351"/>
              <a:gd name="T5" fmla="*/ 2 h 219"/>
              <a:gd name="T6" fmla="*/ 67 w 351"/>
              <a:gd name="T7" fmla="*/ 6 h 219"/>
              <a:gd name="T8" fmla="*/ 51 w 351"/>
              <a:gd name="T9" fmla="*/ 15 h 219"/>
              <a:gd name="T10" fmla="*/ 38 w 351"/>
              <a:gd name="T11" fmla="*/ 25 h 219"/>
              <a:gd name="T12" fmla="*/ 28 w 351"/>
              <a:gd name="T13" fmla="*/ 35 h 219"/>
              <a:gd name="T14" fmla="*/ 19 w 351"/>
              <a:gd name="T15" fmla="*/ 48 h 219"/>
              <a:gd name="T16" fmla="*/ 12 w 351"/>
              <a:gd name="T17" fmla="*/ 59 h 219"/>
              <a:gd name="T18" fmla="*/ 6 w 351"/>
              <a:gd name="T19" fmla="*/ 73 h 219"/>
              <a:gd name="T20" fmla="*/ 1 w 351"/>
              <a:gd name="T21" fmla="*/ 89 h 219"/>
              <a:gd name="T22" fmla="*/ 1 w 351"/>
              <a:gd name="T23" fmla="*/ 99 h 219"/>
              <a:gd name="T24" fmla="*/ 0 w 351"/>
              <a:gd name="T25" fmla="*/ 119 h 219"/>
              <a:gd name="T26" fmla="*/ 2 w 351"/>
              <a:gd name="T27" fmla="*/ 136 h 219"/>
              <a:gd name="T28" fmla="*/ 9 w 351"/>
              <a:gd name="T29" fmla="*/ 150 h 219"/>
              <a:gd name="T30" fmla="*/ 15 w 351"/>
              <a:gd name="T31" fmla="*/ 164 h 219"/>
              <a:gd name="T32" fmla="*/ 24 w 351"/>
              <a:gd name="T33" fmla="*/ 176 h 219"/>
              <a:gd name="T34" fmla="*/ 33 w 351"/>
              <a:gd name="T35" fmla="*/ 189 h 219"/>
              <a:gd name="T36" fmla="*/ 46 w 351"/>
              <a:gd name="T37" fmla="*/ 198 h 219"/>
              <a:gd name="T38" fmla="*/ 59 w 351"/>
              <a:gd name="T39" fmla="*/ 207 h 219"/>
              <a:gd name="T40" fmla="*/ 72 w 351"/>
              <a:gd name="T41" fmla="*/ 212 h 219"/>
              <a:gd name="T42" fmla="*/ 90 w 351"/>
              <a:gd name="T43" fmla="*/ 218 h 219"/>
              <a:gd name="T44" fmla="*/ 350 w 351"/>
              <a:gd name="T45" fmla="*/ 218 h 219"/>
              <a:gd name="T46" fmla="*/ 350 w 351"/>
              <a:gd name="T47" fmla="*/ 1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1" h="219">
                <a:moveTo>
                  <a:pt x="350" y="1"/>
                </a:moveTo>
                <a:lnTo>
                  <a:pt x="101" y="0"/>
                </a:lnTo>
                <a:lnTo>
                  <a:pt x="81" y="2"/>
                </a:lnTo>
                <a:lnTo>
                  <a:pt x="67" y="6"/>
                </a:lnTo>
                <a:lnTo>
                  <a:pt x="51" y="15"/>
                </a:lnTo>
                <a:lnTo>
                  <a:pt x="38" y="25"/>
                </a:lnTo>
                <a:lnTo>
                  <a:pt x="28" y="35"/>
                </a:lnTo>
                <a:lnTo>
                  <a:pt x="19" y="48"/>
                </a:lnTo>
                <a:lnTo>
                  <a:pt x="12" y="59"/>
                </a:lnTo>
                <a:lnTo>
                  <a:pt x="6" y="73"/>
                </a:lnTo>
                <a:lnTo>
                  <a:pt x="1" y="89"/>
                </a:lnTo>
                <a:lnTo>
                  <a:pt x="1" y="99"/>
                </a:lnTo>
                <a:lnTo>
                  <a:pt x="0" y="119"/>
                </a:lnTo>
                <a:lnTo>
                  <a:pt x="2" y="136"/>
                </a:lnTo>
                <a:lnTo>
                  <a:pt x="9" y="150"/>
                </a:lnTo>
                <a:lnTo>
                  <a:pt x="15" y="164"/>
                </a:lnTo>
                <a:lnTo>
                  <a:pt x="24" y="176"/>
                </a:lnTo>
                <a:lnTo>
                  <a:pt x="33" y="189"/>
                </a:lnTo>
                <a:lnTo>
                  <a:pt x="46" y="198"/>
                </a:lnTo>
                <a:lnTo>
                  <a:pt x="59" y="207"/>
                </a:lnTo>
                <a:lnTo>
                  <a:pt x="72" y="212"/>
                </a:lnTo>
                <a:lnTo>
                  <a:pt x="90" y="218"/>
                </a:lnTo>
                <a:lnTo>
                  <a:pt x="350" y="218"/>
                </a:lnTo>
                <a:lnTo>
                  <a:pt x="350" y="1"/>
                </a:lnTo>
              </a:path>
            </a:pathLst>
          </a:custGeom>
          <a:gradFill rotWithShape="0">
            <a:gsLst>
              <a:gs pos="0">
                <a:srgbClr val="003399"/>
              </a:gs>
              <a:gs pos="100000">
                <a:srgbClr val="003399">
                  <a:gamma/>
                  <a:shade val="46275"/>
                  <a:invGamma/>
                </a:srgbClr>
              </a:gs>
            </a:gsLst>
            <a:path path="rect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6" name="Freeform 18">
            <a:hlinkClick r:id="" action="ppaction://hlinkshowjump?jump=nextslide"/>
          </p:cNvPr>
          <p:cNvSpPr>
            <a:spLocks/>
          </p:cNvSpPr>
          <p:nvPr/>
        </p:nvSpPr>
        <p:spPr bwMode="auto">
          <a:xfrm>
            <a:off x="8326438" y="6629400"/>
            <a:ext cx="360362" cy="179388"/>
          </a:xfrm>
          <a:custGeom>
            <a:avLst/>
            <a:gdLst>
              <a:gd name="T0" fmla="*/ 0 w 351"/>
              <a:gd name="T1" fmla="*/ 1 h 219"/>
              <a:gd name="T2" fmla="*/ 249 w 351"/>
              <a:gd name="T3" fmla="*/ 0 h 219"/>
              <a:gd name="T4" fmla="*/ 268 w 351"/>
              <a:gd name="T5" fmla="*/ 3 h 219"/>
              <a:gd name="T6" fmla="*/ 283 w 351"/>
              <a:gd name="T7" fmla="*/ 6 h 219"/>
              <a:gd name="T8" fmla="*/ 298 w 351"/>
              <a:gd name="T9" fmla="*/ 16 h 219"/>
              <a:gd name="T10" fmla="*/ 311 w 351"/>
              <a:gd name="T11" fmla="*/ 26 h 219"/>
              <a:gd name="T12" fmla="*/ 321 w 351"/>
              <a:gd name="T13" fmla="*/ 35 h 219"/>
              <a:gd name="T14" fmla="*/ 331 w 351"/>
              <a:gd name="T15" fmla="*/ 48 h 219"/>
              <a:gd name="T16" fmla="*/ 337 w 351"/>
              <a:gd name="T17" fmla="*/ 60 h 219"/>
              <a:gd name="T18" fmla="*/ 344 w 351"/>
              <a:gd name="T19" fmla="*/ 74 h 219"/>
              <a:gd name="T20" fmla="*/ 349 w 351"/>
              <a:gd name="T21" fmla="*/ 90 h 219"/>
              <a:gd name="T22" fmla="*/ 349 w 351"/>
              <a:gd name="T23" fmla="*/ 100 h 219"/>
              <a:gd name="T24" fmla="*/ 350 w 351"/>
              <a:gd name="T25" fmla="*/ 119 h 219"/>
              <a:gd name="T26" fmla="*/ 347 w 351"/>
              <a:gd name="T27" fmla="*/ 136 h 219"/>
              <a:gd name="T28" fmla="*/ 341 w 351"/>
              <a:gd name="T29" fmla="*/ 151 h 219"/>
              <a:gd name="T30" fmla="*/ 334 w 351"/>
              <a:gd name="T31" fmla="*/ 165 h 219"/>
              <a:gd name="T32" fmla="*/ 325 w 351"/>
              <a:gd name="T33" fmla="*/ 176 h 219"/>
              <a:gd name="T34" fmla="*/ 316 w 351"/>
              <a:gd name="T35" fmla="*/ 189 h 219"/>
              <a:gd name="T36" fmla="*/ 303 w 351"/>
              <a:gd name="T37" fmla="*/ 199 h 219"/>
              <a:gd name="T38" fmla="*/ 290 w 351"/>
              <a:gd name="T39" fmla="*/ 208 h 219"/>
              <a:gd name="T40" fmla="*/ 277 w 351"/>
              <a:gd name="T41" fmla="*/ 213 h 219"/>
              <a:gd name="T42" fmla="*/ 259 w 351"/>
              <a:gd name="T43" fmla="*/ 218 h 219"/>
              <a:gd name="T44" fmla="*/ 0 w 351"/>
              <a:gd name="T45" fmla="*/ 218 h 219"/>
              <a:gd name="T46" fmla="*/ 0 w 351"/>
              <a:gd name="T47" fmla="*/ 1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51" h="219">
                <a:moveTo>
                  <a:pt x="0" y="1"/>
                </a:moveTo>
                <a:lnTo>
                  <a:pt x="249" y="0"/>
                </a:lnTo>
                <a:lnTo>
                  <a:pt x="268" y="3"/>
                </a:lnTo>
                <a:lnTo>
                  <a:pt x="283" y="6"/>
                </a:lnTo>
                <a:lnTo>
                  <a:pt x="298" y="16"/>
                </a:lnTo>
                <a:lnTo>
                  <a:pt x="311" y="26"/>
                </a:lnTo>
                <a:lnTo>
                  <a:pt x="321" y="35"/>
                </a:lnTo>
                <a:lnTo>
                  <a:pt x="331" y="48"/>
                </a:lnTo>
                <a:lnTo>
                  <a:pt x="337" y="60"/>
                </a:lnTo>
                <a:lnTo>
                  <a:pt x="344" y="74"/>
                </a:lnTo>
                <a:lnTo>
                  <a:pt x="349" y="90"/>
                </a:lnTo>
                <a:lnTo>
                  <a:pt x="349" y="100"/>
                </a:lnTo>
                <a:lnTo>
                  <a:pt x="350" y="119"/>
                </a:lnTo>
                <a:lnTo>
                  <a:pt x="347" y="136"/>
                </a:lnTo>
                <a:lnTo>
                  <a:pt x="341" y="151"/>
                </a:lnTo>
                <a:lnTo>
                  <a:pt x="334" y="165"/>
                </a:lnTo>
                <a:lnTo>
                  <a:pt x="325" y="176"/>
                </a:lnTo>
                <a:lnTo>
                  <a:pt x="316" y="189"/>
                </a:lnTo>
                <a:lnTo>
                  <a:pt x="303" y="199"/>
                </a:lnTo>
                <a:lnTo>
                  <a:pt x="290" y="208"/>
                </a:lnTo>
                <a:lnTo>
                  <a:pt x="277" y="213"/>
                </a:lnTo>
                <a:lnTo>
                  <a:pt x="259" y="218"/>
                </a:lnTo>
                <a:lnTo>
                  <a:pt x="0" y="218"/>
                </a:lnTo>
                <a:lnTo>
                  <a:pt x="0" y="1"/>
                </a:lnTo>
              </a:path>
            </a:pathLst>
          </a:custGeom>
          <a:gradFill rotWithShape="0">
            <a:gsLst>
              <a:gs pos="0">
                <a:srgbClr val="003399"/>
              </a:gs>
              <a:gs pos="100000">
                <a:srgbClr val="003399">
                  <a:gamma/>
                  <a:shade val="46275"/>
                  <a:invGamma/>
                </a:srgbClr>
              </a:gs>
            </a:gsLst>
            <a:path path="rect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8" name="Text Box 20"/>
          <p:cNvSpPr txBox="1">
            <a:spLocks noChangeArrowheads="1"/>
          </p:cNvSpPr>
          <p:nvPr userDrawn="1"/>
        </p:nvSpPr>
        <p:spPr bwMode="auto">
          <a:xfrm>
            <a:off x="1403350" y="6653213"/>
            <a:ext cx="6651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kumimoji="1" lang="zh-CN" altLang="en-US" sz="1400" dirty="0" smtClean="0">
                <a:solidFill>
                  <a:srgbClr val="5A5A5A"/>
                </a:solidFill>
                <a:ea typeface="楷体_GB2312" pitchFamily="49" charset="-122"/>
              </a:rPr>
              <a:t>南京航空航天大学</a:t>
            </a:r>
            <a:r>
              <a:rPr kumimoji="1" lang="zh-CN" altLang="en-US" sz="1400" dirty="0" smtClean="0">
                <a:solidFill>
                  <a:srgbClr val="5A5A5A"/>
                </a:solidFill>
                <a:ea typeface="楷体_GB2312" pitchFamily="49" charset="-122"/>
              </a:rPr>
              <a:t>计算机基础教学实验中心  制作（版权所有）</a:t>
            </a:r>
            <a:endParaRPr kumimoji="1" lang="zh-CN" altLang="en-US" sz="1400" dirty="0">
              <a:solidFill>
                <a:srgbClr val="5A5A5A"/>
              </a:solidFill>
              <a:ea typeface="楷体_GB2312" pitchFamily="49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rand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609600" y="533400"/>
            <a:ext cx="7315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3600" b="1"/>
              <a:t>第 2 章  数据类型、运算符与表达式</a:t>
            </a:r>
            <a:endParaRPr lang="zh-CN" altLang="en-US"/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990600" y="1600200"/>
            <a:ext cx="6553200" cy="3751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/>
              <a:t>2.1  保留字和标识符</a:t>
            </a:r>
          </a:p>
          <a:p>
            <a:pPr>
              <a:lnSpc>
                <a:spcPct val="150000"/>
              </a:lnSpc>
            </a:pPr>
            <a:r>
              <a:rPr lang="zh-CN" altLang="en-US" sz="3200" b="1" dirty="0"/>
              <a:t>2.2  </a:t>
            </a:r>
            <a:r>
              <a:rPr lang="en-US" altLang="zh-CN" sz="3200" b="1" dirty="0"/>
              <a:t>C++</a:t>
            </a:r>
            <a:r>
              <a:rPr lang="zh-CN" altLang="en-US" sz="3200" b="1" dirty="0"/>
              <a:t>的基本数据类型</a:t>
            </a:r>
          </a:p>
          <a:p>
            <a:pPr>
              <a:lnSpc>
                <a:spcPct val="150000"/>
              </a:lnSpc>
            </a:pPr>
            <a:r>
              <a:rPr lang="zh-CN" altLang="en-US" sz="3200" b="1" dirty="0"/>
              <a:t>2.3  常量和变量</a:t>
            </a:r>
          </a:p>
          <a:p>
            <a:pPr>
              <a:lnSpc>
                <a:spcPct val="150000"/>
              </a:lnSpc>
            </a:pPr>
            <a:r>
              <a:rPr lang="zh-CN" altLang="en-US" sz="3200" b="1" dirty="0"/>
              <a:t>2.4  基本运算符和表达式</a:t>
            </a:r>
          </a:p>
          <a:p>
            <a:pPr>
              <a:lnSpc>
                <a:spcPct val="150000"/>
              </a:lnSpc>
            </a:pPr>
            <a:r>
              <a:rPr lang="zh-CN" altLang="en-US" sz="3200" b="1" dirty="0"/>
              <a:t>2.5  类型转换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228600" y="381000"/>
            <a:ext cx="891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0066"/>
                </a:solidFill>
              </a:rPr>
              <a:t>注意</a:t>
            </a:r>
            <a:r>
              <a:rPr lang="zh-CN" altLang="en-US" sz="3200" b="1"/>
              <a:t>：</a:t>
            </a:r>
            <a:r>
              <a:rPr lang="en-US" altLang="zh-CN" sz="3200" b="1"/>
              <a:t>int </a:t>
            </a:r>
            <a:r>
              <a:rPr lang="zh-CN" altLang="en-US" sz="3200" b="1"/>
              <a:t>型变量与 </a:t>
            </a:r>
            <a:r>
              <a:rPr lang="en-US" altLang="zh-CN" sz="3200" b="1"/>
              <a:t>unsigned   int </a:t>
            </a:r>
            <a:r>
              <a:rPr lang="zh-CN" altLang="en-US" sz="3200" b="1"/>
              <a:t>型变量的区别</a:t>
            </a:r>
            <a:endParaRPr lang="zh-CN" altLang="en-US"/>
          </a:p>
        </p:txBody>
      </p:sp>
      <p:grpSp>
        <p:nvGrpSpPr>
          <p:cNvPr id="82948" name="Group 4"/>
          <p:cNvGrpSpPr>
            <a:grpSpLocks/>
          </p:cNvGrpSpPr>
          <p:nvPr/>
        </p:nvGrpSpPr>
        <p:grpSpPr bwMode="auto">
          <a:xfrm>
            <a:off x="0" y="1112838"/>
            <a:ext cx="9144000" cy="2041525"/>
            <a:chOff x="0" y="1488"/>
            <a:chExt cx="5760" cy="1286"/>
          </a:xfrm>
        </p:grpSpPr>
        <p:sp>
          <p:nvSpPr>
            <p:cNvPr id="82949" name="Text Box 5"/>
            <p:cNvSpPr txBox="1">
              <a:spLocks noChangeArrowheads="1"/>
            </p:cNvSpPr>
            <p:nvPr/>
          </p:nvSpPr>
          <p:spPr bwMode="auto">
            <a:xfrm>
              <a:off x="0" y="1488"/>
              <a:ext cx="5760" cy="1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zh-CN" sz="3200" b="1"/>
                <a:t>                                   32 </a:t>
              </a:r>
              <a:r>
                <a:rPr lang="zh-CN" altLang="en-US" sz="3200" b="1"/>
                <a:t>位                        范围</a:t>
              </a:r>
            </a:p>
            <a:p>
              <a:pPr eaLnBrk="1" hangingPunct="1"/>
              <a:r>
                <a:rPr lang="zh-CN" altLang="zh-CN" sz="3200" b="1"/>
                <a:t>        </a:t>
              </a:r>
              <a:r>
                <a:rPr lang="en-US" altLang="zh-CN" sz="3200" b="1"/>
                <a:t>int </a:t>
              </a:r>
              <a:r>
                <a:rPr lang="zh-CN" altLang="en-US" sz="3200" b="1"/>
                <a:t>型：                                               -2</a:t>
              </a:r>
              <a:r>
                <a:rPr lang="zh-CN" altLang="en-US" sz="3200" b="1" baseline="30000"/>
                <a:t>31</a:t>
              </a:r>
              <a:r>
                <a:rPr lang="zh-CN" altLang="en-US" sz="3200" b="1"/>
                <a:t>～</a:t>
              </a:r>
            </a:p>
            <a:p>
              <a:pPr eaLnBrk="1" hangingPunct="1"/>
              <a:r>
                <a:rPr lang="zh-CN" altLang="en-US" sz="3200" b="1"/>
                <a:t>        (补码)                                                       (2</a:t>
              </a:r>
              <a:r>
                <a:rPr lang="zh-CN" altLang="en-US" sz="3200" b="1" baseline="30000"/>
                <a:t>31 </a:t>
              </a:r>
              <a:r>
                <a:rPr lang="zh-CN" altLang="en-US" sz="3200" b="1"/>
                <a:t>- 1)</a:t>
              </a:r>
            </a:p>
            <a:p>
              <a:pPr eaLnBrk="1" hangingPunct="1"/>
              <a:r>
                <a:rPr lang="zh-CN" altLang="en-US" sz="3200" b="1"/>
                <a:t>                      符号位</a:t>
              </a:r>
              <a:endParaRPr lang="zh-CN" altLang="en-US"/>
            </a:p>
          </p:txBody>
        </p:sp>
        <p:grpSp>
          <p:nvGrpSpPr>
            <p:cNvPr id="82950" name="Group 6"/>
            <p:cNvGrpSpPr>
              <a:grpSpLocks/>
            </p:cNvGrpSpPr>
            <p:nvPr/>
          </p:nvGrpSpPr>
          <p:grpSpPr bwMode="auto">
            <a:xfrm>
              <a:off x="1824" y="1872"/>
              <a:ext cx="2400" cy="480"/>
              <a:chOff x="1296" y="1872"/>
              <a:chExt cx="2400" cy="480"/>
            </a:xfrm>
          </p:grpSpPr>
          <p:sp>
            <p:nvSpPr>
              <p:cNvPr id="82951" name="Rectangle 7"/>
              <p:cNvSpPr>
                <a:spLocks noChangeArrowheads="1"/>
              </p:cNvSpPr>
              <p:nvPr/>
            </p:nvSpPr>
            <p:spPr bwMode="auto">
              <a:xfrm>
                <a:off x="1296" y="1872"/>
                <a:ext cx="2400" cy="33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952" name="Line 8"/>
              <p:cNvSpPr>
                <a:spLocks noChangeShapeType="1"/>
              </p:cNvSpPr>
              <p:nvPr/>
            </p:nvSpPr>
            <p:spPr bwMode="auto">
              <a:xfrm>
                <a:off x="1536" y="1872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953" name="Line 9"/>
              <p:cNvSpPr>
                <a:spLocks noChangeShapeType="1"/>
              </p:cNvSpPr>
              <p:nvPr/>
            </p:nvSpPr>
            <p:spPr bwMode="auto">
              <a:xfrm flipV="1">
                <a:off x="1392" y="206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82954" name="Group 10"/>
          <p:cNvGrpSpPr>
            <a:grpSpLocks/>
          </p:cNvGrpSpPr>
          <p:nvPr/>
        </p:nvGrpSpPr>
        <p:grpSpPr bwMode="auto">
          <a:xfrm>
            <a:off x="0" y="3414713"/>
            <a:ext cx="10287000" cy="2041525"/>
            <a:chOff x="0" y="2938"/>
            <a:chExt cx="6480" cy="1286"/>
          </a:xfrm>
        </p:grpSpPr>
        <p:sp>
          <p:nvSpPr>
            <p:cNvPr id="82955" name="Text Box 11"/>
            <p:cNvSpPr txBox="1">
              <a:spLocks noChangeArrowheads="1"/>
            </p:cNvSpPr>
            <p:nvPr/>
          </p:nvSpPr>
          <p:spPr bwMode="auto">
            <a:xfrm>
              <a:off x="0" y="2938"/>
              <a:ext cx="6480" cy="1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zh-CN" sz="3200" b="1"/>
                <a:t>                                   32 </a:t>
              </a:r>
              <a:r>
                <a:rPr lang="zh-CN" altLang="en-US" sz="3200" b="1"/>
                <a:t>位                        范围</a:t>
              </a:r>
            </a:p>
            <a:p>
              <a:pPr eaLnBrk="1" hangingPunct="1"/>
              <a:r>
                <a:rPr lang="en-US" altLang="zh-CN" sz="3200" b="1"/>
                <a:t>unsigned int </a:t>
              </a:r>
              <a:r>
                <a:rPr lang="zh-CN" altLang="en-US" sz="3200" b="1"/>
                <a:t>型：                                      0～ (2</a:t>
              </a:r>
              <a:r>
                <a:rPr lang="zh-CN" altLang="en-US" sz="3200" b="1" baseline="30000"/>
                <a:t>32 </a:t>
              </a:r>
              <a:r>
                <a:rPr lang="zh-CN" altLang="en-US" sz="3200" b="1"/>
                <a:t>- 1)</a:t>
              </a:r>
            </a:p>
            <a:p>
              <a:pPr eaLnBrk="1" hangingPunct="1"/>
              <a:r>
                <a:rPr lang="zh-CN" altLang="en-US" sz="3200" b="1"/>
                <a:t>           </a:t>
              </a:r>
            </a:p>
            <a:p>
              <a:pPr eaLnBrk="1" hangingPunct="1"/>
              <a:r>
                <a:rPr lang="zh-CN" altLang="en-US" sz="3200" b="1"/>
                <a:t>                          无符号位</a:t>
              </a:r>
            </a:p>
          </p:txBody>
        </p:sp>
        <p:sp>
          <p:nvSpPr>
            <p:cNvPr id="82956" name="Rectangle 12"/>
            <p:cNvSpPr>
              <a:spLocks noChangeArrowheads="1"/>
            </p:cNvSpPr>
            <p:nvPr/>
          </p:nvSpPr>
          <p:spPr bwMode="auto">
            <a:xfrm>
              <a:off x="1824" y="3322"/>
              <a:ext cx="2400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94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0" y="0"/>
            <a:ext cx="4724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2.3   常量和变量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2.3.1  常量</a:t>
            </a:r>
            <a:endParaRPr lang="en-US" altLang="zh-CN"/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0" y="1341438"/>
            <a:ext cx="9144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chemeClr val="folHlink"/>
                </a:solidFill>
              </a:rPr>
              <a:t>常量</a:t>
            </a:r>
            <a:r>
              <a:rPr lang="zh-CN" altLang="en-US" sz="3200" b="1"/>
              <a:t>：在程序运行过程中，其值不能被改变的量</a:t>
            </a:r>
            <a:endParaRPr lang="zh-CN" altLang="en-US"/>
          </a:p>
        </p:txBody>
      </p:sp>
      <p:grpSp>
        <p:nvGrpSpPr>
          <p:cNvPr id="87058" name="Group 18"/>
          <p:cNvGrpSpPr>
            <a:grpSpLocks/>
          </p:cNvGrpSpPr>
          <p:nvPr/>
        </p:nvGrpSpPr>
        <p:grpSpPr bwMode="auto">
          <a:xfrm>
            <a:off x="381000" y="1916832"/>
            <a:ext cx="8001000" cy="5016499"/>
            <a:chOff x="240" y="1305"/>
            <a:chExt cx="5040" cy="3160"/>
          </a:xfrm>
        </p:grpSpPr>
        <p:sp>
          <p:nvSpPr>
            <p:cNvPr id="87050" name="Text Box 10"/>
            <p:cNvSpPr txBox="1">
              <a:spLocks noChangeArrowheads="1"/>
            </p:cNvSpPr>
            <p:nvPr/>
          </p:nvSpPr>
          <p:spPr bwMode="auto">
            <a:xfrm>
              <a:off x="240" y="1305"/>
              <a:ext cx="5040" cy="3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200" b="1" dirty="0"/>
                <a:t>#include  &lt;</a:t>
              </a:r>
              <a:r>
                <a:rPr lang="en-US" altLang="zh-CN" sz="3200" b="1" dirty="0" err="1"/>
                <a:t>iostream</a:t>
              </a:r>
              <a:r>
                <a:rPr lang="en-US" altLang="zh-CN" sz="3200" b="1" dirty="0"/>
                <a:t>&gt;</a:t>
              </a:r>
            </a:p>
            <a:p>
              <a:r>
                <a:rPr lang="en-US" altLang="zh-CN" sz="3200" b="1" dirty="0"/>
                <a:t>using namespace </a:t>
              </a:r>
              <a:r>
                <a:rPr lang="en-US" altLang="zh-CN" sz="3200" b="1" dirty="0" err="1"/>
                <a:t>std</a:t>
              </a:r>
              <a:r>
                <a:rPr lang="en-US" altLang="zh-CN" sz="3200" b="1" dirty="0"/>
                <a:t>;</a:t>
              </a:r>
            </a:p>
            <a:p>
              <a:r>
                <a:rPr lang="en-US" altLang="zh-CN" sz="3200" b="1" dirty="0" err="1"/>
                <a:t>int</a:t>
              </a:r>
              <a:r>
                <a:rPr lang="en-US" altLang="zh-CN" sz="3200" b="1" dirty="0"/>
                <a:t> main(void)</a:t>
              </a:r>
            </a:p>
            <a:p>
              <a:r>
                <a:rPr lang="en-US" altLang="zh-CN" sz="3200" b="1" dirty="0" smtClean="0"/>
                <a:t>{</a:t>
              </a:r>
              <a:r>
                <a:rPr lang="en-US" altLang="zh-CN" sz="3200" b="1" dirty="0"/>
                <a:t>	</a:t>
              </a:r>
              <a:r>
                <a:rPr lang="en-US" altLang="zh-CN" sz="3200" b="1" dirty="0" err="1"/>
                <a:t>int</a:t>
              </a:r>
              <a:r>
                <a:rPr lang="en-US" altLang="zh-CN" sz="3200" b="1" dirty="0"/>
                <a:t>   a, b, sum;     /*  </a:t>
              </a:r>
              <a:r>
                <a:rPr lang="zh-CN" altLang="en-US" sz="3200" b="1" dirty="0"/>
                <a:t>定义变量  */</a:t>
              </a:r>
            </a:p>
            <a:p>
              <a:r>
                <a:rPr lang="zh-CN" altLang="en-US" sz="3200" b="1" dirty="0"/>
                <a:t>	</a:t>
              </a:r>
              <a:r>
                <a:rPr lang="en-US" altLang="zh-CN" sz="3200" b="1" dirty="0"/>
                <a:t>a=123; </a:t>
              </a:r>
            </a:p>
            <a:p>
              <a:r>
                <a:rPr lang="en-US" altLang="zh-CN" sz="3200" b="1" dirty="0"/>
                <a:t>	b=456;               </a:t>
              </a:r>
            </a:p>
            <a:p>
              <a:r>
                <a:rPr lang="en-US" altLang="zh-CN" sz="3200" b="1" dirty="0"/>
                <a:t>	sum = a + b;                   </a:t>
              </a:r>
            </a:p>
            <a:p>
              <a:r>
                <a:rPr lang="en-US" altLang="zh-CN" sz="3200" b="1" dirty="0"/>
                <a:t>	</a:t>
              </a:r>
              <a:r>
                <a:rPr lang="en-US" altLang="zh-CN" sz="3200" b="1" dirty="0" err="1"/>
                <a:t>cout</a:t>
              </a:r>
              <a:r>
                <a:rPr lang="en-US" altLang="zh-CN" sz="3200" b="1" dirty="0"/>
                <a:t>&lt;&lt;"sum is "&lt;&lt;sum&lt;&lt;'\n'; </a:t>
              </a:r>
              <a:endParaRPr lang="en-US" altLang="zh-CN" sz="3200" b="1" dirty="0" smtClean="0"/>
            </a:p>
            <a:p>
              <a:r>
                <a:rPr lang="en-US" altLang="zh-CN" sz="3200" b="1" dirty="0"/>
                <a:t> </a:t>
              </a:r>
              <a:r>
                <a:rPr lang="en-US" altLang="zh-CN" sz="3200" b="1" dirty="0" smtClean="0"/>
                <a:t>        return 0;</a:t>
              </a:r>
              <a:endParaRPr lang="en-US" altLang="zh-CN" sz="3200" b="1" dirty="0"/>
            </a:p>
            <a:p>
              <a:r>
                <a:rPr lang="en-US" altLang="zh-CN" sz="3200" b="1" dirty="0"/>
                <a:t>}</a:t>
              </a:r>
            </a:p>
          </p:txBody>
        </p:sp>
        <p:sp>
          <p:nvSpPr>
            <p:cNvPr id="87052" name="Line 12"/>
            <p:cNvSpPr>
              <a:spLocks noChangeShapeType="1"/>
            </p:cNvSpPr>
            <p:nvPr/>
          </p:nvSpPr>
          <p:spPr bwMode="auto">
            <a:xfrm>
              <a:off x="1200" y="2880"/>
              <a:ext cx="336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53" name="Line 13"/>
            <p:cNvSpPr>
              <a:spLocks noChangeShapeType="1"/>
            </p:cNvSpPr>
            <p:nvPr/>
          </p:nvSpPr>
          <p:spPr bwMode="auto">
            <a:xfrm>
              <a:off x="1200" y="3168"/>
              <a:ext cx="336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54" name="Line 14"/>
            <p:cNvSpPr>
              <a:spLocks noChangeShapeType="1"/>
            </p:cNvSpPr>
            <p:nvPr/>
          </p:nvSpPr>
          <p:spPr bwMode="auto">
            <a:xfrm>
              <a:off x="1728" y="3840"/>
              <a:ext cx="864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55" name="Line 15"/>
            <p:cNvSpPr>
              <a:spLocks noChangeShapeType="1"/>
            </p:cNvSpPr>
            <p:nvPr/>
          </p:nvSpPr>
          <p:spPr bwMode="auto">
            <a:xfrm>
              <a:off x="3696" y="3840"/>
              <a:ext cx="336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56" name="Line 16"/>
            <p:cNvSpPr>
              <a:spLocks noChangeShapeType="1"/>
            </p:cNvSpPr>
            <p:nvPr/>
          </p:nvSpPr>
          <p:spPr bwMode="auto">
            <a:xfrm flipH="1" flipV="1">
              <a:off x="2640" y="2880"/>
              <a:ext cx="384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57" name="Text Box 17"/>
            <p:cNvSpPr txBox="1">
              <a:spLocks noChangeArrowheads="1"/>
            </p:cNvSpPr>
            <p:nvPr/>
          </p:nvSpPr>
          <p:spPr bwMode="auto">
            <a:xfrm>
              <a:off x="3024" y="2736"/>
              <a:ext cx="12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 smtClean="0">
                  <a:solidFill>
                    <a:schemeClr val="accent1"/>
                  </a:solidFill>
                </a:rPr>
                <a:t>常量</a:t>
              </a:r>
              <a:endParaRPr lang="en-US" altLang="zh-CN" sz="2800" b="1" dirty="0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7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152400" y="320675"/>
            <a:ext cx="2222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>
                <a:solidFill>
                  <a:srgbClr val="FFCCFF"/>
                </a:solidFill>
              </a:rPr>
              <a:t>1. 整型常量</a:t>
            </a:r>
            <a:endParaRPr lang="zh-CN" altLang="en-US"/>
          </a:p>
        </p:txBody>
      </p:sp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358775" y="1082675"/>
            <a:ext cx="5308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/>
              <a:t>① 十进制整数      123，  -456</a:t>
            </a:r>
            <a:endParaRPr lang="zh-CN" altLang="en-US"/>
          </a:p>
        </p:txBody>
      </p:sp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360363" y="1768475"/>
            <a:ext cx="561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/>
              <a:t>② 八进制整数      </a:t>
            </a:r>
            <a:r>
              <a:rPr lang="zh-CN" altLang="en-US" sz="3200" b="1">
                <a:solidFill>
                  <a:srgbClr val="FF0000"/>
                </a:solidFill>
              </a:rPr>
              <a:t>0</a:t>
            </a:r>
            <a:r>
              <a:rPr lang="zh-CN" altLang="en-US" sz="3200" b="1"/>
              <a:t>123，   -</a:t>
            </a:r>
            <a:r>
              <a:rPr lang="zh-CN" altLang="en-US" sz="3200" b="1">
                <a:solidFill>
                  <a:srgbClr val="FF0000"/>
                </a:solidFill>
              </a:rPr>
              <a:t>0</a:t>
            </a:r>
            <a:r>
              <a:rPr lang="zh-CN" altLang="en-US" sz="3200" b="1"/>
              <a:t>11</a:t>
            </a:r>
          </a:p>
        </p:txBody>
      </p:sp>
      <p:sp>
        <p:nvSpPr>
          <p:cNvPr id="89095" name="Text Box 7"/>
          <p:cNvSpPr txBox="1">
            <a:spLocks noChangeArrowheads="1"/>
          </p:cNvSpPr>
          <p:nvPr/>
        </p:nvSpPr>
        <p:spPr bwMode="auto">
          <a:xfrm>
            <a:off x="363538" y="2454275"/>
            <a:ext cx="62817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/>
              <a:t>③ 十六进制整数    </a:t>
            </a:r>
            <a:r>
              <a:rPr lang="zh-CN" altLang="en-US" sz="3200" b="1">
                <a:solidFill>
                  <a:srgbClr val="FF0000"/>
                </a:solidFill>
              </a:rPr>
              <a:t>0</a:t>
            </a:r>
            <a:r>
              <a:rPr lang="en-US" altLang="zh-CN" sz="3200" b="1">
                <a:solidFill>
                  <a:srgbClr val="FF0000"/>
                </a:solidFill>
              </a:rPr>
              <a:t>x</a:t>
            </a:r>
            <a:r>
              <a:rPr lang="en-US" altLang="zh-CN" sz="3200" b="1"/>
              <a:t>123，  -</a:t>
            </a:r>
            <a:r>
              <a:rPr lang="en-US" altLang="zh-CN" sz="3200" b="1">
                <a:solidFill>
                  <a:srgbClr val="FF0000"/>
                </a:solidFill>
              </a:rPr>
              <a:t>0x</a:t>
            </a:r>
            <a:r>
              <a:rPr lang="en-US" altLang="zh-CN" sz="3200" b="1"/>
              <a:t>AB</a:t>
            </a:r>
            <a:endParaRPr lang="zh-CN" altLang="en-US" sz="3200" b="1"/>
          </a:p>
        </p:txBody>
      </p:sp>
      <p:sp>
        <p:nvSpPr>
          <p:cNvPr id="89096" name="Text Box 8"/>
          <p:cNvSpPr txBox="1">
            <a:spLocks noChangeArrowheads="1"/>
          </p:cNvSpPr>
          <p:nvPr/>
        </p:nvSpPr>
        <p:spPr bwMode="auto">
          <a:xfrm>
            <a:off x="381000" y="3170238"/>
            <a:ext cx="5765800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/>
              <a:t>④ 长整型与无符号型常数   </a:t>
            </a:r>
          </a:p>
          <a:p>
            <a:pPr eaLnBrk="1" hangingPunct="1"/>
            <a:r>
              <a:rPr lang="zh-CN" altLang="en-US" sz="3200" b="1"/>
              <a:t>              </a:t>
            </a:r>
            <a:r>
              <a:rPr lang="zh-CN" altLang="zh-CN" sz="3200" b="1"/>
              <a:t>12</a:t>
            </a:r>
            <a:r>
              <a:rPr lang="en-US" altLang="zh-CN" sz="3200" b="1">
                <a:solidFill>
                  <a:srgbClr val="FF0000"/>
                </a:solidFill>
              </a:rPr>
              <a:t>L</a:t>
            </a:r>
            <a:r>
              <a:rPr lang="en-US" altLang="zh-CN" sz="3200" b="1"/>
              <a:t>，  </a:t>
            </a:r>
            <a:r>
              <a:rPr lang="en-US" altLang="zh-CN" sz="3200" b="1">
                <a:solidFill>
                  <a:srgbClr val="FF0000"/>
                </a:solidFill>
              </a:rPr>
              <a:t>0</a:t>
            </a:r>
            <a:r>
              <a:rPr lang="en-US" altLang="zh-CN" sz="3200" b="1"/>
              <a:t>234</a:t>
            </a:r>
            <a:r>
              <a:rPr lang="en-US" altLang="zh-CN" sz="3200" b="1">
                <a:solidFill>
                  <a:srgbClr val="FF0000"/>
                </a:solidFill>
              </a:rPr>
              <a:t>L</a:t>
            </a:r>
            <a:r>
              <a:rPr lang="en-US" altLang="zh-CN" sz="3200" b="1"/>
              <a:t>，-</a:t>
            </a:r>
            <a:r>
              <a:rPr lang="en-US" altLang="zh-CN" sz="3200" b="1">
                <a:solidFill>
                  <a:srgbClr val="FF0000"/>
                </a:solidFill>
              </a:rPr>
              <a:t>0x</a:t>
            </a:r>
            <a:r>
              <a:rPr lang="en-US" altLang="zh-CN" sz="3200" b="1"/>
              <a:t>AB</a:t>
            </a:r>
            <a:r>
              <a:rPr lang="en-US" altLang="zh-CN" sz="3200" b="1">
                <a:solidFill>
                  <a:srgbClr val="FF0000"/>
                </a:solidFill>
              </a:rPr>
              <a:t>L</a:t>
            </a:r>
          </a:p>
          <a:p>
            <a:pPr eaLnBrk="1" hangingPunct="1"/>
            <a:r>
              <a:rPr lang="zh-CN" altLang="en-US" sz="3200" b="1"/>
              <a:t>              </a:t>
            </a:r>
            <a:r>
              <a:rPr lang="en-US" altLang="zh-CN" sz="3200" b="1"/>
              <a:t>12</a:t>
            </a:r>
            <a:r>
              <a:rPr lang="en-US" altLang="zh-CN" sz="3200" b="1">
                <a:solidFill>
                  <a:srgbClr val="FF0000"/>
                </a:solidFill>
              </a:rPr>
              <a:t>U</a:t>
            </a:r>
            <a:r>
              <a:rPr lang="en-US" altLang="zh-CN" sz="3200" b="1"/>
              <a:t>，  </a:t>
            </a:r>
            <a:r>
              <a:rPr lang="en-US" altLang="zh-CN" sz="3200" b="1">
                <a:solidFill>
                  <a:srgbClr val="FF0000"/>
                </a:solidFill>
              </a:rPr>
              <a:t>0</a:t>
            </a:r>
            <a:r>
              <a:rPr lang="en-US" altLang="zh-CN" sz="3200" b="1"/>
              <a:t>234</a:t>
            </a:r>
            <a:r>
              <a:rPr lang="en-US" altLang="zh-CN" sz="3200" b="1">
                <a:solidFill>
                  <a:srgbClr val="FF0000"/>
                </a:solidFill>
              </a:rPr>
              <a:t>U</a:t>
            </a:r>
            <a:r>
              <a:rPr lang="en-US" altLang="zh-CN" sz="3200" b="1"/>
              <a:t>，</a:t>
            </a:r>
            <a:r>
              <a:rPr lang="en-US" altLang="zh-CN" sz="3200" b="1">
                <a:solidFill>
                  <a:srgbClr val="FF0000"/>
                </a:solidFill>
              </a:rPr>
              <a:t>0x</a:t>
            </a:r>
            <a:r>
              <a:rPr lang="en-US" altLang="zh-CN" sz="3200" b="1"/>
              <a:t>AB</a:t>
            </a:r>
            <a:r>
              <a:rPr lang="en-US" altLang="zh-CN" sz="3200" b="1">
                <a:solidFill>
                  <a:srgbClr val="FF0000"/>
                </a:solidFill>
              </a:rPr>
              <a:t>U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90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3" grpId="0" autoUpdateAnimBg="0"/>
      <p:bldP spid="89094" grpId="0" autoUpdateAnimBg="0"/>
      <p:bldP spid="89095" grpId="0" autoUpdateAnimBg="0"/>
      <p:bldP spid="8909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152400" y="320675"/>
            <a:ext cx="7299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3200" b="1">
                <a:solidFill>
                  <a:srgbClr val="FFCCFF"/>
                </a:solidFill>
              </a:rPr>
              <a:t>2. </a:t>
            </a:r>
            <a:r>
              <a:rPr lang="zh-CN" altLang="en-US" sz="3200" b="1">
                <a:solidFill>
                  <a:srgbClr val="FFCCFF"/>
                </a:solidFill>
              </a:rPr>
              <a:t>逻辑型常量 </a:t>
            </a:r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358775" y="1082675"/>
            <a:ext cx="7597775" cy="228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3200" b="1"/>
              <a:t>两个：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b="1"/>
              <a:t>true  ——  </a:t>
            </a:r>
            <a:r>
              <a:rPr lang="zh-CN" altLang="en-US" sz="3200" b="1"/>
              <a:t>“真”</a:t>
            </a:r>
            <a:endParaRPr lang="en-US" altLang="zh-CN" sz="3200" b="1"/>
          </a:p>
          <a:p>
            <a:pPr eaLnBrk="1" hangingPunct="1">
              <a:lnSpc>
                <a:spcPct val="150000"/>
              </a:lnSpc>
            </a:pPr>
            <a:r>
              <a:rPr lang="en-US" altLang="zh-CN" sz="3200" b="1"/>
              <a:t>false —— </a:t>
            </a:r>
            <a:r>
              <a:rPr lang="zh-CN" altLang="en-US" sz="3200" b="1"/>
              <a:t>“假”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6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187325" y="304800"/>
            <a:ext cx="800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3200" b="1">
                <a:solidFill>
                  <a:srgbClr val="FFCCFF"/>
                </a:solidFill>
              </a:rPr>
              <a:t>3. </a:t>
            </a:r>
            <a:r>
              <a:rPr lang="zh-CN" altLang="en-US" sz="3200" b="1">
                <a:solidFill>
                  <a:srgbClr val="FFCCFF"/>
                </a:solidFill>
              </a:rPr>
              <a:t>实型常量</a:t>
            </a:r>
            <a:r>
              <a:rPr lang="zh-CN" altLang="en-US" sz="3200" b="1"/>
              <a:t>（在内存中以浮点形式存放）</a:t>
            </a:r>
            <a:endParaRPr lang="zh-CN" altLang="en-US"/>
          </a:p>
        </p:txBody>
      </p:sp>
      <p:sp>
        <p:nvSpPr>
          <p:cNvPr id="114691" name="Text Box 3"/>
          <p:cNvSpPr txBox="1">
            <a:spLocks noChangeArrowheads="1"/>
          </p:cNvSpPr>
          <p:nvPr/>
        </p:nvSpPr>
        <p:spPr bwMode="auto">
          <a:xfrm>
            <a:off x="-36513" y="1047750"/>
            <a:ext cx="88344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3200" b="1"/>
              <a:t>                       （均为十进制，无数制区分）</a:t>
            </a:r>
            <a:endParaRPr lang="zh-CN" altLang="en-US"/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187325" y="1687513"/>
            <a:ext cx="91440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① </a:t>
            </a:r>
            <a:r>
              <a:rPr lang="zh-CN" altLang="en-US" sz="3000" b="1"/>
              <a:t>小数形式 :  必须有小数点，以下为合法实型常量</a:t>
            </a:r>
            <a:r>
              <a:rPr lang="zh-CN" altLang="en-US" sz="3200" b="1"/>
              <a:t>  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               1.65             1.              .123</a:t>
            </a:r>
          </a:p>
        </p:txBody>
      </p:sp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187325" y="3352800"/>
            <a:ext cx="9144000" cy="277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/>
              <a:t>② 指数形式 （也称为科学表示法）:  </a:t>
            </a:r>
          </a:p>
          <a:p>
            <a:pPr>
              <a:spcBef>
                <a:spcPct val="50000"/>
              </a:spcBef>
            </a:pPr>
            <a:r>
              <a:rPr lang="zh-CN" altLang="en-US" sz="3200" b="1"/>
              <a:t>  如 123000.0  可写为 1.23</a:t>
            </a:r>
            <a:r>
              <a:rPr lang="en-US" altLang="zh-CN" sz="3200" b="1"/>
              <a:t>e5 </a:t>
            </a:r>
          </a:p>
          <a:p>
            <a:pPr>
              <a:spcBef>
                <a:spcPct val="50000"/>
              </a:spcBef>
            </a:pPr>
            <a:r>
              <a:rPr lang="en-US" altLang="zh-CN" sz="3200" b="1"/>
              <a:t>       0.00368 </a:t>
            </a:r>
            <a:r>
              <a:rPr lang="zh-CN" altLang="en-US" sz="3200" b="1"/>
              <a:t>可写为 3.68</a:t>
            </a:r>
            <a:r>
              <a:rPr lang="en-US" altLang="zh-CN" sz="3200" b="1"/>
              <a:t>E-3</a:t>
            </a:r>
          </a:p>
          <a:p>
            <a:pPr>
              <a:spcBef>
                <a:spcPct val="50000"/>
              </a:spcBef>
            </a:pPr>
            <a:r>
              <a:rPr lang="en-US" altLang="zh-CN" sz="3200" b="1"/>
              <a:t>  e </a:t>
            </a:r>
            <a:r>
              <a:rPr lang="zh-CN" altLang="en-US" sz="3200" b="1"/>
              <a:t>或 </a:t>
            </a:r>
            <a:r>
              <a:rPr lang="en-US" altLang="zh-CN" sz="3200" b="1"/>
              <a:t>E</a:t>
            </a:r>
            <a:r>
              <a:rPr lang="zh-CN" altLang="en-US" sz="3200" b="1"/>
              <a:t>前必须有数字，1000写为 1</a:t>
            </a:r>
            <a:r>
              <a:rPr lang="en-US" altLang="zh-CN" sz="3200" b="1"/>
              <a:t>e3 </a:t>
            </a:r>
            <a:r>
              <a:rPr lang="zh-CN" altLang="en-US" sz="3200" b="1"/>
              <a:t>不能写为 </a:t>
            </a:r>
            <a:r>
              <a:rPr lang="en-US" altLang="zh-CN" sz="3200" b="1"/>
              <a:t>e3</a:t>
            </a:r>
            <a:endParaRPr lang="zh-CN" altLang="en-US" sz="3200" b="1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autoUpdateAnimBg="0"/>
      <p:bldP spid="114692" grpId="0" autoUpdateAnimBg="0"/>
      <p:bldP spid="114693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152400" y="228600"/>
            <a:ext cx="8839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3200" b="1">
                <a:solidFill>
                  <a:srgbClr val="FFCCFF"/>
                </a:solidFill>
              </a:rPr>
              <a:t>4.  </a:t>
            </a:r>
            <a:r>
              <a:rPr lang="zh-CN" altLang="en-US" sz="3200" b="1">
                <a:solidFill>
                  <a:srgbClr val="FFCCFF"/>
                </a:solidFill>
              </a:rPr>
              <a:t>字符型常量</a:t>
            </a:r>
            <a:endParaRPr lang="zh-CN" altLang="en-US"/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152400" y="2057400"/>
            <a:ext cx="9144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用于表示</a:t>
            </a:r>
            <a:r>
              <a:rPr lang="en-US" altLang="zh-CN" sz="3200" b="1"/>
              <a:t>ASCII</a:t>
            </a:r>
            <a:r>
              <a:rPr lang="zh-CN" altLang="en-US" sz="3200" b="1"/>
              <a:t>字符，见附录</a:t>
            </a:r>
            <a:r>
              <a:rPr lang="en-US" altLang="zh-CN" sz="3200" b="1"/>
              <a:t>A。</a:t>
            </a:r>
            <a:endParaRPr lang="zh-CN" altLang="en-US" sz="3200" b="1"/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152400" y="2895600"/>
            <a:ext cx="8686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 u="sng">
                <a:solidFill>
                  <a:schemeClr val="accent1"/>
                </a:solidFill>
              </a:rPr>
              <a:t>在内存中</a:t>
            </a:r>
            <a:r>
              <a:rPr lang="zh-CN" altLang="en-US" sz="3200" b="1"/>
              <a:t>存放对应的</a:t>
            </a:r>
            <a:r>
              <a:rPr lang="en-US" altLang="zh-CN" sz="3200" b="1"/>
              <a:t>ASCII</a:t>
            </a:r>
            <a:r>
              <a:rPr lang="zh-CN" altLang="en-US" sz="3200" b="1"/>
              <a:t>码值，如 '</a:t>
            </a:r>
            <a:r>
              <a:rPr lang="en-US" altLang="zh-CN" sz="3200" b="1"/>
              <a:t>a'</a:t>
            </a:r>
            <a:r>
              <a:rPr lang="zh-CN" altLang="en-US" sz="3200" b="1"/>
              <a:t> 的</a:t>
            </a:r>
            <a:r>
              <a:rPr lang="en-US" altLang="zh-CN" sz="3200" b="1"/>
              <a:t>ASCII</a:t>
            </a:r>
            <a:r>
              <a:rPr lang="zh-CN" altLang="en-US" sz="3200" b="1"/>
              <a:t>码为 97，则在内存中用一个字节存放：</a:t>
            </a:r>
          </a:p>
        </p:txBody>
      </p:sp>
      <p:sp>
        <p:nvSpPr>
          <p:cNvPr id="48139" name="Text Box 11"/>
          <p:cNvSpPr txBox="1">
            <a:spLocks noChangeArrowheads="1"/>
          </p:cNvSpPr>
          <p:nvPr/>
        </p:nvSpPr>
        <p:spPr bwMode="auto">
          <a:xfrm>
            <a:off x="152400" y="838200"/>
            <a:ext cx="8839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3200" b="1" u="sng">
                <a:solidFill>
                  <a:schemeClr val="accent1"/>
                </a:solidFill>
              </a:rPr>
              <a:t>在源程序中</a:t>
            </a:r>
            <a:r>
              <a:rPr lang="zh-CN" altLang="en-US" sz="3200" b="1"/>
              <a:t>最基本的表示形式为：</a:t>
            </a:r>
            <a:endParaRPr lang="zh-CN" altLang="en-US"/>
          </a:p>
          <a:p>
            <a:pPr eaLnBrk="1" hangingPunct="1"/>
            <a:r>
              <a:rPr lang="zh-CN" altLang="en-US" sz="3200" b="1"/>
              <a:t>单引号括起来的一个字符，如：  '</a:t>
            </a:r>
            <a:r>
              <a:rPr lang="en-US" altLang="zh-CN" sz="3200" b="1"/>
              <a:t>a'    '</a:t>
            </a:r>
            <a:r>
              <a:rPr lang="en-US" altLang="zh-CN" sz="3200"/>
              <a:t>A</a:t>
            </a:r>
            <a:r>
              <a:rPr lang="en-US" altLang="zh-CN" sz="3200" b="1"/>
              <a:t>'</a:t>
            </a:r>
            <a:r>
              <a:rPr lang="en-US" altLang="zh-CN" sz="3200"/>
              <a:t>   </a:t>
            </a:r>
            <a:r>
              <a:rPr lang="en-US" altLang="zh-CN" sz="3200" b="1"/>
              <a:t> '?' </a:t>
            </a:r>
            <a:endParaRPr lang="zh-CN" altLang="en-US" sz="3200" b="1"/>
          </a:p>
        </p:txBody>
      </p:sp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2438400" y="4225925"/>
            <a:ext cx="30480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600" b="1"/>
              <a:t>0 1 1 0 0 0 0 1</a:t>
            </a:r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228600" y="5287963"/>
            <a:ext cx="8915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对于不可打印的字符，可以用转义字符形式表示 。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13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81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14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1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14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5" grpId="0" autoUpdateAnimBg="0"/>
      <p:bldP spid="48136" grpId="0" autoUpdateAnimBg="0"/>
      <p:bldP spid="48139" grpId="0" autoUpdateAnimBg="0"/>
      <p:bldP spid="48140" grpId="0" animBg="1" autoUpdateAnimBg="0"/>
      <p:bldP spid="48142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20" name="Text Box 8"/>
          <p:cNvSpPr txBox="1">
            <a:spLocks noChangeArrowheads="1"/>
          </p:cNvSpPr>
          <p:nvPr/>
        </p:nvSpPr>
        <p:spPr bwMode="auto">
          <a:xfrm>
            <a:off x="152400" y="2514600"/>
            <a:ext cx="845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</a:rPr>
              <a:t>注意：</a:t>
            </a:r>
            <a:r>
              <a:rPr lang="zh-CN" altLang="en-US" sz="3200" b="1"/>
              <a:t>'\</a:t>
            </a:r>
            <a:r>
              <a:rPr lang="en-US" altLang="zh-CN" sz="3200" b="1"/>
              <a:t>n</a:t>
            </a:r>
            <a:r>
              <a:rPr lang="zh-CN" altLang="en-US" sz="3200" b="1"/>
              <a:t>'</a:t>
            </a:r>
            <a:r>
              <a:rPr lang="en-US" altLang="zh-CN" sz="3200" b="1"/>
              <a:t>   </a:t>
            </a:r>
            <a:r>
              <a:rPr lang="zh-CN" altLang="en-US" sz="3200" b="1"/>
              <a:t>与  '</a:t>
            </a:r>
            <a:r>
              <a:rPr lang="en-US" altLang="zh-CN" sz="3200" b="1"/>
              <a:t>n</a:t>
            </a:r>
            <a:r>
              <a:rPr lang="zh-CN" altLang="en-US" sz="3200" b="1"/>
              <a:t>'</a:t>
            </a:r>
            <a:r>
              <a:rPr lang="en-US" altLang="zh-CN" sz="3200" b="1"/>
              <a:t>   </a:t>
            </a:r>
            <a:r>
              <a:rPr lang="zh-CN" altLang="en-US" sz="3200" b="1"/>
              <a:t>的区别 </a:t>
            </a:r>
            <a:r>
              <a:rPr lang="zh-CN" altLang="en-US" sz="3200" b="1">
                <a:solidFill>
                  <a:srgbClr val="FF0000"/>
                </a:solidFill>
              </a:rPr>
              <a:t>!!!</a:t>
            </a:r>
          </a:p>
        </p:txBody>
      </p:sp>
      <p:sp>
        <p:nvSpPr>
          <p:cNvPr id="90121" name="Text Box 9"/>
          <p:cNvSpPr txBox="1">
            <a:spLocks noChangeArrowheads="1"/>
          </p:cNvSpPr>
          <p:nvPr/>
        </p:nvSpPr>
        <p:spPr bwMode="auto">
          <a:xfrm>
            <a:off x="0" y="381000"/>
            <a:ext cx="9829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chemeClr val="accent1"/>
                </a:solidFill>
              </a:rPr>
              <a:t>转义字符：</a:t>
            </a:r>
            <a:r>
              <a:rPr lang="zh-CN" altLang="en-US" sz="3200" b="1"/>
              <a:t>以反斜杠“\”引导的特殊形式的</a:t>
            </a:r>
          </a:p>
          <a:p>
            <a:r>
              <a:rPr lang="zh-CN" altLang="en-US" sz="3200" b="1"/>
              <a:t>                    非显示字符或表示特定意义的字符常量</a:t>
            </a:r>
            <a:endParaRPr lang="zh-CN" altLang="en-US"/>
          </a:p>
        </p:txBody>
      </p:sp>
      <p:sp>
        <p:nvSpPr>
          <p:cNvPr id="90122" name="Text Box 10"/>
          <p:cNvSpPr txBox="1">
            <a:spLocks noChangeArrowheads="1"/>
          </p:cNvSpPr>
          <p:nvPr/>
        </p:nvSpPr>
        <p:spPr bwMode="auto">
          <a:xfrm>
            <a:off x="152400" y="1752600"/>
            <a:ext cx="845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'\</a:t>
            </a:r>
            <a:r>
              <a:rPr lang="en-US" altLang="zh-CN" sz="3200" b="1"/>
              <a:t>n</a:t>
            </a:r>
            <a:r>
              <a:rPr lang="zh-CN" altLang="en-US" sz="3200" b="1"/>
              <a:t>' </a:t>
            </a:r>
            <a:r>
              <a:rPr lang="en-US" altLang="zh-CN" sz="3200" b="1"/>
              <a:t> </a:t>
            </a:r>
            <a:r>
              <a:rPr lang="zh-CN" altLang="en-US" sz="3200" b="1"/>
              <a:t> '</a:t>
            </a:r>
            <a:r>
              <a:rPr lang="en-US" altLang="zh-CN" sz="3200" b="1"/>
              <a:t>\t</a:t>
            </a:r>
            <a:r>
              <a:rPr lang="zh-CN" altLang="en-US" sz="3200" b="1"/>
              <a:t>'  </a:t>
            </a:r>
            <a:r>
              <a:rPr lang="en-US" altLang="zh-CN" sz="3200" b="1"/>
              <a:t> </a:t>
            </a:r>
            <a:r>
              <a:rPr lang="zh-CN" altLang="en-US" sz="3200" b="1"/>
              <a:t>'</a:t>
            </a:r>
            <a:r>
              <a:rPr lang="en-US" altLang="zh-CN" sz="3200" b="1"/>
              <a:t>\b</a:t>
            </a:r>
            <a:r>
              <a:rPr lang="zh-CN" altLang="en-US" sz="3200" b="1"/>
              <a:t>'  </a:t>
            </a:r>
            <a:r>
              <a:rPr lang="en-US" altLang="zh-CN" sz="3200" b="1"/>
              <a:t> </a:t>
            </a:r>
            <a:r>
              <a:rPr lang="zh-CN" altLang="en-US" sz="3200" b="1"/>
              <a:t>'</a:t>
            </a:r>
            <a:r>
              <a:rPr lang="en-US" altLang="zh-CN" sz="3200" b="1"/>
              <a:t>\\</a:t>
            </a:r>
            <a:r>
              <a:rPr lang="zh-CN" altLang="en-US" sz="3200" b="1"/>
              <a:t>' </a:t>
            </a:r>
            <a:r>
              <a:rPr lang="en-US" altLang="zh-CN" sz="3200" b="1"/>
              <a:t> </a:t>
            </a:r>
            <a:r>
              <a:rPr lang="zh-CN" altLang="en-US" sz="3200" b="1"/>
              <a:t> '</a:t>
            </a:r>
            <a:r>
              <a:rPr lang="en-US" altLang="zh-CN" sz="3200" b="1"/>
              <a:t>\ddd</a:t>
            </a:r>
            <a:r>
              <a:rPr lang="zh-CN" altLang="en-US" sz="3200" b="1"/>
              <a:t>' </a:t>
            </a:r>
            <a:r>
              <a:rPr lang="en-US" altLang="zh-CN" sz="3200" b="1"/>
              <a:t> </a:t>
            </a:r>
            <a:r>
              <a:rPr lang="zh-CN" altLang="en-US" sz="3200" b="1"/>
              <a:t>'</a:t>
            </a:r>
            <a:r>
              <a:rPr lang="en-US" altLang="zh-CN" sz="3200" b="1"/>
              <a:t>\xhh</a:t>
            </a:r>
            <a:r>
              <a:rPr lang="zh-CN" altLang="en-US" sz="3200" b="1"/>
              <a:t>'</a:t>
            </a:r>
            <a:r>
              <a:rPr lang="en-US" altLang="zh-CN" sz="3200" b="1"/>
              <a:t> </a:t>
            </a:r>
            <a:r>
              <a:rPr lang="zh-CN" altLang="en-US" sz="3200" b="1"/>
              <a:t>见表 2-3</a:t>
            </a:r>
          </a:p>
        </p:txBody>
      </p:sp>
      <p:sp>
        <p:nvSpPr>
          <p:cNvPr id="90123" name="Text Box 11"/>
          <p:cNvSpPr txBox="1">
            <a:spLocks noChangeArrowheads="1"/>
          </p:cNvSpPr>
          <p:nvPr/>
        </p:nvSpPr>
        <p:spPr bwMode="auto">
          <a:xfrm>
            <a:off x="152400" y="4281488"/>
            <a:ext cx="8839200" cy="204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</a:rPr>
              <a:t>注意：</a:t>
            </a:r>
            <a:r>
              <a:rPr lang="zh-CN" altLang="en-US" sz="3200" b="1"/>
              <a:t>字母 </a:t>
            </a:r>
            <a:r>
              <a:rPr lang="en-US" altLang="zh-CN" sz="3200" b="1"/>
              <a:t>A </a:t>
            </a:r>
            <a:r>
              <a:rPr lang="zh-CN" altLang="en-US" sz="3200" b="1"/>
              <a:t>的 </a:t>
            </a:r>
            <a:r>
              <a:rPr lang="en-US" altLang="zh-CN" sz="3200" b="1"/>
              <a:t>ASCII </a:t>
            </a:r>
            <a:r>
              <a:rPr lang="zh-CN" altLang="en-US" sz="3200" b="1"/>
              <a:t>码是(65)</a:t>
            </a:r>
            <a:r>
              <a:rPr lang="zh-CN" altLang="en-US" sz="3200" b="1" baseline="-25000"/>
              <a:t>10</a:t>
            </a:r>
            <a:r>
              <a:rPr lang="zh-CN" altLang="en-US" sz="3200" b="1"/>
              <a:t>=(101)</a:t>
            </a:r>
            <a:r>
              <a:rPr lang="zh-CN" altLang="en-US" sz="3200" b="1" baseline="-25000"/>
              <a:t>8</a:t>
            </a:r>
            <a:r>
              <a:rPr lang="zh-CN" altLang="en-US" sz="3200" b="1"/>
              <a:t>=(41)</a:t>
            </a:r>
            <a:r>
              <a:rPr lang="zh-CN" altLang="en-US" sz="3200" b="1" baseline="-25000"/>
              <a:t>16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在程序中表示字母</a:t>
            </a:r>
            <a:r>
              <a:rPr lang="en-US" altLang="zh-CN" sz="3200" b="1"/>
              <a:t>A，</a:t>
            </a:r>
            <a:r>
              <a:rPr lang="zh-CN" altLang="en-US" sz="3200" b="1"/>
              <a:t>可以有三种方法：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            '</a:t>
            </a:r>
            <a:r>
              <a:rPr lang="en-US" altLang="zh-CN" sz="3200" b="1"/>
              <a:t>A'       '\101'       '\x41'</a:t>
            </a:r>
          </a:p>
        </p:txBody>
      </p:sp>
      <p:sp>
        <p:nvSpPr>
          <p:cNvPr id="90124" name="Text Box 12"/>
          <p:cNvSpPr txBox="1">
            <a:spLocks noChangeArrowheads="1"/>
          </p:cNvSpPr>
          <p:nvPr/>
        </p:nvSpPr>
        <p:spPr bwMode="auto">
          <a:xfrm>
            <a:off x="152400" y="3352800"/>
            <a:ext cx="845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'\</a:t>
            </a:r>
            <a:r>
              <a:rPr lang="en-US" altLang="zh-CN" sz="3200" b="1"/>
              <a:t>n</a:t>
            </a:r>
            <a:r>
              <a:rPr lang="zh-CN" altLang="en-US" sz="3200" b="1"/>
              <a:t>' 表示</a:t>
            </a:r>
            <a:r>
              <a:rPr lang="zh-CN" altLang="en-US" sz="3200" b="1">
                <a:solidFill>
                  <a:srgbClr val="FF99CC"/>
                </a:solidFill>
              </a:rPr>
              <a:t>一个</a:t>
            </a:r>
            <a:r>
              <a:rPr lang="zh-CN" altLang="en-US" sz="3200" b="1"/>
              <a:t>控制字符， '</a:t>
            </a:r>
            <a:r>
              <a:rPr lang="en-US" altLang="zh-CN" sz="3200" b="1"/>
              <a:t>n</a:t>
            </a:r>
            <a:r>
              <a:rPr lang="zh-CN" altLang="en-US" sz="3200" b="1"/>
              <a:t>' 表示一个字母。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1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12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1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12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01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12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01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12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20" grpId="0" autoUpdateAnimBg="0"/>
      <p:bldP spid="90122" grpId="0" autoUpdateAnimBg="0"/>
      <p:bldP spid="90123" grpId="0" autoUpdateAnimBg="0"/>
      <p:bldP spid="90124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0" y="152400"/>
            <a:ext cx="8839200" cy="173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3200" b="1">
                <a:solidFill>
                  <a:srgbClr val="FFCCFF"/>
                </a:solidFill>
              </a:rPr>
              <a:t>5. </a:t>
            </a:r>
            <a:r>
              <a:rPr lang="zh-CN" altLang="en-US" sz="3200" b="1">
                <a:solidFill>
                  <a:srgbClr val="FFCCFF"/>
                </a:solidFill>
              </a:rPr>
              <a:t>字符串常量</a:t>
            </a:r>
            <a:r>
              <a:rPr lang="zh-CN" altLang="en-US" sz="3200" b="1"/>
              <a:t>---用双引号括起来的字符序列</a:t>
            </a:r>
            <a:endParaRPr lang="zh-CN" altLang="en-US" sz="3200" b="1">
              <a:solidFill>
                <a:srgbClr val="FFCCFF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（</a:t>
            </a:r>
            <a:r>
              <a:rPr lang="zh-CN" altLang="en-US" sz="2800" b="1"/>
              <a:t>在内存中存放字符序列的</a:t>
            </a:r>
            <a:r>
              <a:rPr lang="en-US" altLang="zh-CN" sz="2800" b="1"/>
              <a:t>ASCII</a:t>
            </a:r>
            <a:r>
              <a:rPr lang="zh-CN" altLang="en-US" sz="2800" b="1"/>
              <a:t>码值，</a:t>
            </a:r>
          </a:p>
          <a:p>
            <a:pPr eaLnBrk="1" hangingPunct="1"/>
            <a:r>
              <a:rPr lang="zh-CN" altLang="en-US" sz="2800" b="1"/>
              <a:t>     最后加一个结尾标志）</a:t>
            </a:r>
          </a:p>
        </p:txBody>
      </p:sp>
      <p:sp>
        <p:nvSpPr>
          <p:cNvPr id="49184" name="Text Box 32"/>
          <p:cNvSpPr txBox="1">
            <a:spLocks noChangeArrowheads="1"/>
          </p:cNvSpPr>
          <p:nvPr/>
        </p:nvSpPr>
        <p:spPr bwMode="auto">
          <a:xfrm>
            <a:off x="304800" y="2057400"/>
            <a:ext cx="7772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如:  </a:t>
            </a:r>
            <a:r>
              <a:rPr lang="zh-CN" altLang="en-US" sz="3200" b="1">
                <a:solidFill>
                  <a:srgbClr val="00FF00"/>
                </a:solidFill>
              </a:rPr>
              <a:t>"</a:t>
            </a:r>
            <a:r>
              <a:rPr lang="en-US" altLang="zh-CN" sz="3200" b="1">
                <a:solidFill>
                  <a:srgbClr val="00FF00"/>
                </a:solidFill>
              </a:rPr>
              <a:t>How do you do."</a:t>
            </a:r>
            <a:r>
              <a:rPr lang="en-US" altLang="zh-CN" sz="3200" b="1"/>
              <a:t>    </a:t>
            </a:r>
            <a:r>
              <a:rPr lang="en-US" altLang="zh-CN" sz="3200" b="1">
                <a:solidFill>
                  <a:schemeClr val="folHlink"/>
                </a:solidFill>
              </a:rPr>
              <a:t>"CHINA"</a:t>
            </a:r>
            <a:r>
              <a:rPr lang="en-US" altLang="zh-CN" sz="3200" b="1"/>
              <a:t>    </a:t>
            </a:r>
            <a:r>
              <a:rPr lang="en-US" altLang="zh-CN" sz="3200" b="1">
                <a:solidFill>
                  <a:schemeClr val="tx2"/>
                </a:solidFill>
              </a:rPr>
              <a:t>"a"</a:t>
            </a: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49185" name="Text Box 33"/>
          <p:cNvSpPr txBox="1">
            <a:spLocks noChangeArrowheads="1"/>
          </p:cNvSpPr>
          <p:nvPr/>
        </p:nvSpPr>
        <p:spPr bwMode="auto">
          <a:xfrm>
            <a:off x="228600" y="3200400"/>
            <a:ext cx="510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字符串结束标志符是： '\0'</a:t>
            </a:r>
            <a:endParaRPr lang="zh-CN" altLang="en-US"/>
          </a:p>
        </p:txBody>
      </p:sp>
      <p:sp>
        <p:nvSpPr>
          <p:cNvPr id="49186" name="Text Box 34"/>
          <p:cNvSpPr txBox="1">
            <a:spLocks noChangeArrowheads="1"/>
          </p:cNvSpPr>
          <p:nvPr/>
        </p:nvSpPr>
        <p:spPr bwMode="auto">
          <a:xfrm>
            <a:off x="228600" y="4449763"/>
            <a:ext cx="5715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</a:rPr>
              <a:t>注意：</a:t>
            </a:r>
            <a:r>
              <a:rPr lang="zh-CN" altLang="en-US" sz="3200" b="1"/>
              <a:t> "</a:t>
            </a:r>
            <a:r>
              <a:rPr lang="en-US" altLang="zh-CN" sz="3200" b="1"/>
              <a:t>a" </a:t>
            </a:r>
            <a:r>
              <a:rPr lang="zh-CN" altLang="en-US" sz="3200" b="1"/>
              <a:t>和  '</a:t>
            </a:r>
            <a:r>
              <a:rPr lang="en-US" altLang="zh-CN" sz="3200" b="1"/>
              <a:t>a' </a:t>
            </a:r>
            <a:r>
              <a:rPr lang="zh-CN" altLang="en-US" sz="3200" b="1"/>
              <a:t>是不同的。</a:t>
            </a:r>
          </a:p>
        </p:txBody>
      </p:sp>
      <p:grpSp>
        <p:nvGrpSpPr>
          <p:cNvPr id="49187" name="Group 35"/>
          <p:cNvGrpSpPr>
            <a:grpSpLocks/>
          </p:cNvGrpSpPr>
          <p:nvPr/>
        </p:nvGrpSpPr>
        <p:grpSpPr bwMode="auto">
          <a:xfrm>
            <a:off x="6477000" y="2514600"/>
            <a:ext cx="2286000" cy="3733800"/>
            <a:chOff x="4512" y="624"/>
            <a:chExt cx="672" cy="1920"/>
          </a:xfrm>
        </p:grpSpPr>
        <p:grpSp>
          <p:nvGrpSpPr>
            <p:cNvPr id="49188" name="Group 36"/>
            <p:cNvGrpSpPr>
              <a:grpSpLocks/>
            </p:cNvGrpSpPr>
            <p:nvPr/>
          </p:nvGrpSpPr>
          <p:grpSpPr bwMode="auto">
            <a:xfrm>
              <a:off x="4512" y="624"/>
              <a:ext cx="672" cy="1920"/>
              <a:chOff x="4512" y="624"/>
              <a:chExt cx="672" cy="1920"/>
            </a:xfrm>
          </p:grpSpPr>
          <p:sp>
            <p:nvSpPr>
              <p:cNvPr id="49189" name="Line 37"/>
              <p:cNvSpPr>
                <a:spLocks noChangeShapeType="1"/>
              </p:cNvSpPr>
              <p:nvPr/>
            </p:nvSpPr>
            <p:spPr bwMode="auto">
              <a:xfrm>
                <a:off x="4512" y="624"/>
                <a:ext cx="0" cy="192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90" name="Line 38"/>
              <p:cNvSpPr>
                <a:spLocks noChangeShapeType="1"/>
              </p:cNvSpPr>
              <p:nvPr/>
            </p:nvSpPr>
            <p:spPr bwMode="auto">
              <a:xfrm>
                <a:off x="5184" y="624"/>
                <a:ext cx="0" cy="192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91" name="Line 39"/>
              <p:cNvSpPr>
                <a:spLocks noChangeShapeType="1"/>
              </p:cNvSpPr>
              <p:nvPr/>
            </p:nvSpPr>
            <p:spPr bwMode="auto">
              <a:xfrm>
                <a:off x="4512" y="912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92" name="Line 40"/>
              <p:cNvSpPr>
                <a:spLocks noChangeShapeType="1"/>
              </p:cNvSpPr>
              <p:nvPr/>
            </p:nvSpPr>
            <p:spPr bwMode="auto">
              <a:xfrm>
                <a:off x="4512" y="1104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93" name="Line 41"/>
              <p:cNvSpPr>
                <a:spLocks noChangeShapeType="1"/>
              </p:cNvSpPr>
              <p:nvPr/>
            </p:nvSpPr>
            <p:spPr bwMode="auto">
              <a:xfrm>
                <a:off x="4512" y="1296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94" name="Line 42"/>
              <p:cNvSpPr>
                <a:spLocks noChangeShapeType="1"/>
              </p:cNvSpPr>
              <p:nvPr/>
            </p:nvSpPr>
            <p:spPr bwMode="auto">
              <a:xfrm>
                <a:off x="4512" y="1488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95" name="Line 43"/>
              <p:cNvSpPr>
                <a:spLocks noChangeShapeType="1"/>
              </p:cNvSpPr>
              <p:nvPr/>
            </p:nvSpPr>
            <p:spPr bwMode="auto">
              <a:xfrm>
                <a:off x="4512" y="1680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96" name="Line 44"/>
              <p:cNvSpPr>
                <a:spLocks noChangeShapeType="1"/>
              </p:cNvSpPr>
              <p:nvPr/>
            </p:nvSpPr>
            <p:spPr bwMode="auto">
              <a:xfrm>
                <a:off x="4512" y="1872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97" name="Line 45"/>
              <p:cNvSpPr>
                <a:spLocks noChangeShapeType="1"/>
              </p:cNvSpPr>
              <p:nvPr/>
            </p:nvSpPr>
            <p:spPr bwMode="auto">
              <a:xfrm>
                <a:off x="4512" y="2064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98" name="Line 46"/>
              <p:cNvSpPr>
                <a:spLocks noChangeShapeType="1"/>
              </p:cNvSpPr>
              <p:nvPr/>
            </p:nvSpPr>
            <p:spPr bwMode="auto">
              <a:xfrm>
                <a:off x="4512" y="2256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9199" name="Text Box 47"/>
            <p:cNvSpPr txBox="1">
              <a:spLocks noChangeArrowheads="1"/>
            </p:cNvSpPr>
            <p:nvPr/>
          </p:nvSpPr>
          <p:spPr bwMode="auto">
            <a:xfrm>
              <a:off x="4734" y="843"/>
              <a:ext cx="185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3200" b="1"/>
                <a:t>'</a:t>
              </a:r>
              <a:r>
                <a:rPr lang="en-US" altLang="zh-CN" b="1">
                  <a:solidFill>
                    <a:schemeClr val="folHlink"/>
                  </a:solidFill>
                </a:rPr>
                <a:t>C</a:t>
              </a:r>
              <a:r>
                <a:rPr lang="zh-CN" altLang="en-US" sz="3200" b="1"/>
                <a:t>'</a:t>
              </a:r>
              <a:endParaRPr lang="en-US" altLang="zh-CN" sz="3200" b="1"/>
            </a:p>
          </p:txBody>
        </p:sp>
        <p:sp>
          <p:nvSpPr>
            <p:cNvPr id="49200" name="Text Box 48"/>
            <p:cNvSpPr txBox="1">
              <a:spLocks noChangeArrowheads="1"/>
            </p:cNvSpPr>
            <p:nvPr/>
          </p:nvSpPr>
          <p:spPr bwMode="auto">
            <a:xfrm>
              <a:off x="4732" y="1053"/>
              <a:ext cx="190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3200" b="1"/>
                <a:t>'</a:t>
              </a:r>
              <a:r>
                <a:rPr lang="en-US" altLang="zh-CN" b="1">
                  <a:solidFill>
                    <a:schemeClr val="folHlink"/>
                  </a:solidFill>
                </a:rPr>
                <a:t>H</a:t>
              </a:r>
              <a:r>
                <a:rPr lang="zh-CN" altLang="en-US" sz="3200" b="1"/>
                <a:t>'</a:t>
              </a:r>
              <a:endParaRPr lang="en-US" altLang="zh-CN" sz="3200" b="1"/>
            </a:p>
          </p:txBody>
        </p:sp>
        <p:sp>
          <p:nvSpPr>
            <p:cNvPr id="49201" name="Text Box 49"/>
            <p:cNvSpPr txBox="1">
              <a:spLocks noChangeArrowheads="1"/>
            </p:cNvSpPr>
            <p:nvPr/>
          </p:nvSpPr>
          <p:spPr bwMode="auto">
            <a:xfrm>
              <a:off x="4754" y="1242"/>
              <a:ext cx="156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3200" b="1"/>
                <a:t>'</a:t>
              </a:r>
              <a:r>
                <a:rPr lang="en-US" altLang="zh-CN" b="1">
                  <a:solidFill>
                    <a:schemeClr val="folHlink"/>
                  </a:solidFill>
                </a:rPr>
                <a:t>I</a:t>
              </a:r>
              <a:r>
                <a:rPr lang="zh-CN" altLang="en-US" sz="3200" b="1"/>
                <a:t>'</a:t>
              </a:r>
              <a:endParaRPr lang="en-US" altLang="zh-CN" sz="3200" b="1"/>
            </a:p>
          </p:txBody>
        </p:sp>
        <p:sp>
          <p:nvSpPr>
            <p:cNvPr id="49202" name="Text Box 50"/>
            <p:cNvSpPr txBox="1">
              <a:spLocks noChangeArrowheads="1"/>
            </p:cNvSpPr>
            <p:nvPr/>
          </p:nvSpPr>
          <p:spPr bwMode="auto">
            <a:xfrm>
              <a:off x="4739" y="1435"/>
              <a:ext cx="186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3200" b="1"/>
                <a:t>'</a:t>
              </a:r>
              <a:r>
                <a:rPr lang="en-US" altLang="zh-CN" b="1">
                  <a:solidFill>
                    <a:schemeClr val="folHlink"/>
                  </a:solidFill>
                </a:rPr>
                <a:t>N</a:t>
              </a:r>
              <a:r>
                <a:rPr lang="zh-CN" altLang="en-US" sz="3200" b="1"/>
                <a:t>'</a:t>
              </a:r>
              <a:endParaRPr lang="en-US" altLang="zh-CN" sz="3200" b="1"/>
            </a:p>
          </p:txBody>
        </p:sp>
        <p:sp>
          <p:nvSpPr>
            <p:cNvPr id="49203" name="Text Box 51"/>
            <p:cNvSpPr txBox="1">
              <a:spLocks noChangeArrowheads="1"/>
            </p:cNvSpPr>
            <p:nvPr/>
          </p:nvSpPr>
          <p:spPr bwMode="auto">
            <a:xfrm>
              <a:off x="4734" y="1626"/>
              <a:ext cx="185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3200" b="1"/>
                <a:t>'</a:t>
              </a:r>
              <a:r>
                <a:rPr lang="en-US" altLang="zh-CN" b="1">
                  <a:solidFill>
                    <a:schemeClr val="folHlink"/>
                  </a:solidFill>
                </a:rPr>
                <a:t>A</a:t>
              </a:r>
              <a:r>
                <a:rPr lang="zh-CN" altLang="en-US" sz="3200" b="1"/>
                <a:t>'</a:t>
              </a:r>
              <a:endParaRPr lang="en-US" altLang="zh-CN" sz="3200" b="1"/>
            </a:p>
          </p:txBody>
        </p:sp>
        <p:sp>
          <p:nvSpPr>
            <p:cNvPr id="49204" name="Text Box 52"/>
            <p:cNvSpPr txBox="1">
              <a:spLocks noChangeArrowheads="1"/>
            </p:cNvSpPr>
            <p:nvPr/>
          </p:nvSpPr>
          <p:spPr bwMode="auto">
            <a:xfrm>
              <a:off x="4758" y="1820"/>
              <a:ext cx="190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3200" b="1"/>
                <a:t>'</a:t>
              </a:r>
              <a:r>
                <a:rPr lang="zh-CN" altLang="en-US" b="1">
                  <a:solidFill>
                    <a:schemeClr val="folHlink"/>
                  </a:solidFill>
                </a:rPr>
                <a:t>\0</a:t>
              </a:r>
              <a:r>
                <a:rPr lang="zh-CN" altLang="en-US" sz="3200" b="1"/>
                <a:t>'</a:t>
              </a:r>
            </a:p>
          </p:txBody>
        </p:sp>
        <p:sp>
          <p:nvSpPr>
            <p:cNvPr id="49205" name="Text Box 53"/>
            <p:cNvSpPr txBox="1">
              <a:spLocks noChangeArrowheads="1"/>
            </p:cNvSpPr>
            <p:nvPr/>
          </p:nvSpPr>
          <p:spPr bwMode="auto">
            <a:xfrm>
              <a:off x="4757" y="2233"/>
              <a:ext cx="210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b="1"/>
                <a:t>…...</a:t>
              </a:r>
              <a:endParaRPr lang="zh-CN" altLang="en-US"/>
            </a:p>
          </p:txBody>
        </p:sp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84" grpId="0" autoUpdateAnimBg="0"/>
      <p:bldP spid="49185" grpId="0" autoUpdateAnimBg="0"/>
      <p:bldP spid="4918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457200" y="990600"/>
            <a:ext cx="7239000" cy="1068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FFCCFF"/>
                </a:solidFill>
              </a:rPr>
              <a:t>符号常量</a:t>
            </a:r>
            <a:r>
              <a:rPr lang="zh-CN" altLang="en-US" sz="3200" b="1"/>
              <a:t>：用标识符代表一个常量，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zh-CN" altLang="en-US" sz="3200" b="1"/>
              <a:t>                    必须先定义后使用。</a:t>
            </a:r>
            <a:endParaRPr lang="zh-CN" altLang="en-US"/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762000" y="2438400"/>
            <a:ext cx="5943600" cy="325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b="1"/>
              <a:t>例：定义标识符常量</a:t>
            </a:r>
          </a:p>
          <a:p>
            <a:pPr>
              <a:lnSpc>
                <a:spcPct val="130000"/>
              </a:lnSpc>
            </a:pPr>
            <a:r>
              <a:rPr lang="zh-CN" altLang="en-US" sz="3200" b="1"/>
              <a:t>#</a:t>
            </a:r>
            <a:r>
              <a:rPr lang="en-US" altLang="zh-CN" sz="3200" b="1"/>
              <a:t>define   PRICE   30</a:t>
            </a:r>
          </a:p>
          <a:p>
            <a:pPr>
              <a:lnSpc>
                <a:spcPct val="130000"/>
              </a:lnSpc>
            </a:pPr>
            <a:r>
              <a:rPr lang="zh-CN" altLang="en-US" sz="3200" b="1"/>
              <a:t>#</a:t>
            </a:r>
            <a:r>
              <a:rPr lang="en-US" altLang="zh-CN" sz="3200" b="1"/>
              <a:t>define   PI       3.1425926</a:t>
            </a:r>
          </a:p>
          <a:p>
            <a:pPr>
              <a:lnSpc>
                <a:spcPct val="130000"/>
              </a:lnSpc>
            </a:pPr>
            <a:r>
              <a:rPr lang="zh-CN" altLang="en-US" sz="3200" b="1"/>
              <a:t>#</a:t>
            </a:r>
            <a:r>
              <a:rPr lang="en-US" altLang="zh-CN" sz="3200" b="1"/>
              <a:t>define   S         "China"</a:t>
            </a:r>
          </a:p>
          <a:p>
            <a:pPr>
              <a:lnSpc>
                <a:spcPct val="130000"/>
              </a:lnSpc>
            </a:pPr>
            <a:r>
              <a:rPr lang="en-US" altLang="zh-CN" sz="3200" b="1"/>
              <a:t>const   f loat   pi=3.14</a:t>
            </a:r>
          </a:p>
        </p:txBody>
      </p:sp>
      <p:sp>
        <p:nvSpPr>
          <p:cNvPr id="46096" name="Text Box 16"/>
          <p:cNvSpPr txBox="1">
            <a:spLocks noChangeArrowheads="1"/>
          </p:cNvSpPr>
          <p:nvPr/>
        </p:nvSpPr>
        <p:spPr bwMode="auto">
          <a:xfrm>
            <a:off x="0" y="228600"/>
            <a:ext cx="5334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2.3.2  符号常量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 autoUpdateAnimBg="0"/>
      <p:bldP spid="46086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34925" y="44624"/>
            <a:ext cx="9217595" cy="6863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FFCCFF"/>
                </a:solidFill>
              </a:rPr>
              <a:t>例2.1 符号常量的使用 </a:t>
            </a:r>
            <a:endParaRPr lang="en-US" altLang="zh-CN" sz="3200" b="1" dirty="0">
              <a:solidFill>
                <a:srgbClr val="FFCCFF"/>
              </a:solidFill>
            </a:endParaRPr>
          </a:p>
          <a:p>
            <a:r>
              <a:rPr lang="en-US" altLang="zh-CN" b="1" dirty="0"/>
              <a:t>#include &lt;</a:t>
            </a:r>
            <a:r>
              <a:rPr lang="en-US" altLang="zh-CN" b="1" dirty="0" err="1" smtClean="0"/>
              <a:t>iostream</a:t>
            </a:r>
            <a:r>
              <a:rPr lang="en-US" altLang="zh-CN" b="1" dirty="0" smtClean="0"/>
              <a:t>&gt;</a:t>
            </a:r>
            <a:endParaRPr lang="en-US" altLang="zh-CN" b="1" dirty="0"/>
          </a:p>
          <a:p>
            <a:r>
              <a:rPr lang="en-US" altLang="zh-CN" b="1" dirty="0"/>
              <a:t>using namespace </a:t>
            </a:r>
            <a:r>
              <a:rPr lang="en-US" altLang="zh-CN" b="1" dirty="0" err="1"/>
              <a:t>std</a:t>
            </a:r>
            <a:r>
              <a:rPr lang="en-US" altLang="zh-CN" b="1" dirty="0"/>
              <a:t>;  </a:t>
            </a:r>
          </a:p>
          <a:p>
            <a:r>
              <a:rPr lang="en-US" altLang="zh-CN" b="1" dirty="0">
                <a:solidFill>
                  <a:schemeClr val="accent1"/>
                </a:solidFill>
              </a:rPr>
              <a:t>#define PI 3.14159</a:t>
            </a:r>
            <a:r>
              <a:rPr lang="en-US" altLang="zh-CN" b="1" dirty="0"/>
              <a:t> </a:t>
            </a:r>
          </a:p>
          <a:p>
            <a:r>
              <a:rPr lang="en-US" altLang="zh-CN" b="1" dirty="0" err="1" smtClean="0"/>
              <a:t>int</a:t>
            </a:r>
            <a:r>
              <a:rPr lang="en-US" altLang="zh-CN" b="1" dirty="0" smtClean="0"/>
              <a:t> </a:t>
            </a:r>
            <a:r>
              <a:rPr lang="en-US" altLang="zh-CN" b="1" dirty="0"/>
              <a:t>main(void)</a:t>
            </a:r>
          </a:p>
          <a:p>
            <a:r>
              <a:rPr lang="en-US" altLang="zh-CN" b="1" dirty="0"/>
              <a:t>{</a:t>
            </a:r>
          </a:p>
          <a:p>
            <a:r>
              <a:rPr lang="en-US" altLang="zh-CN" b="1" dirty="0"/>
              <a:t>    float  r, c, a, </a:t>
            </a:r>
            <a:r>
              <a:rPr lang="en-US" altLang="zh-CN" b="1" dirty="0" err="1"/>
              <a:t>sa</a:t>
            </a:r>
            <a:r>
              <a:rPr lang="en-US" altLang="zh-CN" b="1" dirty="0"/>
              <a:t>;</a:t>
            </a:r>
          </a:p>
          <a:p>
            <a:r>
              <a:rPr lang="en-US" altLang="zh-CN" b="1" dirty="0"/>
              <a:t>    r = 5.0f; 			// </a:t>
            </a:r>
            <a:r>
              <a:rPr lang="zh-CN" altLang="en-US" b="1" dirty="0"/>
              <a:t>给半径赋值</a:t>
            </a:r>
          </a:p>
          <a:p>
            <a:r>
              <a:rPr lang="en-US" altLang="zh-CN" b="1" dirty="0"/>
              <a:t>    c = 2 * </a:t>
            </a:r>
            <a:r>
              <a:rPr lang="en-US" altLang="zh-CN" b="1" dirty="0">
                <a:solidFill>
                  <a:schemeClr val="accent1"/>
                </a:solidFill>
              </a:rPr>
              <a:t>PI</a:t>
            </a:r>
            <a:r>
              <a:rPr lang="en-US" altLang="zh-CN" b="1" dirty="0"/>
              <a:t> * r;		// </a:t>
            </a:r>
            <a:r>
              <a:rPr lang="zh-CN" altLang="en-US" b="1" dirty="0"/>
              <a:t>计算圆周长</a:t>
            </a:r>
          </a:p>
          <a:p>
            <a:r>
              <a:rPr lang="en-US" altLang="zh-CN" b="1" dirty="0"/>
              <a:t>    a = </a:t>
            </a:r>
            <a:r>
              <a:rPr lang="en-US" altLang="zh-CN" b="1" dirty="0">
                <a:solidFill>
                  <a:schemeClr val="accent1"/>
                </a:solidFill>
              </a:rPr>
              <a:t>PI </a:t>
            </a:r>
            <a:r>
              <a:rPr lang="en-US" altLang="zh-CN" b="1" dirty="0"/>
              <a:t>* r * r; 		// </a:t>
            </a:r>
            <a:r>
              <a:rPr lang="zh-CN" altLang="en-US" b="1" dirty="0"/>
              <a:t>计算圆面积</a:t>
            </a:r>
          </a:p>
          <a:p>
            <a:r>
              <a:rPr lang="en-US" altLang="zh-CN" b="1" dirty="0"/>
              <a:t>    </a:t>
            </a:r>
            <a:r>
              <a:rPr lang="en-US" altLang="zh-CN" b="1" dirty="0" err="1"/>
              <a:t>sa</a:t>
            </a:r>
            <a:r>
              <a:rPr lang="en-US" altLang="zh-CN" b="1" dirty="0"/>
              <a:t> = 4 * PI * r * r; 	            // </a:t>
            </a:r>
            <a:r>
              <a:rPr lang="zh-CN" altLang="en-US" b="1" dirty="0"/>
              <a:t>计算球表面积</a:t>
            </a:r>
          </a:p>
          <a:p>
            <a:r>
              <a:rPr lang="en-US" altLang="zh-CN" b="1" dirty="0"/>
              <a:t>    </a:t>
            </a:r>
            <a:r>
              <a:rPr lang="en-US" altLang="zh-CN" b="1" dirty="0" err="1"/>
              <a:t>cout</a:t>
            </a:r>
            <a:r>
              <a:rPr lang="en-US" altLang="zh-CN" b="1" dirty="0"/>
              <a:t>&lt;&lt;</a:t>
            </a:r>
            <a:r>
              <a:rPr lang="fr-FR" altLang="zh-CN" b="1" dirty="0"/>
              <a:t>"</a:t>
            </a:r>
            <a:r>
              <a:rPr lang="en-US" altLang="zh-CN" b="1" dirty="0">
                <a:solidFill>
                  <a:srgbClr val="FF0066"/>
                </a:solidFill>
              </a:rPr>
              <a:t>PI </a:t>
            </a:r>
            <a:r>
              <a:rPr lang="en-US" altLang="zh-CN" b="1" dirty="0"/>
              <a:t>= </a:t>
            </a:r>
            <a:r>
              <a:rPr lang="fr-FR" altLang="zh-CN" b="1" dirty="0"/>
              <a:t>"</a:t>
            </a:r>
            <a:r>
              <a:rPr lang="en-US" altLang="zh-CN" b="1" dirty="0"/>
              <a:t>&lt;&lt;</a:t>
            </a:r>
            <a:r>
              <a:rPr lang="en-US" altLang="zh-CN" b="1" dirty="0">
                <a:solidFill>
                  <a:schemeClr val="accent1"/>
                </a:solidFill>
              </a:rPr>
              <a:t>PI</a:t>
            </a:r>
            <a:r>
              <a:rPr lang="en-US" altLang="zh-CN" b="1" dirty="0"/>
              <a:t>&lt;&lt;</a:t>
            </a:r>
            <a:r>
              <a:rPr lang="fr-FR" altLang="zh-CN" b="1" dirty="0"/>
              <a:t>'\n'</a:t>
            </a:r>
            <a:r>
              <a:rPr lang="en-US" altLang="zh-CN" b="1" dirty="0" smtClean="0"/>
              <a:t>; </a:t>
            </a:r>
            <a:r>
              <a:rPr lang="en-US" altLang="zh-CN" sz="2000" b="1" dirty="0" smtClean="0">
                <a:solidFill>
                  <a:srgbClr val="FF0066"/>
                </a:solidFill>
              </a:rPr>
              <a:t>// </a:t>
            </a:r>
            <a:r>
              <a:rPr lang="zh-CN" altLang="en-US" sz="2000" b="1" dirty="0">
                <a:solidFill>
                  <a:srgbClr val="FF0066"/>
                </a:solidFill>
              </a:rPr>
              <a:t>字符串中的</a:t>
            </a:r>
            <a:r>
              <a:rPr lang="en-US" altLang="zh-CN" sz="2000" b="1" dirty="0">
                <a:solidFill>
                  <a:srgbClr val="FF0066"/>
                </a:solidFill>
              </a:rPr>
              <a:t>PI</a:t>
            </a:r>
            <a:r>
              <a:rPr lang="zh-CN" altLang="en-US" sz="2000" b="1" dirty="0">
                <a:solidFill>
                  <a:srgbClr val="FF0066"/>
                </a:solidFill>
              </a:rPr>
              <a:t>是字符串常量的一部分</a:t>
            </a:r>
            <a:r>
              <a:rPr lang="zh-CN" altLang="en-US" sz="2000" b="1" dirty="0"/>
              <a:t>，</a:t>
            </a: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zh-CN" altLang="en-US" b="1" dirty="0"/>
              <a:t>                                                    </a:t>
            </a:r>
            <a:r>
              <a:rPr lang="zh-CN" altLang="en-US" sz="2000" b="1" dirty="0">
                <a:solidFill>
                  <a:srgbClr val="FF0066"/>
                </a:solidFill>
              </a:rPr>
              <a:t>不是独立的符号常量</a:t>
            </a:r>
          </a:p>
          <a:p>
            <a:r>
              <a:rPr lang="fr-FR" altLang="zh-CN" b="1" dirty="0"/>
              <a:t>   cout&lt;&lt;"c = "&lt;&lt;c&lt;&lt;'\n';</a:t>
            </a:r>
          </a:p>
          <a:p>
            <a:r>
              <a:rPr lang="fr-FR" altLang="zh-CN" b="1" dirty="0"/>
              <a:t>   cout&lt;&lt;"a = "&lt;&lt;a&lt;&lt;'\n';</a:t>
            </a:r>
          </a:p>
          <a:p>
            <a:r>
              <a:rPr lang="fr-FR" altLang="zh-CN" b="1" dirty="0"/>
              <a:t>   cout&lt;&lt;"sa = "&lt;&lt;sa&lt;&lt;'\n</a:t>
            </a:r>
            <a:r>
              <a:rPr lang="fr-FR" altLang="zh-CN" b="1" dirty="0" smtClean="0"/>
              <a:t>';</a:t>
            </a:r>
          </a:p>
          <a:p>
            <a:r>
              <a:rPr lang="en-US" altLang="zh-CN" b="1" dirty="0" smtClean="0"/>
              <a:t>   </a:t>
            </a:r>
            <a:r>
              <a:rPr lang="en-US" altLang="zh-CN" b="1" dirty="0"/>
              <a:t>return 0;</a:t>
            </a:r>
          </a:p>
          <a:p>
            <a:r>
              <a:rPr lang="en-US" altLang="zh-CN" b="1" dirty="0"/>
              <a:t>}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4102100" y="941562"/>
            <a:ext cx="50419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chemeClr val="accent1"/>
                </a:solidFill>
              </a:rPr>
              <a:t>好处：</a:t>
            </a:r>
          </a:p>
          <a:p>
            <a:r>
              <a:rPr lang="zh-CN" altLang="en-US" b="1"/>
              <a:t>（1）提高程序的可读性。</a:t>
            </a:r>
          </a:p>
          <a:p>
            <a:r>
              <a:rPr lang="zh-CN" altLang="en-US" b="1"/>
              <a:t>（2）程序中使用多处，一改全改。</a:t>
            </a:r>
            <a:endParaRPr lang="en-US" altLang="zh-CN" b="1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1" name="Text Box 1031"/>
          <p:cNvSpPr txBox="1">
            <a:spLocks noChangeArrowheads="1"/>
          </p:cNvSpPr>
          <p:nvPr/>
        </p:nvSpPr>
        <p:spPr bwMode="auto">
          <a:xfrm>
            <a:off x="152400" y="228600"/>
            <a:ext cx="88392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3200" b="1" dirty="0">
                <a:solidFill>
                  <a:schemeClr val="accent1"/>
                </a:solidFill>
              </a:rPr>
              <a:t>[</a:t>
            </a:r>
            <a:r>
              <a:rPr lang="zh-CN" altLang="en-US" sz="3200" b="1" dirty="0">
                <a:solidFill>
                  <a:schemeClr val="accent1"/>
                </a:solidFill>
              </a:rPr>
              <a:t>例1.1]一个简单的</a:t>
            </a:r>
            <a:r>
              <a:rPr lang="en-US" altLang="zh-CN" sz="3200" b="1" dirty="0">
                <a:solidFill>
                  <a:schemeClr val="accent1"/>
                </a:solidFill>
              </a:rPr>
              <a:t>C++</a:t>
            </a:r>
            <a:r>
              <a:rPr lang="zh-CN" altLang="en-US" sz="3200" b="1" dirty="0">
                <a:solidFill>
                  <a:schemeClr val="accent1"/>
                </a:solidFill>
              </a:rPr>
              <a:t>程序</a:t>
            </a:r>
            <a:r>
              <a:rPr lang="zh-CN" altLang="en-US" sz="2800" b="1" dirty="0"/>
              <a:t> </a:t>
            </a:r>
          </a:p>
          <a:p>
            <a:r>
              <a:rPr lang="en-US" altLang="zh-CN" sz="2800" b="1" dirty="0" smtClean="0"/>
              <a:t>#</a:t>
            </a:r>
            <a:r>
              <a:rPr lang="en-US" altLang="zh-CN" sz="2800" b="1" dirty="0"/>
              <a:t>include &lt;</a:t>
            </a:r>
            <a:r>
              <a:rPr lang="en-US" altLang="zh-CN" sz="2800" b="1" dirty="0" err="1"/>
              <a:t>iostream</a:t>
            </a:r>
            <a:r>
              <a:rPr lang="en-US" altLang="zh-CN" sz="2800" b="1" dirty="0"/>
              <a:t>&gt;</a:t>
            </a:r>
          </a:p>
          <a:p>
            <a:r>
              <a:rPr lang="en-US" altLang="zh-CN" sz="2800" b="1" dirty="0"/>
              <a:t>using namespace </a:t>
            </a:r>
            <a:r>
              <a:rPr lang="en-US" altLang="zh-CN" sz="2800" b="1" dirty="0" err="1"/>
              <a:t>std</a:t>
            </a:r>
            <a:r>
              <a:rPr lang="en-US" altLang="zh-CN" sz="2800" b="1" dirty="0"/>
              <a:t>;</a:t>
            </a:r>
          </a:p>
          <a:p>
            <a:r>
              <a:rPr lang="en-US" altLang="zh-CN" sz="2800" b="1" dirty="0" err="1"/>
              <a:t>int</a:t>
            </a:r>
            <a:r>
              <a:rPr lang="en-US" altLang="zh-CN" sz="2800" b="1" dirty="0"/>
              <a:t> main(void)</a:t>
            </a:r>
          </a:p>
          <a:p>
            <a:r>
              <a:rPr lang="en-US" altLang="zh-CN" sz="2800" b="1" dirty="0" smtClean="0"/>
              <a:t>{   </a:t>
            </a:r>
            <a:r>
              <a:rPr lang="en-US" altLang="zh-CN" sz="2800" b="1" dirty="0" err="1"/>
              <a:t>int</a:t>
            </a:r>
            <a:r>
              <a:rPr lang="en-US" altLang="zh-CN" sz="2800" b="1" dirty="0"/>
              <a:t>  </a:t>
            </a:r>
            <a:r>
              <a:rPr lang="en-US" altLang="zh-CN" sz="2800" b="1" dirty="0" err="1"/>
              <a:t>num</a:t>
            </a:r>
            <a:r>
              <a:rPr lang="en-US" altLang="zh-CN" sz="2800" b="1" dirty="0"/>
              <a:t>, square ;    // </a:t>
            </a:r>
            <a:r>
              <a:rPr lang="zh-CN" altLang="en-US" sz="2800" b="1" dirty="0"/>
              <a:t>定义变量 </a:t>
            </a:r>
            <a:r>
              <a:rPr lang="en-US" altLang="zh-CN" sz="2800" b="1" dirty="0" err="1"/>
              <a:t>num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square</a:t>
            </a:r>
          </a:p>
          <a:p>
            <a:r>
              <a:rPr lang="en-US" altLang="zh-CN" sz="2800" b="1" dirty="0"/>
              <a:t>     </a:t>
            </a:r>
            <a:r>
              <a:rPr lang="en-US" altLang="zh-CN" sz="2800" b="1" dirty="0" err="1"/>
              <a:t>cout</a:t>
            </a:r>
            <a:r>
              <a:rPr lang="en-US" altLang="zh-CN" sz="2800" b="1" dirty="0"/>
              <a:t> &lt;&lt; "</a:t>
            </a:r>
            <a:r>
              <a:rPr lang="en-US" altLang="zh-CN" sz="2800" b="1" dirty="0" err="1"/>
              <a:t>num</a:t>
            </a:r>
            <a:r>
              <a:rPr lang="en-US" altLang="zh-CN" sz="2800" b="1" dirty="0"/>
              <a:t>= " ;    /* </a:t>
            </a:r>
            <a:r>
              <a:rPr lang="zh-CN" altLang="en-US" sz="2800" b="1" dirty="0"/>
              <a:t>输出提示信息  *</a:t>
            </a:r>
            <a:r>
              <a:rPr lang="en-US" altLang="zh-CN" sz="2800" b="1" dirty="0"/>
              <a:t>/ </a:t>
            </a:r>
          </a:p>
          <a:p>
            <a:r>
              <a:rPr lang="en-US" altLang="zh-CN" sz="2800" b="1" dirty="0"/>
              <a:t>     </a:t>
            </a:r>
            <a:r>
              <a:rPr lang="en-US" altLang="zh-CN" sz="2800" b="1" dirty="0" err="1"/>
              <a:t>cin</a:t>
            </a:r>
            <a:r>
              <a:rPr lang="en-US" altLang="zh-CN" sz="2800" b="1" dirty="0"/>
              <a:t> &gt;&gt; </a:t>
            </a:r>
            <a:r>
              <a:rPr lang="en-US" altLang="zh-CN" sz="2800" b="1" dirty="0" err="1"/>
              <a:t>num</a:t>
            </a:r>
            <a:r>
              <a:rPr lang="en-US" altLang="zh-CN" sz="2800" b="1" dirty="0"/>
              <a:t> ;             // </a:t>
            </a:r>
            <a:r>
              <a:rPr lang="zh-CN" altLang="en-US" sz="2800" b="1" dirty="0"/>
              <a:t>输入变量 </a:t>
            </a:r>
            <a:r>
              <a:rPr lang="en-US" altLang="zh-CN" sz="2800" b="1" dirty="0" err="1"/>
              <a:t>num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的值</a:t>
            </a:r>
          </a:p>
          <a:p>
            <a:r>
              <a:rPr lang="zh-CN" altLang="en-US" sz="2800" b="1" dirty="0"/>
              <a:t>      </a:t>
            </a:r>
            <a:r>
              <a:rPr lang="en-US" altLang="zh-CN" sz="2800" b="1" dirty="0"/>
              <a:t>square = </a:t>
            </a:r>
            <a:r>
              <a:rPr lang="en-US" altLang="zh-CN" sz="2800" b="1" dirty="0" err="1"/>
              <a:t>num</a:t>
            </a:r>
            <a:r>
              <a:rPr lang="en-US" altLang="zh-CN" sz="2800" b="1" dirty="0"/>
              <a:t>*</a:t>
            </a:r>
            <a:r>
              <a:rPr lang="en-US" altLang="zh-CN" sz="2800" b="1" dirty="0" err="1"/>
              <a:t>num</a:t>
            </a:r>
            <a:r>
              <a:rPr lang="en-US" altLang="zh-CN" sz="2800" b="1" dirty="0"/>
              <a:t>;    //</a:t>
            </a:r>
            <a:r>
              <a:rPr lang="zh-CN" altLang="en-US" sz="2800" b="1" dirty="0"/>
              <a:t>求</a:t>
            </a:r>
            <a:r>
              <a:rPr lang="en-US" altLang="zh-CN" sz="2800" b="1" dirty="0" err="1"/>
              <a:t>num</a:t>
            </a:r>
            <a:r>
              <a:rPr lang="zh-CN" altLang="en-US" sz="2800" b="1" dirty="0"/>
              <a:t>的平方</a:t>
            </a:r>
          </a:p>
          <a:p>
            <a:r>
              <a:rPr lang="zh-CN" altLang="en-US" sz="2800" b="1" dirty="0"/>
              <a:t>     </a:t>
            </a:r>
            <a:r>
              <a:rPr lang="en-US" altLang="zh-CN" sz="2800" b="1" dirty="0" err="1"/>
              <a:t>cout</a:t>
            </a:r>
            <a:r>
              <a:rPr lang="en-US" altLang="zh-CN" sz="2800" b="1" dirty="0"/>
              <a:t> &lt;&lt; "</a:t>
            </a:r>
            <a:r>
              <a:rPr lang="en-US" altLang="zh-CN" sz="2800" b="1" dirty="0" err="1"/>
              <a:t>num</a:t>
            </a:r>
            <a:r>
              <a:rPr lang="zh-CN" altLang="en-US" sz="2800" b="1" dirty="0"/>
              <a:t>的平方为</a:t>
            </a:r>
            <a:r>
              <a:rPr lang="en-US" altLang="zh-CN" sz="2800" b="1" dirty="0"/>
              <a:t>:"&lt;&lt; square &lt;&lt; '\n' ;  // </a:t>
            </a:r>
            <a:r>
              <a:rPr lang="zh-CN" altLang="en-US" sz="2800" b="1" dirty="0"/>
              <a:t>输出</a:t>
            </a:r>
          </a:p>
          <a:p>
            <a:r>
              <a:rPr lang="zh-CN" altLang="en-US" sz="2800" b="1" dirty="0"/>
              <a:t>     </a:t>
            </a:r>
            <a:r>
              <a:rPr lang="en-US" altLang="zh-CN" sz="2800" b="1" dirty="0"/>
              <a:t>return 0;</a:t>
            </a:r>
          </a:p>
          <a:p>
            <a:r>
              <a:rPr lang="en-US" altLang="zh-CN" sz="2800" b="1" dirty="0" smtClean="0"/>
              <a:t>} </a:t>
            </a:r>
            <a:endParaRPr lang="en-US" altLang="zh-CN" sz="2800" b="1" dirty="0"/>
          </a:p>
        </p:txBody>
      </p:sp>
      <p:sp>
        <p:nvSpPr>
          <p:cNvPr id="36867" name="Text Box 1027"/>
          <p:cNvSpPr txBox="1">
            <a:spLocks noChangeArrowheads="1"/>
          </p:cNvSpPr>
          <p:nvPr/>
        </p:nvSpPr>
        <p:spPr bwMode="auto">
          <a:xfrm>
            <a:off x="251520" y="5081811"/>
            <a:ext cx="6705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简单地说：程序 = </a:t>
            </a:r>
            <a:r>
              <a:rPr lang="zh-CN" altLang="en-US" sz="2800" b="1" dirty="0">
                <a:solidFill>
                  <a:schemeClr val="folHlink"/>
                </a:solidFill>
              </a:rPr>
              <a:t>数据结构 </a:t>
            </a:r>
            <a:r>
              <a:rPr lang="zh-CN" altLang="en-US" sz="2800" b="1" dirty="0"/>
              <a:t>+ 算法</a:t>
            </a:r>
          </a:p>
        </p:txBody>
      </p:sp>
      <p:sp>
        <p:nvSpPr>
          <p:cNvPr id="36869" name="Text Box 1029"/>
          <p:cNvSpPr txBox="1">
            <a:spLocks noChangeArrowheads="1"/>
          </p:cNvSpPr>
          <p:nvPr/>
        </p:nvSpPr>
        <p:spPr bwMode="auto">
          <a:xfrm>
            <a:off x="4211960" y="1109062"/>
            <a:ext cx="4572000" cy="1815882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</a:rPr>
              <a:t>C++ </a:t>
            </a:r>
            <a:r>
              <a:rPr lang="zh-CN" altLang="en-US" sz="2800" b="1" dirty="0">
                <a:solidFill>
                  <a:srgbClr val="FF0000"/>
                </a:solidFill>
              </a:rPr>
              <a:t>程序的构成：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（1）数据描述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（2）执行步骤（ 算法）</a:t>
            </a:r>
            <a:endParaRPr lang="zh-CN" altLang="en-US" sz="2000" dirty="0"/>
          </a:p>
        </p:txBody>
      </p:sp>
      <p:sp>
        <p:nvSpPr>
          <p:cNvPr id="36872" name="Text Box 1032"/>
          <p:cNvSpPr txBox="1">
            <a:spLocks noChangeArrowheads="1"/>
          </p:cNvSpPr>
          <p:nvPr/>
        </p:nvSpPr>
        <p:spPr bwMode="auto">
          <a:xfrm>
            <a:off x="179512" y="5638800"/>
            <a:ext cx="7239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下面学习：程序的各种语法元素</a:t>
            </a:r>
            <a:r>
              <a:rPr lang="en-US" altLang="zh-CN" sz="2800" b="1" dirty="0"/>
              <a:t>……</a:t>
            </a:r>
            <a:endParaRPr lang="en-US" altLang="zh-CN" sz="20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autoUpdateAnimBg="0"/>
      <p:bldP spid="36869" grpId="0" animBg="1" autoUpdateAnimBg="0"/>
      <p:bldP spid="36872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0" y="122238"/>
            <a:ext cx="2016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/>
              <a:t>2.3.3  变量</a:t>
            </a:r>
            <a:endParaRPr lang="zh-CN" altLang="en-US"/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2743200" y="122238"/>
            <a:ext cx="48164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>
                <a:solidFill>
                  <a:schemeClr val="folHlink"/>
                </a:solidFill>
              </a:rPr>
              <a:t>变量</a:t>
            </a:r>
            <a:r>
              <a:rPr lang="zh-CN" altLang="en-US" sz="3200" b="1"/>
              <a:t>:其值可以改变的量。</a:t>
            </a:r>
            <a:endParaRPr lang="zh-CN" altLang="en-US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0" y="731838"/>
            <a:ext cx="9144000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3200" b="1">
                <a:solidFill>
                  <a:schemeClr val="folHlink"/>
                </a:solidFill>
              </a:rPr>
              <a:t>变量名</a:t>
            </a:r>
            <a:r>
              <a:rPr lang="zh-CN" altLang="en-US" sz="3200" b="1"/>
              <a:t>:一个变量的符号名,由</a:t>
            </a:r>
            <a:r>
              <a:rPr lang="zh-CN" altLang="en-US" sz="3200" b="1">
                <a:solidFill>
                  <a:schemeClr val="folHlink"/>
                </a:solidFill>
              </a:rPr>
              <a:t>标识符</a:t>
            </a:r>
            <a:r>
              <a:rPr lang="zh-CN" altLang="en-US" sz="3200" b="1"/>
              <a:t>构成。</a:t>
            </a:r>
          </a:p>
          <a:p>
            <a:pPr eaLnBrk="1" hangingPunct="1"/>
            <a:r>
              <a:rPr lang="zh-CN" altLang="en-US" sz="3200" b="1"/>
              <a:t>             一个变量占据内存一定的</a:t>
            </a:r>
            <a:r>
              <a:rPr lang="zh-CN" altLang="en-US" sz="3200" b="1">
                <a:solidFill>
                  <a:schemeClr val="folHlink"/>
                </a:solidFill>
              </a:rPr>
              <a:t>存储单元</a:t>
            </a:r>
            <a:r>
              <a:rPr lang="zh-CN" altLang="en-US" sz="3200" b="1"/>
              <a:t>，</a:t>
            </a:r>
          </a:p>
          <a:p>
            <a:pPr eaLnBrk="1" hangingPunct="1"/>
            <a:r>
              <a:rPr lang="zh-CN" altLang="en-US" sz="3200" b="1"/>
              <a:t>             在存储单元中存放该</a:t>
            </a:r>
            <a:r>
              <a:rPr lang="zh-CN" altLang="en-US" sz="3200" b="1">
                <a:solidFill>
                  <a:schemeClr val="folHlink"/>
                </a:solidFill>
              </a:rPr>
              <a:t>变量的值</a:t>
            </a:r>
            <a:r>
              <a:rPr lang="zh-CN" altLang="en-US" sz="3200" b="1"/>
              <a:t>。</a:t>
            </a:r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381000" y="3397250"/>
            <a:ext cx="8915400" cy="277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3200" b="1"/>
              <a:t>int  a, b ;              </a:t>
            </a:r>
            <a:r>
              <a:rPr lang="en-US" altLang="zh-CN" sz="3200" b="1">
                <a:solidFill>
                  <a:schemeClr val="accent1"/>
                </a:solidFill>
              </a:rPr>
              <a:t>// </a:t>
            </a:r>
            <a:r>
              <a:rPr lang="zh-CN" altLang="en-US" sz="3200" b="1">
                <a:solidFill>
                  <a:schemeClr val="accent1"/>
                </a:solidFill>
              </a:rPr>
              <a:t>定义2个整型变量</a:t>
            </a:r>
            <a:r>
              <a:rPr lang="en-US" altLang="zh-CN" sz="3200" b="1">
                <a:solidFill>
                  <a:schemeClr val="accent1"/>
                </a:solidFill>
              </a:rPr>
              <a:t>a, b</a:t>
            </a:r>
          </a:p>
          <a:p>
            <a:pPr>
              <a:lnSpc>
                <a:spcPct val="110000"/>
              </a:lnSpc>
            </a:pPr>
            <a:r>
              <a:rPr lang="en-US" altLang="zh-CN" sz="3200" b="1"/>
              <a:t>unsigned  u ;        </a:t>
            </a:r>
            <a:r>
              <a:rPr lang="en-US" altLang="zh-CN" sz="3200" b="1">
                <a:solidFill>
                  <a:schemeClr val="accent1"/>
                </a:solidFill>
              </a:rPr>
              <a:t>// </a:t>
            </a:r>
            <a:r>
              <a:rPr lang="zh-CN" altLang="en-US" sz="3200" b="1">
                <a:solidFill>
                  <a:schemeClr val="accent1"/>
                </a:solidFill>
              </a:rPr>
              <a:t>定义1个无符号整型变量</a:t>
            </a:r>
            <a:r>
              <a:rPr lang="en-US" altLang="zh-CN" sz="3200" b="1">
                <a:solidFill>
                  <a:schemeClr val="accent1"/>
                </a:solidFill>
              </a:rPr>
              <a:t>u</a:t>
            </a:r>
          </a:p>
          <a:p>
            <a:pPr>
              <a:lnSpc>
                <a:spcPct val="110000"/>
              </a:lnSpc>
            </a:pPr>
            <a:r>
              <a:rPr lang="en-US" altLang="zh-CN" sz="3200" b="1"/>
              <a:t>float  f ;                </a:t>
            </a:r>
            <a:r>
              <a:rPr lang="en-US" altLang="zh-CN" sz="3200" b="1">
                <a:solidFill>
                  <a:schemeClr val="accent1"/>
                </a:solidFill>
              </a:rPr>
              <a:t>// </a:t>
            </a:r>
            <a:r>
              <a:rPr lang="zh-CN" altLang="en-US" sz="3200" b="1">
                <a:solidFill>
                  <a:schemeClr val="accent1"/>
                </a:solidFill>
              </a:rPr>
              <a:t>定义1个单精度实型变量</a:t>
            </a:r>
          </a:p>
          <a:p>
            <a:pPr>
              <a:lnSpc>
                <a:spcPct val="110000"/>
              </a:lnSpc>
            </a:pPr>
            <a:r>
              <a:rPr lang="en-US" altLang="zh-CN" sz="3200" b="1"/>
              <a:t>double  d ;            </a:t>
            </a:r>
            <a:r>
              <a:rPr lang="en-US" altLang="zh-CN" sz="3200" b="1">
                <a:solidFill>
                  <a:schemeClr val="accent1"/>
                </a:solidFill>
              </a:rPr>
              <a:t>// </a:t>
            </a:r>
            <a:r>
              <a:rPr lang="zh-CN" altLang="en-US" sz="3200" b="1">
                <a:solidFill>
                  <a:schemeClr val="accent1"/>
                </a:solidFill>
              </a:rPr>
              <a:t>定义1个双精度实型变量</a:t>
            </a:r>
            <a:endParaRPr lang="en-US" altLang="zh-CN" sz="3200" b="1">
              <a:solidFill>
                <a:schemeClr val="accent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sz="3200" b="1"/>
              <a:t>char  c1, c2, c3 ;  </a:t>
            </a:r>
            <a:r>
              <a:rPr lang="en-US" altLang="zh-CN" sz="3200" b="1">
                <a:solidFill>
                  <a:schemeClr val="accent1"/>
                </a:solidFill>
              </a:rPr>
              <a:t>// </a:t>
            </a:r>
            <a:r>
              <a:rPr lang="zh-CN" altLang="en-US" sz="3200" b="1">
                <a:solidFill>
                  <a:schemeClr val="accent1"/>
                </a:solidFill>
              </a:rPr>
              <a:t>定义3个字符型变量</a:t>
            </a:r>
            <a:r>
              <a:rPr lang="en-US" altLang="zh-CN" sz="3200" b="1">
                <a:solidFill>
                  <a:schemeClr val="accent1"/>
                </a:solidFill>
              </a:rPr>
              <a:t>c1, c2, c3</a:t>
            </a:r>
            <a:r>
              <a:rPr lang="en-US" altLang="zh-CN" sz="3200" b="1"/>
              <a:t> </a:t>
            </a:r>
          </a:p>
        </p:txBody>
      </p:sp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171450" y="2589213"/>
            <a:ext cx="2216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/>
              <a:t>1. 定义变量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autoUpdateAnimBg="0"/>
      <p:bldP spid="8196" grpId="0" autoUpdateAnimBg="0"/>
      <p:bldP spid="8208" grpId="0" autoUpdateAnimBg="0"/>
      <p:bldP spid="8209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0" y="441325"/>
            <a:ext cx="2743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</a:rPr>
              <a:t>注意:</a:t>
            </a:r>
            <a:endParaRPr lang="zh-CN" altLang="en-US"/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0" y="944563"/>
            <a:ext cx="9144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/>
              <a:t>(1) 区别大小写:  如 </a:t>
            </a:r>
            <a:r>
              <a:rPr lang="en-US" altLang="zh-CN" sz="3200" b="1"/>
              <a:t>sum </a:t>
            </a:r>
            <a:r>
              <a:rPr lang="zh-CN" altLang="en-US" sz="3200" b="1"/>
              <a:t>与 </a:t>
            </a:r>
            <a:r>
              <a:rPr lang="en-US" altLang="zh-CN" sz="3200" b="1"/>
              <a:t>Sum </a:t>
            </a:r>
            <a:r>
              <a:rPr lang="zh-CN" altLang="en-US" sz="3200" b="1"/>
              <a:t>为不同的变量名。</a:t>
            </a:r>
            <a:endParaRPr lang="zh-CN" altLang="en-US"/>
          </a:p>
        </p:txBody>
      </p:sp>
      <p:sp>
        <p:nvSpPr>
          <p:cNvPr id="10259" name="Text Box 19"/>
          <p:cNvSpPr txBox="1">
            <a:spLocks noChangeArrowheads="1"/>
          </p:cNvSpPr>
          <p:nvPr/>
        </p:nvSpPr>
        <p:spPr bwMode="auto">
          <a:xfrm>
            <a:off x="0" y="1584325"/>
            <a:ext cx="9677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(2)先定义后使用: 分配单元 、确定类型、语法检查</a:t>
            </a:r>
          </a:p>
        </p:txBody>
      </p:sp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0" y="2193925"/>
            <a:ext cx="9144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(3)在一个程序单元中不能重复定义。</a:t>
            </a:r>
          </a:p>
        </p:txBody>
      </p:sp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0" y="2803525"/>
            <a:ext cx="9144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(4)关键字（保留字）不能作为标识符。</a:t>
            </a:r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0" y="3382963"/>
            <a:ext cx="9144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(5)最大长度随不同的 </a:t>
            </a:r>
            <a:r>
              <a:rPr lang="en-US" altLang="zh-CN" sz="3200" b="1"/>
              <a:t>C++</a:t>
            </a:r>
            <a:r>
              <a:rPr lang="zh-CN" altLang="en-US" sz="3200" b="1"/>
              <a:t>语言系统而定:  </a:t>
            </a:r>
          </a:p>
          <a:p>
            <a:pPr eaLnBrk="1" hangingPunct="1"/>
            <a:r>
              <a:rPr lang="zh-CN" altLang="zh-CN" sz="3200" b="1"/>
              <a:t>                   </a:t>
            </a:r>
            <a:r>
              <a:rPr lang="en-US" altLang="zh-CN" sz="3200" b="1"/>
              <a:t>VC++</a:t>
            </a:r>
            <a:r>
              <a:rPr lang="zh-CN" altLang="en-US" sz="3200" b="1"/>
              <a:t>识别前 247 个字符，超过无效。</a:t>
            </a:r>
          </a:p>
        </p:txBody>
      </p:sp>
      <p:sp>
        <p:nvSpPr>
          <p:cNvPr id="10263" name="Text Box 23"/>
          <p:cNvSpPr txBox="1">
            <a:spLocks noChangeArrowheads="1"/>
          </p:cNvSpPr>
          <p:nvPr/>
        </p:nvSpPr>
        <p:spPr bwMode="auto">
          <a:xfrm>
            <a:off x="0" y="4449763"/>
            <a:ext cx="2590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(6)按义取名。 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5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5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6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6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6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8" grpId="0" autoUpdateAnimBg="0"/>
      <p:bldP spid="10259" grpId="0" autoUpdateAnimBg="0"/>
      <p:bldP spid="10260" grpId="0" autoUpdateAnimBg="0"/>
      <p:bldP spid="10261" grpId="0" autoUpdateAnimBg="0"/>
      <p:bldP spid="10262" grpId="0" autoUpdateAnimBg="0"/>
      <p:bldP spid="1026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6" name="Text Box 16"/>
          <p:cNvSpPr txBox="1">
            <a:spLocks noChangeArrowheads="1"/>
          </p:cNvSpPr>
          <p:nvPr/>
        </p:nvSpPr>
        <p:spPr bwMode="auto">
          <a:xfrm>
            <a:off x="53975" y="76200"/>
            <a:ext cx="7593013" cy="350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/>
              <a:t>2．变量赋初值</a:t>
            </a:r>
          </a:p>
          <a:p>
            <a:pPr eaLnBrk="1" hangingPunct="1"/>
            <a:r>
              <a:rPr lang="zh-CN" altLang="en-US" sz="3200" b="1"/>
              <a:t>给变量赋初值的方法有两种：</a:t>
            </a:r>
          </a:p>
          <a:p>
            <a:pPr eaLnBrk="1" hangingPunct="1"/>
            <a:r>
              <a:rPr lang="zh-CN" altLang="en-US" sz="3200" b="1"/>
              <a:t>（1）变量定义后，用赋值语句赋初值。</a:t>
            </a:r>
          </a:p>
          <a:p>
            <a:pPr eaLnBrk="1" hangingPunct="1"/>
            <a:r>
              <a:rPr lang="zh-CN" altLang="en-US" sz="3200" b="1"/>
              <a:t>例如：  </a:t>
            </a:r>
            <a:r>
              <a:rPr lang="en-US" altLang="zh-CN" sz="3200" b="1"/>
              <a:t>int  a, b ;</a:t>
            </a:r>
          </a:p>
          <a:p>
            <a:pPr eaLnBrk="1" hangingPunct="1"/>
            <a:r>
              <a:rPr lang="en-US" altLang="zh-CN" sz="3200" b="1"/>
              <a:t>              a = 12; b = －24 ; </a:t>
            </a:r>
          </a:p>
          <a:p>
            <a:pPr eaLnBrk="1" hangingPunct="1"/>
            <a:r>
              <a:rPr lang="en-US" altLang="zh-CN" sz="3200" b="1"/>
              <a:t>              char c1,c2 ; </a:t>
            </a:r>
          </a:p>
          <a:p>
            <a:pPr eaLnBrk="1" hangingPunct="1"/>
            <a:r>
              <a:rPr lang="en-US" altLang="zh-CN" sz="3200" b="1"/>
              <a:t>              c1='A'; c2='B' ;</a:t>
            </a:r>
          </a:p>
        </p:txBody>
      </p:sp>
      <p:sp>
        <p:nvSpPr>
          <p:cNvPr id="30740" name="Text Box 20"/>
          <p:cNvSpPr txBox="1">
            <a:spLocks noChangeArrowheads="1"/>
          </p:cNvSpPr>
          <p:nvPr/>
        </p:nvSpPr>
        <p:spPr bwMode="auto">
          <a:xfrm>
            <a:off x="-98425" y="3733800"/>
            <a:ext cx="8099425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/>
              <a:t>（2）在定义变量的同时，</a:t>
            </a:r>
          </a:p>
          <a:p>
            <a:pPr eaLnBrk="1" hangingPunct="1"/>
            <a:r>
              <a:rPr lang="zh-CN" altLang="en-US" sz="3200" b="1"/>
              <a:t>           直接赋初值（称为变量的初始化）。</a:t>
            </a:r>
          </a:p>
          <a:p>
            <a:pPr eaLnBrk="1" hangingPunct="1"/>
            <a:r>
              <a:rPr lang="zh-CN" altLang="en-US" sz="3200" b="1"/>
              <a:t>  例如:    </a:t>
            </a:r>
            <a:r>
              <a:rPr lang="en-US" altLang="zh-CN" sz="3200" b="1"/>
              <a:t>int  a=12, b= -24 ;</a:t>
            </a:r>
          </a:p>
          <a:p>
            <a:pPr eaLnBrk="1" hangingPunct="1"/>
            <a:r>
              <a:rPr lang="en-US" altLang="zh-CN" sz="3200" b="1"/>
              <a:t>              char c1='A', c2='B' ; 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0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2"/>
          <p:cNvSpPr txBox="1">
            <a:spLocks noChangeArrowheads="1"/>
          </p:cNvSpPr>
          <p:nvPr/>
        </p:nvSpPr>
        <p:spPr bwMode="auto">
          <a:xfrm>
            <a:off x="611188" y="404813"/>
            <a:ext cx="6711950" cy="496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 b="1"/>
              <a:t>3</a:t>
            </a:r>
            <a:r>
              <a:rPr lang="zh-CN" altLang="en-US" sz="3200" b="1"/>
              <a:t>．常变量</a:t>
            </a:r>
          </a:p>
          <a:p>
            <a:pPr eaLnBrk="1" hangingPunct="1"/>
            <a:endParaRPr lang="zh-CN" altLang="en-US" sz="3200" b="1"/>
          </a:p>
          <a:p>
            <a:pPr eaLnBrk="1" hangingPunct="1"/>
            <a:r>
              <a:rPr lang="zh-CN" altLang="en-US" sz="3200" b="1"/>
              <a:t>常变量的定义：</a:t>
            </a:r>
          </a:p>
          <a:p>
            <a:pPr eaLnBrk="1" hangingPunct="1"/>
            <a:r>
              <a:rPr lang="en-US" altLang="zh-CN" sz="3200" b="1">
                <a:solidFill>
                  <a:schemeClr val="accent1"/>
                </a:solidFill>
              </a:rPr>
              <a:t>const </a:t>
            </a:r>
            <a:r>
              <a:rPr lang="en-US" altLang="zh-CN" sz="3200" b="1"/>
              <a:t> float  pi = 3.14;</a:t>
            </a:r>
          </a:p>
          <a:p>
            <a:pPr eaLnBrk="1" hangingPunct="1"/>
            <a:endParaRPr lang="zh-CN" altLang="en-US" sz="3200" b="1"/>
          </a:p>
          <a:p>
            <a:pPr eaLnBrk="1" hangingPunct="1"/>
            <a:r>
              <a:rPr lang="zh-CN" altLang="en-US" sz="3200" b="1"/>
              <a:t>常变量定义时必须初始化。</a:t>
            </a:r>
          </a:p>
          <a:p>
            <a:pPr eaLnBrk="1" hangingPunct="1"/>
            <a:r>
              <a:rPr lang="zh-CN" altLang="en-US" sz="3200" b="1"/>
              <a:t> </a:t>
            </a:r>
          </a:p>
          <a:p>
            <a:pPr eaLnBrk="1" hangingPunct="1"/>
            <a:r>
              <a:rPr lang="zh-CN" altLang="en-US" sz="3200" b="1"/>
              <a:t>定义常变量的目的是保护变量的值，</a:t>
            </a:r>
          </a:p>
          <a:p>
            <a:pPr eaLnBrk="1" hangingPunct="1"/>
            <a:r>
              <a:rPr lang="zh-CN" altLang="en-US" sz="3200" b="1"/>
              <a:t>即不允许对变量的值做修改。</a:t>
            </a:r>
          </a:p>
          <a:p>
            <a:pPr eaLnBrk="1" hangingPunct="1"/>
            <a:endParaRPr lang="en-US" altLang="zh-CN" sz="3200" b="1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0" y="95250"/>
            <a:ext cx="6553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3200" b="1"/>
              <a:t>2.4  基本运算符和表达式</a:t>
            </a:r>
            <a:endParaRPr lang="zh-CN" altLang="en-US"/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4288" y="715963"/>
            <a:ext cx="65389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3200" b="1"/>
              <a:t>2.4.1  </a:t>
            </a:r>
            <a:r>
              <a:rPr lang="en-US" altLang="zh-CN" sz="3200" b="1"/>
              <a:t>C++</a:t>
            </a:r>
            <a:r>
              <a:rPr lang="zh-CN" altLang="en-US" sz="3200" b="1"/>
              <a:t>运算符及表达式简介</a:t>
            </a:r>
            <a:endParaRPr lang="en-US" altLang="zh-CN" sz="3200" b="1"/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304800" y="1524000"/>
            <a:ext cx="9067800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zh-CN" altLang="en-US" sz="3200" b="1"/>
              <a:t>完成对常量、变量作运算的符号称为</a:t>
            </a:r>
            <a:r>
              <a:rPr lang="zh-CN" altLang="en-US" sz="3200" b="1">
                <a:solidFill>
                  <a:schemeClr val="accent1"/>
                </a:solidFill>
              </a:rPr>
              <a:t>运算符</a:t>
            </a:r>
            <a:r>
              <a:rPr lang="zh-CN" altLang="en-US" sz="3200" b="1"/>
              <a:t>。</a:t>
            </a:r>
            <a:endParaRPr lang="zh-CN" altLang="en-US" sz="3200" b="1">
              <a:solidFill>
                <a:schemeClr val="accent1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sz="3200" b="1"/>
              <a:t>把参与运算的对象称为</a:t>
            </a:r>
            <a:r>
              <a:rPr lang="zh-CN" altLang="en-US" sz="3200" b="1">
                <a:solidFill>
                  <a:schemeClr val="accent1"/>
                </a:solidFill>
              </a:rPr>
              <a:t>操作数</a:t>
            </a:r>
            <a:r>
              <a:rPr lang="zh-CN" altLang="en-US" sz="3200" b="1"/>
              <a:t>。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3200" b="1"/>
              <a:t>操作数可以是常量和变量等。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457200" y="3733800"/>
            <a:ext cx="6324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各种运算符见表 2-4</a:t>
            </a:r>
            <a:endParaRPr lang="zh-CN" altLang="en-US"/>
          </a:p>
        </p:txBody>
      </p:sp>
      <p:sp>
        <p:nvSpPr>
          <p:cNvPr id="20503" name="Text Box 23"/>
          <p:cNvSpPr txBox="1">
            <a:spLocks noChangeArrowheads="1"/>
          </p:cNvSpPr>
          <p:nvPr/>
        </p:nvSpPr>
        <p:spPr bwMode="auto">
          <a:xfrm>
            <a:off x="457200" y="4495800"/>
            <a:ext cx="7543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chemeClr val="accent1"/>
                </a:solidFill>
              </a:rPr>
              <a:t>一元运算符、二元运算符、三元运算符</a:t>
            </a:r>
            <a:endParaRPr lang="zh-CN" altLang="en-US" sz="3200" b="1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0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utoUpdateAnimBg="0"/>
      <p:bldP spid="20485" grpId="0" autoUpdateAnimBg="0"/>
      <p:bldP spid="20503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152400" y="152400"/>
            <a:ext cx="6705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2.4.2 算术运算符和算术表达式</a:t>
            </a:r>
          </a:p>
        </p:txBody>
      </p:sp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176213" y="969963"/>
            <a:ext cx="34686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/>
              <a:t>基本算术运算符:   </a:t>
            </a:r>
            <a:endParaRPr lang="zh-CN" altLang="en-US"/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1295400" y="1476375"/>
            <a:ext cx="4114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chemeClr val="accent1"/>
                </a:solidFill>
              </a:rPr>
              <a:t>+      -     *     /       %</a:t>
            </a:r>
            <a:endParaRPr lang="zh-CN" altLang="en-US"/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228600" y="2085975"/>
            <a:ext cx="7772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600" b="1"/>
              <a:t> /    </a:t>
            </a:r>
            <a:r>
              <a:rPr lang="zh-CN" altLang="en-US" sz="3200" b="1"/>
              <a:t>整数运算时为整除，结果为整数。  </a:t>
            </a:r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152400" y="2847975"/>
            <a:ext cx="8839200" cy="283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600" b="1"/>
              <a:t>%  </a:t>
            </a:r>
            <a:r>
              <a:rPr lang="zh-CN" altLang="en-US" sz="3200" b="1"/>
              <a:t>(模运算或称</a:t>
            </a:r>
            <a:r>
              <a:rPr lang="zh-CN" altLang="en-US" sz="3200" b="1">
                <a:solidFill>
                  <a:schemeClr val="folHlink"/>
                </a:solidFill>
              </a:rPr>
              <a:t>求余</a:t>
            </a:r>
            <a:r>
              <a:rPr lang="zh-CN" altLang="en-US" sz="3200" b="1"/>
              <a:t>运算)  必须为整型数据。   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                     例:  7/3     结果？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                            7.0/3   结果？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                            7%3   结果？</a:t>
            </a:r>
          </a:p>
        </p:txBody>
      </p:sp>
      <p:sp>
        <p:nvSpPr>
          <p:cNvPr id="51217" name="Text Box 17"/>
          <p:cNvSpPr txBox="1">
            <a:spLocks noChangeArrowheads="1"/>
          </p:cNvSpPr>
          <p:nvPr/>
        </p:nvSpPr>
        <p:spPr bwMode="auto">
          <a:xfrm>
            <a:off x="5562600" y="3581400"/>
            <a:ext cx="2819400" cy="204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chemeClr val="accent1"/>
                </a:solidFill>
              </a:rPr>
              <a:t>2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chemeClr val="accent1"/>
                </a:solidFill>
              </a:rPr>
              <a:t>2.333333……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chemeClr val="accent1"/>
                </a:solidFill>
              </a:rPr>
              <a:t>1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0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1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6" grpId="0" autoUpdateAnimBg="0"/>
      <p:bldP spid="51207" grpId="0" autoUpdateAnimBg="0"/>
      <p:bldP spid="51208" grpId="0" autoUpdateAnimBg="0"/>
      <p:bldP spid="51209" grpId="0" autoUpdateAnimBg="0"/>
      <p:bldP spid="51210" grpId="0" autoUpdateAnimBg="0"/>
      <p:bldP spid="51217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3" name="Text Box 13"/>
          <p:cNvSpPr txBox="1">
            <a:spLocks noChangeArrowheads="1"/>
          </p:cNvSpPr>
          <p:nvPr/>
        </p:nvSpPr>
        <p:spPr bwMode="auto">
          <a:xfrm>
            <a:off x="457200" y="304800"/>
            <a:ext cx="6324600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3200" b="1"/>
              <a:t>由运算符和操作数构成</a:t>
            </a:r>
            <a:r>
              <a:rPr lang="zh-CN" altLang="en-US" sz="3200" b="1">
                <a:solidFill>
                  <a:schemeClr val="accent1"/>
                </a:solidFill>
              </a:rPr>
              <a:t>表达式</a:t>
            </a:r>
            <a:r>
              <a:rPr lang="zh-CN" altLang="en-US" sz="3200" b="1"/>
              <a:t>：</a:t>
            </a:r>
          </a:p>
          <a:p>
            <a:pPr eaLnBrk="1" hangingPunct="1"/>
            <a:r>
              <a:rPr lang="zh-CN" altLang="en-US" sz="3200" b="1"/>
              <a:t>如：</a:t>
            </a:r>
            <a:r>
              <a:rPr lang="en-US" altLang="zh-CN" sz="3200" b="1"/>
              <a:t>a + b</a:t>
            </a:r>
          </a:p>
          <a:p>
            <a:pPr eaLnBrk="1" hangingPunct="1"/>
            <a:r>
              <a:rPr lang="en-US" altLang="zh-CN" sz="3200" b="1"/>
              <a:t>        a * ( c + d )</a:t>
            </a:r>
          </a:p>
          <a:p>
            <a:pPr eaLnBrk="1" hangingPunct="1"/>
            <a:r>
              <a:rPr lang="en-US" altLang="zh-CN" sz="3200" b="1"/>
              <a:t>        a * c + d</a:t>
            </a:r>
          </a:p>
        </p:txBody>
      </p:sp>
      <p:sp>
        <p:nvSpPr>
          <p:cNvPr id="92174" name="Text Box 14"/>
          <p:cNvSpPr txBox="1">
            <a:spLocks noChangeArrowheads="1"/>
          </p:cNvSpPr>
          <p:nvPr/>
        </p:nvSpPr>
        <p:spPr bwMode="auto">
          <a:xfrm>
            <a:off x="0" y="2667000"/>
            <a:ext cx="5486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3200" b="1"/>
              <a:t>2.4.3   运算优先级和结合性</a:t>
            </a:r>
            <a:endParaRPr lang="zh-CN" altLang="en-US"/>
          </a:p>
        </p:txBody>
      </p:sp>
      <p:sp>
        <p:nvSpPr>
          <p:cNvPr id="92175" name="Text Box 15"/>
          <p:cNvSpPr txBox="1">
            <a:spLocks noChangeArrowheads="1"/>
          </p:cNvSpPr>
          <p:nvPr/>
        </p:nvSpPr>
        <p:spPr bwMode="auto">
          <a:xfrm>
            <a:off x="0" y="3429000"/>
            <a:ext cx="1543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>
                <a:solidFill>
                  <a:schemeClr val="tx2"/>
                </a:solidFill>
              </a:rPr>
              <a:t>优先级</a:t>
            </a:r>
            <a:r>
              <a:rPr lang="zh-CN" altLang="en-US" sz="3200" b="1"/>
              <a:t>:</a:t>
            </a:r>
            <a:endParaRPr lang="zh-CN" altLang="en-US"/>
          </a:p>
        </p:txBody>
      </p:sp>
      <p:sp>
        <p:nvSpPr>
          <p:cNvPr id="92176" name="Text Box 16"/>
          <p:cNvSpPr txBox="1">
            <a:spLocks noChangeArrowheads="1"/>
          </p:cNvSpPr>
          <p:nvPr/>
        </p:nvSpPr>
        <p:spPr bwMode="auto">
          <a:xfrm>
            <a:off x="1539875" y="3429000"/>
            <a:ext cx="7696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对于同一表达式中出现多个运算符，先算 哪一个。</a:t>
            </a:r>
            <a:endParaRPr lang="zh-CN" altLang="en-US"/>
          </a:p>
        </p:txBody>
      </p:sp>
      <p:sp>
        <p:nvSpPr>
          <p:cNvPr id="92177" name="Text Box 17"/>
          <p:cNvSpPr txBox="1">
            <a:spLocks noChangeArrowheads="1"/>
          </p:cNvSpPr>
          <p:nvPr/>
        </p:nvSpPr>
        <p:spPr bwMode="auto">
          <a:xfrm>
            <a:off x="0" y="4813300"/>
            <a:ext cx="1543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>
                <a:solidFill>
                  <a:schemeClr val="tx2"/>
                </a:solidFill>
              </a:rPr>
              <a:t>结合性</a:t>
            </a:r>
            <a:r>
              <a:rPr lang="zh-CN" altLang="en-US" sz="3200" b="1"/>
              <a:t>:</a:t>
            </a:r>
            <a:endParaRPr lang="zh-CN" altLang="en-US"/>
          </a:p>
        </p:txBody>
      </p:sp>
      <p:sp>
        <p:nvSpPr>
          <p:cNvPr id="92178" name="Text Box 18"/>
          <p:cNvSpPr txBox="1">
            <a:spLocks noChangeArrowheads="1"/>
          </p:cNvSpPr>
          <p:nvPr/>
        </p:nvSpPr>
        <p:spPr bwMode="auto">
          <a:xfrm>
            <a:off x="1616075" y="4800600"/>
            <a:ext cx="7543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在两种运算优先级相同时，</a:t>
            </a:r>
            <a:r>
              <a:rPr lang="zh-CN" altLang="en-US" sz="3200" b="1">
                <a:solidFill>
                  <a:schemeClr val="tx2"/>
                </a:solidFill>
              </a:rPr>
              <a:t>“自左向右”</a:t>
            </a:r>
            <a:r>
              <a:rPr lang="zh-CN" altLang="en-US" sz="3200" b="1"/>
              <a:t>还是</a:t>
            </a:r>
            <a:r>
              <a:rPr lang="zh-CN" altLang="en-US" sz="3200" b="1">
                <a:solidFill>
                  <a:schemeClr val="tx2"/>
                </a:solidFill>
              </a:rPr>
              <a:t>“自右向左”</a:t>
            </a:r>
            <a:r>
              <a:rPr lang="zh-CN" altLang="en-US" sz="3200" b="1"/>
              <a:t>运算称为结合性。 </a:t>
            </a:r>
            <a:endParaRPr lang="zh-CN" altLang="en-US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2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74" grpId="0" autoUpdateAnimBg="0"/>
      <p:bldP spid="92175" grpId="0" autoUpdateAnimBg="0"/>
      <p:bldP spid="92176" grpId="0" autoUpdateAnimBg="0"/>
      <p:bldP spid="92177" grpId="0" autoUpdateAnimBg="0"/>
      <p:bldP spid="92178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96850" y="906463"/>
            <a:ext cx="6280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>
                <a:solidFill>
                  <a:schemeClr val="accent1"/>
                </a:solidFill>
              </a:rPr>
              <a:t>如：</a:t>
            </a:r>
            <a:r>
              <a:rPr lang="zh-CN" altLang="en-US" sz="3200" b="1"/>
              <a:t>算术运算符的</a:t>
            </a:r>
            <a:r>
              <a:rPr lang="zh-CN" altLang="en-US" sz="3200" b="1">
                <a:solidFill>
                  <a:schemeClr val="tx2"/>
                </a:solidFill>
              </a:rPr>
              <a:t>优先级</a:t>
            </a:r>
            <a:r>
              <a:rPr lang="zh-CN" altLang="en-US" sz="3200" b="1"/>
              <a:t>与</a:t>
            </a:r>
            <a:r>
              <a:rPr lang="zh-CN" altLang="en-US" sz="3200" b="1">
                <a:solidFill>
                  <a:schemeClr val="tx2"/>
                </a:solidFill>
              </a:rPr>
              <a:t>结合性</a:t>
            </a:r>
            <a:endParaRPr lang="zh-CN" altLang="en-US"/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1355725" y="1905000"/>
            <a:ext cx="15382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>
                <a:solidFill>
                  <a:schemeClr val="tx2"/>
                </a:solidFill>
              </a:rPr>
              <a:t>优先级</a:t>
            </a:r>
            <a:r>
              <a:rPr lang="zh-CN" altLang="en-US" sz="3200" b="1"/>
              <a:t>:</a:t>
            </a:r>
            <a:endParaRPr lang="zh-CN" altLang="en-US"/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2895600" y="1905000"/>
            <a:ext cx="3581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+  -  较低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*  /   %  较高</a:t>
            </a:r>
            <a:endParaRPr lang="zh-CN" altLang="en-US"/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1355725" y="3319463"/>
            <a:ext cx="15382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>
                <a:solidFill>
                  <a:schemeClr val="tx2"/>
                </a:solidFill>
              </a:rPr>
              <a:t>结合性</a:t>
            </a:r>
            <a:r>
              <a:rPr lang="zh-CN" altLang="en-US" sz="3200" b="1"/>
              <a:t>:</a:t>
            </a:r>
            <a:endParaRPr lang="zh-CN" altLang="en-US"/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2971800" y="3306763"/>
            <a:ext cx="2971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"自左向右"</a:t>
            </a:r>
            <a:endParaRPr lang="zh-CN" altLang="en-US"/>
          </a:p>
        </p:txBody>
      </p: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457200" y="4144963"/>
            <a:ext cx="86868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例：表达式：6/3*2     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        “自左向右” 或 “自右向左” 运算结果不同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2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1" grpId="0" autoUpdateAnimBg="0"/>
      <p:bldP spid="21512" grpId="0" autoUpdateAnimBg="0"/>
      <p:bldP spid="21513" grpId="0" autoUpdateAnimBg="0"/>
      <p:bldP spid="21514" grpId="0" autoUpdateAnimBg="0"/>
      <p:bldP spid="21521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0" y="152400"/>
            <a:ext cx="6858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2.4.4   关系运算符和关系表达式</a:t>
            </a:r>
          </a:p>
        </p:txBody>
      </p:sp>
      <p:sp>
        <p:nvSpPr>
          <p:cNvPr id="52238" name="Rectangle 14"/>
          <p:cNvSpPr>
            <a:spLocks noChangeArrowheads="1"/>
          </p:cNvSpPr>
          <p:nvPr/>
        </p:nvSpPr>
        <p:spPr bwMode="auto">
          <a:xfrm>
            <a:off x="228600" y="8382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3200" b="1"/>
              <a:t>“关系运算”实际上就是“比较运算”</a:t>
            </a:r>
            <a:endParaRPr lang="zh-CN" altLang="en-US" sz="5400" b="1">
              <a:solidFill>
                <a:srgbClr val="0000CC"/>
              </a:solidFill>
            </a:endParaRPr>
          </a:p>
        </p:txBody>
      </p:sp>
      <p:sp>
        <p:nvSpPr>
          <p:cNvPr id="52241" name="Text Box 17"/>
          <p:cNvSpPr txBox="1">
            <a:spLocks noChangeArrowheads="1"/>
          </p:cNvSpPr>
          <p:nvPr/>
        </p:nvSpPr>
        <p:spPr bwMode="auto">
          <a:xfrm>
            <a:off x="533400" y="1600200"/>
            <a:ext cx="6934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关系运算符及其优先次序</a:t>
            </a:r>
            <a:endParaRPr lang="zh-CN" altLang="en-US" b="1">
              <a:solidFill>
                <a:srgbClr val="0000CC"/>
              </a:solidFill>
            </a:endParaRPr>
          </a:p>
        </p:txBody>
      </p:sp>
      <p:sp>
        <p:nvSpPr>
          <p:cNvPr id="52248" name="Rectangle 24"/>
          <p:cNvSpPr>
            <a:spLocks noChangeArrowheads="1"/>
          </p:cNvSpPr>
          <p:nvPr/>
        </p:nvSpPr>
        <p:spPr bwMode="auto">
          <a:xfrm>
            <a:off x="457200" y="2725738"/>
            <a:ext cx="1371600" cy="3217862"/>
          </a:xfrm>
          <a:prstGeom prst="rect">
            <a:avLst/>
          </a:prstGeom>
          <a:solidFill>
            <a:srgbClr val="CC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2800" b="1">
                <a:solidFill>
                  <a:schemeClr val="bg1"/>
                </a:solidFill>
              </a:rPr>
              <a:t>&lt;</a:t>
            </a:r>
          </a:p>
          <a:p>
            <a:pPr marL="342900" indent="-342900" algn="ctr">
              <a:spcBef>
                <a:spcPct val="20000"/>
              </a:spcBef>
            </a:pPr>
            <a:r>
              <a:rPr lang="zh-CN" altLang="en-US" sz="2800" b="1">
                <a:solidFill>
                  <a:schemeClr val="bg1"/>
                </a:solidFill>
              </a:rPr>
              <a:t>&lt;=</a:t>
            </a:r>
          </a:p>
          <a:p>
            <a:pPr marL="342900" indent="-342900" algn="ctr">
              <a:spcBef>
                <a:spcPct val="20000"/>
              </a:spcBef>
            </a:pPr>
            <a:r>
              <a:rPr lang="zh-CN" altLang="en-US" sz="2800" b="1">
                <a:solidFill>
                  <a:schemeClr val="bg1"/>
                </a:solidFill>
              </a:rPr>
              <a:t>&gt;</a:t>
            </a:r>
          </a:p>
          <a:p>
            <a:pPr marL="342900" indent="-342900" algn="ctr">
              <a:spcBef>
                <a:spcPct val="20000"/>
              </a:spcBef>
            </a:pPr>
            <a:r>
              <a:rPr lang="zh-CN" altLang="en-US" sz="2800" b="1">
                <a:solidFill>
                  <a:schemeClr val="bg1"/>
                </a:solidFill>
              </a:rPr>
              <a:t>&gt;=</a:t>
            </a:r>
          </a:p>
          <a:p>
            <a:pPr marL="342900" indent="-342900" algn="ctr">
              <a:spcBef>
                <a:spcPct val="20000"/>
              </a:spcBef>
            </a:pPr>
            <a:r>
              <a:rPr lang="zh-CN" altLang="en-US" sz="2800" b="1">
                <a:solidFill>
                  <a:schemeClr val="bg1"/>
                </a:solidFill>
              </a:rPr>
              <a:t>==</a:t>
            </a:r>
          </a:p>
          <a:p>
            <a:pPr marL="342900" indent="-342900" algn="ctr">
              <a:spcBef>
                <a:spcPct val="20000"/>
              </a:spcBef>
            </a:pPr>
            <a:r>
              <a:rPr lang="zh-CN" altLang="en-US" sz="2800" b="1">
                <a:solidFill>
                  <a:schemeClr val="bg1"/>
                </a:solidFill>
              </a:rPr>
              <a:t>!=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52249" name="Rectangle 25"/>
          <p:cNvSpPr>
            <a:spLocks noChangeArrowheads="1"/>
          </p:cNvSpPr>
          <p:nvPr/>
        </p:nvSpPr>
        <p:spPr bwMode="auto">
          <a:xfrm>
            <a:off x="1981200" y="2743200"/>
            <a:ext cx="2057400" cy="32004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 sz="2800" b="1">
                <a:solidFill>
                  <a:srgbClr val="0000CC"/>
                </a:solidFill>
              </a:rPr>
              <a:t>小于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800" b="1">
                <a:solidFill>
                  <a:srgbClr val="0000CC"/>
                </a:solidFill>
              </a:rPr>
              <a:t>小于等于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800" b="1">
                <a:solidFill>
                  <a:srgbClr val="0000CC"/>
                </a:solidFill>
              </a:rPr>
              <a:t>大于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800" b="1">
                <a:solidFill>
                  <a:srgbClr val="0000CC"/>
                </a:solidFill>
              </a:rPr>
              <a:t>大于等于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800" b="1">
                <a:solidFill>
                  <a:srgbClr val="0000CC"/>
                </a:solidFill>
              </a:rPr>
              <a:t>恒等于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800" b="1">
                <a:solidFill>
                  <a:srgbClr val="0000CC"/>
                </a:solidFill>
              </a:rPr>
              <a:t>不等于</a:t>
            </a:r>
            <a:endParaRPr lang="zh-CN" altLang="en-US" sz="2800">
              <a:solidFill>
                <a:srgbClr val="0000CC"/>
              </a:solidFill>
            </a:endParaRPr>
          </a:p>
        </p:txBody>
      </p:sp>
      <p:grpSp>
        <p:nvGrpSpPr>
          <p:cNvPr id="52250" name="Group 26"/>
          <p:cNvGrpSpPr>
            <a:grpSpLocks/>
          </p:cNvGrpSpPr>
          <p:nvPr/>
        </p:nvGrpSpPr>
        <p:grpSpPr bwMode="auto">
          <a:xfrm>
            <a:off x="4267200" y="2438400"/>
            <a:ext cx="3960813" cy="2209800"/>
            <a:chOff x="2928" y="1296"/>
            <a:chExt cx="2495" cy="1392"/>
          </a:xfrm>
        </p:grpSpPr>
        <p:sp>
          <p:nvSpPr>
            <p:cNvPr id="52251" name="AutoShape 27"/>
            <p:cNvSpPr>
              <a:spLocks/>
            </p:cNvSpPr>
            <p:nvPr/>
          </p:nvSpPr>
          <p:spPr bwMode="auto">
            <a:xfrm>
              <a:off x="2928" y="1525"/>
              <a:ext cx="384" cy="1163"/>
            </a:xfrm>
            <a:prstGeom prst="rightBrace">
              <a:avLst>
                <a:gd name="adj1" fmla="val 25239"/>
                <a:gd name="adj2" fmla="val 50000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2" name="AutoShape 28"/>
            <p:cNvSpPr>
              <a:spLocks noChangeArrowheads="1"/>
            </p:cNvSpPr>
            <p:nvPr/>
          </p:nvSpPr>
          <p:spPr bwMode="auto">
            <a:xfrm>
              <a:off x="3696" y="1296"/>
              <a:ext cx="1727" cy="828"/>
            </a:xfrm>
            <a:prstGeom prst="wedgeEllipseCallout">
              <a:avLst>
                <a:gd name="adj1" fmla="val -71250"/>
                <a:gd name="adj2" fmla="val 47343"/>
              </a:avLst>
            </a:prstGeom>
            <a:solidFill>
              <a:schemeClr val="hlink"/>
            </a:solidFill>
            <a:ln w="12700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/>
                <a:t>优先级相同(较高)</a:t>
              </a:r>
            </a:p>
          </p:txBody>
        </p:sp>
      </p:grpSp>
      <p:grpSp>
        <p:nvGrpSpPr>
          <p:cNvPr id="52253" name="Group 29"/>
          <p:cNvGrpSpPr>
            <a:grpSpLocks/>
          </p:cNvGrpSpPr>
          <p:nvPr/>
        </p:nvGrpSpPr>
        <p:grpSpPr bwMode="auto">
          <a:xfrm>
            <a:off x="4343400" y="4038600"/>
            <a:ext cx="3960813" cy="1752600"/>
            <a:chOff x="2976" y="2304"/>
            <a:chExt cx="2495" cy="1104"/>
          </a:xfrm>
        </p:grpSpPr>
        <p:sp>
          <p:nvSpPr>
            <p:cNvPr id="52254" name="AutoShape 30"/>
            <p:cNvSpPr>
              <a:spLocks/>
            </p:cNvSpPr>
            <p:nvPr/>
          </p:nvSpPr>
          <p:spPr bwMode="auto">
            <a:xfrm>
              <a:off x="2976" y="2784"/>
              <a:ext cx="384" cy="624"/>
            </a:xfrm>
            <a:prstGeom prst="rightBrace">
              <a:avLst>
                <a:gd name="adj1" fmla="val 13542"/>
                <a:gd name="adj2" fmla="val 50000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5" name="AutoShape 31"/>
            <p:cNvSpPr>
              <a:spLocks noChangeArrowheads="1"/>
            </p:cNvSpPr>
            <p:nvPr/>
          </p:nvSpPr>
          <p:spPr bwMode="auto">
            <a:xfrm>
              <a:off x="3744" y="2304"/>
              <a:ext cx="1727" cy="828"/>
            </a:xfrm>
            <a:prstGeom prst="wedgeEllipseCallout">
              <a:avLst>
                <a:gd name="adj1" fmla="val -71250"/>
                <a:gd name="adj2" fmla="val 47343"/>
              </a:avLst>
            </a:prstGeom>
            <a:solidFill>
              <a:schemeClr val="hlink"/>
            </a:solidFill>
            <a:ln w="12700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/>
                <a:t>优先级相同(较低)</a:t>
              </a: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8" grpId="0" autoUpdateAnimBg="0"/>
      <p:bldP spid="52241" grpId="0" autoUpdateAnimBg="0"/>
      <p:bldP spid="52248" grpId="0" animBg="1" autoUpdateAnimBg="0"/>
      <p:bldP spid="52249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5791200" cy="685800"/>
          </a:xfrm>
        </p:spPr>
        <p:txBody>
          <a:bodyPr/>
          <a:lstStyle/>
          <a:p>
            <a:pPr algn="l"/>
            <a:r>
              <a:rPr lang="zh-CN" altLang="en-US" sz="3200" b="1">
                <a:solidFill>
                  <a:schemeClr val="tx1"/>
                </a:solidFill>
              </a:rPr>
              <a:t>关系运算符及其</a:t>
            </a:r>
            <a:r>
              <a:rPr lang="zh-CN" altLang="en-US" sz="3200" b="1">
                <a:solidFill>
                  <a:schemeClr val="accent1"/>
                </a:solidFill>
              </a:rPr>
              <a:t>优先级</a:t>
            </a:r>
            <a:r>
              <a:rPr lang="zh-CN" altLang="en-US" sz="3200" b="1">
                <a:solidFill>
                  <a:schemeClr val="tx1"/>
                </a:solidFill>
              </a:rPr>
              <a:t>说明</a:t>
            </a:r>
            <a:endParaRPr lang="zh-CN" altLang="en-US" sz="5400" b="1">
              <a:solidFill>
                <a:srgbClr val="0000CC"/>
              </a:solidFill>
            </a:endParaRP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533400" y="3824288"/>
            <a:ext cx="655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a==b&lt;c   </a:t>
            </a:r>
            <a:r>
              <a:rPr lang="zh-CN" altLang="en-US" sz="2800" b="1"/>
              <a:t>等效于  </a:t>
            </a:r>
            <a:r>
              <a:rPr lang="en-US" altLang="zh-CN" sz="2800" b="1"/>
              <a:t>a==(b&lt;c)</a:t>
            </a:r>
            <a:r>
              <a:rPr lang="en-US" altLang="zh-CN" sz="2800" b="1">
                <a:solidFill>
                  <a:srgbClr val="0000CC"/>
                </a:solidFill>
              </a:rPr>
              <a:t> 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685800" y="4586288"/>
            <a:ext cx="419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c&gt;a+b   </a:t>
            </a:r>
            <a:r>
              <a:rPr lang="zh-CN" altLang="en-US" sz="2800" b="1"/>
              <a:t>等效于  </a:t>
            </a:r>
            <a:r>
              <a:rPr lang="en-US" altLang="zh-CN" sz="2800" b="1"/>
              <a:t>c&gt;(a+b)</a:t>
            </a:r>
            <a:r>
              <a:rPr lang="en-US" altLang="zh-CN" sz="2800" b="1">
                <a:solidFill>
                  <a:srgbClr val="0000CC"/>
                </a:solidFill>
              </a:rPr>
              <a:t> </a:t>
            </a: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2362200" y="1143000"/>
            <a:ext cx="46482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30000"/>
              </a:lnSpc>
            </a:pPr>
            <a:r>
              <a:rPr lang="zh-CN" altLang="en-US" sz="2800" b="1"/>
              <a:t>算术</a:t>
            </a:r>
            <a:endParaRPr lang="zh-CN" altLang="en-US" sz="2800" b="1">
              <a:solidFill>
                <a:srgbClr val="0000CC"/>
              </a:solidFill>
            </a:endParaRPr>
          </a:p>
          <a:p>
            <a:pPr marL="342900" indent="-342900">
              <a:lnSpc>
                <a:spcPct val="130000"/>
              </a:lnSpc>
            </a:pPr>
            <a:r>
              <a:rPr lang="zh-CN" altLang="en-US" sz="2800" b="1"/>
              <a:t>关系（</a:t>
            </a:r>
            <a:r>
              <a:rPr lang="zh-CN" altLang="en-US" sz="2800" b="1">
                <a:solidFill>
                  <a:srgbClr val="0000CC"/>
                </a:solidFill>
              </a:rPr>
              <a:t> </a:t>
            </a:r>
            <a:r>
              <a:rPr lang="zh-CN" altLang="en-US" sz="3200" b="1">
                <a:solidFill>
                  <a:schemeClr val="accent1"/>
                </a:solidFill>
              </a:rPr>
              <a:t>&lt;，&lt;=，&gt; 和 &gt;=</a:t>
            </a:r>
            <a:r>
              <a:rPr lang="zh-CN" altLang="en-US" sz="2800" b="1">
                <a:solidFill>
                  <a:srgbClr val="0000CC"/>
                </a:solidFill>
              </a:rPr>
              <a:t> </a:t>
            </a:r>
            <a:r>
              <a:rPr lang="zh-CN" altLang="en-US" sz="2800" b="1"/>
              <a:t>）</a:t>
            </a:r>
            <a:endParaRPr lang="zh-CN" altLang="en-US" sz="3200" b="1">
              <a:solidFill>
                <a:srgbClr val="FF0000"/>
              </a:solidFill>
              <a:sym typeface="Monotype Sorts" charset="2"/>
            </a:endParaRPr>
          </a:p>
          <a:p>
            <a:pPr marL="342900" indent="-342900">
              <a:lnSpc>
                <a:spcPct val="130000"/>
              </a:lnSpc>
            </a:pPr>
            <a:r>
              <a:rPr lang="zh-CN" altLang="en-US" sz="2800" b="1"/>
              <a:t>关系（</a:t>
            </a:r>
            <a:r>
              <a:rPr lang="zh-CN" altLang="en-US" sz="2800" b="1">
                <a:solidFill>
                  <a:srgbClr val="0000CC"/>
                </a:solidFill>
              </a:rPr>
              <a:t> </a:t>
            </a:r>
            <a:r>
              <a:rPr lang="zh-CN" altLang="en-US" sz="3200" b="1">
                <a:solidFill>
                  <a:schemeClr val="accent1"/>
                </a:solidFill>
              </a:rPr>
              <a:t>== 和 !=</a:t>
            </a:r>
            <a:r>
              <a:rPr lang="zh-CN" altLang="en-US" sz="2800" b="1">
                <a:solidFill>
                  <a:srgbClr val="0000CC"/>
                </a:solidFill>
              </a:rPr>
              <a:t> </a:t>
            </a:r>
            <a:r>
              <a:rPr lang="zh-CN" altLang="en-US" sz="2800" b="1"/>
              <a:t>）</a:t>
            </a:r>
          </a:p>
        </p:txBody>
      </p:sp>
      <p:grpSp>
        <p:nvGrpSpPr>
          <p:cNvPr id="54279" name="Group 7"/>
          <p:cNvGrpSpPr>
            <a:grpSpLocks/>
          </p:cNvGrpSpPr>
          <p:nvPr/>
        </p:nvGrpSpPr>
        <p:grpSpPr bwMode="auto">
          <a:xfrm>
            <a:off x="1524000" y="1143000"/>
            <a:ext cx="762000" cy="1905000"/>
            <a:chOff x="960" y="720"/>
            <a:chExt cx="480" cy="1200"/>
          </a:xfrm>
        </p:grpSpPr>
        <p:sp>
          <p:nvSpPr>
            <p:cNvPr id="54280" name="Line 8"/>
            <p:cNvSpPr>
              <a:spLocks noChangeShapeType="1"/>
            </p:cNvSpPr>
            <p:nvPr/>
          </p:nvSpPr>
          <p:spPr bwMode="auto">
            <a:xfrm flipV="1">
              <a:off x="1392" y="768"/>
              <a:ext cx="0" cy="1056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281" name="Rectangle 9"/>
            <p:cNvSpPr>
              <a:spLocks noChangeArrowheads="1"/>
            </p:cNvSpPr>
            <p:nvPr/>
          </p:nvSpPr>
          <p:spPr bwMode="auto">
            <a:xfrm>
              <a:off x="960" y="720"/>
              <a:ext cx="480" cy="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/>
              <a:r>
                <a:rPr lang="zh-CN" altLang="en-US" sz="2800" b="1">
                  <a:solidFill>
                    <a:srgbClr val="FF0000"/>
                  </a:solidFill>
                </a:rPr>
                <a:t> </a:t>
              </a:r>
              <a:r>
                <a:rPr lang="zh-CN" altLang="en-US" sz="2800" b="1"/>
                <a:t>高</a:t>
              </a:r>
            </a:p>
            <a:p>
              <a:pPr marL="342900" indent="-342900"/>
              <a:endParaRPr lang="zh-CN" altLang="en-US" sz="2800" b="1"/>
            </a:p>
            <a:p>
              <a:pPr marL="342900" indent="-342900"/>
              <a:endParaRPr lang="zh-CN" altLang="en-US" sz="3200" b="1">
                <a:sym typeface="Monotype Sorts" charset="2"/>
              </a:endParaRPr>
            </a:p>
            <a:p>
              <a:pPr marL="342900" indent="-342900"/>
              <a:r>
                <a:rPr lang="zh-CN" altLang="en-US" sz="2800" b="1"/>
                <a:t> 低</a:t>
              </a:r>
              <a:endParaRPr lang="zh-CN" altLang="en-US" sz="2800" b="1">
                <a:solidFill>
                  <a:srgbClr val="0000CC"/>
                </a:solidFill>
              </a:endParaRPr>
            </a:p>
          </p:txBody>
        </p:sp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4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4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autoUpdateAnimBg="0"/>
      <p:bldP spid="54276" grpId="0" autoUpdateAnimBg="0"/>
      <p:bldP spid="5427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0" y="152400"/>
            <a:ext cx="6096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2.1   保留字和标识符</a:t>
            </a:r>
          </a:p>
        </p:txBody>
      </p:sp>
      <p:sp>
        <p:nvSpPr>
          <p:cNvPr id="6161" name="Text Box 17"/>
          <p:cNvSpPr txBox="1">
            <a:spLocks noChangeArrowheads="1"/>
          </p:cNvSpPr>
          <p:nvPr/>
        </p:nvSpPr>
        <p:spPr bwMode="auto">
          <a:xfrm>
            <a:off x="0" y="1219200"/>
            <a:ext cx="914400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2.1.1  保留字（</a:t>
            </a:r>
            <a:r>
              <a:rPr lang="en-US" altLang="zh-CN" sz="3200" b="1"/>
              <a:t>Reserved Word or Keyword）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3200" b="1"/>
              <a:t>C++</a:t>
            </a:r>
            <a:r>
              <a:rPr lang="zh-CN" altLang="en-US" sz="3200" b="1"/>
              <a:t>语言自身使用的，已有特殊含义和用途的英文单词称为</a:t>
            </a:r>
            <a:r>
              <a:rPr lang="zh-CN" altLang="en-US" sz="3200" b="1">
                <a:solidFill>
                  <a:schemeClr val="accent1"/>
                </a:solidFill>
              </a:rPr>
              <a:t>保留字</a:t>
            </a:r>
            <a:r>
              <a:rPr lang="zh-CN" altLang="en-US" sz="3200" b="1"/>
              <a:t>或</a:t>
            </a:r>
            <a:r>
              <a:rPr lang="zh-CN" altLang="en-US" sz="3200" b="1">
                <a:solidFill>
                  <a:schemeClr val="accent1"/>
                </a:solidFill>
              </a:rPr>
              <a:t>关键字</a:t>
            </a:r>
            <a:r>
              <a:rPr lang="zh-CN" altLang="en-US" sz="3200" b="1"/>
              <a:t>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如例1.1中的类型说明符 </a:t>
            </a:r>
            <a:r>
              <a:rPr lang="en-US" altLang="zh-CN" sz="3200" b="1"/>
              <a:t>int，</a:t>
            </a:r>
            <a:r>
              <a:rPr lang="zh-CN" altLang="en-US" sz="3200" b="1"/>
              <a:t>用于定义整型变量。</a:t>
            </a:r>
          </a:p>
        </p:txBody>
      </p:sp>
      <p:sp>
        <p:nvSpPr>
          <p:cNvPr id="6162" name="Text Box 18"/>
          <p:cNvSpPr txBox="1">
            <a:spLocks noChangeArrowheads="1"/>
          </p:cNvSpPr>
          <p:nvPr/>
        </p:nvSpPr>
        <p:spPr bwMode="auto">
          <a:xfrm>
            <a:off x="0" y="4038600"/>
            <a:ext cx="9144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用户不能将其作为自己的变量名或函数名使用。</a:t>
            </a:r>
            <a:endParaRPr lang="zh-CN" altLang="en-US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1" grpId="0" autoUpdateAnimBg="0"/>
      <p:bldP spid="6162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3733800" cy="609600"/>
          </a:xfrm>
        </p:spPr>
        <p:txBody>
          <a:bodyPr/>
          <a:lstStyle/>
          <a:p>
            <a:pPr algn="l"/>
            <a:r>
              <a:rPr lang="zh-CN" altLang="en-US" sz="3200" b="1">
                <a:solidFill>
                  <a:schemeClr val="tx1"/>
                </a:solidFill>
              </a:rPr>
              <a:t>关系表达式</a:t>
            </a:r>
            <a:endParaRPr lang="zh-CN" altLang="en-US" sz="3200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7391400" cy="685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zh-CN" altLang="en-US" sz="2800" b="1"/>
              <a:t>1. 用关系运算符连接两个表达式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grpSp>
        <p:nvGrpSpPr>
          <p:cNvPr id="115716" name="Group 4"/>
          <p:cNvGrpSpPr>
            <a:grpSpLocks/>
          </p:cNvGrpSpPr>
          <p:nvPr/>
        </p:nvGrpSpPr>
        <p:grpSpPr bwMode="auto">
          <a:xfrm>
            <a:off x="762000" y="1462088"/>
            <a:ext cx="7315200" cy="519112"/>
            <a:chOff x="480" y="921"/>
            <a:chExt cx="4608" cy="327"/>
          </a:xfrm>
        </p:grpSpPr>
        <p:sp>
          <p:nvSpPr>
            <p:cNvPr id="115717" name="Text Box 5"/>
            <p:cNvSpPr txBox="1">
              <a:spLocks noChangeArrowheads="1"/>
            </p:cNvSpPr>
            <p:nvPr/>
          </p:nvSpPr>
          <p:spPr bwMode="auto">
            <a:xfrm>
              <a:off x="480" y="921"/>
              <a:ext cx="46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如：</a:t>
              </a:r>
              <a:r>
                <a:rPr lang="en-US" altLang="zh-CN" sz="2800" b="1"/>
                <a:t>a&gt;b,    a+b&gt;b+c, </a:t>
              </a:r>
              <a:r>
                <a:rPr lang="zh-CN" altLang="en-US" sz="2800" b="1"/>
                <a:t>'</a:t>
              </a:r>
              <a:r>
                <a:rPr lang="en-US" altLang="zh-CN" sz="2800" b="1"/>
                <a:t>a'&lt;'b'</a:t>
              </a:r>
              <a:r>
                <a:rPr lang="zh-CN" altLang="en-US" sz="2800" b="1"/>
                <a:t>等</a:t>
              </a:r>
              <a:r>
                <a:rPr lang="zh-CN" altLang="en-US" sz="2800" b="1">
                  <a:solidFill>
                    <a:srgbClr val="0000CC"/>
                  </a:solidFill>
                </a:rPr>
                <a:t> </a:t>
              </a:r>
            </a:p>
          </p:txBody>
        </p:sp>
        <p:sp>
          <p:nvSpPr>
            <p:cNvPr id="115718" name="Line 6"/>
            <p:cNvSpPr>
              <a:spLocks noChangeShapeType="1"/>
            </p:cNvSpPr>
            <p:nvPr/>
          </p:nvSpPr>
          <p:spPr bwMode="auto">
            <a:xfrm>
              <a:off x="960" y="1248"/>
              <a:ext cx="336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5719" name="Line 7"/>
            <p:cNvSpPr>
              <a:spLocks noChangeShapeType="1"/>
            </p:cNvSpPr>
            <p:nvPr/>
          </p:nvSpPr>
          <p:spPr bwMode="auto">
            <a:xfrm>
              <a:off x="1632" y="1248"/>
              <a:ext cx="768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5720" name="Line 8"/>
            <p:cNvSpPr>
              <a:spLocks noChangeShapeType="1"/>
            </p:cNvSpPr>
            <p:nvPr/>
          </p:nvSpPr>
          <p:spPr bwMode="auto">
            <a:xfrm>
              <a:off x="2640" y="1248"/>
              <a:ext cx="624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15721" name="Text Box 9"/>
          <p:cNvSpPr txBox="1">
            <a:spLocks noChangeArrowheads="1"/>
          </p:cNvSpPr>
          <p:nvPr/>
        </p:nvSpPr>
        <p:spPr bwMode="auto">
          <a:xfrm>
            <a:off x="762000" y="3352800"/>
            <a:ext cx="6781800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int  a=1, b=2, c=3;</a:t>
            </a:r>
            <a:endParaRPr lang="en-US" altLang="zh-CN" sz="2800" b="1">
              <a:solidFill>
                <a:srgbClr val="0000CC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则表达式</a:t>
            </a:r>
            <a:r>
              <a:rPr lang="zh-CN" altLang="en-US" sz="2800" b="1">
                <a:solidFill>
                  <a:srgbClr val="0000CC"/>
                </a:solidFill>
              </a:rPr>
              <a:t> </a:t>
            </a:r>
            <a:r>
              <a:rPr lang="en-US" altLang="zh-CN" sz="2800" b="1">
                <a:solidFill>
                  <a:schemeClr val="accent1"/>
                </a:solidFill>
              </a:rPr>
              <a:t>a&gt;b</a:t>
            </a:r>
            <a:r>
              <a:rPr lang="en-US" altLang="zh-CN" sz="2800" b="1">
                <a:solidFill>
                  <a:srgbClr val="0000CC"/>
                </a:solidFill>
              </a:rPr>
              <a:t> </a:t>
            </a:r>
            <a:r>
              <a:rPr lang="zh-CN" altLang="en-US" sz="2800" b="1"/>
              <a:t>的值为</a:t>
            </a:r>
            <a:r>
              <a:rPr lang="zh-CN" altLang="en-US" sz="2800" b="1">
                <a:solidFill>
                  <a:srgbClr val="0000CC"/>
                </a:solidFill>
              </a:rPr>
              <a:t> </a:t>
            </a:r>
            <a:r>
              <a:rPr lang="zh-CN" altLang="en-US" sz="2800" b="1">
                <a:solidFill>
                  <a:schemeClr val="accent1"/>
                </a:solidFill>
              </a:rPr>
              <a:t>0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则表达式</a:t>
            </a:r>
            <a:r>
              <a:rPr lang="zh-CN" altLang="en-US" sz="2800" b="1">
                <a:solidFill>
                  <a:srgbClr val="0000CC"/>
                </a:solidFill>
              </a:rPr>
              <a:t> </a:t>
            </a:r>
            <a:r>
              <a:rPr lang="en-US" altLang="zh-CN" sz="2800" b="1">
                <a:solidFill>
                  <a:schemeClr val="accent1"/>
                </a:solidFill>
              </a:rPr>
              <a:t>b&lt;a+c</a:t>
            </a:r>
            <a:r>
              <a:rPr lang="en-US" altLang="zh-CN" sz="2800" b="1">
                <a:solidFill>
                  <a:srgbClr val="0000CC"/>
                </a:solidFill>
              </a:rPr>
              <a:t> </a:t>
            </a:r>
            <a:r>
              <a:rPr lang="zh-CN" altLang="en-US" sz="2800" b="1"/>
              <a:t>的值为</a:t>
            </a:r>
            <a:r>
              <a:rPr lang="zh-CN" altLang="en-US" sz="2800" b="1">
                <a:solidFill>
                  <a:srgbClr val="0000CC"/>
                </a:solidFill>
              </a:rPr>
              <a:t> </a:t>
            </a:r>
            <a:r>
              <a:rPr lang="zh-CN" altLang="en-US" sz="2800" b="1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15722" name="Rectangle 10"/>
          <p:cNvSpPr>
            <a:spLocks noChangeArrowheads="1"/>
          </p:cNvSpPr>
          <p:nvPr/>
        </p:nvSpPr>
        <p:spPr bwMode="auto">
          <a:xfrm>
            <a:off x="381000" y="2133600"/>
            <a:ext cx="8763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 sz="2800" b="1"/>
              <a:t>2. 关系表达式的值(运算结果)是</a:t>
            </a:r>
            <a:r>
              <a:rPr lang="zh-CN" altLang="en-US" sz="2800" b="1">
                <a:solidFill>
                  <a:schemeClr val="accent1"/>
                </a:solidFill>
              </a:rPr>
              <a:t>逻辑值</a:t>
            </a:r>
            <a:r>
              <a:rPr lang="zh-CN" altLang="en-US" sz="2800" b="1"/>
              <a:t>：</a:t>
            </a:r>
            <a:r>
              <a:rPr lang="zh-CN" altLang="en-US" sz="2800" b="1">
                <a:solidFill>
                  <a:schemeClr val="accent1"/>
                </a:solidFill>
              </a:rPr>
              <a:t>“真”</a:t>
            </a:r>
            <a:r>
              <a:rPr lang="zh-CN" altLang="en-US" sz="2800" b="1"/>
              <a:t>或</a:t>
            </a:r>
            <a:r>
              <a:rPr lang="zh-CN" altLang="en-US" sz="2800" b="1">
                <a:solidFill>
                  <a:schemeClr val="accent1"/>
                </a:solidFill>
              </a:rPr>
              <a:t>“假”</a:t>
            </a:r>
            <a:endParaRPr lang="zh-CN" altLang="en-US" sz="2800" b="1">
              <a:solidFill>
                <a:srgbClr val="0000CC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zh-CN" altLang="en-US" sz="2800" b="1">
                <a:solidFill>
                  <a:schemeClr val="accent1"/>
                </a:solidFill>
              </a:rPr>
              <a:t>   1</a:t>
            </a:r>
            <a:r>
              <a:rPr lang="zh-CN" altLang="en-US" sz="2800" b="1">
                <a:solidFill>
                  <a:srgbClr val="0000CC"/>
                </a:solidFill>
              </a:rPr>
              <a:t> </a:t>
            </a:r>
            <a:r>
              <a:rPr lang="zh-CN" altLang="en-US" sz="2800" b="1"/>
              <a:t>表示真（</a:t>
            </a:r>
            <a:r>
              <a:rPr lang="en-US" altLang="zh-CN" sz="2800" b="1"/>
              <a:t>true</a:t>
            </a:r>
            <a:r>
              <a:rPr lang="zh-CN" altLang="en-US" sz="2800" b="1"/>
              <a:t>）</a:t>
            </a:r>
            <a:r>
              <a:rPr lang="zh-CN" altLang="en-US" sz="2800" b="1">
                <a:solidFill>
                  <a:srgbClr val="0000CC"/>
                </a:solidFill>
              </a:rPr>
              <a:t>   </a:t>
            </a:r>
            <a:r>
              <a:rPr lang="zh-CN" altLang="en-US" sz="2800" b="1">
                <a:solidFill>
                  <a:schemeClr val="accent1"/>
                </a:solidFill>
              </a:rPr>
              <a:t>0 </a:t>
            </a:r>
            <a:r>
              <a:rPr lang="zh-CN" altLang="en-US" sz="2800" b="1"/>
              <a:t>表示假（</a:t>
            </a:r>
            <a:r>
              <a:rPr lang="en-US" altLang="zh-CN" sz="2800" b="1"/>
              <a:t>false</a:t>
            </a:r>
            <a:r>
              <a:rPr lang="zh-CN" altLang="en-US" sz="2800" b="1"/>
              <a:t>）</a:t>
            </a:r>
            <a:endParaRPr lang="zh-CN" altLang="en-US" sz="2800">
              <a:solidFill>
                <a:srgbClr val="0000CC"/>
              </a:solidFill>
            </a:endParaRPr>
          </a:p>
        </p:txBody>
      </p:sp>
      <p:sp>
        <p:nvSpPr>
          <p:cNvPr id="115723" name="Rectangle 11"/>
          <p:cNvSpPr>
            <a:spLocks noChangeArrowheads="1"/>
          </p:cNvSpPr>
          <p:nvPr/>
        </p:nvSpPr>
        <p:spPr bwMode="auto">
          <a:xfrm>
            <a:off x="609600" y="5562600"/>
            <a:ext cx="6172200" cy="685800"/>
          </a:xfrm>
          <a:prstGeom prst="rect">
            <a:avLst/>
          </a:prstGeom>
          <a:solidFill>
            <a:srgbClr val="FFFFCC"/>
          </a:solidFill>
          <a:ln w="9525">
            <a:solidFill>
              <a:srgbClr val="FFCC99"/>
            </a:solidFill>
            <a:miter lim="800000"/>
            <a:headEnd/>
            <a:tailEnd/>
          </a:ln>
          <a:effectLst>
            <a:prstShdw prst="shdw12">
              <a:srgbClr val="808080"/>
            </a:prstShdw>
          </a:effectLst>
        </p:spPr>
        <p:txBody>
          <a:bodyPr anchor="ctr"/>
          <a:lstStyle/>
          <a:p>
            <a:r>
              <a:rPr lang="zh-CN" altLang="en-US" sz="3200" b="1">
                <a:solidFill>
                  <a:srgbClr val="0000CC"/>
                </a:solidFill>
              </a:rPr>
              <a:t>关系运算符的</a:t>
            </a:r>
            <a:r>
              <a:rPr lang="zh-CN" altLang="en-US" sz="3200" b="1">
                <a:solidFill>
                  <a:srgbClr val="FF0066"/>
                </a:solidFill>
              </a:rPr>
              <a:t>结合性</a:t>
            </a:r>
            <a:r>
              <a:rPr lang="zh-CN" altLang="en-US" sz="3200" b="1">
                <a:solidFill>
                  <a:srgbClr val="0000CC"/>
                </a:solidFill>
              </a:rPr>
              <a:t>：自左向右</a:t>
            </a:r>
            <a:endParaRPr lang="zh-CN" altLang="en-US" sz="5400" b="1">
              <a:solidFill>
                <a:srgbClr val="0000CC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5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5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5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 autoUpdateAnimBg="0"/>
      <p:bldP spid="115721" grpId="0" autoUpdateAnimBg="0"/>
      <p:bldP spid="115722" grpId="0" autoUpdateAnimBg="0"/>
      <p:bldP spid="115723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772400" cy="685800"/>
          </a:xfrm>
        </p:spPr>
        <p:txBody>
          <a:bodyPr/>
          <a:lstStyle/>
          <a:p>
            <a:pPr algn="l"/>
            <a:r>
              <a:rPr lang="zh-CN" altLang="en-US" sz="3200" b="1">
                <a:solidFill>
                  <a:schemeClr val="tx1"/>
                </a:solidFill>
              </a:rPr>
              <a:t>2.4.5   逻辑运算符和逻辑表达式</a:t>
            </a: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457200" y="914400"/>
            <a:ext cx="8153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 sz="3200" b="1"/>
              <a:t>逻辑运算符及其优先级：</a:t>
            </a:r>
            <a:endParaRPr lang="zh-CN" altLang="en-US" sz="3200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228600" y="1752600"/>
            <a:ext cx="81534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Monotype Sorts" charset="2"/>
              <a:buNone/>
            </a:pPr>
            <a:r>
              <a:rPr lang="en-US" altLang="zh-CN" sz="2800" b="1"/>
              <a:t>   C++ </a:t>
            </a:r>
            <a:r>
              <a:rPr lang="zh-CN" altLang="en-US" sz="2800" b="1"/>
              <a:t>语言提供三种</a:t>
            </a:r>
            <a:r>
              <a:rPr lang="zh-CN" altLang="en-US" sz="2800" b="1">
                <a:solidFill>
                  <a:schemeClr val="accent1"/>
                </a:solidFill>
              </a:rPr>
              <a:t>逻辑运算符</a:t>
            </a:r>
            <a:r>
              <a:rPr lang="zh-CN" altLang="en-US" sz="2800" b="1"/>
              <a:t>：</a:t>
            </a:r>
            <a:endParaRPr lang="zh-CN" altLang="en-US" sz="2800" b="1">
              <a:solidFill>
                <a:srgbClr val="0000CC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0000CC"/>
                </a:solidFill>
              </a:rPr>
              <a:t>     </a:t>
            </a:r>
            <a:r>
              <a:rPr lang="zh-CN" altLang="en-US" sz="2800" b="1">
                <a:solidFill>
                  <a:schemeClr val="accent1"/>
                </a:solidFill>
              </a:rPr>
              <a:t>&amp;&amp;</a:t>
            </a:r>
            <a:r>
              <a:rPr lang="zh-CN" altLang="en-US" sz="2800" b="1">
                <a:solidFill>
                  <a:srgbClr val="0000CC"/>
                </a:solidFill>
              </a:rPr>
              <a:t>    </a:t>
            </a:r>
            <a:r>
              <a:rPr lang="zh-CN" altLang="en-US" sz="2800" b="1"/>
              <a:t>逻辑“与”</a:t>
            </a:r>
            <a:endParaRPr lang="zh-CN" altLang="en-US" sz="2800" b="1">
              <a:solidFill>
                <a:srgbClr val="0000CC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0000CC"/>
                </a:solidFill>
              </a:rPr>
              <a:t>       </a:t>
            </a:r>
            <a:r>
              <a:rPr lang="zh-CN" altLang="en-US" sz="2800" b="1">
                <a:solidFill>
                  <a:schemeClr val="accent1"/>
                </a:solidFill>
              </a:rPr>
              <a:t>| |</a:t>
            </a:r>
            <a:r>
              <a:rPr lang="zh-CN" altLang="en-US" sz="2800" b="1">
                <a:solidFill>
                  <a:srgbClr val="0000CC"/>
                </a:solidFill>
              </a:rPr>
              <a:t>      </a:t>
            </a:r>
            <a:r>
              <a:rPr lang="zh-CN" altLang="en-US" sz="2800" b="1"/>
              <a:t>逻辑  “或”</a:t>
            </a:r>
            <a:endParaRPr lang="zh-CN" altLang="en-US" sz="2800" b="1">
              <a:solidFill>
                <a:srgbClr val="0000CC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800" b="1">
                <a:solidFill>
                  <a:srgbClr val="0000CC"/>
                </a:solidFill>
                <a:sym typeface="Monotype Sorts" charset="2"/>
              </a:rPr>
              <a:t>      </a:t>
            </a:r>
            <a:r>
              <a:rPr lang="zh-CN" altLang="en-US" sz="2800" b="1">
                <a:solidFill>
                  <a:srgbClr val="FF0000"/>
                </a:solidFill>
                <a:sym typeface="Monotype Sorts" charset="2"/>
              </a:rPr>
              <a:t> </a:t>
            </a:r>
            <a:r>
              <a:rPr lang="zh-CN" altLang="en-US" sz="2800" b="1">
                <a:solidFill>
                  <a:schemeClr val="accent1"/>
                </a:solidFill>
                <a:sym typeface="Monotype Sorts" charset="2"/>
              </a:rPr>
              <a:t>! </a:t>
            </a:r>
            <a:r>
              <a:rPr lang="zh-CN" altLang="en-US" sz="2800" b="1">
                <a:solidFill>
                  <a:srgbClr val="0000CC"/>
                </a:solidFill>
                <a:sym typeface="Monotype Sorts" charset="2"/>
              </a:rPr>
              <a:t>      </a:t>
            </a:r>
            <a:r>
              <a:rPr lang="zh-CN" altLang="en-US" sz="2800" b="1">
                <a:sym typeface="Monotype Sorts" charset="2"/>
              </a:rPr>
              <a:t>逻辑  “非”</a:t>
            </a:r>
            <a:endParaRPr lang="zh-CN" altLang="en-US" sz="2800" b="1">
              <a:solidFill>
                <a:srgbClr val="0000CC"/>
              </a:solidFill>
              <a:sym typeface="Monotype Sorts" charset="2"/>
            </a:endParaRPr>
          </a:p>
        </p:txBody>
      </p:sp>
      <p:grpSp>
        <p:nvGrpSpPr>
          <p:cNvPr id="56325" name="Group 5"/>
          <p:cNvGrpSpPr>
            <a:grpSpLocks/>
          </p:cNvGrpSpPr>
          <p:nvPr/>
        </p:nvGrpSpPr>
        <p:grpSpPr bwMode="auto">
          <a:xfrm>
            <a:off x="3660775" y="1524000"/>
            <a:ext cx="4959350" cy="1978025"/>
            <a:chOff x="2304" y="1392"/>
            <a:chExt cx="3124" cy="1246"/>
          </a:xfrm>
        </p:grpSpPr>
        <p:sp>
          <p:nvSpPr>
            <p:cNvPr id="56326" name="AutoShape 6"/>
            <p:cNvSpPr>
              <a:spLocks/>
            </p:cNvSpPr>
            <p:nvPr/>
          </p:nvSpPr>
          <p:spPr bwMode="auto">
            <a:xfrm>
              <a:off x="2304" y="1920"/>
              <a:ext cx="96" cy="432"/>
            </a:xfrm>
            <a:prstGeom prst="rightBrace">
              <a:avLst>
                <a:gd name="adj1" fmla="val 37500"/>
                <a:gd name="adj2" fmla="val 50000"/>
              </a:avLst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327" name="AutoShape 7"/>
            <p:cNvSpPr>
              <a:spLocks noChangeArrowheads="1"/>
            </p:cNvSpPr>
            <p:nvPr/>
          </p:nvSpPr>
          <p:spPr bwMode="auto">
            <a:xfrm>
              <a:off x="3077" y="1392"/>
              <a:ext cx="2351" cy="1246"/>
            </a:xfrm>
            <a:prstGeom prst="wedgeEllipseCallout">
              <a:avLst>
                <a:gd name="adj1" fmla="val -75931"/>
                <a:gd name="adj2" fmla="val 9551"/>
              </a:avLst>
            </a:prstGeom>
            <a:solidFill>
              <a:schemeClr val="hlink"/>
            </a:solidFill>
            <a:ln w="12700">
              <a:solidFill>
                <a:srgbClr val="FF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/>
                <a:t>双目运算符</a:t>
              </a:r>
            </a:p>
            <a:p>
              <a:pPr algn="ctr" eaLnBrk="1" hangingPunct="1"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/>
                <a:t>即有两个操作数</a:t>
              </a:r>
            </a:p>
            <a:p>
              <a:pPr algn="ctr" eaLnBrk="1" hangingPunct="1"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/>
                <a:t>如</a:t>
              </a:r>
              <a:r>
                <a:rPr lang="zh-CN" altLang="en-US" sz="2800" b="1">
                  <a:solidFill>
                    <a:srgbClr val="0000CC"/>
                  </a:solidFill>
                </a:rPr>
                <a:t> </a:t>
              </a:r>
              <a:r>
                <a:rPr lang="en-US" altLang="zh-CN" sz="2800" b="1">
                  <a:solidFill>
                    <a:schemeClr val="accent1"/>
                  </a:solidFill>
                </a:rPr>
                <a:t>a&amp;&amp;b</a:t>
              </a:r>
              <a:endParaRPr lang="en-US" altLang="zh-CN" sz="2800" b="1">
                <a:solidFill>
                  <a:srgbClr val="0000CC"/>
                </a:solidFill>
              </a:endParaRPr>
            </a:p>
          </p:txBody>
        </p:sp>
      </p:grpSp>
      <p:sp>
        <p:nvSpPr>
          <p:cNvPr id="56328" name="AutoShape 8"/>
          <p:cNvSpPr>
            <a:spLocks noChangeArrowheads="1"/>
          </p:cNvSpPr>
          <p:nvPr/>
        </p:nvSpPr>
        <p:spPr bwMode="auto">
          <a:xfrm>
            <a:off x="3870325" y="4110038"/>
            <a:ext cx="5116513" cy="2138362"/>
          </a:xfrm>
          <a:prstGeom prst="cloudCallout">
            <a:avLst>
              <a:gd name="adj1" fmla="val -59171"/>
              <a:gd name="adj2" fmla="val -70343"/>
            </a:avLst>
          </a:prstGeom>
          <a:solidFill>
            <a:schemeClr val="hlink"/>
          </a:solidFill>
          <a:ln w="12700">
            <a:solidFill>
              <a:srgbClr val="FF66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/>
              <a:t>单目运算符，</a:t>
            </a:r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/>
              <a:t>即只有一个操作数。</a:t>
            </a:r>
          </a:p>
          <a:p>
            <a:pPr algn="ctr"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/>
              <a:t>如</a:t>
            </a:r>
            <a:r>
              <a:rPr lang="zh-CN" altLang="en-US" sz="2800" b="1">
                <a:solidFill>
                  <a:srgbClr val="0000CC"/>
                </a:solidFill>
              </a:rPr>
              <a:t> </a:t>
            </a:r>
            <a:r>
              <a:rPr lang="zh-CN" altLang="en-US" sz="2800" b="1">
                <a:solidFill>
                  <a:schemeClr val="accent1"/>
                </a:solidFill>
              </a:rPr>
              <a:t>!</a:t>
            </a:r>
            <a:r>
              <a:rPr lang="zh-CN" altLang="en-US" sz="2800" b="1">
                <a:solidFill>
                  <a:srgbClr val="0000CC"/>
                </a:solidFill>
              </a:rPr>
              <a:t> </a:t>
            </a:r>
            <a:r>
              <a:rPr lang="en-US" altLang="zh-CN" sz="2800" b="1">
                <a:solidFill>
                  <a:schemeClr val="accent1"/>
                </a:solidFill>
              </a:rPr>
              <a:t>a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autoUpdateAnimBg="0"/>
      <p:bldP spid="56324" grpId="0" autoUpdateAnimBg="0"/>
      <p:bldP spid="56328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772400" cy="685800"/>
          </a:xfrm>
        </p:spPr>
        <p:txBody>
          <a:bodyPr/>
          <a:lstStyle/>
          <a:p>
            <a:pPr algn="l"/>
            <a:r>
              <a:rPr lang="zh-CN" altLang="en-US" sz="3200" b="1">
                <a:solidFill>
                  <a:schemeClr val="tx1"/>
                </a:solidFill>
              </a:rPr>
              <a:t>逻辑运算的意义</a:t>
            </a:r>
            <a:r>
              <a:rPr lang="en-US" altLang="zh-CN" sz="3200" b="1">
                <a:solidFill>
                  <a:schemeClr val="tx1"/>
                </a:solidFill>
              </a:rPr>
              <a:t>:  </a:t>
            </a:r>
            <a:endParaRPr lang="en-US" altLang="zh-CN" sz="3200" b="1" u="sng">
              <a:solidFill>
                <a:srgbClr val="0000CC"/>
              </a:solidFill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13716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800" b="1">
                <a:solidFill>
                  <a:schemeClr val="accent1"/>
                </a:solidFill>
              </a:rPr>
              <a:t>a &amp;&amp;b</a:t>
            </a:r>
            <a:endParaRPr lang="en-US" altLang="zh-CN"/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1828800" y="914400"/>
            <a:ext cx="6477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 sz="2800" b="1"/>
              <a:t>当 </a:t>
            </a:r>
            <a:r>
              <a:rPr lang="en-US" altLang="zh-CN" sz="2800" b="1"/>
              <a:t>a、b </a:t>
            </a:r>
            <a:r>
              <a:rPr lang="zh-CN" altLang="zh-CN" sz="2800" b="1"/>
              <a:t>均为真时，表达式的值才为真</a:t>
            </a:r>
            <a:endParaRPr lang="zh-CN" altLang="en-US" sz="3200"/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381000" y="1371600"/>
            <a:ext cx="1371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2800" b="1">
                <a:solidFill>
                  <a:schemeClr val="accent1"/>
                </a:solidFill>
              </a:rPr>
              <a:t>a || b</a:t>
            </a:r>
            <a:endParaRPr lang="en-US" altLang="zh-CN" sz="3200"/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1828800" y="1371600"/>
            <a:ext cx="6705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 sz="2800" b="1"/>
              <a:t>当 </a:t>
            </a:r>
            <a:r>
              <a:rPr lang="en-US" altLang="zh-CN" sz="2800" b="1"/>
              <a:t>a、b </a:t>
            </a:r>
            <a:r>
              <a:rPr lang="zh-CN" altLang="zh-CN" sz="2800" b="1"/>
              <a:t>均为假时，表达式的值才为假</a:t>
            </a:r>
            <a:endParaRPr lang="zh-CN" altLang="en-US" sz="3200"/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381000" y="1905000"/>
            <a:ext cx="1371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 sz="2800" b="1">
                <a:solidFill>
                  <a:schemeClr val="accent1"/>
                </a:solidFill>
              </a:rPr>
              <a:t>  ! </a:t>
            </a:r>
            <a:r>
              <a:rPr lang="en-US" altLang="zh-CN" sz="2800" b="1">
                <a:solidFill>
                  <a:schemeClr val="accent1"/>
                </a:solidFill>
              </a:rPr>
              <a:t>a</a:t>
            </a:r>
            <a:endParaRPr lang="en-US" altLang="zh-CN" sz="3200"/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1828800" y="1905000"/>
            <a:ext cx="6019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 sz="2800" b="1"/>
              <a:t>当 </a:t>
            </a:r>
            <a:r>
              <a:rPr lang="en-US" altLang="zh-CN" sz="2800" b="1"/>
              <a:t>a </a:t>
            </a:r>
            <a:r>
              <a:rPr lang="zh-CN" altLang="zh-CN" sz="2800" b="1"/>
              <a:t>为假，</a:t>
            </a:r>
            <a:r>
              <a:rPr lang="zh-CN" altLang="zh-CN" sz="2800" b="1">
                <a:solidFill>
                  <a:schemeClr val="accent1"/>
                </a:solidFill>
              </a:rPr>
              <a:t>!</a:t>
            </a:r>
            <a:r>
              <a:rPr lang="en-US" altLang="zh-CN" sz="2800" b="1">
                <a:solidFill>
                  <a:schemeClr val="accent1"/>
                </a:solidFill>
              </a:rPr>
              <a:t>a</a:t>
            </a:r>
            <a:r>
              <a:rPr lang="en-US" altLang="zh-CN" sz="2800" b="1">
                <a:solidFill>
                  <a:srgbClr val="FF0000"/>
                </a:solidFill>
              </a:rPr>
              <a:t> </a:t>
            </a:r>
            <a:r>
              <a:rPr lang="zh-CN" altLang="zh-CN" sz="2800" b="1"/>
              <a:t>为真；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zh-CN" sz="2800" b="1"/>
              <a:t>反之，当 </a:t>
            </a:r>
            <a:r>
              <a:rPr lang="en-US" altLang="zh-CN" sz="2800" b="1"/>
              <a:t>a </a:t>
            </a:r>
            <a:r>
              <a:rPr lang="zh-CN" altLang="zh-CN" sz="2800" b="1"/>
              <a:t>为真时，</a:t>
            </a:r>
            <a:r>
              <a:rPr lang="zh-CN" altLang="zh-CN" sz="2800" b="1">
                <a:solidFill>
                  <a:schemeClr val="accent1"/>
                </a:solidFill>
              </a:rPr>
              <a:t>!</a:t>
            </a:r>
            <a:r>
              <a:rPr lang="en-US" altLang="zh-CN" sz="2800" b="1">
                <a:solidFill>
                  <a:schemeClr val="accent1"/>
                </a:solidFill>
              </a:rPr>
              <a:t>a</a:t>
            </a:r>
            <a:r>
              <a:rPr lang="en-US" altLang="zh-CN" sz="2800" b="1">
                <a:solidFill>
                  <a:srgbClr val="FF0000"/>
                </a:solidFill>
              </a:rPr>
              <a:t> </a:t>
            </a:r>
            <a:r>
              <a:rPr lang="zh-CN" altLang="en-US" sz="2800" b="1"/>
              <a:t>的值</a:t>
            </a:r>
            <a:r>
              <a:rPr lang="zh-CN" altLang="zh-CN" sz="2800" b="1"/>
              <a:t>为假</a:t>
            </a:r>
            <a:endParaRPr lang="zh-CN" altLang="en-US" sz="3200"/>
          </a:p>
        </p:txBody>
      </p:sp>
      <p:grpSp>
        <p:nvGrpSpPr>
          <p:cNvPr id="57353" name="Group 9"/>
          <p:cNvGrpSpPr>
            <a:grpSpLocks/>
          </p:cNvGrpSpPr>
          <p:nvPr/>
        </p:nvGrpSpPr>
        <p:grpSpPr bwMode="auto">
          <a:xfrm>
            <a:off x="1143000" y="3352800"/>
            <a:ext cx="5867400" cy="3100388"/>
            <a:chOff x="288" y="2175"/>
            <a:chExt cx="3696" cy="1953"/>
          </a:xfrm>
        </p:grpSpPr>
        <p:sp>
          <p:nvSpPr>
            <p:cNvPr id="57354" name="Text Box 10"/>
            <p:cNvSpPr txBox="1">
              <a:spLocks noChangeArrowheads="1"/>
            </p:cNvSpPr>
            <p:nvPr/>
          </p:nvSpPr>
          <p:spPr bwMode="auto">
            <a:xfrm>
              <a:off x="432" y="2175"/>
              <a:ext cx="3164" cy="19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66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zh-CN" altLang="en-US" sz="2800" b="1"/>
                <a:t>     逻辑运算“</a:t>
              </a:r>
              <a:r>
                <a:rPr lang="zh-CN" altLang="en-US" sz="2800" b="1">
                  <a:solidFill>
                    <a:srgbClr val="FF0066"/>
                  </a:solidFill>
                </a:rPr>
                <a:t>真值表</a:t>
              </a:r>
              <a:r>
                <a:rPr lang="zh-CN" altLang="en-US" sz="2800" b="1"/>
                <a:t>”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2800" b="1"/>
                <a:t>a        b          </a:t>
              </a:r>
              <a:r>
                <a:rPr lang="en-US" altLang="zh-CN" sz="2800" b="1">
                  <a:solidFill>
                    <a:schemeClr val="accent1"/>
                  </a:solidFill>
                </a:rPr>
                <a:t>a&amp;&amp;b       a||b     !a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2800" b="1"/>
                <a:t>0        0             0               0        1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2800" b="1"/>
                <a:t>0        1             0               1        1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2800" b="1"/>
                <a:t>1        0             0               1        0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zh-CN" sz="2800" b="1"/>
                <a:t>1        1             1               1        0</a:t>
              </a:r>
            </a:p>
          </p:txBody>
        </p:sp>
        <p:grpSp>
          <p:nvGrpSpPr>
            <p:cNvPr id="57355" name="Group 11"/>
            <p:cNvGrpSpPr>
              <a:grpSpLocks/>
            </p:cNvGrpSpPr>
            <p:nvPr/>
          </p:nvGrpSpPr>
          <p:grpSpPr bwMode="auto">
            <a:xfrm>
              <a:off x="288" y="2544"/>
              <a:ext cx="3696" cy="1584"/>
              <a:chOff x="288" y="2544"/>
              <a:chExt cx="3696" cy="1584"/>
            </a:xfrm>
          </p:grpSpPr>
          <p:sp>
            <p:nvSpPr>
              <p:cNvPr id="57356" name="Line 12"/>
              <p:cNvSpPr>
                <a:spLocks noChangeShapeType="1"/>
              </p:cNvSpPr>
              <p:nvPr/>
            </p:nvSpPr>
            <p:spPr bwMode="auto">
              <a:xfrm>
                <a:off x="288" y="2544"/>
                <a:ext cx="3696" cy="0"/>
              </a:xfrm>
              <a:prstGeom prst="line">
                <a:avLst/>
              </a:prstGeom>
              <a:noFill/>
              <a:ln w="12700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7357" name="Line 13"/>
              <p:cNvSpPr>
                <a:spLocks noChangeShapeType="1"/>
              </p:cNvSpPr>
              <p:nvPr/>
            </p:nvSpPr>
            <p:spPr bwMode="auto">
              <a:xfrm>
                <a:off x="288" y="2880"/>
                <a:ext cx="3696" cy="0"/>
              </a:xfrm>
              <a:prstGeom prst="line">
                <a:avLst/>
              </a:prstGeom>
              <a:noFill/>
              <a:ln w="12700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7358" name="Line 14"/>
              <p:cNvSpPr>
                <a:spLocks noChangeShapeType="1"/>
              </p:cNvSpPr>
              <p:nvPr/>
            </p:nvSpPr>
            <p:spPr bwMode="auto">
              <a:xfrm>
                <a:off x="1488" y="2544"/>
                <a:ext cx="0" cy="1584"/>
              </a:xfrm>
              <a:prstGeom prst="line">
                <a:avLst/>
              </a:prstGeom>
              <a:noFill/>
              <a:ln w="12700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7359" name="Line 15"/>
          <p:cNvSpPr>
            <a:spLocks noChangeShapeType="1"/>
          </p:cNvSpPr>
          <p:nvPr/>
        </p:nvSpPr>
        <p:spPr bwMode="auto">
          <a:xfrm flipV="1">
            <a:off x="457200" y="1371600"/>
            <a:ext cx="7391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7360" name="Line 16"/>
          <p:cNvSpPr>
            <a:spLocks noChangeShapeType="1"/>
          </p:cNvSpPr>
          <p:nvPr/>
        </p:nvSpPr>
        <p:spPr bwMode="auto">
          <a:xfrm flipV="1">
            <a:off x="457200" y="1905000"/>
            <a:ext cx="7391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7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7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7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7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7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 autoUpdateAnimBg="0"/>
      <p:bldP spid="57349" grpId="0" autoUpdateAnimBg="0"/>
      <p:bldP spid="57350" grpId="0" autoUpdateAnimBg="0"/>
      <p:bldP spid="57351" grpId="0" autoUpdateAnimBg="0"/>
      <p:bldP spid="57352" grpId="0" autoUpdateAnimBg="0"/>
      <p:bldP spid="57359" grpId="0" animBg="1"/>
      <p:bldP spid="5736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026"/>
          <p:cNvSpPr>
            <a:spLocks noChangeArrowheads="1"/>
          </p:cNvSpPr>
          <p:nvPr/>
        </p:nvSpPr>
        <p:spPr bwMode="auto">
          <a:xfrm>
            <a:off x="304800" y="8382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2800" b="1"/>
              <a:t>逻辑运算符的优先次序：</a:t>
            </a:r>
            <a:endParaRPr lang="zh-CN" altLang="en-US" sz="4400" b="1" u="sng">
              <a:solidFill>
                <a:srgbClr val="0000CC"/>
              </a:solidFill>
            </a:endParaRPr>
          </a:p>
        </p:txBody>
      </p:sp>
      <p:sp>
        <p:nvSpPr>
          <p:cNvPr id="58371" name="Rectangle 1027"/>
          <p:cNvSpPr>
            <a:spLocks noChangeArrowheads="1"/>
          </p:cNvSpPr>
          <p:nvPr/>
        </p:nvSpPr>
        <p:spPr bwMode="auto">
          <a:xfrm>
            <a:off x="2590800" y="1600200"/>
            <a:ext cx="19812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15000"/>
              </a:lnSpc>
            </a:pPr>
            <a:r>
              <a:rPr lang="zh-CN" altLang="en-US" sz="2800" b="1">
                <a:solidFill>
                  <a:srgbClr val="FF0000"/>
                </a:solidFill>
              </a:rPr>
              <a:t>       </a:t>
            </a:r>
            <a:r>
              <a:rPr lang="zh-CN" altLang="en-US" sz="2800" b="1">
                <a:solidFill>
                  <a:schemeClr val="accent1"/>
                </a:solidFill>
              </a:rPr>
              <a:t>! </a:t>
            </a:r>
            <a:r>
              <a:rPr lang="zh-CN" altLang="en-US" sz="2800" b="1"/>
              <a:t>(非)</a:t>
            </a:r>
            <a:endParaRPr lang="zh-CN" altLang="en-US" sz="2800" b="1">
              <a:solidFill>
                <a:srgbClr val="0000CC"/>
              </a:solidFill>
            </a:endParaRPr>
          </a:p>
          <a:p>
            <a:pPr marL="342900" indent="-342900">
              <a:lnSpc>
                <a:spcPct val="115000"/>
              </a:lnSpc>
            </a:pPr>
            <a:r>
              <a:rPr lang="zh-CN" altLang="en-US" sz="2800" b="1">
                <a:solidFill>
                  <a:srgbClr val="0000CC"/>
                </a:solidFill>
              </a:rPr>
              <a:t>       </a:t>
            </a:r>
            <a:r>
              <a:rPr lang="zh-CN" altLang="en-US" sz="2800" b="1"/>
              <a:t>算术</a:t>
            </a:r>
          </a:p>
          <a:p>
            <a:pPr marL="342900" indent="-342900">
              <a:lnSpc>
                <a:spcPct val="115000"/>
              </a:lnSpc>
            </a:pPr>
            <a:r>
              <a:rPr lang="zh-CN" altLang="en-US" sz="2800" b="1">
                <a:solidFill>
                  <a:srgbClr val="0000CC"/>
                </a:solidFill>
              </a:rPr>
              <a:t>       </a:t>
            </a:r>
            <a:r>
              <a:rPr lang="zh-CN" altLang="en-US" sz="2800" b="1"/>
              <a:t>关系</a:t>
            </a:r>
            <a:endParaRPr lang="zh-CN" altLang="en-US" sz="3200" b="1">
              <a:solidFill>
                <a:srgbClr val="FF0000"/>
              </a:solidFill>
              <a:sym typeface="Monotype Sorts" charset="2"/>
            </a:endParaRPr>
          </a:p>
          <a:p>
            <a:pPr marL="342900" indent="-342900">
              <a:lnSpc>
                <a:spcPct val="115000"/>
              </a:lnSpc>
            </a:pPr>
            <a:r>
              <a:rPr lang="zh-CN" altLang="en-US" sz="3200" b="1">
                <a:solidFill>
                  <a:srgbClr val="FF0000"/>
                </a:solidFill>
                <a:sym typeface="Monotype Sorts" charset="2"/>
              </a:rPr>
              <a:t>       </a:t>
            </a:r>
            <a:r>
              <a:rPr lang="zh-CN" altLang="en-US" sz="2800" b="1">
                <a:solidFill>
                  <a:schemeClr val="accent1"/>
                </a:solidFill>
              </a:rPr>
              <a:t>&amp;&amp;</a:t>
            </a:r>
            <a:endParaRPr lang="zh-CN" altLang="en-US" sz="2800" b="1">
              <a:solidFill>
                <a:srgbClr val="FF0000"/>
              </a:solidFill>
            </a:endParaRPr>
          </a:p>
          <a:p>
            <a:pPr marL="342900" indent="-342900">
              <a:lnSpc>
                <a:spcPct val="115000"/>
              </a:lnSpc>
            </a:pPr>
            <a:r>
              <a:rPr lang="zh-CN" altLang="en-US" sz="2800" b="1">
                <a:solidFill>
                  <a:srgbClr val="FF0000"/>
                </a:solidFill>
              </a:rPr>
              <a:t>         </a:t>
            </a:r>
            <a:r>
              <a:rPr lang="zh-CN" altLang="en-US" sz="2800" b="1">
                <a:solidFill>
                  <a:schemeClr val="accent1"/>
                </a:solidFill>
              </a:rPr>
              <a:t>||</a:t>
            </a:r>
            <a:r>
              <a:rPr lang="zh-CN" altLang="en-US" sz="2800" b="1">
                <a:solidFill>
                  <a:srgbClr val="FF0000"/>
                </a:solidFill>
              </a:rPr>
              <a:t> 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sp>
        <p:nvSpPr>
          <p:cNvPr id="58384" name="Rectangle 1040"/>
          <p:cNvSpPr>
            <a:spLocks noChangeArrowheads="1"/>
          </p:cNvSpPr>
          <p:nvPr/>
        </p:nvSpPr>
        <p:spPr bwMode="auto">
          <a:xfrm>
            <a:off x="228600" y="228600"/>
            <a:ext cx="8153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 sz="2800" b="1">
                <a:solidFill>
                  <a:schemeClr val="accent1"/>
                </a:solidFill>
              </a:rPr>
              <a:t>逻辑表达式</a:t>
            </a:r>
            <a:r>
              <a:rPr lang="zh-CN" altLang="en-US" sz="2800" b="1"/>
              <a:t>：用逻辑运算符将表达式连结起来</a:t>
            </a:r>
            <a:endParaRPr lang="zh-CN" altLang="en-US" sz="3200"/>
          </a:p>
        </p:txBody>
      </p:sp>
      <p:grpSp>
        <p:nvGrpSpPr>
          <p:cNvPr id="58385" name="Group 1041"/>
          <p:cNvGrpSpPr>
            <a:grpSpLocks/>
          </p:cNvGrpSpPr>
          <p:nvPr/>
        </p:nvGrpSpPr>
        <p:grpSpPr bwMode="auto">
          <a:xfrm>
            <a:off x="4572000" y="1600200"/>
            <a:ext cx="914400" cy="2743200"/>
            <a:chOff x="1488" y="1056"/>
            <a:chExt cx="576" cy="1728"/>
          </a:xfrm>
        </p:grpSpPr>
        <p:sp>
          <p:nvSpPr>
            <p:cNvPr id="58386" name="Line 1042"/>
            <p:cNvSpPr>
              <a:spLocks noChangeShapeType="1"/>
            </p:cNvSpPr>
            <p:nvPr/>
          </p:nvSpPr>
          <p:spPr bwMode="auto">
            <a:xfrm flipV="1">
              <a:off x="1488" y="1104"/>
              <a:ext cx="0" cy="1536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387" name="Rectangle 1043"/>
            <p:cNvSpPr>
              <a:spLocks noChangeArrowheads="1"/>
            </p:cNvSpPr>
            <p:nvPr/>
          </p:nvSpPr>
          <p:spPr bwMode="auto">
            <a:xfrm>
              <a:off x="1584" y="1056"/>
              <a:ext cx="480" cy="17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/>
              <a:r>
                <a:rPr lang="zh-CN" altLang="en-US" sz="2800" b="1">
                  <a:solidFill>
                    <a:srgbClr val="FF0000"/>
                  </a:solidFill>
                </a:rPr>
                <a:t> </a:t>
              </a:r>
              <a:r>
                <a:rPr lang="zh-CN" altLang="en-US" sz="2800" b="1"/>
                <a:t>高</a:t>
              </a:r>
              <a:endParaRPr lang="zh-CN" altLang="en-US" sz="2800" b="1">
                <a:solidFill>
                  <a:srgbClr val="0000CC"/>
                </a:solidFill>
              </a:endParaRPr>
            </a:p>
            <a:p>
              <a:pPr marL="342900" indent="-342900"/>
              <a:endParaRPr lang="zh-CN" altLang="en-US" sz="2800" b="1">
                <a:solidFill>
                  <a:srgbClr val="0000CC"/>
                </a:solidFill>
              </a:endParaRPr>
            </a:p>
            <a:p>
              <a:pPr marL="342900" indent="-342900"/>
              <a:endParaRPr lang="zh-CN" altLang="en-US" sz="3200" b="1">
                <a:solidFill>
                  <a:srgbClr val="FF0000"/>
                </a:solidFill>
                <a:sym typeface="Monotype Sorts" charset="2"/>
              </a:endParaRPr>
            </a:p>
            <a:p>
              <a:pPr marL="342900" indent="-342900"/>
              <a:r>
                <a:rPr lang="zh-CN" altLang="en-US" sz="3200" b="1">
                  <a:solidFill>
                    <a:srgbClr val="FF0000"/>
                  </a:solidFill>
                  <a:sym typeface="Monotype Sorts" charset="2"/>
                </a:rPr>
                <a:t> </a:t>
              </a:r>
              <a:endParaRPr lang="zh-CN" altLang="en-US" sz="2800" b="1">
                <a:solidFill>
                  <a:srgbClr val="FF0000"/>
                </a:solidFill>
              </a:endParaRPr>
            </a:p>
            <a:p>
              <a:pPr marL="342900" indent="-342900"/>
              <a:r>
                <a:rPr lang="zh-CN" altLang="en-US" sz="2800" b="1">
                  <a:solidFill>
                    <a:srgbClr val="FF0000"/>
                  </a:solidFill>
                </a:rPr>
                <a:t>   </a:t>
              </a:r>
            </a:p>
            <a:p>
              <a:pPr marL="342900" indent="-342900"/>
              <a:r>
                <a:rPr lang="zh-CN" altLang="en-US" sz="2800" b="1">
                  <a:solidFill>
                    <a:srgbClr val="FF0000"/>
                  </a:solidFill>
                </a:rPr>
                <a:t> </a:t>
              </a:r>
              <a:r>
                <a:rPr lang="zh-CN" altLang="en-US" sz="2800" b="1"/>
                <a:t>低</a:t>
              </a:r>
            </a:p>
          </p:txBody>
        </p:sp>
      </p:grpSp>
      <p:grpSp>
        <p:nvGrpSpPr>
          <p:cNvPr id="58389" name="Group 1045"/>
          <p:cNvGrpSpPr>
            <a:grpSpLocks/>
          </p:cNvGrpSpPr>
          <p:nvPr/>
        </p:nvGrpSpPr>
        <p:grpSpPr bwMode="auto">
          <a:xfrm>
            <a:off x="1143000" y="4419600"/>
            <a:ext cx="6172200" cy="1981200"/>
            <a:chOff x="624" y="1008"/>
            <a:chExt cx="3888" cy="1248"/>
          </a:xfrm>
        </p:grpSpPr>
        <p:grpSp>
          <p:nvGrpSpPr>
            <p:cNvPr id="58390" name="Group 1046"/>
            <p:cNvGrpSpPr>
              <a:grpSpLocks/>
            </p:cNvGrpSpPr>
            <p:nvPr/>
          </p:nvGrpSpPr>
          <p:grpSpPr bwMode="auto">
            <a:xfrm>
              <a:off x="2064" y="1008"/>
              <a:ext cx="2448" cy="384"/>
              <a:chOff x="2064" y="1008"/>
              <a:chExt cx="2448" cy="384"/>
            </a:xfrm>
          </p:grpSpPr>
          <p:sp>
            <p:nvSpPr>
              <p:cNvPr id="58391" name="Rectangle 1047"/>
              <p:cNvSpPr>
                <a:spLocks noChangeArrowheads="1"/>
              </p:cNvSpPr>
              <p:nvPr/>
            </p:nvSpPr>
            <p:spPr bwMode="auto">
              <a:xfrm>
                <a:off x="2880" y="1008"/>
                <a:ext cx="1632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sz="2800" b="1">
                    <a:sym typeface="Monotype Sorts" charset="2"/>
                  </a:rPr>
                  <a:t>(</a:t>
                </a:r>
                <a:r>
                  <a:rPr lang="en-US" altLang="zh-CN" sz="2800" b="1">
                    <a:sym typeface="Monotype Sorts" charset="2"/>
                  </a:rPr>
                  <a:t>a&gt;b)</a:t>
                </a:r>
                <a:r>
                  <a:rPr lang="en-US" altLang="zh-CN" sz="2800" b="1">
                    <a:solidFill>
                      <a:schemeClr val="accent1"/>
                    </a:solidFill>
                    <a:sym typeface="Monotype Sorts" charset="2"/>
                  </a:rPr>
                  <a:t>&amp;&amp;</a:t>
                </a:r>
                <a:r>
                  <a:rPr lang="en-US" altLang="zh-CN" sz="2800" b="1">
                    <a:sym typeface="Monotype Sorts" charset="2"/>
                  </a:rPr>
                  <a:t>(x&gt;y)</a:t>
                </a:r>
                <a:endParaRPr lang="en-US" altLang="zh-CN" sz="3200">
                  <a:solidFill>
                    <a:srgbClr val="0000CC"/>
                  </a:solidFill>
                </a:endParaRPr>
              </a:p>
            </p:txBody>
          </p:sp>
          <p:sp>
            <p:nvSpPr>
              <p:cNvPr id="58392" name="AutoShape 1048"/>
              <p:cNvSpPr>
                <a:spLocks noChangeArrowheads="1"/>
              </p:cNvSpPr>
              <p:nvPr/>
            </p:nvSpPr>
            <p:spPr bwMode="auto">
              <a:xfrm>
                <a:off x="2064" y="1104"/>
                <a:ext cx="768" cy="192"/>
              </a:xfrm>
              <a:prstGeom prst="rightArrow">
                <a:avLst>
                  <a:gd name="adj1" fmla="val 50000"/>
                  <a:gd name="adj2" fmla="val 100000"/>
                </a:avLst>
              </a:prstGeom>
              <a:solidFill>
                <a:schemeClr val="hlink"/>
              </a:solidFill>
              <a:ln w="12700">
                <a:solidFill>
                  <a:srgbClr val="FF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8393" name="Rectangle 1049"/>
            <p:cNvSpPr>
              <a:spLocks noChangeArrowheads="1"/>
            </p:cNvSpPr>
            <p:nvPr/>
          </p:nvSpPr>
          <p:spPr bwMode="auto">
            <a:xfrm>
              <a:off x="624" y="1008"/>
              <a:ext cx="163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</a:pPr>
              <a:r>
                <a:rPr lang="en-US" altLang="zh-CN" sz="2800" b="1">
                  <a:sym typeface="Monotype Sorts" charset="2"/>
                </a:rPr>
                <a:t>a&gt;b</a:t>
              </a:r>
              <a:r>
                <a:rPr lang="en-US" altLang="zh-CN" sz="2800" b="1">
                  <a:solidFill>
                    <a:schemeClr val="accent1"/>
                  </a:solidFill>
                  <a:sym typeface="Monotype Sorts" charset="2"/>
                </a:rPr>
                <a:t>&amp;&amp;</a:t>
              </a:r>
              <a:r>
                <a:rPr lang="en-US" altLang="zh-CN" sz="2800" b="1">
                  <a:sym typeface="Monotype Sorts" charset="2"/>
                </a:rPr>
                <a:t>x&gt;y</a:t>
              </a:r>
              <a:endParaRPr lang="en-US" altLang="zh-CN" sz="3200">
                <a:solidFill>
                  <a:srgbClr val="0000CC"/>
                </a:solidFill>
              </a:endParaRPr>
            </a:p>
          </p:txBody>
        </p:sp>
        <p:grpSp>
          <p:nvGrpSpPr>
            <p:cNvPr id="58394" name="Group 1050"/>
            <p:cNvGrpSpPr>
              <a:grpSpLocks/>
            </p:cNvGrpSpPr>
            <p:nvPr/>
          </p:nvGrpSpPr>
          <p:grpSpPr bwMode="auto">
            <a:xfrm>
              <a:off x="2064" y="1440"/>
              <a:ext cx="2448" cy="384"/>
              <a:chOff x="2064" y="1440"/>
              <a:chExt cx="2448" cy="384"/>
            </a:xfrm>
          </p:grpSpPr>
          <p:sp>
            <p:nvSpPr>
              <p:cNvPr id="58395" name="Rectangle 1051"/>
              <p:cNvSpPr>
                <a:spLocks noChangeArrowheads="1"/>
              </p:cNvSpPr>
              <p:nvPr/>
            </p:nvSpPr>
            <p:spPr bwMode="auto">
              <a:xfrm>
                <a:off x="2880" y="1440"/>
                <a:ext cx="1632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sz="2800" b="1">
                    <a:sym typeface="Monotype Sorts" charset="2"/>
                  </a:rPr>
                  <a:t>(</a:t>
                </a:r>
                <a:r>
                  <a:rPr lang="en-US" altLang="zh-CN" sz="2800" b="1">
                    <a:sym typeface="Monotype Sorts" charset="2"/>
                  </a:rPr>
                  <a:t>a==b) </a:t>
                </a:r>
                <a:r>
                  <a:rPr lang="en-US" altLang="zh-CN" sz="2800" b="1">
                    <a:solidFill>
                      <a:schemeClr val="accent1"/>
                    </a:solidFill>
                    <a:sym typeface="Monotype Sorts" charset="2"/>
                  </a:rPr>
                  <a:t>|| </a:t>
                </a:r>
                <a:r>
                  <a:rPr lang="en-US" altLang="zh-CN" sz="2800" b="1">
                    <a:sym typeface="Monotype Sorts" charset="2"/>
                  </a:rPr>
                  <a:t>(x==y)</a:t>
                </a:r>
                <a:endParaRPr lang="en-US" altLang="zh-CN" sz="3200">
                  <a:solidFill>
                    <a:srgbClr val="0000CC"/>
                  </a:solidFill>
                </a:endParaRPr>
              </a:p>
            </p:txBody>
          </p:sp>
          <p:sp>
            <p:nvSpPr>
              <p:cNvPr id="58396" name="AutoShape 1052"/>
              <p:cNvSpPr>
                <a:spLocks noChangeArrowheads="1"/>
              </p:cNvSpPr>
              <p:nvPr/>
            </p:nvSpPr>
            <p:spPr bwMode="auto">
              <a:xfrm>
                <a:off x="2064" y="1536"/>
                <a:ext cx="768" cy="192"/>
              </a:xfrm>
              <a:prstGeom prst="rightArrow">
                <a:avLst>
                  <a:gd name="adj1" fmla="val 50000"/>
                  <a:gd name="adj2" fmla="val 100000"/>
                </a:avLst>
              </a:prstGeom>
              <a:solidFill>
                <a:schemeClr val="hlink"/>
              </a:solidFill>
              <a:ln w="12700">
                <a:solidFill>
                  <a:srgbClr val="FF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8397" name="Rectangle 1053"/>
            <p:cNvSpPr>
              <a:spLocks noChangeArrowheads="1"/>
            </p:cNvSpPr>
            <p:nvPr/>
          </p:nvSpPr>
          <p:spPr bwMode="auto">
            <a:xfrm>
              <a:off x="624" y="1440"/>
              <a:ext cx="163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</a:pPr>
              <a:r>
                <a:rPr lang="en-US" altLang="zh-CN" sz="2800" b="1">
                  <a:sym typeface="Monotype Sorts" charset="2"/>
                </a:rPr>
                <a:t>a==b </a:t>
              </a:r>
              <a:r>
                <a:rPr lang="en-US" altLang="zh-CN" sz="2800" b="1">
                  <a:solidFill>
                    <a:schemeClr val="accent1"/>
                  </a:solidFill>
                  <a:sym typeface="Monotype Sorts" charset="2"/>
                </a:rPr>
                <a:t>||</a:t>
              </a:r>
              <a:r>
                <a:rPr lang="en-US" altLang="zh-CN" sz="2800" b="1">
                  <a:solidFill>
                    <a:srgbClr val="FF0066"/>
                  </a:solidFill>
                  <a:sym typeface="Monotype Sorts" charset="2"/>
                </a:rPr>
                <a:t> </a:t>
              </a:r>
              <a:r>
                <a:rPr lang="en-US" altLang="zh-CN" sz="2800" b="1">
                  <a:sym typeface="Monotype Sorts" charset="2"/>
                </a:rPr>
                <a:t>x==y</a:t>
              </a:r>
              <a:endParaRPr lang="en-US" altLang="zh-CN" sz="3200">
                <a:solidFill>
                  <a:srgbClr val="0000CC"/>
                </a:solidFill>
              </a:endParaRPr>
            </a:p>
          </p:txBody>
        </p:sp>
        <p:grpSp>
          <p:nvGrpSpPr>
            <p:cNvPr id="58398" name="Group 1054"/>
            <p:cNvGrpSpPr>
              <a:grpSpLocks/>
            </p:cNvGrpSpPr>
            <p:nvPr/>
          </p:nvGrpSpPr>
          <p:grpSpPr bwMode="auto">
            <a:xfrm>
              <a:off x="2064" y="1872"/>
              <a:ext cx="2448" cy="384"/>
              <a:chOff x="2064" y="1872"/>
              <a:chExt cx="2448" cy="384"/>
            </a:xfrm>
          </p:grpSpPr>
          <p:sp>
            <p:nvSpPr>
              <p:cNvPr id="58399" name="Rectangle 1055"/>
              <p:cNvSpPr>
                <a:spLocks noChangeArrowheads="1"/>
              </p:cNvSpPr>
              <p:nvPr/>
            </p:nvSpPr>
            <p:spPr bwMode="auto">
              <a:xfrm>
                <a:off x="2880" y="1872"/>
                <a:ext cx="1632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342900" indent="-342900">
                  <a:spcBef>
                    <a:spcPct val="20000"/>
                  </a:spcBef>
                </a:pPr>
                <a:r>
                  <a:rPr lang="zh-CN" altLang="en-US" sz="2800" b="1">
                    <a:sym typeface="Monotype Sorts" charset="2"/>
                  </a:rPr>
                  <a:t>(</a:t>
                </a:r>
                <a:r>
                  <a:rPr lang="zh-CN" altLang="en-US" sz="2800" b="1">
                    <a:solidFill>
                      <a:schemeClr val="accent1"/>
                    </a:solidFill>
                    <a:sym typeface="Monotype Sorts" charset="2"/>
                  </a:rPr>
                  <a:t>!</a:t>
                </a:r>
                <a:r>
                  <a:rPr lang="en-US" altLang="zh-CN" sz="2800" b="1">
                    <a:sym typeface="Monotype Sorts" charset="2"/>
                  </a:rPr>
                  <a:t>a)&gt;b</a:t>
                </a:r>
                <a:endParaRPr lang="en-US" altLang="zh-CN" sz="3200">
                  <a:solidFill>
                    <a:srgbClr val="0000CC"/>
                  </a:solidFill>
                </a:endParaRPr>
              </a:p>
            </p:txBody>
          </p:sp>
          <p:sp>
            <p:nvSpPr>
              <p:cNvPr id="58400" name="AutoShape 1056"/>
              <p:cNvSpPr>
                <a:spLocks noChangeArrowheads="1"/>
              </p:cNvSpPr>
              <p:nvPr/>
            </p:nvSpPr>
            <p:spPr bwMode="auto">
              <a:xfrm>
                <a:off x="2064" y="1968"/>
                <a:ext cx="768" cy="192"/>
              </a:xfrm>
              <a:prstGeom prst="rightArrow">
                <a:avLst>
                  <a:gd name="adj1" fmla="val 50000"/>
                  <a:gd name="adj2" fmla="val 100000"/>
                </a:avLst>
              </a:prstGeom>
              <a:solidFill>
                <a:schemeClr val="hlink"/>
              </a:solidFill>
              <a:ln w="12700">
                <a:solidFill>
                  <a:srgbClr val="FF66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8401" name="Rectangle 1057"/>
            <p:cNvSpPr>
              <a:spLocks noChangeArrowheads="1"/>
            </p:cNvSpPr>
            <p:nvPr/>
          </p:nvSpPr>
          <p:spPr bwMode="auto">
            <a:xfrm>
              <a:off x="1200" y="1872"/>
              <a:ext cx="72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800" b="1">
                  <a:solidFill>
                    <a:schemeClr val="accent1"/>
                  </a:solidFill>
                  <a:sym typeface="Monotype Sorts" charset="2"/>
                </a:rPr>
                <a:t>!</a:t>
              </a:r>
              <a:r>
                <a:rPr lang="en-US" altLang="zh-CN" sz="2800" b="1">
                  <a:sym typeface="Monotype Sorts" charset="2"/>
                </a:rPr>
                <a:t>a &gt;b</a:t>
              </a:r>
              <a:endParaRPr lang="en-US" altLang="zh-CN" sz="3200">
                <a:solidFill>
                  <a:srgbClr val="0000CC"/>
                </a:solidFill>
              </a:endParaRPr>
            </a:p>
          </p:txBody>
        </p:sp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8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8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autoUpdateAnimBg="0"/>
      <p:bldP spid="58371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457200" y="2286000"/>
            <a:ext cx="74676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 sz="2800" b="1"/>
              <a:t>（2）</a:t>
            </a:r>
            <a:r>
              <a:rPr lang="en-US" altLang="zh-CN" sz="2800" b="1"/>
              <a:t>C++ </a:t>
            </a:r>
            <a:r>
              <a:rPr lang="zh-CN" altLang="en-US" sz="2800" b="1"/>
              <a:t>编译系统在给出</a:t>
            </a:r>
            <a:r>
              <a:rPr lang="zh-CN" altLang="en-US" sz="2800" b="1" u="sng"/>
              <a:t>逻辑运算结果</a:t>
            </a:r>
            <a:r>
              <a:rPr lang="zh-CN" altLang="en-US" sz="2800" b="1"/>
              <a:t>时，</a:t>
            </a:r>
            <a:endParaRPr lang="zh-CN" altLang="en-US" sz="2800" b="1">
              <a:solidFill>
                <a:srgbClr val="0000CC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zh-CN" altLang="en-US" sz="2800" b="1">
                <a:solidFill>
                  <a:srgbClr val="0000CC"/>
                </a:solidFill>
              </a:rPr>
              <a:t>         </a:t>
            </a:r>
            <a:r>
              <a:rPr lang="zh-CN" altLang="en-US" sz="2800" b="1"/>
              <a:t>以</a:t>
            </a:r>
            <a:r>
              <a:rPr lang="zh-CN" altLang="en-US" sz="2800" b="1">
                <a:solidFill>
                  <a:schemeClr val="accent1"/>
                </a:solidFill>
              </a:rPr>
              <a:t>数值 1 </a:t>
            </a:r>
            <a:r>
              <a:rPr lang="zh-CN" altLang="en-US" sz="2800" b="1"/>
              <a:t>代表 </a:t>
            </a:r>
            <a:r>
              <a:rPr lang="zh-CN" altLang="en-US" sz="2800" b="1">
                <a:solidFill>
                  <a:schemeClr val="accent1"/>
                </a:solidFill>
              </a:rPr>
              <a:t>“真”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800" b="1"/>
              <a:t>         以</a:t>
            </a:r>
            <a:r>
              <a:rPr lang="zh-CN" altLang="en-US" sz="2800" b="1">
                <a:solidFill>
                  <a:schemeClr val="accent1"/>
                </a:solidFill>
              </a:rPr>
              <a:t>数值 0</a:t>
            </a:r>
            <a:r>
              <a:rPr lang="zh-CN" altLang="en-US" sz="2800" b="1">
                <a:solidFill>
                  <a:srgbClr val="FF0000"/>
                </a:solidFill>
              </a:rPr>
              <a:t> </a:t>
            </a:r>
            <a:r>
              <a:rPr lang="zh-CN" altLang="en-US" sz="2800" b="1"/>
              <a:t>代表 </a:t>
            </a:r>
            <a:r>
              <a:rPr lang="zh-CN" altLang="en-US" sz="2800" b="1">
                <a:solidFill>
                  <a:schemeClr val="accent1"/>
                </a:solidFill>
              </a:rPr>
              <a:t>“假”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457200" y="609600"/>
            <a:ext cx="8507288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 sz="2800" b="1" dirty="0"/>
              <a:t>（1）运算时，在</a:t>
            </a:r>
            <a:r>
              <a:rPr lang="zh-CN" altLang="en-US" sz="2800" b="1" u="sng" dirty="0"/>
              <a:t>判断一个量</a:t>
            </a:r>
            <a:r>
              <a:rPr lang="zh-CN" altLang="en-US" sz="2800" b="1" dirty="0"/>
              <a:t>是否为“真”时，</a:t>
            </a:r>
            <a:endParaRPr lang="zh-CN" altLang="en-US" sz="2800" b="1" dirty="0">
              <a:solidFill>
                <a:srgbClr val="0000CC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zh-CN" altLang="en-US" sz="2800" b="1" dirty="0">
                <a:solidFill>
                  <a:srgbClr val="0000CC"/>
                </a:solidFill>
              </a:rPr>
              <a:t>         </a:t>
            </a:r>
            <a:r>
              <a:rPr lang="zh-CN" altLang="en-US" sz="2800" b="1" dirty="0"/>
              <a:t>以</a:t>
            </a:r>
            <a:r>
              <a:rPr lang="zh-CN" altLang="en-US" sz="2800" b="1" dirty="0">
                <a:solidFill>
                  <a:schemeClr val="accent1"/>
                </a:solidFill>
              </a:rPr>
              <a:t>非0</a:t>
            </a:r>
            <a:r>
              <a:rPr lang="zh-CN" altLang="en-US" sz="2800" b="1" dirty="0">
                <a:solidFill>
                  <a:srgbClr val="FF0000"/>
                </a:solidFill>
              </a:rPr>
              <a:t> </a:t>
            </a:r>
            <a:r>
              <a:rPr lang="zh-CN" altLang="en-US" sz="2800" b="1" dirty="0"/>
              <a:t>代表 </a:t>
            </a:r>
            <a:r>
              <a:rPr lang="zh-CN" altLang="en-US" sz="2800" b="1" dirty="0">
                <a:solidFill>
                  <a:schemeClr val="accent1"/>
                </a:solidFill>
              </a:rPr>
              <a:t>“真”</a:t>
            </a:r>
            <a:endParaRPr lang="zh-CN" altLang="en-US" sz="2800" b="1" dirty="0">
              <a:solidFill>
                <a:srgbClr val="0000CC"/>
              </a:solidFill>
            </a:endParaRPr>
          </a:p>
          <a:p>
            <a:pPr marL="342900" indent="-342900">
              <a:spcBef>
                <a:spcPct val="20000"/>
              </a:spcBef>
            </a:pPr>
            <a:r>
              <a:rPr lang="zh-CN" altLang="en-US" sz="2800" b="1" dirty="0"/>
              <a:t>         以</a:t>
            </a:r>
            <a:r>
              <a:rPr lang="zh-CN" altLang="en-US" sz="2800" b="1" dirty="0">
                <a:solidFill>
                  <a:schemeClr val="accent1"/>
                </a:solidFill>
              </a:rPr>
              <a:t>0 </a:t>
            </a:r>
            <a:r>
              <a:rPr lang="zh-CN" altLang="en-US" sz="2800" b="1" dirty="0"/>
              <a:t>代表 </a:t>
            </a:r>
            <a:r>
              <a:rPr lang="zh-CN" altLang="en-US" sz="2800" b="1" dirty="0">
                <a:solidFill>
                  <a:schemeClr val="accent1"/>
                </a:solidFill>
              </a:rPr>
              <a:t>“假”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533400" y="4114800"/>
            <a:ext cx="74676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 sz="2800" b="1">
                <a:solidFill>
                  <a:schemeClr val="accent1"/>
                </a:solidFill>
              </a:rPr>
              <a:t>例如：</a:t>
            </a:r>
            <a:r>
              <a:rPr lang="zh-CN" altLang="en-US" sz="2800" b="1"/>
              <a:t>已知</a:t>
            </a:r>
            <a:r>
              <a:rPr lang="en-US" altLang="zh-CN" sz="2800" b="1"/>
              <a:t> a=4	</a:t>
            </a:r>
            <a:r>
              <a:rPr lang="zh-CN" altLang="en-US" sz="2800" b="1"/>
              <a:t>则 !</a:t>
            </a:r>
            <a:r>
              <a:rPr lang="en-US" altLang="zh-CN" sz="2800" b="1"/>
              <a:t>a </a:t>
            </a:r>
            <a:r>
              <a:rPr lang="zh-CN" altLang="en-US" sz="2800" b="1"/>
              <a:t>的值是 0</a:t>
            </a:r>
          </a:p>
          <a:p>
            <a:pPr marL="342900" indent="-342900">
              <a:spcBef>
                <a:spcPct val="50000"/>
              </a:spcBef>
            </a:pPr>
            <a:r>
              <a:rPr lang="zh-CN" altLang="en-US" sz="2800" b="1"/>
              <a:t>    已知 </a:t>
            </a:r>
            <a:r>
              <a:rPr lang="en-US" altLang="zh-CN" sz="2800" b="1"/>
              <a:t>a=0, b=5	</a:t>
            </a:r>
            <a:r>
              <a:rPr lang="zh-CN" altLang="en-US" sz="2800" b="1"/>
              <a:t>则 </a:t>
            </a:r>
            <a:r>
              <a:rPr lang="en-US" altLang="zh-CN" sz="2800" b="1"/>
              <a:t>a&amp;&amp;b </a:t>
            </a:r>
            <a:r>
              <a:rPr lang="zh-CN" altLang="en-US" sz="2800" b="1"/>
              <a:t>的值是 0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800" b="1"/>
              <a:t>				则 </a:t>
            </a:r>
            <a:r>
              <a:rPr lang="en-US" altLang="zh-CN" sz="2800" b="1"/>
              <a:t>a||b </a:t>
            </a:r>
            <a:r>
              <a:rPr lang="zh-CN" altLang="en-US" sz="2800" b="1"/>
              <a:t>的值是 1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2800" b="1"/>
              <a:t>				则 !</a:t>
            </a:r>
            <a:r>
              <a:rPr lang="en-US" altLang="zh-CN" sz="2800" b="1"/>
              <a:t>a&amp;&amp;b </a:t>
            </a:r>
            <a:r>
              <a:rPr lang="zh-CN" altLang="zh-CN" sz="2800" b="1"/>
              <a:t>的值是 1</a:t>
            </a:r>
            <a:endParaRPr lang="zh-CN" altLang="en-US" sz="2800" b="1"/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304800" y="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3200" b="1">
                <a:solidFill>
                  <a:schemeClr val="accent1"/>
                </a:solidFill>
              </a:rPr>
              <a:t>注意：</a:t>
            </a:r>
            <a:endParaRPr lang="zh-CN" altLang="en-US" sz="4800" b="1" u="sng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 autoUpdateAnimBg="0"/>
      <p:bldP spid="59395" grpId="0" autoUpdateAnimBg="0"/>
      <p:bldP spid="59396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457200" y="228600"/>
            <a:ext cx="83820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 sz="3200" b="1">
                <a:solidFill>
                  <a:schemeClr val="accent1"/>
                </a:solidFill>
                <a:latin typeface="宋体" pitchFamily="2" charset="-122"/>
              </a:rPr>
              <a:t>注意：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3200" b="1">
                <a:latin typeface="宋体" pitchFamily="2" charset="-122"/>
              </a:rPr>
              <a:t>在</a:t>
            </a:r>
            <a:r>
              <a:rPr lang="en-US" altLang="zh-CN" sz="3200" b="1"/>
              <a:t>C++</a:t>
            </a:r>
            <a:r>
              <a:rPr lang="zh-CN" altLang="en-US" sz="3200" b="1">
                <a:latin typeface="宋体" pitchFamily="2" charset="-122"/>
              </a:rPr>
              <a:t>程序中，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3200" b="1">
                <a:latin typeface="宋体" pitchFamily="2" charset="-122"/>
              </a:rPr>
              <a:t>欲表示数学关系  </a:t>
            </a:r>
            <a:r>
              <a:rPr lang="zh-CN" altLang="en-US" sz="3200" b="1"/>
              <a:t> </a:t>
            </a:r>
            <a:r>
              <a:rPr lang="zh-CN" altLang="en-US" sz="3200" b="1">
                <a:solidFill>
                  <a:srgbClr val="FF0066"/>
                </a:solidFill>
              </a:rPr>
              <a:t>0</a:t>
            </a:r>
            <a:r>
              <a:rPr lang="zh-CN" altLang="en-US" sz="3200" b="1">
                <a:solidFill>
                  <a:srgbClr val="FF0066"/>
                </a:solidFill>
                <a:latin typeface="宋体" pitchFamily="2" charset="-122"/>
              </a:rPr>
              <a:t>≤</a:t>
            </a:r>
            <a:r>
              <a:rPr lang="en-US" altLang="zh-CN" sz="3200" b="1">
                <a:solidFill>
                  <a:srgbClr val="FF0066"/>
                </a:solidFill>
              </a:rPr>
              <a:t>x</a:t>
            </a:r>
            <a:r>
              <a:rPr lang="en-US" altLang="zh-CN" sz="3200" b="1">
                <a:solidFill>
                  <a:srgbClr val="FF0066"/>
                </a:solidFill>
                <a:latin typeface="宋体" pitchFamily="2" charset="-122"/>
              </a:rPr>
              <a:t>≤</a:t>
            </a:r>
            <a:r>
              <a:rPr lang="en-US" altLang="zh-CN" sz="3200" b="1">
                <a:solidFill>
                  <a:srgbClr val="FF0066"/>
                </a:solidFill>
              </a:rPr>
              <a:t>10</a:t>
            </a:r>
            <a:r>
              <a:rPr lang="en-US" altLang="zh-CN" sz="3200" b="1"/>
              <a:t> </a:t>
            </a:r>
            <a:r>
              <a:rPr lang="en-US" altLang="zh-CN" sz="3200" b="1">
                <a:latin typeface="宋体" pitchFamily="2" charset="-122"/>
              </a:rPr>
              <a:t>，</a:t>
            </a:r>
            <a:endParaRPr lang="zh-CN" altLang="en-US" sz="3200" b="1">
              <a:latin typeface="宋体" pitchFamily="2" charset="-122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sz="3200" b="1"/>
              <a:t>C++</a:t>
            </a:r>
            <a:r>
              <a:rPr lang="zh-CN" altLang="en-US" sz="3200" b="1">
                <a:latin typeface="宋体" pitchFamily="2" charset="-122"/>
              </a:rPr>
              <a:t>的逻辑表达式必须写成</a:t>
            </a:r>
            <a:r>
              <a:rPr lang="zh-CN" altLang="en-US" sz="3200" b="1"/>
              <a:t> </a:t>
            </a:r>
            <a:r>
              <a:rPr lang="zh-CN" altLang="en-US" sz="3200" b="1">
                <a:solidFill>
                  <a:srgbClr val="FF0066"/>
                </a:solidFill>
              </a:rPr>
              <a:t>0&lt;=</a:t>
            </a:r>
            <a:r>
              <a:rPr lang="en-US" altLang="zh-CN" sz="3200" b="1">
                <a:solidFill>
                  <a:srgbClr val="FF0066"/>
                </a:solidFill>
              </a:rPr>
              <a:t>x &amp;&amp; x&lt;=10</a:t>
            </a:r>
            <a:r>
              <a:rPr lang="en-US" altLang="zh-CN" sz="3200" b="1">
                <a:latin typeface="宋体" pitchFamily="2" charset="-122"/>
              </a:rPr>
              <a:t>，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3200" b="1">
                <a:latin typeface="宋体" pitchFamily="2" charset="-122"/>
              </a:rPr>
              <a:t>而不能写成</a:t>
            </a:r>
            <a:r>
              <a:rPr lang="zh-CN" altLang="en-US" sz="3200" b="1"/>
              <a:t>  </a:t>
            </a:r>
            <a:r>
              <a:rPr lang="zh-CN" altLang="en-US" sz="3200" b="1">
                <a:solidFill>
                  <a:srgbClr val="FF0066"/>
                </a:solidFill>
              </a:rPr>
              <a:t>0&lt;= </a:t>
            </a:r>
            <a:r>
              <a:rPr lang="en-US" altLang="zh-CN" sz="3200" b="1">
                <a:solidFill>
                  <a:srgbClr val="FF0066"/>
                </a:solidFill>
              </a:rPr>
              <a:t>x &lt;=10</a:t>
            </a:r>
            <a:r>
              <a:rPr lang="en-US" altLang="zh-CN" sz="3200" b="1">
                <a:latin typeface="宋体" pitchFamily="2" charset="-122"/>
              </a:rPr>
              <a:t>。</a:t>
            </a:r>
            <a:r>
              <a:rPr lang="en-US" altLang="zh-CN" sz="3200" b="1"/>
              <a:t> </a:t>
            </a:r>
            <a:endParaRPr lang="zh-CN" altLang="en-US" sz="3200" b="1"/>
          </a:p>
        </p:txBody>
      </p:sp>
      <p:sp>
        <p:nvSpPr>
          <p:cNvPr id="100358" name="Rectangle 6"/>
          <p:cNvSpPr>
            <a:spLocks noChangeArrowheads="1"/>
          </p:cNvSpPr>
          <p:nvPr/>
        </p:nvSpPr>
        <p:spPr bwMode="auto">
          <a:xfrm>
            <a:off x="533400" y="3886200"/>
            <a:ext cx="4114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 sz="2800" b="1">
                <a:solidFill>
                  <a:schemeClr val="accent1"/>
                </a:solidFill>
              </a:rPr>
              <a:t>为什么？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8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50800" y="249238"/>
            <a:ext cx="59928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/>
              <a:t> 2.4.6   位运算符和位运算表达式 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219075" y="914400"/>
            <a:ext cx="8391525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FF0066"/>
              </a:buClr>
              <a:buFont typeface="Wingdings" pitchFamily="2" charset="2"/>
              <a:buChar char="§"/>
            </a:pPr>
            <a:r>
              <a:rPr lang="zh-CN" altLang="en-US" sz="3200" b="1"/>
              <a:t>位运算是对整型数据的运算(可以操作到位)，</a:t>
            </a:r>
          </a:p>
          <a:p>
            <a:pPr eaLnBrk="1" hangingPunct="1">
              <a:spcBef>
                <a:spcPct val="20000"/>
              </a:spcBef>
              <a:buClr>
                <a:srgbClr val="FF0066"/>
              </a:buClr>
              <a:buFont typeface="Wingdings" pitchFamily="2" charset="2"/>
              <a:buChar char="§"/>
            </a:pPr>
            <a:r>
              <a:rPr lang="zh-CN" altLang="en-US" sz="3200" b="1"/>
              <a:t>符号位参与运算，</a:t>
            </a:r>
          </a:p>
          <a:p>
            <a:pPr eaLnBrk="1" hangingPunct="1">
              <a:spcBef>
                <a:spcPct val="20000"/>
              </a:spcBef>
              <a:buClr>
                <a:srgbClr val="FF0066"/>
              </a:buClr>
              <a:buFont typeface="Wingdings" pitchFamily="2" charset="2"/>
              <a:buChar char="§"/>
            </a:pPr>
            <a:r>
              <a:rPr lang="zh-CN" altLang="en-US" sz="3200" b="1"/>
              <a:t>主要用于系统程序设计。</a:t>
            </a:r>
          </a:p>
        </p:txBody>
      </p:sp>
      <p:sp>
        <p:nvSpPr>
          <p:cNvPr id="63507" name="Rectangle 19"/>
          <p:cNvSpPr>
            <a:spLocks noChangeArrowheads="1"/>
          </p:cNvSpPr>
          <p:nvPr/>
        </p:nvSpPr>
        <p:spPr bwMode="auto">
          <a:xfrm>
            <a:off x="457200" y="2743200"/>
            <a:ext cx="5410200" cy="350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3200" b="1">
                <a:solidFill>
                  <a:schemeClr val="accent1"/>
                </a:solidFill>
              </a:rPr>
              <a:t>位运算符共有6 种:</a:t>
            </a:r>
          </a:p>
          <a:p>
            <a:pPr eaLnBrk="1" hangingPunct="1"/>
            <a:r>
              <a:rPr lang="zh-CN" altLang="en-US" sz="3200" b="1"/>
              <a:t>它们是：按位</a:t>
            </a:r>
            <a:r>
              <a:rPr lang="zh-CN" altLang="en-US" sz="3200" b="1">
                <a:solidFill>
                  <a:srgbClr val="FF0066"/>
                </a:solidFill>
              </a:rPr>
              <a:t>与</a:t>
            </a:r>
            <a:r>
              <a:rPr lang="zh-CN" altLang="en-US" sz="3200" b="1"/>
              <a:t>（&amp;）</a:t>
            </a:r>
          </a:p>
          <a:p>
            <a:pPr eaLnBrk="1" hangingPunct="1"/>
            <a:r>
              <a:rPr lang="zh-CN" altLang="en-US" sz="3200" b="1"/>
              <a:t>                按位</a:t>
            </a:r>
            <a:r>
              <a:rPr lang="zh-CN" altLang="en-US" sz="3200" b="1">
                <a:solidFill>
                  <a:srgbClr val="FF0066"/>
                </a:solidFill>
              </a:rPr>
              <a:t>或</a:t>
            </a:r>
            <a:r>
              <a:rPr lang="zh-CN" altLang="en-US" sz="3200" b="1"/>
              <a:t>（|）</a:t>
            </a:r>
          </a:p>
          <a:p>
            <a:pPr eaLnBrk="1" hangingPunct="1"/>
            <a:r>
              <a:rPr lang="zh-CN" altLang="en-US" sz="3200" b="1"/>
              <a:t>                按位</a:t>
            </a:r>
            <a:r>
              <a:rPr lang="zh-CN" altLang="en-US" sz="3200" b="1">
                <a:solidFill>
                  <a:srgbClr val="FF0066"/>
                </a:solidFill>
              </a:rPr>
              <a:t>异或</a:t>
            </a:r>
            <a:r>
              <a:rPr lang="zh-CN" altLang="en-US" sz="3200" b="1"/>
              <a:t>（^）</a:t>
            </a:r>
          </a:p>
          <a:p>
            <a:pPr eaLnBrk="1" hangingPunct="1"/>
            <a:r>
              <a:rPr lang="zh-CN" altLang="en-US" sz="3200" b="1"/>
              <a:t>                按位</a:t>
            </a:r>
            <a:r>
              <a:rPr lang="zh-CN" altLang="en-US" sz="3200" b="1">
                <a:solidFill>
                  <a:srgbClr val="FF0066"/>
                </a:solidFill>
              </a:rPr>
              <a:t>取反</a:t>
            </a:r>
            <a:r>
              <a:rPr lang="zh-CN" altLang="en-US" sz="3200" b="1"/>
              <a:t>（~）</a:t>
            </a:r>
          </a:p>
          <a:p>
            <a:pPr eaLnBrk="1" hangingPunct="1"/>
            <a:r>
              <a:rPr lang="zh-CN" altLang="en-US" sz="3200" b="1"/>
              <a:t>                </a:t>
            </a:r>
            <a:r>
              <a:rPr lang="zh-CN" altLang="en-US" sz="3200" b="1">
                <a:solidFill>
                  <a:srgbClr val="FF0066"/>
                </a:solidFill>
              </a:rPr>
              <a:t>左移</a:t>
            </a:r>
            <a:r>
              <a:rPr lang="zh-CN" altLang="en-US" sz="3200" b="1"/>
              <a:t>（&lt;&lt;） </a:t>
            </a:r>
          </a:p>
          <a:p>
            <a:pPr eaLnBrk="1" hangingPunct="1"/>
            <a:r>
              <a:rPr lang="zh-CN" altLang="en-US" sz="3200" b="1"/>
              <a:t>                </a:t>
            </a:r>
            <a:r>
              <a:rPr lang="zh-CN" altLang="en-US" sz="3200" b="1">
                <a:solidFill>
                  <a:srgbClr val="FF0066"/>
                </a:solidFill>
              </a:rPr>
              <a:t>右移</a:t>
            </a:r>
            <a:r>
              <a:rPr lang="zh-CN" altLang="en-US" sz="3200" b="1"/>
              <a:t>（&gt;&gt;） 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  <p:bldP spid="63507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152400" y="533400"/>
            <a:ext cx="70104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3200" b="1">
                <a:solidFill>
                  <a:schemeClr val="accent1"/>
                </a:solidFill>
              </a:rPr>
              <a:t>举例：按位“与”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3200" b="1"/>
              <a:t>例如：已知：</a:t>
            </a:r>
            <a:r>
              <a:rPr lang="en-US" altLang="zh-CN" sz="3200" b="1"/>
              <a:t>char  a=3, b=－2 , c ;  </a:t>
            </a:r>
          </a:p>
          <a:p>
            <a:pPr eaLnBrk="1" hangingPunct="1"/>
            <a:r>
              <a:rPr lang="zh-CN" altLang="en-US" sz="3200" b="1"/>
              <a:t>                求： </a:t>
            </a:r>
            <a:r>
              <a:rPr lang="en-US" altLang="zh-CN" sz="3200" b="1"/>
              <a:t>c = a &amp; b ;</a:t>
            </a:r>
          </a:p>
          <a:p>
            <a:pPr algn="just" eaLnBrk="1" hangingPunct="1"/>
            <a:r>
              <a:rPr lang="en-US" altLang="zh-CN" sz="3200" b="1"/>
              <a:t>      </a:t>
            </a:r>
            <a:endParaRPr lang="zh-CN" altLang="en-US" sz="3200" b="1"/>
          </a:p>
        </p:txBody>
      </p:sp>
      <p:sp>
        <p:nvSpPr>
          <p:cNvPr id="94214" name="AutoShape 6"/>
          <p:cNvSpPr>
            <a:spLocks noChangeArrowheads="1"/>
          </p:cNvSpPr>
          <p:nvPr/>
        </p:nvSpPr>
        <p:spPr bwMode="auto">
          <a:xfrm>
            <a:off x="4419600" y="228600"/>
            <a:ext cx="4648200" cy="990600"/>
          </a:xfrm>
          <a:prstGeom prst="wedgeRoundRectCallout">
            <a:avLst>
              <a:gd name="adj1" fmla="val -62704"/>
              <a:gd name="adj2" fmla="val 50319"/>
              <a:gd name="adj3" fmla="val 16667"/>
            </a:avLst>
          </a:prstGeom>
          <a:solidFill>
            <a:srgbClr val="FFFFCC"/>
          </a:solidFill>
          <a:ln w="9525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800" b="1">
                <a:solidFill>
                  <a:srgbClr val="FF0066"/>
                </a:solidFill>
              </a:rPr>
              <a:t>此时，可将</a:t>
            </a:r>
            <a:r>
              <a:rPr lang="en-US" altLang="zh-CN" sz="2800" b="1">
                <a:solidFill>
                  <a:srgbClr val="FF0066"/>
                </a:solidFill>
              </a:rPr>
              <a:t>a、b、c</a:t>
            </a:r>
            <a:r>
              <a:rPr lang="zh-CN" altLang="en-US" sz="2800" b="1">
                <a:solidFill>
                  <a:srgbClr val="FF0066"/>
                </a:solidFill>
              </a:rPr>
              <a:t>看成是一个字节长度的整型数。</a:t>
            </a:r>
          </a:p>
        </p:txBody>
      </p:sp>
      <p:grpSp>
        <p:nvGrpSpPr>
          <p:cNvPr id="94216" name="Group 8"/>
          <p:cNvGrpSpPr>
            <a:grpSpLocks/>
          </p:cNvGrpSpPr>
          <p:nvPr/>
        </p:nvGrpSpPr>
        <p:grpSpPr bwMode="auto">
          <a:xfrm>
            <a:off x="1371600" y="2590800"/>
            <a:ext cx="4572000" cy="2774950"/>
            <a:chOff x="912" y="1872"/>
            <a:chExt cx="2880" cy="1748"/>
          </a:xfrm>
        </p:grpSpPr>
        <p:sp>
          <p:nvSpPr>
            <p:cNvPr id="94213" name="Rectangle 5"/>
            <p:cNvSpPr>
              <a:spLocks noChangeArrowheads="1"/>
            </p:cNvSpPr>
            <p:nvPr/>
          </p:nvSpPr>
          <p:spPr bwMode="auto">
            <a:xfrm>
              <a:off x="912" y="1872"/>
              <a:ext cx="2880" cy="1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3200" b="1"/>
                <a:t>        a  0000 0011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3200" b="1"/>
                <a:t>   &amp;  b  1111 1110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3200" b="1"/>
                <a:t>        c  0000 0010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sz="3200" b="1"/>
                <a:t>结果变量 </a:t>
              </a:r>
              <a:r>
                <a:rPr lang="en-US" altLang="zh-CN" sz="3200" b="1"/>
                <a:t>c </a:t>
              </a:r>
              <a:r>
                <a:rPr lang="zh-CN" altLang="en-US" sz="3200" b="1"/>
                <a:t>的值为 2。</a:t>
              </a:r>
            </a:p>
          </p:txBody>
        </p:sp>
        <p:sp>
          <p:nvSpPr>
            <p:cNvPr id="94215" name="Line 7"/>
            <p:cNvSpPr>
              <a:spLocks noChangeShapeType="1"/>
            </p:cNvSpPr>
            <p:nvPr/>
          </p:nvSpPr>
          <p:spPr bwMode="auto">
            <a:xfrm>
              <a:off x="1056" y="2736"/>
              <a:ext cx="23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4217" name="Text Box 9"/>
          <p:cNvSpPr txBox="1">
            <a:spLocks noChangeArrowheads="1"/>
          </p:cNvSpPr>
          <p:nvPr/>
        </p:nvSpPr>
        <p:spPr bwMode="auto">
          <a:xfrm>
            <a:off x="914400" y="5486400"/>
            <a:ext cx="7620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chemeClr val="accent1"/>
                </a:solidFill>
              </a:rPr>
              <a:t>其它位运算，自学。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9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4" grpId="0" animBg="1" autoUpdateAnimBg="0"/>
      <p:bldP spid="94217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-92075" y="39688"/>
            <a:ext cx="6299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/>
              <a:t> 2.4.7   自增、自减运算符和表达式</a:t>
            </a:r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296863" y="706438"/>
            <a:ext cx="54848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/>
              <a:t>使变量的值加 1 或减 1 的运算</a:t>
            </a:r>
            <a:endParaRPr lang="zh-CN" altLang="en-US"/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381000" y="1316038"/>
            <a:ext cx="20923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/>
              <a:t>如: ++</a:t>
            </a:r>
            <a:r>
              <a:rPr lang="en-US" altLang="zh-CN" sz="3200" b="1"/>
              <a:t>i, - -i</a:t>
            </a:r>
            <a:endParaRPr lang="zh-CN" altLang="en-US"/>
          </a:p>
        </p:txBody>
      </p: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3048000" y="1316038"/>
            <a:ext cx="5257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chemeClr val="accent1"/>
                </a:solidFill>
              </a:rPr>
              <a:t>在使用 </a:t>
            </a:r>
            <a:r>
              <a:rPr lang="en-US" altLang="zh-CN" sz="3200" b="1">
                <a:solidFill>
                  <a:schemeClr val="accent1"/>
                </a:solidFill>
              </a:rPr>
              <a:t>i </a:t>
            </a:r>
            <a:r>
              <a:rPr lang="zh-CN" altLang="en-US" sz="3200" b="1">
                <a:solidFill>
                  <a:schemeClr val="accent1"/>
                </a:solidFill>
              </a:rPr>
              <a:t>之前加或减 1</a:t>
            </a:r>
            <a:endParaRPr lang="zh-CN" altLang="en-US"/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1117600" y="1925638"/>
            <a:ext cx="1447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 b="1"/>
              <a:t>i++, i- -</a:t>
            </a:r>
            <a:endParaRPr lang="zh-CN" altLang="en-US"/>
          </a:p>
        </p:txBody>
      </p:sp>
      <p:sp>
        <p:nvSpPr>
          <p:cNvPr id="93191" name="Text Box 7"/>
          <p:cNvSpPr txBox="1">
            <a:spLocks noChangeArrowheads="1"/>
          </p:cNvSpPr>
          <p:nvPr/>
        </p:nvSpPr>
        <p:spPr bwMode="auto">
          <a:xfrm>
            <a:off x="2971800" y="1925638"/>
            <a:ext cx="5257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chemeClr val="accent1"/>
                </a:solidFill>
              </a:rPr>
              <a:t>在使用 </a:t>
            </a:r>
            <a:r>
              <a:rPr lang="en-US" altLang="zh-CN" sz="3200" b="1">
                <a:solidFill>
                  <a:schemeClr val="accent1"/>
                </a:solidFill>
              </a:rPr>
              <a:t>i </a:t>
            </a:r>
            <a:r>
              <a:rPr lang="zh-CN" altLang="en-US" sz="3200" b="1">
                <a:solidFill>
                  <a:schemeClr val="accent1"/>
                </a:solidFill>
              </a:rPr>
              <a:t>之后加或减 1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93192" name="Text Box 8"/>
          <p:cNvSpPr txBox="1">
            <a:spLocks noChangeArrowheads="1"/>
          </p:cNvSpPr>
          <p:nvPr/>
        </p:nvSpPr>
        <p:spPr bwMode="auto">
          <a:xfrm>
            <a:off x="457200" y="2641600"/>
            <a:ext cx="188118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 b="1"/>
              <a:t>int  i=3, j;</a:t>
            </a:r>
          </a:p>
          <a:p>
            <a:pPr eaLnBrk="1" hangingPunct="1"/>
            <a:r>
              <a:rPr lang="en-US" altLang="zh-CN" sz="3200" b="1"/>
              <a:t>j=++i;</a:t>
            </a:r>
            <a:endParaRPr lang="zh-CN" altLang="en-US"/>
          </a:p>
        </p:txBody>
      </p:sp>
      <p:sp>
        <p:nvSpPr>
          <p:cNvPr id="93193" name="Text Box 9"/>
          <p:cNvSpPr txBox="1">
            <a:spLocks noChangeArrowheads="1"/>
          </p:cNvSpPr>
          <p:nvPr/>
        </p:nvSpPr>
        <p:spPr bwMode="auto">
          <a:xfrm>
            <a:off x="2590800" y="2870200"/>
            <a:ext cx="419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运算后 </a:t>
            </a:r>
            <a:r>
              <a:rPr lang="en-US" altLang="zh-CN" sz="3200" b="1"/>
              <a:t>i =</a:t>
            </a:r>
            <a:r>
              <a:rPr lang="zh-CN" altLang="en-US" sz="3200" b="1"/>
              <a:t> ?，</a:t>
            </a:r>
            <a:r>
              <a:rPr lang="en-US" altLang="zh-CN" sz="3200" b="1"/>
              <a:t>j = ?</a:t>
            </a:r>
            <a:endParaRPr lang="zh-CN" altLang="en-US"/>
          </a:p>
        </p:txBody>
      </p:sp>
      <p:sp>
        <p:nvSpPr>
          <p:cNvPr id="93194" name="Text Box 10"/>
          <p:cNvSpPr txBox="1">
            <a:spLocks noChangeArrowheads="1"/>
          </p:cNvSpPr>
          <p:nvPr/>
        </p:nvSpPr>
        <p:spPr bwMode="auto">
          <a:xfrm>
            <a:off x="490538" y="3906838"/>
            <a:ext cx="1881187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 b="1"/>
              <a:t>int  i=3, j;</a:t>
            </a:r>
          </a:p>
          <a:p>
            <a:pPr eaLnBrk="1" hangingPunct="1"/>
            <a:r>
              <a:rPr lang="en-US" altLang="zh-CN" sz="3200" b="1"/>
              <a:t>j=i++;</a:t>
            </a:r>
            <a:endParaRPr lang="zh-CN" altLang="en-US"/>
          </a:p>
        </p:txBody>
      </p:sp>
      <p:sp>
        <p:nvSpPr>
          <p:cNvPr id="93195" name="Text Box 11"/>
          <p:cNvSpPr txBox="1">
            <a:spLocks noChangeArrowheads="1"/>
          </p:cNvSpPr>
          <p:nvPr/>
        </p:nvSpPr>
        <p:spPr bwMode="auto">
          <a:xfrm>
            <a:off x="2667000" y="4089400"/>
            <a:ext cx="3962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运算后 </a:t>
            </a:r>
            <a:r>
              <a:rPr lang="en-US" altLang="zh-CN" sz="3200" b="1"/>
              <a:t>i =</a:t>
            </a:r>
            <a:r>
              <a:rPr lang="zh-CN" altLang="en-US" sz="3200" b="1"/>
              <a:t> ?，</a:t>
            </a:r>
            <a:r>
              <a:rPr lang="en-US" altLang="zh-CN" sz="3200" b="1"/>
              <a:t>j = ?</a:t>
            </a:r>
            <a:endParaRPr lang="zh-CN" altLang="en-US" sz="3200" b="1"/>
          </a:p>
        </p:txBody>
      </p:sp>
      <p:sp>
        <p:nvSpPr>
          <p:cNvPr id="93196" name="Text Box 12"/>
          <p:cNvSpPr txBox="1">
            <a:spLocks noChangeArrowheads="1"/>
          </p:cNvSpPr>
          <p:nvPr/>
        </p:nvSpPr>
        <p:spPr bwMode="auto">
          <a:xfrm>
            <a:off x="4763" y="5202238"/>
            <a:ext cx="11350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>
                <a:solidFill>
                  <a:srgbClr val="FF0000"/>
                </a:solidFill>
              </a:rPr>
              <a:t>注意:</a:t>
            </a:r>
            <a:endParaRPr lang="zh-CN" altLang="en-US"/>
          </a:p>
        </p:txBody>
      </p:sp>
      <p:sp>
        <p:nvSpPr>
          <p:cNvPr id="93197" name="Text Box 13"/>
          <p:cNvSpPr txBox="1">
            <a:spLocks noChangeArrowheads="1"/>
          </p:cNvSpPr>
          <p:nvPr/>
        </p:nvSpPr>
        <p:spPr bwMode="auto">
          <a:xfrm>
            <a:off x="1295400" y="5202238"/>
            <a:ext cx="8153400" cy="969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3200" b="1"/>
              <a:t>只能用于变量，不能用于常量和表达式，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zh-CN" altLang="en-US" sz="3200" b="1"/>
              <a:t>   如： 3++;   (</a:t>
            </a:r>
            <a:r>
              <a:rPr lang="en-US" altLang="zh-CN" sz="3200" b="1"/>
              <a:t>a+b)++;  </a:t>
            </a:r>
            <a:r>
              <a:rPr lang="zh-CN" altLang="zh-CN" sz="3200" b="1">
                <a:solidFill>
                  <a:srgbClr val="FF0000"/>
                </a:solidFill>
              </a:rPr>
              <a:t>错误</a:t>
            </a:r>
            <a:endParaRPr lang="zh-CN" altLang="en-US" sz="3200" b="1"/>
          </a:p>
        </p:txBody>
      </p:sp>
      <p:sp>
        <p:nvSpPr>
          <p:cNvPr id="93199" name="AutoShape 15"/>
          <p:cNvSpPr>
            <a:spLocks/>
          </p:cNvSpPr>
          <p:nvPr/>
        </p:nvSpPr>
        <p:spPr bwMode="auto">
          <a:xfrm>
            <a:off x="2362200" y="2763838"/>
            <a:ext cx="228600" cy="838200"/>
          </a:xfrm>
          <a:prstGeom prst="rightBrace">
            <a:avLst>
              <a:gd name="adj1" fmla="val 30556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200" name="AutoShape 16"/>
          <p:cNvSpPr>
            <a:spLocks/>
          </p:cNvSpPr>
          <p:nvPr/>
        </p:nvSpPr>
        <p:spPr bwMode="auto">
          <a:xfrm>
            <a:off x="2362200" y="4038600"/>
            <a:ext cx="228600" cy="838200"/>
          </a:xfrm>
          <a:prstGeom prst="rightBrace">
            <a:avLst>
              <a:gd name="adj1" fmla="val 30556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201" name="Text Box 17"/>
          <p:cNvSpPr txBox="1">
            <a:spLocks noChangeArrowheads="1"/>
          </p:cNvSpPr>
          <p:nvPr/>
        </p:nvSpPr>
        <p:spPr bwMode="auto">
          <a:xfrm>
            <a:off x="6400800" y="2916238"/>
            <a:ext cx="2438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FFCCFF"/>
                </a:solidFill>
              </a:rPr>
              <a:t>i =</a:t>
            </a:r>
            <a:r>
              <a:rPr lang="zh-CN" altLang="en-US" sz="3200" b="1">
                <a:solidFill>
                  <a:srgbClr val="FFCCFF"/>
                </a:solidFill>
              </a:rPr>
              <a:t> 4，</a:t>
            </a:r>
            <a:r>
              <a:rPr lang="en-US" altLang="zh-CN" sz="3200" b="1">
                <a:solidFill>
                  <a:srgbClr val="FFCCFF"/>
                </a:solidFill>
              </a:rPr>
              <a:t>j = </a:t>
            </a:r>
            <a:r>
              <a:rPr lang="zh-CN" altLang="en-US" sz="3200" b="1">
                <a:solidFill>
                  <a:srgbClr val="FFCCFF"/>
                </a:solidFill>
              </a:rPr>
              <a:t>4</a:t>
            </a:r>
            <a:endParaRPr lang="zh-CN" altLang="en-US" sz="3200" b="1"/>
          </a:p>
        </p:txBody>
      </p:sp>
      <p:sp>
        <p:nvSpPr>
          <p:cNvPr id="93202" name="Text Box 18"/>
          <p:cNvSpPr txBox="1">
            <a:spLocks noChangeArrowheads="1"/>
          </p:cNvSpPr>
          <p:nvPr/>
        </p:nvSpPr>
        <p:spPr bwMode="auto">
          <a:xfrm>
            <a:off x="6553200" y="4089400"/>
            <a:ext cx="2584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FFCCFF"/>
                </a:solidFill>
              </a:rPr>
              <a:t>i =</a:t>
            </a:r>
            <a:r>
              <a:rPr lang="zh-CN" altLang="en-US" sz="3200" b="1">
                <a:solidFill>
                  <a:srgbClr val="FFCCFF"/>
                </a:solidFill>
              </a:rPr>
              <a:t> 4，</a:t>
            </a:r>
            <a:r>
              <a:rPr lang="en-US" altLang="zh-CN" sz="3200" b="1">
                <a:solidFill>
                  <a:srgbClr val="FFCCFF"/>
                </a:solidFill>
              </a:rPr>
              <a:t>j = 3</a:t>
            </a:r>
            <a:endParaRPr lang="zh-CN" altLang="en-US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18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19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3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3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3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3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32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20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3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3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3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3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3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32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20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93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931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19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autoUpdateAnimBg="0"/>
      <p:bldP spid="93188" grpId="0" autoUpdateAnimBg="0"/>
      <p:bldP spid="93189" grpId="0" autoUpdateAnimBg="0"/>
      <p:bldP spid="93190" grpId="0" autoUpdateAnimBg="0"/>
      <p:bldP spid="93191" grpId="0" autoUpdateAnimBg="0"/>
      <p:bldP spid="93192" grpId="0" autoUpdateAnimBg="0"/>
      <p:bldP spid="93193" grpId="0" autoUpdateAnimBg="0"/>
      <p:bldP spid="93194" grpId="0" autoUpdateAnimBg="0"/>
      <p:bldP spid="93195" grpId="0" autoUpdateAnimBg="0"/>
      <p:bldP spid="93196" grpId="0" autoUpdateAnimBg="0"/>
      <p:bldP spid="93197" grpId="0" autoUpdateAnimBg="0"/>
      <p:bldP spid="93199" grpId="0" animBg="1"/>
      <p:bldP spid="93200" grpId="0" animBg="1"/>
      <p:bldP spid="93201" grpId="0" autoUpdateAnimBg="0"/>
      <p:bldP spid="93202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152400" y="182563"/>
            <a:ext cx="56880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/>
              <a:t>2.4.8  赋值运算符和赋值表达式</a:t>
            </a:r>
            <a:endParaRPr lang="zh-CN" altLang="en-US" sz="3200"/>
          </a:p>
        </p:txBody>
      </p:sp>
      <p:sp>
        <p:nvSpPr>
          <p:cNvPr id="62484" name="Text Box 20"/>
          <p:cNvSpPr txBox="1">
            <a:spLocks noChangeArrowheads="1"/>
          </p:cNvSpPr>
          <p:nvPr/>
        </p:nvSpPr>
        <p:spPr bwMode="auto">
          <a:xfrm>
            <a:off x="152400" y="838200"/>
            <a:ext cx="8229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3200" b="1"/>
              <a:t>1</a:t>
            </a:r>
            <a:r>
              <a:rPr lang="zh-CN" altLang="en-US" sz="3200" b="1">
                <a:latin typeface="宋体" pitchFamily="2" charset="-122"/>
              </a:rPr>
              <a:t>．赋值运算符</a:t>
            </a:r>
            <a:r>
              <a:rPr lang="zh-CN" altLang="en-US" sz="3200" b="1"/>
              <a:t> </a:t>
            </a:r>
          </a:p>
          <a:p>
            <a:pPr eaLnBrk="1" hangingPunct="1"/>
            <a:r>
              <a:rPr lang="zh-CN" altLang="en-US" sz="3200" b="1">
                <a:latin typeface="宋体" pitchFamily="2" charset="-122"/>
              </a:rPr>
              <a:t>   </a:t>
            </a:r>
            <a:r>
              <a:rPr lang="zh-CN" altLang="en-US" sz="3200" b="1">
                <a:latin typeface="Times New Roman"/>
              </a:rPr>
              <a:t>“</a:t>
            </a:r>
            <a:r>
              <a:rPr lang="zh-CN" altLang="en-US" sz="3200" b="1"/>
              <a:t>=</a:t>
            </a:r>
            <a:r>
              <a:rPr lang="zh-CN" altLang="en-US" sz="3200" b="1">
                <a:latin typeface="Times New Roman"/>
              </a:rPr>
              <a:t>”</a:t>
            </a:r>
            <a:r>
              <a:rPr lang="zh-CN" altLang="en-US" sz="3200" b="1">
                <a:latin typeface="宋体" pitchFamily="2" charset="-122"/>
              </a:rPr>
              <a:t> 是赋值运算符，</a:t>
            </a:r>
            <a:r>
              <a:rPr lang="zh-CN" altLang="en-US" sz="3200" b="1"/>
              <a:t>赋值表达式格式：</a:t>
            </a:r>
            <a:endParaRPr lang="zh-CN" altLang="zh-CN" sz="3200" b="1"/>
          </a:p>
        </p:txBody>
      </p:sp>
      <p:sp>
        <p:nvSpPr>
          <p:cNvPr id="62491" name="Text Box 27"/>
          <p:cNvSpPr txBox="1">
            <a:spLocks noChangeArrowheads="1"/>
          </p:cNvSpPr>
          <p:nvPr/>
        </p:nvSpPr>
        <p:spPr bwMode="auto">
          <a:xfrm>
            <a:off x="609600" y="2057400"/>
            <a:ext cx="5857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 u="sng">
                <a:solidFill>
                  <a:schemeClr val="folHlink"/>
                </a:solidFill>
              </a:rPr>
              <a:t>&lt;变量&gt; &lt;赋值运算符&gt; &lt;表达式&gt;</a:t>
            </a:r>
            <a:endParaRPr lang="zh-CN" altLang="en-US" u="sng">
              <a:solidFill>
                <a:schemeClr val="folHlink"/>
              </a:solidFill>
            </a:endParaRPr>
          </a:p>
        </p:txBody>
      </p:sp>
      <p:sp>
        <p:nvSpPr>
          <p:cNvPr id="62492" name="Text Box 28"/>
          <p:cNvSpPr txBox="1">
            <a:spLocks noChangeArrowheads="1"/>
          </p:cNvSpPr>
          <p:nvPr/>
        </p:nvSpPr>
        <p:spPr bwMode="auto">
          <a:xfrm>
            <a:off x="609600" y="3276600"/>
            <a:ext cx="8351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>
                <a:solidFill>
                  <a:schemeClr val="tx2"/>
                </a:solidFill>
              </a:rPr>
              <a:t>求解过程：</a:t>
            </a:r>
            <a:r>
              <a:rPr lang="zh-CN" altLang="en-US" sz="3200" b="1"/>
              <a:t>求出 &lt;表达式&gt; 的值，赋给 &lt;变量&gt;</a:t>
            </a:r>
          </a:p>
        </p:txBody>
      </p:sp>
      <p:sp>
        <p:nvSpPr>
          <p:cNvPr id="62493" name="Text Box 29"/>
          <p:cNvSpPr txBox="1">
            <a:spLocks noChangeArrowheads="1"/>
          </p:cNvSpPr>
          <p:nvPr/>
        </p:nvSpPr>
        <p:spPr bwMode="auto">
          <a:xfrm>
            <a:off x="609600" y="3989388"/>
            <a:ext cx="61547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>
                <a:solidFill>
                  <a:schemeClr val="tx2"/>
                </a:solidFill>
              </a:rPr>
              <a:t>赋值表达式的值：</a:t>
            </a:r>
            <a:r>
              <a:rPr lang="zh-CN" altLang="en-US" sz="3200" b="1"/>
              <a:t>为 &lt;变量&gt; 的值</a:t>
            </a:r>
            <a:endParaRPr lang="zh-CN" altLang="en-US"/>
          </a:p>
        </p:txBody>
      </p:sp>
      <p:sp>
        <p:nvSpPr>
          <p:cNvPr id="62494" name="Text Box 30"/>
          <p:cNvSpPr txBox="1">
            <a:spLocks noChangeArrowheads="1"/>
          </p:cNvSpPr>
          <p:nvPr/>
        </p:nvSpPr>
        <p:spPr bwMode="auto">
          <a:xfrm>
            <a:off x="609600" y="2667000"/>
            <a:ext cx="2479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/>
              <a:t>如：</a:t>
            </a:r>
            <a:r>
              <a:rPr lang="en-US" altLang="en-US" sz="3200" b="1"/>
              <a:t>a = b + c</a:t>
            </a:r>
            <a:endParaRPr lang="en-US" altLang="zh-CN"/>
          </a:p>
        </p:txBody>
      </p:sp>
      <p:sp>
        <p:nvSpPr>
          <p:cNvPr id="62495" name="Text Box 31"/>
          <p:cNvSpPr txBox="1">
            <a:spLocks noChangeArrowheads="1"/>
          </p:cNvSpPr>
          <p:nvPr/>
        </p:nvSpPr>
        <p:spPr bwMode="auto">
          <a:xfrm>
            <a:off x="939800" y="4781550"/>
            <a:ext cx="7277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>
                <a:solidFill>
                  <a:schemeClr val="folHlink"/>
                </a:solidFill>
              </a:rPr>
              <a:t>&lt;表达式&gt; </a:t>
            </a:r>
            <a:r>
              <a:rPr lang="zh-CN" altLang="en-US" sz="3200" b="1"/>
              <a:t>还可以是另一个赋值表达式，</a:t>
            </a:r>
            <a:endParaRPr lang="zh-CN" altLang="en-US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84" grpId="0" autoUpdateAnimBg="0"/>
      <p:bldP spid="62491" grpId="0" autoUpdateAnimBg="0"/>
      <p:bldP spid="62492" grpId="0" autoUpdateAnimBg="0"/>
      <p:bldP spid="62493" grpId="0" autoUpdateAnimBg="0"/>
      <p:bldP spid="62494" grpId="0" autoUpdateAnimBg="0"/>
      <p:bldP spid="6249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ext Box 1027"/>
          <p:cNvSpPr txBox="1">
            <a:spLocks noChangeArrowheads="1"/>
          </p:cNvSpPr>
          <p:nvPr/>
        </p:nvSpPr>
        <p:spPr bwMode="auto">
          <a:xfrm>
            <a:off x="0" y="76200"/>
            <a:ext cx="838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2.1.2    标识符</a:t>
            </a:r>
            <a:endParaRPr lang="zh-CN" altLang="en-US"/>
          </a:p>
        </p:txBody>
      </p:sp>
      <p:sp>
        <p:nvSpPr>
          <p:cNvPr id="44036" name="Text Box 1028"/>
          <p:cNvSpPr txBox="1">
            <a:spLocks noChangeArrowheads="1"/>
          </p:cNvSpPr>
          <p:nvPr/>
        </p:nvSpPr>
        <p:spPr bwMode="auto">
          <a:xfrm>
            <a:off x="0" y="708248"/>
            <a:ext cx="914400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3200" b="1">
                <a:solidFill>
                  <a:schemeClr val="accent1"/>
                </a:solidFill>
              </a:rPr>
              <a:t>标识符</a:t>
            </a:r>
            <a:r>
              <a:rPr lang="zh-CN" altLang="en-US" sz="3200" b="1"/>
              <a:t>(</a:t>
            </a:r>
            <a:r>
              <a:rPr lang="en-US" altLang="zh-CN" sz="3200" b="1"/>
              <a:t>identifier): </a:t>
            </a:r>
            <a:r>
              <a:rPr lang="zh-CN" altLang="en-US" sz="3200" b="1"/>
              <a:t>有效字符序列，</a:t>
            </a:r>
          </a:p>
          <a:p>
            <a:r>
              <a:rPr lang="zh-CN" altLang="en-US" sz="3200" b="1"/>
              <a:t> 用来标识用户自己定义的 变量名、符号常量名、</a:t>
            </a:r>
          </a:p>
          <a:p>
            <a:r>
              <a:rPr lang="zh-CN" altLang="en-US" sz="3200" b="1"/>
              <a:t> 函数名、数组名、类型名、文件名等</a:t>
            </a:r>
          </a:p>
        </p:txBody>
      </p:sp>
      <p:sp>
        <p:nvSpPr>
          <p:cNvPr id="44037" name="Text Box 1029"/>
          <p:cNvSpPr txBox="1">
            <a:spLocks noChangeArrowheads="1"/>
          </p:cNvSpPr>
          <p:nvPr/>
        </p:nvSpPr>
        <p:spPr bwMode="auto">
          <a:xfrm>
            <a:off x="0" y="2241773"/>
            <a:ext cx="91440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chemeClr val="accent1"/>
                </a:solidFill>
              </a:rPr>
              <a:t>命名规则</a:t>
            </a:r>
            <a:r>
              <a:rPr lang="zh-CN" altLang="en-US" sz="3200" b="1"/>
              <a:t>:只能由字母、数字和下划线三种字符组</a:t>
            </a:r>
          </a:p>
          <a:p>
            <a:r>
              <a:rPr lang="zh-CN" altLang="en-US" sz="3200" b="1"/>
              <a:t>                 成，且第一个字符必须为字母或下划线</a:t>
            </a:r>
          </a:p>
          <a:p>
            <a:r>
              <a:rPr lang="zh-CN" altLang="en-US" sz="3200" b="1"/>
              <a:t>                 最大长度为 1～ 247 个字符。</a:t>
            </a:r>
            <a:endParaRPr lang="zh-CN" altLang="en-US">
              <a:solidFill>
                <a:srgbClr val="FF0066"/>
              </a:solidFill>
            </a:endParaRPr>
          </a:p>
        </p:txBody>
      </p:sp>
      <p:sp>
        <p:nvSpPr>
          <p:cNvPr id="44038" name="Text Box 1030"/>
          <p:cNvSpPr txBox="1">
            <a:spLocks noChangeArrowheads="1"/>
          </p:cNvSpPr>
          <p:nvPr/>
        </p:nvSpPr>
        <p:spPr bwMode="auto">
          <a:xfrm>
            <a:off x="0" y="4594448"/>
            <a:ext cx="9144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/>
              <a:t>如:   </a:t>
            </a:r>
            <a:r>
              <a:rPr lang="en-US" altLang="zh-CN" sz="3200" b="1"/>
              <a:t>MyName          average        GetDay  </a:t>
            </a:r>
          </a:p>
          <a:p>
            <a:r>
              <a:rPr lang="en-US" altLang="zh-CN" sz="3200" b="1"/>
              <a:t>        StudentName    _above         Lotus_1_2_3   </a:t>
            </a:r>
            <a:endParaRPr lang="zh-CN" altLang="en-US"/>
          </a:p>
        </p:txBody>
      </p:sp>
      <p:sp>
        <p:nvSpPr>
          <p:cNvPr id="44039" name="Text Box 1031"/>
          <p:cNvSpPr txBox="1">
            <a:spLocks noChangeArrowheads="1"/>
          </p:cNvSpPr>
          <p:nvPr/>
        </p:nvSpPr>
        <p:spPr bwMode="auto">
          <a:xfrm>
            <a:off x="0" y="5821363"/>
            <a:ext cx="9144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chemeClr val="accent1"/>
                </a:solidFill>
              </a:rPr>
              <a:t>非法标识符如</a:t>
            </a:r>
            <a:r>
              <a:rPr lang="zh-CN" altLang="en-US" sz="3200" b="1"/>
              <a:t>:   </a:t>
            </a:r>
            <a:r>
              <a:rPr lang="en-US" altLang="zh-CN" sz="3200" b="1"/>
              <a:t>M.D.John     $123      3Dmax</a:t>
            </a:r>
            <a:endParaRPr lang="zh-CN" altLang="en-US"/>
          </a:p>
        </p:txBody>
      </p:sp>
      <p:sp>
        <p:nvSpPr>
          <p:cNvPr id="44040" name="Text Box 1032"/>
          <p:cNvSpPr txBox="1">
            <a:spLocks noChangeArrowheads="1"/>
          </p:cNvSpPr>
          <p:nvPr/>
        </p:nvSpPr>
        <p:spPr bwMode="auto">
          <a:xfrm>
            <a:off x="0" y="3984848"/>
            <a:ext cx="7543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chemeClr val="accent1"/>
                </a:solidFill>
              </a:rPr>
              <a:t>合法标识符如</a:t>
            </a:r>
            <a:r>
              <a:rPr lang="zh-CN" altLang="en-US" sz="3200" b="1"/>
              <a:t>: （有时用匈牙利命名法）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 autoUpdateAnimBg="0"/>
      <p:bldP spid="44037" grpId="0" autoUpdateAnimBg="0"/>
      <p:bldP spid="44038" grpId="0" autoUpdateAnimBg="0"/>
      <p:bldP spid="44039" grpId="0" autoUpdateAnimBg="0"/>
      <p:bldP spid="44040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609600" y="4327525"/>
            <a:ext cx="3825875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/>
              <a:t>如: </a:t>
            </a:r>
            <a:r>
              <a:rPr lang="en-US" altLang="zh-CN" sz="3200" b="1"/>
              <a:t>a=b=5</a:t>
            </a:r>
          </a:p>
          <a:p>
            <a:pPr>
              <a:lnSpc>
                <a:spcPct val="120000"/>
              </a:lnSpc>
            </a:pPr>
            <a:r>
              <a:rPr lang="en-US" altLang="zh-CN" sz="3200" b="1"/>
              <a:t>      a=5+(c=6)</a:t>
            </a:r>
          </a:p>
          <a:p>
            <a:pPr>
              <a:lnSpc>
                <a:spcPct val="120000"/>
              </a:lnSpc>
            </a:pPr>
            <a:r>
              <a:rPr lang="en-US" altLang="zh-CN" sz="3200" b="1"/>
              <a:t>      a=(b=4)+(c=6)</a:t>
            </a:r>
            <a:endParaRPr lang="zh-CN" altLang="en-US"/>
          </a:p>
        </p:txBody>
      </p:sp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609600" y="2955925"/>
            <a:ext cx="5791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如果 </a:t>
            </a:r>
            <a:r>
              <a:rPr lang="en-US" altLang="zh-CN" sz="3200" b="1"/>
              <a:t>a </a:t>
            </a:r>
            <a:r>
              <a:rPr lang="zh-CN" altLang="en-US" sz="3200" b="1"/>
              <a:t>初值为 2，表达式结果？</a:t>
            </a:r>
            <a:endParaRPr lang="zh-CN" altLang="zh-CN" sz="3200" b="1"/>
          </a:p>
        </p:txBody>
      </p:sp>
      <p:sp>
        <p:nvSpPr>
          <p:cNvPr id="65551" name="Text Box 15"/>
          <p:cNvSpPr txBox="1">
            <a:spLocks noChangeArrowheads="1"/>
          </p:cNvSpPr>
          <p:nvPr/>
        </p:nvSpPr>
        <p:spPr bwMode="auto">
          <a:xfrm>
            <a:off x="6283325" y="2971800"/>
            <a:ext cx="17129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chemeClr val="tx2"/>
                </a:solidFill>
              </a:rPr>
              <a:t>结果为 7</a:t>
            </a:r>
            <a:endParaRPr lang="zh-CN" altLang="zh-CN" sz="3200" b="1"/>
          </a:p>
        </p:txBody>
      </p:sp>
      <p:sp>
        <p:nvSpPr>
          <p:cNvPr id="65553" name="Text Box 17"/>
          <p:cNvSpPr txBox="1">
            <a:spLocks noChangeArrowheads="1"/>
          </p:cNvSpPr>
          <p:nvPr/>
        </p:nvSpPr>
        <p:spPr bwMode="auto">
          <a:xfrm>
            <a:off x="80963" y="365125"/>
            <a:ext cx="1568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/>
              <a:t>如:  </a:t>
            </a:r>
            <a:r>
              <a:rPr lang="en-US" altLang="zh-CN" sz="3200" b="1"/>
              <a:t>a=3</a:t>
            </a:r>
            <a:endParaRPr lang="zh-CN" altLang="en-US"/>
          </a:p>
        </p:txBody>
      </p:sp>
      <p:sp>
        <p:nvSpPr>
          <p:cNvPr id="65554" name="Text Box 18"/>
          <p:cNvSpPr txBox="1">
            <a:spLocks noChangeArrowheads="1"/>
          </p:cNvSpPr>
          <p:nvPr/>
        </p:nvSpPr>
        <p:spPr bwMode="auto">
          <a:xfrm>
            <a:off x="2057400" y="365125"/>
            <a:ext cx="419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3是最简单的表达式</a:t>
            </a:r>
            <a:endParaRPr lang="zh-CN" altLang="en-US"/>
          </a:p>
        </p:txBody>
      </p:sp>
      <p:sp>
        <p:nvSpPr>
          <p:cNvPr id="65555" name="Text Box 19"/>
          <p:cNvSpPr txBox="1">
            <a:spLocks noChangeArrowheads="1"/>
          </p:cNvSpPr>
          <p:nvPr/>
        </p:nvSpPr>
        <p:spPr bwMode="auto">
          <a:xfrm>
            <a:off x="609600" y="1081088"/>
            <a:ext cx="10763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 b="1"/>
              <a:t>i=i+1</a:t>
            </a:r>
            <a:endParaRPr lang="zh-CN" altLang="en-US"/>
          </a:p>
        </p:txBody>
      </p:sp>
      <p:sp>
        <p:nvSpPr>
          <p:cNvPr id="65556" name="Text Box 20"/>
          <p:cNvSpPr txBox="1">
            <a:spLocks noChangeArrowheads="1"/>
          </p:cNvSpPr>
          <p:nvPr/>
        </p:nvSpPr>
        <p:spPr bwMode="auto">
          <a:xfrm>
            <a:off x="2057400" y="1081088"/>
            <a:ext cx="4343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它不同于“等于号”</a:t>
            </a:r>
            <a:endParaRPr lang="zh-CN" altLang="en-US"/>
          </a:p>
        </p:txBody>
      </p:sp>
      <p:sp>
        <p:nvSpPr>
          <p:cNvPr id="65557" name="Text Box 21"/>
          <p:cNvSpPr txBox="1">
            <a:spLocks noChangeArrowheads="1"/>
          </p:cNvSpPr>
          <p:nvPr/>
        </p:nvSpPr>
        <p:spPr bwMode="auto">
          <a:xfrm>
            <a:off x="6477000" y="746125"/>
            <a:ext cx="2286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chemeClr val="accent1"/>
                </a:solidFill>
              </a:rPr>
              <a:t>注意优先级</a:t>
            </a:r>
          </a:p>
          <a:p>
            <a:r>
              <a:rPr lang="zh-CN" altLang="en-US" sz="3200" b="1">
                <a:solidFill>
                  <a:schemeClr val="accent1"/>
                </a:solidFill>
              </a:rPr>
              <a:t>    与结合性</a:t>
            </a:r>
            <a:endParaRPr lang="zh-CN" altLang="en-US"/>
          </a:p>
        </p:txBody>
      </p:sp>
      <p:sp>
        <p:nvSpPr>
          <p:cNvPr id="65558" name="Text Box 22"/>
          <p:cNvSpPr txBox="1">
            <a:spLocks noChangeArrowheads="1"/>
          </p:cNvSpPr>
          <p:nvPr/>
        </p:nvSpPr>
        <p:spPr bwMode="auto">
          <a:xfrm>
            <a:off x="533400" y="1965325"/>
            <a:ext cx="434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 </a:t>
            </a:r>
            <a:r>
              <a:rPr lang="en-US" altLang="en-US" sz="3200" b="1"/>
              <a:t>b = c = d = a+5</a:t>
            </a:r>
            <a:endParaRPr lang="en-US" altLang="zh-CN"/>
          </a:p>
        </p:txBody>
      </p:sp>
      <p:sp>
        <p:nvSpPr>
          <p:cNvPr id="65559" name="Line 23"/>
          <p:cNvSpPr>
            <a:spLocks noChangeShapeType="1"/>
          </p:cNvSpPr>
          <p:nvPr/>
        </p:nvSpPr>
        <p:spPr bwMode="auto">
          <a:xfrm>
            <a:off x="2057400" y="2468563"/>
            <a:ext cx="1219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60" name="Line 24"/>
          <p:cNvSpPr>
            <a:spLocks noChangeShapeType="1"/>
          </p:cNvSpPr>
          <p:nvPr/>
        </p:nvSpPr>
        <p:spPr bwMode="auto">
          <a:xfrm flipV="1">
            <a:off x="1447800" y="2620963"/>
            <a:ext cx="1828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61" name="Line 25"/>
          <p:cNvSpPr>
            <a:spLocks noChangeShapeType="1"/>
          </p:cNvSpPr>
          <p:nvPr/>
        </p:nvSpPr>
        <p:spPr bwMode="auto">
          <a:xfrm flipV="1">
            <a:off x="681038" y="2773363"/>
            <a:ext cx="26987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62" name="Text Box 26"/>
          <p:cNvSpPr txBox="1">
            <a:spLocks noChangeArrowheads="1"/>
          </p:cNvSpPr>
          <p:nvPr/>
        </p:nvSpPr>
        <p:spPr bwMode="auto">
          <a:xfrm>
            <a:off x="4038600" y="2270125"/>
            <a:ext cx="2286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chemeClr val="accent1"/>
                </a:solidFill>
              </a:rPr>
              <a:t>自右向左</a:t>
            </a:r>
          </a:p>
        </p:txBody>
      </p:sp>
      <p:sp>
        <p:nvSpPr>
          <p:cNvPr id="65563" name="Text Box 27"/>
          <p:cNvSpPr txBox="1">
            <a:spLocks noChangeArrowheads="1"/>
          </p:cNvSpPr>
          <p:nvPr/>
        </p:nvSpPr>
        <p:spPr bwMode="auto">
          <a:xfrm>
            <a:off x="609600" y="3727450"/>
            <a:ext cx="4264025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>
                <a:solidFill>
                  <a:schemeClr val="tx2"/>
                </a:solidFill>
              </a:rPr>
              <a:t>表达式结果分别为：？</a:t>
            </a:r>
          </a:p>
          <a:p>
            <a:pPr>
              <a:lnSpc>
                <a:spcPct val="120000"/>
              </a:lnSpc>
            </a:pPr>
            <a:r>
              <a:rPr lang="zh-CN" altLang="en-US" sz="3200" b="1">
                <a:solidFill>
                  <a:schemeClr val="tx2"/>
                </a:solidFill>
              </a:rPr>
              <a:t>                                     5 </a:t>
            </a:r>
          </a:p>
          <a:p>
            <a:pPr>
              <a:lnSpc>
                <a:spcPct val="120000"/>
              </a:lnSpc>
            </a:pPr>
            <a:r>
              <a:rPr lang="zh-CN" altLang="en-US" sz="3200" b="1">
                <a:solidFill>
                  <a:schemeClr val="tx2"/>
                </a:solidFill>
              </a:rPr>
              <a:t>                                    11</a:t>
            </a:r>
          </a:p>
          <a:p>
            <a:pPr>
              <a:lnSpc>
                <a:spcPct val="120000"/>
              </a:lnSpc>
            </a:pPr>
            <a:r>
              <a:rPr lang="zh-CN" altLang="en-US" sz="3200" b="1">
                <a:solidFill>
                  <a:schemeClr val="tx2"/>
                </a:solidFill>
              </a:rPr>
              <a:t>                                   10</a:t>
            </a:r>
            <a:endParaRPr lang="zh-CN" altLang="zh-CN" sz="3200" b="1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5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5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5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5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5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5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5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5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2" grpId="0" autoUpdateAnimBg="0"/>
      <p:bldP spid="65543" grpId="0" autoUpdateAnimBg="0"/>
      <p:bldP spid="65551" grpId="0" autoUpdateAnimBg="0"/>
      <p:bldP spid="65553" grpId="0" autoUpdateAnimBg="0"/>
      <p:bldP spid="65554" grpId="0" autoUpdateAnimBg="0"/>
      <p:bldP spid="65555" grpId="0" autoUpdateAnimBg="0"/>
      <p:bldP spid="65556" grpId="0" autoUpdateAnimBg="0"/>
      <p:bldP spid="65557" grpId="0" autoUpdateAnimBg="0"/>
      <p:bldP spid="65558" grpId="0" autoUpdateAnimBg="0"/>
      <p:bldP spid="65559" grpId="0" animBg="1"/>
      <p:bldP spid="65560" grpId="0" animBg="1"/>
      <p:bldP spid="65561" grpId="0" animBg="1"/>
      <p:bldP spid="65562" grpId="0" autoUpdateAnimBg="0"/>
      <p:bldP spid="65563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0" y="103188"/>
            <a:ext cx="34464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/>
              <a:t>2. 复合赋值运算符</a:t>
            </a:r>
            <a:endParaRPr lang="zh-CN" altLang="en-US"/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6100763" y="228600"/>
            <a:ext cx="30432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/>
              <a:t>复合赋值运算符</a:t>
            </a:r>
            <a:endParaRPr lang="zh-CN" altLang="en-US"/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1816100" y="3276600"/>
            <a:ext cx="1460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 b="1"/>
              <a:t>x*=y+8</a:t>
            </a:r>
            <a:endParaRPr lang="zh-CN" altLang="en-US"/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3870325" y="3306763"/>
            <a:ext cx="33559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/>
              <a:t>等价于  </a:t>
            </a:r>
            <a:r>
              <a:rPr lang="en-US" altLang="zh-CN" sz="3200" b="1"/>
              <a:t>x=x*(y+8)</a:t>
            </a:r>
            <a:endParaRPr lang="zh-CN" altLang="en-US"/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1828800" y="2667000"/>
            <a:ext cx="1228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 b="1"/>
              <a:t>x%=3</a:t>
            </a:r>
            <a:endParaRPr lang="zh-CN" altLang="en-US"/>
          </a:p>
        </p:txBody>
      </p:sp>
      <p:sp>
        <p:nvSpPr>
          <p:cNvPr id="67591" name="Text Box 7"/>
          <p:cNvSpPr txBox="1">
            <a:spLocks noChangeArrowheads="1"/>
          </p:cNvSpPr>
          <p:nvPr/>
        </p:nvSpPr>
        <p:spPr bwMode="auto">
          <a:xfrm>
            <a:off x="3886200" y="2697163"/>
            <a:ext cx="28543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/>
              <a:t>等价于  </a:t>
            </a:r>
            <a:r>
              <a:rPr lang="en-US" altLang="zh-CN" sz="3200" b="1"/>
              <a:t>x=x%3</a:t>
            </a:r>
            <a:endParaRPr lang="zh-CN" altLang="en-US"/>
          </a:p>
        </p:txBody>
      </p:sp>
      <p:sp>
        <p:nvSpPr>
          <p:cNvPr id="67592" name="Text Box 8"/>
          <p:cNvSpPr txBox="1">
            <a:spLocks noChangeArrowheads="1"/>
          </p:cNvSpPr>
          <p:nvPr/>
        </p:nvSpPr>
        <p:spPr bwMode="auto">
          <a:xfrm>
            <a:off x="1828800" y="3916363"/>
            <a:ext cx="9350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 b="1"/>
              <a:t>x/=9</a:t>
            </a:r>
            <a:endParaRPr lang="zh-CN" altLang="en-US"/>
          </a:p>
        </p:txBody>
      </p:sp>
      <p:sp>
        <p:nvSpPr>
          <p:cNvPr id="67593" name="Text Box 9"/>
          <p:cNvSpPr txBox="1">
            <a:spLocks noChangeArrowheads="1"/>
          </p:cNvSpPr>
          <p:nvPr/>
        </p:nvSpPr>
        <p:spPr bwMode="auto">
          <a:xfrm>
            <a:off x="2286000" y="990600"/>
            <a:ext cx="3082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/>
              <a:t>简写为：  </a:t>
            </a:r>
            <a:r>
              <a:rPr lang="en-US" altLang="zh-CN" sz="3200" b="1"/>
              <a:t>a += 3</a:t>
            </a:r>
            <a:endParaRPr lang="zh-CN" altLang="en-US"/>
          </a:p>
        </p:txBody>
      </p:sp>
      <p:sp>
        <p:nvSpPr>
          <p:cNvPr id="67594" name="Text Box 10"/>
          <p:cNvSpPr txBox="1">
            <a:spLocks noChangeArrowheads="1"/>
          </p:cNvSpPr>
          <p:nvPr/>
        </p:nvSpPr>
        <p:spPr bwMode="auto">
          <a:xfrm>
            <a:off x="381000" y="990600"/>
            <a:ext cx="1460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/>
              <a:t>  </a:t>
            </a:r>
            <a:r>
              <a:rPr lang="en-US" altLang="zh-CN" sz="3200" b="1"/>
              <a:t>a=a+3</a:t>
            </a:r>
            <a:endParaRPr lang="zh-CN" altLang="en-US"/>
          </a:p>
        </p:txBody>
      </p:sp>
      <p:sp>
        <p:nvSpPr>
          <p:cNvPr id="67595" name="Text Box 11"/>
          <p:cNvSpPr txBox="1">
            <a:spLocks noChangeArrowheads="1"/>
          </p:cNvSpPr>
          <p:nvPr/>
        </p:nvSpPr>
        <p:spPr bwMode="auto">
          <a:xfrm>
            <a:off x="2286000" y="1676400"/>
            <a:ext cx="3125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/>
              <a:t>简写为：  </a:t>
            </a:r>
            <a:r>
              <a:rPr lang="en-US" altLang="zh-CN" sz="3200" b="1"/>
              <a:t>a - = b</a:t>
            </a:r>
            <a:endParaRPr lang="zh-CN" altLang="en-US"/>
          </a:p>
        </p:txBody>
      </p:sp>
      <p:sp>
        <p:nvSpPr>
          <p:cNvPr id="67596" name="Text Box 12"/>
          <p:cNvSpPr txBox="1">
            <a:spLocks noChangeArrowheads="1"/>
          </p:cNvSpPr>
          <p:nvPr/>
        </p:nvSpPr>
        <p:spPr bwMode="auto">
          <a:xfrm>
            <a:off x="381000" y="1630363"/>
            <a:ext cx="13858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/>
              <a:t>  </a:t>
            </a:r>
            <a:r>
              <a:rPr lang="en-US" altLang="zh-CN" sz="3200" b="1"/>
              <a:t>a=a-b</a:t>
            </a:r>
            <a:endParaRPr lang="zh-CN" altLang="en-US"/>
          </a:p>
        </p:txBody>
      </p:sp>
      <p:sp>
        <p:nvSpPr>
          <p:cNvPr id="67597" name="Line 13"/>
          <p:cNvSpPr>
            <a:spLocks noChangeShapeType="1"/>
          </p:cNvSpPr>
          <p:nvPr/>
        </p:nvSpPr>
        <p:spPr bwMode="auto">
          <a:xfrm>
            <a:off x="4572000" y="1524000"/>
            <a:ext cx="381000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8" name="Line 14"/>
          <p:cNvSpPr>
            <a:spLocks noChangeShapeType="1"/>
          </p:cNvSpPr>
          <p:nvPr/>
        </p:nvSpPr>
        <p:spPr bwMode="auto">
          <a:xfrm>
            <a:off x="4495800" y="2209800"/>
            <a:ext cx="533400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9" name="Line 15"/>
          <p:cNvSpPr>
            <a:spLocks noChangeShapeType="1"/>
          </p:cNvSpPr>
          <p:nvPr/>
        </p:nvSpPr>
        <p:spPr bwMode="auto">
          <a:xfrm flipH="1">
            <a:off x="4800600" y="533400"/>
            <a:ext cx="1066800" cy="5334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00" name="Line 16"/>
          <p:cNvSpPr>
            <a:spLocks noChangeShapeType="1"/>
          </p:cNvSpPr>
          <p:nvPr/>
        </p:nvSpPr>
        <p:spPr bwMode="auto">
          <a:xfrm flipH="1">
            <a:off x="4800600" y="685800"/>
            <a:ext cx="1219200" cy="11430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01" name="Text Box 17"/>
          <p:cNvSpPr txBox="1">
            <a:spLocks noChangeArrowheads="1"/>
          </p:cNvSpPr>
          <p:nvPr/>
        </p:nvSpPr>
        <p:spPr bwMode="auto">
          <a:xfrm>
            <a:off x="457200" y="2620963"/>
            <a:ext cx="14049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/>
              <a:t>同理：</a:t>
            </a:r>
            <a:endParaRPr lang="zh-CN" altLang="en-US"/>
          </a:p>
        </p:txBody>
      </p:sp>
      <p:sp>
        <p:nvSpPr>
          <p:cNvPr id="67602" name="Text Box 18"/>
          <p:cNvSpPr txBox="1">
            <a:spLocks noChangeArrowheads="1"/>
          </p:cNvSpPr>
          <p:nvPr/>
        </p:nvSpPr>
        <p:spPr bwMode="auto">
          <a:xfrm>
            <a:off x="423863" y="4724400"/>
            <a:ext cx="7119937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>
                <a:solidFill>
                  <a:schemeClr val="folHlink"/>
                </a:solidFill>
              </a:rPr>
              <a:t>赋值运算符</a:t>
            </a:r>
            <a:r>
              <a:rPr lang="zh-CN" altLang="en-US" sz="3200" b="1"/>
              <a:t> 以及 </a:t>
            </a:r>
            <a:r>
              <a:rPr lang="zh-CN" altLang="en-US" sz="3200" b="1">
                <a:solidFill>
                  <a:schemeClr val="folHlink"/>
                </a:solidFill>
              </a:rPr>
              <a:t>复合赋值运算符</a:t>
            </a:r>
            <a:endParaRPr lang="zh-CN" altLang="en-US" sz="3200" b="1"/>
          </a:p>
          <a:p>
            <a:pPr eaLnBrk="1" hangingPunct="1"/>
            <a:r>
              <a:rPr lang="zh-CN" altLang="en-US" sz="3200" b="1"/>
              <a:t>的运算优先级比</a:t>
            </a:r>
            <a:r>
              <a:rPr lang="zh-CN" altLang="en-US" sz="3200" b="1">
                <a:solidFill>
                  <a:schemeClr val="folHlink"/>
                </a:solidFill>
              </a:rPr>
              <a:t>算术运算符</a:t>
            </a:r>
            <a:r>
              <a:rPr lang="zh-CN" altLang="en-US" sz="3200" b="1"/>
              <a:t>优先级低，</a:t>
            </a:r>
          </a:p>
          <a:p>
            <a:pPr eaLnBrk="1" hangingPunct="1"/>
            <a:r>
              <a:rPr lang="zh-CN" altLang="en-US" sz="3200" b="1"/>
              <a:t>运算结合性为</a:t>
            </a:r>
            <a:r>
              <a:rPr lang="zh-CN" altLang="en-US" sz="3200" b="1">
                <a:solidFill>
                  <a:schemeClr val="folHlink"/>
                </a:solidFill>
              </a:rPr>
              <a:t>自右向左。</a:t>
            </a:r>
            <a:endParaRPr lang="zh-CN" altLang="en-US"/>
          </a:p>
        </p:txBody>
      </p:sp>
      <p:sp>
        <p:nvSpPr>
          <p:cNvPr id="67603" name="Rectangle 19"/>
          <p:cNvSpPr>
            <a:spLocks noChangeArrowheads="1"/>
          </p:cNvSpPr>
          <p:nvPr/>
        </p:nvSpPr>
        <p:spPr bwMode="auto">
          <a:xfrm>
            <a:off x="3886200" y="3916363"/>
            <a:ext cx="2565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等价于  </a:t>
            </a:r>
            <a:r>
              <a:rPr lang="en-US" altLang="zh-CN" sz="3200" b="1"/>
              <a:t>x=x/9</a:t>
            </a:r>
            <a:endParaRPr lang="zh-CN" altLang="en-US" sz="3200" b="1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7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7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7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7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6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67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7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67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7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autoUpdateAnimBg="0"/>
      <p:bldP spid="67588" grpId="0" autoUpdateAnimBg="0"/>
      <p:bldP spid="67589" grpId="0" autoUpdateAnimBg="0"/>
      <p:bldP spid="67590" grpId="0" autoUpdateAnimBg="0"/>
      <p:bldP spid="67591" grpId="0" autoUpdateAnimBg="0"/>
      <p:bldP spid="67592" grpId="0" autoUpdateAnimBg="0"/>
      <p:bldP spid="67593" grpId="0" autoUpdateAnimBg="0"/>
      <p:bldP spid="67594" grpId="0" autoUpdateAnimBg="0"/>
      <p:bldP spid="67595" grpId="0" autoUpdateAnimBg="0"/>
      <p:bldP spid="67596" grpId="0" autoUpdateAnimBg="0"/>
      <p:bldP spid="67597" grpId="0" animBg="1"/>
      <p:bldP spid="67598" grpId="0" animBg="1"/>
      <p:bldP spid="67599" grpId="0" animBg="1"/>
      <p:bldP spid="67600" grpId="0" animBg="1"/>
      <p:bldP spid="67601" grpId="0" autoUpdateAnimBg="0"/>
      <p:bldP spid="67602" grpId="0" autoUpdateAnimBg="0"/>
      <p:bldP spid="67603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457200" y="304800"/>
            <a:ext cx="382587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/>
              <a:t>例: </a:t>
            </a:r>
            <a:r>
              <a:rPr lang="en-US" altLang="zh-CN" sz="3200" b="1"/>
              <a:t>a+=a-=a*a</a:t>
            </a:r>
            <a:endParaRPr lang="zh-CN" altLang="en-US"/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514350" y="1676400"/>
            <a:ext cx="58102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如果 </a:t>
            </a:r>
            <a:r>
              <a:rPr lang="en-US" altLang="zh-CN" sz="3200" b="1"/>
              <a:t>a </a:t>
            </a:r>
            <a:r>
              <a:rPr lang="zh-CN" altLang="en-US" sz="3200" b="1"/>
              <a:t>初值为 2，表达式结果？</a:t>
            </a:r>
          </a:p>
          <a:p>
            <a:r>
              <a:rPr lang="zh-CN" altLang="en-US" sz="3200" b="1"/>
              <a:t>     </a:t>
            </a:r>
            <a:r>
              <a:rPr lang="en-US" altLang="zh-CN" sz="3200" b="1"/>
              <a:t>a+=a-=a*a</a:t>
            </a:r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2343150" y="27432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1774825" y="2854325"/>
            <a:ext cx="1219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5" name="Line 7"/>
          <p:cNvSpPr>
            <a:spLocks noChangeShapeType="1"/>
          </p:cNvSpPr>
          <p:nvPr/>
        </p:nvSpPr>
        <p:spPr bwMode="auto">
          <a:xfrm>
            <a:off x="1123950" y="2971800"/>
            <a:ext cx="1905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6" name="Text Box 8"/>
          <p:cNvSpPr txBox="1">
            <a:spLocks noChangeArrowheads="1"/>
          </p:cNvSpPr>
          <p:nvPr/>
        </p:nvSpPr>
        <p:spPr bwMode="auto">
          <a:xfrm>
            <a:off x="2343150" y="3276600"/>
            <a:ext cx="400208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chemeClr val="tx2"/>
                </a:solidFill>
              </a:rPr>
              <a:t>结果 </a:t>
            </a:r>
            <a:r>
              <a:rPr lang="en-US" altLang="zh-CN" sz="3200" b="1">
                <a:solidFill>
                  <a:schemeClr val="tx2"/>
                </a:solidFill>
              </a:rPr>
              <a:t>a </a:t>
            </a:r>
            <a:r>
              <a:rPr lang="zh-CN" altLang="en-US" sz="3200" b="1">
                <a:solidFill>
                  <a:schemeClr val="tx2"/>
                </a:solidFill>
              </a:rPr>
              <a:t>的值为 - 4</a:t>
            </a:r>
          </a:p>
          <a:p>
            <a:r>
              <a:rPr lang="zh-CN" altLang="en-US" sz="3200" b="1">
                <a:solidFill>
                  <a:schemeClr val="tx2"/>
                </a:solidFill>
              </a:rPr>
              <a:t>表达式的结果也为 - 4</a:t>
            </a:r>
            <a:endParaRPr lang="zh-CN" altLang="zh-CN" sz="3200" b="1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8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8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86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86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8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8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8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8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8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8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86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86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autoUpdateAnimBg="0"/>
      <p:bldP spid="68613" grpId="0" animBg="1"/>
      <p:bldP spid="68614" grpId="0" animBg="1"/>
      <p:bldP spid="68615" grpId="0" animBg="1"/>
      <p:bldP spid="68616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-92075" y="-50800"/>
            <a:ext cx="58150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600" b="1"/>
              <a:t>2.4.9  </a:t>
            </a:r>
            <a:r>
              <a:rPr lang="zh-CN" altLang="en-US" sz="3200" b="1"/>
              <a:t>逗号运算符和逗号表达式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0" y="458688"/>
            <a:ext cx="8716963" cy="124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 dirty="0">
                <a:solidFill>
                  <a:schemeClr val="tx2"/>
                </a:solidFill>
              </a:rPr>
              <a:t>逗号运算符</a:t>
            </a:r>
            <a:r>
              <a:rPr lang="zh-CN" altLang="en-US" sz="3200" b="1" dirty="0"/>
              <a:t>：</a:t>
            </a:r>
            <a:r>
              <a:rPr lang="zh-CN" altLang="en-US" sz="4400" b="1" dirty="0">
                <a:solidFill>
                  <a:schemeClr val="folHlink"/>
                </a:solidFill>
              </a:rPr>
              <a:t>，</a:t>
            </a:r>
            <a:r>
              <a:rPr lang="zh-CN" altLang="en-US" sz="3200" b="1" dirty="0"/>
              <a:t> </a:t>
            </a:r>
          </a:p>
          <a:p>
            <a:pPr eaLnBrk="1" hangingPunct="1"/>
            <a:r>
              <a:rPr lang="zh-CN" altLang="en-US" sz="3200" b="1" dirty="0">
                <a:solidFill>
                  <a:schemeClr val="tx2"/>
                </a:solidFill>
              </a:rPr>
              <a:t>逗号表达式</a:t>
            </a:r>
            <a:r>
              <a:rPr lang="zh-CN" altLang="en-US" sz="3200" b="1" dirty="0"/>
              <a:t>： </a:t>
            </a:r>
            <a:r>
              <a:rPr lang="zh-CN" altLang="en-US" sz="2800" b="1" u="sng" dirty="0">
                <a:solidFill>
                  <a:schemeClr val="folHlink"/>
                </a:solidFill>
              </a:rPr>
              <a:t>&lt;表达式1&gt; ,&lt;表达式2&gt;,…... ,&lt;表达式</a:t>
            </a:r>
            <a:r>
              <a:rPr lang="en-US" altLang="zh-CN" sz="2800" b="1" u="sng" dirty="0">
                <a:solidFill>
                  <a:schemeClr val="folHlink"/>
                </a:solidFill>
              </a:rPr>
              <a:t>n&gt;</a:t>
            </a:r>
            <a:endParaRPr lang="en-US" altLang="zh-CN" sz="3200" b="1" dirty="0">
              <a:solidFill>
                <a:schemeClr val="folHlink"/>
              </a:solidFill>
            </a:endParaRP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1066800" y="1677888"/>
            <a:ext cx="37322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/>
              <a:t>如: </a:t>
            </a:r>
            <a:r>
              <a:rPr lang="en-US" altLang="zh-CN" sz="3200" b="1"/>
              <a:t>a=3*5 , a*4 , a+5</a:t>
            </a:r>
            <a:endParaRPr lang="zh-CN" altLang="en-US" sz="3200" b="1"/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838200" y="5441851"/>
            <a:ext cx="79359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/>
              <a:t>逗号运算符</a:t>
            </a:r>
            <a:r>
              <a:rPr lang="zh-CN" altLang="en-US" sz="3200" b="1">
                <a:solidFill>
                  <a:schemeClr val="folHlink"/>
                </a:solidFill>
              </a:rPr>
              <a:t>优先级最低</a:t>
            </a:r>
            <a:r>
              <a:rPr lang="zh-CN" altLang="en-US" sz="3200" b="1"/>
              <a:t>，</a:t>
            </a:r>
            <a:r>
              <a:rPr lang="zh-CN" altLang="en-US" sz="3200" b="1">
                <a:solidFill>
                  <a:schemeClr val="folHlink"/>
                </a:solidFill>
              </a:rPr>
              <a:t>结合性：自左向右</a:t>
            </a:r>
          </a:p>
        </p:txBody>
      </p:sp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-76200" y="2290663"/>
            <a:ext cx="9601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3200" b="1">
                <a:solidFill>
                  <a:schemeClr val="tx2"/>
                </a:solidFill>
              </a:rPr>
              <a:t>求解过程：</a:t>
            </a:r>
            <a:r>
              <a:rPr lang="zh-CN" altLang="en-US" sz="3200" b="1"/>
              <a:t>依次计算 &lt;表达式1&gt;、 &lt;表达式2&gt;…...</a:t>
            </a:r>
          </a:p>
          <a:p>
            <a:pPr eaLnBrk="1" hangingPunct="1"/>
            <a:r>
              <a:rPr lang="zh-CN" altLang="en-US" sz="3200" b="1"/>
              <a:t>                  &lt;表达式</a:t>
            </a:r>
            <a:r>
              <a:rPr lang="en-US" altLang="zh-CN" sz="3200" b="1"/>
              <a:t>n&gt;</a:t>
            </a:r>
            <a:r>
              <a:rPr lang="zh-CN" altLang="en-US" sz="3200" b="1"/>
              <a:t>的值。</a:t>
            </a:r>
          </a:p>
        </p:txBody>
      </p:sp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0" y="3354288"/>
            <a:ext cx="67786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>
                <a:solidFill>
                  <a:schemeClr val="tx2"/>
                </a:solidFill>
              </a:rPr>
              <a:t>逗号表达式的值：</a:t>
            </a:r>
            <a:r>
              <a:rPr lang="zh-CN" altLang="en-US" sz="3200" b="1"/>
              <a:t>为 &lt;表达式</a:t>
            </a:r>
            <a:r>
              <a:rPr lang="en-US" altLang="zh-CN" sz="3200" b="1"/>
              <a:t>n&gt; </a:t>
            </a:r>
            <a:r>
              <a:rPr lang="zh-CN" altLang="en-US" sz="3200" b="1"/>
              <a:t>的值</a:t>
            </a:r>
            <a:endParaRPr lang="zh-CN" altLang="en-US"/>
          </a:p>
        </p:txBody>
      </p:sp>
      <p:sp>
        <p:nvSpPr>
          <p:cNvPr id="69640" name="Line 8"/>
          <p:cNvSpPr>
            <a:spLocks noChangeShapeType="1"/>
          </p:cNvSpPr>
          <p:nvPr/>
        </p:nvSpPr>
        <p:spPr bwMode="auto">
          <a:xfrm>
            <a:off x="1905000" y="2228751"/>
            <a:ext cx="9144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1" name="Line 9"/>
          <p:cNvSpPr>
            <a:spLocks noChangeShapeType="1"/>
          </p:cNvSpPr>
          <p:nvPr/>
        </p:nvSpPr>
        <p:spPr bwMode="auto">
          <a:xfrm>
            <a:off x="3200400" y="2228751"/>
            <a:ext cx="5334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2" name="Line 10"/>
          <p:cNvSpPr>
            <a:spLocks noChangeShapeType="1"/>
          </p:cNvSpPr>
          <p:nvPr/>
        </p:nvSpPr>
        <p:spPr bwMode="auto">
          <a:xfrm>
            <a:off x="4156075" y="2228751"/>
            <a:ext cx="5334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3" name="Text Box 11"/>
          <p:cNvSpPr txBox="1">
            <a:spLocks noChangeArrowheads="1"/>
          </p:cNvSpPr>
          <p:nvPr/>
        </p:nvSpPr>
        <p:spPr bwMode="auto">
          <a:xfrm>
            <a:off x="847725" y="4192488"/>
            <a:ext cx="63817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/>
              <a:t>运算结束后：</a:t>
            </a:r>
            <a:r>
              <a:rPr lang="en-US" altLang="zh-CN" sz="3200" b="1"/>
              <a:t>a </a:t>
            </a:r>
            <a:r>
              <a:rPr lang="zh-CN" altLang="en-US" sz="3200" b="1"/>
              <a:t>的值为 15</a:t>
            </a:r>
          </a:p>
          <a:p>
            <a:pPr eaLnBrk="1" hangingPunct="1"/>
            <a:r>
              <a:rPr lang="zh-CN" altLang="en-US" sz="3200" b="1"/>
              <a:t>                        整个表达式的值为 20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9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9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9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9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9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9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96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96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9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9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9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9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9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autoUpdateAnimBg="0"/>
      <p:bldP spid="69636" grpId="0" autoUpdateAnimBg="0"/>
      <p:bldP spid="69637" grpId="0" autoUpdateAnimBg="0"/>
      <p:bldP spid="69638" grpId="0" autoUpdateAnimBg="0"/>
      <p:bldP spid="69639" grpId="0" autoUpdateAnimBg="0"/>
      <p:bldP spid="69640" grpId="0" animBg="1"/>
      <p:bldP spid="69641" grpId="0" animBg="1"/>
      <p:bldP spid="69642" grpId="0" animBg="1"/>
      <p:bldP spid="69643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152400" y="1908175"/>
            <a:ext cx="2041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 b="1"/>
              <a:t>a=3*5, a*4</a:t>
            </a:r>
            <a:endParaRPr lang="zh-CN" altLang="en-US"/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152400" y="2649538"/>
            <a:ext cx="23399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 b="1"/>
              <a:t>x=(a=3, 6*3)</a:t>
            </a:r>
            <a:endParaRPr lang="zh-CN" altLang="en-US"/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2590800" y="2684463"/>
            <a:ext cx="22240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>
                <a:solidFill>
                  <a:schemeClr val="tx2"/>
                </a:solidFill>
              </a:rPr>
              <a:t>赋值表达式</a:t>
            </a:r>
            <a:endParaRPr lang="zh-CN" altLang="en-US"/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228600" y="3429000"/>
            <a:ext cx="2070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 b="1"/>
              <a:t>x=a=3, 6*3</a:t>
            </a:r>
            <a:endParaRPr lang="zh-CN" altLang="en-US"/>
          </a:p>
        </p:txBody>
      </p:sp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2514600" y="1895475"/>
            <a:ext cx="2224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>
                <a:solidFill>
                  <a:schemeClr val="tx2"/>
                </a:solidFill>
              </a:rPr>
              <a:t>逗号表达式</a:t>
            </a:r>
            <a:endParaRPr lang="zh-CN" altLang="en-US"/>
          </a:p>
        </p:txBody>
      </p:sp>
      <p:sp>
        <p:nvSpPr>
          <p:cNvPr id="70665" name="Text Box 9"/>
          <p:cNvSpPr txBox="1">
            <a:spLocks noChangeArrowheads="1"/>
          </p:cNvSpPr>
          <p:nvPr/>
        </p:nvSpPr>
        <p:spPr bwMode="auto">
          <a:xfrm>
            <a:off x="152400" y="354013"/>
            <a:ext cx="73961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>
                <a:solidFill>
                  <a:srgbClr val="FF0066"/>
                </a:solidFill>
              </a:rPr>
              <a:t>例：</a:t>
            </a:r>
            <a:r>
              <a:rPr lang="zh-CN" altLang="en-US" sz="3200" b="1"/>
              <a:t>如下表达式，</a:t>
            </a:r>
          </a:p>
          <a:p>
            <a:pPr eaLnBrk="1" hangingPunct="1"/>
            <a:r>
              <a:rPr lang="zh-CN" altLang="en-US" sz="3200" b="1"/>
              <a:t>         运算结束后  </a:t>
            </a:r>
            <a:r>
              <a:rPr lang="en-US" altLang="zh-CN" sz="3200" b="1">
                <a:solidFill>
                  <a:schemeClr val="tx2"/>
                </a:solidFill>
              </a:rPr>
              <a:t>a=?    x=?     </a:t>
            </a:r>
            <a:r>
              <a:rPr lang="zh-CN" altLang="en-US" sz="3200" b="1">
                <a:solidFill>
                  <a:schemeClr val="tx2"/>
                </a:solidFill>
              </a:rPr>
              <a:t>表达式=？</a:t>
            </a:r>
            <a:endParaRPr lang="zh-CN" altLang="en-US"/>
          </a:p>
        </p:txBody>
      </p:sp>
      <p:sp>
        <p:nvSpPr>
          <p:cNvPr id="70666" name="Text Box 10"/>
          <p:cNvSpPr txBox="1">
            <a:spLocks noChangeArrowheads="1"/>
          </p:cNvSpPr>
          <p:nvPr/>
        </p:nvSpPr>
        <p:spPr bwMode="auto">
          <a:xfrm>
            <a:off x="4940300" y="1908175"/>
            <a:ext cx="31924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 b="1"/>
              <a:t>a=</a:t>
            </a:r>
            <a:r>
              <a:rPr lang="zh-CN" altLang="en-US" sz="3200" b="1"/>
              <a:t>15,  表达式=60</a:t>
            </a:r>
            <a:endParaRPr lang="zh-CN" altLang="en-US"/>
          </a:p>
        </p:txBody>
      </p:sp>
      <p:sp>
        <p:nvSpPr>
          <p:cNvPr id="70667" name="Text Box 11"/>
          <p:cNvSpPr txBox="1">
            <a:spLocks noChangeArrowheads="1"/>
          </p:cNvSpPr>
          <p:nvPr/>
        </p:nvSpPr>
        <p:spPr bwMode="auto">
          <a:xfrm>
            <a:off x="4953000" y="2679700"/>
            <a:ext cx="4033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 b="1"/>
              <a:t>a=3</a:t>
            </a:r>
            <a:r>
              <a:rPr lang="zh-CN" altLang="en-US" sz="3200" b="1"/>
              <a:t>,  </a:t>
            </a:r>
            <a:r>
              <a:rPr lang="en-US" altLang="zh-CN" sz="3200" b="1"/>
              <a:t>x=18, </a:t>
            </a:r>
            <a:r>
              <a:rPr lang="zh-CN" altLang="en-US" sz="3200" b="1"/>
              <a:t>表达式=18</a:t>
            </a:r>
            <a:endParaRPr lang="zh-CN" altLang="en-US"/>
          </a:p>
        </p:txBody>
      </p:sp>
      <p:sp>
        <p:nvSpPr>
          <p:cNvPr id="70668" name="Text Box 12"/>
          <p:cNvSpPr txBox="1">
            <a:spLocks noChangeArrowheads="1"/>
          </p:cNvSpPr>
          <p:nvPr/>
        </p:nvSpPr>
        <p:spPr bwMode="auto">
          <a:xfrm>
            <a:off x="5029200" y="3535363"/>
            <a:ext cx="38306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 b="1"/>
              <a:t>a=3</a:t>
            </a:r>
            <a:r>
              <a:rPr lang="zh-CN" altLang="en-US" sz="3200" b="1"/>
              <a:t>,  </a:t>
            </a:r>
            <a:r>
              <a:rPr lang="en-US" altLang="zh-CN" sz="3200" b="1"/>
              <a:t>x=3, </a:t>
            </a:r>
            <a:r>
              <a:rPr lang="zh-CN" altLang="en-US" sz="3200" b="1"/>
              <a:t>表达式=18</a:t>
            </a:r>
            <a:endParaRPr lang="zh-CN" altLang="en-US"/>
          </a:p>
        </p:txBody>
      </p:sp>
      <p:sp>
        <p:nvSpPr>
          <p:cNvPr id="70670" name="Text Box 14"/>
          <p:cNvSpPr txBox="1">
            <a:spLocks noChangeArrowheads="1"/>
          </p:cNvSpPr>
          <p:nvPr/>
        </p:nvSpPr>
        <p:spPr bwMode="auto">
          <a:xfrm>
            <a:off x="2568575" y="3476625"/>
            <a:ext cx="2224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>
                <a:solidFill>
                  <a:schemeClr val="tx2"/>
                </a:solidFill>
              </a:rPr>
              <a:t>逗号表达式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 autoUpdateAnimBg="0"/>
      <p:bldP spid="70662" grpId="0" autoUpdateAnimBg="0"/>
      <p:bldP spid="70666" grpId="0" autoUpdateAnimBg="0"/>
      <p:bldP spid="70667" grpId="0" autoUpdateAnimBg="0"/>
      <p:bldP spid="70668" grpId="0" autoUpdateAnimBg="0"/>
      <p:bldP spid="70670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0" y="53975"/>
            <a:ext cx="61102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2.4.10  </a:t>
            </a:r>
            <a:r>
              <a:rPr lang="en-US" altLang="zh-CN" sz="3200" b="1"/>
              <a:t>sizeof( ) </a:t>
            </a:r>
            <a:r>
              <a:rPr lang="zh-CN" altLang="en-US" sz="3200" b="1"/>
              <a:t>运算符</a:t>
            </a:r>
            <a:r>
              <a:rPr lang="zh-CN" altLang="en-US" sz="3200" b="1">
                <a:latin typeface="宋体" pitchFamily="2" charset="-122"/>
              </a:rPr>
              <a:t>和表达式</a:t>
            </a:r>
            <a:r>
              <a:rPr lang="zh-CN" altLang="en-US" sz="3200" b="1"/>
              <a:t>    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415925" y="2057400"/>
            <a:ext cx="2508250" cy="301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例  </a:t>
            </a:r>
            <a:r>
              <a:rPr lang="en-US" altLang="zh-CN" sz="3200" b="1"/>
              <a:t>int    i ;</a:t>
            </a:r>
          </a:p>
          <a:p>
            <a:r>
              <a:rPr lang="en-US" altLang="zh-CN" sz="3200" b="1"/>
              <a:t>      double  x;</a:t>
            </a:r>
          </a:p>
          <a:p>
            <a:r>
              <a:rPr lang="en-US" altLang="zh-CN" sz="3200" b="1"/>
              <a:t>      </a:t>
            </a:r>
          </a:p>
          <a:p>
            <a:r>
              <a:rPr lang="en-US" altLang="zh-CN" sz="3200" b="1"/>
              <a:t>      sizeof(int)</a:t>
            </a:r>
          </a:p>
          <a:p>
            <a:r>
              <a:rPr lang="en-US" altLang="zh-CN" sz="3200" b="1"/>
              <a:t>      sizeof(i)</a:t>
            </a:r>
          </a:p>
          <a:p>
            <a:endParaRPr lang="zh-CN" altLang="en-US" sz="3200"/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965200" y="4883150"/>
            <a:ext cx="267493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 </a:t>
            </a:r>
            <a:r>
              <a:rPr lang="en-US" altLang="zh-CN" sz="3200" b="1"/>
              <a:t>sizeof(double)</a:t>
            </a:r>
          </a:p>
          <a:p>
            <a:r>
              <a:rPr lang="en-US" altLang="zh-CN" sz="3200" b="1"/>
              <a:t> sizeof(x)</a:t>
            </a:r>
            <a:endParaRPr lang="en-US" altLang="zh-CN" sz="3200"/>
          </a:p>
        </p:txBody>
      </p:sp>
      <p:sp>
        <p:nvSpPr>
          <p:cNvPr id="61451" name="Text Box 11"/>
          <p:cNvSpPr txBox="1">
            <a:spLocks noChangeArrowheads="1"/>
          </p:cNvSpPr>
          <p:nvPr/>
        </p:nvSpPr>
        <p:spPr bwMode="auto">
          <a:xfrm>
            <a:off x="457200" y="765175"/>
            <a:ext cx="62277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格式： </a:t>
            </a:r>
            <a:r>
              <a:rPr lang="zh-CN" altLang="en-US" sz="3200" b="1">
                <a:solidFill>
                  <a:schemeClr val="accent1"/>
                </a:solidFill>
              </a:rPr>
              <a:t>  </a:t>
            </a:r>
            <a:r>
              <a:rPr lang="en-US" altLang="zh-CN" sz="3200" b="1">
                <a:solidFill>
                  <a:schemeClr val="accent1"/>
                </a:solidFill>
              </a:rPr>
              <a:t>sizeof (</a:t>
            </a:r>
            <a:r>
              <a:rPr lang="zh-CN" altLang="en-US" sz="3200" b="1">
                <a:solidFill>
                  <a:schemeClr val="accent1"/>
                </a:solidFill>
              </a:rPr>
              <a:t>类型标识/变量名)  </a:t>
            </a:r>
          </a:p>
          <a:p>
            <a:r>
              <a:rPr lang="zh-CN" altLang="en-US" sz="3200" b="1"/>
              <a:t>功能：   求某类型变量所占字节数</a:t>
            </a:r>
            <a:endParaRPr lang="zh-CN" altLang="en-US"/>
          </a:p>
        </p:txBody>
      </p:sp>
      <p:grpSp>
        <p:nvGrpSpPr>
          <p:cNvPr id="61455" name="Group 15"/>
          <p:cNvGrpSpPr>
            <a:grpSpLocks/>
          </p:cNvGrpSpPr>
          <p:nvPr/>
        </p:nvGrpSpPr>
        <p:grpSpPr bwMode="auto">
          <a:xfrm>
            <a:off x="3200400" y="3733800"/>
            <a:ext cx="2806700" cy="838200"/>
            <a:chOff x="2016" y="2352"/>
            <a:chExt cx="1768" cy="528"/>
          </a:xfrm>
        </p:grpSpPr>
        <p:sp>
          <p:nvSpPr>
            <p:cNvPr id="61446" name="Text Box 6"/>
            <p:cNvSpPr txBox="1">
              <a:spLocks noChangeArrowheads="1"/>
            </p:cNvSpPr>
            <p:nvPr/>
          </p:nvSpPr>
          <p:spPr bwMode="auto">
            <a:xfrm>
              <a:off x="2448" y="2419"/>
              <a:ext cx="13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 b="1">
                  <a:solidFill>
                    <a:schemeClr val="accent1"/>
                  </a:solidFill>
                </a:rPr>
                <a:t>结果均为 4</a:t>
              </a:r>
              <a:endParaRPr lang="zh-CN" altLang="en-US" b="1"/>
            </a:p>
          </p:txBody>
        </p:sp>
        <p:sp>
          <p:nvSpPr>
            <p:cNvPr id="61453" name="AutoShape 13"/>
            <p:cNvSpPr>
              <a:spLocks/>
            </p:cNvSpPr>
            <p:nvPr/>
          </p:nvSpPr>
          <p:spPr bwMode="auto">
            <a:xfrm>
              <a:off x="2016" y="2352"/>
              <a:ext cx="288" cy="528"/>
            </a:xfrm>
            <a:prstGeom prst="rightBrace">
              <a:avLst>
                <a:gd name="adj1" fmla="val 15278"/>
                <a:gd name="adj2" fmla="val 50000"/>
              </a:avLst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1456" name="Group 16"/>
          <p:cNvGrpSpPr>
            <a:grpSpLocks/>
          </p:cNvGrpSpPr>
          <p:nvPr/>
        </p:nvGrpSpPr>
        <p:grpSpPr bwMode="auto">
          <a:xfrm>
            <a:off x="3886200" y="5181600"/>
            <a:ext cx="2736850" cy="838200"/>
            <a:chOff x="2448" y="3264"/>
            <a:chExt cx="1724" cy="528"/>
          </a:xfrm>
        </p:grpSpPr>
        <p:sp>
          <p:nvSpPr>
            <p:cNvPr id="61452" name="Text Box 12"/>
            <p:cNvSpPr txBox="1">
              <a:spLocks noChangeArrowheads="1"/>
            </p:cNvSpPr>
            <p:nvPr/>
          </p:nvSpPr>
          <p:spPr bwMode="auto">
            <a:xfrm>
              <a:off x="2836" y="3335"/>
              <a:ext cx="13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 b="1">
                  <a:solidFill>
                    <a:schemeClr val="accent1"/>
                  </a:solidFill>
                </a:rPr>
                <a:t>结果均为 8</a:t>
              </a:r>
              <a:endParaRPr lang="zh-CN" altLang="en-US" b="1"/>
            </a:p>
          </p:txBody>
        </p:sp>
        <p:sp>
          <p:nvSpPr>
            <p:cNvPr id="61454" name="AutoShape 14"/>
            <p:cNvSpPr>
              <a:spLocks/>
            </p:cNvSpPr>
            <p:nvPr/>
          </p:nvSpPr>
          <p:spPr bwMode="auto">
            <a:xfrm>
              <a:off x="2448" y="3264"/>
              <a:ext cx="288" cy="528"/>
            </a:xfrm>
            <a:prstGeom prst="rightBrace">
              <a:avLst>
                <a:gd name="adj1" fmla="val 15278"/>
                <a:gd name="adj2" fmla="val 50000"/>
              </a:avLst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4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4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1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1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14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14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autoUpdateAnimBg="0"/>
      <p:bldP spid="61445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152400" y="1143000"/>
            <a:ext cx="891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3200" b="1">
                <a:solidFill>
                  <a:srgbClr val="FF0066"/>
                </a:solidFill>
              </a:rPr>
              <a:t>例：</a:t>
            </a:r>
            <a:r>
              <a:rPr lang="zh-CN" altLang="zh-CN" sz="3200" b="1"/>
              <a:t> 求  </a:t>
            </a:r>
            <a:r>
              <a:rPr lang="zh-CN" altLang="en-US" sz="3200" b="1" u="sng"/>
              <a:t>&lt; 表达式1 &gt; &amp;&amp; &lt; 表达式2 &gt;</a:t>
            </a:r>
            <a:endParaRPr lang="zh-CN" altLang="zh-CN" sz="3200" b="1"/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0" y="168275"/>
            <a:ext cx="800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/>
              <a:t>2.4.11  </a:t>
            </a:r>
            <a:r>
              <a:rPr lang="zh-CN" altLang="zh-CN" sz="3200" b="1"/>
              <a:t>逻辑表达式运算优化时的副作用</a:t>
            </a:r>
          </a:p>
        </p:txBody>
      </p: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228600" y="2041525"/>
            <a:ext cx="891540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从左向右扫描，计算&lt; 表达式1 &gt;，</a:t>
            </a:r>
          </a:p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accent1"/>
                </a:solidFill>
              </a:rPr>
              <a:t>★</a:t>
            </a:r>
            <a:r>
              <a:rPr lang="zh-CN" altLang="en-US" sz="3200" b="1"/>
              <a:t>当 &lt; 表达式1 &gt; 为</a:t>
            </a:r>
            <a:r>
              <a:rPr lang="zh-CN" altLang="en-US" sz="3200" b="1">
                <a:solidFill>
                  <a:srgbClr val="FF0000"/>
                </a:solidFill>
              </a:rPr>
              <a:t>真</a:t>
            </a:r>
            <a:r>
              <a:rPr lang="zh-CN" altLang="en-US" sz="3200" b="1"/>
              <a:t>时，继续计算&lt; 表达式2 &gt; </a:t>
            </a:r>
          </a:p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accent1"/>
                </a:solidFill>
              </a:rPr>
              <a:t>★</a:t>
            </a:r>
            <a:r>
              <a:rPr lang="zh-CN" altLang="en-US" sz="3200" b="1"/>
              <a:t>当 &lt; 表达式1 &gt; 为</a:t>
            </a:r>
            <a:r>
              <a:rPr lang="zh-CN" altLang="en-US" sz="3200" b="1">
                <a:solidFill>
                  <a:srgbClr val="FF0000"/>
                </a:solidFill>
              </a:rPr>
              <a:t>假</a:t>
            </a:r>
            <a:r>
              <a:rPr lang="zh-CN" altLang="en-US" sz="3200" b="1"/>
              <a:t>时，即能确定整个表达式的值为假，则停止计算&lt; 表达式2 &gt;</a:t>
            </a:r>
            <a:endParaRPr lang="zh-CN" altLang="zh-CN" sz="3200" b="1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build="p" autoUpdateAnimBg="0"/>
      <p:bldP spid="37893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228600" y="838200"/>
            <a:ext cx="891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3200" b="1">
                <a:solidFill>
                  <a:srgbClr val="FF0066"/>
                </a:solidFill>
              </a:rPr>
              <a:t>例：</a:t>
            </a:r>
            <a:r>
              <a:rPr lang="zh-CN" altLang="zh-CN" sz="3200" b="1"/>
              <a:t>求 </a:t>
            </a:r>
            <a:r>
              <a:rPr lang="zh-CN" altLang="en-US" sz="3200" b="1"/>
              <a:t> </a:t>
            </a:r>
            <a:r>
              <a:rPr lang="zh-CN" altLang="en-US" sz="3200" b="1" u="sng"/>
              <a:t>&lt; 表达式1 &gt; | |  &lt; 表达式2 &gt;</a:t>
            </a:r>
            <a:endParaRPr lang="zh-CN" altLang="zh-CN" sz="3200" b="1" u="sng"/>
          </a:p>
        </p:txBody>
      </p:sp>
      <p:sp>
        <p:nvSpPr>
          <p:cNvPr id="96262" name="Text Box 6"/>
          <p:cNvSpPr txBox="1">
            <a:spLocks noChangeArrowheads="1"/>
          </p:cNvSpPr>
          <p:nvPr/>
        </p:nvSpPr>
        <p:spPr bwMode="auto">
          <a:xfrm>
            <a:off x="228600" y="1616075"/>
            <a:ext cx="891540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从左向右扫描，计算&lt; 表达式1 &gt;，</a:t>
            </a:r>
          </a:p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accent1"/>
                </a:solidFill>
              </a:rPr>
              <a:t>★</a:t>
            </a:r>
            <a:r>
              <a:rPr lang="zh-CN" altLang="en-US" sz="3200" b="1"/>
              <a:t>当 &lt; 表达式1 &gt; 为</a:t>
            </a:r>
            <a:r>
              <a:rPr lang="zh-CN" altLang="en-US" sz="3200" b="1">
                <a:solidFill>
                  <a:srgbClr val="FF0000"/>
                </a:solidFill>
              </a:rPr>
              <a:t>假</a:t>
            </a:r>
            <a:r>
              <a:rPr lang="zh-CN" altLang="en-US" sz="3200" b="1"/>
              <a:t>时，继续计算&lt; 表达式2 &gt; </a:t>
            </a:r>
          </a:p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accent1"/>
                </a:solidFill>
              </a:rPr>
              <a:t>★</a:t>
            </a:r>
            <a:r>
              <a:rPr lang="zh-CN" altLang="en-US" sz="3200" b="1"/>
              <a:t>当 &lt; 表达式1 &gt; 为</a:t>
            </a:r>
            <a:r>
              <a:rPr lang="zh-CN" altLang="en-US" sz="3200" b="1">
                <a:solidFill>
                  <a:srgbClr val="FF0000"/>
                </a:solidFill>
              </a:rPr>
              <a:t>真</a:t>
            </a:r>
            <a:r>
              <a:rPr lang="zh-CN" altLang="en-US" sz="3200" b="1"/>
              <a:t>时，即能确定整个表达式的值为真，则停止计算&lt; 表达式2 &gt;</a:t>
            </a:r>
            <a:endParaRPr lang="zh-CN" altLang="zh-CN" sz="3200" b="1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6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2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7848600" cy="301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chemeClr val="accent1"/>
                </a:solidFill>
              </a:rPr>
              <a:t>课堂练习</a:t>
            </a:r>
            <a:endParaRPr lang="zh-CN" altLang="en-US" sz="3200" b="1"/>
          </a:p>
          <a:p>
            <a:r>
              <a:rPr lang="en-US" altLang="zh-CN" sz="3200" b="1"/>
              <a:t>int   x ,  y ,  z ,  w ;               </a:t>
            </a:r>
            <a:r>
              <a:rPr lang="zh-CN" altLang="en-US" sz="3200" b="1">
                <a:solidFill>
                  <a:schemeClr val="accent1"/>
                </a:solidFill>
              </a:rPr>
              <a:t>输出结果？</a:t>
            </a:r>
          </a:p>
          <a:p>
            <a:r>
              <a:rPr lang="en-US" altLang="zh-CN" sz="3200" b="1"/>
              <a:t>x = y = z = 1 ;</a:t>
            </a:r>
          </a:p>
          <a:p>
            <a:r>
              <a:rPr lang="en-US" altLang="zh-CN" sz="3200" b="1"/>
              <a:t>w = ++x || ++y  &amp;&amp; ++z ;</a:t>
            </a:r>
          </a:p>
          <a:p>
            <a:r>
              <a:rPr lang="en-US" altLang="zh-CN" sz="3200" b="1"/>
              <a:t>cout &lt;&lt; x &lt;&lt; '\t' &lt;&lt; y &lt;&lt; '\t' &lt;&lt; z &lt;&lt; '\n' ;</a:t>
            </a:r>
          </a:p>
          <a:p>
            <a:r>
              <a:rPr lang="en-US" altLang="zh-CN" sz="3200" b="1"/>
              <a:t>cout &lt;&lt; w &lt;&lt; '\n' ;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685800" y="4038600"/>
            <a:ext cx="7010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3200" b="1">
                <a:solidFill>
                  <a:schemeClr val="accent1"/>
                </a:solidFill>
              </a:rPr>
              <a:t>输出：           2        1        1</a:t>
            </a:r>
          </a:p>
          <a:p>
            <a:r>
              <a:rPr lang="zh-CN" altLang="zh-CN" sz="3200" b="1">
                <a:solidFill>
                  <a:schemeClr val="accent1"/>
                </a:solidFill>
              </a:rPr>
              <a:t>                       1</a:t>
            </a:r>
          </a:p>
        </p:txBody>
      </p:sp>
      <p:sp>
        <p:nvSpPr>
          <p:cNvPr id="38917" name="Line 5"/>
          <p:cNvSpPr>
            <a:spLocks noChangeShapeType="1"/>
          </p:cNvSpPr>
          <p:nvPr/>
        </p:nvSpPr>
        <p:spPr bwMode="auto">
          <a:xfrm>
            <a:off x="1219200" y="2438400"/>
            <a:ext cx="3429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autoUpdateAnimBg="0"/>
      <p:bldP spid="3891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31750" y="152400"/>
            <a:ext cx="52800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/>
              <a:t>2.5   类型转换</a:t>
            </a:r>
          </a:p>
          <a:p>
            <a:pPr eaLnBrk="1" hangingPunct="1"/>
            <a:r>
              <a:rPr lang="zh-CN" altLang="en-US" sz="3200" b="1"/>
              <a:t>2.5.1  赋值时的自动类型转换</a:t>
            </a: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0" y="1371600"/>
            <a:ext cx="9144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/>
              <a:t> 如果赋值运算符两侧的类型不一致，则遵循以下几条原则进行类型转换后赋值。</a:t>
            </a:r>
            <a:endParaRPr lang="zh-CN" altLang="en-US"/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0" y="2667000"/>
            <a:ext cx="9753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1. 整型变量←实</a:t>
            </a:r>
            <a:r>
              <a:rPr lang="zh-CN" altLang="en-US" sz="3200" b="1" dirty="0" smtClean="0"/>
              <a:t>型量, </a:t>
            </a:r>
            <a:r>
              <a:rPr lang="zh-CN" altLang="en-US" sz="3200" b="1" dirty="0"/>
              <a:t>舍弃小数(无四舍五入)。</a:t>
            </a:r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381000" y="3382963"/>
            <a:ext cx="3962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1"/>
              <a:t>int   i=3.96 ;    i </a:t>
            </a:r>
            <a:r>
              <a:rPr lang="zh-CN" altLang="en-US" sz="3200" b="1"/>
              <a:t>为 3</a:t>
            </a:r>
            <a:endParaRPr lang="zh-CN" altLang="en-US"/>
          </a:p>
        </p:txBody>
      </p:sp>
      <p:sp>
        <p:nvSpPr>
          <p:cNvPr id="24591" name="Text Box 15"/>
          <p:cNvSpPr txBox="1">
            <a:spLocks noChangeArrowheads="1"/>
          </p:cNvSpPr>
          <p:nvPr/>
        </p:nvSpPr>
        <p:spPr bwMode="auto">
          <a:xfrm>
            <a:off x="0" y="4221163"/>
            <a:ext cx="9144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 dirty="0"/>
              <a:t>2. 实型变量←</a:t>
            </a:r>
            <a:r>
              <a:rPr lang="zh-CN" altLang="en-US" sz="3200" b="1" dirty="0" smtClean="0"/>
              <a:t>整型量, </a:t>
            </a:r>
            <a:r>
              <a:rPr lang="zh-CN" altLang="en-US" sz="3200" b="1" dirty="0"/>
              <a:t>数值不变, 有效数位增加。</a:t>
            </a:r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381000" y="4906963"/>
            <a:ext cx="6781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1"/>
              <a:t>float  f=23 ;      f </a:t>
            </a:r>
            <a:r>
              <a:rPr lang="zh-CN" altLang="en-US" sz="3200" b="1"/>
              <a:t>为 23.0 </a:t>
            </a:r>
            <a:endParaRPr lang="zh-CN" altLang="en-US"/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381000" y="5440363"/>
            <a:ext cx="5486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1"/>
              <a:t>double  d=23 ;  d </a:t>
            </a:r>
            <a:r>
              <a:rPr lang="zh-CN" altLang="en-US" sz="3200" b="1"/>
              <a:t>为 23.0</a:t>
            </a:r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9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7" grpId="0" autoUpdateAnimBg="0"/>
      <p:bldP spid="24588" grpId="0" autoUpdateAnimBg="0"/>
      <p:bldP spid="24589" grpId="0" autoUpdateAnimBg="0"/>
      <p:bldP spid="24591" grpId="0" autoUpdateAnimBg="0"/>
      <p:bldP spid="24592" grpId="0" autoUpdateAnimBg="0"/>
      <p:bldP spid="2459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304800" y="304800"/>
            <a:ext cx="8001000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</a:rPr>
              <a:t>例：</a:t>
            </a:r>
          </a:p>
          <a:p>
            <a:r>
              <a:rPr lang="en-US" altLang="zh-CN" sz="3200" b="1" dirty="0"/>
              <a:t>#include  &lt;</a:t>
            </a:r>
            <a:r>
              <a:rPr lang="en-US" altLang="zh-CN" sz="3200" b="1" dirty="0" err="1" smtClean="0"/>
              <a:t>iostream</a:t>
            </a:r>
            <a:r>
              <a:rPr lang="en-US" altLang="zh-CN" sz="3200" b="1" dirty="0" smtClean="0"/>
              <a:t>&gt;</a:t>
            </a:r>
          </a:p>
          <a:p>
            <a:r>
              <a:rPr lang="en-US" altLang="zh-CN" sz="3200" b="1" dirty="0"/>
              <a:t>using namespace </a:t>
            </a:r>
            <a:r>
              <a:rPr lang="en-US" altLang="zh-CN" sz="3200" b="1" dirty="0" err="1"/>
              <a:t>std</a:t>
            </a:r>
            <a:r>
              <a:rPr lang="en-US" altLang="zh-CN" sz="3200" b="1" dirty="0"/>
              <a:t>;</a:t>
            </a:r>
          </a:p>
          <a:p>
            <a:r>
              <a:rPr lang="en-US" altLang="zh-CN" sz="3200" b="1" dirty="0" err="1" smtClean="0"/>
              <a:t>int</a:t>
            </a:r>
            <a:r>
              <a:rPr lang="en-US" altLang="zh-CN" sz="3200" b="1" dirty="0" smtClean="0"/>
              <a:t> </a:t>
            </a:r>
            <a:r>
              <a:rPr lang="en-US" altLang="zh-CN" sz="3200" b="1" dirty="0"/>
              <a:t>main(void)</a:t>
            </a:r>
          </a:p>
          <a:p>
            <a:r>
              <a:rPr lang="en-US" altLang="zh-CN" sz="3200" b="1" dirty="0"/>
              <a:t>{</a:t>
            </a:r>
          </a:p>
          <a:p>
            <a:r>
              <a:rPr lang="en-US" altLang="zh-CN" sz="3200" b="1" dirty="0"/>
              <a:t>	</a:t>
            </a:r>
            <a:r>
              <a:rPr lang="en-US" altLang="zh-CN" sz="3200" b="1" dirty="0" err="1"/>
              <a:t>int</a:t>
            </a:r>
            <a:r>
              <a:rPr lang="en-US" altLang="zh-CN" sz="3200" b="1" dirty="0"/>
              <a:t>   a, b, sum;     /*  </a:t>
            </a:r>
            <a:r>
              <a:rPr lang="zh-CN" altLang="en-US" sz="3200" b="1" dirty="0"/>
              <a:t>定义变量  */</a:t>
            </a:r>
          </a:p>
          <a:p>
            <a:r>
              <a:rPr lang="zh-CN" altLang="en-US" sz="3200" b="1" dirty="0"/>
              <a:t>	</a:t>
            </a:r>
            <a:r>
              <a:rPr lang="en-US" altLang="zh-CN" sz="3200" b="1" dirty="0"/>
              <a:t>a=123; </a:t>
            </a:r>
          </a:p>
          <a:p>
            <a:r>
              <a:rPr lang="en-US" altLang="zh-CN" sz="3200" b="1" dirty="0"/>
              <a:t>	b=456;               </a:t>
            </a:r>
          </a:p>
          <a:p>
            <a:r>
              <a:rPr lang="en-US" altLang="zh-CN" sz="3200" b="1" dirty="0"/>
              <a:t>	sum = a + b;                   </a:t>
            </a:r>
          </a:p>
          <a:p>
            <a:r>
              <a:rPr lang="en-US" altLang="zh-CN" sz="3200" b="1" dirty="0"/>
              <a:t>	</a:t>
            </a:r>
            <a:r>
              <a:rPr lang="en-US" altLang="zh-CN" sz="3200" b="1" dirty="0" err="1"/>
              <a:t>cout</a:t>
            </a:r>
            <a:r>
              <a:rPr lang="en-US" altLang="zh-CN" sz="3200" b="1" dirty="0"/>
              <a:t>&lt;&lt;"sum is "&lt;&lt;sum&lt;&lt;'\n'; </a:t>
            </a:r>
            <a:endParaRPr lang="en-US" altLang="zh-CN" sz="3200" b="1" dirty="0" smtClean="0"/>
          </a:p>
          <a:p>
            <a:r>
              <a:rPr lang="en-US" altLang="zh-CN" sz="3200" b="1" dirty="0"/>
              <a:t> </a:t>
            </a:r>
            <a:r>
              <a:rPr lang="en-US" altLang="zh-CN" sz="3200" b="1" dirty="0" smtClean="0"/>
              <a:t>        return 0;</a:t>
            </a:r>
            <a:endParaRPr lang="en-US" altLang="zh-CN" sz="3200" b="1" dirty="0"/>
          </a:p>
          <a:p>
            <a:r>
              <a:rPr lang="en-US" altLang="zh-CN" sz="3200" b="1" dirty="0"/>
              <a:t>}</a:t>
            </a:r>
          </a:p>
        </p:txBody>
      </p:sp>
      <p:grpSp>
        <p:nvGrpSpPr>
          <p:cNvPr id="86034" name="Group 18"/>
          <p:cNvGrpSpPr>
            <a:grpSpLocks/>
          </p:cNvGrpSpPr>
          <p:nvPr/>
        </p:nvGrpSpPr>
        <p:grpSpPr bwMode="auto">
          <a:xfrm>
            <a:off x="1084709" y="2340247"/>
            <a:ext cx="7951788" cy="2895600"/>
            <a:chOff x="607" y="1152"/>
            <a:chExt cx="5009" cy="1824"/>
          </a:xfrm>
        </p:grpSpPr>
        <p:sp>
          <p:nvSpPr>
            <p:cNvPr id="86025" name="Line 9"/>
            <p:cNvSpPr>
              <a:spLocks noChangeShapeType="1"/>
            </p:cNvSpPr>
            <p:nvPr/>
          </p:nvSpPr>
          <p:spPr bwMode="auto">
            <a:xfrm>
              <a:off x="607" y="1152"/>
              <a:ext cx="432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26" name="Line 10"/>
            <p:cNvSpPr>
              <a:spLocks noChangeShapeType="1"/>
            </p:cNvSpPr>
            <p:nvPr/>
          </p:nvSpPr>
          <p:spPr bwMode="auto">
            <a:xfrm>
              <a:off x="1248" y="1776"/>
              <a:ext cx="24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27" name="Line 11"/>
            <p:cNvSpPr>
              <a:spLocks noChangeShapeType="1"/>
            </p:cNvSpPr>
            <p:nvPr/>
          </p:nvSpPr>
          <p:spPr bwMode="auto">
            <a:xfrm>
              <a:off x="1536" y="1776"/>
              <a:ext cx="192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28" name="Line 12"/>
            <p:cNvSpPr>
              <a:spLocks noChangeShapeType="1"/>
            </p:cNvSpPr>
            <p:nvPr/>
          </p:nvSpPr>
          <p:spPr bwMode="auto">
            <a:xfrm>
              <a:off x="1824" y="1776"/>
              <a:ext cx="432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29" name="Line 13"/>
            <p:cNvSpPr>
              <a:spLocks noChangeShapeType="1"/>
            </p:cNvSpPr>
            <p:nvPr/>
          </p:nvSpPr>
          <p:spPr bwMode="auto">
            <a:xfrm>
              <a:off x="816" y="2976"/>
              <a:ext cx="432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30" name="Text Box 14"/>
            <p:cNvSpPr txBox="1">
              <a:spLocks noChangeArrowheads="1"/>
            </p:cNvSpPr>
            <p:nvPr/>
          </p:nvSpPr>
          <p:spPr bwMode="auto">
            <a:xfrm>
              <a:off x="2640" y="1872"/>
              <a:ext cx="2976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sz="2800" b="1">
                  <a:solidFill>
                    <a:schemeClr val="tx2"/>
                  </a:solidFill>
                </a:rPr>
                <a:t>标识符</a:t>
              </a:r>
            </a:p>
            <a:p>
              <a:pPr eaLnBrk="1" hangingPunct="1"/>
              <a:r>
                <a:rPr lang="zh-CN" altLang="en-US" sz="2800" b="1">
                  <a:solidFill>
                    <a:schemeClr val="tx2"/>
                  </a:solidFill>
                </a:rPr>
                <a:t>（变量名、函数名、对象名）</a:t>
              </a:r>
              <a:endParaRPr lang="zh-CN" altLang="en-US" sz="2800">
                <a:solidFill>
                  <a:schemeClr val="tx2"/>
                </a:solidFill>
              </a:endParaRPr>
            </a:p>
          </p:txBody>
        </p:sp>
        <p:sp>
          <p:nvSpPr>
            <p:cNvPr id="86031" name="Line 15"/>
            <p:cNvSpPr>
              <a:spLocks noChangeShapeType="1"/>
            </p:cNvSpPr>
            <p:nvPr/>
          </p:nvSpPr>
          <p:spPr bwMode="auto">
            <a:xfrm flipH="1">
              <a:off x="2208" y="2160"/>
              <a:ext cx="384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6041" name="Group 25"/>
          <p:cNvGrpSpPr>
            <a:grpSpLocks/>
          </p:cNvGrpSpPr>
          <p:nvPr/>
        </p:nvGrpSpPr>
        <p:grpSpPr bwMode="auto">
          <a:xfrm>
            <a:off x="1873696" y="3788047"/>
            <a:ext cx="4495800" cy="2886075"/>
            <a:chOff x="1104" y="2064"/>
            <a:chExt cx="2832" cy="1818"/>
          </a:xfrm>
        </p:grpSpPr>
        <p:sp>
          <p:nvSpPr>
            <p:cNvPr id="86035" name="Line 19"/>
            <p:cNvSpPr>
              <a:spLocks noChangeShapeType="1"/>
            </p:cNvSpPr>
            <p:nvPr/>
          </p:nvSpPr>
          <p:spPr bwMode="auto">
            <a:xfrm>
              <a:off x="1104" y="2064"/>
              <a:ext cx="336" cy="0"/>
            </a:xfrm>
            <a:prstGeom prst="line">
              <a:avLst/>
            </a:prstGeom>
            <a:noFill/>
            <a:ln w="28575">
              <a:solidFill>
                <a:srgbClr val="FF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36" name="Line 20"/>
            <p:cNvSpPr>
              <a:spLocks noChangeShapeType="1"/>
            </p:cNvSpPr>
            <p:nvPr/>
          </p:nvSpPr>
          <p:spPr bwMode="auto">
            <a:xfrm>
              <a:off x="1104" y="2352"/>
              <a:ext cx="336" cy="0"/>
            </a:xfrm>
            <a:prstGeom prst="line">
              <a:avLst/>
            </a:prstGeom>
            <a:noFill/>
            <a:ln w="28575">
              <a:solidFill>
                <a:srgbClr val="FF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37" name="Line 21"/>
            <p:cNvSpPr>
              <a:spLocks noChangeShapeType="1"/>
            </p:cNvSpPr>
            <p:nvPr/>
          </p:nvSpPr>
          <p:spPr bwMode="auto">
            <a:xfrm>
              <a:off x="1632" y="3024"/>
              <a:ext cx="864" cy="0"/>
            </a:xfrm>
            <a:prstGeom prst="line">
              <a:avLst/>
            </a:prstGeom>
            <a:noFill/>
            <a:ln w="28575">
              <a:solidFill>
                <a:srgbClr val="FF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38" name="Line 22"/>
            <p:cNvSpPr>
              <a:spLocks noChangeShapeType="1"/>
            </p:cNvSpPr>
            <p:nvPr/>
          </p:nvSpPr>
          <p:spPr bwMode="auto">
            <a:xfrm>
              <a:off x="3600" y="3024"/>
              <a:ext cx="336" cy="0"/>
            </a:xfrm>
            <a:prstGeom prst="line">
              <a:avLst/>
            </a:prstGeom>
            <a:noFill/>
            <a:ln w="28575">
              <a:solidFill>
                <a:srgbClr val="FF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39" name="Line 23"/>
            <p:cNvSpPr>
              <a:spLocks noChangeShapeType="1"/>
            </p:cNvSpPr>
            <p:nvPr/>
          </p:nvSpPr>
          <p:spPr bwMode="auto">
            <a:xfrm flipH="1" flipV="1">
              <a:off x="2448" y="3264"/>
              <a:ext cx="192" cy="336"/>
            </a:xfrm>
            <a:prstGeom prst="line">
              <a:avLst/>
            </a:prstGeom>
            <a:noFill/>
            <a:ln w="28575">
              <a:solidFill>
                <a:srgbClr val="FF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40" name="Text Box 24"/>
            <p:cNvSpPr txBox="1">
              <a:spLocks noChangeArrowheads="1"/>
            </p:cNvSpPr>
            <p:nvPr/>
          </p:nvSpPr>
          <p:spPr bwMode="auto">
            <a:xfrm>
              <a:off x="2736" y="3552"/>
              <a:ext cx="86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 smtClean="0">
                  <a:solidFill>
                    <a:srgbClr val="FFCCFF"/>
                  </a:solidFill>
                </a:rPr>
                <a:t>常量</a:t>
              </a:r>
              <a:endParaRPr lang="zh-CN" altLang="en-US" sz="2800" b="1" dirty="0">
                <a:solidFill>
                  <a:srgbClr val="FFCCFF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48112" y="1730647"/>
            <a:ext cx="5868991" cy="4002608"/>
            <a:chOff x="348112" y="1730647"/>
            <a:chExt cx="5868991" cy="4002608"/>
          </a:xfrm>
        </p:grpSpPr>
        <p:sp>
          <p:nvSpPr>
            <p:cNvPr id="86020" name="Text Box 4"/>
            <p:cNvSpPr txBox="1">
              <a:spLocks noChangeArrowheads="1"/>
            </p:cNvSpPr>
            <p:nvPr/>
          </p:nvSpPr>
          <p:spPr bwMode="auto">
            <a:xfrm>
              <a:off x="4693102" y="1730647"/>
              <a:ext cx="1524001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3200" b="1" dirty="0">
                  <a:solidFill>
                    <a:srgbClr val="FF0066"/>
                  </a:solidFill>
                </a:rPr>
                <a:t>保留字</a:t>
              </a:r>
              <a:endParaRPr lang="zh-CN" altLang="en-US" dirty="0">
                <a:solidFill>
                  <a:srgbClr val="FF0066"/>
                </a:solidFill>
              </a:endParaRPr>
            </a:p>
          </p:txBody>
        </p:sp>
        <p:sp>
          <p:nvSpPr>
            <p:cNvPr id="86021" name="Line 5"/>
            <p:cNvSpPr>
              <a:spLocks noChangeShapeType="1"/>
            </p:cNvSpPr>
            <p:nvPr/>
          </p:nvSpPr>
          <p:spPr bwMode="auto">
            <a:xfrm flipH="1">
              <a:off x="4235902" y="2111647"/>
              <a:ext cx="457200" cy="22860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22" name="Line 6"/>
            <p:cNvSpPr>
              <a:spLocks noChangeShapeType="1"/>
            </p:cNvSpPr>
            <p:nvPr/>
          </p:nvSpPr>
          <p:spPr bwMode="auto">
            <a:xfrm flipV="1">
              <a:off x="348112" y="2310085"/>
              <a:ext cx="546100" cy="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23" name="Line 7"/>
            <p:cNvSpPr>
              <a:spLocks noChangeShapeType="1"/>
            </p:cNvSpPr>
            <p:nvPr/>
          </p:nvSpPr>
          <p:spPr bwMode="auto">
            <a:xfrm>
              <a:off x="1264100" y="3330847"/>
              <a:ext cx="685800" cy="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6"/>
            <p:cNvSpPr>
              <a:spLocks noChangeShapeType="1"/>
            </p:cNvSpPr>
            <p:nvPr/>
          </p:nvSpPr>
          <p:spPr bwMode="auto">
            <a:xfrm flipV="1">
              <a:off x="2081684" y="2317097"/>
              <a:ext cx="546100" cy="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6"/>
            <p:cNvSpPr>
              <a:spLocks noChangeShapeType="1"/>
            </p:cNvSpPr>
            <p:nvPr/>
          </p:nvSpPr>
          <p:spPr bwMode="auto">
            <a:xfrm flipV="1">
              <a:off x="1259632" y="5733255"/>
              <a:ext cx="1208900" cy="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860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7" dur="500"/>
                                        <p:tgtEl>
                                          <p:spTgt spid="86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2" name="Rectangle 52"/>
          <p:cNvSpPr>
            <a:spLocks noChangeArrowheads="1"/>
          </p:cNvSpPr>
          <p:nvPr/>
        </p:nvSpPr>
        <p:spPr bwMode="auto">
          <a:xfrm>
            <a:off x="0" y="76200"/>
            <a:ext cx="9144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 dirty="0"/>
              <a:t>3．整型量之间相互赋值</a:t>
            </a:r>
            <a:endParaRPr lang="zh-CN" altLang="en-US" dirty="0"/>
          </a:p>
        </p:txBody>
      </p:sp>
      <p:sp>
        <p:nvSpPr>
          <p:cNvPr id="25653" name="Rectangle 53"/>
          <p:cNvSpPr>
            <a:spLocks noChangeArrowheads="1"/>
          </p:cNvSpPr>
          <p:nvPr/>
        </p:nvSpPr>
        <p:spPr bwMode="auto">
          <a:xfrm>
            <a:off x="228600" y="685800"/>
            <a:ext cx="9144000" cy="252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/>
              <a:t>整型数据类型有：</a:t>
            </a:r>
          </a:p>
          <a:p>
            <a:r>
              <a:rPr lang="zh-CN" altLang="en-US" sz="3200" b="1"/>
              <a:t>[</a:t>
            </a:r>
            <a:r>
              <a:rPr lang="en-US" altLang="zh-CN" sz="3200" b="1"/>
              <a:t>signed] char     unsigned char</a:t>
            </a:r>
          </a:p>
          <a:p>
            <a:r>
              <a:rPr lang="en-US" altLang="zh-CN" sz="3200" b="1"/>
              <a:t>[signed] short    unsigned short</a:t>
            </a:r>
          </a:p>
          <a:p>
            <a:r>
              <a:rPr lang="en-US" altLang="zh-CN" sz="3200" b="1"/>
              <a:t>[signed] int        unsigned int</a:t>
            </a:r>
          </a:p>
          <a:p>
            <a:r>
              <a:rPr lang="en-US" altLang="zh-CN" sz="3200" b="1"/>
              <a:t>[signed] long     unsigned long</a:t>
            </a:r>
          </a:p>
        </p:txBody>
      </p:sp>
      <p:sp>
        <p:nvSpPr>
          <p:cNvPr id="25654" name="Rectangle 54"/>
          <p:cNvSpPr>
            <a:spLocks noChangeArrowheads="1"/>
          </p:cNvSpPr>
          <p:nvPr/>
        </p:nvSpPr>
        <p:spPr bwMode="auto">
          <a:xfrm>
            <a:off x="228600" y="3429000"/>
            <a:ext cx="83058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各种类型的整型数占用的字节数是不同的，其二进制位数有长有短。它们之间相互赋值，其实就是它们内存数据之间的赋值，分两种情况。</a:t>
            </a:r>
          </a:p>
        </p:txBody>
      </p:sp>
      <p:sp>
        <p:nvSpPr>
          <p:cNvPr id="25655" name="Rectangle 55"/>
          <p:cNvSpPr>
            <a:spLocks noChangeArrowheads="1"/>
          </p:cNvSpPr>
          <p:nvPr/>
        </p:nvSpPr>
        <p:spPr bwMode="auto">
          <a:xfrm>
            <a:off x="228600" y="5181600"/>
            <a:ext cx="81467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下面以 </a:t>
            </a:r>
            <a:r>
              <a:rPr lang="en-US" altLang="zh-CN" sz="2800" b="1" dirty="0" err="1"/>
              <a:t>int</a:t>
            </a:r>
            <a:r>
              <a:rPr lang="en-US" altLang="zh-CN" sz="2800" b="1" dirty="0"/>
              <a:t> </a:t>
            </a:r>
            <a:r>
              <a:rPr lang="zh-CN" altLang="en-US" sz="2800" b="1" dirty="0" smtClean="0"/>
              <a:t>型量与 </a:t>
            </a:r>
            <a:r>
              <a:rPr lang="en-US" altLang="zh-CN" sz="2800" b="1" dirty="0"/>
              <a:t>char </a:t>
            </a:r>
            <a:r>
              <a:rPr lang="zh-CN" altLang="en-US" sz="2800" b="1" dirty="0" smtClean="0"/>
              <a:t>型量之间</a:t>
            </a:r>
            <a:r>
              <a:rPr lang="zh-CN" altLang="en-US" sz="2800" b="1" dirty="0"/>
              <a:t>的</a:t>
            </a:r>
            <a:r>
              <a:rPr lang="zh-CN" altLang="en-US" sz="2800" b="1" dirty="0" smtClean="0"/>
              <a:t>赋值予以说明</a:t>
            </a:r>
            <a:r>
              <a:rPr lang="zh-CN" altLang="en-US" sz="2800" b="1" dirty="0"/>
              <a:t>：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54" grpId="0" autoUpdateAnimBg="0"/>
      <p:bldP spid="25655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-152400" y="381000"/>
            <a:ext cx="9236075" cy="121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3200" b="1"/>
              <a:t>  </a:t>
            </a:r>
            <a:r>
              <a:rPr lang="zh-CN" altLang="en-US" sz="3200" b="1"/>
              <a:t>将 </a:t>
            </a:r>
            <a:r>
              <a:rPr lang="en-US" altLang="zh-CN" sz="3200" b="1"/>
              <a:t>int </a:t>
            </a:r>
            <a:r>
              <a:rPr lang="zh-CN" altLang="en-US" sz="3200" b="1"/>
              <a:t>型变量赋给字符型变量时 (长→短)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sz="3200" b="1"/>
              <a:t>                  方法：</a:t>
            </a:r>
            <a:r>
              <a:rPr lang="zh-CN" altLang="en-US" sz="3200" b="1">
                <a:solidFill>
                  <a:schemeClr val="accent1"/>
                </a:solidFill>
              </a:rPr>
              <a:t>截取低位赋值</a:t>
            </a:r>
            <a:endParaRPr lang="en-US" altLang="zh-CN" sz="3200" b="1">
              <a:solidFill>
                <a:schemeClr val="accent1"/>
              </a:solidFill>
            </a:endParaRP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914400" y="1752600"/>
            <a:ext cx="6477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0066"/>
                </a:solidFill>
              </a:rPr>
              <a:t>例：</a:t>
            </a:r>
            <a:r>
              <a:rPr lang="en-US" altLang="zh-CN" sz="3200" b="1"/>
              <a:t>signed  char  c1=250 ;     </a:t>
            </a:r>
            <a:endParaRPr lang="zh-CN" altLang="en-US"/>
          </a:p>
        </p:txBody>
      </p:sp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6248400" y="4572000"/>
            <a:ext cx="236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200" b="1">
                <a:solidFill>
                  <a:schemeClr val="accent1"/>
                </a:solidFill>
              </a:rPr>
              <a:t>c1</a:t>
            </a:r>
            <a:r>
              <a:rPr lang="zh-CN" altLang="en-US" sz="3200" b="1">
                <a:solidFill>
                  <a:schemeClr val="accent1"/>
                </a:solidFill>
              </a:rPr>
              <a:t>真值为 -6</a:t>
            </a:r>
            <a:r>
              <a:rPr lang="zh-CN" altLang="zh-CN" sz="3200" b="1"/>
              <a:t>    </a:t>
            </a:r>
            <a:endParaRPr lang="zh-CN" altLang="en-US" sz="3200" b="1"/>
          </a:p>
        </p:txBody>
      </p:sp>
      <p:grpSp>
        <p:nvGrpSpPr>
          <p:cNvPr id="101381" name="Group 5"/>
          <p:cNvGrpSpPr>
            <a:grpSpLocks/>
          </p:cNvGrpSpPr>
          <p:nvPr/>
        </p:nvGrpSpPr>
        <p:grpSpPr bwMode="auto">
          <a:xfrm>
            <a:off x="0" y="2743200"/>
            <a:ext cx="9372600" cy="579438"/>
            <a:chOff x="0" y="1152"/>
            <a:chExt cx="5904" cy="365"/>
          </a:xfrm>
        </p:grpSpPr>
        <p:sp>
          <p:nvSpPr>
            <p:cNvPr id="101382" name="Text Box 6"/>
            <p:cNvSpPr txBox="1">
              <a:spLocks noChangeArrowheads="1"/>
            </p:cNvSpPr>
            <p:nvPr/>
          </p:nvSpPr>
          <p:spPr bwMode="auto">
            <a:xfrm>
              <a:off x="0" y="1152"/>
              <a:ext cx="590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3200" b="1" dirty="0"/>
                <a:t>250 为</a:t>
              </a:r>
              <a:r>
                <a:rPr lang="en-US" altLang="zh-CN" sz="3200" b="1" dirty="0" err="1"/>
                <a:t>int</a:t>
              </a:r>
              <a:r>
                <a:rPr lang="zh-CN" altLang="en-US" sz="3200" b="1" dirty="0"/>
                <a:t>型</a:t>
              </a:r>
              <a:r>
                <a:rPr lang="zh-CN" altLang="en-US" sz="3200" b="1" dirty="0" smtClean="0"/>
                <a:t>常量, </a:t>
              </a:r>
              <a:r>
                <a:rPr lang="zh-CN" altLang="en-US" sz="3200" b="1" dirty="0"/>
                <a:t>32 位：0000……0000  1111 1010</a:t>
              </a:r>
              <a:r>
                <a:rPr lang="zh-CN" altLang="zh-CN" sz="3200" b="1" dirty="0"/>
                <a:t>      </a:t>
              </a:r>
              <a:endParaRPr lang="zh-CN" altLang="en-US" sz="3200" b="1" dirty="0"/>
            </a:p>
          </p:txBody>
        </p:sp>
        <p:sp>
          <p:nvSpPr>
            <p:cNvPr id="101383" name="Rectangle 7"/>
            <p:cNvSpPr>
              <a:spLocks noChangeArrowheads="1"/>
            </p:cNvSpPr>
            <p:nvPr/>
          </p:nvSpPr>
          <p:spPr bwMode="auto">
            <a:xfrm>
              <a:off x="2721" y="1174"/>
              <a:ext cx="292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1384" name="Group 8"/>
          <p:cNvGrpSpPr>
            <a:grpSpLocks/>
          </p:cNvGrpSpPr>
          <p:nvPr/>
        </p:nvGrpSpPr>
        <p:grpSpPr bwMode="auto">
          <a:xfrm>
            <a:off x="5943600" y="3581400"/>
            <a:ext cx="3505200" cy="579438"/>
            <a:chOff x="2160" y="1536"/>
            <a:chExt cx="2208" cy="365"/>
          </a:xfrm>
        </p:grpSpPr>
        <p:sp>
          <p:nvSpPr>
            <p:cNvPr id="101385" name="Text Box 9"/>
            <p:cNvSpPr txBox="1">
              <a:spLocks noChangeArrowheads="1"/>
            </p:cNvSpPr>
            <p:nvPr/>
          </p:nvSpPr>
          <p:spPr bwMode="auto">
            <a:xfrm>
              <a:off x="2160" y="1536"/>
              <a:ext cx="22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3200" b="1"/>
                <a:t>c1</a:t>
              </a:r>
              <a:r>
                <a:rPr lang="en-US" altLang="zh-CN" sz="3200" b="1"/>
                <a:t>：  1111 1010      </a:t>
              </a:r>
              <a:endParaRPr lang="zh-CN" altLang="en-US" sz="3200" b="1"/>
            </a:p>
          </p:txBody>
        </p:sp>
        <p:sp>
          <p:nvSpPr>
            <p:cNvPr id="101386" name="Rectangle 10"/>
            <p:cNvSpPr>
              <a:spLocks noChangeArrowheads="1"/>
            </p:cNvSpPr>
            <p:nvPr/>
          </p:nvSpPr>
          <p:spPr bwMode="auto">
            <a:xfrm>
              <a:off x="2747" y="1562"/>
              <a:ext cx="129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autoUpdateAnimBg="0"/>
      <p:bldP spid="101380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Text Box 1028"/>
          <p:cNvSpPr txBox="1">
            <a:spLocks noChangeArrowheads="1"/>
          </p:cNvSpPr>
          <p:nvPr/>
        </p:nvSpPr>
        <p:spPr bwMode="auto">
          <a:xfrm>
            <a:off x="152400" y="0"/>
            <a:ext cx="7848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3200" b="1"/>
              <a:t>将字符型变量赋给 </a:t>
            </a:r>
            <a:r>
              <a:rPr lang="en-US" altLang="zh-CN" sz="3200" b="1"/>
              <a:t>int </a:t>
            </a:r>
            <a:r>
              <a:rPr lang="zh-CN" altLang="en-US" sz="3200" b="1"/>
              <a:t>型变量时(短→长)，</a:t>
            </a:r>
          </a:p>
          <a:p>
            <a:pPr eaLnBrk="1" hangingPunct="1"/>
            <a:r>
              <a:rPr lang="zh-CN" altLang="en-US" sz="3200" b="1">
                <a:latin typeface="宋体" pitchFamily="2" charset="-122"/>
              </a:rPr>
              <a:t>又分成两种情况：</a:t>
            </a:r>
            <a:r>
              <a:rPr lang="zh-CN" altLang="en-US" sz="3200" b="1"/>
              <a:t> </a:t>
            </a:r>
          </a:p>
        </p:txBody>
      </p:sp>
      <p:sp>
        <p:nvSpPr>
          <p:cNvPr id="98309" name="Text Box 1029"/>
          <p:cNvSpPr txBox="1">
            <a:spLocks noChangeArrowheads="1"/>
          </p:cNvSpPr>
          <p:nvPr/>
        </p:nvSpPr>
        <p:spPr bwMode="auto">
          <a:xfrm>
            <a:off x="0" y="1219200"/>
            <a:ext cx="9753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 dirty="0"/>
              <a:t>① 有符号的</a:t>
            </a:r>
            <a:r>
              <a:rPr lang="zh-CN" altLang="en-US" sz="3200" b="1" dirty="0" smtClean="0"/>
              <a:t>字符型量→</a:t>
            </a:r>
            <a:r>
              <a:rPr lang="zh-CN" altLang="en-US" sz="3200" b="1" dirty="0"/>
              <a:t>整型变量  </a:t>
            </a:r>
            <a:r>
              <a:rPr lang="zh-CN" altLang="en-US" sz="3200" b="1" dirty="0">
                <a:solidFill>
                  <a:schemeClr val="accent1"/>
                </a:solidFill>
              </a:rPr>
              <a:t>需符号位扩展</a:t>
            </a:r>
            <a:r>
              <a:rPr lang="zh-CN" altLang="zh-CN" sz="3200" b="1" dirty="0"/>
              <a:t>    </a:t>
            </a:r>
            <a:endParaRPr lang="zh-CN" altLang="en-US" sz="3200" b="1" dirty="0"/>
          </a:p>
        </p:txBody>
      </p:sp>
      <p:sp>
        <p:nvSpPr>
          <p:cNvPr id="98317" name="Text Box 1037"/>
          <p:cNvSpPr txBox="1">
            <a:spLocks noChangeArrowheads="1"/>
          </p:cNvSpPr>
          <p:nvPr/>
        </p:nvSpPr>
        <p:spPr bwMode="auto">
          <a:xfrm>
            <a:off x="-228600" y="2087563"/>
            <a:ext cx="9753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3200" b="1"/>
              <a:t>   </a:t>
            </a:r>
            <a:r>
              <a:rPr lang="zh-CN" altLang="en-US" sz="3200" b="1"/>
              <a:t>例：</a:t>
            </a:r>
            <a:r>
              <a:rPr lang="en-US" altLang="zh-CN" sz="3200" b="1"/>
              <a:t>char   c1=15 ;     int     i ;</a:t>
            </a:r>
          </a:p>
          <a:p>
            <a:r>
              <a:rPr lang="en-US" altLang="zh-CN" sz="3200" b="1"/>
              <a:t>           i=c1 ;</a:t>
            </a:r>
            <a:endParaRPr lang="zh-CN" altLang="en-US" sz="3200" b="1"/>
          </a:p>
        </p:txBody>
      </p:sp>
      <p:grpSp>
        <p:nvGrpSpPr>
          <p:cNvPr id="98318" name="Group 1038"/>
          <p:cNvGrpSpPr>
            <a:grpSpLocks/>
          </p:cNvGrpSpPr>
          <p:nvPr/>
        </p:nvGrpSpPr>
        <p:grpSpPr bwMode="auto">
          <a:xfrm>
            <a:off x="-76200" y="4906963"/>
            <a:ext cx="9372600" cy="579437"/>
            <a:chOff x="0" y="1152"/>
            <a:chExt cx="5904" cy="365"/>
          </a:xfrm>
        </p:grpSpPr>
        <p:sp>
          <p:nvSpPr>
            <p:cNvPr id="98319" name="Text Box 1039"/>
            <p:cNvSpPr txBox="1">
              <a:spLocks noChangeArrowheads="1"/>
            </p:cNvSpPr>
            <p:nvPr/>
          </p:nvSpPr>
          <p:spPr bwMode="auto">
            <a:xfrm>
              <a:off x="0" y="1152"/>
              <a:ext cx="590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zh-CN" sz="3200" b="1"/>
                <a:t>     </a:t>
              </a:r>
              <a:r>
                <a:rPr lang="en-US" altLang="zh-CN" sz="3200" b="1"/>
                <a:t>i </a:t>
              </a:r>
              <a:r>
                <a:rPr lang="zh-CN" altLang="en-US" sz="3200" b="1"/>
                <a:t>为整型变量 32 位：  0000……0000 0000 1111</a:t>
              </a:r>
              <a:r>
                <a:rPr lang="zh-CN" altLang="zh-CN" sz="3200" b="1"/>
                <a:t>      </a:t>
              </a:r>
              <a:endParaRPr lang="zh-CN" altLang="en-US" sz="3200" b="1"/>
            </a:p>
          </p:txBody>
        </p:sp>
        <p:sp>
          <p:nvSpPr>
            <p:cNvPr id="98320" name="Rectangle 1040"/>
            <p:cNvSpPr>
              <a:spLocks noChangeArrowheads="1"/>
            </p:cNvSpPr>
            <p:nvPr/>
          </p:nvSpPr>
          <p:spPr bwMode="auto">
            <a:xfrm>
              <a:off x="2721" y="1174"/>
              <a:ext cx="292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8328" name="Group 1048"/>
          <p:cNvGrpSpPr>
            <a:grpSpLocks/>
          </p:cNvGrpSpPr>
          <p:nvPr/>
        </p:nvGrpSpPr>
        <p:grpSpPr bwMode="auto">
          <a:xfrm>
            <a:off x="4953000" y="4191000"/>
            <a:ext cx="4495800" cy="579438"/>
            <a:chOff x="2976" y="2640"/>
            <a:chExt cx="2832" cy="365"/>
          </a:xfrm>
        </p:grpSpPr>
        <p:sp>
          <p:nvSpPr>
            <p:cNvPr id="98322" name="Text Box 1042"/>
            <p:cNvSpPr txBox="1">
              <a:spLocks noChangeArrowheads="1"/>
            </p:cNvSpPr>
            <p:nvPr/>
          </p:nvSpPr>
          <p:spPr bwMode="auto">
            <a:xfrm>
              <a:off x="2976" y="2640"/>
              <a:ext cx="28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3200" b="1"/>
                <a:t>c1(</a:t>
              </a:r>
              <a:r>
                <a:rPr lang="en-US" altLang="zh-CN" sz="2800" b="1">
                  <a:solidFill>
                    <a:schemeClr val="accent1"/>
                  </a:solidFill>
                </a:rPr>
                <a:t>正号</a:t>
              </a:r>
              <a:r>
                <a:rPr lang="en-US" altLang="zh-CN" sz="2800" b="1"/>
                <a:t>)</a:t>
              </a:r>
              <a:r>
                <a:rPr lang="en-US" altLang="zh-CN" sz="3200" b="1"/>
                <a:t>：  0000 1111</a:t>
              </a:r>
              <a:endParaRPr lang="zh-CN" altLang="en-US" sz="3200" b="1"/>
            </a:p>
          </p:txBody>
        </p:sp>
        <p:sp>
          <p:nvSpPr>
            <p:cNvPr id="98323" name="Rectangle 1043"/>
            <p:cNvSpPr>
              <a:spLocks noChangeArrowheads="1"/>
            </p:cNvSpPr>
            <p:nvPr/>
          </p:nvSpPr>
          <p:spPr bwMode="auto">
            <a:xfrm>
              <a:off x="4139" y="2666"/>
              <a:ext cx="129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8324" name="Text Box 1044"/>
          <p:cNvSpPr txBox="1">
            <a:spLocks noChangeArrowheads="1"/>
          </p:cNvSpPr>
          <p:nvPr/>
        </p:nvSpPr>
        <p:spPr bwMode="auto">
          <a:xfrm>
            <a:off x="3124200" y="5791200"/>
            <a:ext cx="5394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 b="1">
                <a:solidFill>
                  <a:schemeClr val="accent1"/>
                </a:solidFill>
              </a:rPr>
              <a:t>扩展</a:t>
            </a:r>
            <a:r>
              <a:rPr lang="zh-CN" altLang="en-US" sz="3200" b="1">
                <a:solidFill>
                  <a:schemeClr val="accent1"/>
                </a:solidFill>
              </a:rPr>
              <a:t>正号，结果</a:t>
            </a:r>
            <a:r>
              <a:rPr lang="en-US" altLang="en-US" sz="3200" b="1">
                <a:solidFill>
                  <a:schemeClr val="accent1"/>
                </a:solidFill>
              </a:rPr>
              <a:t>i </a:t>
            </a:r>
            <a:r>
              <a:rPr lang="en-US" altLang="zh-CN" sz="3200" b="1">
                <a:solidFill>
                  <a:schemeClr val="accent1"/>
                </a:solidFill>
              </a:rPr>
              <a:t>的</a:t>
            </a:r>
            <a:r>
              <a:rPr lang="zh-CN" altLang="en-US" sz="3200" b="1">
                <a:solidFill>
                  <a:schemeClr val="accent1"/>
                </a:solidFill>
              </a:rPr>
              <a:t>真值为 15</a:t>
            </a:r>
          </a:p>
        </p:txBody>
      </p:sp>
      <p:grpSp>
        <p:nvGrpSpPr>
          <p:cNvPr id="98325" name="Group 1045"/>
          <p:cNvGrpSpPr>
            <a:grpSpLocks/>
          </p:cNvGrpSpPr>
          <p:nvPr/>
        </p:nvGrpSpPr>
        <p:grpSpPr bwMode="auto">
          <a:xfrm>
            <a:off x="-76200" y="3306763"/>
            <a:ext cx="9372600" cy="579437"/>
            <a:chOff x="0" y="1152"/>
            <a:chExt cx="5904" cy="365"/>
          </a:xfrm>
        </p:grpSpPr>
        <p:sp>
          <p:nvSpPr>
            <p:cNvPr id="98326" name="Text Box 1046"/>
            <p:cNvSpPr txBox="1">
              <a:spLocks noChangeArrowheads="1"/>
            </p:cNvSpPr>
            <p:nvPr/>
          </p:nvSpPr>
          <p:spPr bwMode="auto">
            <a:xfrm>
              <a:off x="0" y="1152"/>
              <a:ext cx="590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3200" b="1" dirty="0"/>
                <a:t>  15 为整型</a:t>
              </a:r>
              <a:r>
                <a:rPr lang="zh-CN" altLang="en-US" sz="3200" b="1" dirty="0" smtClean="0"/>
                <a:t>常量 </a:t>
              </a:r>
              <a:r>
                <a:rPr lang="zh-CN" altLang="en-US" sz="3200" b="1" dirty="0"/>
                <a:t>32 位：  0000……0000 0000 1111</a:t>
              </a:r>
              <a:r>
                <a:rPr lang="zh-CN" altLang="zh-CN" sz="3200" b="1" dirty="0"/>
                <a:t> </a:t>
              </a:r>
              <a:endParaRPr lang="zh-CN" altLang="en-US" sz="3200" b="1" dirty="0"/>
            </a:p>
          </p:txBody>
        </p:sp>
        <p:sp>
          <p:nvSpPr>
            <p:cNvPr id="98327" name="Rectangle 1047"/>
            <p:cNvSpPr>
              <a:spLocks noChangeArrowheads="1"/>
            </p:cNvSpPr>
            <p:nvPr/>
          </p:nvSpPr>
          <p:spPr bwMode="auto">
            <a:xfrm>
              <a:off x="2721" y="1174"/>
              <a:ext cx="292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8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98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9" grpId="0" autoUpdateAnimBg="0"/>
      <p:bldP spid="98317" grpId="0" autoUpdateAnimBg="0"/>
      <p:bldP spid="98324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24" name="Text Box 20"/>
          <p:cNvSpPr txBox="1">
            <a:spLocks noChangeArrowheads="1"/>
          </p:cNvSpPr>
          <p:nvPr/>
        </p:nvSpPr>
        <p:spPr bwMode="auto">
          <a:xfrm>
            <a:off x="0" y="457200"/>
            <a:ext cx="5943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3200" b="1"/>
              <a:t>    </a:t>
            </a:r>
            <a:r>
              <a:rPr lang="en-US" altLang="zh-CN" sz="3200" b="1"/>
              <a:t>char   c1=250 ;     int     i ;</a:t>
            </a:r>
          </a:p>
          <a:p>
            <a:r>
              <a:rPr lang="en-US" altLang="zh-CN" sz="3200" b="1"/>
              <a:t>     i=c1 ;</a:t>
            </a:r>
            <a:endParaRPr lang="zh-CN" altLang="en-US" sz="3200" b="1"/>
          </a:p>
        </p:txBody>
      </p:sp>
      <p:grpSp>
        <p:nvGrpSpPr>
          <p:cNvPr id="72725" name="Group 21"/>
          <p:cNvGrpSpPr>
            <a:grpSpLocks/>
          </p:cNvGrpSpPr>
          <p:nvPr/>
        </p:nvGrpSpPr>
        <p:grpSpPr bwMode="auto">
          <a:xfrm>
            <a:off x="0" y="3641725"/>
            <a:ext cx="9372600" cy="579438"/>
            <a:chOff x="0" y="1152"/>
            <a:chExt cx="5904" cy="365"/>
          </a:xfrm>
        </p:grpSpPr>
        <p:sp>
          <p:nvSpPr>
            <p:cNvPr id="72726" name="Text Box 22"/>
            <p:cNvSpPr txBox="1">
              <a:spLocks noChangeArrowheads="1"/>
            </p:cNvSpPr>
            <p:nvPr/>
          </p:nvSpPr>
          <p:spPr bwMode="auto">
            <a:xfrm>
              <a:off x="0" y="1152"/>
              <a:ext cx="590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zh-CN" sz="3200" b="1"/>
                <a:t>     </a:t>
              </a:r>
              <a:r>
                <a:rPr lang="en-US" altLang="zh-CN" sz="3200" b="1"/>
                <a:t>i </a:t>
              </a:r>
              <a:r>
                <a:rPr lang="zh-CN" altLang="en-US" sz="3200" b="1"/>
                <a:t>为整型变量 32 位：  1111……1111  1111 1010</a:t>
              </a:r>
              <a:r>
                <a:rPr lang="zh-CN" altLang="zh-CN" sz="3200" b="1"/>
                <a:t>      </a:t>
              </a:r>
              <a:endParaRPr lang="zh-CN" altLang="en-US" sz="3200" b="1"/>
            </a:p>
          </p:txBody>
        </p:sp>
        <p:sp>
          <p:nvSpPr>
            <p:cNvPr id="72727" name="Rectangle 23"/>
            <p:cNvSpPr>
              <a:spLocks noChangeArrowheads="1"/>
            </p:cNvSpPr>
            <p:nvPr/>
          </p:nvSpPr>
          <p:spPr bwMode="auto">
            <a:xfrm>
              <a:off x="2721" y="1174"/>
              <a:ext cx="292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2734" name="Group 30"/>
          <p:cNvGrpSpPr>
            <a:grpSpLocks/>
          </p:cNvGrpSpPr>
          <p:nvPr/>
        </p:nvGrpSpPr>
        <p:grpSpPr bwMode="auto">
          <a:xfrm>
            <a:off x="0" y="1828800"/>
            <a:ext cx="9372600" cy="579438"/>
            <a:chOff x="0" y="1152"/>
            <a:chExt cx="5904" cy="365"/>
          </a:xfrm>
        </p:grpSpPr>
        <p:sp>
          <p:nvSpPr>
            <p:cNvPr id="72735" name="Text Box 31"/>
            <p:cNvSpPr txBox="1">
              <a:spLocks noChangeArrowheads="1"/>
            </p:cNvSpPr>
            <p:nvPr/>
          </p:nvSpPr>
          <p:spPr bwMode="auto">
            <a:xfrm>
              <a:off x="0" y="1152"/>
              <a:ext cx="590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3200" b="1" dirty="0"/>
                <a:t>250 为整型</a:t>
              </a:r>
              <a:r>
                <a:rPr lang="zh-CN" altLang="en-US" sz="3200" b="1" dirty="0" smtClean="0"/>
                <a:t>常量 </a:t>
              </a:r>
              <a:r>
                <a:rPr lang="zh-CN" altLang="en-US" sz="3200" b="1" dirty="0"/>
                <a:t>32 位：  0000……0000  1111 1010</a:t>
              </a:r>
              <a:r>
                <a:rPr lang="zh-CN" altLang="zh-CN" sz="3200" b="1" dirty="0"/>
                <a:t>      </a:t>
              </a:r>
              <a:endParaRPr lang="zh-CN" altLang="en-US" sz="3200" b="1" dirty="0"/>
            </a:p>
          </p:txBody>
        </p:sp>
        <p:sp>
          <p:nvSpPr>
            <p:cNvPr id="72736" name="Rectangle 32"/>
            <p:cNvSpPr>
              <a:spLocks noChangeArrowheads="1"/>
            </p:cNvSpPr>
            <p:nvPr/>
          </p:nvSpPr>
          <p:spPr bwMode="auto">
            <a:xfrm>
              <a:off x="2721" y="1174"/>
              <a:ext cx="292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2737" name="Group 33"/>
          <p:cNvGrpSpPr>
            <a:grpSpLocks/>
          </p:cNvGrpSpPr>
          <p:nvPr/>
        </p:nvGrpSpPr>
        <p:grpSpPr bwMode="auto">
          <a:xfrm>
            <a:off x="5105400" y="2743200"/>
            <a:ext cx="4495800" cy="579438"/>
            <a:chOff x="2976" y="2640"/>
            <a:chExt cx="2832" cy="365"/>
          </a:xfrm>
        </p:grpSpPr>
        <p:sp>
          <p:nvSpPr>
            <p:cNvPr id="72738" name="Text Box 34"/>
            <p:cNvSpPr txBox="1">
              <a:spLocks noChangeArrowheads="1"/>
            </p:cNvSpPr>
            <p:nvPr/>
          </p:nvSpPr>
          <p:spPr bwMode="auto">
            <a:xfrm>
              <a:off x="2976" y="2640"/>
              <a:ext cx="28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3200" b="1"/>
                <a:t>c1(</a:t>
              </a:r>
              <a:r>
                <a:rPr lang="zh-CN" altLang="en-US" sz="2800" b="1">
                  <a:solidFill>
                    <a:schemeClr val="accent1"/>
                  </a:solidFill>
                </a:rPr>
                <a:t>负号</a:t>
              </a:r>
              <a:r>
                <a:rPr lang="zh-CN" altLang="en-US" sz="2800" b="1"/>
                <a:t>)</a:t>
              </a:r>
              <a:r>
                <a:rPr lang="zh-CN" altLang="en-US" sz="3200" b="1"/>
                <a:t>： 1111 1010</a:t>
              </a:r>
              <a:r>
                <a:rPr lang="zh-CN" altLang="zh-CN" sz="3200" b="1"/>
                <a:t> </a:t>
              </a:r>
              <a:endParaRPr lang="zh-CN" altLang="en-US" sz="3200" b="1"/>
            </a:p>
          </p:txBody>
        </p:sp>
        <p:sp>
          <p:nvSpPr>
            <p:cNvPr id="72739" name="Rectangle 35"/>
            <p:cNvSpPr>
              <a:spLocks noChangeArrowheads="1"/>
            </p:cNvSpPr>
            <p:nvPr/>
          </p:nvSpPr>
          <p:spPr bwMode="auto">
            <a:xfrm>
              <a:off x="4139" y="2666"/>
              <a:ext cx="129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2740" name="Text Box 36"/>
          <p:cNvSpPr txBox="1">
            <a:spLocks noChangeArrowheads="1"/>
          </p:cNvSpPr>
          <p:nvPr/>
        </p:nvSpPr>
        <p:spPr bwMode="auto">
          <a:xfrm>
            <a:off x="3124200" y="5029200"/>
            <a:ext cx="5529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 b="1">
                <a:solidFill>
                  <a:schemeClr val="accent1"/>
                </a:solidFill>
              </a:rPr>
              <a:t>扩展</a:t>
            </a:r>
            <a:r>
              <a:rPr lang="zh-CN" altLang="en-US" sz="3200" b="1">
                <a:solidFill>
                  <a:schemeClr val="accent1"/>
                </a:solidFill>
              </a:rPr>
              <a:t>负号，结果 </a:t>
            </a:r>
            <a:r>
              <a:rPr lang="en-US" altLang="en-US" sz="3200" b="1">
                <a:solidFill>
                  <a:schemeClr val="accent1"/>
                </a:solidFill>
              </a:rPr>
              <a:t>i </a:t>
            </a:r>
            <a:r>
              <a:rPr lang="en-US" altLang="zh-CN" sz="3200" b="1">
                <a:solidFill>
                  <a:schemeClr val="accent1"/>
                </a:solidFill>
              </a:rPr>
              <a:t>的</a:t>
            </a:r>
            <a:r>
              <a:rPr lang="zh-CN" altLang="en-US" sz="3200" b="1">
                <a:solidFill>
                  <a:schemeClr val="accent1"/>
                </a:solidFill>
              </a:rPr>
              <a:t>真值为 - 6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2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40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0" y="228600"/>
            <a:ext cx="769954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/>
              <a:t>②无符号的</a:t>
            </a:r>
            <a:r>
              <a:rPr lang="zh-CN" altLang="en-US" sz="3200" b="1" dirty="0" smtClean="0"/>
              <a:t>字符型量→</a:t>
            </a:r>
            <a:r>
              <a:rPr lang="zh-CN" altLang="en-US" sz="3200" b="1" dirty="0"/>
              <a:t>整型变量  </a:t>
            </a:r>
            <a:r>
              <a:rPr lang="zh-CN" altLang="en-US" sz="3200" b="1" dirty="0">
                <a:solidFill>
                  <a:schemeClr val="accent1"/>
                </a:solidFill>
              </a:rPr>
              <a:t>前面补 0</a:t>
            </a:r>
            <a:endParaRPr lang="zh-CN" altLang="en-US" dirty="0"/>
          </a:p>
          <a:p>
            <a:r>
              <a:rPr lang="zh-CN" altLang="zh-CN" sz="3200" b="1" dirty="0"/>
              <a:t>   </a:t>
            </a:r>
            <a:r>
              <a:rPr lang="en-US" altLang="zh-CN" sz="3200" b="1" dirty="0"/>
              <a:t>unsigned   char   c1=250 ;     </a:t>
            </a:r>
            <a:r>
              <a:rPr lang="en-US" altLang="zh-CN" sz="3200" b="1" dirty="0" err="1"/>
              <a:t>int</a:t>
            </a:r>
            <a:r>
              <a:rPr lang="en-US" altLang="zh-CN" sz="3200" b="1" dirty="0"/>
              <a:t>     i ;</a:t>
            </a:r>
          </a:p>
          <a:p>
            <a:r>
              <a:rPr lang="en-US" altLang="zh-CN" sz="3200" b="1" dirty="0"/>
              <a:t>     i=c1 ;</a:t>
            </a:r>
            <a:endParaRPr lang="zh-CN" altLang="en-US" sz="3200" b="1" dirty="0"/>
          </a:p>
        </p:txBody>
      </p:sp>
      <p:grpSp>
        <p:nvGrpSpPr>
          <p:cNvPr id="97283" name="Group 3"/>
          <p:cNvGrpSpPr>
            <a:grpSpLocks/>
          </p:cNvGrpSpPr>
          <p:nvPr/>
        </p:nvGrpSpPr>
        <p:grpSpPr bwMode="auto">
          <a:xfrm>
            <a:off x="0" y="3565525"/>
            <a:ext cx="9372600" cy="579438"/>
            <a:chOff x="0" y="1152"/>
            <a:chExt cx="5904" cy="365"/>
          </a:xfrm>
        </p:grpSpPr>
        <p:sp>
          <p:nvSpPr>
            <p:cNvPr id="97284" name="Text Box 4"/>
            <p:cNvSpPr txBox="1">
              <a:spLocks noChangeArrowheads="1"/>
            </p:cNvSpPr>
            <p:nvPr/>
          </p:nvSpPr>
          <p:spPr bwMode="auto">
            <a:xfrm>
              <a:off x="0" y="1152"/>
              <a:ext cx="590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zh-CN" sz="3200" b="1"/>
                <a:t>     </a:t>
              </a:r>
              <a:r>
                <a:rPr lang="en-US" altLang="zh-CN" sz="3200" b="1"/>
                <a:t>i </a:t>
              </a:r>
              <a:r>
                <a:rPr lang="zh-CN" altLang="en-US" sz="3200" b="1"/>
                <a:t>为整型变量 32 位：  0000……0000  1111 1010</a:t>
              </a:r>
              <a:r>
                <a:rPr lang="zh-CN" altLang="zh-CN" sz="3200" b="1"/>
                <a:t>      </a:t>
              </a:r>
              <a:endParaRPr lang="zh-CN" altLang="en-US" sz="3200" b="1"/>
            </a:p>
          </p:txBody>
        </p:sp>
        <p:sp>
          <p:nvSpPr>
            <p:cNvPr id="97285" name="Rectangle 5"/>
            <p:cNvSpPr>
              <a:spLocks noChangeArrowheads="1"/>
            </p:cNvSpPr>
            <p:nvPr/>
          </p:nvSpPr>
          <p:spPr bwMode="auto">
            <a:xfrm>
              <a:off x="2721" y="1174"/>
              <a:ext cx="292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7289" name="Text Box 9"/>
          <p:cNvSpPr txBox="1">
            <a:spLocks noChangeArrowheads="1"/>
          </p:cNvSpPr>
          <p:nvPr/>
        </p:nvSpPr>
        <p:spPr bwMode="auto">
          <a:xfrm>
            <a:off x="2743200" y="4525963"/>
            <a:ext cx="5715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3200" b="1">
                <a:solidFill>
                  <a:schemeClr val="accent1"/>
                </a:solidFill>
              </a:rPr>
              <a:t>前面</a:t>
            </a:r>
            <a:r>
              <a:rPr lang="zh-CN" altLang="en-US" sz="3200" b="1">
                <a:solidFill>
                  <a:schemeClr val="accent1"/>
                </a:solidFill>
              </a:rPr>
              <a:t>补0，结果 </a:t>
            </a:r>
            <a:r>
              <a:rPr lang="en-US" altLang="en-US" sz="3200" b="1">
                <a:solidFill>
                  <a:schemeClr val="accent1"/>
                </a:solidFill>
              </a:rPr>
              <a:t>i </a:t>
            </a:r>
            <a:r>
              <a:rPr lang="en-US" altLang="zh-CN" sz="3200" b="1">
                <a:solidFill>
                  <a:schemeClr val="accent1"/>
                </a:solidFill>
              </a:rPr>
              <a:t>的</a:t>
            </a:r>
            <a:r>
              <a:rPr lang="zh-CN" altLang="en-US" sz="3200" b="1">
                <a:solidFill>
                  <a:schemeClr val="accent1"/>
                </a:solidFill>
              </a:rPr>
              <a:t>真值为 250</a:t>
            </a:r>
          </a:p>
        </p:txBody>
      </p:sp>
      <p:grpSp>
        <p:nvGrpSpPr>
          <p:cNvPr id="97298" name="Group 18"/>
          <p:cNvGrpSpPr>
            <a:grpSpLocks/>
          </p:cNvGrpSpPr>
          <p:nvPr/>
        </p:nvGrpSpPr>
        <p:grpSpPr bwMode="auto">
          <a:xfrm>
            <a:off x="0" y="2087563"/>
            <a:ext cx="9372600" cy="579437"/>
            <a:chOff x="0" y="1152"/>
            <a:chExt cx="5904" cy="365"/>
          </a:xfrm>
        </p:grpSpPr>
        <p:sp>
          <p:nvSpPr>
            <p:cNvPr id="97299" name="Text Box 19"/>
            <p:cNvSpPr txBox="1">
              <a:spLocks noChangeArrowheads="1"/>
            </p:cNvSpPr>
            <p:nvPr/>
          </p:nvSpPr>
          <p:spPr bwMode="auto">
            <a:xfrm>
              <a:off x="0" y="1152"/>
              <a:ext cx="590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3200" b="1"/>
                <a:t>250 为整型常数 32 位：  0000……0000  1111 1010</a:t>
              </a:r>
              <a:r>
                <a:rPr lang="zh-CN" altLang="zh-CN" sz="3200" b="1"/>
                <a:t>      </a:t>
              </a:r>
              <a:endParaRPr lang="zh-CN" altLang="en-US" sz="3200" b="1"/>
            </a:p>
          </p:txBody>
        </p:sp>
        <p:sp>
          <p:nvSpPr>
            <p:cNvPr id="97300" name="Rectangle 20"/>
            <p:cNvSpPr>
              <a:spLocks noChangeArrowheads="1"/>
            </p:cNvSpPr>
            <p:nvPr/>
          </p:nvSpPr>
          <p:spPr bwMode="auto">
            <a:xfrm>
              <a:off x="2721" y="1174"/>
              <a:ext cx="292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7304" name="Group 24"/>
          <p:cNvGrpSpPr>
            <a:grpSpLocks/>
          </p:cNvGrpSpPr>
          <p:nvPr/>
        </p:nvGrpSpPr>
        <p:grpSpPr bwMode="auto">
          <a:xfrm>
            <a:off x="4402138" y="2773363"/>
            <a:ext cx="4589462" cy="579437"/>
            <a:chOff x="2496" y="1728"/>
            <a:chExt cx="2891" cy="365"/>
          </a:xfrm>
        </p:grpSpPr>
        <p:sp>
          <p:nvSpPr>
            <p:cNvPr id="97302" name="Text Box 22"/>
            <p:cNvSpPr txBox="1">
              <a:spLocks noChangeArrowheads="1"/>
            </p:cNvSpPr>
            <p:nvPr/>
          </p:nvSpPr>
          <p:spPr bwMode="auto">
            <a:xfrm>
              <a:off x="2496" y="1728"/>
              <a:ext cx="28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3200" b="1"/>
                <a:t>c1(</a:t>
              </a:r>
              <a:r>
                <a:rPr lang="zh-CN" altLang="en-US" sz="2800" b="1">
                  <a:solidFill>
                    <a:schemeClr val="accent1"/>
                  </a:solidFill>
                </a:rPr>
                <a:t>无符号数</a:t>
              </a:r>
              <a:r>
                <a:rPr lang="zh-CN" altLang="en-US" sz="2800" b="1"/>
                <a:t>)</a:t>
              </a:r>
              <a:r>
                <a:rPr lang="zh-CN" altLang="en-US" sz="3200" b="1"/>
                <a:t>： 1111 1010</a:t>
              </a:r>
              <a:r>
                <a:rPr lang="zh-CN" altLang="zh-CN" sz="3200" b="1"/>
                <a:t> </a:t>
              </a:r>
              <a:endParaRPr lang="zh-CN" altLang="en-US" sz="3200" b="1"/>
            </a:p>
          </p:txBody>
        </p:sp>
        <p:sp>
          <p:nvSpPr>
            <p:cNvPr id="97303" name="Rectangle 23"/>
            <p:cNvSpPr>
              <a:spLocks noChangeArrowheads="1"/>
            </p:cNvSpPr>
            <p:nvPr/>
          </p:nvSpPr>
          <p:spPr bwMode="auto">
            <a:xfrm>
              <a:off x="4091" y="1754"/>
              <a:ext cx="129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7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9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-92075" y="95250"/>
            <a:ext cx="90535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/>
              <a:t>2.5.2  </a:t>
            </a:r>
            <a:r>
              <a:rPr lang="zh-CN" altLang="en-US" sz="3200" b="1">
                <a:latin typeface="宋体" pitchFamily="2" charset="-122"/>
              </a:rPr>
              <a:t>各种类型运算量混合运算时的自动类型转换</a:t>
            </a:r>
            <a:r>
              <a:rPr lang="zh-CN" altLang="en-US" sz="3200" b="1"/>
              <a:t> 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0" y="685800"/>
            <a:ext cx="792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1" dirty="0" smtClean="0"/>
              <a:t>C++</a:t>
            </a:r>
            <a:r>
              <a:rPr lang="zh-CN" altLang="en-US" sz="3200" b="1" dirty="0" smtClean="0"/>
              <a:t>语言</a:t>
            </a:r>
            <a:r>
              <a:rPr lang="zh-CN" altLang="en-US" sz="3200" b="1" dirty="0"/>
              <a:t>的数值</a:t>
            </a:r>
            <a:r>
              <a:rPr lang="zh-CN" altLang="en-US" sz="3200" b="1" dirty="0" smtClean="0"/>
              <a:t>型量（常量、变量）包括</a:t>
            </a:r>
            <a:r>
              <a:rPr lang="zh-CN" altLang="en-US" sz="3200" b="1" dirty="0"/>
              <a:t>:</a:t>
            </a:r>
            <a:endParaRPr lang="zh-CN" altLang="en-US" dirty="0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460375" y="1135063"/>
            <a:ext cx="9874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/>
              <a:t>整型</a:t>
            </a:r>
            <a:endParaRPr lang="zh-CN" altLang="en-US"/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676400" y="1143000"/>
            <a:ext cx="7620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1"/>
              <a:t>int,   short int,   long int,   unsigned int, unsigned short,   unsigned long</a:t>
            </a:r>
            <a:endParaRPr lang="zh-CN" altLang="en-US"/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381000" y="2057400"/>
            <a:ext cx="9874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/>
              <a:t>实型</a:t>
            </a:r>
            <a:endParaRPr lang="zh-CN" altLang="en-US"/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1752600" y="2133600"/>
            <a:ext cx="5486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1"/>
              <a:t>float,  double</a:t>
            </a:r>
            <a:endParaRPr lang="zh-CN" altLang="en-US"/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-17463" y="2659063"/>
            <a:ext cx="13890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/>
              <a:t>字符型</a:t>
            </a:r>
            <a:endParaRPr lang="zh-CN" altLang="en-US"/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1752600" y="2667000"/>
            <a:ext cx="5486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1"/>
              <a:t>char,  unsigned char</a:t>
            </a:r>
            <a:endParaRPr lang="zh-CN" altLang="en-US"/>
          </a:p>
        </p:txBody>
      </p:sp>
      <p:sp>
        <p:nvSpPr>
          <p:cNvPr id="19493" name="Text Box 37"/>
          <p:cNvSpPr txBox="1">
            <a:spLocks noChangeArrowheads="1"/>
          </p:cNvSpPr>
          <p:nvPr/>
        </p:nvSpPr>
        <p:spPr bwMode="auto">
          <a:xfrm>
            <a:off x="152400" y="3460750"/>
            <a:ext cx="8915400" cy="301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FFCCFF"/>
                </a:solidFill>
              </a:rPr>
              <a:t>各种数据类型，它们的常量和变量之间可以混合运算。两个量运算时，在计算机内部首先将它们转换成相同数据类型的量，然后进行运算。虽然这种转换是</a:t>
            </a:r>
            <a:r>
              <a:rPr lang="en-US" altLang="zh-CN" sz="3200" b="1">
                <a:solidFill>
                  <a:srgbClr val="FFCCFF"/>
                </a:solidFill>
              </a:rPr>
              <a:t>C++</a:t>
            </a:r>
            <a:r>
              <a:rPr lang="zh-CN" altLang="en-US" sz="3200" b="1">
                <a:solidFill>
                  <a:srgbClr val="FFCCFF"/>
                </a:solidFill>
              </a:rPr>
              <a:t>内部自动完成的，但是若编程者知道了转换机理，对掌握及灵活运用</a:t>
            </a:r>
            <a:r>
              <a:rPr lang="en-US" altLang="zh-CN" sz="3200" b="1">
                <a:solidFill>
                  <a:srgbClr val="FFCCFF"/>
                </a:solidFill>
              </a:rPr>
              <a:t>C++</a:t>
            </a:r>
            <a:r>
              <a:rPr lang="zh-CN" altLang="en-US" sz="3200" b="1">
                <a:solidFill>
                  <a:srgbClr val="FFCCFF"/>
                </a:solidFill>
              </a:rPr>
              <a:t>表达式是有帮助的。转换原则如图2-3所示： 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autoUpdateAnimBg="0"/>
      <p:bldP spid="19460" grpId="0" autoUpdateAnimBg="0"/>
      <p:bldP spid="19461" grpId="0" autoUpdateAnimBg="0"/>
      <p:bldP spid="19462" grpId="0" autoUpdateAnimBg="0"/>
      <p:bldP spid="19463" grpId="0" autoUpdateAnimBg="0"/>
      <p:bldP spid="19464" grpId="0" autoUpdateAnimBg="0"/>
      <p:bldP spid="19465" grpId="0" autoUpdateAnimBg="0"/>
      <p:bldP spid="19493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6" name="Text Box 16"/>
          <p:cNvSpPr txBox="1">
            <a:spLocks noChangeArrowheads="1"/>
          </p:cNvSpPr>
          <p:nvPr/>
        </p:nvSpPr>
        <p:spPr bwMode="auto">
          <a:xfrm>
            <a:off x="3505200" y="3200400"/>
            <a:ext cx="5334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zh-CN" sz="3200" b="1"/>
              <a:t>   </a:t>
            </a:r>
            <a:r>
              <a:rPr lang="en-US" altLang="zh-CN" sz="3200" b="1"/>
              <a:t>int i;   float  f;   double  d;</a:t>
            </a:r>
          </a:p>
          <a:p>
            <a:r>
              <a:rPr lang="en-US" altLang="zh-CN" sz="3200" b="1"/>
              <a:t>   10  +  'a'  +  i  *  f  -  d   /  i</a:t>
            </a:r>
            <a:endParaRPr lang="zh-CN" altLang="en-US" sz="3200" b="1"/>
          </a:p>
        </p:txBody>
      </p:sp>
      <p:sp>
        <p:nvSpPr>
          <p:cNvPr id="102417" name="Text Box 17"/>
          <p:cNvSpPr txBox="1">
            <a:spLocks noChangeArrowheads="1"/>
          </p:cNvSpPr>
          <p:nvPr/>
        </p:nvSpPr>
        <p:spPr bwMode="auto">
          <a:xfrm>
            <a:off x="4343400" y="4419600"/>
            <a:ext cx="657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 b="1"/>
              <a:t>int</a:t>
            </a:r>
            <a:endParaRPr lang="zh-CN" altLang="en-US"/>
          </a:p>
        </p:txBody>
      </p:sp>
      <p:sp>
        <p:nvSpPr>
          <p:cNvPr id="102418" name="Text Box 18"/>
          <p:cNvSpPr txBox="1">
            <a:spLocks noChangeArrowheads="1"/>
          </p:cNvSpPr>
          <p:nvPr/>
        </p:nvSpPr>
        <p:spPr bwMode="auto">
          <a:xfrm>
            <a:off x="5562600" y="4419600"/>
            <a:ext cx="1357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 b="1"/>
              <a:t>double</a:t>
            </a:r>
            <a:endParaRPr lang="zh-CN" altLang="en-US"/>
          </a:p>
        </p:txBody>
      </p:sp>
      <p:sp>
        <p:nvSpPr>
          <p:cNvPr id="102419" name="Text Box 19"/>
          <p:cNvSpPr txBox="1">
            <a:spLocks noChangeArrowheads="1"/>
          </p:cNvSpPr>
          <p:nvPr/>
        </p:nvSpPr>
        <p:spPr bwMode="auto">
          <a:xfrm>
            <a:off x="7239000" y="4419600"/>
            <a:ext cx="1357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 b="1"/>
              <a:t>double</a:t>
            </a:r>
            <a:endParaRPr lang="zh-CN" altLang="en-US"/>
          </a:p>
        </p:txBody>
      </p:sp>
      <p:sp>
        <p:nvSpPr>
          <p:cNvPr id="102420" name="AutoShape 20"/>
          <p:cNvSpPr>
            <a:spLocks noChangeArrowheads="1"/>
          </p:cNvSpPr>
          <p:nvPr/>
        </p:nvSpPr>
        <p:spPr bwMode="auto">
          <a:xfrm>
            <a:off x="4038600" y="4191000"/>
            <a:ext cx="1219200" cy="228600"/>
          </a:xfrm>
          <a:prstGeom prst="downArrowCallout">
            <a:avLst>
              <a:gd name="adj1" fmla="val 133333"/>
              <a:gd name="adj2" fmla="val 97926"/>
              <a:gd name="adj3" fmla="val 16667"/>
              <a:gd name="adj4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21" name="Text Box 21"/>
          <p:cNvSpPr txBox="1">
            <a:spLocks noChangeArrowheads="1"/>
          </p:cNvSpPr>
          <p:nvPr/>
        </p:nvSpPr>
        <p:spPr bwMode="auto">
          <a:xfrm>
            <a:off x="4953000" y="5364163"/>
            <a:ext cx="13573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 b="1"/>
              <a:t>double</a:t>
            </a:r>
            <a:endParaRPr lang="zh-CN" altLang="en-US"/>
          </a:p>
        </p:txBody>
      </p:sp>
      <p:sp>
        <p:nvSpPr>
          <p:cNvPr id="102422" name="Text Box 22"/>
          <p:cNvSpPr txBox="1">
            <a:spLocks noChangeArrowheads="1"/>
          </p:cNvSpPr>
          <p:nvPr/>
        </p:nvSpPr>
        <p:spPr bwMode="auto">
          <a:xfrm>
            <a:off x="6019800" y="6202363"/>
            <a:ext cx="13573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 b="1"/>
              <a:t>double</a:t>
            </a:r>
            <a:endParaRPr lang="zh-CN" altLang="en-US"/>
          </a:p>
        </p:txBody>
      </p:sp>
      <p:sp>
        <p:nvSpPr>
          <p:cNvPr id="102423" name="AutoShape 23"/>
          <p:cNvSpPr>
            <a:spLocks noChangeArrowheads="1"/>
          </p:cNvSpPr>
          <p:nvPr/>
        </p:nvSpPr>
        <p:spPr bwMode="auto">
          <a:xfrm>
            <a:off x="4724400" y="5059363"/>
            <a:ext cx="1676400" cy="350837"/>
          </a:xfrm>
          <a:prstGeom prst="downArrowCallout">
            <a:avLst>
              <a:gd name="adj1" fmla="val 68798"/>
              <a:gd name="adj2" fmla="val 124435"/>
              <a:gd name="adj3" fmla="val 31676"/>
              <a:gd name="adj4" fmla="val 253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24" name="AutoShape 24"/>
          <p:cNvSpPr>
            <a:spLocks noChangeArrowheads="1"/>
          </p:cNvSpPr>
          <p:nvPr/>
        </p:nvSpPr>
        <p:spPr bwMode="auto">
          <a:xfrm>
            <a:off x="5791200" y="4191000"/>
            <a:ext cx="1219200" cy="228600"/>
          </a:xfrm>
          <a:prstGeom prst="downArrowCallout">
            <a:avLst>
              <a:gd name="adj1" fmla="val 133333"/>
              <a:gd name="adj2" fmla="val 97926"/>
              <a:gd name="adj3" fmla="val 16667"/>
              <a:gd name="adj4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25" name="AutoShape 25"/>
          <p:cNvSpPr>
            <a:spLocks noChangeArrowheads="1"/>
          </p:cNvSpPr>
          <p:nvPr/>
        </p:nvSpPr>
        <p:spPr bwMode="auto">
          <a:xfrm>
            <a:off x="7239000" y="4191000"/>
            <a:ext cx="1219200" cy="228600"/>
          </a:xfrm>
          <a:prstGeom prst="downArrowCallout">
            <a:avLst>
              <a:gd name="adj1" fmla="val 133333"/>
              <a:gd name="adj2" fmla="val 97926"/>
              <a:gd name="adj3" fmla="val 16667"/>
              <a:gd name="adj4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26" name="AutoShape 26"/>
          <p:cNvSpPr>
            <a:spLocks noChangeArrowheads="1"/>
          </p:cNvSpPr>
          <p:nvPr/>
        </p:nvSpPr>
        <p:spPr bwMode="auto">
          <a:xfrm>
            <a:off x="5867400" y="5897563"/>
            <a:ext cx="1676400" cy="350837"/>
          </a:xfrm>
          <a:prstGeom prst="downArrowCallout">
            <a:avLst>
              <a:gd name="adj1" fmla="val 68798"/>
              <a:gd name="adj2" fmla="val 124435"/>
              <a:gd name="adj3" fmla="val 31676"/>
              <a:gd name="adj4" fmla="val 253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2427" name="Group 27"/>
          <p:cNvGrpSpPr>
            <a:grpSpLocks/>
          </p:cNvGrpSpPr>
          <p:nvPr/>
        </p:nvGrpSpPr>
        <p:grpSpPr bwMode="auto">
          <a:xfrm>
            <a:off x="3733800" y="-457200"/>
            <a:ext cx="5403850" cy="3733800"/>
            <a:chOff x="2208" y="480"/>
            <a:chExt cx="3696" cy="2832"/>
          </a:xfrm>
        </p:grpSpPr>
        <p:sp>
          <p:nvSpPr>
            <p:cNvPr id="102428" name="AutoShape 28"/>
            <p:cNvSpPr>
              <a:spLocks noChangeArrowheads="1"/>
            </p:cNvSpPr>
            <p:nvPr/>
          </p:nvSpPr>
          <p:spPr bwMode="auto">
            <a:xfrm>
              <a:off x="2208" y="480"/>
              <a:ext cx="3552" cy="2832"/>
            </a:xfrm>
            <a:prstGeom prst="horizontalScroll">
              <a:avLst>
                <a:gd name="adj" fmla="val 12500"/>
              </a:avLst>
            </a:prstGeom>
            <a:solidFill>
              <a:srgbClr val="FFFFCC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29" name="Text Box 29"/>
            <p:cNvSpPr txBox="1">
              <a:spLocks noChangeArrowheads="1"/>
            </p:cNvSpPr>
            <p:nvPr/>
          </p:nvSpPr>
          <p:spPr bwMode="auto">
            <a:xfrm>
              <a:off x="2736" y="1056"/>
              <a:ext cx="3168" cy="20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rgbClr val="FF0000"/>
                  </a:solidFill>
                </a:rPr>
                <a:t>低类型 → 高类型</a:t>
              </a:r>
            </a:p>
            <a:p>
              <a:r>
                <a:rPr lang="zh-CN" altLang="en-US" sz="2800" b="1">
                  <a:solidFill>
                    <a:srgbClr val="0000FF"/>
                  </a:solidFill>
                </a:rPr>
                <a:t>低类型：</a:t>
              </a:r>
              <a:r>
                <a:rPr lang="zh-CN" altLang="en-US" sz="2800" b="1">
                  <a:solidFill>
                    <a:srgbClr val="FF0000"/>
                  </a:solidFill>
                </a:rPr>
                <a:t>存储字节少</a:t>
              </a:r>
              <a:endParaRPr lang="zh-CN" altLang="zh-CN" sz="2800" b="1">
                <a:solidFill>
                  <a:srgbClr val="FF0000"/>
                </a:solidFill>
              </a:endParaRPr>
            </a:p>
            <a:p>
              <a:r>
                <a:rPr lang="zh-CN" altLang="zh-CN" sz="2800" b="1">
                  <a:solidFill>
                    <a:srgbClr val="FF0000"/>
                  </a:solidFill>
                </a:rPr>
                <a:t>    </a:t>
              </a:r>
              <a:r>
                <a:rPr lang="zh-CN" altLang="en-US" sz="2800" b="1">
                  <a:solidFill>
                    <a:srgbClr val="FF0000"/>
                  </a:solidFill>
                </a:rPr>
                <a:t>所表示的数据范围小。</a:t>
              </a:r>
            </a:p>
            <a:p>
              <a:r>
                <a:rPr lang="zh-CN" altLang="en-US" sz="2800" b="1">
                  <a:solidFill>
                    <a:srgbClr val="0000FF"/>
                  </a:solidFill>
                </a:rPr>
                <a:t>高类型：</a:t>
              </a:r>
              <a:r>
                <a:rPr lang="zh-CN" altLang="en-US" sz="2800" b="1">
                  <a:solidFill>
                    <a:srgbClr val="FF0000"/>
                  </a:solidFill>
                </a:rPr>
                <a:t>存储字节多</a:t>
              </a:r>
              <a:endParaRPr lang="zh-CN" altLang="zh-CN" sz="2800" b="1">
                <a:solidFill>
                  <a:srgbClr val="FF0000"/>
                </a:solidFill>
              </a:endParaRPr>
            </a:p>
            <a:p>
              <a:r>
                <a:rPr lang="zh-CN" altLang="zh-CN" sz="2800" b="1">
                  <a:solidFill>
                    <a:srgbClr val="FF0000"/>
                  </a:solidFill>
                </a:rPr>
                <a:t>    </a:t>
              </a:r>
              <a:r>
                <a:rPr lang="zh-CN" altLang="en-US" sz="2800" b="1">
                  <a:solidFill>
                    <a:srgbClr val="FF0000"/>
                  </a:solidFill>
                </a:rPr>
                <a:t>所表示的数据范围大。</a:t>
              </a:r>
              <a:endParaRPr lang="zh-CN" altLang="zh-CN" sz="2800" b="1">
                <a:solidFill>
                  <a:srgbClr val="FF0000"/>
                </a:solidFill>
              </a:endParaRPr>
            </a:p>
            <a:p>
              <a:endParaRPr lang="zh-CN" altLang="zh-CN" sz="28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102433" name="Group 33"/>
          <p:cNvGrpSpPr>
            <a:grpSpLocks/>
          </p:cNvGrpSpPr>
          <p:nvPr/>
        </p:nvGrpSpPr>
        <p:grpSpPr bwMode="auto">
          <a:xfrm>
            <a:off x="152400" y="0"/>
            <a:ext cx="3352800" cy="3513138"/>
            <a:chOff x="96" y="0"/>
            <a:chExt cx="2112" cy="2213"/>
          </a:xfrm>
        </p:grpSpPr>
        <p:sp>
          <p:nvSpPr>
            <p:cNvPr id="102410" name="Text Box 10"/>
            <p:cNvSpPr txBox="1">
              <a:spLocks noChangeArrowheads="1"/>
            </p:cNvSpPr>
            <p:nvPr/>
          </p:nvSpPr>
          <p:spPr bwMode="auto">
            <a:xfrm>
              <a:off x="96" y="0"/>
              <a:ext cx="2112" cy="22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200" b="1"/>
                <a:t>double        float</a:t>
              </a:r>
            </a:p>
            <a:p>
              <a:endParaRPr lang="en-US" altLang="zh-CN" sz="3200" b="1"/>
            </a:p>
            <a:p>
              <a:r>
                <a:rPr lang="en-US" altLang="zh-CN" sz="3200" b="1"/>
                <a:t>long</a:t>
              </a:r>
            </a:p>
            <a:p>
              <a:endParaRPr lang="en-US" altLang="zh-CN" sz="3200" b="1"/>
            </a:p>
            <a:p>
              <a:r>
                <a:rPr lang="en-US" altLang="zh-CN" sz="3200" b="1"/>
                <a:t>unsigned</a:t>
              </a:r>
            </a:p>
            <a:p>
              <a:endParaRPr lang="en-US" altLang="zh-CN" sz="3200" b="1"/>
            </a:p>
            <a:p>
              <a:r>
                <a:rPr lang="en-US" altLang="zh-CN" sz="3200" b="1"/>
                <a:t>int      char, short</a:t>
              </a:r>
              <a:endParaRPr lang="zh-CN" altLang="en-US"/>
            </a:p>
          </p:txBody>
        </p:sp>
        <p:sp>
          <p:nvSpPr>
            <p:cNvPr id="102411" name="Line 11"/>
            <p:cNvSpPr>
              <a:spLocks noChangeShapeType="1"/>
            </p:cNvSpPr>
            <p:nvPr/>
          </p:nvSpPr>
          <p:spPr bwMode="auto">
            <a:xfrm flipH="1">
              <a:off x="528" y="2064"/>
              <a:ext cx="192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12" name="Line 12"/>
            <p:cNvSpPr>
              <a:spLocks noChangeShapeType="1"/>
            </p:cNvSpPr>
            <p:nvPr/>
          </p:nvSpPr>
          <p:spPr bwMode="auto">
            <a:xfrm flipV="1">
              <a:off x="288" y="1632"/>
              <a:ext cx="0" cy="28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13" name="Line 13"/>
            <p:cNvSpPr>
              <a:spLocks noChangeShapeType="1"/>
            </p:cNvSpPr>
            <p:nvPr/>
          </p:nvSpPr>
          <p:spPr bwMode="auto">
            <a:xfrm flipV="1">
              <a:off x="288" y="960"/>
              <a:ext cx="0" cy="384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14" name="Line 14"/>
            <p:cNvSpPr>
              <a:spLocks noChangeShapeType="1"/>
            </p:cNvSpPr>
            <p:nvPr/>
          </p:nvSpPr>
          <p:spPr bwMode="auto">
            <a:xfrm flipV="1">
              <a:off x="288" y="336"/>
              <a:ext cx="0" cy="33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15" name="Line 15"/>
            <p:cNvSpPr>
              <a:spLocks noChangeShapeType="1"/>
            </p:cNvSpPr>
            <p:nvPr/>
          </p:nvSpPr>
          <p:spPr bwMode="auto">
            <a:xfrm flipH="1" flipV="1">
              <a:off x="960" y="192"/>
              <a:ext cx="432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30" name="Text Box 30"/>
            <p:cNvSpPr txBox="1">
              <a:spLocks noChangeArrowheads="1"/>
            </p:cNvSpPr>
            <p:nvPr/>
          </p:nvSpPr>
          <p:spPr bwMode="auto">
            <a:xfrm>
              <a:off x="912" y="720"/>
              <a:ext cx="11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sz="3200" b="1">
                  <a:solidFill>
                    <a:schemeClr val="tx2"/>
                  </a:solidFill>
                </a:rPr>
                <a:t>转换原则</a:t>
              </a:r>
              <a:endParaRPr lang="zh-CN" altLang="en-US">
                <a:solidFill>
                  <a:schemeClr val="tx2"/>
                </a:solidFill>
              </a:endParaRPr>
            </a:p>
          </p:txBody>
        </p:sp>
      </p:grpSp>
      <p:sp>
        <p:nvSpPr>
          <p:cNvPr id="102432" name="Text Box 32"/>
          <p:cNvSpPr txBox="1">
            <a:spLocks noChangeArrowheads="1"/>
          </p:cNvSpPr>
          <p:nvPr/>
        </p:nvSpPr>
        <p:spPr bwMode="auto">
          <a:xfrm>
            <a:off x="1143000" y="3986213"/>
            <a:ext cx="11017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rgbClr val="FF0066"/>
                </a:solidFill>
              </a:rPr>
              <a:t>例：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2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2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2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2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2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2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2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24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24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02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2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2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2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2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02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2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2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2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2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02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2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2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24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24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02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16" grpId="0" autoUpdateAnimBg="0"/>
      <p:bldP spid="102417" grpId="0" autoUpdateAnimBg="0"/>
      <p:bldP spid="102418" grpId="0" autoUpdateAnimBg="0"/>
      <p:bldP spid="102419" grpId="0" autoUpdateAnimBg="0"/>
      <p:bldP spid="102420" grpId="0" animBg="1"/>
      <p:bldP spid="102421" grpId="0" autoUpdateAnimBg="0"/>
      <p:bldP spid="102422" grpId="0" autoUpdateAnimBg="0"/>
      <p:bldP spid="102423" grpId="0" animBg="1"/>
      <p:bldP spid="102424" grpId="0" animBg="1"/>
      <p:bldP spid="102425" grpId="0" animBg="1"/>
      <p:bldP spid="102426" grpId="0" animBg="1"/>
      <p:bldP spid="102432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-92075" y="103188"/>
            <a:ext cx="37496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/>
              <a:t>  2.5.3 强制类型转换</a:t>
            </a:r>
            <a:endParaRPr lang="zh-CN" altLang="en-US"/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1752600" y="685800"/>
            <a:ext cx="5699720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tx2"/>
                </a:solidFill>
              </a:rPr>
              <a:t>形式:  </a:t>
            </a:r>
            <a:r>
              <a:rPr lang="en-US" altLang="zh-CN" sz="3200" b="1" dirty="0" smtClean="0">
                <a:solidFill>
                  <a:schemeClr val="folHlink"/>
                </a:solidFill>
              </a:rPr>
              <a:t>&lt;</a:t>
            </a:r>
            <a:r>
              <a:rPr lang="zh-CN" altLang="en-US" sz="3200" b="1" dirty="0">
                <a:solidFill>
                  <a:schemeClr val="folHlink"/>
                </a:solidFill>
              </a:rPr>
              <a:t>类型名</a:t>
            </a:r>
            <a:r>
              <a:rPr lang="en-US" altLang="zh-CN" sz="3200" b="1" dirty="0">
                <a:solidFill>
                  <a:schemeClr val="folHlink"/>
                </a:solidFill>
              </a:rPr>
              <a:t>&gt;</a:t>
            </a:r>
            <a:r>
              <a:rPr lang="zh-CN" altLang="en-US" sz="3200" b="1" dirty="0" smtClean="0">
                <a:solidFill>
                  <a:schemeClr val="folHlink"/>
                </a:solidFill>
              </a:rPr>
              <a:t> (</a:t>
            </a:r>
            <a:r>
              <a:rPr lang="en-US" altLang="zh-CN" sz="3200" b="1" dirty="0" smtClean="0">
                <a:solidFill>
                  <a:schemeClr val="folHlink"/>
                </a:solidFill>
              </a:rPr>
              <a:t>&lt;</a:t>
            </a:r>
            <a:r>
              <a:rPr lang="zh-CN" altLang="en-US" sz="3200" b="1" dirty="0" smtClean="0">
                <a:solidFill>
                  <a:schemeClr val="folHlink"/>
                </a:solidFill>
              </a:rPr>
              <a:t>表达式</a:t>
            </a:r>
            <a:r>
              <a:rPr lang="en-US" altLang="zh-CN" sz="3200" b="1" dirty="0">
                <a:solidFill>
                  <a:schemeClr val="folHlink"/>
                </a:solidFill>
              </a:rPr>
              <a:t>&gt;</a:t>
            </a:r>
            <a:r>
              <a:rPr lang="zh-CN" altLang="en-US" sz="3200" b="1" dirty="0" smtClean="0">
                <a:solidFill>
                  <a:schemeClr val="folHlink"/>
                </a:solidFill>
              </a:rPr>
              <a:t>)</a:t>
            </a:r>
            <a:endParaRPr lang="zh-CN" altLang="en-US" sz="3200" b="1" dirty="0">
              <a:solidFill>
                <a:schemeClr val="folHlink"/>
              </a:solidFill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sz="3200" b="1" dirty="0">
                <a:solidFill>
                  <a:schemeClr val="tx2"/>
                </a:solidFill>
              </a:rPr>
              <a:t>    或:  </a:t>
            </a:r>
            <a:r>
              <a:rPr lang="zh-CN" altLang="en-US" sz="3200" b="1" dirty="0" smtClean="0">
                <a:solidFill>
                  <a:schemeClr val="folHlink"/>
                </a:solidFill>
              </a:rPr>
              <a:t>(</a:t>
            </a:r>
            <a:r>
              <a:rPr lang="en-US" altLang="zh-CN" sz="3200" b="1" dirty="0" smtClean="0">
                <a:solidFill>
                  <a:schemeClr val="folHlink"/>
                </a:solidFill>
              </a:rPr>
              <a:t>&lt;</a:t>
            </a:r>
            <a:r>
              <a:rPr lang="zh-CN" altLang="en-US" sz="3200" b="1" dirty="0" smtClean="0">
                <a:solidFill>
                  <a:schemeClr val="folHlink"/>
                </a:solidFill>
              </a:rPr>
              <a:t>类型名</a:t>
            </a:r>
            <a:r>
              <a:rPr lang="en-US" altLang="zh-CN" sz="3200" b="1" dirty="0" smtClean="0">
                <a:solidFill>
                  <a:schemeClr val="folHlink"/>
                </a:solidFill>
              </a:rPr>
              <a:t>&gt;</a:t>
            </a:r>
            <a:r>
              <a:rPr lang="zh-CN" altLang="en-US" sz="3200" b="1" dirty="0" smtClean="0">
                <a:solidFill>
                  <a:schemeClr val="folHlink"/>
                </a:solidFill>
              </a:rPr>
              <a:t>) </a:t>
            </a:r>
            <a:r>
              <a:rPr lang="en-US" altLang="zh-CN" sz="3200" b="1" dirty="0">
                <a:solidFill>
                  <a:schemeClr val="folHlink"/>
                </a:solidFill>
              </a:rPr>
              <a:t>&lt;</a:t>
            </a:r>
            <a:r>
              <a:rPr lang="zh-CN" altLang="en-US" sz="3200" b="1" dirty="0">
                <a:solidFill>
                  <a:schemeClr val="folHlink"/>
                </a:solidFill>
              </a:rPr>
              <a:t>表达式</a:t>
            </a:r>
            <a:r>
              <a:rPr lang="en-US" altLang="zh-CN" sz="3200" b="1" dirty="0">
                <a:solidFill>
                  <a:schemeClr val="folHlink"/>
                </a:solidFill>
              </a:rPr>
              <a:t>&gt;</a:t>
            </a:r>
            <a:endParaRPr lang="zh-CN" altLang="en-US" sz="3200" b="1" dirty="0">
              <a:solidFill>
                <a:schemeClr val="folHlink"/>
              </a:solidFill>
            </a:endParaRP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76200" y="1797050"/>
            <a:ext cx="7010400" cy="277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/>
              <a:t>例: </a:t>
            </a:r>
            <a:r>
              <a:rPr lang="en-US" altLang="en-US" sz="3200" b="1"/>
              <a:t>int  i, a ;   float  x, y ;    double  z ;</a:t>
            </a:r>
            <a:r>
              <a:rPr lang="en-US" altLang="zh-CN" sz="3200" b="1"/>
              <a:t> </a:t>
            </a:r>
          </a:p>
          <a:p>
            <a:pPr>
              <a:spcBef>
                <a:spcPct val="50000"/>
              </a:spcBef>
            </a:pPr>
            <a:r>
              <a:rPr lang="zh-CN" altLang="en-US" sz="3200" b="1"/>
              <a:t>      </a:t>
            </a:r>
            <a:r>
              <a:rPr lang="en-US" altLang="zh-CN" sz="3200" b="1"/>
              <a:t>a = (int) (x+y) ;   </a:t>
            </a:r>
            <a:r>
              <a:rPr lang="zh-CN" altLang="en-US" sz="3200" b="1"/>
              <a:t>或  </a:t>
            </a:r>
            <a:r>
              <a:rPr lang="en-US" altLang="zh-CN" sz="3200" b="1"/>
              <a:t>a = int(x+y) ;</a:t>
            </a:r>
            <a:endParaRPr lang="zh-CN" altLang="en-US" sz="3200" b="1"/>
          </a:p>
          <a:p>
            <a:pPr>
              <a:spcBef>
                <a:spcPct val="50000"/>
              </a:spcBef>
            </a:pPr>
            <a:r>
              <a:rPr lang="en-US" altLang="zh-CN" sz="3200" b="1"/>
              <a:t>      z = (double) a ;  </a:t>
            </a:r>
            <a:r>
              <a:rPr lang="zh-CN" altLang="en-US" sz="3200" b="1"/>
              <a:t>或  </a:t>
            </a:r>
            <a:r>
              <a:rPr lang="en-US" altLang="zh-CN" sz="3200" b="1"/>
              <a:t>z = double(a) ;</a:t>
            </a:r>
          </a:p>
          <a:p>
            <a:pPr>
              <a:spcBef>
                <a:spcPct val="50000"/>
              </a:spcBef>
            </a:pPr>
            <a:r>
              <a:rPr lang="en-US" altLang="zh-CN" sz="3200" b="1"/>
              <a:t>       a = (int) z%i ;    </a:t>
            </a:r>
            <a:r>
              <a:rPr lang="zh-CN" altLang="en-US" sz="3200" b="1"/>
              <a:t>或  </a:t>
            </a:r>
            <a:r>
              <a:rPr lang="en-US" altLang="zh-CN" sz="3200" b="1"/>
              <a:t>a = int(z) % i ;</a:t>
            </a:r>
            <a:endParaRPr lang="zh-CN" altLang="en-US" sz="3200" b="1"/>
          </a:p>
        </p:txBody>
      </p:sp>
      <p:grpSp>
        <p:nvGrpSpPr>
          <p:cNvPr id="33815" name="Group 23"/>
          <p:cNvGrpSpPr>
            <a:grpSpLocks/>
          </p:cNvGrpSpPr>
          <p:nvPr/>
        </p:nvGrpSpPr>
        <p:grpSpPr bwMode="auto">
          <a:xfrm>
            <a:off x="1524000" y="3810000"/>
            <a:ext cx="7239000" cy="2540000"/>
            <a:chOff x="912" y="2400"/>
            <a:chExt cx="4560" cy="1600"/>
          </a:xfrm>
        </p:grpSpPr>
        <p:sp>
          <p:nvSpPr>
            <p:cNvPr id="33807" name="Line 15"/>
            <p:cNvSpPr>
              <a:spLocks noChangeShapeType="1"/>
            </p:cNvSpPr>
            <p:nvPr/>
          </p:nvSpPr>
          <p:spPr bwMode="auto">
            <a:xfrm flipV="1">
              <a:off x="912" y="2400"/>
              <a:ext cx="1104" cy="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8" name="Text Box 16"/>
            <p:cNvSpPr txBox="1">
              <a:spLocks noChangeArrowheads="1"/>
            </p:cNvSpPr>
            <p:nvPr/>
          </p:nvSpPr>
          <p:spPr bwMode="auto">
            <a:xfrm>
              <a:off x="1776" y="3168"/>
              <a:ext cx="3696" cy="832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3200" b="1"/>
                <a:t>表达式的运算结果为 </a:t>
              </a:r>
              <a:r>
                <a:rPr lang="en-US" altLang="zh-CN" sz="3200" b="1"/>
                <a:t>double </a:t>
              </a:r>
              <a:r>
                <a:rPr lang="zh-CN" altLang="en-US" sz="3200" b="1"/>
                <a:t>型，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sz="3200" b="1"/>
                <a:t>但 ：</a:t>
              </a:r>
              <a:r>
                <a:rPr lang="en-US" altLang="zh-CN" sz="3200" b="1"/>
                <a:t>a </a:t>
              </a:r>
              <a:r>
                <a:rPr lang="zh-CN" altLang="en-US" sz="3200" b="1"/>
                <a:t>仍然为 </a:t>
              </a:r>
              <a:r>
                <a:rPr lang="en-US" altLang="zh-CN" sz="3200" b="1"/>
                <a:t>int </a:t>
              </a:r>
              <a:r>
                <a:rPr lang="zh-CN" altLang="en-US" sz="3200" b="1"/>
                <a:t>型变量。</a:t>
              </a:r>
              <a:endParaRPr lang="zh-CN" altLang="en-US"/>
            </a:p>
          </p:txBody>
        </p:sp>
        <p:sp>
          <p:nvSpPr>
            <p:cNvPr id="33809" name="Line 17"/>
            <p:cNvSpPr>
              <a:spLocks noChangeShapeType="1"/>
            </p:cNvSpPr>
            <p:nvPr/>
          </p:nvSpPr>
          <p:spPr bwMode="auto">
            <a:xfrm flipH="1" flipV="1">
              <a:off x="1968" y="2400"/>
              <a:ext cx="192" cy="768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" dur="500"/>
                                        <p:tgtEl>
                                          <p:spTgt spid="33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5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609600" y="762000"/>
            <a:ext cx="8077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注意:1. 强制转换的对象：表达式。 </a:t>
            </a:r>
          </a:p>
          <a:p>
            <a:pPr>
              <a:spcBef>
                <a:spcPct val="50000"/>
              </a:spcBef>
            </a:pPr>
            <a:r>
              <a:rPr lang="zh-CN" altLang="en-US" sz="3200" b="1"/>
              <a:t>         2. 强制转换并不将变量本身类型转变。</a:t>
            </a:r>
          </a:p>
        </p:txBody>
      </p:sp>
      <p:sp>
        <p:nvSpPr>
          <p:cNvPr id="99338" name="Text Box 10"/>
          <p:cNvSpPr txBox="1">
            <a:spLocks noChangeArrowheads="1"/>
          </p:cNvSpPr>
          <p:nvPr/>
        </p:nvSpPr>
        <p:spPr bwMode="auto">
          <a:xfrm>
            <a:off x="685800" y="2667000"/>
            <a:ext cx="77724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0066"/>
                </a:solidFill>
              </a:rPr>
              <a:t>小结：</a:t>
            </a:r>
          </a:p>
          <a:p>
            <a:pPr>
              <a:spcBef>
                <a:spcPct val="50000"/>
              </a:spcBef>
            </a:pPr>
            <a:r>
              <a:rPr lang="zh-CN" altLang="en-US" sz="3200" b="1"/>
              <a:t>类型转换有两种：</a:t>
            </a:r>
          </a:p>
          <a:p>
            <a:pPr>
              <a:spcBef>
                <a:spcPct val="50000"/>
              </a:spcBef>
            </a:pPr>
            <a:r>
              <a:rPr lang="zh-CN" altLang="en-US" sz="3200" b="1"/>
              <a:t>（1）自动转换（赋值时，混合运算时）</a:t>
            </a:r>
            <a:endParaRPr lang="zh-CN" altLang="zh-CN" sz="3200" b="1"/>
          </a:p>
          <a:p>
            <a:pPr>
              <a:spcBef>
                <a:spcPct val="50000"/>
              </a:spcBef>
            </a:pPr>
            <a:r>
              <a:rPr lang="zh-CN" altLang="zh-CN" sz="3200" b="1"/>
              <a:t>（2）强制转换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9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9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9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9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8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762000" y="354013"/>
            <a:ext cx="22320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>
                <a:solidFill>
                  <a:schemeClr val="tx2"/>
                </a:solidFill>
              </a:rPr>
              <a:t>课堂练习：</a:t>
            </a: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153400" cy="350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/>
              <a:t>求下面算术表达式的值：</a:t>
            </a:r>
          </a:p>
          <a:p>
            <a:r>
              <a:rPr lang="zh-CN" altLang="en-US" sz="3200" b="1"/>
              <a:t>（1）已知 </a:t>
            </a:r>
            <a:r>
              <a:rPr lang="en-US" altLang="en-US" sz="3200" b="1"/>
              <a:t>x=2.5,  a=7,  y=4.7</a:t>
            </a:r>
            <a:endParaRPr lang="en-US" altLang="zh-CN" sz="3200" b="1"/>
          </a:p>
          <a:p>
            <a:r>
              <a:rPr lang="zh-CN" altLang="en-US" sz="3200" b="1"/>
              <a:t>         求 </a:t>
            </a:r>
            <a:r>
              <a:rPr lang="en-US" altLang="en-US" sz="3200" b="1"/>
              <a:t>x + a % 3 * (int)(x+y) % 2 / 4 </a:t>
            </a:r>
            <a:r>
              <a:rPr lang="zh-CN" altLang="zh-CN" sz="3200" b="1"/>
              <a:t>的</a:t>
            </a:r>
            <a:r>
              <a:rPr lang="zh-CN" altLang="en-US" sz="3200" b="1"/>
              <a:t>值</a:t>
            </a:r>
          </a:p>
          <a:p>
            <a:endParaRPr lang="zh-CN" altLang="en-US" sz="3200" b="1"/>
          </a:p>
          <a:p>
            <a:endParaRPr lang="zh-CN" altLang="en-US" sz="3200" b="1"/>
          </a:p>
          <a:p>
            <a:r>
              <a:rPr lang="zh-CN" altLang="en-US" sz="3200" b="1"/>
              <a:t>（2）已知 </a:t>
            </a:r>
            <a:r>
              <a:rPr lang="en-US" altLang="zh-CN" sz="3200" b="1"/>
              <a:t>a=2, b</a:t>
            </a:r>
            <a:r>
              <a:rPr lang="en-US" altLang="en-US" sz="3200" b="1"/>
              <a:t>=3,  x=3.5,  y=2.5</a:t>
            </a:r>
          </a:p>
          <a:p>
            <a:r>
              <a:rPr lang="zh-CN" altLang="en-US" sz="3200" b="1"/>
              <a:t>         求 </a:t>
            </a:r>
            <a:r>
              <a:rPr lang="en-US" altLang="en-US" sz="3200" b="1"/>
              <a:t>float(a+b)/2 + int(x) % int(y) </a:t>
            </a:r>
            <a:r>
              <a:rPr lang="zh-CN" altLang="zh-CN" sz="3200" b="1"/>
              <a:t>的</a:t>
            </a:r>
            <a:r>
              <a:rPr lang="zh-CN" altLang="en-US" sz="3200" b="1"/>
              <a:t>值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4876800" y="2849563"/>
            <a:ext cx="2232025" cy="252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3200" b="1">
                <a:solidFill>
                  <a:schemeClr val="tx2"/>
                </a:solidFill>
              </a:rPr>
              <a:t>2.5</a:t>
            </a:r>
          </a:p>
          <a:p>
            <a:pPr eaLnBrk="1" hangingPunct="1"/>
            <a:endParaRPr lang="zh-CN" altLang="en-US" sz="3200" b="1">
              <a:solidFill>
                <a:schemeClr val="tx2"/>
              </a:solidFill>
            </a:endParaRPr>
          </a:p>
          <a:p>
            <a:pPr eaLnBrk="1" hangingPunct="1"/>
            <a:endParaRPr lang="zh-CN" altLang="en-US" sz="3200" b="1">
              <a:solidFill>
                <a:schemeClr val="tx2"/>
              </a:solidFill>
            </a:endParaRPr>
          </a:p>
          <a:p>
            <a:pPr eaLnBrk="1" hangingPunct="1"/>
            <a:endParaRPr lang="zh-CN" altLang="en-US" sz="3200" b="1">
              <a:solidFill>
                <a:schemeClr val="tx2"/>
              </a:solidFill>
            </a:endParaRPr>
          </a:p>
          <a:p>
            <a:pPr eaLnBrk="1" hangingPunct="1"/>
            <a:r>
              <a:rPr lang="zh-CN" altLang="en-US" sz="3200" b="1">
                <a:solidFill>
                  <a:schemeClr val="tx2"/>
                </a:solidFill>
              </a:rPr>
              <a:t>3.5</a:t>
            </a:r>
            <a:endParaRPr lang="zh-CN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autoUpdateAnimBg="0"/>
      <p:bldP spid="73732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2"/>
          <p:cNvSpPr txBox="1">
            <a:spLocks noChangeArrowheads="1"/>
          </p:cNvSpPr>
          <p:nvPr/>
        </p:nvSpPr>
        <p:spPr bwMode="auto">
          <a:xfrm>
            <a:off x="228600" y="0"/>
            <a:ext cx="7086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2.2  </a:t>
            </a:r>
            <a:r>
              <a:rPr lang="en-US" altLang="zh-CN" sz="3200" b="1"/>
              <a:t>C++ </a:t>
            </a:r>
            <a:r>
              <a:rPr lang="zh-CN" altLang="en-US" sz="3200" b="1"/>
              <a:t>的基本数据类型</a:t>
            </a:r>
            <a:endParaRPr lang="zh-CN" altLang="en-US"/>
          </a:p>
        </p:txBody>
      </p:sp>
      <p:sp>
        <p:nvSpPr>
          <p:cNvPr id="112643" name="Text Box 3"/>
          <p:cNvSpPr txBox="1">
            <a:spLocks noChangeArrowheads="1"/>
          </p:cNvSpPr>
          <p:nvPr/>
        </p:nvSpPr>
        <p:spPr bwMode="auto">
          <a:xfrm>
            <a:off x="228600" y="2438400"/>
            <a:ext cx="1981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数据类型</a:t>
            </a:r>
            <a:endParaRPr lang="zh-CN" altLang="en-US"/>
          </a:p>
        </p:txBody>
      </p: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2465388" y="1325563"/>
            <a:ext cx="1905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FFCCFF"/>
                </a:solidFill>
              </a:rPr>
              <a:t>基本类型</a:t>
            </a:r>
            <a:endParaRPr lang="zh-CN" altLang="en-US">
              <a:solidFill>
                <a:srgbClr val="FFCCFF"/>
              </a:solidFill>
            </a:endParaRPr>
          </a:p>
        </p:txBody>
      </p:sp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2484438" y="3933825"/>
            <a:ext cx="1828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导出类型</a:t>
            </a:r>
            <a:endParaRPr lang="zh-CN" altLang="en-US"/>
          </a:p>
        </p:txBody>
      </p:sp>
      <p:sp>
        <p:nvSpPr>
          <p:cNvPr id="112646" name="Text Box 6"/>
          <p:cNvSpPr txBox="1">
            <a:spLocks noChangeArrowheads="1"/>
          </p:cNvSpPr>
          <p:nvPr/>
        </p:nvSpPr>
        <p:spPr bwMode="auto">
          <a:xfrm>
            <a:off x="4751388" y="457200"/>
            <a:ext cx="3117850" cy="252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CCFF"/>
                </a:solidFill>
              </a:rPr>
              <a:t>整型</a:t>
            </a:r>
          </a:p>
          <a:p>
            <a:r>
              <a:rPr lang="zh-CN" altLang="en-US" sz="3200" b="1">
                <a:solidFill>
                  <a:srgbClr val="FFCCFF"/>
                </a:solidFill>
              </a:rPr>
              <a:t>实型</a:t>
            </a:r>
          </a:p>
          <a:p>
            <a:r>
              <a:rPr lang="zh-CN" altLang="en-US" sz="3200" b="1">
                <a:solidFill>
                  <a:srgbClr val="FFCCFF"/>
                </a:solidFill>
              </a:rPr>
              <a:t>字符型</a:t>
            </a:r>
          </a:p>
          <a:p>
            <a:r>
              <a:rPr lang="zh-CN" altLang="en-US" sz="3200" b="1">
                <a:solidFill>
                  <a:srgbClr val="FFCCFF"/>
                </a:solidFill>
              </a:rPr>
              <a:t>逻辑型</a:t>
            </a:r>
          </a:p>
          <a:p>
            <a:r>
              <a:rPr lang="zh-CN" altLang="en-US" sz="3200" b="1">
                <a:solidFill>
                  <a:srgbClr val="FFCCFF"/>
                </a:solidFill>
              </a:rPr>
              <a:t>空类型(无值型)</a:t>
            </a:r>
          </a:p>
        </p:txBody>
      </p:sp>
      <p:sp>
        <p:nvSpPr>
          <p:cNvPr id="112647" name="Text Box 7"/>
          <p:cNvSpPr txBox="1">
            <a:spLocks noChangeArrowheads="1"/>
          </p:cNvSpPr>
          <p:nvPr/>
        </p:nvSpPr>
        <p:spPr bwMode="auto">
          <a:xfrm>
            <a:off x="6275388" y="685800"/>
            <a:ext cx="22161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>
                <a:solidFill>
                  <a:srgbClr val="FFCCFF"/>
                </a:solidFill>
              </a:rPr>
              <a:t>单精度实型</a:t>
            </a:r>
          </a:p>
          <a:p>
            <a:pPr eaLnBrk="1" hangingPunct="1"/>
            <a:r>
              <a:rPr lang="zh-CN" altLang="en-US" sz="3200" b="1">
                <a:solidFill>
                  <a:srgbClr val="FFCCFF"/>
                </a:solidFill>
              </a:rPr>
              <a:t>双精度实型</a:t>
            </a:r>
            <a:endParaRPr lang="zh-CN" altLang="en-US">
              <a:solidFill>
                <a:srgbClr val="FFCCFF"/>
              </a:solidFill>
            </a:endParaRPr>
          </a:p>
        </p:txBody>
      </p:sp>
      <p:sp>
        <p:nvSpPr>
          <p:cNvPr id="112648" name="Text Box 8"/>
          <p:cNvSpPr txBox="1">
            <a:spLocks noChangeArrowheads="1"/>
          </p:cNvSpPr>
          <p:nvPr/>
        </p:nvSpPr>
        <p:spPr bwMode="auto">
          <a:xfrm>
            <a:off x="4827588" y="2987675"/>
            <a:ext cx="2286000" cy="252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/>
              <a:t>数组类型</a:t>
            </a:r>
          </a:p>
          <a:p>
            <a:r>
              <a:rPr lang="zh-CN" altLang="en-US" sz="3200" b="1"/>
              <a:t>指针类型</a:t>
            </a:r>
          </a:p>
          <a:p>
            <a:r>
              <a:rPr lang="zh-CN" altLang="en-US" sz="3200" b="1"/>
              <a:t>结构体类型</a:t>
            </a:r>
          </a:p>
          <a:p>
            <a:r>
              <a:rPr lang="zh-CN" altLang="en-US" sz="3200" b="1"/>
              <a:t>共用体类型</a:t>
            </a:r>
          </a:p>
          <a:p>
            <a:r>
              <a:rPr lang="zh-CN" altLang="en-US" sz="3200" b="1"/>
              <a:t>枚举类型</a:t>
            </a:r>
          </a:p>
        </p:txBody>
      </p:sp>
      <p:sp>
        <p:nvSpPr>
          <p:cNvPr id="112649" name="AutoShape 9"/>
          <p:cNvSpPr>
            <a:spLocks/>
          </p:cNvSpPr>
          <p:nvPr/>
        </p:nvSpPr>
        <p:spPr bwMode="auto">
          <a:xfrm>
            <a:off x="2133600" y="1371600"/>
            <a:ext cx="381000" cy="2971800"/>
          </a:xfrm>
          <a:prstGeom prst="leftBrace">
            <a:avLst>
              <a:gd name="adj1" fmla="val 65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50" name="AutoShape 10"/>
          <p:cNvSpPr>
            <a:spLocks/>
          </p:cNvSpPr>
          <p:nvPr/>
        </p:nvSpPr>
        <p:spPr bwMode="auto">
          <a:xfrm>
            <a:off x="4495800" y="838200"/>
            <a:ext cx="220663" cy="1943100"/>
          </a:xfrm>
          <a:prstGeom prst="leftBrace">
            <a:avLst>
              <a:gd name="adj1" fmla="val 73381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51" name="AutoShape 11"/>
          <p:cNvSpPr>
            <a:spLocks/>
          </p:cNvSpPr>
          <p:nvPr/>
        </p:nvSpPr>
        <p:spPr bwMode="auto">
          <a:xfrm>
            <a:off x="6122988" y="914400"/>
            <a:ext cx="201612" cy="685800"/>
          </a:xfrm>
          <a:prstGeom prst="leftBrace">
            <a:avLst>
              <a:gd name="adj1" fmla="val 2834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52" name="AutoShape 12"/>
          <p:cNvSpPr>
            <a:spLocks/>
          </p:cNvSpPr>
          <p:nvPr/>
        </p:nvSpPr>
        <p:spPr bwMode="auto">
          <a:xfrm>
            <a:off x="4495800" y="3292475"/>
            <a:ext cx="304800" cy="1905000"/>
          </a:xfrm>
          <a:prstGeom prst="leftBrace">
            <a:avLst>
              <a:gd name="adj1" fmla="val 5208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53" name="Text Box 13"/>
          <p:cNvSpPr txBox="1">
            <a:spLocks noChangeArrowheads="1"/>
          </p:cNvSpPr>
          <p:nvPr/>
        </p:nvSpPr>
        <p:spPr bwMode="auto">
          <a:xfrm>
            <a:off x="0" y="5486400"/>
            <a:ext cx="9144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不论是变量还是常量，在计算机内部都要按照某种形式存放，存放形式由数据类型决定。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2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2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autoUpdateAnimBg="0"/>
      <p:bldP spid="112644" grpId="0" autoUpdateAnimBg="0"/>
      <p:bldP spid="112645" grpId="0" autoUpdateAnimBg="0"/>
      <p:bldP spid="112646" grpId="0" autoUpdateAnimBg="0"/>
      <p:bldP spid="112647" grpId="0" autoUpdateAnimBg="0"/>
      <p:bldP spid="112648" grpId="0" autoUpdateAnimBg="0"/>
      <p:bldP spid="112649" grpId="0" animBg="1"/>
      <p:bldP spid="112650" grpId="0" animBg="1"/>
      <p:bldP spid="112651" grpId="0" animBg="1"/>
      <p:bldP spid="112652" grpId="0" animBg="1"/>
      <p:bldP spid="112653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5" name="Rectangle 15"/>
          <p:cNvSpPr>
            <a:spLocks noChangeArrowheads="1"/>
          </p:cNvSpPr>
          <p:nvPr/>
        </p:nvSpPr>
        <p:spPr bwMode="auto">
          <a:xfrm>
            <a:off x="3124200" y="2514600"/>
            <a:ext cx="27051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/>
              <a:t>第 2 章  结束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96" name="Text Box 128"/>
          <p:cNvSpPr txBox="1">
            <a:spLocks noChangeArrowheads="1"/>
          </p:cNvSpPr>
          <p:nvPr/>
        </p:nvSpPr>
        <p:spPr bwMode="auto">
          <a:xfrm>
            <a:off x="304800" y="304800"/>
            <a:ext cx="83058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以上基本类型数据</a:t>
            </a:r>
            <a:r>
              <a:rPr lang="zh-CN" altLang="en-US" sz="3200" b="1">
                <a:solidFill>
                  <a:schemeClr val="folHlink"/>
                </a:solidFill>
              </a:rPr>
              <a:t>占内存字节</a:t>
            </a:r>
            <a:r>
              <a:rPr lang="zh-CN" altLang="en-US" sz="3200" b="1"/>
              <a:t>不相同，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因此</a:t>
            </a:r>
            <a:r>
              <a:rPr lang="zh-CN" altLang="en-US" sz="3200" b="1">
                <a:solidFill>
                  <a:schemeClr val="folHlink"/>
                </a:solidFill>
              </a:rPr>
              <a:t>数值范围</a:t>
            </a:r>
            <a:r>
              <a:rPr lang="zh-CN" altLang="en-US" sz="3200" b="1"/>
              <a:t>也</a:t>
            </a:r>
            <a:r>
              <a:rPr lang="zh-CN" altLang="en-US" sz="3200" b="1">
                <a:solidFill>
                  <a:schemeClr val="folHlink"/>
                </a:solidFill>
              </a:rPr>
              <a:t>不同，</a:t>
            </a:r>
            <a:r>
              <a:rPr lang="zh-CN" altLang="en-US" sz="3200" b="1"/>
              <a:t>见表 2-1 及表 2-2</a:t>
            </a:r>
            <a:endParaRPr lang="zh-CN" altLang="en-US"/>
          </a:p>
        </p:txBody>
      </p:sp>
      <p:graphicFrame>
        <p:nvGraphicFramePr>
          <p:cNvPr id="84333" name="Group 365"/>
          <p:cNvGraphicFramePr>
            <a:graphicFrameLocks noGrp="1"/>
          </p:cNvGraphicFramePr>
          <p:nvPr/>
        </p:nvGraphicFramePr>
        <p:xfrm>
          <a:off x="466725" y="1989138"/>
          <a:ext cx="8208963" cy="4304350"/>
        </p:xfrm>
        <a:graphic>
          <a:graphicData uri="http://schemas.openxmlformats.org/drawingml/2006/table">
            <a:tbl>
              <a:tblPr/>
              <a:tblGrid>
                <a:gridCol w="1871663"/>
                <a:gridCol w="1582737"/>
                <a:gridCol w="2162175"/>
                <a:gridCol w="2592388"/>
              </a:tblGrid>
              <a:tr h="477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 pitchFamily="2" charset="-122"/>
                        </a:rPr>
                        <a:t>类型标识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 pitchFamily="2" charset="-122"/>
                        </a:rPr>
                        <a:t>名称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 pitchFamily="2" charset="-122"/>
                        </a:rPr>
                        <a:t>占用字节数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黑体" pitchFamily="2" charset="-122"/>
                        </a:rPr>
                        <a:t>取值范围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</a:rPr>
                        <a:t>char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</a:rPr>
                        <a:t>字符型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</a:rPr>
                        <a:t>－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</a:rPr>
                        <a:t>128 ~ 127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</a:rPr>
                        <a:t>int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</a:rPr>
                        <a:t>整型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</a:rPr>
                        <a:t>－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</a:rPr>
                        <a:t>31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</a:rPr>
                        <a:t>~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</a:rPr>
                        <a:t>（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</a:rPr>
                        <a:t>31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</a:rPr>
                        <a:t>－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</a:rPr>
                        <a:t>1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</a:rPr>
                        <a:t>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</a:rPr>
                        <a:t>float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</a:rPr>
                        <a:t>实型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</a:rPr>
                        <a:t>－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</a:rPr>
                        <a:t>10</a:t>
                      </a:r>
                      <a:r>
                        <a:rPr kumimoji="0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</a:rPr>
                        <a:t>38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</a:rPr>
                        <a:t> ~ 10</a:t>
                      </a:r>
                      <a:r>
                        <a:rPr kumimoji="0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</a:rPr>
                        <a:t>38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6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</a:rPr>
                        <a:t>double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</a:rPr>
                        <a:t>双精度实型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</a:rPr>
                        <a:t>－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</a:rPr>
                        <a:t>10</a:t>
                      </a:r>
                      <a:r>
                        <a:rPr kumimoji="0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</a:rPr>
                        <a:t>308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</a:rPr>
                        <a:t> ~ 10</a:t>
                      </a:r>
                      <a:r>
                        <a:rPr kumimoji="0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</a:rPr>
                        <a:t>308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</a:rPr>
                        <a:t>bool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</a:rPr>
                        <a:t>逻辑型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</a:rPr>
                        <a:t>常量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</a:rPr>
                        <a:t>true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</a:rPr>
                        <a:t>和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</a:rPr>
                        <a:t>false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0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</a:rPr>
                        <a:t>void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</a:rPr>
                        <a:t>空类型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pitchFamily="2" charset="-122"/>
                        </a:rPr>
                        <a:t>无值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304800" y="609600"/>
            <a:ext cx="8305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对基本类型，可以加修饰，如：</a:t>
            </a:r>
            <a:endParaRPr lang="en-US" altLang="zh-CN"/>
          </a:p>
        </p:txBody>
      </p:sp>
      <p:grpSp>
        <p:nvGrpSpPr>
          <p:cNvPr id="29726" name="Group 30"/>
          <p:cNvGrpSpPr>
            <a:grpSpLocks/>
          </p:cNvGrpSpPr>
          <p:nvPr/>
        </p:nvGrpSpPr>
        <p:grpSpPr bwMode="auto">
          <a:xfrm>
            <a:off x="457200" y="2057400"/>
            <a:ext cx="7315200" cy="2317750"/>
            <a:chOff x="144" y="1027"/>
            <a:chExt cx="4608" cy="1460"/>
          </a:xfrm>
        </p:grpSpPr>
        <p:sp>
          <p:nvSpPr>
            <p:cNvPr id="29698" name="Text Box 2"/>
            <p:cNvSpPr txBox="1">
              <a:spLocks noChangeArrowheads="1"/>
            </p:cNvSpPr>
            <p:nvPr/>
          </p:nvSpPr>
          <p:spPr bwMode="auto">
            <a:xfrm>
              <a:off x="144" y="1027"/>
              <a:ext cx="15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200" b="1"/>
                <a:t> int </a:t>
              </a:r>
              <a:r>
                <a:rPr lang="zh-CN" altLang="en-US" sz="3200" b="1"/>
                <a:t>型</a:t>
              </a:r>
              <a:endParaRPr lang="en-US" altLang="zh-CN"/>
            </a:p>
          </p:txBody>
        </p:sp>
        <p:sp>
          <p:nvSpPr>
            <p:cNvPr id="29723" name="Rectangle 27"/>
            <p:cNvSpPr>
              <a:spLocks noChangeArrowheads="1"/>
            </p:cNvSpPr>
            <p:nvPr/>
          </p:nvSpPr>
          <p:spPr bwMode="auto">
            <a:xfrm>
              <a:off x="1776" y="1200"/>
              <a:ext cx="2976" cy="1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/>
                <a:t>int                  </a:t>
              </a:r>
              <a:r>
                <a:rPr lang="zh-CN" altLang="en-US" sz="3200" b="1"/>
                <a:t>占4 字节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3200" b="1" u="sng"/>
                <a:t>short</a:t>
              </a:r>
              <a:r>
                <a:rPr lang="en-US" altLang="zh-CN" sz="3200" b="1"/>
                <a:t>  int       </a:t>
              </a:r>
              <a:r>
                <a:rPr lang="zh-CN" altLang="en-US" sz="3200" b="1"/>
                <a:t>占 2 字节    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3200" b="1" u="sng"/>
                <a:t>long</a:t>
              </a:r>
              <a:r>
                <a:rPr lang="en-US" altLang="zh-CN" sz="3200" b="1"/>
                <a:t>  int         </a:t>
              </a:r>
              <a:r>
                <a:rPr lang="zh-CN" altLang="en-US" sz="3200" b="1"/>
                <a:t>占4 字节</a:t>
              </a:r>
              <a:endParaRPr lang="en-US" altLang="zh-CN" sz="3200" b="1"/>
            </a:p>
          </p:txBody>
        </p:sp>
        <p:sp>
          <p:nvSpPr>
            <p:cNvPr id="29724" name="AutoShape 28"/>
            <p:cNvSpPr>
              <a:spLocks/>
            </p:cNvSpPr>
            <p:nvPr/>
          </p:nvSpPr>
          <p:spPr bwMode="auto">
            <a:xfrm>
              <a:off x="1440" y="1248"/>
              <a:ext cx="288" cy="1200"/>
            </a:xfrm>
            <a:prstGeom prst="leftBrace">
              <a:avLst>
                <a:gd name="adj1" fmla="val 34722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76200" y="1371600"/>
            <a:ext cx="57912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/>
              <a:t>int :    </a:t>
            </a:r>
            <a:r>
              <a:rPr lang="en-US" altLang="zh-CN" sz="3200" b="1" u="sng"/>
              <a:t>signed</a:t>
            </a:r>
            <a:r>
              <a:rPr lang="en-US" altLang="zh-CN" sz="3200" b="1"/>
              <a:t> int</a:t>
            </a:r>
          </a:p>
          <a:p>
            <a:r>
              <a:rPr lang="zh-CN" altLang="en-US" sz="3200" b="1"/>
              <a:t>           </a:t>
            </a:r>
            <a:r>
              <a:rPr lang="en-US" altLang="zh-CN" sz="3200" b="1" u="sng"/>
              <a:t>unsigned</a:t>
            </a:r>
            <a:r>
              <a:rPr lang="en-US" altLang="zh-CN" sz="3200" b="1"/>
              <a:t> int           </a:t>
            </a:r>
          </a:p>
          <a:p>
            <a:pPr>
              <a:spcBef>
                <a:spcPct val="50000"/>
              </a:spcBef>
            </a:pPr>
            <a:r>
              <a:rPr lang="en-US" altLang="zh-CN" sz="3200" b="1"/>
              <a:t>short  int : </a:t>
            </a:r>
            <a:r>
              <a:rPr lang="en-US" altLang="zh-CN" sz="3200" b="1" u="sng"/>
              <a:t>signed</a:t>
            </a:r>
            <a:r>
              <a:rPr lang="en-US" altLang="zh-CN" sz="3200" b="1"/>
              <a:t> short  int</a:t>
            </a:r>
          </a:p>
          <a:p>
            <a:r>
              <a:rPr lang="en-US" altLang="zh-CN" sz="3200" b="1"/>
              <a:t>                  </a:t>
            </a:r>
            <a:r>
              <a:rPr lang="zh-CN" altLang="en-US" sz="3200" b="1"/>
              <a:t> </a:t>
            </a:r>
            <a:r>
              <a:rPr lang="en-US" altLang="zh-CN" sz="3200" b="1" u="sng"/>
              <a:t>unsigned</a:t>
            </a:r>
            <a:r>
              <a:rPr lang="en-US" altLang="zh-CN" sz="3200" b="1"/>
              <a:t> short  int</a:t>
            </a:r>
            <a:endParaRPr lang="zh-CN" altLang="en-US" sz="3200" b="1"/>
          </a:p>
          <a:p>
            <a:pPr>
              <a:spcBef>
                <a:spcPct val="50000"/>
              </a:spcBef>
            </a:pPr>
            <a:r>
              <a:rPr lang="en-US" altLang="zh-CN" sz="3200" b="1"/>
              <a:t>long  int:  </a:t>
            </a:r>
            <a:r>
              <a:rPr lang="en-US" altLang="zh-CN" sz="3200" b="1" u="sng"/>
              <a:t>signed</a:t>
            </a:r>
            <a:r>
              <a:rPr lang="en-US" altLang="zh-CN" sz="3200" b="1"/>
              <a:t> long  int</a:t>
            </a:r>
          </a:p>
          <a:p>
            <a:r>
              <a:rPr lang="en-US" altLang="zh-CN" sz="3200" b="1"/>
              <a:t>                 </a:t>
            </a:r>
            <a:r>
              <a:rPr lang="en-US" altLang="zh-CN" sz="3200" b="1" u="sng"/>
              <a:t>unsigned</a:t>
            </a:r>
            <a:r>
              <a:rPr lang="en-US" altLang="zh-CN" sz="3200" b="1"/>
              <a:t> long  int</a:t>
            </a:r>
          </a:p>
        </p:txBody>
      </p:sp>
      <p:grpSp>
        <p:nvGrpSpPr>
          <p:cNvPr id="85008" name="Group 16"/>
          <p:cNvGrpSpPr>
            <a:grpSpLocks/>
          </p:cNvGrpSpPr>
          <p:nvPr/>
        </p:nvGrpSpPr>
        <p:grpSpPr bwMode="auto">
          <a:xfrm>
            <a:off x="3200400" y="838200"/>
            <a:ext cx="5791200" cy="3992563"/>
            <a:chOff x="2016" y="528"/>
            <a:chExt cx="3648" cy="2515"/>
          </a:xfrm>
        </p:grpSpPr>
        <p:sp>
          <p:nvSpPr>
            <p:cNvPr id="84999" name="Rectangle 7"/>
            <p:cNvSpPr>
              <a:spLocks noChangeArrowheads="1"/>
            </p:cNvSpPr>
            <p:nvPr/>
          </p:nvSpPr>
          <p:spPr bwMode="auto">
            <a:xfrm>
              <a:off x="3648" y="528"/>
              <a:ext cx="2016" cy="25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3200" b="1">
                  <a:solidFill>
                    <a:schemeClr val="accent1"/>
                  </a:solidFill>
                </a:rPr>
                <a:t>最简形式：</a:t>
              </a:r>
            </a:p>
            <a:p>
              <a:r>
                <a:rPr lang="en-US" altLang="zh-CN" sz="3200" b="1"/>
                <a:t>int</a:t>
              </a:r>
            </a:p>
            <a:p>
              <a:r>
                <a:rPr lang="en-US" altLang="zh-CN" sz="3200" b="1"/>
                <a:t>unsigned [int]           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3200" b="1"/>
                <a:t>short</a:t>
              </a:r>
            </a:p>
            <a:p>
              <a:r>
                <a:rPr lang="en-US" altLang="zh-CN" sz="3200" b="1"/>
                <a:t>unsigned short</a:t>
              </a:r>
              <a:endParaRPr lang="zh-CN" altLang="en-US" sz="3200" b="1"/>
            </a:p>
            <a:p>
              <a:pPr>
                <a:spcBef>
                  <a:spcPct val="50000"/>
                </a:spcBef>
              </a:pPr>
              <a:r>
                <a:rPr lang="en-US" altLang="zh-CN" sz="3200" b="1"/>
                <a:t>long</a:t>
              </a:r>
            </a:p>
            <a:p>
              <a:r>
                <a:rPr lang="en-US" altLang="zh-CN" sz="3200" b="1"/>
                <a:t>unsigned long </a:t>
              </a:r>
            </a:p>
          </p:txBody>
        </p:sp>
        <p:sp>
          <p:nvSpPr>
            <p:cNvPr id="85000" name="Line 8"/>
            <p:cNvSpPr>
              <a:spLocks noChangeShapeType="1"/>
            </p:cNvSpPr>
            <p:nvPr/>
          </p:nvSpPr>
          <p:spPr bwMode="auto">
            <a:xfrm>
              <a:off x="2016" y="1056"/>
              <a:ext cx="1584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01" name="Line 9"/>
            <p:cNvSpPr>
              <a:spLocks noChangeShapeType="1"/>
            </p:cNvSpPr>
            <p:nvPr/>
          </p:nvSpPr>
          <p:spPr bwMode="auto">
            <a:xfrm>
              <a:off x="2352" y="1392"/>
              <a:ext cx="124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02" name="Line 10"/>
            <p:cNvSpPr>
              <a:spLocks noChangeShapeType="1"/>
            </p:cNvSpPr>
            <p:nvPr/>
          </p:nvSpPr>
          <p:spPr bwMode="auto">
            <a:xfrm>
              <a:off x="3168" y="1824"/>
              <a:ext cx="52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03" name="Line 11"/>
            <p:cNvSpPr>
              <a:spLocks noChangeShapeType="1"/>
            </p:cNvSpPr>
            <p:nvPr/>
          </p:nvSpPr>
          <p:spPr bwMode="auto">
            <a:xfrm flipV="1">
              <a:off x="3408" y="2144"/>
              <a:ext cx="28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04" name="Line 12"/>
            <p:cNvSpPr>
              <a:spLocks noChangeShapeType="1"/>
            </p:cNvSpPr>
            <p:nvPr/>
          </p:nvSpPr>
          <p:spPr bwMode="auto">
            <a:xfrm>
              <a:off x="3024" y="2592"/>
              <a:ext cx="672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05" name="Line 13"/>
            <p:cNvSpPr>
              <a:spLocks noChangeShapeType="1"/>
            </p:cNvSpPr>
            <p:nvPr/>
          </p:nvSpPr>
          <p:spPr bwMode="auto">
            <a:xfrm flipV="1">
              <a:off x="3168" y="2896"/>
              <a:ext cx="52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07" name="Line 15"/>
            <p:cNvSpPr>
              <a:spLocks noChangeShapeType="1"/>
            </p:cNvSpPr>
            <p:nvPr/>
          </p:nvSpPr>
          <p:spPr bwMode="auto">
            <a:xfrm>
              <a:off x="2928" y="2592"/>
              <a:ext cx="76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5009" name="Text Box 17"/>
          <p:cNvSpPr txBox="1">
            <a:spLocks noChangeArrowheads="1"/>
          </p:cNvSpPr>
          <p:nvPr/>
        </p:nvSpPr>
        <p:spPr bwMode="auto">
          <a:xfrm>
            <a:off x="381000" y="381000"/>
            <a:ext cx="3581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再加修饰，如：</a:t>
            </a:r>
            <a:endParaRPr lang="en-US" altLang="zh-CN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ulse">
  <a:themeElements>
    <a:clrScheme name="Pulse 2">
      <a:dk1>
        <a:srgbClr val="000000"/>
      </a:dk1>
      <a:lt1>
        <a:srgbClr val="FFFFFF"/>
      </a:lt1>
      <a:dk2>
        <a:srgbClr val="000066"/>
      </a:dk2>
      <a:lt2>
        <a:srgbClr val="FFCC66"/>
      </a:lt2>
      <a:accent1>
        <a:srgbClr val="FF9900"/>
      </a:accent1>
      <a:accent2>
        <a:srgbClr val="000044"/>
      </a:accent2>
      <a:accent3>
        <a:srgbClr val="AAAAB8"/>
      </a:accent3>
      <a:accent4>
        <a:srgbClr val="DADADA"/>
      </a:accent4>
      <a:accent5>
        <a:srgbClr val="FFCAAA"/>
      </a:accent5>
      <a:accent6>
        <a:srgbClr val="00003D"/>
      </a:accent6>
      <a:hlink>
        <a:srgbClr val="3366FF"/>
      </a:hlink>
      <a:folHlink>
        <a:srgbClr val="FFFF00"/>
      </a:folHlink>
    </a:clrScheme>
    <a:fontScheme name="Puls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lnDef>
  </a:objectDefaults>
  <a:extraClrSchemeLst>
    <a:extraClrScheme>
      <a:clrScheme name="Pulse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ulse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ulse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e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e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Office\Templates\演示文稿设计\PULSE.POT</Template>
  <TotalTime>2912</TotalTime>
  <Words>4182</Words>
  <Application>Microsoft Office PowerPoint</Application>
  <PresentationFormat>全屏显示(4:3)</PresentationFormat>
  <Paragraphs>626</Paragraphs>
  <Slides>60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61" baseType="lpstr">
      <vt:lpstr>Pulse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关系运算符及其优先级说明</vt:lpstr>
      <vt:lpstr>关系表达式</vt:lpstr>
      <vt:lpstr>2.4.5   逻辑运算符和逻辑表达式</vt:lpstr>
      <vt:lpstr>逻辑运算的意义: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Li</dc:creator>
  <cp:lastModifiedBy>个人用户</cp:lastModifiedBy>
  <cp:revision>324</cp:revision>
  <dcterms:created xsi:type="dcterms:W3CDTF">2000-02-15T11:53:45Z</dcterms:created>
  <dcterms:modified xsi:type="dcterms:W3CDTF">2019-12-31T02:00:36Z</dcterms:modified>
</cp:coreProperties>
</file>