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256" r:id="rId2"/>
    <p:sldId id="257" r:id="rId3"/>
    <p:sldId id="591" r:id="rId4"/>
    <p:sldId id="362" r:id="rId5"/>
    <p:sldId id="487" r:id="rId6"/>
    <p:sldId id="366" r:id="rId7"/>
    <p:sldId id="368" r:id="rId8"/>
    <p:sldId id="592" r:id="rId9"/>
    <p:sldId id="370" r:id="rId10"/>
    <p:sldId id="371" r:id="rId11"/>
    <p:sldId id="694" r:id="rId12"/>
    <p:sldId id="679" r:id="rId13"/>
    <p:sldId id="687" r:id="rId14"/>
    <p:sldId id="680" r:id="rId15"/>
    <p:sldId id="372" r:id="rId16"/>
    <p:sldId id="373" r:id="rId17"/>
    <p:sldId id="374" r:id="rId18"/>
    <p:sldId id="490" r:id="rId19"/>
    <p:sldId id="492" r:id="rId20"/>
    <p:sldId id="593" r:id="rId21"/>
    <p:sldId id="695" r:id="rId22"/>
    <p:sldId id="696" r:id="rId23"/>
    <p:sldId id="697" r:id="rId24"/>
    <p:sldId id="495" r:id="rId25"/>
    <p:sldId id="714" r:id="rId26"/>
    <p:sldId id="715" r:id="rId27"/>
    <p:sldId id="716" r:id="rId28"/>
    <p:sldId id="717" r:id="rId29"/>
    <p:sldId id="718" r:id="rId30"/>
    <p:sldId id="698" r:id="rId31"/>
    <p:sldId id="699" r:id="rId32"/>
    <p:sldId id="700" r:id="rId33"/>
    <p:sldId id="701" r:id="rId34"/>
    <p:sldId id="702" r:id="rId35"/>
    <p:sldId id="703" r:id="rId36"/>
    <p:sldId id="704" r:id="rId37"/>
    <p:sldId id="705" r:id="rId38"/>
    <p:sldId id="706" r:id="rId39"/>
    <p:sldId id="707" r:id="rId40"/>
    <p:sldId id="708" r:id="rId41"/>
    <p:sldId id="709" r:id="rId42"/>
    <p:sldId id="710" r:id="rId43"/>
    <p:sldId id="711" r:id="rId44"/>
    <p:sldId id="712" r:id="rId45"/>
    <p:sldId id="719" r:id="rId46"/>
    <p:sldId id="720" r:id="rId47"/>
    <p:sldId id="713" r:id="rId48"/>
    <p:sldId id="500" r:id="rId49"/>
    <p:sldId id="501" r:id="rId50"/>
    <p:sldId id="721" r:id="rId51"/>
    <p:sldId id="722" r:id="rId52"/>
    <p:sldId id="723" r:id="rId53"/>
    <p:sldId id="502" r:id="rId54"/>
    <p:sldId id="569" r:id="rId55"/>
    <p:sldId id="570" r:id="rId56"/>
    <p:sldId id="571" r:id="rId57"/>
    <p:sldId id="574" r:id="rId58"/>
    <p:sldId id="573" r:id="rId59"/>
    <p:sldId id="726" r:id="rId60"/>
    <p:sldId id="727" r:id="rId61"/>
    <p:sldId id="529" r:id="rId62"/>
    <p:sldId id="553" r:id="rId63"/>
    <p:sldId id="530" r:id="rId64"/>
    <p:sldId id="554" r:id="rId65"/>
    <p:sldId id="531" r:id="rId66"/>
    <p:sldId id="532" r:id="rId67"/>
    <p:sldId id="555" r:id="rId68"/>
    <p:sldId id="533" r:id="rId69"/>
    <p:sldId id="556" r:id="rId70"/>
    <p:sldId id="728" r:id="rId71"/>
    <p:sldId id="537" r:id="rId72"/>
    <p:sldId id="557" r:id="rId73"/>
    <p:sldId id="558" r:id="rId74"/>
    <p:sldId id="559" r:id="rId75"/>
    <p:sldId id="544" r:id="rId76"/>
    <p:sldId id="545" r:id="rId77"/>
    <p:sldId id="546" r:id="rId78"/>
    <p:sldId id="547" r:id="rId79"/>
    <p:sldId id="560" r:id="rId80"/>
    <p:sldId id="550" r:id="rId81"/>
    <p:sldId id="551" r:id="rId82"/>
    <p:sldId id="729" r:id="rId83"/>
    <p:sldId id="730" r:id="rId84"/>
    <p:sldId id="731" r:id="rId85"/>
    <p:sldId id="562" r:id="rId86"/>
    <p:sldId id="561" r:id="rId87"/>
    <p:sldId id="552" r:id="rId88"/>
    <p:sldId id="586" r:id="rId89"/>
    <p:sldId id="448" r:id="rId90"/>
    <p:sldId id="449" r:id="rId91"/>
    <p:sldId id="587" r:id="rId92"/>
    <p:sldId id="527" r:id="rId93"/>
    <p:sldId id="528" r:id="rId94"/>
    <p:sldId id="563" r:id="rId95"/>
    <p:sldId id="567" r:id="rId96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9966FF"/>
    <a:srgbClr val="9999FF"/>
    <a:srgbClr val="FF66FF"/>
    <a:srgbClr val="3399FF"/>
    <a:srgbClr val="CC3300"/>
    <a:srgbClr val="3366FF"/>
    <a:srgbClr val="00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308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2019/12/31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2403825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眉占位符 204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20483" name="日期占位符 2048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CN" altLang="en-US" sz="1200" strike="noStrike" noProof="1"/>
          </a:p>
        </p:txBody>
      </p:sp>
      <p:sp>
        <p:nvSpPr>
          <p:cNvPr id="4100" name="幻灯片图像占位符 2048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文本占位符 20484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20486" name="页脚占位符 20485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20487" name="灯片编号占位符 20486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6401155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2800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5362" name="文本占位符 128002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anchor="t"/>
          <a:lstStyle/>
          <a:p>
            <a:pPr lvl="0" indent="0"/>
            <a:endParaRPr lang="zh-CN" altLang="en-US" dirty="0"/>
          </a:p>
        </p:txBody>
      </p:sp>
      <p:sp>
        <p:nvSpPr>
          <p:cNvPr id="15363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49505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1746" name="文本占位符 149506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anchor="t"/>
          <a:lstStyle/>
          <a:p>
            <a:pPr lvl="0" indent="0"/>
            <a:endParaRPr lang="zh-CN" altLang="en-US" dirty="0"/>
          </a:p>
        </p:txBody>
      </p:sp>
      <p:sp>
        <p:nvSpPr>
          <p:cNvPr id="3174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dirty="0"/>
              <a:t>25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295937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69634" name="文本占位符 295938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anchor="t"/>
          <a:lstStyle/>
          <a:p>
            <a:pPr lvl="0" indent="0"/>
            <a:endParaRPr lang="zh-CN" altLang="en-US" dirty="0"/>
          </a:p>
        </p:txBody>
      </p:sp>
      <p:sp>
        <p:nvSpPr>
          <p:cNvPr id="6963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zh-CN" altLang="en-US" sz="1200" dirty="0"/>
              <a:t>61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36249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1" name="任意多边形 362498" descr="CITTEXT"/>
            <p:cNvSpPr/>
            <p:nvPr/>
          </p:nvSpPr>
          <p:spPr>
            <a:xfrm>
              <a:off x="0" y="0"/>
              <a:ext cx="1824" cy="4320"/>
            </a:xfrm>
            <a:custGeom>
              <a:avLst/>
              <a:gdLst/>
              <a:ahLst/>
              <a:cxnLst/>
              <a:rect l="0" t="0" r="0" b="0"/>
              <a:pathLst>
                <a:path w="1824" h="3840">
                  <a:moveTo>
                    <a:pt x="0" y="3840"/>
                  </a:moveTo>
                  <a:lnTo>
                    <a:pt x="0" y="0"/>
                  </a:lnTo>
                  <a:lnTo>
                    <a:pt x="1824" y="0"/>
                  </a:lnTo>
                  <a:cubicBezTo>
                    <a:pt x="74" y="1204"/>
                    <a:pt x="465" y="3655"/>
                    <a:pt x="583" y="3840"/>
                  </a:cubicBezTo>
                  <a:cubicBezTo>
                    <a:pt x="291" y="3840"/>
                    <a:pt x="0" y="3840"/>
                    <a:pt x="0" y="3840"/>
                  </a:cubicBezTo>
                  <a:close/>
                </a:path>
              </a:pathLst>
            </a:custGeom>
            <a:blipFill rotWithShape="0">
              <a:blip r:embed="rId2"/>
            </a:blip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" name="矩形 362499"/>
            <p:cNvSpPr/>
            <p:nvPr/>
          </p:nvSpPr>
          <p:spPr>
            <a:xfrm>
              <a:off x="1008" y="0"/>
              <a:ext cx="4752" cy="24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pic>
          <p:nvPicPr>
            <p:cNvPr id="2053" name="图片 362500" descr="CITBANND"/>
            <p:cNvPicPr>
              <a:picLocks noChangeAspect="1"/>
            </p:cNvPicPr>
            <p:nvPr/>
          </p:nvPicPr>
          <p:blipFill>
            <a:blip r:embed="rId3"/>
            <a:srcRect l="30666" r="5334" b="86667"/>
            <a:stretch>
              <a:fillRect/>
            </a:stretch>
          </p:blipFill>
          <p:spPr>
            <a:xfrm>
              <a:off x="1584" y="0"/>
              <a:ext cx="4176" cy="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4" name="矩形 362501"/>
            <p:cNvSpPr/>
            <p:nvPr/>
          </p:nvSpPr>
          <p:spPr>
            <a:xfrm>
              <a:off x="1008" y="240"/>
              <a:ext cx="4752" cy="4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/>
            </a:p>
          </p:txBody>
        </p:sp>
        <p:grpSp>
          <p:nvGrpSpPr>
            <p:cNvPr id="2055" name="组合 362502"/>
            <p:cNvGrpSpPr/>
            <p:nvPr userDrawn="1"/>
          </p:nvGrpSpPr>
          <p:grpSpPr>
            <a:xfrm>
              <a:off x="0" y="2256"/>
              <a:ext cx="3642" cy="94"/>
              <a:chOff x="0" y="2256"/>
              <a:chExt cx="3642" cy="94"/>
            </a:xfrm>
          </p:grpSpPr>
          <p:sp>
            <p:nvSpPr>
              <p:cNvPr id="2056" name="任意多边形 362503"/>
              <p:cNvSpPr/>
              <p:nvPr/>
            </p:nvSpPr>
            <p:spPr>
              <a:xfrm>
                <a:off x="0" y="2310"/>
                <a:ext cx="3642" cy="1"/>
              </a:xfrm>
              <a:custGeom>
                <a:avLst/>
                <a:gdLst/>
                <a:ahLst/>
                <a:cxnLst/>
                <a:rect l="0" t="0" r="0" b="0"/>
                <a:pathLst>
                  <a:path w="3642" h="1">
                    <a:moveTo>
                      <a:pt x="0" y="0"/>
                    </a:moveTo>
                    <a:lnTo>
                      <a:pt x="3642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7" name="组合 362504"/>
              <p:cNvGrpSpPr/>
              <p:nvPr/>
            </p:nvGrpSpPr>
            <p:grpSpPr>
              <a:xfrm>
                <a:off x="960" y="2256"/>
                <a:ext cx="1678" cy="94"/>
                <a:chOff x="419" y="1193"/>
                <a:chExt cx="1678" cy="94"/>
              </a:xfrm>
            </p:grpSpPr>
            <p:sp>
              <p:nvSpPr>
                <p:cNvPr id="2058" name="椭圆 362505"/>
                <p:cNvSpPr/>
                <p:nvPr userDrawn="1"/>
              </p:nvSpPr>
              <p:spPr>
                <a:xfrm>
                  <a:off x="419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rgbClr val="9B4F1B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/>
                  <a:endParaRPr lang="zh-CN" altLang="en-US"/>
                </a:p>
              </p:txBody>
            </p:sp>
            <p:sp>
              <p:nvSpPr>
                <p:cNvPr id="2059" name="椭圆 362506"/>
                <p:cNvSpPr/>
                <p:nvPr userDrawn="1"/>
              </p:nvSpPr>
              <p:spPr>
                <a:xfrm>
                  <a:off x="947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rgbClr val="9B4F1B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/>
                  <a:endParaRPr lang="zh-CN" altLang="en-US"/>
                </a:p>
              </p:txBody>
            </p:sp>
            <p:sp>
              <p:nvSpPr>
                <p:cNvPr id="2060" name="椭圆 362507"/>
                <p:cNvSpPr/>
                <p:nvPr userDrawn="1"/>
              </p:nvSpPr>
              <p:spPr>
                <a:xfrm>
                  <a:off x="1475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rgbClr val="9B4F1B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/>
                  <a:endParaRPr lang="zh-CN" altLang="en-US"/>
                </a:p>
              </p:txBody>
            </p:sp>
            <p:sp>
              <p:nvSpPr>
                <p:cNvPr id="2061" name="椭圆 362508"/>
                <p:cNvSpPr/>
                <p:nvPr userDrawn="1"/>
              </p:nvSpPr>
              <p:spPr>
                <a:xfrm>
                  <a:off x="2003" y="1193"/>
                  <a:ext cx="94" cy="9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rgbClr val="9B4F1B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anchor="t"/>
                <a:lstStyle/>
                <a:p>
                  <a:pPr lvl="0" indent="0"/>
                  <a:endParaRPr lang="zh-CN" altLang="en-US"/>
                </a:p>
              </p:txBody>
            </p:sp>
          </p:grpSp>
        </p:grpSp>
      </p:grpSp>
      <p:sp>
        <p:nvSpPr>
          <p:cNvPr id="2062" name="文本框 362519"/>
          <p:cNvSpPr txBox="1"/>
          <p:nvPr userDrawn="1"/>
        </p:nvSpPr>
        <p:spPr>
          <a:xfrm>
            <a:off x="1096963" y="6543675"/>
            <a:ext cx="6788150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/>
            <a:r>
              <a:rPr lang="zh-CN" altLang="en-US" sz="1400" dirty="0">
                <a:solidFill>
                  <a:srgbClr val="AEAEAE"/>
                </a:solidFill>
                <a:ea typeface="楷体_GB2312" pitchFamily="49" charset="-122"/>
              </a:rPr>
              <a:t>南京航空航天大学计算机基础教学实验中心 制作（版权所有）</a:t>
            </a:r>
            <a:endParaRPr lang="zh-CN" altLang="en-US" sz="1400">
              <a:solidFill>
                <a:srgbClr val="AEAEAE"/>
              </a:solidFill>
              <a:ea typeface="楷体_GB2312" pitchFamily="49" charset="-122"/>
            </a:endParaRPr>
          </a:p>
        </p:txBody>
      </p:sp>
      <p:sp>
        <p:nvSpPr>
          <p:cNvPr id="362510" name="标题 362509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62511" name="副标题 362510"/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362512" name="日期占位符 362511"/>
          <p:cNvSpPr>
            <a:spLocks noGrp="1"/>
          </p:cNvSpPr>
          <p:nvPr>
            <p:ph type="dt" sz="half" idx="2"/>
          </p:nvPr>
        </p:nvSpPr>
        <p:spPr>
          <a:xfrm>
            <a:off x="215265" y="6391275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fontAlgn="base"/>
            <a:fld id="{BB962C8B-B14F-4D97-AF65-F5344CB8AC3E}" type="datetime1">
              <a:rPr lang="zh-CN" altLang="en-US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2019/12/31</a:t>
            </a:fld>
            <a:endParaRPr lang="zh-CN" altLang="en-US" noProof="1">
              <a:latin typeface="Tahoma" panose="020B0604030504040204" pitchFamily="34" charset="0"/>
            </a:endParaRPr>
          </a:p>
        </p:txBody>
      </p:sp>
      <p:sp>
        <p:nvSpPr>
          <p:cNvPr id="362513" name="页脚占位符 362512"/>
          <p:cNvSpPr>
            <a:spLocks noGrp="1"/>
          </p:cNvSpPr>
          <p:nvPr>
            <p:ph type="ftr" sz="quarter" idx="3"/>
          </p:nvPr>
        </p:nvSpPr>
        <p:spPr>
          <a:xfrm>
            <a:off x="3657600" y="53340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fontAlgn="base"/>
            <a:endParaRPr lang="zh-CN" altLang="en-US" noProof="1">
              <a:latin typeface="Tahoma" panose="020B0604030504040204" pitchFamily="34" charset="0"/>
            </a:endParaRPr>
          </a:p>
        </p:txBody>
      </p:sp>
      <p:sp>
        <p:nvSpPr>
          <p:cNvPr id="362514" name="灯片编号占位符 362513"/>
          <p:cNvSpPr>
            <a:spLocks noGrp="1"/>
          </p:cNvSpPr>
          <p:nvPr>
            <p:ph type="sldNum" sz="quarter" idx="4"/>
          </p:nvPr>
        </p:nvSpPr>
        <p:spPr>
          <a:xfrm>
            <a:off x="69723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fontAlgn="base"/>
            <a:fld id="{9A0DB2DC-4C9A-4742-B13C-FB6460FD3503}" type="slidenum">
              <a:rPr lang="zh-CN" altLang="en-US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9850" y="152400"/>
            <a:ext cx="2038350" cy="6019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5996885" cy="6019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05200" y="5532755"/>
            <a:ext cx="2895600" cy="45720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3995166" cy="5029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63034" y="1143000"/>
            <a:ext cx="3995166" cy="5029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361473"/>
          <p:cNvGrpSpPr/>
          <p:nvPr/>
        </p:nvGrpSpPr>
        <p:grpSpPr>
          <a:xfrm>
            <a:off x="1600200" y="0"/>
            <a:ext cx="7543800" cy="381000"/>
            <a:chOff x="1008" y="0"/>
            <a:chExt cx="4752" cy="288"/>
          </a:xfrm>
        </p:grpSpPr>
        <p:sp>
          <p:nvSpPr>
            <p:cNvPr id="1027" name="矩形 361474"/>
            <p:cNvSpPr/>
            <p:nvPr/>
          </p:nvSpPr>
          <p:spPr>
            <a:xfrm>
              <a:off x="1008" y="0"/>
              <a:ext cx="4752" cy="24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pic>
          <p:nvPicPr>
            <p:cNvPr id="1028" name="图片 361475" descr="CITBANND"/>
            <p:cNvPicPr>
              <a:picLocks noChangeAspect="1"/>
            </p:cNvPicPr>
            <p:nvPr/>
          </p:nvPicPr>
          <p:blipFill>
            <a:blip r:embed="rId13"/>
            <a:srcRect l="30666" r="5334" b="86667"/>
            <a:stretch>
              <a:fillRect/>
            </a:stretch>
          </p:blipFill>
          <p:spPr>
            <a:xfrm>
              <a:off x="1584" y="0"/>
              <a:ext cx="4176" cy="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9" name="矩形 361476"/>
            <p:cNvSpPr/>
            <p:nvPr/>
          </p:nvSpPr>
          <p:spPr>
            <a:xfrm>
              <a:off x="1008" y="240"/>
              <a:ext cx="4752" cy="48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30" name="组合 361477"/>
          <p:cNvGrpSpPr/>
          <p:nvPr/>
        </p:nvGrpSpPr>
        <p:grpSpPr>
          <a:xfrm>
            <a:off x="76200" y="762000"/>
            <a:ext cx="6858000" cy="4964113"/>
            <a:chOff x="96" y="1193"/>
            <a:chExt cx="4320" cy="3127"/>
          </a:xfrm>
        </p:grpSpPr>
        <p:sp>
          <p:nvSpPr>
            <p:cNvPr id="1031" name="任意多边形 361478"/>
            <p:cNvSpPr/>
            <p:nvPr/>
          </p:nvSpPr>
          <p:spPr>
            <a:xfrm>
              <a:off x="96" y="1248"/>
              <a:ext cx="4320" cy="3072"/>
            </a:xfrm>
            <a:custGeom>
              <a:avLst/>
              <a:gdLst/>
              <a:ahLst/>
              <a:cxnLst/>
              <a:rect l="0" t="0" r="0" b="0"/>
              <a:pathLst>
                <a:path w="4320" h="3264">
                  <a:moveTo>
                    <a:pt x="0" y="3264"/>
                  </a:moveTo>
                  <a:lnTo>
                    <a:pt x="0" y="0"/>
                  </a:lnTo>
                  <a:lnTo>
                    <a:pt x="432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椭圆 361479"/>
            <p:cNvSpPr/>
            <p:nvPr/>
          </p:nvSpPr>
          <p:spPr>
            <a:xfrm>
              <a:off x="419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9B4F1B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33" name="椭圆 361480"/>
            <p:cNvSpPr/>
            <p:nvPr/>
          </p:nvSpPr>
          <p:spPr>
            <a:xfrm>
              <a:off x="947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9B4F1B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椭圆 361481"/>
            <p:cNvSpPr/>
            <p:nvPr/>
          </p:nvSpPr>
          <p:spPr>
            <a:xfrm>
              <a:off x="1475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9B4F1B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椭圆 361482"/>
            <p:cNvSpPr/>
            <p:nvPr/>
          </p:nvSpPr>
          <p:spPr>
            <a:xfrm>
              <a:off x="2003" y="1193"/>
              <a:ext cx="94" cy="9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rgbClr val="9B4F1B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6" name="标题 361483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37" name="文本占位符 361484"/>
          <p:cNvSpPr>
            <a:spLocks noGrp="1"/>
          </p:cNvSpPr>
          <p:nvPr>
            <p:ph type="body"/>
          </p:nvPr>
        </p:nvSpPr>
        <p:spPr>
          <a:xfrm>
            <a:off x="304800" y="1143000"/>
            <a:ext cx="8153400" cy="5029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361486" name="日期占位符 361485"/>
          <p:cNvSpPr>
            <a:spLocks noGrp="1"/>
          </p:cNvSpPr>
          <p:nvPr>
            <p:ph type="dt" sz="half" idx="2"/>
          </p:nvPr>
        </p:nvSpPr>
        <p:spPr>
          <a:xfrm>
            <a:off x="533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61487" name="页脚占位符 361486"/>
          <p:cNvSpPr>
            <a:spLocks noGrp="1"/>
          </p:cNvSpPr>
          <p:nvPr>
            <p:ph type="ftr" sz="quarter" idx="3"/>
          </p:nvPr>
        </p:nvSpPr>
        <p:spPr>
          <a:xfrm>
            <a:off x="2971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61488" name="灯片编号占位符 361487"/>
          <p:cNvSpPr>
            <a:spLocks noGrp="1"/>
          </p:cNvSpPr>
          <p:nvPr>
            <p:ph type="sldNum" sz="quarter" idx="4"/>
          </p:nvPr>
        </p:nvSpPr>
        <p:spPr>
          <a:xfrm>
            <a:off x="6400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  <p:sp>
        <p:nvSpPr>
          <p:cNvPr id="1041" name="椭圆 361488"/>
          <p:cNvSpPr/>
          <p:nvPr userDrawn="1"/>
        </p:nvSpPr>
        <p:spPr>
          <a:xfrm>
            <a:off x="7620000" y="0"/>
            <a:ext cx="1524000" cy="685800"/>
          </a:xfrm>
          <a:prstGeom prst="ellipse">
            <a:avLst/>
          </a:prstGeom>
          <a:gradFill rotWithShape="0">
            <a:gsLst>
              <a:gs pos="0">
                <a:srgbClr val="00FF00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txBody>
          <a:bodyPr wrap="none" anchor="ctr"/>
          <a:lstStyle/>
          <a:p>
            <a:pPr lvl="0" indent="0" algn="ctr"/>
            <a:r>
              <a:rPr lang="zh-CN" altLang="en-US" dirty="0">
                <a:latin typeface="Times New Roman" panose="02020603050405020304" charset="0"/>
                <a:ea typeface="华文新魏" panose="02010800040101010101" pitchFamily="2" charset="-122"/>
              </a:rPr>
              <a:t>第5章</a:t>
            </a:r>
          </a:p>
        </p:txBody>
      </p:sp>
      <p:sp>
        <p:nvSpPr>
          <p:cNvPr id="1042" name="流程图: 延期 361489">
            <a:hlinkClick r:id="" action="ppaction://hlinkshowjump?jump=nextslide"/>
          </p:cNvPr>
          <p:cNvSpPr/>
          <p:nvPr userDrawn="1"/>
        </p:nvSpPr>
        <p:spPr>
          <a:xfrm>
            <a:off x="8077200" y="6324600"/>
            <a:ext cx="457200" cy="304800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43" name="流程图: 延期 361490">
            <a:hlinkClick r:id="" action="ppaction://hlinkshowjump?jump=previousslide"/>
          </p:cNvPr>
          <p:cNvSpPr/>
          <p:nvPr userDrawn="1"/>
        </p:nvSpPr>
        <p:spPr>
          <a:xfrm rot="10800000">
            <a:off x="7467600" y="6324600"/>
            <a:ext cx="457200" cy="304800"/>
          </a:xfrm>
          <a:prstGeom prst="flowChartDelay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44" name="椭圆 361491">
            <a:hlinkClick r:id="" action="ppaction://hlinkshowjump?jump=endshow"/>
          </p:cNvPr>
          <p:cNvSpPr/>
          <p:nvPr userDrawn="1"/>
        </p:nvSpPr>
        <p:spPr>
          <a:xfrm>
            <a:off x="8610600" y="6324600"/>
            <a:ext cx="304800" cy="347663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45" name="文本框 361492"/>
          <p:cNvSpPr txBox="1"/>
          <p:nvPr userDrawn="1"/>
        </p:nvSpPr>
        <p:spPr>
          <a:xfrm>
            <a:off x="1752600" y="6543675"/>
            <a:ext cx="5502275" cy="304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/>
            <a:r>
              <a:rPr lang="zh-CN" altLang="en-US" sz="1400" dirty="0">
                <a:solidFill>
                  <a:srgbClr val="AEAEAE"/>
                </a:solidFill>
                <a:latin typeface="Times New Roman" panose="02020603050405020304" charset="0"/>
                <a:ea typeface="楷体_GB2312" pitchFamily="49" charset="-122"/>
              </a:rPr>
              <a:t>南京航空航天大学计算机基础教学实验中心  制作（版权所有</a:t>
            </a:r>
            <a:r>
              <a:rPr lang="zh-CN" altLang="en-US" sz="1400" dirty="0" smtClean="0">
                <a:solidFill>
                  <a:srgbClr val="AEAEAE"/>
                </a:solidFill>
                <a:latin typeface="Times New Roman" panose="02020603050405020304" charset="0"/>
                <a:ea typeface="楷体_GB2312" pitchFamily="49" charset="-122"/>
              </a:rPr>
              <a:t>） </a:t>
            </a:r>
            <a:endParaRPr lang="zh-CN" altLang="en-US" sz="1400" dirty="0">
              <a:solidFill>
                <a:srgbClr val="AEAEAE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1" u="none" kern="1200" baseline="0">
          <a:solidFill>
            <a:srgbClr val="0000B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F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M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8.xml"/><Relationship Id="rId7" Type="http://schemas.openxmlformats.org/officeDocument/2006/relationships/slide" Target="slide8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1.xml"/><Relationship Id="rId5" Type="http://schemas.openxmlformats.org/officeDocument/2006/relationships/slide" Target="slide59.xml"/><Relationship Id="rId4" Type="http://schemas.openxmlformats.org/officeDocument/2006/relationships/slide" Target="slide5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4097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7672388" cy="1143000"/>
          </a:xfrm>
        </p:spPr>
        <p:txBody>
          <a:bodyPr anchor="b"/>
          <a:lstStyle/>
          <a:p>
            <a:pPr algn="ctr" defTabSz="914400"/>
            <a:r>
              <a:rPr lang="zh-CN" altLang="en-US" sz="5400" i="0" kern="1200" baseline="0" dirty="0">
                <a:latin typeface="+mj-lt"/>
                <a:ea typeface="+mj-ea"/>
                <a:cs typeface="+mj-cs"/>
              </a:rPr>
              <a:t>第5章  函数</a:t>
            </a: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7" name="矩形 126986"/>
          <p:cNvSpPr/>
          <p:nvPr/>
        </p:nvSpPr>
        <p:spPr>
          <a:xfrm>
            <a:off x="990600" y="4191000"/>
            <a:ext cx="762000" cy="381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6986" name="矩形 126985"/>
          <p:cNvSpPr/>
          <p:nvPr/>
        </p:nvSpPr>
        <p:spPr>
          <a:xfrm>
            <a:off x="914400" y="1066800"/>
            <a:ext cx="2133600" cy="457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339" name="标题 1269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有参函数的定义形式</a:t>
            </a:r>
          </a:p>
        </p:txBody>
      </p:sp>
      <p:sp>
        <p:nvSpPr>
          <p:cNvPr id="14340" name="矩形 126978"/>
          <p:cNvSpPr/>
          <p:nvPr/>
        </p:nvSpPr>
        <p:spPr>
          <a:xfrm>
            <a:off x="838200" y="990600"/>
            <a:ext cx="7848600" cy="23622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[类型标识符]  函数名( 形参列表)</a:t>
            </a:r>
            <a:r>
              <a:rPr lang="zh-CN" altLang="en-US" sz="2800" dirty="0">
                <a:solidFill>
                  <a:srgbClr val="990000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99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//函数的首部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  <a:p>
            <a:pPr lvl="0" indent="0"/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  { …...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charset="0"/>
                <a:ea typeface="楷体_GB2312" pitchFamily="49" charset="-122"/>
              </a:rPr>
              <a:t>//函数体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     …...</a:t>
            </a:r>
          </a:p>
          <a:p>
            <a:pPr lvl="0" indent="0"/>
            <a:r>
              <a:rPr lang="zh-CN" altLang="en-US" sz="2800" dirty="0">
                <a:latin typeface="Times New Roman" panose="02020603050405020304" charset="0"/>
                <a:ea typeface="楷体_GB2312" pitchFamily="49" charset="-122"/>
              </a:rPr>
              <a:t>  }</a:t>
            </a:r>
          </a:p>
        </p:txBody>
      </p:sp>
      <p:sp>
        <p:nvSpPr>
          <p:cNvPr id="126980" name="矩形 126979"/>
          <p:cNvSpPr/>
          <p:nvPr/>
        </p:nvSpPr>
        <p:spPr>
          <a:xfrm>
            <a:off x="1143000" y="3657600"/>
            <a:ext cx="4648200" cy="3048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 sz="2800" dirty="0">
                <a:solidFill>
                  <a:srgbClr val="CC3300"/>
                </a:solidFill>
                <a:latin typeface="Times New Roman" panose="02020603050405020304" charset="0"/>
                <a:ea typeface="宋体" panose="02010600030101010101" pitchFamily="2" charset="-122"/>
              </a:rPr>
              <a:t>例：</a:t>
            </a:r>
          </a:p>
          <a:p>
            <a:pPr lvl="0" indent="0"/>
            <a:r>
              <a:rPr lang="en-US" altLang="zh-CN" sz="2800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   min( </a:t>
            </a:r>
            <a:r>
              <a:rPr lang="en-US" altLang="zh-CN" sz="2800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  x, </a:t>
            </a:r>
            <a:r>
              <a:rPr lang="en-US" altLang="zh-CN" sz="2800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  y )</a:t>
            </a:r>
            <a:endParaRPr lang="en-US" altLang="zh-CN" sz="2800">
              <a:solidFill>
                <a:srgbClr val="99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80000"/>
              </a:lnSpc>
            </a:pP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{ </a:t>
            </a:r>
            <a:r>
              <a:rPr lang="en-US" altLang="zh-CN" sz="2800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  z;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  z = (x&lt;y) ? x : y 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  return(z);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126982" name="云形标注 126981"/>
          <p:cNvSpPr/>
          <p:nvPr/>
        </p:nvSpPr>
        <p:spPr>
          <a:xfrm>
            <a:off x="4572000" y="1981200"/>
            <a:ext cx="3352800" cy="2133600"/>
          </a:xfrm>
          <a:prstGeom prst="cloudCallout">
            <a:avLst>
              <a:gd name="adj1" fmla="val -84847"/>
              <a:gd name="adj2" fmla="val 3051"/>
            </a:avLst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表示函数的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返回值类型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  <p:bldP spid="1269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2549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函数的返回值</a:t>
            </a:r>
          </a:p>
        </p:txBody>
      </p:sp>
      <p:sp>
        <p:nvSpPr>
          <p:cNvPr id="16386" name="文本占位符 254978"/>
          <p:cNvSpPr>
            <a:spLocks noGrp="1"/>
          </p:cNvSpPr>
          <p:nvPr>
            <p:ph idx="1"/>
          </p:nvPr>
        </p:nvSpPr>
        <p:spPr>
          <a:xfrm>
            <a:off x="533400" y="1143000"/>
            <a:ext cx="8610600" cy="1905000"/>
          </a:xfrm>
        </p:spPr>
        <p:txBody>
          <a:bodyPr anchor="t"/>
          <a:lstStyle/>
          <a:p>
            <a:pPr>
              <a:buNone/>
            </a:pPr>
            <a:r>
              <a:rPr lang="zh-CN" altLang="en-US" dirty="0">
                <a:solidFill>
                  <a:srgbClr val="CC0000"/>
                </a:solidFill>
              </a:rPr>
              <a:t>格式：</a:t>
            </a:r>
            <a:r>
              <a:rPr lang="en-US" altLang="zh-CN">
                <a:solidFill>
                  <a:schemeClr val="accent2"/>
                </a:solidFill>
              </a:rPr>
              <a:t>return  </a:t>
            </a:r>
            <a:r>
              <a:rPr lang="zh-CN" altLang="en-US" dirty="0">
                <a:solidFill>
                  <a:schemeClr val="accent2"/>
                </a:solidFill>
              </a:rPr>
              <a:t>表达式 ;</a:t>
            </a:r>
          </a:p>
          <a:p>
            <a:pPr>
              <a:buNone/>
            </a:pPr>
            <a:r>
              <a:rPr lang="zh-CN" altLang="en-US" dirty="0"/>
              <a:t>	   或  </a:t>
            </a:r>
            <a:r>
              <a:rPr lang="en-US" altLang="zh-CN">
                <a:solidFill>
                  <a:schemeClr val="accent2"/>
                </a:solidFill>
              </a:rPr>
              <a:t>return  (</a:t>
            </a:r>
            <a:r>
              <a:rPr lang="zh-CN" altLang="en-US" dirty="0">
                <a:solidFill>
                  <a:schemeClr val="accent2"/>
                </a:solidFill>
              </a:rPr>
              <a:t>表达式);</a:t>
            </a:r>
          </a:p>
          <a:p>
            <a:pPr>
              <a:buNone/>
            </a:pPr>
            <a:r>
              <a:rPr lang="zh-CN" altLang="en-US" dirty="0"/>
              <a:t>	   或  </a:t>
            </a:r>
            <a:r>
              <a:rPr lang="en-US" altLang="zh-CN">
                <a:solidFill>
                  <a:schemeClr val="accent2"/>
                </a:solidFill>
              </a:rPr>
              <a:t>return ;</a:t>
            </a:r>
          </a:p>
        </p:txBody>
      </p:sp>
      <p:sp>
        <p:nvSpPr>
          <p:cNvPr id="254980" name="矩形 254979"/>
          <p:cNvSpPr/>
          <p:nvPr/>
        </p:nvSpPr>
        <p:spPr>
          <a:xfrm>
            <a:off x="685800" y="3276600"/>
            <a:ext cx="6553200" cy="2133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例：</a:t>
            </a:r>
          </a:p>
          <a:p>
            <a:pPr lvl="0" indent="0"/>
            <a:r>
              <a:rPr lang="en-US" altLang="zh-CN" sz="2800" b="1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</a:rPr>
              <a:t>return(z);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等价于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</a:rPr>
              <a:t>return z;</a:t>
            </a:r>
          </a:p>
          <a:p>
            <a:pPr lvl="0" indent="0"/>
            <a:r>
              <a:rPr lang="en-US" altLang="zh-CN" sz="2800" b="1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</a:rPr>
              <a:t>return(x&gt;y?x:y) ;</a:t>
            </a:r>
          </a:p>
        </p:txBody>
      </p:sp>
      <p:sp>
        <p:nvSpPr>
          <p:cNvPr id="123910" name="动作按钮: 上一张 123909">
            <a:hlinkClick r:id="rId2" action="ppaction://hlinksldjump"/>
          </p:cNvPr>
          <p:cNvSpPr/>
          <p:nvPr/>
        </p:nvSpPr>
        <p:spPr>
          <a:xfrm>
            <a:off x="6781800" y="6248400"/>
            <a:ext cx="609600" cy="609600"/>
          </a:xfrm>
          <a:prstGeom prst="actionButtonReturn">
            <a:avLst/>
          </a:prstGeom>
          <a:solidFill>
            <a:srgbClr val="3399FF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函数调用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/>
              <a:t>要正确实现函数间的相互调用必须满足以下条件：</a:t>
            </a:r>
          </a:p>
          <a:p>
            <a:pPr lvl="1"/>
            <a:r>
              <a:rPr lang="zh-CN" altLang="en-US"/>
              <a:t>被调函数必须已定义且允许调用。</a:t>
            </a:r>
          </a:p>
          <a:p>
            <a:pPr lvl="1"/>
            <a:r>
              <a:rPr lang="zh-CN" altLang="en-US"/>
              <a:t>给出满足函数运行时要求的参数。</a:t>
            </a:r>
          </a:p>
          <a:p>
            <a:pPr lvl="1"/>
            <a:r>
              <a:rPr lang="zh-CN" altLang="en-US"/>
              <a:t>如果调用函数在前，定义函数在后，必须对被调函数进行原型声明。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函数原型声明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8531225" cy="50292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函数原型声明的一般格式如下：</a:t>
            </a:r>
          </a:p>
          <a:p>
            <a:pPr marL="0" indent="0" fontAlgn="base">
              <a:buNone/>
            </a:pPr>
            <a:r>
              <a:rPr lang="zh-CN" altLang="en-US" sz="2800" strike="noStrike" noProof="1"/>
              <a:t>[&lt;数据类型&gt;] &lt;函数名&gt; ([形式参数列表]);</a:t>
            </a:r>
          </a:p>
          <a:p>
            <a:pPr marL="0" indent="0" fontAlgn="base">
              <a:buNone/>
            </a:pPr>
            <a:r>
              <a:rPr lang="zh-CN" altLang="en-US" sz="2800" strike="noStrike" noProof="1"/>
              <a:t>或</a:t>
            </a:r>
          </a:p>
          <a:p>
            <a:pPr marL="0" indent="0" fontAlgn="base">
              <a:buNone/>
            </a:pPr>
            <a:r>
              <a:rPr lang="zh-CN" altLang="en-US" sz="2800" strike="noStrike" noProof="1"/>
              <a:t>[&lt;数据类型&gt;] &lt;函数名&gt; ([形式参数类型列表]);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3645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latin typeface="楷体_GB2312" pitchFamily="49" charset="-122"/>
              </a:rPr>
              <a:t>函数原型声明</a:t>
            </a:r>
            <a:endParaRPr lang="en-US" altLang="zh-CN"/>
          </a:p>
        </p:txBody>
      </p:sp>
      <p:sp>
        <p:nvSpPr>
          <p:cNvPr id="19458" name="文本占位符 36454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lang="en-US" altLang="zh-CN" sz="2000"/>
              <a:t>例5.4 使用原型声明。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#include &lt;iostream&gt;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using namespace std;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int main( 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{ 	int min(int, int);      	//函数原型声明，也可以放在main( )函数之前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  	int a, b, mv;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 	cin&gt;&gt;a&gt;&gt;b;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  	mv=min(a, b);         	//函数调用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  	cout&lt;&lt;"最小值为: "&lt;&lt;mv&lt;&lt;endl;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  	return 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int min(int x, int y)       	//函数定义：求两个数中的最小值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{ 	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  	return(x &lt; y ? x : y 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290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函数的调用</a:t>
            </a:r>
          </a:p>
        </p:txBody>
      </p:sp>
      <p:sp>
        <p:nvSpPr>
          <p:cNvPr id="129027" name="内容占位符 129026"/>
          <p:cNvSpPr>
            <a:spLocks noGrp="1"/>
          </p:cNvSpPr>
          <p:nvPr>
            <p:ph idx="1"/>
          </p:nvPr>
        </p:nvSpPr>
        <p:spPr>
          <a:xfrm>
            <a:off x="304800" y="1143000"/>
            <a:ext cx="8153400" cy="2819400"/>
          </a:xfrm>
        </p:spPr>
        <p:txBody>
          <a:bodyPr anchor="t"/>
          <a:lstStyle/>
          <a:p>
            <a:r>
              <a:rPr lang="zh-CN" altLang="en-US" dirty="0"/>
              <a:t>函数语句</a:t>
            </a:r>
          </a:p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	例：</a:t>
            </a:r>
            <a:r>
              <a:rPr lang="en-US" altLang="zh-CN" err="1"/>
              <a:t>printstar</a:t>
            </a:r>
            <a:r>
              <a:rPr lang="en-US" altLang="zh-CN"/>
              <a:t>( );  （</a:t>
            </a:r>
            <a:r>
              <a:rPr lang="zh-CN" altLang="en-US" dirty="0"/>
              <a:t>前例）</a:t>
            </a:r>
          </a:p>
          <a:p>
            <a:r>
              <a:rPr lang="zh-CN" altLang="en-US" dirty="0"/>
              <a:t>函数表达式</a:t>
            </a:r>
          </a:p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	例：</a:t>
            </a:r>
            <a:r>
              <a:rPr lang="en-US" altLang="zh-CN"/>
              <a:t>c=min(a, b);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62" name="矩形 130061"/>
          <p:cNvSpPr/>
          <p:nvPr/>
        </p:nvSpPr>
        <p:spPr>
          <a:xfrm>
            <a:off x="5791200" y="5410200"/>
            <a:ext cx="762000" cy="457200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50000">
                <a:srgbClr val="FFFFFF"/>
              </a:gs>
              <a:gs pos="100000">
                <a:srgbClr val="9999FF"/>
              </a:gs>
            </a:gsLst>
            <a:lin ang="5400000" scaled="1"/>
            <a:tileRect/>
          </a:gra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0061" name="矩形 130060"/>
          <p:cNvSpPr/>
          <p:nvPr/>
        </p:nvSpPr>
        <p:spPr>
          <a:xfrm>
            <a:off x="4676775" y="3095625"/>
            <a:ext cx="1905000" cy="457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  <a:tileRect/>
          </a:gra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1507" name="矩形 130052"/>
          <p:cNvSpPr/>
          <p:nvPr/>
        </p:nvSpPr>
        <p:spPr>
          <a:xfrm>
            <a:off x="3124200" y="3048000"/>
            <a:ext cx="5791200" cy="3505200"/>
          </a:xfrm>
          <a:prstGeom prst="rect">
            <a:avLst/>
          </a:prstGeom>
          <a:noFill/>
          <a:ln w="38100" cap="flat" cmpd="sng">
            <a:pattFill prst="pct80">
              <a:fgClr>
                <a:schemeClr val="accent2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>
              <a:lnSpc>
                <a:spcPct val="80000"/>
              </a:lnSpc>
            </a:pPr>
            <a:r>
              <a:rPr lang="en-US" altLang="zh-CN" sz="3200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  </a:t>
            </a:r>
            <a:r>
              <a:rPr lang="en-US" altLang="zh-CN" sz="3200" err="1">
                <a:latin typeface="Times New Roman" panose="02020603050405020304" charset="0"/>
                <a:ea typeface="宋体" panose="02010600030101010101" pitchFamily="2" charset="-122"/>
              </a:rPr>
              <a:t>min(int</a:t>
            </a: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 x, </a:t>
            </a:r>
            <a:r>
              <a:rPr lang="en-US" altLang="zh-CN" sz="3200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  y )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 { </a:t>
            </a:r>
            <a:r>
              <a:rPr lang="en-US" altLang="zh-CN" sz="3200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  z;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     z = (x&lt;y) ? x : y 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     return(z);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  }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int main( )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 { ……  d=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min(a, b)</a:t>
            </a: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; …… } </a:t>
            </a:r>
          </a:p>
        </p:txBody>
      </p:sp>
      <p:sp>
        <p:nvSpPr>
          <p:cNvPr id="21508" name="标题 130049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61038" cy="762000"/>
          </a:xfrm>
        </p:spPr>
        <p:txBody>
          <a:bodyPr anchor="ctr"/>
          <a:lstStyle/>
          <a:p>
            <a:r>
              <a:rPr lang="zh-CN" altLang="en-US" dirty="0"/>
              <a:t>形参和实参</a:t>
            </a:r>
          </a:p>
        </p:txBody>
      </p:sp>
      <p:sp>
        <p:nvSpPr>
          <p:cNvPr id="130051" name="内容占位符 130050"/>
          <p:cNvSpPr>
            <a:spLocks noGrp="1"/>
          </p:cNvSpPr>
          <p:nvPr>
            <p:ph idx="1"/>
          </p:nvPr>
        </p:nvSpPr>
        <p:spPr>
          <a:xfrm>
            <a:off x="228600" y="914400"/>
            <a:ext cx="7772400" cy="2895600"/>
          </a:xfrm>
        </p:spPr>
        <p:txBody>
          <a:bodyPr anchor="t"/>
          <a:lstStyle/>
          <a:p>
            <a:r>
              <a:rPr lang="zh-CN" altLang="en-US" dirty="0"/>
              <a:t>形参：即</a:t>
            </a:r>
            <a:r>
              <a:rPr lang="zh-CN" altLang="en-US" dirty="0">
                <a:solidFill>
                  <a:schemeClr val="accent2"/>
                </a:solidFill>
              </a:rPr>
              <a:t>形式参数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定义时函数名后面的</a:t>
            </a:r>
            <a:r>
              <a:rPr lang="zh-CN" altLang="en-US" dirty="0">
                <a:solidFill>
                  <a:srgbClr val="FF0000"/>
                </a:solidFill>
              </a:rPr>
              <a:t>变量名</a:t>
            </a:r>
            <a:endParaRPr lang="zh-CN" altLang="en-US" dirty="0"/>
          </a:p>
          <a:p>
            <a:r>
              <a:rPr lang="zh-CN" altLang="en-US" dirty="0"/>
              <a:t>实参：即</a:t>
            </a:r>
            <a:r>
              <a:rPr lang="zh-CN" altLang="en-US" dirty="0">
                <a:solidFill>
                  <a:schemeClr val="accent2"/>
                </a:solidFill>
              </a:rPr>
              <a:t>实际参数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调用函数时函数名后面括号中的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130060" name="文本框 130059"/>
          <p:cNvSpPr txBox="1"/>
          <p:nvPr/>
        </p:nvSpPr>
        <p:spPr>
          <a:xfrm>
            <a:off x="685800" y="4778375"/>
            <a:ext cx="2159000" cy="955675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 实参→形参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 传值调用</a:t>
            </a:r>
          </a:p>
        </p:txBody>
      </p:sp>
      <p:sp>
        <p:nvSpPr>
          <p:cNvPr id="130063" name="云形标注 130062"/>
          <p:cNvSpPr/>
          <p:nvPr/>
        </p:nvSpPr>
        <p:spPr>
          <a:xfrm>
            <a:off x="5943600" y="1676400"/>
            <a:ext cx="2209800" cy="838200"/>
          </a:xfrm>
          <a:prstGeom prst="cloudCallout">
            <a:avLst>
              <a:gd name="adj1" fmla="val -59912"/>
              <a:gd name="adj2" fmla="val 113634"/>
            </a:avLst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lstStyle/>
          <a:p>
            <a:pPr lvl="0" indent="0" algn="ctr"/>
            <a:r>
              <a:rPr lang="zh-CN" altLang="en-US" sz="3200" dirty="0">
                <a:latin typeface="Times New Roman" panose="02020603050405020304" charset="0"/>
                <a:ea typeface="隶书" panose="02010509060101010101" pitchFamily="49" charset="-122"/>
              </a:rPr>
              <a:t>形参</a:t>
            </a:r>
          </a:p>
        </p:txBody>
      </p:sp>
      <p:sp>
        <p:nvSpPr>
          <p:cNvPr id="130064" name="云形标注 130063"/>
          <p:cNvSpPr/>
          <p:nvPr/>
        </p:nvSpPr>
        <p:spPr>
          <a:xfrm>
            <a:off x="6553200" y="4267200"/>
            <a:ext cx="2209800" cy="838200"/>
          </a:xfrm>
          <a:prstGeom prst="cloudCallout">
            <a:avLst>
              <a:gd name="adj1" fmla="val -59912"/>
              <a:gd name="adj2" fmla="val 113634"/>
            </a:avLst>
          </a:prstGeom>
          <a:gradFill rotWithShape="0">
            <a:gsLst>
              <a:gs pos="0">
                <a:srgbClr val="9999FF"/>
              </a:gs>
              <a:gs pos="50000">
                <a:srgbClr val="FFFFFF"/>
              </a:gs>
              <a:gs pos="100000">
                <a:srgbClr val="9999FF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lstStyle/>
          <a:p>
            <a:pPr lvl="0" indent="0" algn="ctr"/>
            <a:r>
              <a:rPr lang="zh-CN" altLang="en-US" sz="3200" dirty="0">
                <a:latin typeface="Times New Roman" panose="02020603050405020304" charset="0"/>
                <a:ea typeface="隶书" panose="02010509060101010101" pitchFamily="49" charset="-122"/>
              </a:rPr>
              <a:t>实参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130051" grpId="0"/>
      <p:bldP spid="130060" grpId="0" animBg="1"/>
      <p:bldP spid="130063" grpId="0" animBg="1"/>
      <p:bldP spid="1300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31073"/>
          <p:cNvSpPr>
            <a:spLocks noGrp="1"/>
          </p:cNvSpPr>
          <p:nvPr>
            <p:ph type="title"/>
          </p:nvPr>
        </p:nvSpPr>
        <p:spPr>
          <a:xfrm>
            <a:off x="457200" y="228600"/>
            <a:ext cx="5167313" cy="685800"/>
          </a:xfrm>
        </p:spPr>
        <p:txBody>
          <a:bodyPr wrap="square" lIns="92075" tIns="46038" rIns="92075" bIns="46038" anchor="ctr"/>
          <a:lstStyle/>
          <a:p>
            <a:r>
              <a:rPr lang="zh-CN" altLang="en-US" dirty="0"/>
              <a:t>传值调用示意</a:t>
            </a:r>
          </a:p>
        </p:txBody>
      </p:sp>
      <p:sp>
        <p:nvSpPr>
          <p:cNvPr id="22530" name="文本占位符 131074"/>
          <p:cNvSpPr>
            <a:spLocks noGrp="1"/>
          </p:cNvSpPr>
          <p:nvPr>
            <p:ph idx="1"/>
          </p:nvPr>
        </p:nvSpPr>
        <p:spPr>
          <a:xfrm>
            <a:off x="457200" y="1066800"/>
            <a:ext cx="7162800" cy="1066800"/>
          </a:xfrm>
        </p:spPr>
        <p:txBody>
          <a:bodyPr anchor="t"/>
          <a:lstStyle/>
          <a:p>
            <a:r>
              <a:rPr lang="zh-CN" altLang="en-US" sz="2800" dirty="0"/>
              <a:t>一般来说，形参和实参</a:t>
            </a:r>
            <a:r>
              <a:rPr lang="zh-CN" altLang="en-US" sz="2800" dirty="0">
                <a:solidFill>
                  <a:srgbClr val="FF0000"/>
                </a:solidFill>
              </a:rPr>
              <a:t>个数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FF0000"/>
                </a:solidFill>
              </a:rPr>
              <a:t>类型</a:t>
            </a:r>
            <a:r>
              <a:rPr lang="zh-CN" altLang="en-US" sz="2800" dirty="0"/>
              <a:t>应一致。</a:t>
            </a:r>
          </a:p>
          <a:p>
            <a:r>
              <a:rPr lang="zh-CN" altLang="en-US" sz="2800" dirty="0"/>
              <a:t>形参、实参占用不同的内存单元。</a:t>
            </a:r>
          </a:p>
        </p:txBody>
      </p:sp>
      <p:sp>
        <p:nvSpPr>
          <p:cNvPr id="131081" name="直接连接符 131080"/>
          <p:cNvSpPr/>
          <p:nvPr/>
        </p:nvSpPr>
        <p:spPr>
          <a:xfrm>
            <a:off x="3429000" y="3294063"/>
            <a:ext cx="0" cy="609600"/>
          </a:xfrm>
          <a:prstGeom prst="line">
            <a:avLst/>
          </a:prstGeom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31097" name="组合 131096"/>
          <p:cNvGrpSpPr/>
          <p:nvPr/>
        </p:nvGrpSpPr>
        <p:grpSpPr>
          <a:xfrm>
            <a:off x="2838450" y="2698750"/>
            <a:ext cx="895350" cy="584200"/>
            <a:chOff x="1788" y="1700"/>
            <a:chExt cx="564" cy="368"/>
          </a:xfrm>
        </p:grpSpPr>
        <p:sp>
          <p:nvSpPr>
            <p:cNvPr id="22533" name="文本框 131078"/>
            <p:cNvSpPr txBox="1"/>
            <p:nvPr/>
          </p:nvSpPr>
          <p:spPr>
            <a:xfrm>
              <a:off x="2006" y="1717"/>
              <a:ext cx="346" cy="35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/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</a:rPr>
                <a:t>3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2534" name="文本框 131081"/>
            <p:cNvSpPr txBox="1"/>
            <p:nvPr/>
          </p:nvSpPr>
          <p:spPr>
            <a:xfrm>
              <a:off x="1788" y="1700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endParaRPr lang="en-US" altLang="zh-CN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1099" name="组合 131098"/>
          <p:cNvGrpSpPr/>
          <p:nvPr/>
        </p:nvGrpSpPr>
        <p:grpSpPr>
          <a:xfrm>
            <a:off x="2838450" y="3903663"/>
            <a:ext cx="911225" cy="561975"/>
            <a:chOff x="1788" y="2459"/>
            <a:chExt cx="574" cy="354"/>
          </a:xfrm>
        </p:grpSpPr>
        <p:sp>
          <p:nvSpPr>
            <p:cNvPr id="22536" name="文本框 131079"/>
            <p:cNvSpPr txBox="1"/>
            <p:nvPr/>
          </p:nvSpPr>
          <p:spPr>
            <a:xfrm>
              <a:off x="2016" y="2462"/>
              <a:ext cx="346" cy="35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/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</a:rPr>
                <a:t>3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2537" name="文本框 131082"/>
            <p:cNvSpPr txBox="1"/>
            <p:nvPr/>
          </p:nvSpPr>
          <p:spPr>
            <a:xfrm>
              <a:off x="1788" y="2459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x</a:t>
              </a:r>
              <a:endParaRPr lang="en-US" altLang="zh-CN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1088" name="直接连接符 131087"/>
          <p:cNvSpPr/>
          <p:nvPr/>
        </p:nvSpPr>
        <p:spPr>
          <a:xfrm>
            <a:off x="4556125" y="3297238"/>
            <a:ext cx="0" cy="609600"/>
          </a:xfrm>
          <a:prstGeom prst="line">
            <a:avLst/>
          </a:prstGeom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131098" name="组合 131097"/>
          <p:cNvGrpSpPr/>
          <p:nvPr/>
        </p:nvGrpSpPr>
        <p:grpSpPr>
          <a:xfrm>
            <a:off x="3965575" y="2701925"/>
            <a:ext cx="895350" cy="584200"/>
            <a:chOff x="2498" y="1702"/>
            <a:chExt cx="564" cy="368"/>
          </a:xfrm>
        </p:grpSpPr>
        <p:sp>
          <p:nvSpPr>
            <p:cNvPr id="22540" name="文本框 131085"/>
            <p:cNvSpPr txBox="1"/>
            <p:nvPr/>
          </p:nvSpPr>
          <p:spPr>
            <a:xfrm>
              <a:off x="2716" y="1719"/>
              <a:ext cx="346" cy="35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/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</a:rPr>
                <a:t>9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2541" name="文本框 131088"/>
            <p:cNvSpPr txBox="1"/>
            <p:nvPr/>
          </p:nvSpPr>
          <p:spPr>
            <a:xfrm>
              <a:off x="2498" y="1702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endParaRPr lang="en-US" altLang="zh-CN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1100" name="组合 131099"/>
          <p:cNvGrpSpPr/>
          <p:nvPr/>
        </p:nvGrpSpPr>
        <p:grpSpPr>
          <a:xfrm>
            <a:off x="3965575" y="3906838"/>
            <a:ext cx="911225" cy="561975"/>
            <a:chOff x="2498" y="2461"/>
            <a:chExt cx="574" cy="354"/>
          </a:xfrm>
        </p:grpSpPr>
        <p:sp>
          <p:nvSpPr>
            <p:cNvPr id="22543" name="文本框 131086"/>
            <p:cNvSpPr txBox="1"/>
            <p:nvPr/>
          </p:nvSpPr>
          <p:spPr>
            <a:xfrm>
              <a:off x="2726" y="2464"/>
              <a:ext cx="346" cy="35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/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</a:rPr>
                <a:t>9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2544" name="文本框 131089"/>
            <p:cNvSpPr txBox="1"/>
            <p:nvPr/>
          </p:nvSpPr>
          <p:spPr>
            <a:xfrm>
              <a:off x="2498" y="2461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y</a:t>
              </a:r>
              <a:endParaRPr lang="en-US" altLang="zh-CN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1091" name="文本框 131090"/>
          <p:cNvSpPr txBox="1"/>
          <p:nvPr/>
        </p:nvSpPr>
        <p:spPr>
          <a:xfrm>
            <a:off x="1584325" y="26670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实参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31092" name="文本框 131091"/>
          <p:cNvSpPr txBox="1"/>
          <p:nvPr/>
        </p:nvSpPr>
        <p:spPr>
          <a:xfrm>
            <a:off x="1612900" y="393223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形参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31094" name="直接连接符 131093"/>
          <p:cNvSpPr/>
          <p:nvPr/>
        </p:nvSpPr>
        <p:spPr>
          <a:xfrm>
            <a:off x="1066800" y="3505200"/>
            <a:ext cx="4800600" cy="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31096" name="文本框 131095"/>
          <p:cNvSpPr txBox="1"/>
          <p:nvPr/>
        </p:nvSpPr>
        <p:spPr>
          <a:xfrm>
            <a:off x="1676400" y="5105400"/>
            <a:ext cx="6086475" cy="1382713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 相当于 在函数调用时，做如下赋值：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             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x=a</a:t>
            </a: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           y=b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31101" name="椭圆 131100"/>
          <p:cNvSpPr/>
          <p:nvPr/>
        </p:nvSpPr>
        <p:spPr>
          <a:xfrm>
            <a:off x="6248400" y="3016250"/>
            <a:ext cx="2427288" cy="9906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99FF"/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txBody>
          <a:bodyPr wrap="none" anchor="ctr"/>
          <a:lstStyle/>
          <a:p>
            <a:pPr lvl="0" indent="0" algn="ctr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传值调用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1" grpId="0"/>
      <p:bldP spid="131092" grpId="0"/>
      <p:bldP spid="131096" grpId="0" animBg="1"/>
      <p:bldP spid="13110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252929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传值调用的例子  例5.</a:t>
            </a:r>
            <a:r>
              <a:rPr lang="en-US" altLang="zh-CN" dirty="0"/>
              <a:t>5</a:t>
            </a:r>
          </a:p>
        </p:txBody>
      </p:sp>
      <p:sp>
        <p:nvSpPr>
          <p:cNvPr id="252931" name="内容占位符 252930"/>
          <p:cNvSpPr>
            <a:spLocks noGrp="1"/>
          </p:cNvSpPr>
          <p:nvPr>
            <p:ph idx="1"/>
          </p:nvPr>
        </p:nvSpPr>
        <p:spPr>
          <a:xfrm>
            <a:off x="533400" y="1219200"/>
            <a:ext cx="8159750" cy="5638800"/>
          </a:xfrm>
        </p:spPr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lang="en-US" altLang="en-US" sz="2400"/>
              <a:t>#include &lt;iostream&gt; 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/>
              <a:t>using namespace std;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/>
              <a:t>void swap(int x, int y)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/>
              <a:t>{	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/>
              <a:t>	int 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/>
              <a:t>	t=x;	x=y; y=t;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/>
              <a:t>	cout&lt;&lt;"x="&lt;&lt;x&lt;&lt;","&lt;&lt;"y="&lt;&lt;y&lt;&lt;endl;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/>
              <a:t>int main( 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/>
              <a:t>{	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/>
              <a:t>	int a(4), b(5);   //等价于int a=4, b=5;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/>
              <a:t>	swap(a, b);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/>
              <a:t>	cout&lt;&lt;"a="&lt;&lt;a&lt;&lt;","&lt;&lt;"b="&lt;&lt;b&lt;&lt;endl;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/>
              <a:t>	return 0;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252933" name="云形标注 252932"/>
          <p:cNvSpPr/>
          <p:nvPr/>
        </p:nvSpPr>
        <p:spPr>
          <a:xfrm>
            <a:off x="3124200" y="1752600"/>
            <a:ext cx="4976813" cy="1371600"/>
          </a:xfrm>
          <a:prstGeom prst="cloudCallout">
            <a:avLst>
              <a:gd name="adj1" fmla="val -73157"/>
              <a:gd name="adj2" fmla="val 37847"/>
            </a:avLst>
          </a:prstGeom>
          <a:gradFill rotWithShape="0">
            <a:gsLst>
              <a:gs pos="0">
                <a:srgbClr val="3399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12700">
            <a:noFill/>
          </a:ln>
        </p:spPr>
        <p:txBody>
          <a:bodyPr wrap="none" anchor="ctr"/>
          <a:lstStyle/>
          <a:p>
            <a:pPr lvl="0" indent="0" algn="ctr"/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两数交换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/>
      <p:bldP spid="2529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椭圆 256001"/>
          <p:cNvSpPr/>
          <p:nvPr/>
        </p:nvSpPr>
        <p:spPr>
          <a:xfrm>
            <a:off x="1752600" y="762000"/>
            <a:ext cx="4724400" cy="2514600"/>
          </a:xfrm>
          <a:prstGeom prst="ellipse">
            <a:avLst/>
          </a:prstGeom>
          <a:noFill/>
          <a:ln w="57150" cap="flat" cmpd="sng">
            <a:solidFill>
              <a:srgbClr val="EC00E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>
              <a:spcBef>
                <a:spcPct val="50000"/>
              </a:spcBef>
            </a:pPr>
            <a:endParaRPr lang="zh-CN" altLang="en-US" dirty="0">
              <a:solidFill>
                <a:srgbClr val="EC00EC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4578" name="标题 25600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000" dirty="0"/>
              <a:t>形参变化不会影响实参示图</a:t>
            </a:r>
          </a:p>
        </p:txBody>
      </p:sp>
      <p:sp>
        <p:nvSpPr>
          <p:cNvPr id="256010" name="直接连接符 256009"/>
          <p:cNvSpPr/>
          <p:nvPr/>
        </p:nvSpPr>
        <p:spPr>
          <a:xfrm>
            <a:off x="3019425" y="1646238"/>
            <a:ext cx="0" cy="6858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011" name="直接连接符 256010"/>
          <p:cNvSpPr/>
          <p:nvPr/>
        </p:nvSpPr>
        <p:spPr>
          <a:xfrm>
            <a:off x="4162425" y="1646238"/>
            <a:ext cx="0" cy="6858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009" name="文本框 256008"/>
          <p:cNvSpPr txBox="1"/>
          <p:nvPr/>
        </p:nvSpPr>
        <p:spPr>
          <a:xfrm>
            <a:off x="2768600" y="2392363"/>
            <a:ext cx="473075" cy="519112"/>
          </a:xfrm>
          <a:prstGeom prst="rect">
            <a:avLst/>
          </a:prstGeom>
          <a:noFill/>
          <a:ln w="38100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256046" name="组合 256045"/>
          <p:cNvGrpSpPr/>
          <p:nvPr/>
        </p:nvGrpSpPr>
        <p:grpSpPr>
          <a:xfrm>
            <a:off x="2003425" y="1031875"/>
            <a:ext cx="1273175" cy="646113"/>
            <a:chOff x="480" y="650"/>
            <a:chExt cx="802" cy="407"/>
          </a:xfrm>
        </p:grpSpPr>
        <p:sp>
          <p:nvSpPr>
            <p:cNvPr id="24583" name="文本框 256005"/>
            <p:cNvSpPr txBox="1"/>
            <p:nvPr/>
          </p:nvSpPr>
          <p:spPr>
            <a:xfrm>
              <a:off x="942" y="650"/>
              <a:ext cx="340" cy="351"/>
            </a:xfrm>
            <a:prstGeom prst="rect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4584" name="文本框 256014"/>
            <p:cNvSpPr txBox="1"/>
            <p:nvPr/>
          </p:nvSpPr>
          <p:spPr>
            <a:xfrm>
              <a:off x="480" y="653"/>
              <a:ext cx="34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algn="r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256007" name="文本框 256006"/>
          <p:cNvSpPr txBox="1"/>
          <p:nvPr/>
        </p:nvSpPr>
        <p:spPr>
          <a:xfrm>
            <a:off x="3929063" y="2408238"/>
            <a:ext cx="541337" cy="519112"/>
          </a:xfrm>
          <a:prstGeom prst="rect">
            <a:avLst/>
          </a:prstGeom>
          <a:noFill/>
          <a:ln w="38100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256047" name="组合 256046"/>
          <p:cNvGrpSpPr/>
          <p:nvPr/>
        </p:nvGrpSpPr>
        <p:grpSpPr>
          <a:xfrm>
            <a:off x="3330575" y="1030288"/>
            <a:ext cx="1089025" cy="647700"/>
            <a:chOff x="1288" y="649"/>
            <a:chExt cx="686" cy="408"/>
          </a:xfrm>
        </p:grpSpPr>
        <p:sp>
          <p:nvSpPr>
            <p:cNvPr id="24587" name="文本框 256007"/>
            <p:cNvSpPr txBox="1"/>
            <p:nvPr/>
          </p:nvSpPr>
          <p:spPr>
            <a:xfrm>
              <a:off x="1634" y="649"/>
              <a:ext cx="340" cy="351"/>
            </a:xfrm>
            <a:prstGeom prst="rect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4588" name="文本框 256016"/>
            <p:cNvSpPr txBox="1"/>
            <p:nvPr/>
          </p:nvSpPr>
          <p:spPr>
            <a:xfrm>
              <a:off x="1288" y="653"/>
              <a:ext cx="34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256021" name="文本框 256020"/>
          <p:cNvSpPr txBox="1"/>
          <p:nvPr/>
        </p:nvSpPr>
        <p:spPr>
          <a:xfrm>
            <a:off x="4745038" y="1066800"/>
            <a:ext cx="1350962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main</a:t>
            </a:r>
          </a:p>
        </p:txBody>
      </p:sp>
      <p:sp>
        <p:nvSpPr>
          <p:cNvPr id="256022" name="文本框 256021"/>
          <p:cNvSpPr txBox="1"/>
          <p:nvPr/>
        </p:nvSpPr>
        <p:spPr>
          <a:xfrm>
            <a:off x="4821238" y="2392363"/>
            <a:ext cx="1350962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swap</a:t>
            </a:r>
          </a:p>
        </p:txBody>
      </p:sp>
      <p:grpSp>
        <p:nvGrpSpPr>
          <p:cNvPr id="256050" name="组合 256049"/>
          <p:cNvGrpSpPr/>
          <p:nvPr/>
        </p:nvGrpSpPr>
        <p:grpSpPr>
          <a:xfrm>
            <a:off x="2133600" y="4114800"/>
            <a:ext cx="1219200" cy="641350"/>
            <a:chOff x="624" y="2592"/>
            <a:chExt cx="768" cy="404"/>
          </a:xfrm>
        </p:grpSpPr>
        <p:sp>
          <p:nvSpPr>
            <p:cNvPr id="24592" name="文本框 256026"/>
            <p:cNvSpPr txBox="1"/>
            <p:nvPr/>
          </p:nvSpPr>
          <p:spPr>
            <a:xfrm>
              <a:off x="624" y="2592"/>
              <a:ext cx="38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4593" name="文本框 256027"/>
            <p:cNvSpPr txBox="1"/>
            <p:nvPr/>
          </p:nvSpPr>
          <p:spPr>
            <a:xfrm>
              <a:off x="1056" y="2640"/>
              <a:ext cx="336" cy="351"/>
            </a:xfrm>
            <a:prstGeom prst="rect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256052" name="组合 256051"/>
          <p:cNvGrpSpPr/>
          <p:nvPr/>
        </p:nvGrpSpPr>
        <p:grpSpPr>
          <a:xfrm>
            <a:off x="3505200" y="4114800"/>
            <a:ext cx="1212850" cy="641350"/>
            <a:chOff x="1488" y="2592"/>
            <a:chExt cx="764" cy="404"/>
          </a:xfrm>
        </p:grpSpPr>
        <p:sp>
          <p:nvSpPr>
            <p:cNvPr id="24595" name="文本框 256025"/>
            <p:cNvSpPr txBox="1"/>
            <p:nvPr/>
          </p:nvSpPr>
          <p:spPr>
            <a:xfrm>
              <a:off x="1488" y="2592"/>
              <a:ext cx="38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4596" name="文本框 256028"/>
            <p:cNvSpPr txBox="1"/>
            <p:nvPr/>
          </p:nvSpPr>
          <p:spPr>
            <a:xfrm>
              <a:off x="1868" y="2636"/>
              <a:ext cx="384" cy="351"/>
            </a:xfrm>
            <a:prstGeom prst="rect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256031" name="文本框 256030"/>
          <p:cNvSpPr txBox="1"/>
          <p:nvPr/>
        </p:nvSpPr>
        <p:spPr>
          <a:xfrm>
            <a:off x="5105400" y="4114800"/>
            <a:ext cx="1600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swap</a:t>
            </a:r>
          </a:p>
        </p:txBody>
      </p:sp>
      <p:sp>
        <p:nvSpPr>
          <p:cNvPr id="256032" name="直接连接符 256031"/>
          <p:cNvSpPr/>
          <p:nvPr/>
        </p:nvSpPr>
        <p:spPr>
          <a:xfrm>
            <a:off x="6553200" y="1981200"/>
            <a:ext cx="685800" cy="0"/>
          </a:xfrm>
          <a:prstGeom prst="line">
            <a:avLst/>
          </a:prstGeom>
          <a:ln w="76200" cap="flat" cmpd="sng">
            <a:solidFill>
              <a:srgbClr val="EC00E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033" name="文本框 256032"/>
          <p:cNvSpPr txBox="1"/>
          <p:nvPr/>
        </p:nvSpPr>
        <p:spPr>
          <a:xfrm>
            <a:off x="6948488" y="838200"/>
            <a:ext cx="2195512" cy="22367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单向传递。实参和形参分别占用不同的存储单元。</a:t>
            </a:r>
          </a:p>
        </p:txBody>
      </p:sp>
      <p:grpSp>
        <p:nvGrpSpPr>
          <p:cNvPr id="256051" name="组合 256050"/>
          <p:cNvGrpSpPr/>
          <p:nvPr/>
        </p:nvGrpSpPr>
        <p:grpSpPr>
          <a:xfrm>
            <a:off x="2057400" y="4876800"/>
            <a:ext cx="1295400" cy="641350"/>
            <a:chOff x="576" y="3072"/>
            <a:chExt cx="816" cy="404"/>
          </a:xfrm>
        </p:grpSpPr>
        <p:sp>
          <p:nvSpPr>
            <p:cNvPr id="24601" name="文本框 256037"/>
            <p:cNvSpPr txBox="1"/>
            <p:nvPr/>
          </p:nvSpPr>
          <p:spPr>
            <a:xfrm>
              <a:off x="576" y="3072"/>
              <a:ext cx="38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4602" name="文本框 256038"/>
            <p:cNvSpPr txBox="1"/>
            <p:nvPr/>
          </p:nvSpPr>
          <p:spPr>
            <a:xfrm>
              <a:off x="1056" y="3120"/>
              <a:ext cx="336" cy="351"/>
            </a:xfrm>
            <a:prstGeom prst="rect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256053" name="组合 256052"/>
          <p:cNvGrpSpPr/>
          <p:nvPr/>
        </p:nvGrpSpPr>
        <p:grpSpPr>
          <a:xfrm>
            <a:off x="3505200" y="4876800"/>
            <a:ext cx="1212850" cy="641350"/>
            <a:chOff x="1488" y="3072"/>
            <a:chExt cx="764" cy="404"/>
          </a:xfrm>
        </p:grpSpPr>
        <p:sp>
          <p:nvSpPr>
            <p:cNvPr id="24604" name="文本框 256036"/>
            <p:cNvSpPr txBox="1"/>
            <p:nvPr/>
          </p:nvSpPr>
          <p:spPr>
            <a:xfrm>
              <a:off x="1488" y="3072"/>
              <a:ext cx="38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4605" name="文本框 256039"/>
            <p:cNvSpPr txBox="1"/>
            <p:nvPr/>
          </p:nvSpPr>
          <p:spPr>
            <a:xfrm>
              <a:off x="1868" y="3116"/>
              <a:ext cx="384" cy="351"/>
            </a:xfrm>
            <a:prstGeom prst="rect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sp>
        <p:nvSpPr>
          <p:cNvPr id="256042" name="文本框 256041"/>
          <p:cNvSpPr txBox="1"/>
          <p:nvPr/>
        </p:nvSpPr>
        <p:spPr>
          <a:xfrm>
            <a:off x="5257800" y="4876800"/>
            <a:ext cx="1600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charset="0"/>
                <a:ea typeface="宋体" panose="02010600030101010101" pitchFamily="2" charset="-122"/>
              </a:rPr>
              <a:t>main</a:t>
            </a:r>
          </a:p>
        </p:txBody>
      </p:sp>
      <p:sp>
        <p:nvSpPr>
          <p:cNvPr id="256043" name="文本框 256042"/>
          <p:cNvSpPr txBox="1"/>
          <p:nvPr/>
        </p:nvSpPr>
        <p:spPr>
          <a:xfrm>
            <a:off x="7391400" y="3886200"/>
            <a:ext cx="1524000" cy="1809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形参的改变不会影响实参。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56044" name="椭圆 256043"/>
          <p:cNvSpPr/>
          <p:nvPr/>
        </p:nvSpPr>
        <p:spPr>
          <a:xfrm>
            <a:off x="1600200" y="3810000"/>
            <a:ext cx="5105400" cy="2057400"/>
          </a:xfrm>
          <a:prstGeom prst="ellipse">
            <a:avLst/>
          </a:prstGeom>
          <a:noFill/>
          <a:ln w="57150" cap="flat" cmpd="sng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56045" name="直接连接符 256044"/>
          <p:cNvSpPr/>
          <p:nvPr/>
        </p:nvSpPr>
        <p:spPr>
          <a:xfrm>
            <a:off x="6705600" y="4800600"/>
            <a:ext cx="685800" cy="0"/>
          </a:xfrm>
          <a:prstGeom prst="line">
            <a:avLst/>
          </a:prstGeom>
          <a:ln w="57150" cap="flat" cmpd="sng">
            <a:solidFill>
              <a:srgbClr val="339933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054" name="文本框 256053"/>
          <p:cNvSpPr txBox="1"/>
          <p:nvPr/>
        </p:nvSpPr>
        <p:spPr>
          <a:xfrm>
            <a:off x="914400" y="1066800"/>
            <a:ext cx="533400" cy="1927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函数调用时</a:t>
            </a:r>
          </a:p>
        </p:txBody>
      </p:sp>
      <p:sp>
        <p:nvSpPr>
          <p:cNvPr id="256055" name="文本框 256054"/>
          <p:cNvSpPr txBox="1"/>
          <p:nvPr/>
        </p:nvSpPr>
        <p:spPr>
          <a:xfrm>
            <a:off x="838200" y="3810000"/>
            <a:ext cx="457200" cy="1927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函数调用完</a:t>
            </a:r>
          </a:p>
        </p:txBody>
      </p:sp>
      <p:grpSp>
        <p:nvGrpSpPr>
          <p:cNvPr id="256058" name="组合 256057"/>
          <p:cNvGrpSpPr/>
          <p:nvPr/>
        </p:nvGrpSpPr>
        <p:grpSpPr>
          <a:xfrm>
            <a:off x="2028825" y="2286000"/>
            <a:ext cx="1323975" cy="762000"/>
            <a:chOff x="1278" y="1440"/>
            <a:chExt cx="834" cy="480"/>
          </a:xfrm>
        </p:grpSpPr>
        <p:sp>
          <p:nvSpPr>
            <p:cNvPr id="24613" name="文本框 256013"/>
            <p:cNvSpPr txBox="1"/>
            <p:nvPr/>
          </p:nvSpPr>
          <p:spPr>
            <a:xfrm>
              <a:off x="1278" y="1441"/>
              <a:ext cx="34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algn="r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4614" name="矩形 256055"/>
            <p:cNvSpPr/>
            <p:nvPr/>
          </p:nvSpPr>
          <p:spPr>
            <a:xfrm>
              <a:off x="1680" y="1440"/>
              <a:ext cx="432" cy="480"/>
            </a:xfrm>
            <a:prstGeom prst="rect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059" name="组合 256058"/>
          <p:cNvGrpSpPr/>
          <p:nvPr/>
        </p:nvGrpSpPr>
        <p:grpSpPr>
          <a:xfrm>
            <a:off x="3457575" y="2286000"/>
            <a:ext cx="1114425" cy="762000"/>
            <a:chOff x="2178" y="1440"/>
            <a:chExt cx="702" cy="480"/>
          </a:xfrm>
        </p:grpSpPr>
        <p:sp>
          <p:nvSpPr>
            <p:cNvPr id="24616" name="文本框 256015"/>
            <p:cNvSpPr txBox="1"/>
            <p:nvPr/>
          </p:nvSpPr>
          <p:spPr>
            <a:xfrm>
              <a:off x="2178" y="1440"/>
              <a:ext cx="34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en-US" altLang="zh-CN" sz="3600" b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4617" name="矩形 256056"/>
            <p:cNvSpPr/>
            <p:nvPr/>
          </p:nvSpPr>
          <p:spPr>
            <a:xfrm>
              <a:off x="2448" y="1440"/>
              <a:ext cx="432" cy="480"/>
            </a:xfrm>
            <a:prstGeom prst="rect">
              <a:avLst/>
            </a:prstGeom>
            <a:noFill/>
            <a:ln w="38100" cap="flat" cmpd="sng">
              <a:solidFill>
                <a:schemeClr val="tx2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6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6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5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5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5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5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5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5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5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5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6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6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56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56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5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animBg="1"/>
      <p:bldP spid="256009" grpId="0"/>
      <p:bldP spid="256007" grpId="0"/>
      <p:bldP spid="256021" grpId="0"/>
      <p:bldP spid="256022" grpId="0"/>
      <p:bldP spid="256031" grpId="0"/>
      <p:bldP spid="256033" grpId="0" animBg="1"/>
      <p:bldP spid="256042" grpId="0"/>
      <p:bldP spid="256043" grpId="0" animBg="1"/>
      <p:bldP spid="256054" grpId="0" animBg="1"/>
      <p:bldP spid="2560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本章要点</a:t>
            </a:r>
          </a:p>
        </p:txBody>
      </p:sp>
      <p:sp>
        <p:nvSpPr>
          <p:cNvPr id="6146" name="文本占位符 7170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5943600"/>
          </a:xfrm>
        </p:spPr>
        <p:txBody>
          <a:bodyPr anchor="t"/>
          <a:lstStyle/>
          <a:p>
            <a:r>
              <a:rPr lang="zh-CN" altLang="en-US" sz="2800" dirty="0"/>
              <a:t>了解标准（预定义）函数，并学会怎样在程序中使用它们</a:t>
            </a:r>
          </a:p>
          <a:p>
            <a:r>
              <a:rPr lang="zh-CN" altLang="en-US" sz="2800" dirty="0"/>
              <a:t>如何定义函数</a:t>
            </a:r>
          </a:p>
          <a:p>
            <a:r>
              <a:rPr lang="zh-CN" altLang="en-US" sz="2800" dirty="0"/>
              <a:t>领会函数调用的内部实现机制</a:t>
            </a:r>
          </a:p>
          <a:p>
            <a:r>
              <a:rPr lang="zh-CN" altLang="en-US" sz="2800" dirty="0"/>
              <a:t>区分函数声明和定义</a:t>
            </a:r>
          </a:p>
          <a:p>
            <a:r>
              <a:rPr lang="zh-CN" altLang="en-US" sz="2800" dirty="0"/>
              <a:t>理解值参数和引用参数的区别</a:t>
            </a:r>
          </a:p>
          <a:p>
            <a:r>
              <a:rPr lang="zh-CN" altLang="en-US" sz="2800" dirty="0"/>
              <a:t>了解引用参数和带有返回值的函数</a:t>
            </a:r>
          </a:p>
          <a:p>
            <a:r>
              <a:rPr lang="zh-CN" altLang="en-US" sz="2800" dirty="0"/>
              <a:t>了解带有默认参数的函数</a:t>
            </a:r>
          </a:p>
          <a:p>
            <a:r>
              <a:rPr lang="zh-CN" altLang="en-US" sz="2800" dirty="0"/>
              <a:t>理解并运用递归、内联、重载函数</a:t>
            </a:r>
          </a:p>
          <a:p>
            <a:r>
              <a:rPr lang="zh-CN" altLang="en-US" sz="2800" dirty="0"/>
              <a:t>理解标识符的作用域</a:t>
            </a:r>
          </a:p>
          <a:p>
            <a:r>
              <a:rPr lang="zh-CN" altLang="en-US" sz="2800" dirty="0"/>
              <a:t>了解局部变量、静态变量和全局变量的区别</a:t>
            </a:r>
          </a:p>
          <a:p>
            <a:endParaRPr lang="zh-CN" altLang="en-US" sz="2800" dirty="0"/>
          </a:p>
        </p:txBody>
      </p:sp>
      <p:sp>
        <p:nvSpPr>
          <p:cNvPr id="7172" name="动作按钮: 结束 7171"/>
          <p:cNvSpPr/>
          <p:nvPr/>
        </p:nvSpPr>
        <p:spPr>
          <a:xfrm>
            <a:off x="8305800" y="5410200"/>
            <a:ext cx="685800" cy="609600"/>
          </a:xfrm>
          <a:prstGeom prst="actionButtonEnd">
            <a:avLst/>
          </a:prstGeom>
          <a:solidFill>
            <a:srgbClr val="3399FF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3635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进一步理解传值调用  例</a:t>
            </a:r>
            <a:r>
              <a:rPr lang="en-US" altLang="zh-CN"/>
              <a:t>5.6 </a:t>
            </a:r>
            <a:endParaRPr lang="zh-CN" altLang="en-US" dirty="0"/>
          </a:p>
        </p:txBody>
      </p:sp>
      <p:sp>
        <p:nvSpPr>
          <p:cNvPr id="25602" name="文本占位符 36352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lang="en-US" altLang="zh-CN" sz="2400"/>
              <a:t>#include &lt;iostream&gt;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using namespace std;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void swap(int a, int b)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{	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int 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t=a;	a=b;   b=t;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cout&lt;&lt;"a="&lt;&lt;a&lt;&lt;","&lt;&lt;"b="&lt;&lt;b&lt;&lt;endl;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int main( 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{	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int a(4), b(5);   //等价于int a=4, b=5;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	swap(a, b);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cout&lt;&lt;"a="&lt;&lt;a&lt;&lt;","&lt;&lt;"b="&lt;&lt;b&lt;&lt;endl;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return 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363524" name="云形标注 363523"/>
          <p:cNvSpPr/>
          <p:nvPr/>
        </p:nvSpPr>
        <p:spPr>
          <a:xfrm>
            <a:off x="4067175" y="981075"/>
            <a:ext cx="4897438" cy="1439863"/>
          </a:xfrm>
          <a:prstGeom prst="cloudCallout">
            <a:avLst>
              <a:gd name="adj1" fmla="val -52884"/>
              <a:gd name="adj2" fmla="val 19458"/>
            </a:avLst>
          </a:prstGeom>
          <a:gradFill rotWithShape="0">
            <a:gsLst>
              <a:gs pos="0">
                <a:srgbClr val="9999FF"/>
              </a:gs>
              <a:gs pos="50000">
                <a:srgbClr val="FFFFFF"/>
              </a:gs>
              <a:gs pos="100000">
                <a:srgbClr val="9999FF"/>
              </a:gs>
            </a:gsLst>
            <a:lin ang="5400000" scaled="1"/>
            <a:tileRect/>
          </a:gra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lIns="18000" rIns="18000" anchor="t"/>
          <a:lstStyle/>
          <a:p>
            <a:pPr lvl="0" indent="0" algn="ctr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实参与形参同名，但分别代表了不同的变量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矩形 139265"/>
          <p:cNvSpPr/>
          <p:nvPr/>
        </p:nvSpPr>
        <p:spPr>
          <a:xfrm>
            <a:off x="685800" y="1371600"/>
            <a:ext cx="8305800" cy="5029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endParaRPr lang="zh-CN" altLang="en-US" sz="2800" dirty="0">
              <a:solidFill>
                <a:schemeClr val="tx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6626" name="标题 139266"/>
          <p:cNvSpPr>
            <a:spLocks noGrp="1"/>
          </p:cNvSpPr>
          <p:nvPr>
            <p:ph type="title"/>
          </p:nvPr>
        </p:nvSpPr>
        <p:spPr>
          <a:xfrm>
            <a:off x="304800" y="152400"/>
            <a:ext cx="7391400" cy="685800"/>
          </a:xfrm>
        </p:spPr>
        <p:txBody>
          <a:bodyPr anchor="ctr"/>
          <a:lstStyle/>
          <a:p>
            <a:r>
              <a:rPr lang="zh-CN" altLang="en-US" sz="4000" dirty="0"/>
              <a:t>验证歌德巴赫猜想 </a:t>
            </a:r>
            <a:r>
              <a:rPr lang="zh-CN" altLang="en-US" dirty="0"/>
              <a:t>例</a:t>
            </a:r>
            <a:r>
              <a:rPr lang="en-US" altLang="zh-CN"/>
              <a:t>5.7 </a:t>
            </a:r>
          </a:p>
        </p:txBody>
      </p:sp>
      <p:sp>
        <p:nvSpPr>
          <p:cNvPr id="26627" name="文本占位符 139267"/>
          <p:cNvSpPr>
            <a:spLocks noGrp="1"/>
          </p:cNvSpPr>
          <p:nvPr>
            <p:ph idx="1"/>
          </p:nvPr>
        </p:nvSpPr>
        <p:spPr>
          <a:xfrm>
            <a:off x="381000" y="1143000"/>
            <a:ext cx="8153400" cy="609600"/>
          </a:xfrm>
        </p:spPr>
        <p:txBody>
          <a:bodyPr anchor="t"/>
          <a:lstStyle/>
          <a:p>
            <a:pPr>
              <a:buNone/>
            </a:pPr>
            <a:r>
              <a:rPr lang="zh-CN" altLang="en-US" sz="2800" dirty="0">
                <a:solidFill>
                  <a:srgbClr val="CC3300"/>
                </a:solidFill>
              </a:rPr>
              <a:t>问题：</a:t>
            </a:r>
            <a:r>
              <a:rPr lang="zh-CN" altLang="en-US" sz="2800" dirty="0"/>
              <a:t>一个大偶数可分解成两个素数之和。</a:t>
            </a:r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139272" name="文本框 139271"/>
          <p:cNvSpPr txBox="1"/>
          <p:nvPr/>
        </p:nvSpPr>
        <p:spPr>
          <a:xfrm>
            <a:off x="304800" y="1981200"/>
            <a:ext cx="7696200" cy="23368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2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charset="0"/>
                <a:ea typeface="楷体_GB2312" pitchFamily="49" charset="-122"/>
              </a:rPr>
              <a:t>分析：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  <a:p>
            <a:pPr lvl="0" indent="0">
              <a:lnSpc>
                <a:spcPct val="12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  找出一个数是素数后，如果大偶数减去该素数后的数也是素数，验证该结论。</a:t>
            </a:r>
          </a:p>
          <a:p>
            <a:pPr lvl="0" indent="0"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/>
      <p:bldP spid="1392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2672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000" dirty="0"/>
              <a:t>验证歌德巴赫猜想</a:t>
            </a:r>
          </a:p>
        </p:txBody>
      </p:sp>
      <p:sp>
        <p:nvSpPr>
          <p:cNvPr id="267267" name="内容占位符 267266"/>
          <p:cNvSpPr>
            <a:spLocks noGrp="1"/>
          </p:cNvSpPr>
          <p:nvPr>
            <p:ph idx="1"/>
          </p:nvPr>
        </p:nvSpPr>
        <p:spPr>
          <a:xfrm>
            <a:off x="457200" y="990600"/>
            <a:ext cx="8362950" cy="5486400"/>
          </a:xfrm>
        </p:spPr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lang="en-US" altLang="zh-CN" sz="2800"/>
              <a:t>#include &lt;iostream&gt;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#include &lt;cmath&gt;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using namespace std;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bool prime(int a)           //返回值类型为布尔类型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{	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	int i, k;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	k=(int)sqrt(a);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	for (i=2; i&lt;=k; i++)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		if (a%i==0)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			return false;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	return true;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}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41313"/>
          <p:cNvSpPr>
            <a:spLocks noGrp="1"/>
          </p:cNvSpPr>
          <p:nvPr>
            <p:ph type="title"/>
          </p:nvPr>
        </p:nvSpPr>
        <p:spPr>
          <a:xfrm>
            <a:off x="228600" y="304800"/>
            <a:ext cx="4953000" cy="685800"/>
          </a:xfrm>
        </p:spPr>
        <p:txBody>
          <a:bodyPr anchor="ctr"/>
          <a:lstStyle/>
          <a:p>
            <a:r>
              <a:rPr lang="zh-CN" altLang="en-US" sz="4000" dirty="0"/>
              <a:t>验证歌德巴赫猜想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28674" name="文本占位符 141314"/>
          <p:cNvSpPr>
            <a:spLocks noGrp="1"/>
          </p:cNvSpPr>
          <p:nvPr>
            <p:ph idx="1"/>
          </p:nvPr>
        </p:nvSpPr>
        <p:spPr>
          <a:xfrm>
            <a:off x="0" y="914400"/>
            <a:ext cx="8610600" cy="609600"/>
          </a:xfrm>
        </p:spPr>
        <p:txBody>
          <a:bodyPr anchor="t"/>
          <a:lstStyle/>
          <a:p>
            <a:pPr>
              <a:buNone/>
            </a:pPr>
            <a:r>
              <a:rPr lang="zh-CN" altLang="en-US" sz="2800" dirty="0"/>
              <a:t>将 96~100之间的大偶数分解成两个素数之和。</a:t>
            </a:r>
          </a:p>
        </p:txBody>
      </p:sp>
      <p:sp>
        <p:nvSpPr>
          <p:cNvPr id="141316" name="矩形 141315"/>
          <p:cNvSpPr/>
          <p:nvPr/>
        </p:nvSpPr>
        <p:spPr>
          <a:xfrm>
            <a:off x="304800" y="1447800"/>
            <a:ext cx="8610600" cy="541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>
              <a:lnSpc>
                <a:spcPct val="90000"/>
              </a:lnSpc>
            </a:pP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int main( )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{	</a:t>
            </a:r>
            <a:r>
              <a:rPr lang="en-US" altLang="zh-CN" sz="2800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 a,b,m,n=0;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	for (m=96;m&lt;=100;m=m+2)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	    for (a=2;a&lt;=m/2;a++)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	   {     if (</a:t>
            </a:r>
            <a:r>
              <a:rPr lang="en-US" altLang="zh-CN" sz="2800">
                <a:solidFill>
                  <a:srgbClr val="CC3300"/>
                </a:solidFill>
                <a:latin typeface="Times New Roman" panose="02020603050405020304" charset="0"/>
                <a:ea typeface="宋体" panose="02010600030101010101" pitchFamily="2" charset="-122"/>
              </a:rPr>
              <a:t>prime(a)</a:t>
            </a: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		   {  b=m-a;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		       if (</a:t>
            </a:r>
            <a:r>
              <a:rPr lang="en-US" altLang="zh-CN" sz="2800">
                <a:solidFill>
                  <a:srgbClr val="CC3300"/>
                </a:solidFill>
                <a:latin typeface="Times New Roman" panose="02020603050405020304" charset="0"/>
                <a:ea typeface="宋体" panose="02010600030101010101" pitchFamily="2" charset="-122"/>
              </a:rPr>
              <a:t>prime(b)</a:t>
            </a: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		      {	</a:t>
            </a:r>
            <a:r>
              <a:rPr lang="en-US" altLang="zh-CN" sz="2800" err="1">
                <a:latin typeface="Times New Roman" panose="02020603050405020304" charset="0"/>
                <a:ea typeface="宋体" panose="02010600030101010101" pitchFamily="2" charset="-122"/>
              </a:rPr>
              <a:t>cout</a:t>
            </a: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&lt;&lt;m&lt;&lt;"="&lt;&lt;a&lt;&lt;"+"&lt;&lt;b&lt;&lt;'\n';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			 break;      }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                        }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		}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	return 0;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  <a:endParaRPr lang="zh-CN" altLang="en-US" sz="28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7" name="矩形 259076"/>
          <p:cNvSpPr/>
          <p:nvPr/>
        </p:nvSpPr>
        <p:spPr>
          <a:xfrm>
            <a:off x="1808163" y="1978025"/>
            <a:ext cx="1981200" cy="457200"/>
          </a:xfrm>
          <a:prstGeom prst="rect">
            <a:avLst/>
          </a:prstGeom>
          <a:gradFill rotWithShape="0">
            <a:gsLst>
              <a:gs pos="0">
                <a:srgbClr val="00CC0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59076" name="文本框 259075"/>
          <p:cNvSpPr txBox="1"/>
          <p:nvPr/>
        </p:nvSpPr>
        <p:spPr>
          <a:xfrm>
            <a:off x="339725" y="1325563"/>
            <a:ext cx="8423275" cy="5583237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 lvl="0" indent="0">
              <a:lnSpc>
                <a:spcPts val="2700"/>
              </a:lnSpc>
              <a:spcBef>
                <a:spcPct val="0"/>
              </a:spcBef>
            </a:pPr>
            <a:r>
              <a:rPr lang="en-US" altLang="en-US" b="1">
                <a:latin typeface="Times New Roman" panose="02020603050405020304" charset="0"/>
                <a:ea typeface="宋体" panose="02010600030101010101" pitchFamily="2" charset="-122"/>
              </a:rPr>
              <a:t>#include &lt;iostream&gt; </a:t>
            </a:r>
          </a:p>
          <a:p>
            <a:pPr lvl="0" indent="0">
              <a:lnSpc>
                <a:spcPts val="2700"/>
              </a:lnSpc>
              <a:spcBef>
                <a:spcPct val="0"/>
              </a:spcBef>
            </a:pPr>
            <a:r>
              <a:rPr lang="en-US" altLang="en-US" b="1">
                <a:latin typeface="Times New Roman" panose="02020603050405020304" charset="0"/>
                <a:ea typeface="宋体" panose="02010600030101010101" pitchFamily="2" charset="-122"/>
              </a:rPr>
              <a:t>using namespace std;</a:t>
            </a:r>
          </a:p>
          <a:p>
            <a:pPr lvl="0" indent="0">
              <a:lnSpc>
                <a:spcPts val="2700"/>
              </a:lnSpc>
              <a:spcBef>
                <a:spcPct val="0"/>
              </a:spcBef>
            </a:pPr>
            <a:r>
              <a:rPr lang="en-US" altLang="en-US" b="1">
                <a:latin typeface="Times New Roman" panose="02020603050405020304" charset="0"/>
                <a:ea typeface="宋体" panose="02010600030101010101" pitchFamily="2" charset="-122"/>
              </a:rPr>
              <a:t>void swap(int &amp;x, int &amp;y)</a:t>
            </a:r>
          </a:p>
          <a:p>
            <a:pPr lvl="0" indent="0">
              <a:lnSpc>
                <a:spcPts val="2700"/>
              </a:lnSpc>
              <a:spcBef>
                <a:spcPct val="0"/>
              </a:spcBef>
            </a:pPr>
            <a:r>
              <a:rPr lang="en-US" altLang="en-US" b="1">
                <a:latin typeface="Times New Roman" panose="02020603050405020304" charset="0"/>
                <a:ea typeface="宋体" panose="02010600030101010101" pitchFamily="2" charset="-122"/>
              </a:rPr>
              <a:t>{	int t;</a:t>
            </a:r>
          </a:p>
          <a:p>
            <a:pPr lvl="0" indent="0">
              <a:lnSpc>
                <a:spcPts val="2700"/>
              </a:lnSpc>
              <a:spcBef>
                <a:spcPct val="0"/>
              </a:spcBef>
            </a:pPr>
            <a:r>
              <a:rPr lang="en-US" altLang="en-US" b="1">
                <a:latin typeface="Times New Roman" panose="02020603050405020304" charset="0"/>
                <a:ea typeface="宋体" panose="02010600030101010101" pitchFamily="2" charset="-122"/>
              </a:rPr>
              <a:t>	t=x; x=y; y=t;</a:t>
            </a:r>
          </a:p>
          <a:p>
            <a:pPr lvl="0" indent="0">
              <a:lnSpc>
                <a:spcPts val="2700"/>
              </a:lnSpc>
              <a:spcBef>
                <a:spcPct val="0"/>
              </a:spcBef>
            </a:pPr>
            <a:r>
              <a:rPr lang="en-US" altLang="en-US" b="1">
                <a:latin typeface="Times New Roman" panose="02020603050405020304" charset="0"/>
                <a:ea typeface="宋体" panose="02010600030101010101" pitchFamily="2" charset="-122"/>
              </a:rPr>
              <a:t>	cout&lt;&lt;"x="&lt;&lt;x&lt;&lt;","&lt;&lt;"y="&lt;&lt;y&lt;&lt;endl;</a:t>
            </a:r>
          </a:p>
          <a:p>
            <a:pPr lvl="0" indent="0">
              <a:lnSpc>
                <a:spcPts val="2700"/>
              </a:lnSpc>
              <a:spcBef>
                <a:spcPct val="0"/>
              </a:spcBef>
            </a:pPr>
            <a:r>
              <a:rPr lang="en-US" altLang="en-US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  <a:p>
            <a:pPr lvl="0" indent="0">
              <a:lnSpc>
                <a:spcPts val="2700"/>
              </a:lnSpc>
              <a:spcBef>
                <a:spcPct val="0"/>
              </a:spcBef>
            </a:pPr>
            <a:r>
              <a:rPr lang="en-US" altLang="en-US" b="1">
                <a:latin typeface="Times New Roman" panose="02020603050405020304" charset="0"/>
                <a:ea typeface="宋体" panose="02010600030101010101" pitchFamily="2" charset="-122"/>
              </a:rPr>
              <a:t>int main( )</a:t>
            </a:r>
          </a:p>
          <a:p>
            <a:pPr lvl="0" indent="0">
              <a:lnSpc>
                <a:spcPts val="2700"/>
              </a:lnSpc>
              <a:spcBef>
                <a:spcPct val="0"/>
              </a:spcBef>
            </a:pPr>
            <a:r>
              <a:rPr lang="en-US" altLang="en-US" b="1">
                <a:latin typeface="Times New Roman" panose="02020603050405020304" charset="0"/>
                <a:ea typeface="宋体" panose="02010600030101010101" pitchFamily="2" charset="-122"/>
              </a:rPr>
              <a:t>{	int a(4), b(5);  </a:t>
            </a:r>
          </a:p>
          <a:p>
            <a:pPr lvl="0" indent="0">
              <a:lnSpc>
                <a:spcPts val="2700"/>
              </a:lnSpc>
              <a:spcBef>
                <a:spcPct val="0"/>
              </a:spcBef>
            </a:pPr>
            <a:r>
              <a:rPr lang="en-US" altLang="en-US" b="1">
                <a:latin typeface="Times New Roman" panose="02020603050405020304" charset="0"/>
                <a:ea typeface="宋体" panose="02010600030101010101" pitchFamily="2" charset="-122"/>
              </a:rPr>
              <a:t>	cout&lt;&lt;"交换前:  "&lt;&lt;endl;</a:t>
            </a:r>
          </a:p>
          <a:p>
            <a:pPr lvl="0" indent="0">
              <a:lnSpc>
                <a:spcPts val="2700"/>
              </a:lnSpc>
              <a:spcBef>
                <a:spcPct val="0"/>
              </a:spcBef>
            </a:pPr>
            <a:r>
              <a:rPr lang="en-US" altLang="en-US" b="1">
                <a:latin typeface="Times New Roman" panose="02020603050405020304" charset="0"/>
                <a:ea typeface="宋体" panose="02010600030101010101" pitchFamily="2" charset="-122"/>
              </a:rPr>
              <a:t>	cout&lt;&lt;"a="&lt;&lt;a&lt;&lt;","&lt;&lt;"b="&lt;&lt;b&lt;&lt;endl;</a:t>
            </a:r>
          </a:p>
          <a:p>
            <a:pPr lvl="0" indent="0">
              <a:lnSpc>
                <a:spcPts val="2700"/>
              </a:lnSpc>
              <a:spcBef>
                <a:spcPct val="0"/>
              </a:spcBef>
            </a:pPr>
            <a:r>
              <a:rPr lang="en-US" altLang="en-US" b="1">
                <a:latin typeface="Times New Roman" panose="02020603050405020304" charset="0"/>
                <a:ea typeface="宋体" panose="02010600030101010101" pitchFamily="2" charset="-122"/>
              </a:rPr>
              <a:t>	swap(a, b);</a:t>
            </a:r>
          </a:p>
          <a:p>
            <a:pPr lvl="0" indent="0">
              <a:lnSpc>
                <a:spcPts val="2700"/>
              </a:lnSpc>
              <a:spcBef>
                <a:spcPct val="0"/>
              </a:spcBef>
            </a:pPr>
            <a:r>
              <a:rPr lang="en-US" altLang="en-US" b="1">
                <a:latin typeface="Times New Roman" panose="02020603050405020304" charset="0"/>
                <a:ea typeface="宋体" panose="02010600030101010101" pitchFamily="2" charset="-122"/>
              </a:rPr>
              <a:t>	cout&lt;&lt;"交换后:  "&lt;&lt;endl;</a:t>
            </a:r>
          </a:p>
          <a:p>
            <a:pPr lvl="0" indent="0">
              <a:lnSpc>
                <a:spcPts val="2700"/>
              </a:lnSpc>
              <a:spcBef>
                <a:spcPct val="0"/>
              </a:spcBef>
            </a:pPr>
            <a:r>
              <a:rPr lang="en-US" altLang="en-US" b="1">
                <a:latin typeface="Times New Roman" panose="02020603050405020304" charset="0"/>
                <a:ea typeface="宋体" panose="02010600030101010101" pitchFamily="2" charset="-122"/>
              </a:rPr>
              <a:t>	cout&lt;&lt;"a="&lt;&lt;a&lt;&lt;","&lt;&lt;"b="&lt;&lt;b&lt;&lt;endl;</a:t>
            </a:r>
          </a:p>
          <a:p>
            <a:pPr lvl="0" indent="0">
              <a:lnSpc>
                <a:spcPts val="2700"/>
              </a:lnSpc>
              <a:spcBef>
                <a:spcPct val="0"/>
              </a:spcBef>
            </a:pPr>
            <a:r>
              <a:rPr lang="en-US" altLang="en-US" b="1">
                <a:latin typeface="Times New Roman" panose="02020603050405020304" charset="0"/>
                <a:ea typeface="宋体" panose="02010600030101010101" pitchFamily="2" charset="-122"/>
              </a:rPr>
              <a:t>	return 0;</a:t>
            </a:r>
          </a:p>
          <a:p>
            <a:pPr lvl="0" indent="0">
              <a:lnSpc>
                <a:spcPts val="2700"/>
              </a:lnSpc>
              <a:spcBef>
                <a:spcPct val="0"/>
              </a:spcBef>
            </a:pPr>
            <a:r>
              <a:rPr lang="en-US" altLang="en-US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9699" name="标题 2590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函数的引用调用</a:t>
            </a:r>
            <a:endParaRPr lang="en-US" altLang="zh-CN"/>
          </a:p>
        </p:txBody>
      </p:sp>
      <p:sp>
        <p:nvSpPr>
          <p:cNvPr id="29700" name="文本占位符 259074"/>
          <p:cNvSpPr>
            <a:spLocks noGrp="1"/>
          </p:cNvSpPr>
          <p:nvPr>
            <p:ph idx="1"/>
          </p:nvPr>
        </p:nvSpPr>
        <p:spPr>
          <a:xfrm>
            <a:off x="609600" y="914400"/>
            <a:ext cx="8159750" cy="45720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CC3300"/>
                </a:solidFill>
              </a:rPr>
              <a:t>函数需要改变传递给它的实参的值时使用</a:t>
            </a:r>
          </a:p>
        </p:txBody>
      </p:sp>
      <p:sp>
        <p:nvSpPr>
          <p:cNvPr id="259078" name="云形标注 259077"/>
          <p:cNvSpPr/>
          <p:nvPr/>
        </p:nvSpPr>
        <p:spPr>
          <a:xfrm>
            <a:off x="5029200" y="1905000"/>
            <a:ext cx="3886200" cy="2057400"/>
          </a:xfrm>
          <a:prstGeom prst="cloudCallout">
            <a:avLst>
              <a:gd name="adj1" fmla="val -85296"/>
              <a:gd name="adj2" fmla="val -34412"/>
            </a:avLst>
          </a:prstGeom>
          <a:gradFill rotWithShape="0">
            <a:gsLst>
              <a:gs pos="0">
                <a:srgbClr val="00CC00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lvl="0" indent="0" algn="ctr"/>
            <a:r>
              <a:rPr lang="zh-CN" altLang="en-US" sz="2800" dirty="0">
                <a:latin typeface="Times New Roman" panose="02020603050405020304" charset="0"/>
                <a:ea typeface="隶书" panose="02010509060101010101" pitchFamily="49" charset="-122"/>
              </a:rPr>
              <a:t>引用运算符&amp;用来</a:t>
            </a:r>
          </a:p>
          <a:p>
            <a:pPr lvl="0" indent="0" algn="ctr"/>
            <a:r>
              <a:rPr lang="zh-CN" altLang="en-US" sz="2800" dirty="0">
                <a:latin typeface="Times New Roman" panose="02020603050405020304" charset="0"/>
                <a:ea typeface="隶书" panose="02010509060101010101" pitchFamily="49" charset="-122"/>
              </a:rPr>
              <a:t>说明一个引用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/>
      <p:bldP spid="2590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4848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572000" cy="762000"/>
          </a:xfrm>
        </p:spPr>
        <p:txBody>
          <a:bodyPr anchor="ctr"/>
          <a:lstStyle/>
          <a:p>
            <a:r>
              <a:rPr lang="zh-CN" altLang="en-US" dirty="0"/>
              <a:t>函数的嵌套调用</a:t>
            </a:r>
          </a:p>
        </p:txBody>
      </p:sp>
      <p:sp>
        <p:nvSpPr>
          <p:cNvPr id="148519" name="文本框 148518"/>
          <p:cNvSpPr txBox="1"/>
          <p:nvPr/>
        </p:nvSpPr>
        <p:spPr>
          <a:xfrm>
            <a:off x="609600" y="1066800"/>
            <a:ext cx="1976438" cy="5260975"/>
          </a:xfrm>
          <a:prstGeom prst="rect">
            <a:avLst/>
          </a:prstGeom>
          <a:noFill/>
          <a:ln w="28575" cap="flat" cmpd="sng">
            <a:solidFill>
              <a:srgbClr val="33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>
              <a:lnSpc>
                <a:spcPct val="80000"/>
              </a:lnSpc>
            </a:pP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b( )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{…… }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80000"/>
              </a:lnSpc>
            </a:pP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80000"/>
              </a:lnSpc>
            </a:pP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a( )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{……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y=b( )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……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  <a:p>
            <a:pPr lvl="0" indent="0">
              <a:lnSpc>
                <a:spcPct val="80000"/>
              </a:lnSpc>
            </a:pP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int main( )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{……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x=a( )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……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  <a:p>
            <a:pPr lvl="0" indent="0">
              <a:lnSpc>
                <a:spcPct val="80000"/>
              </a:lnSpc>
            </a:pPr>
            <a:endParaRPr lang="zh-CN" altLang="en-US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8521" name="文本框 148520"/>
          <p:cNvSpPr txBox="1"/>
          <p:nvPr/>
        </p:nvSpPr>
        <p:spPr>
          <a:xfrm>
            <a:off x="2581275" y="914400"/>
            <a:ext cx="656272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C++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语言的函数定义是相互平行和独立的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不能嵌套定义,但可嵌套调用</a:t>
            </a:r>
          </a:p>
        </p:txBody>
      </p:sp>
      <p:sp>
        <p:nvSpPr>
          <p:cNvPr id="148522" name="文本框 148521"/>
          <p:cNvSpPr txBox="1"/>
          <p:nvPr/>
        </p:nvSpPr>
        <p:spPr>
          <a:xfrm>
            <a:off x="2743200" y="259080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main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sp>
        <p:nvSpPr>
          <p:cNvPr id="148523" name="文本框 148522"/>
          <p:cNvSpPr txBox="1"/>
          <p:nvPr/>
        </p:nvSpPr>
        <p:spPr>
          <a:xfrm>
            <a:off x="2667000" y="3824288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调用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sp>
        <p:nvSpPr>
          <p:cNvPr id="148524" name="文本框 148523"/>
          <p:cNvSpPr txBox="1"/>
          <p:nvPr/>
        </p:nvSpPr>
        <p:spPr>
          <a:xfrm>
            <a:off x="2514600" y="52578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结束</a:t>
            </a:r>
          </a:p>
        </p:txBody>
      </p:sp>
      <p:sp>
        <p:nvSpPr>
          <p:cNvPr id="148525" name="文本框 148524"/>
          <p:cNvSpPr txBox="1"/>
          <p:nvPr/>
        </p:nvSpPr>
        <p:spPr>
          <a:xfrm>
            <a:off x="5105400" y="25908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sp>
        <p:nvSpPr>
          <p:cNvPr id="148526" name="文本框 148525"/>
          <p:cNvSpPr txBox="1"/>
          <p:nvPr/>
        </p:nvSpPr>
        <p:spPr>
          <a:xfrm>
            <a:off x="4953000" y="39624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调用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sp>
        <p:nvSpPr>
          <p:cNvPr id="148527" name="文本框 148526"/>
          <p:cNvSpPr txBox="1"/>
          <p:nvPr/>
        </p:nvSpPr>
        <p:spPr>
          <a:xfrm>
            <a:off x="7848600" y="25146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grpSp>
        <p:nvGrpSpPr>
          <p:cNvPr id="148528" name="组合 148527"/>
          <p:cNvGrpSpPr/>
          <p:nvPr/>
        </p:nvGrpSpPr>
        <p:grpSpPr>
          <a:xfrm>
            <a:off x="2590800" y="3124200"/>
            <a:ext cx="727075" cy="685800"/>
            <a:chOff x="790" y="1152"/>
            <a:chExt cx="362" cy="432"/>
          </a:xfrm>
        </p:grpSpPr>
        <p:sp>
          <p:nvSpPr>
            <p:cNvPr id="30731" name="直接连接符 148528"/>
            <p:cNvSpPr/>
            <p:nvPr/>
          </p:nvSpPr>
          <p:spPr>
            <a:xfrm>
              <a:off x="1152" y="1152"/>
              <a:ext cx="0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32" name="文本框 148529"/>
            <p:cNvSpPr txBox="1"/>
            <p:nvPr/>
          </p:nvSpPr>
          <p:spPr>
            <a:xfrm>
              <a:off x="790" y="1230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①</a:t>
              </a:r>
              <a:endParaRPr lang="zh-CN" altLang="en-US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148531" name="组合 148530"/>
          <p:cNvGrpSpPr/>
          <p:nvPr/>
        </p:nvGrpSpPr>
        <p:grpSpPr>
          <a:xfrm>
            <a:off x="4495800" y="3124200"/>
            <a:ext cx="990600" cy="838200"/>
            <a:chOff x="1776" y="1152"/>
            <a:chExt cx="624" cy="528"/>
          </a:xfrm>
        </p:grpSpPr>
        <p:sp>
          <p:nvSpPr>
            <p:cNvPr id="30734" name="直接连接符 148531"/>
            <p:cNvSpPr/>
            <p:nvPr/>
          </p:nvSpPr>
          <p:spPr>
            <a:xfrm flipV="1">
              <a:off x="1776" y="1152"/>
              <a:ext cx="624" cy="52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35" name="文本框 148532"/>
            <p:cNvSpPr txBox="1"/>
            <p:nvPr/>
          </p:nvSpPr>
          <p:spPr>
            <a:xfrm>
              <a:off x="1805" y="1166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②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148534" name="组合 148533"/>
          <p:cNvGrpSpPr/>
          <p:nvPr/>
        </p:nvGrpSpPr>
        <p:grpSpPr>
          <a:xfrm>
            <a:off x="5562600" y="3200400"/>
            <a:ext cx="533400" cy="762000"/>
            <a:chOff x="2448" y="1200"/>
            <a:chExt cx="336" cy="480"/>
          </a:xfrm>
        </p:grpSpPr>
        <p:sp>
          <p:nvSpPr>
            <p:cNvPr id="30737" name="直接连接符 148534"/>
            <p:cNvSpPr/>
            <p:nvPr/>
          </p:nvSpPr>
          <p:spPr>
            <a:xfrm>
              <a:off x="2784" y="1200"/>
              <a:ext cx="0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38" name="文本框 148535"/>
            <p:cNvSpPr txBox="1"/>
            <p:nvPr/>
          </p:nvSpPr>
          <p:spPr>
            <a:xfrm>
              <a:off x="2448" y="1248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③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148537" name="组合 148536"/>
          <p:cNvGrpSpPr/>
          <p:nvPr/>
        </p:nvGrpSpPr>
        <p:grpSpPr>
          <a:xfrm>
            <a:off x="6858000" y="2971800"/>
            <a:ext cx="1295400" cy="1219200"/>
            <a:chOff x="3264" y="1056"/>
            <a:chExt cx="816" cy="768"/>
          </a:xfrm>
        </p:grpSpPr>
        <p:sp>
          <p:nvSpPr>
            <p:cNvPr id="30740" name="直接连接符 148537"/>
            <p:cNvSpPr/>
            <p:nvPr/>
          </p:nvSpPr>
          <p:spPr>
            <a:xfrm flipV="1">
              <a:off x="3264" y="1056"/>
              <a:ext cx="816" cy="76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41" name="文本框 148538"/>
            <p:cNvSpPr txBox="1"/>
            <p:nvPr/>
          </p:nvSpPr>
          <p:spPr>
            <a:xfrm>
              <a:off x="3408" y="120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④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148540" name="组合 148539"/>
          <p:cNvGrpSpPr/>
          <p:nvPr/>
        </p:nvGrpSpPr>
        <p:grpSpPr>
          <a:xfrm>
            <a:off x="8534400" y="3048000"/>
            <a:ext cx="457200" cy="2667000"/>
            <a:chOff x="4320" y="1104"/>
            <a:chExt cx="288" cy="1680"/>
          </a:xfrm>
        </p:grpSpPr>
        <p:sp>
          <p:nvSpPr>
            <p:cNvPr id="30743" name="直接连接符 148540"/>
            <p:cNvSpPr/>
            <p:nvPr/>
          </p:nvSpPr>
          <p:spPr>
            <a:xfrm>
              <a:off x="4320" y="1104"/>
              <a:ext cx="0" cy="16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44" name="文本框 148541"/>
            <p:cNvSpPr txBox="1"/>
            <p:nvPr/>
          </p:nvSpPr>
          <p:spPr>
            <a:xfrm>
              <a:off x="4320" y="1728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⑤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148543" name="组合 148542"/>
          <p:cNvGrpSpPr/>
          <p:nvPr/>
        </p:nvGrpSpPr>
        <p:grpSpPr>
          <a:xfrm>
            <a:off x="6781800" y="4572000"/>
            <a:ext cx="1447800" cy="1066800"/>
            <a:chOff x="3216" y="2064"/>
            <a:chExt cx="912" cy="672"/>
          </a:xfrm>
        </p:grpSpPr>
        <p:sp>
          <p:nvSpPr>
            <p:cNvPr id="30746" name="直接连接符 148543"/>
            <p:cNvSpPr/>
            <p:nvPr/>
          </p:nvSpPr>
          <p:spPr>
            <a:xfrm flipH="1" flipV="1">
              <a:off x="3216" y="2064"/>
              <a:ext cx="912" cy="67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47" name="文本框 148544"/>
            <p:cNvSpPr txBox="1"/>
            <p:nvPr/>
          </p:nvSpPr>
          <p:spPr>
            <a:xfrm>
              <a:off x="3456" y="2409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⑥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148546" name="组合 148545"/>
          <p:cNvGrpSpPr/>
          <p:nvPr/>
        </p:nvGrpSpPr>
        <p:grpSpPr>
          <a:xfrm>
            <a:off x="5654675" y="4495800"/>
            <a:ext cx="609600" cy="1219200"/>
            <a:chOff x="2506" y="2016"/>
            <a:chExt cx="384" cy="768"/>
          </a:xfrm>
        </p:grpSpPr>
        <p:sp>
          <p:nvSpPr>
            <p:cNvPr id="30749" name="直接连接符 148546"/>
            <p:cNvSpPr/>
            <p:nvPr/>
          </p:nvSpPr>
          <p:spPr>
            <a:xfrm>
              <a:off x="2784" y="2016"/>
              <a:ext cx="0" cy="76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50" name="文本框 148547"/>
            <p:cNvSpPr txBox="1"/>
            <p:nvPr/>
          </p:nvSpPr>
          <p:spPr>
            <a:xfrm>
              <a:off x="2506" y="2208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⑦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148549" name="组合 148548"/>
          <p:cNvGrpSpPr/>
          <p:nvPr/>
        </p:nvGrpSpPr>
        <p:grpSpPr>
          <a:xfrm>
            <a:off x="4267200" y="4343400"/>
            <a:ext cx="1676400" cy="1295400"/>
            <a:chOff x="1632" y="1920"/>
            <a:chExt cx="1056" cy="816"/>
          </a:xfrm>
        </p:grpSpPr>
        <p:sp>
          <p:nvSpPr>
            <p:cNvPr id="30752" name="直接连接符 148549"/>
            <p:cNvSpPr/>
            <p:nvPr/>
          </p:nvSpPr>
          <p:spPr>
            <a:xfrm flipH="1" flipV="1">
              <a:off x="1632" y="1920"/>
              <a:ext cx="1056" cy="8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53" name="文本框 148550"/>
            <p:cNvSpPr txBox="1"/>
            <p:nvPr/>
          </p:nvSpPr>
          <p:spPr>
            <a:xfrm>
              <a:off x="1934" y="2304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⑧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148552" name="组合 148551"/>
          <p:cNvGrpSpPr/>
          <p:nvPr/>
        </p:nvGrpSpPr>
        <p:grpSpPr>
          <a:xfrm>
            <a:off x="2959100" y="4495800"/>
            <a:ext cx="546100" cy="685800"/>
            <a:chOff x="808" y="2016"/>
            <a:chExt cx="344" cy="432"/>
          </a:xfrm>
        </p:grpSpPr>
        <p:sp>
          <p:nvSpPr>
            <p:cNvPr id="30755" name="直接连接符 148552"/>
            <p:cNvSpPr/>
            <p:nvPr/>
          </p:nvSpPr>
          <p:spPr>
            <a:xfrm>
              <a:off x="1152" y="2016"/>
              <a:ext cx="0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0756" name="文本框 148553"/>
            <p:cNvSpPr txBox="1"/>
            <p:nvPr/>
          </p:nvSpPr>
          <p:spPr>
            <a:xfrm>
              <a:off x="808" y="2112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⑨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8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8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8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8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8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8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4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8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8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4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8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14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8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5" dur="500"/>
                                        <p:tgtEl>
                                          <p:spTgt spid="14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8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8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8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9" grpId="0" bldLvl="0" animBg="1"/>
      <p:bldP spid="148521" grpId="0"/>
      <p:bldP spid="148522" grpId="0"/>
      <p:bldP spid="148523" grpId="0"/>
      <p:bldP spid="148524" grpId="0"/>
      <p:bldP spid="148525" grpId="0"/>
      <p:bldP spid="148526" grpId="0"/>
      <p:bldP spid="1485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嵌套调用例</a:t>
            </a:r>
            <a:r>
              <a:rPr lang="en-US" altLang="zh-CN"/>
              <a:t>5.8</a:t>
            </a: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147638" y="914400"/>
            <a:ext cx="8897937" cy="5029200"/>
          </a:xfrm>
        </p:spPr>
        <p:txBody>
          <a:bodyPr anchor="t"/>
          <a:lstStyle/>
          <a:p>
            <a:pPr marL="0" indent="0">
              <a:lnSpc>
                <a:spcPts val="3100"/>
              </a:lnSpc>
              <a:spcBef>
                <a:spcPct val="0"/>
              </a:spcBef>
              <a:buNone/>
            </a:pPr>
            <a:r>
              <a:rPr lang="zh-CN" altLang="en-US" sz="2800"/>
              <a:t>#include &lt;iostream&gt;  </a:t>
            </a:r>
          </a:p>
          <a:p>
            <a:pPr marL="0" indent="0">
              <a:lnSpc>
                <a:spcPts val="3100"/>
              </a:lnSpc>
              <a:spcBef>
                <a:spcPct val="0"/>
              </a:spcBef>
              <a:buNone/>
            </a:pPr>
            <a:r>
              <a:rPr lang="zh-CN" altLang="en-US"/>
              <a:t>using namespace std;</a:t>
            </a:r>
          </a:p>
          <a:p>
            <a:pPr marL="0" indent="0">
              <a:lnSpc>
                <a:spcPts val="3100"/>
              </a:lnSpc>
              <a:spcBef>
                <a:spcPct val="0"/>
              </a:spcBef>
              <a:buNone/>
            </a:pPr>
            <a:r>
              <a:rPr lang="zh-CN" altLang="en-US"/>
              <a:t>int gcd(int x, int y)</a:t>
            </a:r>
          </a:p>
          <a:p>
            <a:pPr marL="0" indent="0">
              <a:lnSpc>
                <a:spcPts val="3100"/>
              </a:lnSpc>
              <a:spcBef>
                <a:spcPct val="0"/>
              </a:spcBef>
              <a:buNone/>
            </a:pPr>
            <a:r>
              <a:rPr lang="zh-CN" altLang="en-US"/>
              <a:t>{	int r;</a:t>
            </a:r>
          </a:p>
          <a:p>
            <a:pPr marL="0" indent="0">
              <a:lnSpc>
                <a:spcPts val="3100"/>
              </a:lnSpc>
              <a:spcBef>
                <a:spcPct val="0"/>
              </a:spcBef>
              <a:buNone/>
            </a:pPr>
            <a:r>
              <a:rPr lang="zh-CN" altLang="en-US"/>
              <a:t>	while ((r=x%y)!=0)</a:t>
            </a:r>
          </a:p>
          <a:p>
            <a:pPr marL="0" indent="0">
              <a:lnSpc>
                <a:spcPts val="3100"/>
              </a:lnSpc>
              <a:spcBef>
                <a:spcPct val="0"/>
              </a:spcBef>
              <a:buNone/>
            </a:pPr>
            <a:r>
              <a:rPr lang="zh-CN" altLang="en-US"/>
              <a:t>	{	x=y;   y=r; 	}</a:t>
            </a:r>
          </a:p>
          <a:p>
            <a:pPr marL="0" indent="0">
              <a:lnSpc>
                <a:spcPts val="3100"/>
              </a:lnSpc>
              <a:spcBef>
                <a:spcPct val="0"/>
              </a:spcBef>
              <a:buNone/>
            </a:pPr>
            <a:r>
              <a:rPr lang="zh-CN" altLang="en-US"/>
              <a:t>	return y;</a:t>
            </a:r>
          </a:p>
          <a:p>
            <a:pPr marL="0" indent="0">
              <a:lnSpc>
                <a:spcPts val="3100"/>
              </a:lnSpc>
              <a:spcBef>
                <a:spcPct val="0"/>
              </a:spcBef>
              <a:buNone/>
            </a:pPr>
            <a:r>
              <a:rPr lang="zh-CN" altLang="en-US"/>
              <a:t>}</a:t>
            </a:r>
          </a:p>
          <a:p>
            <a:pPr marL="0" indent="0">
              <a:lnSpc>
                <a:spcPts val="3100"/>
              </a:lnSpc>
              <a:spcBef>
                <a:spcPct val="0"/>
              </a:spcBef>
              <a:buNone/>
            </a:pPr>
            <a:r>
              <a:rPr lang="zh-CN" altLang="en-US"/>
              <a:t>int lcm(int x, int y)         </a:t>
            </a:r>
          </a:p>
          <a:p>
            <a:pPr marL="0" indent="0">
              <a:lnSpc>
                <a:spcPts val="3100"/>
              </a:lnSpc>
              <a:spcBef>
                <a:spcPct val="0"/>
              </a:spcBef>
              <a:buNone/>
            </a:pPr>
            <a:r>
              <a:rPr lang="zh-CN" altLang="en-US"/>
              <a:t>{	int d ;              </a:t>
            </a:r>
          </a:p>
          <a:p>
            <a:pPr marL="0" indent="0">
              <a:lnSpc>
                <a:spcPts val="3100"/>
              </a:lnSpc>
              <a:spcBef>
                <a:spcPct val="0"/>
              </a:spcBef>
              <a:buNone/>
            </a:pPr>
            <a:r>
              <a:rPr lang="zh-CN" altLang="en-US"/>
              <a:t>	d=gcd(x, y);  //调用求最大公约数的函数</a:t>
            </a:r>
          </a:p>
          <a:p>
            <a:pPr marL="0" indent="0">
              <a:lnSpc>
                <a:spcPts val="3100"/>
              </a:lnSpc>
              <a:spcBef>
                <a:spcPct val="0"/>
              </a:spcBef>
              <a:buNone/>
            </a:pPr>
            <a:r>
              <a:rPr lang="zh-CN" altLang="en-US"/>
              <a:t>	return (x*y/d);</a:t>
            </a:r>
          </a:p>
          <a:p>
            <a:pPr marL="0" indent="0">
              <a:lnSpc>
                <a:spcPts val="3100"/>
              </a:lnSpc>
              <a:spcBef>
                <a:spcPct val="0"/>
              </a:spcBef>
              <a:buNone/>
            </a:pPr>
            <a:r>
              <a:rPr lang="zh-CN" altLang="en-US"/>
              <a:t>}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例</a:t>
            </a:r>
            <a:r>
              <a:rPr lang="en-US" altLang="zh-CN"/>
              <a:t>5.8</a:t>
            </a:r>
            <a:r>
              <a:rPr lang="zh-CN" altLang="en-US"/>
              <a:t>续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266700" y="1047750"/>
            <a:ext cx="8153400" cy="5029200"/>
          </a:xfrm>
        </p:spPr>
        <p:txBody>
          <a:bodyPr anchor="t"/>
          <a:lstStyle/>
          <a:p>
            <a:pPr marL="0" indent="0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/>
              <a:t>int main( )</a:t>
            </a:r>
          </a:p>
          <a:p>
            <a:pPr marL="0" indent="0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/>
              <a:t>{	</a:t>
            </a:r>
          </a:p>
          <a:p>
            <a:pPr marL="0" indent="0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/>
              <a:t>	int x, y, d, m;</a:t>
            </a:r>
          </a:p>
          <a:p>
            <a:pPr marL="0" indent="0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/>
              <a:t>	cout&lt;&lt;"请输入两个整数: ";</a:t>
            </a:r>
          </a:p>
          <a:p>
            <a:pPr marL="0" indent="0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/>
              <a:t>	cin&gt;&gt;x&gt;&gt;y;</a:t>
            </a:r>
          </a:p>
          <a:p>
            <a:pPr marL="0" indent="0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/>
              <a:t>	d=gcd(x, y);</a:t>
            </a:r>
          </a:p>
          <a:p>
            <a:pPr marL="0" indent="0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/>
              <a:t>	m=lcm(x, y);</a:t>
            </a:r>
          </a:p>
          <a:p>
            <a:pPr marL="0" indent="0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/>
              <a:t>	cout&lt;&lt;"最大公约数为:"&lt;&lt;d&lt;&lt;'\n';</a:t>
            </a:r>
          </a:p>
          <a:p>
            <a:pPr marL="0" indent="0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/>
              <a:t>	cout&lt;&lt;"最小公倍数为:"&lt;&lt;m&lt;&lt;'\n';</a:t>
            </a:r>
          </a:p>
          <a:p>
            <a:pPr marL="0" indent="0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/>
              <a:t>	return 0;</a:t>
            </a:r>
          </a:p>
          <a:p>
            <a:pPr marL="0" indent="0">
              <a:lnSpc>
                <a:spcPts val="3300"/>
              </a:lnSpc>
              <a:spcBef>
                <a:spcPct val="0"/>
              </a:spcBef>
              <a:buNone/>
            </a:pPr>
            <a:r>
              <a:rPr lang="zh-CN" altLang="en-US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例</a:t>
            </a:r>
            <a:r>
              <a:rPr lang="en-US" altLang="zh-CN"/>
              <a:t>5.9</a:t>
            </a: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147638" y="914400"/>
            <a:ext cx="8950325" cy="5029200"/>
          </a:xfrm>
        </p:spPr>
        <p:txBody>
          <a:bodyPr anchor="t"/>
          <a:lstStyle/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800"/>
              <a:t>#include &lt;iostream&gt; </a:t>
            </a:r>
          </a:p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800"/>
              <a:t>using namespace std;</a:t>
            </a:r>
          </a:p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800"/>
              <a:t>int sum_of_power(int k, int n), power(int m, int n);    //声明函数的原型</a:t>
            </a:r>
          </a:p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800"/>
              <a:t>int main( )</a:t>
            </a:r>
          </a:p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800"/>
              <a:t>{	</a:t>
            </a:r>
          </a:p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800"/>
              <a:t>	int k, n;</a:t>
            </a:r>
          </a:p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800"/>
              <a:t>	cout&lt;&lt;"请输入k和n:";</a:t>
            </a:r>
          </a:p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800"/>
              <a:t>	cin&gt;&gt;k&gt;&gt;n;</a:t>
            </a:r>
          </a:p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800"/>
              <a:t>	cout&lt;&lt;"sum of "&lt;&lt;k&lt;&lt;" power of integers from 1 to "&lt;&lt;n&lt;&lt;"=";</a:t>
            </a:r>
          </a:p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800"/>
              <a:t>	cout&lt;&lt;sum_of_power(k, n)&lt;&lt;endl;</a:t>
            </a:r>
          </a:p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800"/>
              <a:t>	return 0;</a:t>
            </a:r>
          </a:p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800"/>
              <a:t>}</a:t>
            </a:r>
          </a:p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例</a:t>
            </a:r>
            <a:r>
              <a:rPr lang="en-US" altLang="zh-CN"/>
              <a:t>5.9</a:t>
            </a:r>
            <a:r>
              <a:rPr lang="zh-CN" altLang="en-US"/>
              <a:t>续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/>
              <a:t>int sum_of_power(int k, int n)</a:t>
            </a:r>
          </a:p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/>
              <a:t>{	int i, sum(0);</a:t>
            </a:r>
          </a:p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/>
              <a:t>	for (i=1; i&lt;=n; i++)</a:t>
            </a:r>
          </a:p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/>
              <a:t>		sum+=power(i, k);</a:t>
            </a:r>
          </a:p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/>
              <a:t>	return sum;</a:t>
            </a:r>
          </a:p>
          <a:p>
            <a:pPr marL="0" indent="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/>
              <a:t>}</a:t>
            </a:r>
          </a:p>
          <a:p>
            <a:pPr marL="0" indent="0">
              <a:buNone/>
            </a:pPr>
            <a:r>
              <a:rPr lang="zh-CN" altLang="en-US" sz="2800"/>
              <a:t>int power(int m, int n)</a:t>
            </a:r>
          </a:p>
          <a:p>
            <a:pPr marL="0" indent="0">
              <a:buNone/>
            </a:pPr>
            <a:r>
              <a:rPr lang="zh-CN" altLang="en-US" sz="2800"/>
              <a:t>{	int i, product(1);</a:t>
            </a:r>
          </a:p>
          <a:p>
            <a:pPr marL="0" indent="0">
              <a:buNone/>
            </a:pPr>
            <a:r>
              <a:rPr lang="zh-CN" altLang="en-US" sz="2800"/>
              <a:t>	for(i=1; i&lt;=n; i++)</a:t>
            </a:r>
          </a:p>
          <a:p>
            <a:pPr marL="0" indent="0">
              <a:buNone/>
            </a:pPr>
            <a:r>
              <a:rPr lang="zh-CN" altLang="en-US" sz="2800"/>
              <a:t>		product*=m;</a:t>
            </a:r>
          </a:p>
          <a:p>
            <a:pPr marL="0" indent="0">
              <a:buNone/>
            </a:pPr>
            <a:r>
              <a:rPr lang="zh-CN" altLang="en-US" sz="2800"/>
              <a:t>	return product;</a:t>
            </a:r>
          </a:p>
          <a:p>
            <a:pPr marL="0" indent="0">
              <a:buNone/>
            </a:pPr>
            <a:r>
              <a:rPr lang="zh-CN" altLang="en-US" sz="280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3594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59427" name="内容占位符 359426"/>
          <p:cNvSpPr>
            <a:spLocks noGrp="1"/>
          </p:cNvSpPr>
          <p:nvPr>
            <p:ph idx="1"/>
          </p:nvPr>
        </p:nvSpPr>
        <p:spPr>
          <a:xfrm>
            <a:off x="263525" y="914400"/>
            <a:ext cx="8159750" cy="5486400"/>
          </a:xfrm>
        </p:spPr>
        <p:txBody>
          <a:bodyPr anchor="t"/>
          <a:lstStyle/>
          <a:p>
            <a:pPr>
              <a:lnSpc>
                <a:spcPct val="110000"/>
              </a:lnSpc>
              <a:buClr>
                <a:srgbClr val="3399FF"/>
              </a:buClr>
            </a:pPr>
            <a:r>
              <a:rPr lang="zh-CN" altLang="en-US" dirty="0">
                <a:hlinkClick r:id="rId2" action="ppaction://hlinksldjump"/>
              </a:rPr>
              <a:t>概述</a:t>
            </a:r>
            <a:endParaRPr lang="zh-CN" altLang="en-US"/>
          </a:p>
          <a:p>
            <a:pPr>
              <a:lnSpc>
                <a:spcPct val="110000"/>
              </a:lnSpc>
              <a:buClr>
                <a:srgbClr val="3399FF"/>
              </a:buClr>
            </a:pPr>
            <a:r>
              <a:rPr lang="zh-CN" altLang="en-US" dirty="0">
                <a:hlinkClick r:id="rId3" action="ppaction://hlinksldjump"/>
              </a:rPr>
              <a:t>函数的定义</a:t>
            </a:r>
          </a:p>
          <a:p>
            <a:pPr>
              <a:lnSpc>
                <a:spcPct val="110000"/>
              </a:lnSpc>
              <a:buClr>
                <a:srgbClr val="3399FF"/>
              </a:buClr>
            </a:pPr>
            <a:r>
              <a:rPr lang="zh-CN" altLang="zh-CN" dirty="0">
                <a:hlinkClick r:id="rId3" action="ppaction://hlinksldjump"/>
              </a:rPr>
              <a:t>函数的调用</a:t>
            </a:r>
          </a:p>
          <a:p>
            <a:pPr>
              <a:lnSpc>
                <a:spcPct val="110000"/>
              </a:lnSpc>
              <a:buClr>
                <a:srgbClr val="3399FF"/>
              </a:buClr>
            </a:pPr>
            <a:r>
              <a:rPr lang="zh-CN" altLang="zh-CN" dirty="0">
                <a:hlinkClick r:id="rId3" action="ppaction://hlinksldjump"/>
              </a:rPr>
              <a:t>函数的参数</a:t>
            </a:r>
          </a:p>
          <a:p>
            <a:pPr>
              <a:lnSpc>
                <a:spcPct val="110000"/>
              </a:lnSpc>
              <a:buClr>
                <a:srgbClr val="3399FF"/>
              </a:buClr>
            </a:pPr>
            <a:r>
              <a:rPr lang="zh-CN" altLang="en-US" dirty="0">
                <a:hlinkClick r:id="rId4" action="ppaction://hlinksldjump"/>
              </a:rPr>
              <a:t>内联函数</a:t>
            </a:r>
            <a:endParaRPr lang="zh-CN" altLang="en-US"/>
          </a:p>
          <a:p>
            <a:pPr>
              <a:lnSpc>
                <a:spcPct val="110000"/>
              </a:lnSpc>
              <a:buClr>
                <a:srgbClr val="3399FF"/>
              </a:buClr>
            </a:pPr>
            <a:r>
              <a:rPr lang="zh-CN" altLang="en-US" dirty="0">
                <a:hlinkClick r:id="rId5" action="ppaction://hlinksldjump"/>
              </a:rPr>
              <a:t>函数重载</a:t>
            </a:r>
          </a:p>
          <a:p>
            <a:pPr>
              <a:lnSpc>
                <a:spcPct val="110000"/>
              </a:lnSpc>
              <a:buClr>
                <a:srgbClr val="3399FF"/>
              </a:buClr>
            </a:pPr>
            <a:r>
              <a:rPr lang="zh-CN" altLang="en-US" dirty="0">
                <a:hlinkClick r:id="rId5" action="ppaction://hlinksldjump"/>
              </a:rPr>
              <a:t>使用</a:t>
            </a:r>
            <a:r>
              <a:rPr lang="en-US" altLang="zh-CN" dirty="0">
                <a:hlinkClick r:id="rId5" action="ppaction://hlinksldjump"/>
              </a:rPr>
              <a:t>C++</a:t>
            </a:r>
            <a:r>
              <a:rPr lang="zh-CN" altLang="en-US" dirty="0">
                <a:hlinkClick r:id="rId5" action="ppaction://hlinksldjump"/>
              </a:rPr>
              <a:t>系统函数</a:t>
            </a:r>
          </a:p>
          <a:p>
            <a:pPr>
              <a:lnSpc>
                <a:spcPct val="110000"/>
              </a:lnSpc>
              <a:buClr>
                <a:srgbClr val="3399FF"/>
              </a:buClr>
            </a:pPr>
            <a:r>
              <a:rPr lang="zh-CN" altLang="en-US" dirty="0">
                <a:hlinkClick r:id="rId6" action="ppaction://hlinksldjump"/>
              </a:rPr>
              <a:t>作用域和存储类别</a:t>
            </a:r>
          </a:p>
          <a:p>
            <a:pPr>
              <a:lnSpc>
                <a:spcPct val="110000"/>
              </a:lnSpc>
              <a:buClr>
                <a:srgbClr val="3399FF"/>
              </a:buClr>
            </a:pPr>
            <a:r>
              <a:rPr lang="zh-CN" altLang="en-US" dirty="0">
                <a:hlinkClick r:id="rId7" action="ppaction://hlinksldjump"/>
              </a:rPr>
              <a:t>程序的多文件组织</a:t>
            </a:r>
            <a:endParaRPr lang="zh-CN" altLang="en-US" dirty="0"/>
          </a:p>
        </p:txBody>
      </p:sp>
      <p:sp>
        <p:nvSpPr>
          <p:cNvPr id="359428" name="动作按钮: 上一张 359427">
            <a:hlinkClick r:id="rId8" action="ppaction://hlinksldjump"/>
          </p:cNvPr>
          <p:cNvSpPr/>
          <p:nvPr/>
        </p:nvSpPr>
        <p:spPr>
          <a:xfrm>
            <a:off x="6781800" y="6248400"/>
            <a:ext cx="609600" cy="609600"/>
          </a:xfrm>
          <a:prstGeom prst="actionButtonReturn">
            <a:avLst/>
          </a:prstGeom>
          <a:solidFill>
            <a:srgbClr val="3399FF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3655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函数的嵌套调用例</a:t>
            </a:r>
            <a:endParaRPr lang="en-US" altLang="zh-CN"/>
          </a:p>
        </p:txBody>
      </p:sp>
      <p:sp>
        <p:nvSpPr>
          <p:cNvPr id="36866" name="文本占位符 36557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例</a:t>
            </a:r>
            <a:r>
              <a:rPr lang="en-US" altLang="zh-CN"/>
              <a:t>5.10 </a:t>
            </a:r>
            <a:r>
              <a:rPr lang="zh-CN" altLang="en-US" dirty="0"/>
              <a:t>用弦截法求方程</a:t>
            </a:r>
            <a:r>
              <a:rPr lang="en-US" altLang="zh-CN"/>
              <a:t>x</a:t>
            </a:r>
            <a:r>
              <a:rPr lang="en-US" altLang="zh-CN" baseline="30000"/>
              <a:t>4</a:t>
            </a:r>
            <a:r>
              <a:rPr lang="en-US" altLang="zh-CN"/>
              <a:t>+4x</a:t>
            </a:r>
            <a:r>
              <a:rPr lang="en-US" altLang="zh-CN" baseline="30000"/>
              <a:t>3</a:t>
            </a:r>
            <a:r>
              <a:rPr lang="en-US" altLang="zh-CN"/>
              <a:t>-3x</a:t>
            </a:r>
            <a:r>
              <a:rPr lang="en-US" altLang="zh-CN" baseline="30000"/>
              <a:t>2</a:t>
            </a:r>
            <a:r>
              <a:rPr lang="en-US" altLang="zh-CN"/>
              <a:t>+5x+6=0</a:t>
            </a:r>
            <a:r>
              <a:rPr lang="zh-CN" altLang="en-US" dirty="0"/>
              <a:t>的根。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275457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64438" cy="762000"/>
          </a:xfrm>
        </p:spPr>
        <p:txBody>
          <a:bodyPr wrap="square" lIns="92075" tIns="46038" rIns="92075" bIns="46038" anchor="ctr"/>
          <a:lstStyle/>
          <a:p>
            <a:r>
              <a:rPr lang="zh-CN" altLang="en-US" sz="4000" dirty="0"/>
              <a:t>用几个函数来实现各部分的功能 </a:t>
            </a:r>
          </a:p>
        </p:txBody>
      </p:sp>
      <p:sp>
        <p:nvSpPr>
          <p:cNvPr id="37890" name="文本占位符 27545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>
              <a:lnSpc>
                <a:spcPct val="160000"/>
              </a:lnSpc>
            </a:pPr>
            <a:r>
              <a:rPr lang="zh-CN" altLang="en-US" sz="2800"/>
              <a:t>用</a:t>
            </a:r>
            <a:r>
              <a:rPr lang="en-US" altLang="zh-CN" sz="2800"/>
              <a:t>f(x)</a:t>
            </a:r>
            <a:r>
              <a:rPr lang="zh-CN" altLang="en-US" sz="2800" dirty="0"/>
              <a:t>来求</a:t>
            </a:r>
            <a:r>
              <a:rPr lang="en-US" altLang="zh-CN" sz="2800"/>
              <a:t>x</a:t>
            </a:r>
            <a:r>
              <a:rPr lang="zh-CN" altLang="en-US" sz="2800" dirty="0"/>
              <a:t>的函数：</a:t>
            </a:r>
            <a:r>
              <a:rPr lang="en-US" altLang="zh-CN" sz="2800"/>
              <a:t>x</a:t>
            </a:r>
            <a:r>
              <a:rPr lang="en-US" altLang="zh-CN" sz="2800" baseline="30000"/>
              <a:t>4</a:t>
            </a:r>
            <a:r>
              <a:rPr lang="en-US" altLang="zh-CN" sz="2800"/>
              <a:t>+4x</a:t>
            </a:r>
            <a:r>
              <a:rPr lang="en-US" altLang="zh-CN" sz="2800" baseline="30000"/>
              <a:t>3</a:t>
            </a:r>
            <a:r>
              <a:rPr lang="en-US" altLang="zh-CN" sz="2800"/>
              <a:t>-3x</a:t>
            </a:r>
            <a:r>
              <a:rPr lang="en-US" altLang="zh-CN" sz="2800" baseline="30000"/>
              <a:t>2</a:t>
            </a:r>
            <a:r>
              <a:rPr lang="en-US" altLang="zh-CN" sz="2800"/>
              <a:t>+5x+6=0。</a:t>
            </a:r>
          </a:p>
          <a:p>
            <a:pPr algn="just">
              <a:lnSpc>
                <a:spcPct val="160000"/>
              </a:lnSpc>
            </a:pPr>
            <a:r>
              <a:rPr lang="zh-CN" altLang="en-US" sz="2800" dirty="0"/>
              <a:t>用函数</a:t>
            </a:r>
            <a:r>
              <a:rPr lang="en-US" altLang="zh-CN" sz="2800"/>
              <a:t>xpoint(x1, x2)</a:t>
            </a:r>
            <a:r>
              <a:rPr lang="zh-CN" altLang="en-US" sz="2800" dirty="0"/>
              <a:t>来求</a:t>
            </a:r>
            <a:r>
              <a:rPr lang="en-US" altLang="zh-CN" sz="2800"/>
              <a:t>f(x1)</a:t>
            </a:r>
            <a:r>
              <a:rPr lang="zh-CN" altLang="en-US" sz="2800"/>
              <a:t>和</a:t>
            </a:r>
            <a:r>
              <a:rPr lang="en-US" altLang="zh-CN" sz="2800"/>
              <a:t>f(x2)</a:t>
            </a:r>
            <a:r>
              <a:rPr lang="zh-CN" altLang="en-US" sz="2800" dirty="0"/>
              <a:t>的连线与</a:t>
            </a:r>
            <a:r>
              <a:rPr lang="en-US" altLang="zh-CN" sz="2800"/>
              <a:t>X</a:t>
            </a:r>
            <a:r>
              <a:rPr lang="zh-CN" altLang="en-US" sz="2800" dirty="0"/>
              <a:t>轴的交点</a:t>
            </a:r>
            <a:r>
              <a:rPr lang="en-US" altLang="zh-CN" sz="2800"/>
              <a:t>x</a:t>
            </a:r>
            <a:r>
              <a:rPr lang="zh-CN" altLang="en-US" sz="2800" dirty="0"/>
              <a:t>的坐标。</a:t>
            </a:r>
          </a:p>
          <a:p>
            <a:pPr algn="just">
              <a:lnSpc>
                <a:spcPct val="160000"/>
              </a:lnSpc>
            </a:pPr>
            <a:r>
              <a:rPr lang="zh-CN" altLang="en-US" sz="2800" dirty="0"/>
              <a:t>用函数</a:t>
            </a:r>
            <a:r>
              <a:rPr lang="en-US" altLang="zh-CN" sz="2800"/>
              <a:t>root(x1, x2)</a:t>
            </a:r>
            <a:r>
              <a:rPr lang="zh-CN" altLang="en-US" sz="2800" dirty="0"/>
              <a:t>来求(</a:t>
            </a:r>
            <a:r>
              <a:rPr lang="en-US" altLang="zh-CN" sz="2800"/>
              <a:t>x1, x2)</a:t>
            </a:r>
            <a:r>
              <a:rPr lang="zh-CN" altLang="en-US" sz="2800" dirty="0"/>
              <a:t>区间的实根。显然执行</a:t>
            </a:r>
            <a:r>
              <a:rPr lang="en-US" altLang="zh-CN" sz="2800"/>
              <a:t>root</a:t>
            </a:r>
            <a:r>
              <a:rPr lang="zh-CN" altLang="en-US" sz="2800" dirty="0"/>
              <a:t>函数过程中要用到函数 </a:t>
            </a:r>
          </a:p>
        </p:txBody>
      </p:sp>
    </p:spTree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27852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用弦截法求方程的根</a:t>
            </a:r>
          </a:p>
        </p:txBody>
      </p:sp>
      <p:sp>
        <p:nvSpPr>
          <p:cNvPr id="278531" name="内容占位符 278530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6019800"/>
          </a:xfrm>
        </p:spPr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lang="en-US" altLang="en-US" sz="2400"/>
              <a:t>#include &lt;iostream&gt;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/>
              <a:t>#include &lt;cmath&gt;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/>
              <a:t>using namespace std;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double f(double x);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double </a:t>
            </a:r>
            <a:r>
              <a:rPr lang="en-US" altLang="zh-CN" sz="2400" err="1"/>
              <a:t>xpoint(double</a:t>
            </a:r>
            <a:r>
              <a:rPr lang="en-US" altLang="zh-CN" sz="2400"/>
              <a:t> x1,double x2);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double root(double x1,double x2);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int main( )              </a:t>
            </a:r>
            <a:r>
              <a:rPr lang="en-US" altLang="zh-CN" sz="2400">
                <a:solidFill>
                  <a:schemeClr val="accent2"/>
                </a:solidFill>
              </a:rPr>
              <a:t>//</a:t>
            </a:r>
            <a:r>
              <a:rPr lang="zh-CN" altLang="en-US" sz="2400" dirty="0">
                <a:solidFill>
                  <a:schemeClr val="accent2"/>
                </a:solidFill>
              </a:rPr>
              <a:t>主函数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{	</a:t>
            </a:r>
            <a:r>
              <a:rPr lang="en-US" altLang="zh-CN" sz="2400"/>
              <a:t>double x1,x2,x,f1,f2;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do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{	</a:t>
            </a:r>
            <a:r>
              <a:rPr lang="en-US" altLang="zh-CN" sz="2400" err="1"/>
              <a:t>cout</a:t>
            </a:r>
            <a:r>
              <a:rPr lang="en-US" altLang="zh-CN" sz="2400"/>
              <a:t>&lt;&lt;"input x1,x2:"&lt;&lt;</a:t>
            </a:r>
            <a:r>
              <a:rPr lang="en-US" altLang="zh-CN" sz="2400" err="1"/>
              <a:t>endl</a:t>
            </a:r>
            <a:r>
              <a:rPr lang="en-US" altLang="zh-CN" sz="240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	</a:t>
            </a:r>
            <a:r>
              <a:rPr lang="en-US" altLang="zh-CN" sz="2400" err="1"/>
              <a:t>cin</a:t>
            </a:r>
            <a:r>
              <a:rPr lang="en-US" altLang="zh-CN" sz="2400"/>
              <a:t>&gt;&gt;x1&gt;&gt;x2;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	f1=f(x1);		f2=f(x2);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while( (f1*f2)&gt;=0 );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x=root(x1,x2);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&lt;&lt;"a root of equation is "&lt;&lt;x&lt;&lt;</a:t>
            </a:r>
            <a:r>
              <a:rPr lang="en-US" altLang="zh-CN" sz="2400" err="1"/>
              <a:t>endl</a:t>
            </a:r>
            <a:r>
              <a:rPr lang="en-US" altLang="zh-CN" sz="2400"/>
              <a:t>; return 0;}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279553"/>
          <p:cNvSpPr>
            <a:spLocks noGrp="1"/>
          </p:cNvSpPr>
          <p:nvPr>
            <p:ph type="title"/>
          </p:nvPr>
        </p:nvSpPr>
        <p:spPr>
          <a:xfrm>
            <a:off x="152400" y="228600"/>
            <a:ext cx="8382000" cy="762000"/>
          </a:xfrm>
        </p:spPr>
        <p:txBody>
          <a:bodyPr wrap="square" lIns="92075" tIns="46038" rIns="92075" bIns="46038" anchor="ctr"/>
          <a:lstStyle/>
          <a:p>
            <a:r>
              <a:rPr lang="zh-CN" altLang="en-US" sz="3600" dirty="0"/>
              <a:t>定义函数，求</a:t>
            </a:r>
            <a:r>
              <a:rPr lang="en-US" altLang="zh-CN" sz="3600"/>
              <a:t>f(x)＝x</a:t>
            </a:r>
            <a:r>
              <a:rPr lang="en-US" altLang="zh-CN" sz="3600" baseline="30000"/>
              <a:t>4</a:t>
            </a:r>
            <a:r>
              <a:rPr lang="en-US" altLang="zh-CN" sz="3600"/>
              <a:t>+4x</a:t>
            </a:r>
            <a:r>
              <a:rPr lang="en-US" altLang="zh-CN" sz="3600" baseline="30000"/>
              <a:t>3</a:t>
            </a:r>
            <a:r>
              <a:rPr lang="en-US" altLang="zh-CN" sz="3600"/>
              <a:t>-3x</a:t>
            </a:r>
            <a:r>
              <a:rPr lang="en-US" altLang="zh-CN" sz="3600" baseline="30000"/>
              <a:t>2</a:t>
            </a:r>
            <a:r>
              <a:rPr lang="en-US" altLang="zh-CN" sz="3600"/>
              <a:t>+5x+6 </a:t>
            </a:r>
            <a:endParaRPr lang="zh-CN" altLang="en-US" sz="3600"/>
          </a:p>
        </p:txBody>
      </p:sp>
      <p:sp>
        <p:nvSpPr>
          <p:cNvPr id="279555" name="内容占位符 27955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None/>
            </a:pPr>
            <a:r>
              <a:rPr lang="en-US" altLang="zh-CN"/>
              <a:t>double f(double x)</a:t>
            </a:r>
          </a:p>
          <a:p>
            <a:pPr>
              <a:buNone/>
            </a:pPr>
            <a:r>
              <a:rPr lang="en-US" altLang="zh-CN"/>
              <a:t>{</a:t>
            </a:r>
          </a:p>
          <a:p>
            <a:pPr>
              <a:buNone/>
            </a:pPr>
            <a:r>
              <a:rPr lang="en-US" altLang="zh-CN"/>
              <a:t>	double y;</a:t>
            </a:r>
          </a:p>
          <a:p>
            <a:pPr>
              <a:buNone/>
            </a:pPr>
            <a:r>
              <a:rPr lang="en-US" altLang="zh-CN"/>
              <a:t>	y=(((x+4.0)*x-3.0)*x+5.0)*x+6.0;</a:t>
            </a:r>
          </a:p>
          <a:p>
            <a:pPr>
              <a:buNone/>
            </a:pPr>
            <a:r>
              <a:rPr lang="en-US" altLang="zh-CN"/>
              <a:t>	return(y);</a:t>
            </a:r>
          </a:p>
          <a:p>
            <a:pPr>
              <a:buNone/>
            </a:pPr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280577"/>
          <p:cNvSpPr>
            <a:spLocks noGrp="1"/>
          </p:cNvSpPr>
          <p:nvPr>
            <p:ph type="title"/>
          </p:nvPr>
        </p:nvSpPr>
        <p:spPr>
          <a:xfrm>
            <a:off x="133350" y="152400"/>
            <a:ext cx="7964488" cy="762000"/>
          </a:xfrm>
        </p:spPr>
        <p:txBody>
          <a:bodyPr wrap="square" lIns="92075" tIns="46038" rIns="92075" bIns="46038" anchor="ctr"/>
          <a:lstStyle/>
          <a:p>
            <a:r>
              <a:rPr lang="zh-CN" altLang="en-US" sz="3600" dirty="0"/>
              <a:t>定义</a:t>
            </a:r>
            <a:r>
              <a:rPr lang="en-US" altLang="zh-CN" sz="3600" err="1"/>
              <a:t>xpoint</a:t>
            </a:r>
            <a:r>
              <a:rPr lang="zh-CN" altLang="en-US" sz="3600" dirty="0"/>
              <a:t>函数，求出弦与</a:t>
            </a:r>
            <a:r>
              <a:rPr lang="en-US" altLang="zh-CN" sz="3600"/>
              <a:t>X</a:t>
            </a:r>
            <a:r>
              <a:rPr lang="zh-CN" altLang="en-US" sz="3600" dirty="0"/>
              <a:t>轴交点 </a:t>
            </a:r>
          </a:p>
        </p:txBody>
      </p:sp>
      <p:sp>
        <p:nvSpPr>
          <p:cNvPr id="280579" name="内容占位符 28057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None/>
            </a:pPr>
            <a:r>
              <a:rPr lang="en-US" altLang="zh-CN"/>
              <a:t>double </a:t>
            </a:r>
            <a:r>
              <a:rPr lang="en-US" altLang="zh-CN" err="1"/>
              <a:t>xpoint(double</a:t>
            </a:r>
            <a:r>
              <a:rPr lang="en-US" altLang="zh-CN"/>
              <a:t> x1,double x2)</a:t>
            </a:r>
          </a:p>
          <a:p>
            <a:pPr>
              <a:buNone/>
            </a:pPr>
            <a:r>
              <a:rPr lang="en-US" altLang="zh-CN"/>
              <a:t>{</a:t>
            </a:r>
          </a:p>
          <a:p>
            <a:pPr>
              <a:buNone/>
            </a:pPr>
            <a:r>
              <a:rPr lang="en-US" altLang="zh-CN"/>
              <a:t>	double y;</a:t>
            </a:r>
          </a:p>
          <a:p>
            <a:pPr>
              <a:buNone/>
            </a:pPr>
            <a:r>
              <a:rPr lang="en-US" altLang="zh-CN"/>
              <a:t>	y=(x1*f(x2)-x2*f(x1))/(f(x2)-f(x1));</a:t>
            </a:r>
          </a:p>
          <a:p>
            <a:pPr>
              <a:buNone/>
            </a:pPr>
            <a:r>
              <a:rPr lang="en-US" altLang="zh-CN"/>
              <a:t>	return(y);</a:t>
            </a:r>
          </a:p>
          <a:p>
            <a:pPr>
              <a:buNone/>
            </a:pPr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281601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dirty="0"/>
              <a:t>定义</a:t>
            </a:r>
            <a:r>
              <a:rPr lang="en-US" altLang="zh-CN"/>
              <a:t>root</a:t>
            </a:r>
            <a:r>
              <a:rPr lang="zh-CN" altLang="en-US" dirty="0"/>
              <a:t>函数，求近似根 </a:t>
            </a:r>
          </a:p>
        </p:txBody>
      </p:sp>
      <p:sp>
        <p:nvSpPr>
          <p:cNvPr id="281603" name="内容占位符 28160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943600"/>
          </a:xfrm>
        </p:spPr>
        <p:txBody>
          <a:bodyPr anchor="t"/>
          <a:lstStyle/>
          <a:p>
            <a:pPr>
              <a:lnSpc>
                <a:spcPct val="70000"/>
              </a:lnSpc>
              <a:buNone/>
            </a:pPr>
            <a:r>
              <a:rPr lang="en-US" altLang="zh-CN" sz="2400"/>
              <a:t>double root(double x1,double x2)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{	double x,y,y1;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y1=f(x1);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do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{	x=xpoint(x1,x2);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	y=f(x);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	if ( y*y1&gt;0 )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	{	y1=y;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		x1=x;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	}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	else  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		x2=x;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}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while( </a:t>
            </a:r>
            <a:r>
              <a:rPr lang="en-US" altLang="zh-CN" sz="2400" err="1"/>
              <a:t>fabs(y</a:t>
            </a:r>
            <a:r>
              <a:rPr lang="en-US" altLang="zh-CN" sz="2400"/>
              <a:t>)&gt;=1e-6);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	return(x);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400"/>
              <a:t>}</a:t>
            </a:r>
            <a:endParaRPr lang="zh-CN" altLang="en-US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2734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例5.1</a:t>
            </a:r>
            <a:r>
              <a:rPr lang="en-US" altLang="zh-CN"/>
              <a:t>0</a:t>
            </a:r>
            <a:r>
              <a:rPr lang="zh-CN" altLang="en-US" dirty="0"/>
              <a:t>函数嵌套调用过程</a:t>
            </a:r>
          </a:p>
        </p:txBody>
      </p:sp>
      <p:sp>
        <p:nvSpPr>
          <p:cNvPr id="273412" name="文本框 273411"/>
          <p:cNvSpPr txBox="1"/>
          <p:nvPr/>
        </p:nvSpPr>
        <p:spPr>
          <a:xfrm>
            <a:off x="685800" y="129540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main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sp>
        <p:nvSpPr>
          <p:cNvPr id="273413" name="文本框 273412"/>
          <p:cNvSpPr txBox="1"/>
          <p:nvPr/>
        </p:nvSpPr>
        <p:spPr>
          <a:xfrm>
            <a:off x="457200" y="3962400"/>
            <a:ext cx="2057400" cy="1160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输出根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x</a:t>
            </a:r>
          </a:p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结束</a:t>
            </a:r>
          </a:p>
        </p:txBody>
      </p:sp>
      <p:sp>
        <p:nvSpPr>
          <p:cNvPr id="273414" name="文本框 273413"/>
          <p:cNvSpPr txBox="1"/>
          <p:nvPr/>
        </p:nvSpPr>
        <p:spPr>
          <a:xfrm>
            <a:off x="3048000" y="12954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root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sp>
        <p:nvSpPr>
          <p:cNvPr id="273415" name="文本框 273414"/>
          <p:cNvSpPr txBox="1"/>
          <p:nvPr/>
        </p:nvSpPr>
        <p:spPr>
          <a:xfrm>
            <a:off x="2590800" y="2667000"/>
            <a:ext cx="2590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调用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xpoint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sp>
        <p:nvSpPr>
          <p:cNvPr id="273416" name="文本框 273415"/>
          <p:cNvSpPr txBox="1"/>
          <p:nvPr/>
        </p:nvSpPr>
        <p:spPr>
          <a:xfrm>
            <a:off x="5486400" y="1219200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xpoint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grpSp>
        <p:nvGrpSpPr>
          <p:cNvPr id="273417" name="组合 273416"/>
          <p:cNvGrpSpPr/>
          <p:nvPr/>
        </p:nvGrpSpPr>
        <p:grpSpPr>
          <a:xfrm>
            <a:off x="873125" y="1828800"/>
            <a:ext cx="574675" cy="685800"/>
            <a:chOff x="790" y="1152"/>
            <a:chExt cx="362" cy="432"/>
          </a:xfrm>
        </p:grpSpPr>
        <p:sp>
          <p:nvSpPr>
            <p:cNvPr id="43016" name="直接连接符 273417"/>
            <p:cNvSpPr/>
            <p:nvPr/>
          </p:nvSpPr>
          <p:spPr>
            <a:xfrm>
              <a:off x="1152" y="1152"/>
              <a:ext cx="0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17" name="文本框 273418"/>
            <p:cNvSpPr txBox="1"/>
            <p:nvPr/>
          </p:nvSpPr>
          <p:spPr>
            <a:xfrm>
              <a:off x="790" y="1230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1</a:t>
              </a:r>
              <a:endParaRPr lang="zh-CN" altLang="en-US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73420" name="组合 273419"/>
          <p:cNvGrpSpPr/>
          <p:nvPr/>
        </p:nvGrpSpPr>
        <p:grpSpPr>
          <a:xfrm>
            <a:off x="2438400" y="1828800"/>
            <a:ext cx="990600" cy="838200"/>
            <a:chOff x="1776" y="1152"/>
            <a:chExt cx="624" cy="528"/>
          </a:xfrm>
        </p:grpSpPr>
        <p:sp>
          <p:nvSpPr>
            <p:cNvPr id="43019" name="直接连接符 273420"/>
            <p:cNvSpPr/>
            <p:nvPr/>
          </p:nvSpPr>
          <p:spPr>
            <a:xfrm flipV="1">
              <a:off x="1776" y="1152"/>
              <a:ext cx="624" cy="52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20" name="文本框 273421"/>
            <p:cNvSpPr txBox="1"/>
            <p:nvPr/>
          </p:nvSpPr>
          <p:spPr>
            <a:xfrm>
              <a:off x="1805" y="1166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2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73423" name="组合 273422"/>
          <p:cNvGrpSpPr/>
          <p:nvPr/>
        </p:nvGrpSpPr>
        <p:grpSpPr>
          <a:xfrm>
            <a:off x="3505200" y="1905000"/>
            <a:ext cx="533400" cy="762000"/>
            <a:chOff x="2448" y="1200"/>
            <a:chExt cx="336" cy="480"/>
          </a:xfrm>
        </p:grpSpPr>
        <p:sp>
          <p:nvSpPr>
            <p:cNvPr id="43022" name="直接连接符 273423"/>
            <p:cNvSpPr/>
            <p:nvPr/>
          </p:nvSpPr>
          <p:spPr>
            <a:xfrm>
              <a:off x="2784" y="1200"/>
              <a:ext cx="0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23" name="文本框 273424"/>
            <p:cNvSpPr txBox="1"/>
            <p:nvPr/>
          </p:nvSpPr>
          <p:spPr>
            <a:xfrm>
              <a:off x="2448" y="1248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3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73426" name="组合 273425"/>
          <p:cNvGrpSpPr/>
          <p:nvPr/>
        </p:nvGrpSpPr>
        <p:grpSpPr>
          <a:xfrm>
            <a:off x="4800600" y="1676400"/>
            <a:ext cx="1295400" cy="1219200"/>
            <a:chOff x="3264" y="1056"/>
            <a:chExt cx="816" cy="768"/>
          </a:xfrm>
        </p:grpSpPr>
        <p:sp>
          <p:nvSpPr>
            <p:cNvPr id="43025" name="直接连接符 273426"/>
            <p:cNvSpPr/>
            <p:nvPr/>
          </p:nvSpPr>
          <p:spPr>
            <a:xfrm flipV="1">
              <a:off x="3264" y="1056"/>
              <a:ext cx="816" cy="76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26" name="文本框 273427"/>
            <p:cNvSpPr txBox="1"/>
            <p:nvPr/>
          </p:nvSpPr>
          <p:spPr>
            <a:xfrm>
              <a:off x="3408" y="120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4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73429" name="组合 273428"/>
          <p:cNvGrpSpPr/>
          <p:nvPr/>
        </p:nvGrpSpPr>
        <p:grpSpPr>
          <a:xfrm>
            <a:off x="8534400" y="1676400"/>
            <a:ext cx="457200" cy="2667000"/>
            <a:chOff x="4320" y="1104"/>
            <a:chExt cx="288" cy="1680"/>
          </a:xfrm>
        </p:grpSpPr>
        <p:sp>
          <p:nvSpPr>
            <p:cNvPr id="43028" name="直接连接符 273429"/>
            <p:cNvSpPr/>
            <p:nvPr/>
          </p:nvSpPr>
          <p:spPr>
            <a:xfrm>
              <a:off x="4320" y="1104"/>
              <a:ext cx="0" cy="16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29" name="文本框 273430"/>
            <p:cNvSpPr txBox="1"/>
            <p:nvPr/>
          </p:nvSpPr>
          <p:spPr>
            <a:xfrm>
              <a:off x="4320" y="1728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  <a:sym typeface="Monotype Sorts" pitchFamily="2" charset="2"/>
                </a:rPr>
                <a:t>7</a:t>
              </a:r>
            </a:p>
          </p:txBody>
        </p:sp>
      </p:grpSp>
      <p:grpSp>
        <p:nvGrpSpPr>
          <p:cNvPr id="273432" name="组合 273431"/>
          <p:cNvGrpSpPr/>
          <p:nvPr/>
        </p:nvGrpSpPr>
        <p:grpSpPr>
          <a:xfrm>
            <a:off x="4724400" y="3276600"/>
            <a:ext cx="1447800" cy="1066800"/>
            <a:chOff x="3216" y="2064"/>
            <a:chExt cx="912" cy="672"/>
          </a:xfrm>
        </p:grpSpPr>
        <p:sp>
          <p:nvSpPr>
            <p:cNvPr id="43031" name="直接连接符 273432"/>
            <p:cNvSpPr/>
            <p:nvPr/>
          </p:nvSpPr>
          <p:spPr>
            <a:xfrm flipH="1" flipV="1">
              <a:off x="3216" y="2064"/>
              <a:ext cx="912" cy="67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32" name="文本框 273433"/>
            <p:cNvSpPr txBox="1"/>
            <p:nvPr/>
          </p:nvSpPr>
          <p:spPr>
            <a:xfrm>
              <a:off x="3456" y="2409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10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73435" name="组合 273434"/>
          <p:cNvGrpSpPr/>
          <p:nvPr/>
        </p:nvGrpSpPr>
        <p:grpSpPr>
          <a:xfrm>
            <a:off x="3597275" y="3200400"/>
            <a:ext cx="609600" cy="1219200"/>
            <a:chOff x="2506" y="2016"/>
            <a:chExt cx="384" cy="768"/>
          </a:xfrm>
        </p:grpSpPr>
        <p:sp>
          <p:nvSpPr>
            <p:cNvPr id="43034" name="直接连接符 273435"/>
            <p:cNvSpPr/>
            <p:nvPr/>
          </p:nvSpPr>
          <p:spPr>
            <a:xfrm>
              <a:off x="2784" y="2016"/>
              <a:ext cx="0" cy="76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35" name="文本框 273436"/>
            <p:cNvSpPr txBox="1"/>
            <p:nvPr/>
          </p:nvSpPr>
          <p:spPr>
            <a:xfrm>
              <a:off x="2506" y="2208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11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73438" name="组合 273437"/>
          <p:cNvGrpSpPr/>
          <p:nvPr/>
        </p:nvGrpSpPr>
        <p:grpSpPr>
          <a:xfrm>
            <a:off x="2209800" y="3048000"/>
            <a:ext cx="1676400" cy="1295400"/>
            <a:chOff x="1632" y="1920"/>
            <a:chExt cx="1056" cy="816"/>
          </a:xfrm>
        </p:grpSpPr>
        <p:sp>
          <p:nvSpPr>
            <p:cNvPr id="43037" name="直接连接符 273438"/>
            <p:cNvSpPr/>
            <p:nvPr/>
          </p:nvSpPr>
          <p:spPr>
            <a:xfrm flipH="1" flipV="1">
              <a:off x="1632" y="1920"/>
              <a:ext cx="1056" cy="8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38" name="文本框 273439"/>
            <p:cNvSpPr txBox="1"/>
            <p:nvPr/>
          </p:nvSpPr>
          <p:spPr>
            <a:xfrm>
              <a:off x="1934" y="2304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12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73441" name="组合 273440"/>
          <p:cNvGrpSpPr/>
          <p:nvPr/>
        </p:nvGrpSpPr>
        <p:grpSpPr>
          <a:xfrm>
            <a:off x="685800" y="3200400"/>
            <a:ext cx="762000" cy="685800"/>
            <a:chOff x="808" y="2016"/>
            <a:chExt cx="344" cy="432"/>
          </a:xfrm>
        </p:grpSpPr>
        <p:sp>
          <p:nvSpPr>
            <p:cNvPr id="43040" name="直接连接符 273441"/>
            <p:cNvSpPr/>
            <p:nvPr/>
          </p:nvSpPr>
          <p:spPr>
            <a:xfrm>
              <a:off x="1152" y="2016"/>
              <a:ext cx="0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41" name="文本框 273442"/>
            <p:cNvSpPr txBox="1"/>
            <p:nvPr/>
          </p:nvSpPr>
          <p:spPr>
            <a:xfrm>
              <a:off x="808" y="2112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13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sp>
        <p:nvSpPr>
          <p:cNvPr id="273444" name="文本框 273443"/>
          <p:cNvSpPr txBox="1"/>
          <p:nvPr/>
        </p:nvSpPr>
        <p:spPr>
          <a:xfrm>
            <a:off x="5638800" y="26670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调用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f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73445" name="组合 273444"/>
          <p:cNvGrpSpPr/>
          <p:nvPr/>
        </p:nvGrpSpPr>
        <p:grpSpPr>
          <a:xfrm>
            <a:off x="6324600" y="3352800"/>
            <a:ext cx="533400" cy="762000"/>
            <a:chOff x="2448" y="1200"/>
            <a:chExt cx="336" cy="480"/>
          </a:xfrm>
        </p:grpSpPr>
        <p:sp>
          <p:nvSpPr>
            <p:cNvPr id="43044" name="直接连接符 273445"/>
            <p:cNvSpPr/>
            <p:nvPr/>
          </p:nvSpPr>
          <p:spPr>
            <a:xfrm>
              <a:off x="2784" y="1200"/>
              <a:ext cx="0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45" name="文本框 273446"/>
            <p:cNvSpPr txBox="1"/>
            <p:nvPr/>
          </p:nvSpPr>
          <p:spPr>
            <a:xfrm>
              <a:off x="2448" y="1248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9</a:t>
              </a:r>
            </a:p>
          </p:txBody>
        </p:sp>
      </p:grpSp>
      <p:grpSp>
        <p:nvGrpSpPr>
          <p:cNvPr id="273448" name="组合 273447"/>
          <p:cNvGrpSpPr/>
          <p:nvPr/>
        </p:nvGrpSpPr>
        <p:grpSpPr>
          <a:xfrm>
            <a:off x="6248400" y="1828800"/>
            <a:ext cx="533400" cy="762000"/>
            <a:chOff x="2448" y="1200"/>
            <a:chExt cx="336" cy="480"/>
          </a:xfrm>
        </p:grpSpPr>
        <p:sp>
          <p:nvSpPr>
            <p:cNvPr id="43047" name="直接连接符 273448"/>
            <p:cNvSpPr/>
            <p:nvPr/>
          </p:nvSpPr>
          <p:spPr>
            <a:xfrm>
              <a:off x="2784" y="1200"/>
              <a:ext cx="0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48" name="文本框 273449"/>
            <p:cNvSpPr txBox="1"/>
            <p:nvPr/>
          </p:nvSpPr>
          <p:spPr>
            <a:xfrm>
              <a:off x="2448" y="1248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5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73451" name="组合 273450"/>
          <p:cNvGrpSpPr/>
          <p:nvPr/>
        </p:nvGrpSpPr>
        <p:grpSpPr>
          <a:xfrm>
            <a:off x="7162800" y="1676400"/>
            <a:ext cx="990600" cy="838200"/>
            <a:chOff x="1776" y="1152"/>
            <a:chExt cx="624" cy="528"/>
          </a:xfrm>
        </p:grpSpPr>
        <p:sp>
          <p:nvSpPr>
            <p:cNvPr id="43050" name="直接连接符 273451"/>
            <p:cNvSpPr/>
            <p:nvPr/>
          </p:nvSpPr>
          <p:spPr>
            <a:xfrm flipV="1">
              <a:off x="1776" y="1152"/>
              <a:ext cx="624" cy="52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51" name="文本框 273452"/>
            <p:cNvSpPr txBox="1"/>
            <p:nvPr/>
          </p:nvSpPr>
          <p:spPr>
            <a:xfrm>
              <a:off x="1805" y="1166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6</a:t>
              </a:r>
            </a:p>
          </p:txBody>
        </p:sp>
      </p:grpSp>
      <p:grpSp>
        <p:nvGrpSpPr>
          <p:cNvPr id="273454" name="组合 273453"/>
          <p:cNvGrpSpPr/>
          <p:nvPr/>
        </p:nvGrpSpPr>
        <p:grpSpPr>
          <a:xfrm>
            <a:off x="7010400" y="3124200"/>
            <a:ext cx="1295400" cy="1027113"/>
            <a:chOff x="3216" y="2064"/>
            <a:chExt cx="912" cy="697"/>
          </a:xfrm>
        </p:grpSpPr>
        <p:sp>
          <p:nvSpPr>
            <p:cNvPr id="43053" name="直接连接符 273454"/>
            <p:cNvSpPr/>
            <p:nvPr/>
          </p:nvSpPr>
          <p:spPr>
            <a:xfrm flipH="1" flipV="1">
              <a:off x="3216" y="2064"/>
              <a:ext cx="912" cy="67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54" name="文本框 273455"/>
            <p:cNvSpPr txBox="1"/>
            <p:nvPr/>
          </p:nvSpPr>
          <p:spPr>
            <a:xfrm>
              <a:off x="3456" y="2409"/>
              <a:ext cx="432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8</a:t>
              </a:r>
            </a:p>
          </p:txBody>
        </p:sp>
      </p:grpSp>
      <p:sp>
        <p:nvSpPr>
          <p:cNvPr id="273457" name="文本框 273456"/>
          <p:cNvSpPr txBox="1"/>
          <p:nvPr/>
        </p:nvSpPr>
        <p:spPr>
          <a:xfrm>
            <a:off x="228600" y="25908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调用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root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sp>
        <p:nvSpPr>
          <p:cNvPr id="273458" name="文本框 273457"/>
          <p:cNvSpPr txBox="1"/>
          <p:nvPr/>
        </p:nvSpPr>
        <p:spPr>
          <a:xfrm>
            <a:off x="7620000" y="11430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f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　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3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3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3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3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3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3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3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3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3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27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73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0" dur="500"/>
                                        <p:tgtEl>
                                          <p:spTgt spid="27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3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6" dur="5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3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/>
      <p:bldP spid="273413" grpId="0"/>
      <p:bldP spid="273414" grpId="0"/>
      <p:bldP spid="273415" grpId="0"/>
      <p:bldP spid="273416" grpId="0"/>
      <p:bldP spid="273444" grpId="0"/>
      <p:bldP spid="273457" grpId="0"/>
      <p:bldP spid="27345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5052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函数的递归调用</a:t>
            </a:r>
          </a:p>
        </p:txBody>
      </p:sp>
      <p:sp>
        <p:nvSpPr>
          <p:cNvPr id="150531" name="文本框 150530"/>
          <p:cNvSpPr txBox="1"/>
          <p:nvPr/>
        </p:nvSpPr>
        <p:spPr>
          <a:xfrm>
            <a:off x="1066800" y="5410200"/>
            <a:ext cx="21336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3600" dirty="0">
                <a:solidFill>
                  <a:srgbClr val="008000"/>
                </a:solidFill>
                <a:latin typeface="Times New Roman" panose="02020603050405020304" charset="0"/>
                <a:ea typeface="隶书" panose="02010509060101010101" pitchFamily="49" charset="-122"/>
              </a:rPr>
              <a:t>直接调用</a:t>
            </a:r>
          </a:p>
        </p:txBody>
      </p:sp>
      <p:sp>
        <p:nvSpPr>
          <p:cNvPr id="150532" name="直接连接符 150531"/>
          <p:cNvSpPr/>
          <p:nvPr/>
        </p:nvSpPr>
        <p:spPr>
          <a:xfrm>
            <a:off x="3581400" y="1447800"/>
            <a:ext cx="0" cy="5105400"/>
          </a:xfrm>
          <a:prstGeom prst="line">
            <a:avLst/>
          </a:prstGeom>
          <a:ln w="3810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533" name="文本框 150532"/>
          <p:cNvSpPr txBox="1"/>
          <p:nvPr/>
        </p:nvSpPr>
        <p:spPr>
          <a:xfrm>
            <a:off x="4648200" y="5562600"/>
            <a:ext cx="21336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3600" dirty="0">
                <a:solidFill>
                  <a:srgbClr val="008000"/>
                </a:solidFill>
                <a:latin typeface="Times New Roman" panose="02020603050405020304" charset="0"/>
                <a:ea typeface="隶书" panose="02010509060101010101" pitchFamily="49" charset="-122"/>
              </a:rPr>
              <a:t>间接调用</a:t>
            </a:r>
          </a:p>
        </p:txBody>
      </p:sp>
      <p:sp>
        <p:nvSpPr>
          <p:cNvPr id="150534" name="文本框 150533"/>
          <p:cNvSpPr txBox="1"/>
          <p:nvPr/>
        </p:nvSpPr>
        <p:spPr>
          <a:xfrm>
            <a:off x="1371600" y="2590800"/>
            <a:ext cx="1277938" cy="17986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8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f( )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{……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 x=f( )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……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50535" name="文本框 150534"/>
          <p:cNvSpPr txBox="1"/>
          <p:nvPr/>
        </p:nvSpPr>
        <p:spPr>
          <a:xfrm>
            <a:off x="4648200" y="1524000"/>
            <a:ext cx="1366838" cy="38465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8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f1( )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{……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x=f2( )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……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  <a:p>
            <a:pPr lvl="0" indent="0">
              <a:lnSpc>
                <a:spcPct val="80000"/>
              </a:lnSpc>
            </a:pPr>
            <a:endParaRPr lang="en-US" altLang="zh-CN" sz="2800" b="1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80000"/>
              </a:lnSpc>
            </a:pPr>
            <a:r>
              <a:rPr lang="en-US" altLang="zh-CN" sz="2800" b="1" err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f2( )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{……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y=f1( )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……</a:t>
            </a:r>
          </a:p>
          <a:p>
            <a:pPr lvl="0" indent="0">
              <a:lnSpc>
                <a:spcPct val="8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50536" name="文本框 150535"/>
          <p:cNvSpPr txBox="1"/>
          <p:nvPr/>
        </p:nvSpPr>
        <p:spPr>
          <a:xfrm>
            <a:off x="609600" y="1004888"/>
            <a:ext cx="7327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递归调用：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一个函数直接或间接地调用自身。</a:t>
            </a:r>
            <a:endParaRPr lang="zh-CN" altLang="en-US" sz="2800" dirty="0"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/>
      <p:bldP spid="150533" grpId="0"/>
      <p:bldP spid="150534" grpId="0"/>
      <p:bldP spid="150535" grpId="0"/>
      <p:bldP spid="1505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2826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函数的递归调用图示</a:t>
            </a:r>
          </a:p>
        </p:txBody>
      </p:sp>
      <p:sp>
        <p:nvSpPr>
          <p:cNvPr id="282628" name="文本框 282627"/>
          <p:cNvSpPr txBox="1"/>
          <p:nvPr/>
        </p:nvSpPr>
        <p:spPr>
          <a:xfrm>
            <a:off x="1905000" y="15240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f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sp>
        <p:nvSpPr>
          <p:cNvPr id="282629" name="文本框 282628"/>
          <p:cNvSpPr txBox="1"/>
          <p:nvPr/>
        </p:nvSpPr>
        <p:spPr>
          <a:xfrm>
            <a:off x="1524000" y="26670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调用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f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sp>
        <p:nvSpPr>
          <p:cNvPr id="282630" name="直接连接符 282629"/>
          <p:cNvSpPr/>
          <p:nvPr/>
        </p:nvSpPr>
        <p:spPr>
          <a:xfrm>
            <a:off x="2286000" y="1981200"/>
            <a:ext cx="0" cy="762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2631" name="直接连接符 282630"/>
          <p:cNvSpPr/>
          <p:nvPr/>
        </p:nvSpPr>
        <p:spPr>
          <a:xfrm>
            <a:off x="2286000" y="3200400"/>
            <a:ext cx="0" cy="381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632" name="直接连接符 282631"/>
          <p:cNvSpPr/>
          <p:nvPr/>
        </p:nvSpPr>
        <p:spPr>
          <a:xfrm flipH="1">
            <a:off x="1295400" y="3581400"/>
            <a:ext cx="9906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633" name="直接连接符 282632"/>
          <p:cNvSpPr/>
          <p:nvPr/>
        </p:nvSpPr>
        <p:spPr>
          <a:xfrm>
            <a:off x="1323975" y="1776413"/>
            <a:ext cx="0" cy="180498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634" name="直接连接符 282633"/>
          <p:cNvSpPr/>
          <p:nvPr/>
        </p:nvSpPr>
        <p:spPr>
          <a:xfrm>
            <a:off x="1312863" y="1787525"/>
            <a:ext cx="6096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2635" name="文本框 282634"/>
          <p:cNvSpPr txBox="1"/>
          <p:nvPr/>
        </p:nvSpPr>
        <p:spPr>
          <a:xfrm>
            <a:off x="4635500" y="15240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f1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sp>
        <p:nvSpPr>
          <p:cNvPr id="282636" name="文本框 282635"/>
          <p:cNvSpPr txBox="1"/>
          <p:nvPr/>
        </p:nvSpPr>
        <p:spPr>
          <a:xfrm>
            <a:off x="4495800" y="273685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调用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f2</a:t>
            </a:r>
          </a:p>
        </p:txBody>
      </p:sp>
      <p:sp>
        <p:nvSpPr>
          <p:cNvPr id="282637" name="文本框 282636"/>
          <p:cNvSpPr txBox="1"/>
          <p:nvPr/>
        </p:nvSpPr>
        <p:spPr>
          <a:xfrm>
            <a:off x="6858000" y="144780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f2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sp>
        <p:nvSpPr>
          <p:cNvPr id="282638" name="文本框 282637"/>
          <p:cNvSpPr txBox="1"/>
          <p:nvPr/>
        </p:nvSpPr>
        <p:spPr>
          <a:xfrm>
            <a:off x="6219825" y="25146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调用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f1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sp>
        <p:nvSpPr>
          <p:cNvPr id="282639" name="直接连接符 282638"/>
          <p:cNvSpPr/>
          <p:nvPr/>
        </p:nvSpPr>
        <p:spPr>
          <a:xfrm>
            <a:off x="5181600" y="1981200"/>
            <a:ext cx="0" cy="762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2640" name="直接连接符 282639"/>
          <p:cNvSpPr/>
          <p:nvPr/>
        </p:nvSpPr>
        <p:spPr>
          <a:xfrm flipV="1">
            <a:off x="5638800" y="1828800"/>
            <a:ext cx="1219200" cy="838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2641" name="直接连接符 282640"/>
          <p:cNvSpPr/>
          <p:nvPr/>
        </p:nvSpPr>
        <p:spPr>
          <a:xfrm>
            <a:off x="7315200" y="1905000"/>
            <a:ext cx="0" cy="609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2642" name="直接连接符 282641"/>
          <p:cNvSpPr/>
          <p:nvPr/>
        </p:nvSpPr>
        <p:spPr>
          <a:xfrm>
            <a:off x="7315200" y="2971800"/>
            <a:ext cx="0" cy="838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643" name="直接连接符 282642"/>
          <p:cNvSpPr/>
          <p:nvPr/>
        </p:nvSpPr>
        <p:spPr>
          <a:xfrm flipH="1">
            <a:off x="4419600" y="3810000"/>
            <a:ext cx="28956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644" name="直接连接符 282643"/>
          <p:cNvSpPr/>
          <p:nvPr/>
        </p:nvSpPr>
        <p:spPr>
          <a:xfrm>
            <a:off x="4425950" y="1828800"/>
            <a:ext cx="0" cy="19812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645" name="直接连接符 282644"/>
          <p:cNvSpPr/>
          <p:nvPr/>
        </p:nvSpPr>
        <p:spPr>
          <a:xfrm>
            <a:off x="4419600" y="1828800"/>
            <a:ext cx="2286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2646" name="文本框 282645"/>
          <p:cNvSpPr txBox="1"/>
          <p:nvPr/>
        </p:nvSpPr>
        <p:spPr>
          <a:xfrm>
            <a:off x="1066800" y="4495800"/>
            <a:ext cx="21336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3600" dirty="0">
                <a:solidFill>
                  <a:srgbClr val="008000"/>
                </a:solidFill>
                <a:latin typeface="Times New Roman" panose="02020603050405020304" charset="0"/>
                <a:ea typeface="隶书" panose="02010509060101010101" pitchFamily="49" charset="-122"/>
              </a:rPr>
              <a:t>直接调用</a:t>
            </a:r>
          </a:p>
        </p:txBody>
      </p:sp>
      <p:sp>
        <p:nvSpPr>
          <p:cNvPr id="282647" name="文本框 282646"/>
          <p:cNvSpPr txBox="1"/>
          <p:nvPr/>
        </p:nvSpPr>
        <p:spPr>
          <a:xfrm>
            <a:off x="4648200" y="4648200"/>
            <a:ext cx="21336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sz="3600" dirty="0">
                <a:solidFill>
                  <a:srgbClr val="008000"/>
                </a:solidFill>
                <a:latin typeface="Times New Roman" panose="02020603050405020304" charset="0"/>
                <a:ea typeface="隶书" panose="02010509060101010101" pitchFamily="49" charset="-122"/>
              </a:rPr>
              <a:t>间接调用</a:t>
            </a:r>
          </a:p>
        </p:txBody>
      </p:sp>
      <p:sp>
        <p:nvSpPr>
          <p:cNvPr id="282648" name="文本框 282647"/>
          <p:cNvSpPr txBox="1"/>
          <p:nvPr/>
        </p:nvSpPr>
        <p:spPr>
          <a:xfrm>
            <a:off x="609600" y="1828800"/>
            <a:ext cx="533400" cy="19177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ea typeface="楷体_GB2312" pitchFamily="49" charset="-122"/>
              </a:rPr>
              <a:t>参数有变化</a:t>
            </a:r>
          </a:p>
        </p:txBody>
      </p:sp>
      <p:sp>
        <p:nvSpPr>
          <p:cNvPr id="282649" name="文本框 282648"/>
          <p:cNvSpPr txBox="1"/>
          <p:nvPr/>
        </p:nvSpPr>
        <p:spPr>
          <a:xfrm>
            <a:off x="4876800" y="3886200"/>
            <a:ext cx="2133600" cy="4572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ea typeface="楷体_GB2312" pitchFamily="49" charset="-122"/>
              </a:rPr>
              <a:t>参数有变化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28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8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82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82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82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2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82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82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8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8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8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8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28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8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8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/>
      <p:bldP spid="282629" grpId="0"/>
      <p:bldP spid="282635" grpId="0"/>
      <p:bldP spid="282636" grpId="0"/>
      <p:bldP spid="282637" grpId="0"/>
      <p:bldP spid="282638" grpId="0"/>
      <p:bldP spid="282646" grpId="0"/>
      <p:bldP spid="282647" grpId="0"/>
      <p:bldP spid="282648" grpId="0"/>
      <p:bldP spid="2826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3430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何时采用递归方法？</a:t>
            </a:r>
          </a:p>
        </p:txBody>
      </p:sp>
      <p:sp>
        <p:nvSpPr>
          <p:cNvPr id="46082" name="文本占位符 343042"/>
          <p:cNvSpPr>
            <a:spLocks noGrp="1"/>
          </p:cNvSpPr>
          <p:nvPr>
            <p:ph idx="1"/>
          </p:nvPr>
        </p:nvSpPr>
        <p:spPr>
          <a:xfrm>
            <a:off x="457200" y="1066800"/>
            <a:ext cx="8235950" cy="5181600"/>
          </a:xfrm>
        </p:spPr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可把要解决的问题转化为一个新的问题，而这新的问题的解法仍与原来的解法相同，只是所处理的对象有规律地递增或递减。例：</a:t>
            </a:r>
            <a:r>
              <a:rPr lang="en-US" altLang="zh-CN" sz="2800" i="1">
                <a:solidFill>
                  <a:srgbClr val="CC00CC"/>
                </a:solidFill>
              </a:rPr>
              <a:t>n！</a:t>
            </a:r>
            <a:r>
              <a:rPr lang="en-US" altLang="zh-CN" sz="2800"/>
              <a:t>=n*</a:t>
            </a:r>
            <a:r>
              <a:rPr lang="en-US" altLang="zh-CN" sz="2800" i="1">
                <a:solidFill>
                  <a:srgbClr val="CC00CC"/>
                </a:solidFill>
              </a:rPr>
              <a:t>（n-1）！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可应用这个转化过程使问题得到解决。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必定要有一个明确的结束递归的条件。例：</a:t>
            </a:r>
            <a:r>
              <a:rPr lang="en-US" altLang="zh-CN" sz="2800" i="1">
                <a:solidFill>
                  <a:srgbClr val="CC00CC"/>
                </a:solidFill>
              </a:rPr>
              <a:t>n==0||n==1</a:t>
            </a:r>
            <a:r>
              <a:rPr lang="zh-CN" altLang="en-US" sz="2800" dirty="0"/>
              <a:t>时，阶乘的值为1</a:t>
            </a:r>
          </a:p>
          <a:p>
            <a:pPr>
              <a:lnSpc>
                <a:spcPct val="130000"/>
              </a:lnSpc>
            </a:pPr>
            <a:endParaRPr lang="zh-CN" altLang="en-US" sz="2800" dirty="0"/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1776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477000" cy="685800"/>
          </a:xfrm>
        </p:spPr>
        <p:txBody>
          <a:bodyPr anchor="ctr"/>
          <a:lstStyle/>
          <a:p>
            <a:r>
              <a:rPr lang="zh-CN" altLang="en-US" sz="4000" dirty="0"/>
              <a:t>一个简单的函数调用例</a:t>
            </a:r>
            <a:r>
              <a:rPr lang="zh-CN" altLang="en-US" sz="2800" dirty="0">
                <a:solidFill>
                  <a:srgbClr val="CC0000"/>
                </a:solidFill>
              </a:rPr>
              <a:t> </a:t>
            </a:r>
            <a:r>
              <a:rPr lang="en-US" altLang="zh-CN" sz="4000"/>
              <a:t>5.1</a:t>
            </a:r>
          </a:p>
        </p:txBody>
      </p:sp>
      <p:sp>
        <p:nvSpPr>
          <p:cNvPr id="117764" name="矩形 117763"/>
          <p:cNvSpPr/>
          <p:nvPr/>
        </p:nvSpPr>
        <p:spPr>
          <a:xfrm>
            <a:off x="220663" y="923925"/>
            <a:ext cx="8666162" cy="51260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>
              <a:lnSpc>
                <a:spcPts val="3565"/>
              </a:lnSpc>
              <a:spcBef>
                <a:spcPct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#include &lt;iostream&gt;  </a:t>
            </a:r>
          </a:p>
          <a:p>
            <a:pPr lvl="0" indent="0">
              <a:lnSpc>
                <a:spcPts val="3565"/>
              </a:lnSpc>
              <a:spcBef>
                <a:spcPct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using namespace std;</a:t>
            </a:r>
          </a:p>
          <a:p>
            <a:pPr lvl="0" indent="0">
              <a:lnSpc>
                <a:spcPts val="3565"/>
              </a:lnSpc>
              <a:spcBef>
                <a:spcPct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void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printstar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( )</a:t>
            </a:r>
          </a:p>
          <a:p>
            <a:pPr lvl="0" indent="0">
              <a:lnSpc>
                <a:spcPts val="3565"/>
              </a:lnSpc>
              <a:spcBef>
                <a:spcPct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{	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cout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&lt;&lt;"******************"&lt;&lt;'\n';}</a:t>
            </a:r>
          </a:p>
          <a:p>
            <a:pPr lvl="0" indent="0">
              <a:lnSpc>
                <a:spcPts val="3565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charset="0"/>
                <a:ea typeface="宋体" panose="02010600030101010101" pitchFamily="2" charset="-122"/>
              </a:rPr>
              <a:t>void </a:t>
            </a:r>
            <a:r>
              <a:rPr lang="en-US" altLang="zh-CN" sz="2800" b="1" err="1">
                <a:solidFill>
                  <a:srgbClr val="0000CC"/>
                </a:solidFill>
                <a:latin typeface="Times New Roman" panose="02020603050405020304" charset="0"/>
                <a:ea typeface="宋体" panose="02010600030101010101" pitchFamily="2" charset="-122"/>
              </a:rPr>
              <a:t>printmessage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charset="0"/>
                <a:ea typeface="宋体" panose="02010600030101010101" pitchFamily="2" charset="-122"/>
              </a:rPr>
              <a:t>( )</a:t>
            </a:r>
          </a:p>
          <a:p>
            <a:pPr lvl="0" indent="0">
              <a:lnSpc>
                <a:spcPts val="3565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charset="0"/>
                <a:ea typeface="宋体" panose="02010600030101010101" pitchFamily="2" charset="-122"/>
              </a:rPr>
              <a:t>{	</a:t>
            </a:r>
            <a:r>
              <a:rPr lang="en-US" altLang="zh-CN" sz="2800" b="1" err="1">
                <a:solidFill>
                  <a:srgbClr val="0000CC"/>
                </a:solidFill>
                <a:latin typeface="Times New Roman" panose="02020603050405020304" charset="0"/>
                <a:ea typeface="宋体" panose="02010600030101010101" pitchFamily="2" charset="-122"/>
              </a:rPr>
              <a:t>cout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charset="0"/>
                <a:ea typeface="宋体" panose="02010600030101010101" pitchFamily="2" charset="-122"/>
              </a:rPr>
              <a:t>&lt;&lt;"  Welcome to C++"&lt;&lt;'\n';}</a:t>
            </a:r>
          </a:p>
          <a:p>
            <a:pPr lvl="0" indent="0">
              <a:lnSpc>
                <a:spcPts val="3565"/>
              </a:lnSpc>
              <a:spcBef>
                <a:spcPct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int main( )</a:t>
            </a:r>
          </a:p>
          <a:p>
            <a:pPr lvl="0" indent="0">
              <a:lnSpc>
                <a:spcPts val="3565"/>
              </a:lnSpc>
              <a:spcBef>
                <a:spcPct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{	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printstar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( );</a:t>
            </a:r>
          </a:p>
          <a:p>
            <a:pPr lvl="0" indent="0">
              <a:lnSpc>
                <a:spcPts val="3565"/>
              </a:lnSpc>
              <a:spcBef>
                <a:spcPct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printmessage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( );</a:t>
            </a:r>
          </a:p>
          <a:p>
            <a:pPr lvl="0" indent="0">
              <a:lnSpc>
                <a:spcPts val="3565"/>
              </a:lnSpc>
              <a:spcBef>
                <a:spcPct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printstar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( );</a:t>
            </a:r>
          </a:p>
          <a:p>
            <a:pPr lvl="0" indent="0">
              <a:lnSpc>
                <a:spcPts val="3565"/>
              </a:lnSpc>
              <a:spcBef>
                <a:spcPct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	return 0;</a:t>
            </a:r>
          </a:p>
          <a:p>
            <a:pPr lvl="0" indent="0">
              <a:lnSpc>
                <a:spcPts val="3565"/>
              </a:lnSpc>
              <a:spcBef>
                <a:spcPct val="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28364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000" dirty="0"/>
              <a:t>年龄问题</a:t>
            </a:r>
          </a:p>
        </p:txBody>
      </p:sp>
      <p:sp>
        <p:nvSpPr>
          <p:cNvPr id="47106" name="文本占位符 283650"/>
          <p:cNvSpPr>
            <a:spLocks noGrp="1"/>
          </p:cNvSpPr>
          <p:nvPr>
            <p:ph idx="1"/>
          </p:nvPr>
        </p:nvSpPr>
        <p:spPr>
          <a:xfrm>
            <a:off x="304800" y="1143000"/>
            <a:ext cx="8153400" cy="2514600"/>
          </a:xfrm>
        </p:spPr>
        <p:txBody>
          <a:bodyPr anchor="t"/>
          <a:lstStyle/>
          <a:p>
            <a:r>
              <a:rPr lang="zh-CN" altLang="en-US" sz="2800" dirty="0">
                <a:solidFill>
                  <a:srgbClr val="CC3300"/>
                </a:solidFill>
              </a:rPr>
              <a:t>问题：</a:t>
            </a:r>
            <a:r>
              <a:rPr lang="zh-CN" altLang="en-US" sz="2800" dirty="0"/>
              <a:t>有5个人坐在一起，问第5个人多少岁？他说比第4个人大2岁。问第4个人岁数，他说比第3个人大2岁。问第3个人，又说比第2个人大2岁。问第2个人，说比第1个人大2岁。最后问第1个人，他说是10岁。请问第5 个人多大？</a:t>
            </a:r>
          </a:p>
        </p:txBody>
      </p:sp>
      <p:grpSp>
        <p:nvGrpSpPr>
          <p:cNvPr id="283652" name="组合 283651"/>
          <p:cNvGrpSpPr/>
          <p:nvPr/>
        </p:nvGrpSpPr>
        <p:grpSpPr>
          <a:xfrm>
            <a:off x="533400" y="3810000"/>
            <a:ext cx="8305800" cy="2286000"/>
            <a:chOff x="336" y="2592"/>
            <a:chExt cx="5232" cy="1440"/>
          </a:xfrm>
        </p:grpSpPr>
        <p:sp>
          <p:nvSpPr>
            <p:cNvPr id="47108" name="文本框 283652"/>
            <p:cNvSpPr txBox="1"/>
            <p:nvPr/>
          </p:nvSpPr>
          <p:spPr>
            <a:xfrm>
              <a:off x="336" y="2592"/>
              <a:ext cx="5232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buClr>
                  <a:schemeClr val="accent2"/>
                </a:buClr>
                <a:buFont typeface="Wingdings 2" panose="05020102010507070707" pitchFamily="18" charset="2"/>
                <a:buChar char="d"/>
              </a:pPr>
              <a:r>
                <a:rPr lang="zh-CN" altLang="en-US" sz="3200" b="1" dirty="0">
                  <a:solidFill>
                    <a:srgbClr val="FF0000"/>
                  </a:solidFill>
                  <a:latin typeface="Times New Roman" panose="02020603050405020304" charset="0"/>
                  <a:ea typeface="楷体_GB2312" pitchFamily="49" charset="-122"/>
                </a:rPr>
                <a:t>递归公式</a:t>
              </a:r>
            </a:p>
            <a:p>
              <a:pPr lvl="0" indent="0">
                <a:buClr>
                  <a:srgbClr val="FF9966"/>
                </a:buClr>
                <a:buFont typeface="Monotype Sorts" pitchFamily="2" charset="2"/>
                <a:buNone/>
              </a:pPr>
              <a:r>
                <a:rPr lang="zh-CN" altLang="en-US" sz="3200" dirty="0">
                  <a:latin typeface="Times New Roman" panose="02020603050405020304" charset="0"/>
                  <a:ea typeface="宋体" panose="02010600030101010101" pitchFamily="2" charset="-122"/>
                </a:rPr>
                <a:t>			10                  （</a:t>
              </a:r>
              <a:r>
                <a:rPr lang="en-US" altLang="zh-CN" sz="3200">
                  <a:latin typeface="Times New Roman" panose="02020603050405020304" charset="0"/>
                  <a:ea typeface="宋体" panose="02010600030101010101" pitchFamily="2" charset="-122"/>
                </a:rPr>
                <a:t>n=1）</a:t>
              </a:r>
            </a:p>
            <a:p>
              <a:pPr lvl="0" indent="0">
                <a:buClr>
                  <a:srgbClr val="FF9966"/>
                </a:buClr>
                <a:buFont typeface="Monotype Sorts" pitchFamily="2" charset="2"/>
                <a:buNone/>
              </a:pPr>
              <a:r>
                <a:rPr lang="en-US" altLang="zh-CN" sz="3200">
                  <a:latin typeface="Times New Roman" panose="02020603050405020304" charset="0"/>
                  <a:ea typeface="宋体" panose="02010600030101010101" pitchFamily="2" charset="-122"/>
                </a:rPr>
                <a:t>	age(n)=</a:t>
              </a:r>
            </a:p>
            <a:p>
              <a:pPr lvl="0" indent="0">
                <a:spcBef>
                  <a:spcPct val="50000"/>
                </a:spcBef>
                <a:buClr>
                  <a:srgbClr val="FF9966"/>
                </a:buClr>
                <a:buFont typeface="Monotype Sorts" pitchFamily="2" charset="2"/>
                <a:buNone/>
              </a:pPr>
              <a:r>
                <a:rPr lang="en-US" altLang="zh-CN" sz="3200">
                  <a:latin typeface="Times New Roman" panose="02020603050405020304" charset="0"/>
                  <a:ea typeface="宋体" panose="02010600030101010101" pitchFamily="2" charset="-122"/>
                </a:rPr>
                <a:t>			age(n-1) + 2    （n&gt;1）</a:t>
              </a:r>
            </a:p>
          </p:txBody>
        </p:sp>
        <p:sp>
          <p:nvSpPr>
            <p:cNvPr id="47109" name="左大括号 283653"/>
            <p:cNvSpPr/>
            <p:nvPr/>
          </p:nvSpPr>
          <p:spPr>
            <a:xfrm>
              <a:off x="1824" y="2928"/>
              <a:ext cx="240" cy="1008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51553"/>
          <p:cNvSpPr>
            <a:spLocks noGrp="1"/>
          </p:cNvSpPr>
          <p:nvPr>
            <p:ph type="title"/>
          </p:nvPr>
        </p:nvSpPr>
        <p:spPr>
          <a:xfrm>
            <a:off x="381000" y="152400"/>
            <a:ext cx="3581400" cy="1066800"/>
          </a:xfrm>
        </p:spPr>
        <p:txBody>
          <a:bodyPr anchor="ctr"/>
          <a:lstStyle/>
          <a:p>
            <a:r>
              <a:rPr lang="zh-CN" altLang="en-US" sz="4000" dirty="0"/>
              <a:t>年龄问题</a:t>
            </a:r>
            <a:endParaRPr lang="zh-CN" altLang="en-US" dirty="0"/>
          </a:p>
        </p:txBody>
      </p:sp>
      <p:sp>
        <p:nvSpPr>
          <p:cNvPr id="151559" name="文本框 151558"/>
          <p:cNvSpPr txBox="1"/>
          <p:nvPr/>
        </p:nvSpPr>
        <p:spPr>
          <a:xfrm>
            <a:off x="1066800" y="1295400"/>
            <a:ext cx="2803525" cy="24415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age(5) = age(4)+2</a:t>
            </a:r>
          </a:p>
          <a:p>
            <a:pPr lvl="0" indent="0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age(4) = age(3)+2</a:t>
            </a:r>
          </a:p>
          <a:p>
            <a:pPr lvl="0" indent="0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age(3) = age(2)+2</a:t>
            </a:r>
          </a:p>
          <a:p>
            <a:pPr lvl="0" indent="0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age(2) = age(1)+2</a:t>
            </a:r>
          </a:p>
          <a:p>
            <a:pPr lvl="0" indent="0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age(1) = 10</a:t>
            </a:r>
          </a:p>
        </p:txBody>
      </p:sp>
      <p:grpSp>
        <p:nvGrpSpPr>
          <p:cNvPr id="151560" name="组合 151559"/>
          <p:cNvGrpSpPr/>
          <p:nvPr/>
        </p:nvGrpSpPr>
        <p:grpSpPr>
          <a:xfrm>
            <a:off x="6400800" y="1447800"/>
            <a:ext cx="898525" cy="2590800"/>
            <a:chOff x="4032" y="912"/>
            <a:chExt cx="566" cy="1632"/>
          </a:xfrm>
        </p:grpSpPr>
        <p:sp>
          <p:nvSpPr>
            <p:cNvPr id="48132" name="文本框 151560"/>
            <p:cNvSpPr txBox="1"/>
            <p:nvPr/>
          </p:nvSpPr>
          <p:spPr>
            <a:xfrm>
              <a:off x="4032" y="1440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回推</a:t>
              </a:r>
              <a:endParaRPr lang="zh-CN" altLang="en-US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48133" name="直接连接符 151561"/>
            <p:cNvSpPr/>
            <p:nvPr/>
          </p:nvSpPr>
          <p:spPr>
            <a:xfrm flipH="1" flipV="1">
              <a:off x="4032" y="912"/>
              <a:ext cx="0" cy="163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151563" name="组合 151562"/>
          <p:cNvGrpSpPr/>
          <p:nvPr/>
        </p:nvGrpSpPr>
        <p:grpSpPr>
          <a:xfrm>
            <a:off x="4495800" y="1447800"/>
            <a:ext cx="898525" cy="2438400"/>
            <a:chOff x="2832" y="912"/>
            <a:chExt cx="566" cy="1536"/>
          </a:xfrm>
        </p:grpSpPr>
        <p:sp>
          <p:nvSpPr>
            <p:cNvPr id="48135" name="直接连接符 151563"/>
            <p:cNvSpPr/>
            <p:nvPr/>
          </p:nvSpPr>
          <p:spPr>
            <a:xfrm>
              <a:off x="2832" y="912"/>
              <a:ext cx="0" cy="1536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8136" name="文本框 151564"/>
            <p:cNvSpPr txBox="1"/>
            <p:nvPr/>
          </p:nvSpPr>
          <p:spPr>
            <a:xfrm>
              <a:off x="2832" y="1440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递归</a:t>
              </a:r>
              <a:endParaRPr lang="zh-CN" altLang="en-US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文本框 152577"/>
          <p:cNvSpPr txBox="1"/>
          <p:nvPr/>
        </p:nvSpPr>
        <p:spPr>
          <a:xfrm>
            <a:off x="1066800" y="838200"/>
            <a:ext cx="4495800" cy="3168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20000"/>
              </a:lnSpc>
            </a:pP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 age(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n )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{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c;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if (n==1) c=10;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 else  c=age(n-1) + 2;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 return(c);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52579" name="文本框 152578"/>
          <p:cNvSpPr txBox="1"/>
          <p:nvPr/>
        </p:nvSpPr>
        <p:spPr>
          <a:xfrm>
            <a:off x="847725" y="4106863"/>
            <a:ext cx="4267200" cy="25034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ts val="3165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#include &lt;iostream&gt; </a:t>
            </a:r>
          </a:p>
          <a:p>
            <a:pPr lvl="0" indent="0">
              <a:lnSpc>
                <a:spcPts val="3165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using namespace std;</a:t>
            </a:r>
          </a:p>
          <a:p>
            <a:pPr lvl="0" indent="0">
              <a:lnSpc>
                <a:spcPts val="3165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int main( )</a:t>
            </a:r>
          </a:p>
          <a:p>
            <a:pPr lvl="0" indent="0">
              <a:lnSpc>
                <a:spcPts val="3165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{ 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cout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&lt;&lt; age(5) &lt;&lt; '\n';</a:t>
            </a:r>
          </a:p>
          <a:p>
            <a:pPr lvl="0" indent="0">
              <a:lnSpc>
                <a:spcPts val="3165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	return 0;</a:t>
            </a:r>
          </a:p>
          <a:p>
            <a:pPr lvl="0" indent="0">
              <a:lnSpc>
                <a:spcPts val="3165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152580" name="组合 152579"/>
          <p:cNvGrpSpPr/>
          <p:nvPr/>
        </p:nvGrpSpPr>
        <p:grpSpPr>
          <a:xfrm>
            <a:off x="1752600" y="1447800"/>
            <a:ext cx="1524000" cy="4343400"/>
            <a:chOff x="1104" y="912"/>
            <a:chExt cx="960" cy="2736"/>
          </a:xfrm>
        </p:grpSpPr>
        <p:sp>
          <p:nvSpPr>
            <p:cNvPr id="49156" name="直接连接符 152580"/>
            <p:cNvSpPr/>
            <p:nvPr/>
          </p:nvSpPr>
          <p:spPr>
            <a:xfrm>
              <a:off x="1104" y="912"/>
              <a:ext cx="432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57" name="直接连接符 152581"/>
            <p:cNvSpPr/>
            <p:nvPr/>
          </p:nvSpPr>
          <p:spPr>
            <a:xfrm>
              <a:off x="1584" y="1872"/>
              <a:ext cx="432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158" name="直接连接符 152582"/>
            <p:cNvSpPr/>
            <p:nvPr/>
          </p:nvSpPr>
          <p:spPr>
            <a:xfrm>
              <a:off x="1632" y="3648"/>
              <a:ext cx="432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9159" name="组合 152583"/>
          <p:cNvGrpSpPr/>
          <p:nvPr/>
        </p:nvGrpSpPr>
        <p:grpSpPr>
          <a:xfrm>
            <a:off x="4419600" y="914400"/>
            <a:ext cx="4495800" cy="1339850"/>
            <a:chOff x="2928" y="672"/>
            <a:chExt cx="2832" cy="844"/>
          </a:xfrm>
        </p:grpSpPr>
        <p:sp>
          <p:nvSpPr>
            <p:cNvPr id="49160" name="文本框 152584"/>
            <p:cNvSpPr txBox="1"/>
            <p:nvPr/>
          </p:nvSpPr>
          <p:spPr>
            <a:xfrm>
              <a:off x="2928" y="672"/>
              <a:ext cx="2832" cy="844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>
                <a:lnSpc>
                  <a:spcPct val="80000"/>
                </a:lnSpc>
                <a:buClr>
                  <a:srgbClr val="FF9966"/>
                </a:buClr>
                <a:buFont typeface="Monotype Sorts" pitchFamily="2" charset="2"/>
                <a:buNone/>
              </a:pPr>
              <a:r>
                <a:rPr lang="zh-CN" altLang="en-US" sz="2800" dirty="0">
                  <a:latin typeface="Times New Roman" panose="02020603050405020304" charset="0"/>
                  <a:ea typeface="宋体" panose="02010600030101010101" pitchFamily="2" charset="-122"/>
                </a:rPr>
                <a:t>                 10    （</a:t>
              </a:r>
              <a:r>
                <a:rPr lang="en-US" altLang="zh-CN" sz="2800">
                  <a:latin typeface="Times New Roman" panose="02020603050405020304" charset="0"/>
                  <a:ea typeface="宋体" panose="02010600030101010101" pitchFamily="2" charset="-122"/>
                </a:rPr>
                <a:t>n=1）</a:t>
              </a:r>
            </a:p>
            <a:p>
              <a:pPr lvl="0" indent="0">
                <a:lnSpc>
                  <a:spcPct val="80000"/>
                </a:lnSpc>
                <a:buClr>
                  <a:srgbClr val="FF9966"/>
                </a:buClr>
                <a:buFont typeface="Monotype Sorts" pitchFamily="2" charset="2"/>
                <a:buNone/>
              </a:pPr>
              <a:r>
                <a:rPr lang="en-US" altLang="zh-CN" sz="2800">
                  <a:latin typeface="Times New Roman" panose="02020603050405020304" charset="0"/>
                  <a:ea typeface="宋体" panose="02010600030101010101" pitchFamily="2" charset="-122"/>
                </a:rPr>
                <a:t>age(n)=</a:t>
              </a:r>
            </a:p>
            <a:p>
              <a:pPr lvl="0" indent="0">
                <a:lnSpc>
                  <a:spcPct val="80000"/>
                </a:lnSpc>
                <a:spcBef>
                  <a:spcPct val="50000"/>
                </a:spcBef>
                <a:buClr>
                  <a:srgbClr val="FF9966"/>
                </a:buClr>
                <a:buFont typeface="Monotype Sorts" pitchFamily="2" charset="2"/>
                <a:buNone/>
              </a:pPr>
              <a:r>
                <a:rPr lang="en-US" altLang="zh-CN" sz="2800">
                  <a:latin typeface="Times New Roman" panose="02020603050405020304" charset="0"/>
                  <a:ea typeface="宋体" panose="02010600030101010101" pitchFamily="2" charset="-122"/>
                </a:rPr>
                <a:t>                 age(n-1)+2（n&gt;1）</a:t>
              </a:r>
            </a:p>
          </p:txBody>
        </p:sp>
        <p:sp>
          <p:nvSpPr>
            <p:cNvPr id="49161" name="左大括号 152585"/>
            <p:cNvSpPr/>
            <p:nvPr/>
          </p:nvSpPr>
          <p:spPr>
            <a:xfrm>
              <a:off x="3744" y="768"/>
              <a:ext cx="144" cy="624"/>
            </a:xfrm>
            <a:prstGeom prst="leftBrace">
              <a:avLst>
                <a:gd name="adj1" fmla="val 36091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162" name="标题 152587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4000" dirty="0"/>
              <a:t>例题: 年龄问题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" fill="hold"/>
                                        <p:tgtEl>
                                          <p:spTgt spid="15258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/>
      <p:bldP spid="15257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文本框 153601"/>
          <p:cNvSpPr txBox="1"/>
          <p:nvPr/>
        </p:nvSpPr>
        <p:spPr>
          <a:xfrm>
            <a:off x="2514600" y="1371600"/>
            <a:ext cx="1905000" cy="1927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>
              <a:lnSpc>
                <a:spcPct val="120000"/>
              </a:lnSpc>
            </a:pP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age( 5 )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{ </a:t>
            </a:r>
            <a:r>
              <a:rPr lang="en-US" altLang="zh-CN" sz="20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  c;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 c=age(4) + 2;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   return(c);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0178" name="文本框 153602"/>
          <p:cNvSpPr txBox="1"/>
          <p:nvPr/>
        </p:nvSpPr>
        <p:spPr>
          <a:xfrm>
            <a:off x="609600" y="1371600"/>
            <a:ext cx="1600200" cy="1920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int main( )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{...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   age(5)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 ...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0179" name="标题 153604"/>
          <p:cNvSpPr>
            <a:spLocks noGrp="1"/>
          </p:cNvSpPr>
          <p:nvPr>
            <p:ph type="title"/>
          </p:nvPr>
        </p:nvSpPr>
        <p:spPr>
          <a:xfrm>
            <a:off x="457200" y="152400"/>
            <a:ext cx="4481513" cy="762000"/>
          </a:xfrm>
        </p:spPr>
        <p:txBody>
          <a:bodyPr wrap="square" lIns="91440" tIns="45720" rIns="91440" bIns="45720" anchor="ctr"/>
          <a:lstStyle/>
          <a:p>
            <a:r>
              <a:rPr lang="zh-CN" altLang="en-US" sz="4000" dirty="0"/>
              <a:t>递归的执行</a:t>
            </a:r>
            <a:endParaRPr lang="zh-CN" altLang="en-US" dirty="0"/>
          </a:p>
        </p:txBody>
      </p:sp>
      <p:sp>
        <p:nvSpPr>
          <p:cNvPr id="153606" name="文本框 153605"/>
          <p:cNvSpPr txBox="1"/>
          <p:nvPr/>
        </p:nvSpPr>
        <p:spPr>
          <a:xfrm>
            <a:off x="4708525" y="1371600"/>
            <a:ext cx="1905000" cy="1927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>
              <a:lnSpc>
                <a:spcPct val="120000"/>
              </a:lnSpc>
            </a:pP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age( 4 )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{ </a:t>
            </a:r>
            <a:r>
              <a:rPr lang="en-US" altLang="zh-CN" sz="20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  c;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 c=age(3) + 2;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   return(c);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53607" name="文本框 153606"/>
          <p:cNvSpPr txBox="1"/>
          <p:nvPr/>
        </p:nvSpPr>
        <p:spPr>
          <a:xfrm>
            <a:off x="6858000" y="1371600"/>
            <a:ext cx="1905000" cy="1927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>
              <a:lnSpc>
                <a:spcPct val="120000"/>
              </a:lnSpc>
            </a:pP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age( 3 )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{ </a:t>
            </a:r>
            <a:r>
              <a:rPr lang="en-US" altLang="zh-CN" sz="20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  c;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 c=age(2) + 2;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   return(c);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53608" name="文本框 153607"/>
          <p:cNvSpPr txBox="1"/>
          <p:nvPr/>
        </p:nvSpPr>
        <p:spPr>
          <a:xfrm>
            <a:off x="4495800" y="4114800"/>
            <a:ext cx="1905000" cy="1927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>
              <a:lnSpc>
                <a:spcPct val="120000"/>
              </a:lnSpc>
            </a:pP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age( 2 )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{ </a:t>
            </a:r>
            <a:r>
              <a:rPr lang="en-US" altLang="zh-CN" sz="20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  c;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 c=age(1) + 2;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   return(c);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53609" name="文本框 153608"/>
          <p:cNvSpPr txBox="1"/>
          <p:nvPr/>
        </p:nvSpPr>
        <p:spPr>
          <a:xfrm>
            <a:off x="914400" y="3962400"/>
            <a:ext cx="1905000" cy="1927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>
              <a:lnSpc>
                <a:spcPct val="120000"/>
              </a:lnSpc>
            </a:pP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age( 1 )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{ </a:t>
            </a:r>
            <a:r>
              <a:rPr lang="en-US" altLang="zh-CN" sz="20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  c;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 c=10;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   return(c);</a:t>
            </a:r>
          </a:p>
          <a:p>
            <a:pPr lvl="0" indent="0">
              <a:lnSpc>
                <a:spcPct val="120000"/>
              </a:lnSpc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53610" name="直接连接符 153609"/>
          <p:cNvSpPr/>
          <p:nvPr/>
        </p:nvSpPr>
        <p:spPr>
          <a:xfrm>
            <a:off x="1143000" y="1828800"/>
            <a:ext cx="0" cy="3810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11" name="直接连接符 153610"/>
          <p:cNvSpPr/>
          <p:nvPr/>
        </p:nvSpPr>
        <p:spPr>
          <a:xfrm>
            <a:off x="3429000" y="1828800"/>
            <a:ext cx="0" cy="3810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12" name="直接连接符 153611"/>
          <p:cNvSpPr/>
          <p:nvPr/>
        </p:nvSpPr>
        <p:spPr>
          <a:xfrm>
            <a:off x="5638800" y="1828800"/>
            <a:ext cx="0" cy="3810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13" name="直接连接符 153612"/>
          <p:cNvSpPr/>
          <p:nvPr/>
        </p:nvSpPr>
        <p:spPr>
          <a:xfrm>
            <a:off x="7848600" y="1828800"/>
            <a:ext cx="0" cy="3810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14" name="直接连接符 153613"/>
          <p:cNvSpPr/>
          <p:nvPr/>
        </p:nvSpPr>
        <p:spPr>
          <a:xfrm>
            <a:off x="5486400" y="4572000"/>
            <a:ext cx="0" cy="3810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15" name="直接连接符 153614"/>
          <p:cNvSpPr/>
          <p:nvPr/>
        </p:nvSpPr>
        <p:spPr>
          <a:xfrm>
            <a:off x="1524000" y="4495800"/>
            <a:ext cx="0" cy="3810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16" name="直接连接符 153615"/>
          <p:cNvSpPr/>
          <p:nvPr/>
        </p:nvSpPr>
        <p:spPr>
          <a:xfrm>
            <a:off x="1143000" y="2514600"/>
            <a:ext cx="0" cy="3810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17" name="直接连接符 153616"/>
          <p:cNvSpPr/>
          <p:nvPr/>
        </p:nvSpPr>
        <p:spPr>
          <a:xfrm>
            <a:off x="3429000" y="2514600"/>
            <a:ext cx="0" cy="3810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18" name="直接连接符 153617"/>
          <p:cNvSpPr/>
          <p:nvPr/>
        </p:nvSpPr>
        <p:spPr>
          <a:xfrm>
            <a:off x="5638800" y="2514600"/>
            <a:ext cx="0" cy="3810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19" name="直接连接符 153618"/>
          <p:cNvSpPr/>
          <p:nvPr/>
        </p:nvSpPr>
        <p:spPr>
          <a:xfrm>
            <a:off x="7848600" y="2514600"/>
            <a:ext cx="0" cy="3810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20" name="直接连接符 153619"/>
          <p:cNvSpPr/>
          <p:nvPr/>
        </p:nvSpPr>
        <p:spPr>
          <a:xfrm>
            <a:off x="5486400" y="5257800"/>
            <a:ext cx="0" cy="3810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21" name="直接连接符 153620"/>
          <p:cNvSpPr/>
          <p:nvPr/>
        </p:nvSpPr>
        <p:spPr>
          <a:xfrm>
            <a:off x="1524000" y="4876800"/>
            <a:ext cx="0" cy="3810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22" name="直接连接符 153621"/>
          <p:cNvSpPr/>
          <p:nvPr/>
        </p:nvSpPr>
        <p:spPr>
          <a:xfrm flipV="1">
            <a:off x="1524000" y="1676400"/>
            <a:ext cx="1066800" cy="6096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23" name="直接连接符 153622"/>
          <p:cNvSpPr/>
          <p:nvPr/>
        </p:nvSpPr>
        <p:spPr>
          <a:xfrm flipV="1">
            <a:off x="3733800" y="1676400"/>
            <a:ext cx="1066800" cy="6096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24" name="直接连接符 153623"/>
          <p:cNvSpPr/>
          <p:nvPr/>
        </p:nvSpPr>
        <p:spPr>
          <a:xfrm flipV="1">
            <a:off x="5943600" y="1676400"/>
            <a:ext cx="1066800" cy="6096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25" name="直接连接符 153624"/>
          <p:cNvSpPr/>
          <p:nvPr/>
        </p:nvSpPr>
        <p:spPr>
          <a:xfrm rot="-7326265" flipV="1">
            <a:off x="3048000" y="4191000"/>
            <a:ext cx="1066800" cy="6096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26" name="直接连接符 153625"/>
          <p:cNvSpPr/>
          <p:nvPr/>
        </p:nvSpPr>
        <p:spPr>
          <a:xfrm flipH="1" flipV="1">
            <a:off x="1600200" y="2514600"/>
            <a:ext cx="990600" cy="5334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27" name="直接连接符 153626"/>
          <p:cNvSpPr/>
          <p:nvPr/>
        </p:nvSpPr>
        <p:spPr>
          <a:xfrm flipH="1" flipV="1">
            <a:off x="3657600" y="2438400"/>
            <a:ext cx="1066800" cy="6858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28" name="直接连接符 153627"/>
          <p:cNvSpPr/>
          <p:nvPr/>
        </p:nvSpPr>
        <p:spPr>
          <a:xfrm flipH="1" flipV="1">
            <a:off x="5867400" y="2438400"/>
            <a:ext cx="1066800" cy="6858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29" name="直接连接符 153628"/>
          <p:cNvSpPr/>
          <p:nvPr/>
        </p:nvSpPr>
        <p:spPr>
          <a:xfrm rot="7111012" flipH="1" flipV="1">
            <a:off x="3009900" y="4838700"/>
            <a:ext cx="1066800" cy="6858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36" name="文本框 153635"/>
          <p:cNvSpPr txBox="1"/>
          <p:nvPr/>
        </p:nvSpPr>
        <p:spPr>
          <a:xfrm>
            <a:off x="822325" y="1012825"/>
            <a:ext cx="11049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800" b="1" dirty="0">
                <a:latin typeface="Times New Roman" panose="02020603050405020304" charset="0"/>
                <a:ea typeface="宋体" panose="02010600030101010101" pitchFamily="2" charset="-122"/>
              </a:rPr>
              <a:t>保留现场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37" name="文本框 153636"/>
          <p:cNvSpPr txBox="1"/>
          <p:nvPr/>
        </p:nvSpPr>
        <p:spPr>
          <a:xfrm>
            <a:off x="2857500" y="990600"/>
            <a:ext cx="11049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800" b="1" dirty="0">
                <a:latin typeface="Times New Roman" panose="02020603050405020304" charset="0"/>
                <a:ea typeface="宋体" panose="02010600030101010101" pitchFamily="2" charset="-122"/>
              </a:rPr>
              <a:t>保留现场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38" name="文本框 153637"/>
          <p:cNvSpPr txBox="1"/>
          <p:nvPr/>
        </p:nvSpPr>
        <p:spPr>
          <a:xfrm>
            <a:off x="5143500" y="990600"/>
            <a:ext cx="11049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800" b="1" dirty="0">
                <a:latin typeface="Times New Roman" panose="02020603050405020304" charset="0"/>
                <a:ea typeface="宋体" panose="02010600030101010101" pitchFamily="2" charset="-122"/>
              </a:rPr>
              <a:t>保留现场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39" name="文本框 153638"/>
          <p:cNvSpPr txBox="1"/>
          <p:nvPr/>
        </p:nvSpPr>
        <p:spPr>
          <a:xfrm>
            <a:off x="7315200" y="990600"/>
            <a:ext cx="11049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800" b="1" dirty="0">
                <a:latin typeface="Times New Roman" panose="02020603050405020304" charset="0"/>
                <a:ea typeface="宋体" panose="02010600030101010101" pitchFamily="2" charset="-122"/>
              </a:rPr>
              <a:t>保留现场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40" name="文本框 153639"/>
          <p:cNvSpPr txBox="1"/>
          <p:nvPr/>
        </p:nvSpPr>
        <p:spPr>
          <a:xfrm>
            <a:off x="4876800" y="3748088"/>
            <a:ext cx="110490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800" b="1" dirty="0">
                <a:latin typeface="Times New Roman" panose="02020603050405020304" charset="0"/>
                <a:ea typeface="宋体" panose="02010600030101010101" pitchFamily="2" charset="-122"/>
              </a:rPr>
              <a:t>保留现场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41" name="文本框 153640"/>
          <p:cNvSpPr txBox="1"/>
          <p:nvPr/>
        </p:nvSpPr>
        <p:spPr>
          <a:xfrm>
            <a:off x="1143000" y="6019800"/>
            <a:ext cx="11049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800" b="1" dirty="0">
                <a:latin typeface="Times New Roman" panose="02020603050405020304" charset="0"/>
                <a:ea typeface="宋体" panose="02010600030101010101" pitchFamily="2" charset="-122"/>
              </a:rPr>
              <a:t>撤消现场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42" name="直接连接符 153641"/>
          <p:cNvSpPr/>
          <p:nvPr/>
        </p:nvSpPr>
        <p:spPr>
          <a:xfrm flipH="1">
            <a:off x="6705600" y="3810000"/>
            <a:ext cx="990600" cy="11430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43" name="直接连接符 153642"/>
          <p:cNvSpPr/>
          <p:nvPr/>
        </p:nvSpPr>
        <p:spPr>
          <a:xfrm flipV="1">
            <a:off x="6858000" y="3886200"/>
            <a:ext cx="1371600" cy="17526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53644" name="文本框 153643"/>
          <p:cNvSpPr txBox="1"/>
          <p:nvPr/>
        </p:nvSpPr>
        <p:spPr>
          <a:xfrm>
            <a:off x="7010400" y="3429000"/>
            <a:ext cx="11620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800" b="1" dirty="0">
                <a:latin typeface="Times New Roman" panose="02020603050405020304" charset="0"/>
                <a:ea typeface="宋体" panose="02010600030101010101" pitchFamily="2" charset="-122"/>
              </a:rPr>
              <a:t>撤消现场 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45" name="文本框 153644"/>
          <p:cNvSpPr txBox="1"/>
          <p:nvPr/>
        </p:nvSpPr>
        <p:spPr>
          <a:xfrm>
            <a:off x="5105400" y="3429000"/>
            <a:ext cx="11620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800" b="1" dirty="0">
                <a:latin typeface="Times New Roman" panose="02020603050405020304" charset="0"/>
                <a:ea typeface="宋体" panose="02010600030101010101" pitchFamily="2" charset="-122"/>
              </a:rPr>
              <a:t>撤消现场 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46" name="文本框 153645"/>
          <p:cNvSpPr txBox="1"/>
          <p:nvPr/>
        </p:nvSpPr>
        <p:spPr>
          <a:xfrm>
            <a:off x="2819400" y="3429000"/>
            <a:ext cx="11620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800" b="1" dirty="0">
                <a:latin typeface="Times New Roman" panose="02020603050405020304" charset="0"/>
                <a:ea typeface="宋体" panose="02010600030101010101" pitchFamily="2" charset="-122"/>
              </a:rPr>
              <a:t>撤消现场 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47" name="文本框 153646"/>
          <p:cNvSpPr txBox="1"/>
          <p:nvPr/>
        </p:nvSpPr>
        <p:spPr>
          <a:xfrm>
            <a:off x="762000" y="3352800"/>
            <a:ext cx="11620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800" b="1" dirty="0">
                <a:latin typeface="Times New Roman" panose="02020603050405020304" charset="0"/>
                <a:ea typeface="宋体" panose="02010600030101010101" pitchFamily="2" charset="-122"/>
              </a:rPr>
              <a:t>撤消现场 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48" name="文本框 153647"/>
          <p:cNvSpPr txBox="1"/>
          <p:nvPr/>
        </p:nvSpPr>
        <p:spPr>
          <a:xfrm>
            <a:off x="4876800" y="6172200"/>
            <a:ext cx="11049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800" b="1" dirty="0">
                <a:latin typeface="Times New Roman" panose="02020603050405020304" charset="0"/>
                <a:ea typeface="宋体" panose="02010600030101010101" pitchFamily="2" charset="-122"/>
              </a:rPr>
              <a:t>撤消现场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49" name="文本框 153648"/>
          <p:cNvSpPr txBox="1"/>
          <p:nvPr/>
        </p:nvSpPr>
        <p:spPr>
          <a:xfrm>
            <a:off x="5410200" y="4210050"/>
            <a:ext cx="184150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endParaRPr lang="zh-CN" altLang="en-US" b="1" dirty="0">
              <a:latin typeface="Times New Roman" panose="02020603050405020304" charset="0"/>
              <a:ea typeface="楷体_GB2312" pitchFamily="49" charset="-122"/>
            </a:endParaRPr>
          </a:p>
          <a:p>
            <a:pPr lvl="0" indent="0"/>
            <a:endParaRPr lang="zh-CN" altLang="en-US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53650" name="三十二角星 153649"/>
          <p:cNvSpPr/>
          <p:nvPr/>
        </p:nvSpPr>
        <p:spPr>
          <a:xfrm>
            <a:off x="3733800" y="3733800"/>
            <a:ext cx="4419600" cy="2743200"/>
          </a:xfrm>
          <a:prstGeom prst="star32">
            <a:avLst>
              <a:gd name="adj" fmla="val 37500"/>
            </a:avLst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indent="0"/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缺点：</a:t>
            </a:r>
            <a:endParaRPr lang="zh-CN" altLang="en-US" b="1" dirty="0">
              <a:latin typeface="Times New Roman" panose="02020603050405020304" charset="0"/>
              <a:ea typeface="楷体_GB2312" pitchFamily="49" charset="-122"/>
            </a:endParaRP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占用内存空间较多，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运行时间较长。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lvl="0" indent="0"/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优点：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编程容易。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5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5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5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15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7" dur="500"/>
                                        <p:tgtEl>
                                          <p:spTgt spid="15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6" dur="500"/>
                                        <p:tgtEl>
                                          <p:spTgt spid="15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1" dur="500"/>
                                        <p:tgtEl>
                                          <p:spTgt spid="15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5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5" dur="500"/>
                                        <p:tgtEl>
                                          <p:spTgt spid="15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5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9" dur="500"/>
                                        <p:tgtEl>
                                          <p:spTgt spid="15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5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52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1" dur="500"/>
                                        <p:tgtEl>
                                          <p:spTgt spid="15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5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5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15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bldLvl="0" animBg="1"/>
      <p:bldP spid="153606" grpId="0" bldLvl="0" animBg="1"/>
      <p:bldP spid="153607" grpId="0" bldLvl="0" animBg="1"/>
      <p:bldP spid="153608" grpId="0" bldLvl="0" animBg="1"/>
      <p:bldP spid="153609" grpId="0" bldLvl="0" animBg="1"/>
      <p:bldP spid="153636" grpId="0"/>
      <p:bldP spid="153637" grpId="0"/>
      <p:bldP spid="153638" grpId="0"/>
      <p:bldP spid="153639" grpId="0"/>
      <p:bldP spid="153640" grpId="0"/>
      <p:bldP spid="153641" grpId="0"/>
      <p:bldP spid="153644" grpId="0"/>
      <p:bldP spid="153645" grpId="0"/>
      <p:bldP spid="153646" grpId="0"/>
      <p:bldP spid="153647" grpId="0"/>
      <p:bldP spid="153648" grpId="0"/>
      <p:bldP spid="153649" grpId="0"/>
      <p:bldP spid="153650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文本占位符 155649"/>
          <p:cNvSpPr>
            <a:spLocks noGrp="1"/>
          </p:cNvSpPr>
          <p:nvPr>
            <p:ph idx="1"/>
          </p:nvPr>
        </p:nvSpPr>
        <p:spPr>
          <a:xfrm>
            <a:off x="609600" y="990600"/>
            <a:ext cx="7772400" cy="457200"/>
          </a:xfrm>
        </p:spPr>
        <p:txBody>
          <a:bodyPr anchor="t"/>
          <a:lstStyle/>
          <a:p>
            <a:pPr>
              <a:lnSpc>
                <a:spcPct val="90000"/>
              </a:lnSpc>
              <a:buFont typeface="Wingdings 2" panose="05020102010507070707" pitchFamily="18" charset="2"/>
              <a:buChar char="d"/>
            </a:pPr>
            <a:r>
              <a:rPr lang="zh-CN" altLang="en-US" sz="2800" dirty="0"/>
              <a:t>用递归方法求 </a:t>
            </a:r>
            <a:r>
              <a:rPr lang="en-US" altLang="zh-CN" sz="2800"/>
              <a:t>n！。</a:t>
            </a:r>
          </a:p>
        </p:txBody>
      </p:sp>
      <p:grpSp>
        <p:nvGrpSpPr>
          <p:cNvPr id="155651" name="组合 155650"/>
          <p:cNvGrpSpPr/>
          <p:nvPr/>
        </p:nvGrpSpPr>
        <p:grpSpPr>
          <a:xfrm>
            <a:off x="603250" y="1370013"/>
            <a:ext cx="8305800" cy="1373187"/>
            <a:chOff x="380" y="768"/>
            <a:chExt cx="5232" cy="865"/>
          </a:xfrm>
        </p:grpSpPr>
        <p:sp>
          <p:nvSpPr>
            <p:cNvPr id="51203" name="文本框 155651"/>
            <p:cNvSpPr txBox="1"/>
            <p:nvPr/>
          </p:nvSpPr>
          <p:spPr>
            <a:xfrm>
              <a:off x="380" y="768"/>
              <a:ext cx="5232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buClr>
                  <a:srgbClr val="3399FF"/>
                </a:buClr>
                <a:buFont typeface="Wingdings 2" panose="05020102010507070707" pitchFamily="18" charset="2"/>
                <a:buChar char="d"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charset="0"/>
                  <a:ea typeface="楷体_GB2312" pitchFamily="49" charset="-122"/>
                </a:rPr>
                <a:t>思路：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 </a:t>
              </a:r>
              <a:r>
                <a:rPr lang="zh-CN" altLang="en-US" sz="2800" dirty="0">
                  <a:latin typeface="Times New Roman" panose="02020603050405020304" charset="0"/>
                  <a:ea typeface="宋体" panose="02010600030101010101" pitchFamily="2" charset="-122"/>
                </a:rPr>
                <a:t>	          1                       （</a:t>
              </a:r>
              <a:r>
                <a:rPr lang="zh-CN" altLang="en-US" sz="2800" dirty="0">
                  <a:latin typeface="Times New Roman" panose="02020603050405020304" charset="0"/>
                  <a:ea typeface="楷体_GB2312" pitchFamily="49" charset="-122"/>
                </a:rPr>
                <a:t>当</a:t>
              </a:r>
              <a:r>
                <a:rPr lang="zh-CN" altLang="en-US" sz="2800" dirty="0"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en-US" altLang="zh-CN" sz="2800">
                  <a:latin typeface="Times New Roman" panose="02020603050405020304" charset="0"/>
                  <a:ea typeface="宋体" panose="02010600030101010101" pitchFamily="2" charset="-122"/>
                </a:rPr>
                <a:t>n=0，1）</a:t>
              </a:r>
            </a:p>
            <a:p>
              <a:pPr lvl="0" indent="0"/>
              <a:r>
                <a:rPr lang="en-US" altLang="zh-CN" sz="2800">
                  <a:latin typeface="Times New Roman" panose="02020603050405020304" charset="0"/>
                  <a:ea typeface="宋体" panose="02010600030101010101" pitchFamily="2" charset="-122"/>
                </a:rPr>
                <a:t>	n！=</a:t>
              </a:r>
            </a:p>
            <a:p>
              <a:pPr lvl="0" indent="0"/>
              <a:r>
                <a:rPr lang="en-US" altLang="zh-CN" sz="2800">
                  <a:latin typeface="Times New Roman" panose="02020603050405020304" charset="0"/>
                  <a:ea typeface="宋体" panose="02010600030101010101" pitchFamily="2" charset="-122"/>
                </a:rPr>
                <a:t>			n×（n-1）！  （</a:t>
              </a:r>
              <a:r>
                <a:rPr lang="zh-CN" altLang="en-US" sz="2800" dirty="0">
                  <a:latin typeface="Times New Roman" panose="02020603050405020304" charset="0"/>
                  <a:ea typeface="楷体_GB2312" pitchFamily="49" charset="-122"/>
                </a:rPr>
                <a:t>当</a:t>
              </a:r>
              <a:r>
                <a:rPr lang="zh-CN" altLang="en-US" sz="2800" dirty="0"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en-US" altLang="zh-CN" sz="2800">
                  <a:latin typeface="Times New Roman" panose="02020603050405020304" charset="0"/>
                  <a:ea typeface="宋体" panose="02010600030101010101" pitchFamily="2" charset="-122"/>
                </a:rPr>
                <a:t>n&gt;1）</a:t>
              </a:r>
            </a:p>
          </p:txBody>
        </p:sp>
        <p:sp>
          <p:nvSpPr>
            <p:cNvPr id="51204" name="左大括号 155652"/>
            <p:cNvSpPr/>
            <p:nvPr/>
          </p:nvSpPr>
          <p:spPr>
            <a:xfrm>
              <a:off x="1772" y="893"/>
              <a:ext cx="192" cy="739"/>
            </a:xfrm>
            <a:prstGeom prst="leftBrace">
              <a:avLst>
                <a:gd name="adj1" fmla="val 32056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5655" name="文本框 155654"/>
          <p:cNvSpPr txBox="1"/>
          <p:nvPr/>
        </p:nvSpPr>
        <p:spPr>
          <a:xfrm>
            <a:off x="609600" y="2924175"/>
            <a:ext cx="8229600" cy="3933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float </a:t>
            </a:r>
            <a:r>
              <a:rPr lang="en-US" altLang="zh-CN" sz="2800" b="1" err="1">
                <a:solidFill>
                  <a:srgbClr val="CC3300"/>
                </a:solidFill>
                <a:latin typeface="Times New Roman" panose="02020603050405020304" charset="0"/>
                <a:ea typeface="宋体" panose="02010600030101010101" pitchFamily="2" charset="-122"/>
              </a:rPr>
              <a:t>fac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(int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n)</a:t>
            </a:r>
            <a:endParaRPr lang="zh-CN" altLang="en-US" sz="2800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{	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float f;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	if (n&lt;0) 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	{	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cout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&lt;&lt;"n&lt;0,data error!"&lt;&lt;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endl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		exit(-1);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	}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	else if (n==0|| n==1) f=1;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	else f=</a:t>
            </a:r>
            <a:r>
              <a:rPr lang="en-US" altLang="zh-CN" sz="2800" b="1">
                <a:solidFill>
                  <a:srgbClr val="CC3300"/>
                </a:solidFill>
                <a:latin typeface="Times New Roman" panose="02020603050405020304" charset="0"/>
                <a:ea typeface="宋体" panose="02010600030101010101" pitchFamily="2" charset="-122"/>
              </a:rPr>
              <a:t>fac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(n-1)*n;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	return(f);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1206" name="标题 155662"/>
          <p:cNvSpPr>
            <a:spLocks noGrp="1"/>
          </p:cNvSpPr>
          <p:nvPr>
            <p:ph type="title"/>
          </p:nvPr>
        </p:nvSpPr>
        <p:spPr>
          <a:xfrm>
            <a:off x="533400" y="228600"/>
            <a:ext cx="4538663" cy="762000"/>
          </a:xfrm>
        </p:spPr>
        <p:txBody>
          <a:bodyPr wrap="square" lIns="91440" tIns="45720" rIns="91440" bIns="45720" anchor="ctr"/>
          <a:lstStyle/>
          <a:p>
            <a:r>
              <a:rPr lang="zh-CN" altLang="en-US" dirty="0"/>
              <a:t>阶乘问题例</a:t>
            </a:r>
            <a:r>
              <a:rPr lang="en-US" altLang="zh-CN"/>
              <a:t>5.11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例</a:t>
            </a:r>
            <a:r>
              <a:rPr lang="en-US" altLang="zh-CN"/>
              <a:t>5.12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266700" y="914400"/>
            <a:ext cx="8800465" cy="5029200"/>
          </a:xfrm>
        </p:spPr>
        <p:txBody>
          <a:bodyPr anchor="t"/>
          <a:lstStyle/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r>
              <a:rPr lang="zh-CN" altLang="en-US" sz="2800"/>
              <a:t>#include &lt;iostream&gt; </a:t>
            </a:r>
          </a:p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r>
              <a:rPr lang="zh-CN" altLang="en-US" sz="2800"/>
              <a:t>using namespace std;</a:t>
            </a:r>
          </a:p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r>
              <a:rPr lang="zh-CN" altLang="en-US" sz="2800"/>
              <a:t>int gcd(int, int);     //在所有函数外进行函数原型声明</a:t>
            </a:r>
          </a:p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r>
              <a:rPr lang="zh-CN" altLang="en-US" sz="2800"/>
              <a:t>int main( )</a:t>
            </a:r>
          </a:p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r>
              <a:rPr lang="zh-CN" altLang="en-US" sz="2800"/>
              <a:t>{	int a, b,d;</a:t>
            </a:r>
          </a:p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r>
              <a:rPr lang="zh-CN" altLang="en-US" sz="2800"/>
              <a:t>	cout&lt;&lt;"输入两个整数a, b"&lt;&lt;endl;</a:t>
            </a:r>
          </a:p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r>
              <a:rPr lang="zh-CN" altLang="en-US" sz="2800"/>
              <a:t>	cin&gt;&gt;a&gt;&gt;b;</a:t>
            </a:r>
          </a:p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r>
              <a:rPr lang="zh-CN" altLang="en-US" sz="2800"/>
              <a:t>	d=gcd(a, b);</a:t>
            </a:r>
          </a:p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r>
              <a:rPr lang="zh-CN" altLang="en-US" sz="2800"/>
              <a:t>	cout&lt;&lt;a&lt;&lt;"和"&lt;&lt;b&lt;&lt;"的最大公约数为："&lt;&lt;d&lt;&lt;endl;</a:t>
            </a:r>
          </a:p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r>
              <a:rPr lang="zh-CN" altLang="en-US" sz="2800"/>
              <a:t>	return 0;</a:t>
            </a:r>
          </a:p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r>
              <a:rPr lang="zh-CN" altLang="en-US" sz="2800"/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例</a:t>
            </a:r>
            <a:r>
              <a:rPr lang="en-US" altLang="zh-CN"/>
              <a:t>5.12</a:t>
            </a:r>
            <a:r>
              <a:rPr lang="zh-CN" altLang="en-US"/>
              <a:t>续</a:t>
            </a: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endParaRPr lang="zh-CN" altLang="en-US"/>
          </a:p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r>
              <a:rPr lang="zh-CN" altLang="en-US"/>
              <a:t>int gcd(int a, int b)</a:t>
            </a:r>
          </a:p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r>
              <a:rPr lang="zh-CN" altLang="en-US"/>
              <a:t>{	</a:t>
            </a:r>
          </a:p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r>
              <a:rPr lang="zh-CN" altLang="en-US"/>
              <a:t>	if(a%b==0) </a:t>
            </a:r>
          </a:p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r>
              <a:rPr lang="zh-CN" altLang="en-US"/>
              <a:t>		return b;</a:t>
            </a:r>
          </a:p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r>
              <a:rPr lang="zh-CN" altLang="en-US"/>
              <a:t>	else </a:t>
            </a:r>
          </a:p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r>
              <a:rPr lang="zh-CN" altLang="en-US"/>
              <a:t>		return gcd(b, a%b);</a:t>
            </a:r>
          </a:p>
          <a:p>
            <a:pPr marL="0" indent="0">
              <a:lnSpc>
                <a:spcPts val="2965"/>
              </a:lnSpc>
              <a:spcBef>
                <a:spcPct val="0"/>
              </a:spcBef>
              <a:buNone/>
            </a:pPr>
            <a:r>
              <a:rPr lang="zh-CN" altLang="en-US"/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351233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4800" dirty="0"/>
              <a:t>注意</a:t>
            </a:r>
          </a:p>
        </p:txBody>
      </p:sp>
      <p:sp>
        <p:nvSpPr>
          <p:cNvPr id="54274" name="文本占位符 35123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rgbClr val="0F87FF"/>
              </a:buClr>
            </a:pPr>
            <a:r>
              <a:rPr lang="zh-CN" altLang="en-US" sz="2800" dirty="0"/>
              <a:t>能用非递归方法解决且不是很复杂的问题最好不用递归方法解决。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accent2"/>
                </a:solidFill>
              </a:rPr>
              <a:t>原因：</a:t>
            </a:r>
            <a:r>
              <a:rPr lang="zh-CN" altLang="en-US" sz="2800" dirty="0"/>
              <a:t>在函数的递归调用过程中，系统要为每一层调用中的变量开辟存储单元，要记住每一层调用后的返回点，要增加许多额外的开销，因此函数的递归调用通常会降低程序的运行效率。</a:t>
            </a:r>
          </a:p>
          <a:p>
            <a:endParaRPr lang="zh-CN" altLang="en-US" sz="2800" dirty="0"/>
          </a:p>
        </p:txBody>
      </p:sp>
      <p:sp>
        <p:nvSpPr>
          <p:cNvPr id="123910" name="动作按钮: 上一张 123909">
            <a:hlinkClick r:id="rId2" action="ppaction://hlinksldjump"/>
          </p:cNvPr>
          <p:cNvSpPr/>
          <p:nvPr/>
        </p:nvSpPr>
        <p:spPr>
          <a:xfrm>
            <a:off x="6781800" y="6248400"/>
            <a:ext cx="609600" cy="609600"/>
          </a:xfrm>
          <a:prstGeom prst="actionButtonReturn">
            <a:avLst/>
          </a:prstGeom>
          <a:solidFill>
            <a:srgbClr val="3399FF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2641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函数实参的求值顺序例</a:t>
            </a:r>
            <a:r>
              <a:rPr lang="en-US" altLang="zh-CN"/>
              <a:t>5.14 </a:t>
            </a:r>
            <a:endParaRPr lang="zh-CN" altLang="en-US" dirty="0"/>
          </a:p>
        </p:txBody>
      </p:sp>
      <p:sp>
        <p:nvSpPr>
          <p:cNvPr id="264195" name="内容占位符 264194"/>
          <p:cNvSpPr>
            <a:spLocks noGrp="1"/>
          </p:cNvSpPr>
          <p:nvPr>
            <p:ph idx="1"/>
          </p:nvPr>
        </p:nvSpPr>
        <p:spPr>
          <a:xfrm>
            <a:off x="533400" y="914400"/>
            <a:ext cx="8839200" cy="4876800"/>
          </a:xfrm>
        </p:spPr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lang="en-US" altLang="en-US" sz="2800"/>
              <a:t>#include &lt;iostream&gt;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800"/>
              <a:t>using namespace std;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err="1"/>
              <a:t>int</a:t>
            </a:r>
            <a:r>
              <a:rPr lang="en-US" altLang="zh-CN" sz="2800"/>
              <a:t> </a:t>
            </a:r>
            <a:r>
              <a:rPr lang="en-US" altLang="zh-CN" sz="2800" err="1"/>
              <a:t>fun(int</a:t>
            </a:r>
            <a:r>
              <a:rPr lang="en-US" altLang="zh-CN" sz="2800"/>
              <a:t> a, </a:t>
            </a:r>
            <a:r>
              <a:rPr lang="en-US" altLang="zh-CN" sz="2800" err="1"/>
              <a:t>int</a:t>
            </a:r>
            <a:r>
              <a:rPr lang="en-US" altLang="zh-CN" sz="2800"/>
              <a:t> b)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{	return b;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int main( 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{ 	</a:t>
            </a:r>
            <a:r>
              <a:rPr lang="en-US" altLang="zh-CN" sz="2800" err="1"/>
              <a:t>int</a:t>
            </a:r>
            <a:r>
              <a:rPr lang="en-US" altLang="zh-CN" sz="2800"/>
              <a:t> x(5),y(6);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    </a:t>
            </a:r>
            <a:r>
              <a:rPr lang="en-US" altLang="zh-CN" sz="2800" err="1"/>
              <a:t>int</a:t>
            </a:r>
            <a:r>
              <a:rPr lang="en-US" altLang="zh-CN" sz="2800"/>
              <a:t> z=fun( x- -,x+y );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    </a:t>
            </a:r>
            <a:r>
              <a:rPr lang="en-US" altLang="zh-CN" sz="2800" err="1"/>
              <a:t>cout</a:t>
            </a:r>
            <a:r>
              <a:rPr lang="en-US" altLang="zh-CN" sz="2800"/>
              <a:t>&lt;&lt;z&lt;&lt;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}</a:t>
            </a:r>
            <a:endParaRPr lang="zh-CN" altLang="en-US" sz="2800"/>
          </a:p>
        </p:txBody>
      </p:sp>
      <p:grpSp>
        <p:nvGrpSpPr>
          <p:cNvPr id="264198" name="组合 264197"/>
          <p:cNvGrpSpPr/>
          <p:nvPr/>
        </p:nvGrpSpPr>
        <p:grpSpPr>
          <a:xfrm>
            <a:off x="4572000" y="1524000"/>
            <a:ext cx="3733800" cy="844550"/>
            <a:chOff x="2688" y="1200"/>
            <a:chExt cx="2352" cy="532"/>
          </a:xfrm>
        </p:grpSpPr>
        <p:pic>
          <p:nvPicPr>
            <p:cNvPr id="55300" name="图片 264195" descr="BD00028_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8" y="1200"/>
              <a:ext cx="543" cy="5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5301" name="文本框 264196"/>
            <p:cNvSpPr txBox="1"/>
            <p:nvPr/>
          </p:nvSpPr>
          <p:spPr>
            <a:xfrm>
              <a:off x="3312" y="1248"/>
              <a:ext cx="1728" cy="404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en-US" altLang="zh-CN" sz="3600">
                  <a:latin typeface="隶书" panose="02010509060101010101" pitchFamily="49" charset="-122"/>
                  <a:ea typeface="隶书" panose="02010509060101010101" pitchFamily="49" charset="-122"/>
                </a:rPr>
                <a:t>z</a:t>
              </a:r>
              <a:r>
                <a:rPr lang="zh-CN" altLang="en-US" sz="3600" dirty="0">
                  <a:latin typeface="隶书" panose="02010509060101010101" pitchFamily="49" charset="-122"/>
                  <a:ea typeface="隶书" panose="02010509060101010101" pitchFamily="49" charset="-122"/>
                </a:rPr>
                <a:t>的值是多少</a:t>
              </a:r>
            </a:p>
          </p:txBody>
        </p:sp>
      </p:grpSp>
      <p:sp>
        <p:nvSpPr>
          <p:cNvPr id="264199" name="双波形 264198"/>
          <p:cNvSpPr/>
          <p:nvPr/>
        </p:nvSpPr>
        <p:spPr>
          <a:xfrm>
            <a:off x="4343400" y="2286000"/>
            <a:ext cx="4572000" cy="22098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rgbClr val="FFFFFF"/>
              </a:gs>
              <a:gs pos="100000">
                <a:srgbClr val="3399FF"/>
              </a:gs>
            </a:gsLst>
            <a:path path="rect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indent="0" algn="ctr"/>
            <a:r>
              <a:rPr lang="zh-CN" altLang="en-US" sz="3600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自左向右求值：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10</a:t>
            </a:r>
          </a:p>
          <a:p>
            <a:pPr lvl="0" indent="0" algn="ctr"/>
            <a:r>
              <a:rPr lang="zh-CN" altLang="en-US" sz="3600" dirty="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自右向左求值：</a:t>
            </a:r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</a:p>
        </p:txBody>
      </p:sp>
      <p:sp>
        <p:nvSpPr>
          <p:cNvPr id="264200" name="双波形 264199"/>
          <p:cNvSpPr/>
          <p:nvPr/>
        </p:nvSpPr>
        <p:spPr>
          <a:xfrm>
            <a:off x="3297238" y="4495800"/>
            <a:ext cx="5541962" cy="2209800"/>
          </a:xfrm>
          <a:prstGeom prst="doubleWave">
            <a:avLst>
              <a:gd name="adj1" fmla="val 6500"/>
              <a:gd name="adj2" fmla="val 0"/>
            </a:avLst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lvl="0" indent="0" algn="ctr"/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不同的编译器函数</a:t>
            </a:r>
          </a:p>
          <a:p>
            <a:pPr lvl="0" indent="0" algn="ctr"/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实参的求值顺序可能不同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/>
      <p:bldP spid="264199" grpId="0" animBg="1"/>
      <p:bldP spid="264200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2652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设置函数形参的默认值例</a:t>
            </a:r>
            <a:r>
              <a:rPr lang="en-US" altLang="zh-CN"/>
              <a:t>5.15 </a:t>
            </a:r>
            <a:endParaRPr lang="zh-CN" altLang="en-US" dirty="0"/>
          </a:p>
        </p:txBody>
      </p:sp>
      <p:sp>
        <p:nvSpPr>
          <p:cNvPr id="265219" name="内容占位符 265218"/>
          <p:cNvSpPr>
            <a:spLocks noGrp="1"/>
          </p:cNvSpPr>
          <p:nvPr>
            <p:ph idx="1"/>
          </p:nvPr>
        </p:nvSpPr>
        <p:spPr>
          <a:xfrm>
            <a:off x="685800" y="914400"/>
            <a:ext cx="8458200" cy="5943600"/>
          </a:xfrm>
        </p:spPr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lang="en-US" altLang="en-US" sz="2800"/>
              <a:t>#include &lt;iostream&gt;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800"/>
              <a:t>using namespace std;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void </a:t>
            </a:r>
            <a:r>
              <a:rPr lang="en-US" altLang="zh-CN" sz="2800" err="1"/>
              <a:t>fun(int</a:t>
            </a:r>
            <a:r>
              <a:rPr lang="en-US" altLang="zh-CN" sz="2800"/>
              <a:t> x=1,int y=2,int z=3)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{</a:t>
            </a:r>
            <a:r>
              <a:rPr lang="en-US" altLang="zh-CN" sz="2800" err="1"/>
              <a:t>cout</a:t>
            </a:r>
            <a:r>
              <a:rPr lang="en-US" altLang="zh-CN" sz="2800"/>
              <a:t>&lt;&lt;"x="&lt;&lt;x&lt;&lt;","&lt;&lt;"y="&lt;&lt;y&lt;&lt;","&lt;&lt;"z="&lt;&lt;z&lt;&lt;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int main( 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{	fun( 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fun(5);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fun(5,6);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fun(5,6,7);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	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/>
              <a:t>}</a:t>
            </a:r>
            <a:endParaRPr lang="zh-CN" altLang="en-US" sz="28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2498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C++ </a:t>
            </a:r>
            <a:r>
              <a:rPr lang="zh-CN" altLang="en-US" dirty="0"/>
              <a:t>程序的构成</a:t>
            </a:r>
          </a:p>
        </p:txBody>
      </p:sp>
      <p:sp>
        <p:nvSpPr>
          <p:cNvPr id="9218" name="文本占位符 24985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由函数构成。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CC0000"/>
                </a:solidFill>
              </a:rPr>
              <a:t>函数：</a:t>
            </a:r>
            <a:r>
              <a:rPr lang="zh-CN" altLang="en-US" sz="2800" dirty="0"/>
              <a:t>一个独立完成某个功能的语句块，函数与函数之间通过（输入）参数和返回值（输出）来联系</a:t>
            </a:r>
            <a:r>
              <a:rPr lang="en-US" altLang="zh-CN" sz="280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CC0000"/>
                </a:solidFill>
              </a:rPr>
              <a:t>执行流程：</a:t>
            </a:r>
            <a:r>
              <a:rPr lang="zh-CN" altLang="en-US" sz="2800" dirty="0"/>
              <a:t>从</a:t>
            </a:r>
            <a:r>
              <a:rPr lang="en-US" altLang="zh-CN" sz="2800"/>
              <a:t>main( )</a:t>
            </a:r>
            <a:r>
              <a:rPr lang="zh-CN" altLang="en-US" sz="2800" dirty="0"/>
              <a:t>函数开始，顺序执行。遇函数调用语句，转入被调函数，执行完毕，返回主调函数。</a:t>
            </a:r>
          </a:p>
          <a:p>
            <a:pPr>
              <a:lnSpc>
                <a:spcPct val="120000"/>
              </a:lnSpc>
            </a:pPr>
            <a:endParaRPr lang="zh-CN" altLang="en-US" sz="2800" dirty="0"/>
          </a:p>
        </p:txBody>
      </p:sp>
    </p:spTree>
  </p:cSld>
  <p:clrMapOvr>
    <a:masterClrMapping/>
  </p:clrMapOvr>
  <p:transition spd="med"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注意</a:t>
            </a: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188913" y="1058863"/>
            <a:ext cx="8153400" cy="5029200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如果函数定义在后，主调函数在前，则应在主调函数的函数原型声明中指定默认值，如对例5.15中函数的原型声明为“void fun(int x=1, int y=2, int z=3);”，函数定义时则不再指定参数默认值。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z="2800" strike="noStrike" noProof="1"/>
              <a:t>同一个函数在同一个文件的不同调用函数中可以设置不同的默认值，比如：</a:t>
            </a:r>
          </a:p>
          <a:p>
            <a:pPr marL="0" indent="0" fontAlgn="base">
              <a:buNone/>
            </a:pPr>
            <a:r>
              <a:rPr lang="zh-CN" altLang="en-US" sz="2800" strike="noStrike" noProof="1"/>
              <a:t>int f1(……)</a:t>
            </a:r>
          </a:p>
          <a:p>
            <a:pPr marL="0" indent="0" fontAlgn="base">
              <a:buNone/>
            </a:pPr>
            <a:r>
              <a:rPr lang="zh-CN" altLang="en-US" sz="2800" strike="noStrike" noProof="1"/>
              <a:t>{	</a:t>
            </a:r>
          </a:p>
          <a:p>
            <a:pPr marL="0" indent="0" fontAlgn="base">
              <a:buNone/>
            </a:pPr>
            <a:r>
              <a:rPr lang="zh-CN" altLang="en-US" sz="2800" strike="noStrike" noProof="1"/>
              <a:t>   …</a:t>
            </a:r>
          </a:p>
          <a:p>
            <a:pPr marL="0" indent="0" fontAlgn="base">
              <a:buNone/>
            </a:pPr>
            <a:r>
              <a:rPr lang="zh-CN" altLang="en-US" sz="2800" strike="noStrike" noProof="1"/>
              <a:t>   int fun(int x=0, int y=0);</a:t>
            </a:r>
          </a:p>
          <a:p>
            <a:pPr marL="0" indent="0" fontAlgn="base">
              <a:buNone/>
            </a:pPr>
            <a:r>
              <a:rPr lang="zh-CN" altLang="en-US" sz="2800" strike="noStrike" noProof="1"/>
              <a:t>    …</a:t>
            </a:r>
          </a:p>
          <a:p>
            <a:pPr marL="0" indent="0" fontAlgn="base">
              <a:buNone/>
            </a:pPr>
            <a:r>
              <a:rPr lang="zh-CN" altLang="en-US" sz="2800" strike="noStrike" noProof="1"/>
              <a:t>}</a:t>
            </a:r>
          </a:p>
          <a:p>
            <a:pPr marL="0" indent="0" fontAlgn="base">
              <a:buNone/>
            </a:pPr>
            <a:endParaRPr lang="zh-CN" altLang="en-US" sz="2800" strike="noStrike" noProof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注意</a:t>
            </a: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266700" y="1047750"/>
            <a:ext cx="8153400" cy="5029200"/>
          </a:xfrm>
        </p:spPr>
        <p:txBody>
          <a:bodyPr anchor="t"/>
          <a:lstStyle/>
          <a:p>
            <a:pPr marL="0" indent="0">
              <a:buNone/>
            </a:pPr>
            <a:r>
              <a:rPr lang="zh-CN" altLang="en-US" sz="2400"/>
              <a:t>int f2(……)</a:t>
            </a:r>
          </a:p>
          <a:p>
            <a:pPr marL="0" indent="0">
              <a:buNone/>
            </a:pPr>
            <a:r>
              <a:rPr lang="zh-CN" altLang="en-US" sz="2400"/>
              <a:t>{  	</a:t>
            </a:r>
          </a:p>
          <a:p>
            <a:pPr marL="0" indent="0">
              <a:buNone/>
            </a:pPr>
            <a:r>
              <a:rPr lang="zh-CN" altLang="en-US" sz="2400"/>
              <a:t>   …</a:t>
            </a:r>
          </a:p>
          <a:p>
            <a:pPr marL="0" indent="0">
              <a:buNone/>
            </a:pPr>
            <a:r>
              <a:rPr lang="zh-CN" altLang="en-US" sz="2400"/>
              <a:t>   int fun(int x=10, int y=10);</a:t>
            </a:r>
          </a:p>
          <a:p>
            <a:pPr marL="0" indent="0">
              <a:buNone/>
            </a:pPr>
            <a:r>
              <a:rPr lang="zh-CN" altLang="en-US" sz="2400"/>
              <a:t>   …</a:t>
            </a:r>
          </a:p>
          <a:p>
            <a:pPr marL="0" indent="0">
              <a:buNone/>
            </a:pPr>
            <a:r>
              <a:rPr lang="zh-CN" altLang="en-US" sz="2400"/>
              <a:t>}</a:t>
            </a:r>
          </a:p>
          <a:p>
            <a:pPr marL="0" indent="0">
              <a:buNone/>
            </a:pPr>
            <a:r>
              <a:rPr lang="zh-CN" altLang="en-US" sz="2400"/>
              <a:t>int fun(int x, int y)</a:t>
            </a:r>
          </a:p>
          <a:p>
            <a:pPr marL="0" indent="0">
              <a:buNone/>
            </a:pPr>
            <a:r>
              <a:rPr lang="zh-CN" altLang="en-US" sz="2400"/>
              <a:t>{	…    }</a:t>
            </a:r>
          </a:p>
          <a:p>
            <a:pPr marL="0" indent="0">
              <a:buNone/>
            </a:pPr>
            <a:r>
              <a:rPr lang="zh-CN" altLang="en-US" sz="2800"/>
              <a:t>那么在函数f1( )中调用fun函数的默认值x为0、y为0，而在函数f2( )中调用fun( )函数的默认值x为10、y为10。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2662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设置函数形参的默认值注意</a:t>
            </a:r>
          </a:p>
        </p:txBody>
      </p:sp>
      <p:sp>
        <p:nvSpPr>
          <p:cNvPr id="60418" name="文本占位符 26624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>
              <a:lnSpc>
                <a:spcPct val="140000"/>
              </a:lnSpc>
            </a:pPr>
            <a:r>
              <a:rPr lang="zh-CN" altLang="en-US" dirty="0"/>
              <a:t>默认值集中在形参的右边 </a:t>
            </a:r>
            <a:endParaRPr lang="en-US" altLang="zh-CN"/>
          </a:p>
          <a:p>
            <a:pPr lvl="2" algn="just">
              <a:lnSpc>
                <a:spcPct val="140000"/>
              </a:lnSpc>
              <a:buNone/>
            </a:pPr>
            <a:r>
              <a:rPr lang="en-US" altLang="zh-CN" sz="2800" err="1"/>
              <a:t>int</a:t>
            </a:r>
            <a:r>
              <a:rPr lang="en-US" altLang="zh-CN" sz="2800"/>
              <a:t> fun1(int a, </a:t>
            </a:r>
            <a:r>
              <a:rPr lang="en-US" altLang="zh-CN" sz="2800" err="1"/>
              <a:t>int</a:t>
            </a:r>
            <a:r>
              <a:rPr lang="en-US" altLang="zh-CN" sz="2800"/>
              <a:t> b=1, </a:t>
            </a:r>
            <a:r>
              <a:rPr lang="en-US" altLang="zh-CN" sz="2800" err="1"/>
              <a:t>int</a:t>
            </a:r>
            <a:r>
              <a:rPr lang="en-US" altLang="zh-CN" sz="2800"/>
              <a:t> c=2);  </a:t>
            </a:r>
            <a:r>
              <a:rPr lang="zh-CN" altLang="en-US" sz="2800" dirty="0"/>
              <a:t>合法</a:t>
            </a:r>
          </a:p>
          <a:p>
            <a:pPr lvl="2" algn="just">
              <a:lnSpc>
                <a:spcPct val="140000"/>
              </a:lnSpc>
              <a:buNone/>
            </a:pPr>
            <a:r>
              <a:rPr lang="en-US" altLang="zh-CN" sz="2800" err="1"/>
              <a:t>int</a:t>
            </a:r>
            <a:r>
              <a:rPr lang="en-US" altLang="zh-CN" sz="2800"/>
              <a:t> fun1(int a=1, </a:t>
            </a:r>
            <a:r>
              <a:rPr lang="en-US" altLang="zh-CN" sz="2800" err="1"/>
              <a:t>int</a:t>
            </a:r>
            <a:r>
              <a:rPr lang="en-US" altLang="zh-CN" sz="2800"/>
              <a:t> b, </a:t>
            </a:r>
            <a:r>
              <a:rPr lang="en-US" altLang="zh-CN" sz="2800" err="1"/>
              <a:t>int</a:t>
            </a:r>
            <a:r>
              <a:rPr lang="en-US" altLang="zh-CN" sz="2800"/>
              <a:t> c=2);  </a:t>
            </a:r>
            <a:r>
              <a:rPr lang="zh-CN" altLang="en-US" sz="2800" dirty="0"/>
              <a:t>不合法 </a:t>
            </a:r>
          </a:p>
        </p:txBody>
      </p:sp>
      <p:sp>
        <p:nvSpPr>
          <p:cNvPr id="123910" name="动作按钮: 上一张 123909">
            <a:hlinkClick r:id="rId2" action="ppaction://hlinksldjump"/>
          </p:cNvPr>
          <p:cNvSpPr/>
          <p:nvPr/>
        </p:nvSpPr>
        <p:spPr>
          <a:xfrm>
            <a:off x="6781800" y="6248400"/>
            <a:ext cx="609600" cy="609600"/>
          </a:xfrm>
          <a:prstGeom prst="actionButtonReturn">
            <a:avLst/>
          </a:prstGeom>
          <a:solidFill>
            <a:srgbClr val="3399FF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336897"/>
          <p:cNvSpPr>
            <a:spLocks noGrp="1"/>
          </p:cNvSpPr>
          <p:nvPr>
            <p:ph type="title"/>
          </p:nvPr>
        </p:nvSpPr>
        <p:spPr>
          <a:xfrm>
            <a:off x="457200" y="152400"/>
            <a:ext cx="4572000" cy="762000"/>
          </a:xfrm>
        </p:spPr>
        <p:txBody>
          <a:bodyPr anchor="ctr"/>
          <a:lstStyle/>
          <a:p>
            <a:r>
              <a:rPr lang="zh-CN" altLang="en-US" dirty="0"/>
              <a:t>内联函数</a:t>
            </a:r>
            <a:endParaRPr lang="zh-CN" altLang="en-US" sz="4800" b="1" dirty="0">
              <a:latin typeface="楷体_GB2312" pitchFamily="49" charset="-122"/>
            </a:endParaRPr>
          </a:p>
        </p:txBody>
      </p:sp>
      <p:grpSp>
        <p:nvGrpSpPr>
          <p:cNvPr id="61442" name="组合 336898"/>
          <p:cNvGrpSpPr/>
          <p:nvPr/>
        </p:nvGrpSpPr>
        <p:grpSpPr>
          <a:xfrm>
            <a:off x="609600" y="1295400"/>
            <a:ext cx="2057400" cy="4737100"/>
            <a:chOff x="336" y="624"/>
            <a:chExt cx="1296" cy="2984"/>
          </a:xfrm>
        </p:grpSpPr>
        <p:sp>
          <p:nvSpPr>
            <p:cNvPr id="61443" name="文本框 336899"/>
            <p:cNvSpPr txBox="1"/>
            <p:nvPr/>
          </p:nvSpPr>
          <p:spPr>
            <a:xfrm>
              <a:off x="336" y="724"/>
              <a:ext cx="1178" cy="28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>
                <a:lnSpc>
                  <a:spcPct val="80000"/>
                </a:lnSpc>
              </a:pPr>
              <a:r>
                <a:rPr lang="en-US" altLang="zh-CN" sz="2800" b="1" err="1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err="1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a(int</a:t>
              </a: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x )</a:t>
              </a:r>
            </a:p>
            <a:p>
              <a:pPr lvl="0" indent="0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{ ……</a:t>
              </a:r>
            </a:p>
            <a:p>
              <a:pPr lvl="0" indent="0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…...</a:t>
              </a:r>
            </a:p>
            <a:p>
              <a:pPr lvl="0" indent="0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……</a:t>
              </a:r>
            </a:p>
            <a:p>
              <a:pPr lvl="0" indent="0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}</a:t>
              </a:r>
            </a:p>
            <a:p>
              <a:pPr lvl="0" indent="0">
                <a:lnSpc>
                  <a:spcPct val="80000"/>
                </a:lnSpc>
              </a:pPr>
              <a:endParaRPr lang="en-US" altLang="zh-CN" sz="2800" b="1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lvl="0" indent="0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int main( )</a:t>
              </a:r>
            </a:p>
            <a:p>
              <a:pPr lvl="0" indent="0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{……</a:t>
              </a:r>
            </a:p>
            <a:p>
              <a:pPr lvl="0" indent="0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 y=a( x )</a:t>
              </a:r>
            </a:p>
            <a:p>
              <a:pPr lvl="0" indent="0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 ……</a:t>
              </a:r>
            </a:p>
            <a:p>
              <a:pPr lvl="0" indent="0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}</a:t>
              </a:r>
            </a:p>
            <a:p>
              <a:pPr lvl="0" indent="0">
                <a:lnSpc>
                  <a:spcPct val="80000"/>
                </a:lnSpc>
              </a:pPr>
              <a:endParaRPr lang="en-US" altLang="zh-CN" sz="2800" b="1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lvl="0" indent="0">
                <a:lnSpc>
                  <a:spcPct val="80000"/>
                </a:lnSpc>
              </a:pPr>
              <a:endParaRPr lang="zh-CN" altLang="en-US" sz="28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61444" name="矩形 336900"/>
            <p:cNvSpPr/>
            <p:nvPr/>
          </p:nvSpPr>
          <p:spPr>
            <a:xfrm>
              <a:off x="336" y="624"/>
              <a:ext cx="1296" cy="26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6902" name="圆角矩形标注 336901"/>
          <p:cNvSpPr/>
          <p:nvPr/>
        </p:nvSpPr>
        <p:spPr>
          <a:xfrm>
            <a:off x="5181600" y="760413"/>
            <a:ext cx="2122488" cy="1025525"/>
          </a:xfrm>
          <a:prstGeom prst="wedgeRoundRectCallout">
            <a:avLst>
              <a:gd name="adj1" fmla="val -58856"/>
              <a:gd name="adj2" fmla="val 196634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3399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保护现场、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参数入栈</a:t>
            </a:r>
          </a:p>
        </p:txBody>
      </p:sp>
      <p:sp>
        <p:nvSpPr>
          <p:cNvPr id="336903" name="圆角矩形标注 336902"/>
          <p:cNvSpPr/>
          <p:nvPr/>
        </p:nvSpPr>
        <p:spPr>
          <a:xfrm>
            <a:off x="4281488" y="6176963"/>
            <a:ext cx="1736725" cy="563562"/>
          </a:xfrm>
          <a:prstGeom prst="wedgeRoundRectCallout">
            <a:avLst>
              <a:gd name="adj1" fmla="val -40477"/>
              <a:gd name="adj2" fmla="val -281481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3399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恢复现场</a:t>
            </a:r>
          </a:p>
        </p:txBody>
      </p:sp>
      <p:sp>
        <p:nvSpPr>
          <p:cNvPr id="336904" name="文本框 336903"/>
          <p:cNvSpPr txBox="1"/>
          <p:nvPr/>
        </p:nvSpPr>
        <p:spPr>
          <a:xfrm>
            <a:off x="6450013" y="6096000"/>
            <a:ext cx="2693987" cy="5286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99FF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开销大：时间长</a:t>
            </a:r>
            <a:endParaRPr lang="zh-CN" altLang="en-US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36905" name="文本框 336904"/>
          <p:cNvSpPr txBox="1"/>
          <p:nvPr/>
        </p:nvSpPr>
        <p:spPr>
          <a:xfrm>
            <a:off x="2727325" y="730250"/>
            <a:ext cx="1978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函数调用时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36906" name="文本框 336905"/>
          <p:cNvSpPr txBox="1"/>
          <p:nvPr/>
        </p:nvSpPr>
        <p:spPr>
          <a:xfrm>
            <a:off x="2667000" y="259080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main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sp>
        <p:nvSpPr>
          <p:cNvPr id="336907" name="文本框 336906"/>
          <p:cNvSpPr txBox="1"/>
          <p:nvPr/>
        </p:nvSpPr>
        <p:spPr>
          <a:xfrm>
            <a:off x="2590800" y="3824288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调用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sp>
        <p:nvSpPr>
          <p:cNvPr id="336908" name="文本框 336907"/>
          <p:cNvSpPr txBox="1"/>
          <p:nvPr/>
        </p:nvSpPr>
        <p:spPr>
          <a:xfrm>
            <a:off x="2438400" y="52578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结束</a:t>
            </a:r>
          </a:p>
        </p:txBody>
      </p:sp>
      <p:sp>
        <p:nvSpPr>
          <p:cNvPr id="336909" name="文本框 336908"/>
          <p:cNvSpPr txBox="1"/>
          <p:nvPr/>
        </p:nvSpPr>
        <p:spPr>
          <a:xfrm>
            <a:off x="5029200" y="25908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sp>
        <p:nvSpPr>
          <p:cNvPr id="336910" name="文本框 336909"/>
          <p:cNvSpPr txBox="1"/>
          <p:nvPr/>
        </p:nvSpPr>
        <p:spPr>
          <a:xfrm>
            <a:off x="4876800" y="39624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调用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sp>
        <p:nvSpPr>
          <p:cNvPr id="336911" name="文本框 336910"/>
          <p:cNvSpPr txBox="1"/>
          <p:nvPr/>
        </p:nvSpPr>
        <p:spPr>
          <a:xfrm>
            <a:off x="7772400" y="25146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ctr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  <p:grpSp>
        <p:nvGrpSpPr>
          <p:cNvPr id="336912" name="组合 336911"/>
          <p:cNvGrpSpPr/>
          <p:nvPr/>
        </p:nvGrpSpPr>
        <p:grpSpPr>
          <a:xfrm>
            <a:off x="2514600" y="3124200"/>
            <a:ext cx="727075" cy="685800"/>
            <a:chOff x="790" y="1152"/>
            <a:chExt cx="362" cy="432"/>
          </a:xfrm>
        </p:grpSpPr>
        <p:sp>
          <p:nvSpPr>
            <p:cNvPr id="61456" name="直接连接符 336912"/>
            <p:cNvSpPr/>
            <p:nvPr/>
          </p:nvSpPr>
          <p:spPr>
            <a:xfrm>
              <a:off x="1152" y="1152"/>
              <a:ext cx="0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57" name="文本框 336913"/>
            <p:cNvSpPr txBox="1"/>
            <p:nvPr/>
          </p:nvSpPr>
          <p:spPr>
            <a:xfrm>
              <a:off x="790" y="1230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①</a:t>
              </a:r>
              <a:endParaRPr lang="zh-CN" altLang="en-US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336915" name="组合 336914"/>
          <p:cNvGrpSpPr/>
          <p:nvPr/>
        </p:nvGrpSpPr>
        <p:grpSpPr>
          <a:xfrm>
            <a:off x="4419600" y="3124200"/>
            <a:ext cx="990600" cy="838200"/>
            <a:chOff x="1776" y="1152"/>
            <a:chExt cx="624" cy="528"/>
          </a:xfrm>
        </p:grpSpPr>
        <p:sp>
          <p:nvSpPr>
            <p:cNvPr id="61459" name="直接连接符 336915"/>
            <p:cNvSpPr/>
            <p:nvPr/>
          </p:nvSpPr>
          <p:spPr>
            <a:xfrm flipV="1">
              <a:off x="1776" y="1152"/>
              <a:ext cx="624" cy="52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60" name="文本框 336916"/>
            <p:cNvSpPr txBox="1"/>
            <p:nvPr/>
          </p:nvSpPr>
          <p:spPr>
            <a:xfrm>
              <a:off x="1805" y="1166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②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336918" name="组合 336917"/>
          <p:cNvGrpSpPr/>
          <p:nvPr/>
        </p:nvGrpSpPr>
        <p:grpSpPr>
          <a:xfrm>
            <a:off x="5486400" y="3200400"/>
            <a:ext cx="533400" cy="762000"/>
            <a:chOff x="2448" y="1200"/>
            <a:chExt cx="336" cy="480"/>
          </a:xfrm>
        </p:grpSpPr>
        <p:sp>
          <p:nvSpPr>
            <p:cNvPr id="61462" name="直接连接符 336918"/>
            <p:cNvSpPr/>
            <p:nvPr/>
          </p:nvSpPr>
          <p:spPr>
            <a:xfrm>
              <a:off x="2784" y="1200"/>
              <a:ext cx="0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63" name="文本框 336919"/>
            <p:cNvSpPr txBox="1"/>
            <p:nvPr/>
          </p:nvSpPr>
          <p:spPr>
            <a:xfrm>
              <a:off x="2448" y="1248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③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336921" name="组合 336920"/>
          <p:cNvGrpSpPr/>
          <p:nvPr/>
        </p:nvGrpSpPr>
        <p:grpSpPr>
          <a:xfrm>
            <a:off x="6781800" y="2971800"/>
            <a:ext cx="1295400" cy="1219200"/>
            <a:chOff x="3264" y="1056"/>
            <a:chExt cx="816" cy="768"/>
          </a:xfrm>
        </p:grpSpPr>
        <p:sp>
          <p:nvSpPr>
            <p:cNvPr id="61465" name="直接连接符 336921"/>
            <p:cNvSpPr/>
            <p:nvPr/>
          </p:nvSpPr>
          <p:spPr>
            <a:xfrm flipV="1">
              <a:off x="3264" y="1056"/>
              <a:ext cx="816" cy="76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66" name="文本框 336922"/>
            <p:cNvSpPr txBox="1"/>
            <p:nvPr/>
          </p:nvSpPr>
          <p:spPr>
            <a:xfrm>
              <a:off x="3408" y="120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④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336924" name="组合 336923"/>
          <p:cNvGrpSpPr/>
          <p:nvPr/>
        </p:nvGrpSpPr>
        <p:grpSpPr>
          <a:xfrm>
            <a:off x="8458200" y="3048000"/>
            <a:ext cx="457200" cy="2667000"/>
            <a:chOff x="4320" y="1104"/>
            <a:chExt cx="288" cy="1680"/>
          </a:xfrm>
        </p:grpSpPr>
        <p:sp>
          <p:nvSpPr>
            <p:cNvPr id="61468" name="直接连接符 336924"/>
            <p:cNvSpPr/>
            <p:nvPr/>
          </p:nvSpPr>
          <p:spPr>
            <a:xfrm>
              <a:off x="4320" y="1104"/>
              <a:ext cx="0" cy="16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69" name="文本框 336925"/>
            <p:cNvSpPr txBox="1"/>
            <p:nvPr/>
          </p:nvSpPr>
          <p:spPr>
            <a:xfrm>
              <a:off x="4320" y="1728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⑤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336927" name="组合 336926"/>
          <p:cNvGrpSpPr/>
          <p:nvPr/>
        </p:nvGrpSpPr>
        <p:grpSpPr>
          <a:xfrm>
            <a:off x="6705600" y="4572000"/>
            <a:ext cx="1447800" cy="1066800"/>
            <a:chOff x="3216" y="2064"/>
            <a:chExt cx="912" cy="672"/>
          </a:xfrm>
        </p:grpSpPr>
        <p:sp>
          <p:nvSpPr>
            <p:cNvPr id="61471" name="直接连接符 336927"/>
            <p:cNvSpPr/>
            <p:nvPr/>
          </p:nvSpPr>
          <p:spPr>
            <a:xfrm flipH="1" flipV="1">
              <a:off x="3216" y="2064"/>
              <a:ext cx="912" cy="67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72" name="文本框 336928"/>
            <p:cNvSpPr txBox="1"/>
            <p:nvPr/>
          </p:nvSpPr>
          <p:spPr>
            <a:xfrm>
              <a:off x="3456" y="2409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⑥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336930" name="组合 336929"/>
          <p:cNvGrpSpPr/>
          <p:nvPr/>
        </p:nvGrpSpPr>
        <p:grpSpPr>
          <a:xfrm>
            <a:off x="5578475" y="4495800"/>
            <a:ext cx="609600" cy="1219200"/>
            <a:chOff x="2506" y="2016"/>
            <a:chExt cx="384" cy="768"/>
          </a:xfrm>
        </p:grpSpPr>
        <p:sp>
          <p:nvSpPr>
            <p:cNvPr id="61474" name="直接连接符 336930"/>
            <p:cNvSpPr/>
            <p:nvPr/>
          </p:nvSpPr>
          <p:spPr>
            <a:xfrm>
              <a:off x="2784" y="2016"/>
              <a:ext cx="0" cy="76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75" name="文本框 336931"/>
            <p:cNvSpPr txBox="1"/>
            <p:nvPr/>
          </p:nvSpPr>
          <p:spPr>
            <a:xfrm>
              <a:off x="2506" y="2208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⑦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336933" name="组合 336932"/>
          <p:cNvGrpSpPr/>
          <p:nvPr/>
        </p:nvGrpSpPr>
        <p:grpSpPr>
          <a:xfrm>
            <a:off x="4191000" y="4343400"/>
            <a:ext cx="1676400" cy="1295400"/>
            <a:chOff x="1632" y="1920"/>
            <a:chExt cx="1056" cy="816"/>
          </a:xfrm>
        </p:grpSpPr>
        <p:sp>
          <p:nvSpPr>
            <p:cNvPr id="61477" name="直接连接符 336933"/>
            <p:cNvSpPr/>
            <p:nvPr/>
          </p:nvSpPr>
          <p:spPr>
            <a:xfrm flipH="1" flipV="1">
              <a:off x="1632" y="1920"/>
              <a:ext cx="1056" cy="8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78" name="文本框 336934"/>
            <p:cNvSpPr txBox="1"/>
            <p:nvPr/>
          </p:nvSpPr>
          <p:spPr>
            <a:xfrm>
              <a:off x="1934" y="2304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⑧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336936" name="组合 336935"/>
          <p:cNvGrpSpPr/>
          <p:nvPr/>
        </p:nvGrpSpPr>
        <p:grpSpPr>
          <a:xfrm>
            <a:off x="2882900" y="4495800"/>
            <a:ext cx="546100" cy="685800"/>
            <a:chOff x="808" y="2016"/>
            <a:chExt cx="344" cy="432"/>
          </a:xfrm>
        </p:grpSpPr>
        <p:sp>
          <p:nvSpPr>
            <p:cNvPr id="61480" name="直接连接符 336936"/>
            <p:cNvSpPr/>
            <p:nvPr/>
          </p:nvSpPr>
          <p:spPr>
            <a:xfrm>
              <a:off x="1152" y="2016"/>
              <a:ext cx="0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481" name="文本框 336937"/>
            <p:cNvSpPr txBox="1"/>
            <p:nvPr/>
          </p:nvSpPr>
          <p:spPr>
            <a:xfrm>
              <a:off x="808" y="2112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  <a:sym typeface="Monotype Sorts" pitchFamily="2" charset="2"/>
                </a:rPr>
                <a:t>⑨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6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6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3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6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4" dur="500"/>
                                        <p:tgtEl>
                                          <p:spTgt spid="33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7" dur="500"/>
                                        <p:tgtEl>
                                          <p:spTgt spid="3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2" grpId="0" animBg="1"/>
      <p:bldP spid="336903" grpId="0" animBg="1"/>
      <p:bldP spid="336904" grpId="0" animBg="1"/>
      <p:bldP spid="336905" grpId="0"/>
      <p:bldP spid="336906" grpId="0"/>
      <p:bldP spid="336907" grpId="0"/>
      <p:bldP spid="336908" grpId="0"/>
      <p:bldP spid="336909" grpId="0"/>
      <p:bldP spid="336910" grpId="0"/>
      <p:bldP spid="3369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3379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572000" cy="762000"/>
          </a:xfrm>
        </p:spPr>
        <p:txBody>
          <a:bodyPr anchor="ctr"/>
          <a:lstStyle/>
          <a:p>
            <a:r>
              <a:rPr lang="zh-CN" altLang="en-US" dirty="0"/>
              <a:t>定义内联函数</a:t>
            </a:r>
          </a:p>
        </p:txBody>
      </p:sp>
      <p:sp>
        <p:nvSpPr>
          <p:cNvPr id="62466" name="文本框 337922"/>
          <p:cNvSpPr txBox="1"/>
          <p:nvPr/>
        </p:nvSpPr>
        <p:spPr>
          <a:xfrm>
            <a:off x="609600" y="952500"/>
            <a:ext cx="8839200" cy="1373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定义内联函数的目的：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在编译程序时，将函数代码直接插入到调用处，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减少函数调用次数，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以空间换时间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。</a:t>
            </a:r>
          </a:p>
        </p:txBody>
      </p:sp>
      <p:sp>
        <p:nvSpPr>
          <p:cNvPr id="337924" name="文本框 337923"/>
          <p:cNvSpPr txBox="1"/>
          <p:nvPr/>
        </p:nvSpPr>
        <p:spPr>
          <a:xfrm>
            <a:off x="609600" y="2481263"/>
            <a:ext cx="5360988" cy="45434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>
              <a:lnSpc>
                <a:spcPct val="9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inline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float  min(float x, float y)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{  return( x&lt;y?x:y ); }</a:t>
            </a:r>
          </a:p>
          <a:p>
            <a:pPr lvl="0" inden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int main( )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{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cout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&lt;&lt; "Input a, b and c:" 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 float  a, b, c ; 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cin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&gt;&gt; a &gt;&gt; b &gt;&gt; c;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 a=min(a, b); 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 a=min(a, c);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cout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&lt;&lt; "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最小值是: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"&lt;&lt; 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a &lt;&lt; '\n' 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 return0;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37925" name="圆角矩形标注 337924"/>
          <p:cNvSpPr/>
          <p:nvPr/>
        </p:nvSpPr>
        <p:spPr>
          <a:xfrm>
            <a:off x="5715000" y="3009900"/>
            <a:ext cx="3429000" cy="2362200"/>
          </a:xfrm>
          <a:prstGeom prst="wedgeRoundRectCallout">
            <a:avLst>
              <a:gd name="adj1" fmla="val -108796"/>
              <a:gd name="adj2" fmla="val 59407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FF9933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编译时，将 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min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( )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函数的实现代码重复插入两次，避免函数调用，节省程序的执行时间。</a:t>
            </a:r>
            <a:endParaRPr lang="zh-CN" altLang="en-US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37926" name="圆角矩形标注 337925"/>
          <p:cNvSpPr/>
          <p:nvPr/>
        </p:nvSpPr>
        <p:spPr>
          <a:xfrm>
            <a:off x="5715000" y="952500"/>
            <a:ext cx="3429000" cy="1905000"/>
          </a:xfrm>
          <a:prstGeom prst="wedgeRoundRectCallout">
            <a:avLst>
              <a:gd name="adj1" fmla="val -108796"/>
              <a:gd name="adj2" fmla="val 61667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3399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不允许出现循环语句、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switch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语句及复杂嵌套的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if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语句</a:t>
            </a:r>
            <a:endParaRPr lang="zh-CN" altLang="en-US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23910" name="动作按钮: 上一张 123909">
            <a:hlinkClick r:id="rId2" action="ppaction://hlinksldjump"/>
          </p:cNvPr>
          <p:cNvSpPr/>
          <p:nvPr/>
        </p:nvSpPr>
        <p:spPr>
          <a:xfrm>
            <a:off x="6781800" y="6248400"/>
            <a:ext cx="609600" cy="609600"/>
          </a:xfrm>
          <a:prstGeom prst="actionButtonReturn">
            <a:avLst/>
          </a:prstGeom>
          <a:solidFill>
            <a:srgbClr val="3399FF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/>
      <p:bldP spid="337925" grpId="0" animBg="1"/>
      <p:bldP spid="33792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文本框 338945"/>
          <p:cNvSpPr txBox="1"/>
          <p:nvPr/>
        </p:nvSpPr>
        <p:spPr>
          <a:xfrm>
            <a:off x="914400" y="990600"/>
            <a:ext cx="6303963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函数重载：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完成不同功能的函数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                    可以具有相同的函数名</a:t>
            </a:r>
            <a:endParaRPr lang="zh-CN" altLang="en-US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63490" name="标题 338946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762000"/>
          </a:xfrm>
        </p:spPr>
        <p:txBody>
          <a:bodyPr anchor="ctr"/>
          <a:lstStyle/>
          <a:p>
            <a:r>
              <a:rPr lang="zh-CN" altLang="en-US" sz="4800" dirty="0">
                <a:latin typeface="楷体_GB2312" pitchFamily="49" charset="-122"/>
              </a:rPr>
              <a:t>函数的重载</a:t>
            </a:r>
            <a:endParaRPr lang="zh-CN" altLang="en-US" sz="4800" b="1" dirty="0">
              <a:latin typeface="楷体_GB2312" pitchFamily="49" charset="-122"/>
            </a:endParaRPr>
          </a:p>
        </p:txBody>
      </p:sp>
      <p:sp>
        <p:nvSpPr>
          <p:cNvPr id="338948" name="文本框 338947"/>
          <p:cNvSpPr txBox="1"/>
          <p:nvPr/>
        </p:nvSpPr>
        <p:spPr>
          <a:xfrm>
            <a:off x="990600" y="2438400"/>
            <a:ext cx="4654550" cy="14938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两种类型：</a:t>
            </a:r>
          </a:p>
          <a:p>
            <a:pPr lvl="0" indent="0"/>
            <a:r>
              <a:rPr lang="zh-CN" altLang="en-US" sz="3200" dirty="0">
                <a:solidFill>
                  <a:srgbClr val="CC3300"/>
                </a:solidFill>
                <a:latin typeface="Times New Roman" panose="02020603050405020304" charset="0"/>
                <a:ea typeface="隶书" panose="02010509060101010101" pitchFamily="49" charset="-122"/>
              </a:rPr>
              <a:t>参数类型不同的重载函数</a:t>
            </a:r>
          </a:p>
          <a:p>
            <a:pPr lvl="0" indent="0"/>
            <a:r>
              <a:rPr lang="zh-CN" altLang="en-US" sz="3200" dirty="0">
                <a:solidFill>
                  <a:srgbClr val="CC3300"/>
                </a:solidFill>
                <a:latin typeface="Times New Roman" panose="02020603050405020304" charset="0"/>
                <a:ea typeface="隶书" panose="02010509060101010101" pitchFamily="49" charset="-122"/>
              </a:rPr>
              <a:t>参数个数不同的重载函数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/>
      <p:bldP spid="33894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3420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参数类型不同的重载函数</a:t>
            </a:r>
          </a:p>
        </p:txBody>
      </p:sp>
      <p:sp>
        <p:nvSpPr>
          <p:cNvPr id="342019" name="内容占位符 34201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/>
              <a:t>#include &lt;iostream&gt; 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 sz="2800"/>
              <a:t>using namespace std;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endParaRPr lang="en-US" altLang="zh-CN" sz="2800" err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/>
              <a:t>int add(int x, int y)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/>
              <a:t>{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/>
              <a:t>	return(x+y);	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/>
              <a:t>}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/>
              <a:t>double add(double x, double y)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/>
              <a:t>{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/>
              <a:t>	return(x+y);	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en-US"/>
              <a:t>}</a:t>
            </a:r>
          </a:p>
        </p:txBody>
      </p:sp>
      <p:sp>
        <p:nvSpPr>
          <p:cNvPr id="342020" name="云形标注 342019"/>
          <p:cNvSpPr/>
          <p:nvPr/>
        </p:nvSpPr>
        <p:spPr>
          <a:xfrm>
            <a:off x="5029200" y="762000"/>
            <a:ext cx="3886200" cy="1752600"/>
          </a:xfrm>
          <a:prstGeom prst="cloudCallout">
            <a:avLst>
              <a:gd name="adj1" fmla="val -112829"/>
              <a:gd name="adj2" fmla="val 19838"/>
            </a:avLst>
          </a:prstGeom>
          <a:gradFill rotWithShape="0">
            <a:gsLst>
              <a:gs pos="0">
                <a:srgbClr val="3399F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函数名一样，</a:t>
            </a:r>
          </a:p>
          <a:p>
            <a:pPr lvl="0" indent="0" algn="ctr"/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参数类型不一样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/>
      <p:bldP spid="3420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3409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参数个数不同的重载函数</a:t>
            </a:r>
          </a:p>
        </p:txBody>
      </p:sp>
      <p:sp>
        <p:nvSpPr>
          <p:cNvPr id="340995" name="内容占位符 340994"/>
          <p:cNvSpPr>
            <a:spLocks noGrp="1"/>
          </p:cNvSpPr>
          <p:nvPr>
            <p:ph idx="1"/>
          </p:nvPr>
        </p:nvSpPr>
        <p:spPr>
          <a:xfrm>
            <a:off x="228600" y="914400"/>
            <a:ext cx="8001000" cy="5943600"/>
          </a:xfrm>
        </p:spPr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lang="en-US" altLang="zh-CN" sz="2800"/>
              <a:t>#include &lt;iostream&gt;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using namespace std;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err="1"/>
              <a:t>int</a:t>
            </a:r>
            <a:r>
              <a:rPr lang="en-US" altLang="zh-CN" sz="2800"/>
              <a:t> </a:t>
            </a:r>
            <a:r>
              <a:rPr lang="en-US" altLang="zh-CN" sz="2800" err="1"/>
              <a:t>max(int</a:t>
            </a:r>
            <a:r>
              <a:rPr lang="en-US" altLang="zh-CN" sz="2800"/>
              <a:t> </a:t>
            </a:r>
            <a:r>
              <a:rPr lang="en-US" altLang="zh-CN" sz="2800" err="1"/>
              <a:t>a,int</a:t>
            </a:r>
            <a:r>
              <a:rPr lang="en-US" altLang="zh-CN" sz="2800"/>
              <a:t> b);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err="1"/>
              <a:t>int</a:t>
            </a:r>
            <a:r>
              <a:rPr lang="en-US" altLang="zh-CN" sz="2800"/>
              <a:t> </a:t>
            </a:r>
            <a:r>
              <a:rPr lang="en-US" altLang="zh-CN" sz="2800" err="1"/>
              <a:t>max(int</a:t>
            </a:r>
            <a:r>
              <a:rPr lang="en-US" altLang="zh-CN" sz="2800"/>
              <a:t> </a:t>
            </a:r>
            <a:r>
              <a:rPr lang="en-US" altLang="zh-CN" sz="2800" err="1"/>
              <a:t>a,int</a:t>
            </a:r>
            <a:r>
              <a:rPr lang="en-US" altLang="zh-CN" sz="2800"/>
              <a:t> </a:t>
            </a:r>
            <a:r>
              <a:rPr lang="en-US" altLang="zh-CN" sz="2800" err="1"/>
              <a:t>b,int</a:t>
            </a:r>
            <a:r>
              <a:rPr lang="en-US" altLang="zh-CN" sz="2800"/>
              <a:t> c);</a:t>
            </a:r>
          </a:p>
          <a:p>
            <a:pPr>
              <a:lnSpc>
                <a:spcPct val="80000"/>
              </a:lnSpc>
              <a:buNone/>
            </a:pPr>
            <a:endParaRPr lang="en-US" altLang="zh-CN" sz="2800"/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int main( 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{	</a:t>
            </a:r>
            <a:r>
              <a:rPr lang="en-US" altLang="zh-CN" sz="2800" err="1"/>
              <a:t>cout</a:t>
            </a:r>
            <a:r>
              <a:rPr lang="en-US" altLang="zh-CN" sz="2800"/>
              <a:t>&lt;&lt;</a:t>
            </a:r>
            <a:r>
              <a:rPr lang="en-US" altLang="zh-CN" sz="2800">
                <a:solidFill>
                  <a:srgbClr val="CC0000"/>
                </a:solidFill>
              </a:rPr>
              <a:t>max</a:t>
            </a:r>
            <a:r>
              <a:rPr lang="en-US" altLang="zh-CN" sz="2800"/>
              <a:t>(5,8)&lt;&lt;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</a:t>
            </a:r>
            <a:r>
              <a:rPr lang="en-US" altLang="zh-CN" sz="2800">
                <a:solidFill>
                  <a:srgbClr val="CC0000"/>
                </a:solidFill>
              </a:rPr>
              <a:t>max</a:t>
            </a:r>
            <a:r>
              <a:rPr lang="en-US" altLang="zh-CN" sz="2800"/>
              <a:t>(10,4,20)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     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   return 0;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err="1"/>
              <a:t>int</a:t>
            </a:r>
            <a:r>
              <a:rPr lang="en-US" altLang="zh-CN" sz="2800"/>
              <a:t> </a:t>
            </a:r>
            <a:r>
              <a:rPr lang="en-US" altLang="zh-CN" sz="2800" err="1"/>
              <a:t>max(int</a:t>
            </a:r>
            <a:r>
              <a:rPr lang="en-US" altLang="zh-CN" sz="2800"/>
              <a:t> </a:t>
            </a:r>
            <a:r>
              <a:rPr lang="en-US" altLang="zh-CN" sz="2800" err="1"/>
              <a:t>a,int</a:t>
            </a:r>
            <a:r>
              <a:rPr lang="en-US" altLang="zh-CN" sz="2800"/>
              <a:t> b)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{	return (a&gt;b?a:b);}</a:t>
            </a:r>
          </a:p>
        </p:txBody>
      </p:sp>
      <p:sp>
        <p:nvSpPr>
          <p:cNvPr id="340997" name="文本框 340996"/>
          <p:cNvSpPr txBox="1"/>
          <p:nvPr/>
        </p:nvSpPr>
        <p:spPr>
          <a:xfrm>
            <a:off x="5183188" y="1447800"/>
            <a:ext cx="3579812" cy="37639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max(int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a,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b,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c)</a:t>
            </a:r>
          </a:p>
          <a:p>
            <a:pPr lvl="0" indent="0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{</a:t>
            </a:r>
          </a:p>
          <a:p>
            <a:pPr lvl="0" indent="0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	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m=a;</a:t>
            </a:r>
          </a:p>
          <a:p>
            <a:pPr lvl="0" indent="0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	if(b&gt;m) m=b;</a:t>
            </a:r>
          </a:p>
          <a:p>
            <a:pPr lvl="0" indent="0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	if(c&gt;m) m=c;</a:t>
            </a:r>
          </a:p>
          <a:p>
            <a:pPr lvl="0" indent="0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	return m;</a:t>
            </a:r>
          </a:p>
          <a:p>
            <a:pPr lvl="0" indent="0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}</a:t>
            </a:r>
          </a:p>
          <a:p>
            <a:pPr lvl="0" indent="0"/>
            <a:endParaRPr lang="zh-CN" altLang="en-US" sz="28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40998" name="直接连接符 340997"/>
          <p:cNvSpPr/>
          <p:nvPr/>
        </p:nvSpPr>
        <p:spPr>
          <a:xfrm>
            <a:off x="5181600" y="1371600"/>
            <a:ext cx="0" cy="5181600"/>
          </a:xfrm>
          <a:prstGeom prst="line">
            <a:avLst/>
          </a:prstGeom>
          <a:ln w="76200" cap="flat" cmpd="sng">
            <a:solidFill>
              <a:srgbClr val="D6009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996" name="爆炸形 2 340995"/>
          <p:cNvSpPr/>
          <p:nvPr/>
        </p:nvSpPr>
        <p:spPr>
          <a:xfrm>
            <a:off x="990600" y="3886200"/>
            <a:ext cx="8153400" cy="3276600"/>
          </a:xfrm>
          <a:prstGeom prst="irregularSeal2">
            <a:avLst/>
          </a:prstGeom>
          <a:gradFill rotWithShape="0">
            <a:gsLst>
              <a:gs pos="0">
                <a:srgbClr val="FFFFFF"/>
              </a:gs>
              <a:gs pos="100000">
                <a:srgbClr val="3399FF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编译器根据实参的个数</a:t>
            </a:r>
          </a:p>
          <a:p>
            <a:pPr lvl="0" indent="0" algn="ctr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决定调用哪一个函数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40999" name="云形标注 340998"/>
          <p:cNvSpPr/>
          <p:nvPr/>
        </p:nvSpPr>
        <p:spPr>
          <a:xfrm>
            <a:off x="4216400" y="1741488"/>
            <a:ext cx="4267200" cy="1143000"/>
          </a:xfrm>
          <a:prstGeom prst="cloudCallout">
            <a:avLst>
              <a:gd name="adj1" fmla="val -41407"/>
              <a:gd name="adj2" fmla="val 40556"/>
            </a:avLst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  <a:tileRect/>
          </a:gradFill>
          <a:ln w="127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lvl="0" indent="0" algn="ctr"/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相同的名字</a:t>
            </a:r>
          </a:p>
        </p:txBody>
      </p:sp>
      <p:sp>
        <p:nvSpPr>
          <p:cNvPr id="123910" name="动作按钮: 上一张 123909">
            <a:hlinkClick r:id="rId2" action="ppaction://hlinksldjump"/>
          </p:cNvPr>
          <p:cNvSpPr/>
          <p:nvPr/>
        </p:nvSpPr>
        <p:spPr>
          <a:xfrm>
            <a:off x="6781800" y="6248400"/>
            <a:ext cx="609600" cy="609600"/>
          </a:xfrm>
          <a:prstGeom prst="actionButtonReturn">
            <a:avLst/>
          </a:prstGeom>
          <a:solidFill>
            <a:srgbClr val="3399FF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/>
      <p:bldP spid="340997" grpId="0"/>
      <p:bldP spid="340996" grpId="0" animBg="1"/>
      <p:bldP spid="340999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24929"/>
          <p:cNvSpPr>
            <a:spLocks noGrp="1"/>
          </p:cNvSpPr>
          <p:nvPr>
            <p:ph type="title"/>
          </p:nvPr>
        </p:nvSpPr>
        <p:spPr>
          <a:xfrm>
            <a:off x="457200" y="152400"/>
            <a:ext cx="5119688" cy="762000"/>
          </a:xfrm>
        </p:spPr>
        <p:txBody>
          <a:bodyPr anchor="ctr"/>
          <a:lstStyle/>
          <a:p>
            <a:r>
              <a:rPr lang="zh-CN" altLang="en-US" dirty="0"/>
              <a:t>库函数的使用</a:t>
            </a:r>
          </a:p>
        </p:txBody>
      </p:sp>
      <p:sp>
        <p:nvSpPr>
          <p:cNvPr id="124931" name="内容占位符 124930"/>
          <p:cNvSpPr>
            <a:spLocks noGrp="1"/>
          </p:cNvSpPr>
          <p:nvPr>
            <p:ph idx="1"/>
          </p:nvPr>
        </p:nvSpPr>
        <p:spPr>
          <a:xfrm>
            <a:off x="0" y="1295400"/>
            <a:ext cx="9220200" cy="2438400"/>
          </a:xfrm>
        </p:spPr>
        <p:txBody>
          <a:bodyPr anchor="t"/>
          <a:lstStyle/>
          <a:p>
            <a:r>
              <a:rPr lang="zh-CN" altLang="en-US" dirty="0"/>
              <a:t>调用</a:t>
            </a:r>
            <a:r>
              <a:rPr lang="en-US" altLang="zh-CN"/>
              <a:t>C++</a:t>
            </a:r>
            <a:r>
              <a:rPr lang="zh-CN" altLang="en-US" dirty="0"/>
              <a:t>语言标准库函数时要求用</a:t>
            </a:r>
            <a:r>
              <a:rPr lang="en-US" altLang="zh-CN">
                <a:solidFill>
                  <a:srgbClr val="FF0000"/>
                </a:solidFill>
              </a:rPr>
              <a:t>include</a:t>
            </a:r>
            <a:r>
              <a:rPr lang="zh-CN" altLang="en-US" dirty="0"/>
              <a:t>命令</a:t>
            </a:r>
          </a:p>
          <a:p>
            <a:pPr>
              <a:buNone/>
            </a:pPr>
            <a:r>
              <a:rPr lang="zh-CN" altLang="en-US" dirty="0">
                <a:solidFill>
                  <a:srgbClr val="990000"/>
                </a:solidFill>
              </a:rPr>
              <a:t>    例如：</a:t>
            </a:r>
            <a:endParaRPr lang="zh-CN" altLang="en-US" dirty="0"/>
          </a:p>
          <a:p>
            <a:pPr>
              <a:buNone/>
            </a:pPr>
            <a:r>
              <a:rPr lang="zh-CN" altLang="en-US" b="0" dirty="0"/>
              <a:t>              #</a:t>
            </a:r>
            <a:r>
              <a:rPr lang="en-US" altLang="zh-CN"/>
              <a:t>include  "cmath"</a:t>
            </a:r>
          </a:p>
          <a:p>
            <a:pPr>
              <a:buNone/>
            </a:pPr>
            <a:r>
              <a:rPr lang="en-US" altLang="zh-CN"/>
              <a:t>      </a:t>
            </a:r>
            <a:r>
              <a:rPr lang="zh-CN" altLang="en-US" dirty="0"/>
              <a:t>或    </a:t>
            </a:r>
            <a:r>
              <a:rPr lang="zh-CN" altLang="en-US" b="0" dirty="0"/>
              <a:t>#</a:t>
            </a:r>
            <a:r>
              <a:rPr lang="en-US" altLang="zh-CN"/>
              <a:t>include  &lt;cmath&gt;</a:t>
            </a:r>
          </a:p>
          <a:p>
            <a:pPr>
              <a:buNone/>
            </a:pPr>
            <a:endParaRPr lang="zh-CN" altLang="en-US"/>
          </a:p>
        </p:txBody>
      </p:sp>
      <p:sp>
        <p:nvSpPr>
          <p:cNvPr id="124932" name="云形标注 124931"/>
          <p:cNvSpPr/>
          <p:nvPr/>
        </p:nvSpPr>
        <p:spPr>
          <a:xfrm>
            <a:off x="1905000" y="990600"/>
            <a:ext cx="4495800" cy="1600200"/>
          </a:xfrm>
          <a:prstGeom prst="cloudCallout">
            <a:avLst>
              <a:gd name="adj1" fmla="val -43963"/>
              <a:gd name="adj2" fmla="val 57639"/>
            </a:avLst>
          </a:prstGeom>
          <a:gradFill rotWithShape="0">
            <a:gsLst>
              <a:gs pos="0">
                <a:srgbClr val="FFFFFF"/>
              </a:gs>
              <a:gs pos="100000">
                <a:srgbClr val="9966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include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命令必须以#开头</a:t>
            </a:r>
          </a:p>
        </p:txBody>
      </p:sp>
      <p:sp>
        <p:nvSpPr>
          <p:cNvPr id="124933" name="云形标注 124932"/>
          <p:cNvSpPr/>
          <p:nvPr/>
        </p:nvSpPr>
        <p:spPr>
          <a:xfrm>
            <a:off x="762000" y="4419600"/>
            <a:ext cx="7391400" cy="1905000"/>
          </a:xfrm>
          <a:prstGeom prst="cloudCallout">
            <a:avLst>
              <a:gd name="adj1" fmla="val 7731"/>
              <a:gd name="adj2" fmla="val -82917"/>
            </a:avLst>
          </a:prstGeom>
          <a:gradFill rotWithShape="0">
            <a:gsLst>
              <a:gs pos="0">
                <a:srgbClr val="FFFFFF"/>
              </a:gs>
              <a:gs pos="100000">
                <a:srgbClr val="9966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系统提供的头文件以.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h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作为文件的后缀</a:t>
            </a:r>
          </a:p>
        </p:txBody>
      </p:sp>
      <p:grpSp>
        <p:nvGrpSpPr>
          <p:cNvPr id="124934" name="组合 124933"/>
          <p:cNvGrpSpPr/>
          <p:nvPr/>
        </p:nvGrpSpPr>
        <p:grpSpPr>
          <a:xfrm>
            <a:off x="3733800" y="1981200"/>
            <a:ext cx="5256213" cy="1857375"/>
            <a:chOff x="2353" y="1104"/>
            <a:chExt cx="3311" cy="1170"/>
          </a:xfrm>
        </p:grpSpPr>
        <p:grpSp>
          <p:nvGrpSpPr>
            <p:cNvPr id="66566" name="组合 124934"/>
            <p:cNvGrpSpPr/>
            <p:nvPr/>
          </p:nvGrpSpPr>
          <p:grpSpPr>
            <a:xfrm>
              <a:off x="2353" y="1344"/>
              <a:ext cx="1247" cy="247"/>
              <a:chOff x="2401" y="1433"/>
              <a:chExt cx="1364" cy="203"/>
            </a:xfrm>
          </p:grpSpPr>
          <p:sp>
            <p:nvSpPr>
              <p:cNvPr id="66567" name="椭圆 124935"/>
              <p:cNvSpPr/>
              <p:nvPr/>
            </p:nvSpPr>
            <p:spPr>
              <a:xfrm>
                <a:off x="3477" y="1433"/>
                <a:ext cx="288" cy="192"/>
              </a:xfrm>
              <a:prstGeom prst="ellipse">
                <a:avLst/>
              </a:prstGeom>
              <a:noFill/>
              <a:ln w="5715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68" name="椭圆 124936"/>
              <p:cNvSpPr/>
              <p:nvPr/>
            </p:nvSpPr>
            <p:spPr>
              <a:xfrm>
                <a:off x="2401" y="1444"/>
                <a:ext cx="288" cy="192"/>
              </a:xfrm>
              <a:prstGeom prst="ellipse">
                <a:avLst/>
              </a:prstGeom>
              <a:noFill/>
              <a:ln w="5715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6569" name="组合 124937"/>
            <p:cNvGrpSpPr/>
            <p:nvPr/>
          </p:nvGrpSpPr>
          <p:grpSpPr>
            <a:xfrm>
              <a:off x="2434" y="1152"/>
              <a:ext cx="1742" cy="240"/>
              <a:chOff x="2530" y="1200"/>
              <a:chExt cx="1742" cy="240"/>
            </a:xfrm>
          </p:grpSpPr>
          <p:sp>
            <p:nvSpPr>
              <p:cNvPr id="66570" name="直接连接符 124938"/>
              <p:cNvSpPr/>
              <p:nvPr/>
            </p:nvSpPr>
            <p:spPr>
              <a:xfrm>
                <a:off x="2530" y="1200"/>
                <a:ext cx="0" cy="240"/>
              </a:xfrm>
              <a:prstGeom prst="line">
                <a:avLst/>
              </a:prstGeom>
              <a:ln w="5715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571" name="直接连接符 124939"/>
              <p:cNvSpPr/>
              <p:nvPr/>
            </p:nvSpPr>
            <p:spPr>
              <a:xfrm>
                <a:off x="2544" y="1200"/>
                <a:ext cx="1728" cy="0"/>
              </a:xfrm>
              <a:prstGeom prst="line">
                <a:avLst/>
              </a:prstGeom>
              <a:ln w="5715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6572" name="直接连接符 124940"/>
              <p:cNvSpPr/>
              <p:nvPr/>
            </p:nvSpPr>
            <p:spPr>
              <a:xfrm flipV="1">
                <a:off x="3600" y="1200"/>
                <a:ext cx="0" cy="240"/>
              </a:xfrm>
              <a:prstGeom prst="line">
                <a:avLst/>
              </a:prstGeom>
              <a:ln w="5715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66573" name="文本框 124941"/>
            <p:cNvSpPr txBox="1"/>
            <p:nvPr/>
          </p:nvSpPr>
          <p:spPr>
            <a:xfrm>
              <a:off x="4224" y="1104"/>
              <a:ext cx="1440" cy="1170"/>
            </a:xfrm>
            <a:prstGeom prst="rect">
              <a:avLst/>
            </a:prstGeom>
            <a:solidFill>
              <a:srgbClr val="CCFFCC"/>
            </a:solidFill>
            <a:ln w="5715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文件名用一对双撇号或一对尖括号&lt;&gt;括起来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/>
      <p:bldP spid="124932" grpId="0" bldLvl="0" animBg="1"/>
      <p:bldP spid="12493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21857"/>
          <p:cNvSpPr>
            <a:spLocks noGrp="1"/>
          </p:cNvSpPr>
          <p:nvPr>
            <p:ph type="title"/>
          </p:nvPr>
        </p:nvSpPr>
        <p:spPr>
          <a:xfrm>
            <a:off x="533400" y="304800"/>
            <a:ext cx="7010400" cy="685800"/>
          </a:xfrm>
        </p:spPr>
        <p:txBody>
          <a:bodyPr anchor="ctr"/>
          <a:lstStyle/>
          <a:p>
            <a:r>
              <a:rPr lang="zh-CN" altLang="en-US" sz="4000" dirty="0"/>
              <a:t>一个程序中函数调用的示意图</a:t>
            </a:r>
          </a:p>
        </p:txBody>
      </p:sp>
      <p:grpSp>
        <p:nvGrpSpPr>
          <p:cNvPr id="121859" name="组合 121858"/>
          <p:cNvGrpSpPr/>
          <p:nvPr/>
        </p:nvGrpSpPr>
        <p:grpSpPr>
          <a:xfrm>
            <a:off x="838200" y="1219200"/>
            <a:ext cx="5943600" cy="3733800"/>
            <a:chOff x="528" y="768"/>
            <a:chExt cx="3744" cy="2352"/>
          </a:xfrm>
        </p:grpSpPr>
        <p:sp>
          <p:nvSpPr>
            <p:cNvPr id="10243" name="椭圆 121859"/>
            <p:cNvSpPr/>
            <p:nvPr/>
          </p:nvSpPr>
          <p:spPr>
            <a:xfrm>
              <a:off x="2160" y="768"/>
              <a:ext cx="960" cy="480"/>
            </a:xfrm>
            <a:prstGeom prst="ellipse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wrap="none" anchor="ctr"/>
            <a:lstStyle/>
            <a:p>
              <a:pPr lvl="0" indent="0" algn="ctr"/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main( )</a:t>
              </a:r>
            </a:p>
          </p:txBody>
        </p:sp>
        <p:sp>
          <p:nvSpPr>
            <p:cNvPr id="10244" name="椭圆 121860"/>
            <p:cNvSpPr/>
            <p:nvPr/>
          </p:nvSpPr>
          <p:spPr>
            <a:xfrm>
              <a:off x="1200" y="1536"/>
              <a:ext cx="816" cy="288"/>
            </a:xfrm>
            <a:prstGeom prst="ellipse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wrap="none" anchor="ctr"/>
            <a:lstStyle/>
            <a:p>
              <a:pPr lvl="0" indent="0" algn="ctr"/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a( )</a:t>
              </a:r>
            </a:p>
          </p:txBody>
        </p:sp>
        <p:sp>
          <p:nvSpPr>
            <p:cNvPr id="10245" name="直接连接符 121861"/>
            <p:cNvSpPr/>
            <p:nvPr/>
          </p:nvSpPr>
          <p:spPr>
            <a:xfrm flipH="1">
              <a:off x="1776" y="1152"/>
              <a:ext cx="48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46" name="直接连接符 121862"/>
            <p:cNvSpPr/>
            <p:nvPr/>
          </p:nvSpPr>
          <p:spPr>
            <a:xfrm>
              <a:off x="2688" y="1248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47" name="直接连接符 121863"/>
            <p:cNvSpPr/>
            <p:nvPr/>
          </p:nvSpPr>
          <p:spPr>
            <a:xfrm>
              <a:off x="3024" y="1152"/>
              <a:ext cx="72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48" name="直接连接符 121864"/>
            <p:cNvSpPr/>
            <p:nvPr/>
          </p:nvSpPr>
          <p:spPr>
            <a:xfrm flipH="1">
              <a:off x="1008" y="1776"/>
              <a:ext cx="288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49" name="直接连接符 121865"/>
            <p:cNvSpPr/>
            <p:nvPr/>
          </p:nvSpPr>
          <p:spPr>
            <a:xfrm>
              <a:off x="1809" y="1776"/>
              <a:ext cx="144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50" name="直接连接符 121866"/>
            <p:cNvSpPr/>
            <p:nvPr/>
          </p:nvSpPr>
          <p:spPr>
            <a:xfrm flipH="1">
              <a:off x="1968" y="2496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251" name="椭圆 121867"/>
            <p:cNvSpPr/>
            <p:nvPr/>
          </p:nvSpPr>
          <p:spPr>
            <a:xfrm>
              <a:off x="2256" y="1584"/>
              <a:ext cx="816" cy="288"/>
            </a:xfrm>
            <a:prstGeom prst="ellipse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wrap="none" anchor="ctr"/>
            <a:lstStyle/>
            <a:p>
              <a:pPr lvl="0" indent="0" algn="ctr"/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b( )</a:t>
              </a:r>
            </a:p>
          </p:txBody>
        </p:sp>
        <p:sp>
          <p:nvSpPr>
            <p:cNvPr id="10252" name="椭圆 121868"/>
            <p:cNvSpPr/>
            <p:nvPr/>
          </p:nvSpPr>
          <p:spPr>
            <a:xfrm>
              <a:off x="3456" y="1584"/>
              <a:ext cx="816" cy="288"/>
            </a:xfrm>
            <a:prstGeom prst="ellipse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wrap="none" anchor="ctr"/>
            <a:lstStyle/>
            <a:p>
              <a:pPr lvl="0" indent="0" algn="ctr"/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c( )</a:t>
              </a:r>
            </a:p>
          </p:txBody>
        </p:sp>
        <p:sp>
          <p:nvSpPr>
            <p:cNvPr id="10253" name="椭圆 121869"/>
            <p:cNvSpPr/>
            <p:nvPr/>
          </p:nvSpPr>
          <p:spPr>
            <a:xfrm>
              <a:off x="528" y="2208"/>
              <a:ext cx="816" cy="288"/>
            </a:xfrm>
            <a:prstGeom prst="ellipse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wrap="none" anchor="ctr"/>
            <a:lstStyle/>
            <a:p>
              <a:pPr lvl="0" indent="0" algn="ctr"/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a1( )</a:t>
              </a:r>
            </a:p>
          </p:txBody>
        </p:sp>
        <p:sp>
          <p:nvSpPr>
            <p:cNvPr id="10254" name="椭圆 121870"/>
            <p:cNvSpPr/>
            <p:nvPr/>
          </p:nvSpPr>
          <p:spPr>
            <a:xfrm>
              <a:off x="1536" y="2208"/>
              <a:ext cx="816" cy="288"/>
            </a:xfrm>
            <a:prstGeom prst="ellipse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wrap="none" anchor="ctr"/>
            <a:lstStyle/>
            <a:p>
              <a:pPr lvl="0" indent="0" algn="ctr"/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a2( )</a:t>
              </a:r>
            </a:p>
          </p:txBody>
        </p:sp>
        <p:sp>
          <p:nvSpPr>
            <p:cNvPr id="10255" name="椭圆 121871"/>
            <p:cNvSpPr/>
            <p:nvPr/>
          </p:nvSpPr>
          <p:spPr>
            <a:xfrm>
              <a:off x="1584" y="2832"/>
              <a:ext cx="816" cy="288"/>
            </a:xfrm>
            <a:prstGeom prst="ellipse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wrap="none" anchor="ctr"/>
            <a:lstStyle/>
            <a:p>
              <a:pPr lvl="0" indent="0" algn="ctr"/>
              <a:r>
                <a:rPr lang="en-US" altLang="zh-CN" b="1">
                  <a:latin typeface="Times New Roman" panose="02020603050405020304" charset="0"/>
                  <a:ea typeface="宋体" panose="02010600030101010101" pitchFamily="2" charset="-122"/>
                </a:rPr>
                <a:t>a21( )</a:t>
              </a:r>
            </a:p>
          </p:txBody>
        </p:sp>
      </p:grpSp>
      <p:sp>
        <p:nvSpPr>
          <p:cNvPr id="123910" name="动作按钮: 上一张 123909">
            <a:hlinkClick r:id="rId2" action="ppaction://hlinksldjump"/>
          </p:cNvPr>
          <p:cNvSpPr/>
          <p:nvPr/>
        </p:nvSpPr>
        <p:spPr>
          <a:xfrm>
            <a:off x="6781800" y="6248400"/>
            <a:ext cx="609600" cy="609600"/>
          </a:xfrm>
          <a:prstGeom prst="actionButtonReturn">
            <a:avLst/>
          </a:prstGeom>
          <a:solidFill>
            <a:srgbClr val="3399FF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762000"/>
          </a:xfrm>
        </p:spPr>
        <p:txBody>
          <a:bodyPr anchor="ctr"/>
          <a:lstStyle/>
          <a:p>
            <a:r>
              <a:rPr lang="zh-CN" altLang="en-US" sz="2800"/>
              <a:t>例5.19 将输入的三个字符转换成大写字符后输出。</a:t>
            </a:r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241300" y="849313"/>
            <a:ext cx="8489950" cy="5732462"/>
          </a:xfrm>
        </p:spPr>
        <p:txBody>
          <a:bodyPr anchor="t"/>
          <a:lstStyle/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#include &lt;iostream&gt;  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#include &lt;cctype&gt;               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using namespace std;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#define N 3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int main( )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{	int i;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	char c;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	for(i=0;i&lt;N;i++)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	{	cin&gt;&gt;c;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		if(islower(c))  	//判断字符c是否是小写字符，是小写字符返回1，否则返回0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			c-='a'-'A';	//或c-=32;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		cout&lt;&lt;c&lt;&lt;'\t';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	}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	cout&lt;&lt;endl;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	return 0;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}</a:t>
            </a:r>
          </a:p>
        </p:txBody>
      </p:sp>
      <p:sp>
        <p:nvSpPr>
          <p:cNvPr id="123910" name="动作按钮: 上一张 123909">
            <a:hlinkClick r:id="rId2" action="ppaction://hlinksldjump"/>
          </p:cNvPr>
          <p:cNvSpPr/>
          <p:nvPr/>
        </p:nvSpPr>
        <p:spPr>
          <a:xfrm>
            <a:off x="6781800" y="6248400"/>
            <a:ext cx="609600" cy="609600"/>
          </a:xfrm>
          <a:prstGeom prst="actionButtonReturn">
            <a:avLst/>
          </a:prstGeom>
          <a:solidFill>
            <a:srgbClr val="3399FF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294913"/>
          <p:cNvSpPr>
            <a:spLocks noGrp="1"/>
          </p:cNvSpPr>
          <p:nvPr>
            <p:ph type="title"/>
          </p:nvPr>
        </p:nvSpPr>
        <p:spPr>
          <a:xfrm>
            <a:off x="457200" y="152400"/>
            <a:ext cx="6477000" cy="685800"/>
          </a:xfrm>
        </p:spPr>
        <p:txBody>
          <a:bodyPr anchor="ctr"/>
          <a:lstStyle/>
          <a:p>
            <a:r>
              <a:rPr lang="zh-CN" altLang="en-US" dirty="0"/>
              <a:t>用户标识符的作用域</a:t>
            </a:r>
          </a:p>
        </p:txBody>
      </p:sp>
      <p:sp>
        <p:nvSpPr>
          <p:cNvPr id="294915" name="内容占位符 294914"/>
          <p:cNvSpPr>
            <a:spLocks noGrp="1"/>
          </p:cNvSpPr>
          <p:nvPr>
            <p:ph idx="1"/>
          </p:nvPr>
        </p:nvSpPr>
        <p:spPr>
          <a:xfrm>
            <a:off x="304800" y="1066800"/>
            <a:ext cx="8153400" cy="5181600"/>
          </a:xfrm>
        </p:spPr>
        <p:txBody>
          <a:bodyPr anchor="t"/>
          <a:lstStyle/>
          <a:p>
            <a:pPr>
              <a:lnSpc>
                <a:spcPct val="140000"/>
              </a:lnSpc>
            </a:pPr>
            <a:r>
              <a:rPr lang="zh-CN" altLang="en-US" sz="2800"/>
              <a:t>在</a:t>
            </a:r>
            <a:r>
              <a:rPr lang="en-US" altLang="zh-CN" sz="2800"/>
              <a:t>C++</a:t>
            </a:r>
            <a:r>
              <a:rPr lang="zh-CN" altLang="en-US" sz="2800" dirty="0"/>
              <a:t>语言中，由用户命名的标识符都有一个有效的作用域。（标识符：如变量名、函数名）</a:t>
            </a:r>
          </a:p>
          <a:p>
            <a:pPr>
              <a:lnSpc>
                <a:spcPct val="14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作用域：</a:t>
            </a:r>
            <a:r>
              <a:rPr lang="zh-CN" altLang="en-US" sz="2800" dirty="0">
                <a:solidFill>
                  <a:schemeClr val="tx2"/>
                </a:solidFill>
              </a:rPr>
              <a:t>即作用范围，</a:t>
            </a:r>
            <a:r>
              <a:rPr lang="zh-CN" altLang="en-US" sz="2800" dirty="0"/>
              <a:t>指所定义的标识符在哪一个区间内有效，可以被 </a:t>
            </a:r>
            <a:r>
              <a:rPr lang="en-US" altLang="zh-CN" sz="2800"/>
              <a:t>C++ </a:t>
            </a:r>
            <a:r>
              <a:rPr lang="zh-CN" altLang="en-US" sz="2800" dirty="0"/>
              <a:t>编译和连接程序所识别。</a:t>
            </a:r>
          </a:p>
          <a:p>
            <a:pPr>
              <a:lnSpc>
                <a:spcPct val="140000"/>
              </a:lnSpc>
            </a:pPr>
            <a:r>
              <a:rPr lang="zh-CN" altLang="en-US" sz="2800" dirty="0"/>
              <a:t>例如在函数 </a:t>
            </a:r>
            <a:r>
              <a:rPr lang="en-US" altLang="zh-CN" sz="2800"/>
              <a:t>sub( )</a:t>
            </a:r>
            <a:r>
              <a:rPr lang="zh-CN" altLang="en-US" sz="2800" dirty="0"/>
              <a:t>内定义的变量，不能在其他函数中引用；变量的作用域与其在程序中出现的部位有关。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3205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作用域的类型</a:t>
            </a:r>
          </a:p>
        </p:txBody>
      </p:sp>
      <p:sp>
        <p:nvSpPr>
          <p:cNvPr id="70658" name="文本占位符 32051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30000"/>
              </a:lnSpc>
              <a:buClr>
                <a:srgbClr val="0066FF"/>
              </a:buClr>
            </a:pPr>
            <a:r>
              <a:rPr lang="zh-CN" altLang="en-US" dirty="0">
                <a:latin typeface="楷体_GB2312" pitchFamily="49" charset="-122"/>
              </a:rPr>
              <a:t>块作用域（局部变量） </a:t>
            </a:r>
          </a:p>
          <a:p>
            <a:pPr>
              <a:lnSpc>
                <a:spcPct val="130000"/>
              </a:lnSpc>
              <a:buClr>
                <a:srgbClr val="0066FF"/>
              </a:buClr>
            </a:pPr>
            <a:r>
              <a:rPr lang="zh-CN" altLang="en-US" dirty="0">
                <a:latin typeface="楷体_GB2312" pitchFamily="49" charset="-122"/>
              </a:rPr>
              <a:t>文件作用域（全局变量</a:t>
            </a:r>
            <a:r>
              <a:rPr lang="zh-CN" altLang="en-US" dirty="0">
                <a:solidFill>
                  <a:schemeClr val="accent2"/>
                </a:solidFill>
                <a:latin typeface="楷体_GB2312" pitchFamily="49" charset="-122"/>
              </a:rPr>
              <a:t>或称</a:t>
            </a:r>
            <a:r>
              <a:rPr lang="zh-CN" altLang="en-US" dirty="0">
                <a:latin typeface="楷体_GB2312" pitchFamily="49" charset="-122"/>
              </a:rPr>
              <a:t>外部变量） </a:t>
            </a:r>
          </a:p>
          <a:p>
            <a:pPr>
              <a:lnSpc>
                <a:spcPct val="130000"/>
              </a:lnSpc>
              <a:buClr>
                <a:srgbClr val="0066FF"/>
              </a:buClr>
            </a:pPr>
            <a:r>
              <a:rPr lang="zh-CN" altLang="en-US" dirty="0">
                <a:latin typeface="楷体_GB2312" pitchFamily="49" charset="-122"/>
              </a:rPr>
              <a:t>函数原型作用域</a:t>
            </a:r>
          </a:p>
          <a:p>
            <a:pPr>
              <a:lnSpc>
                <a:spcPct val="130000"/>
              </a:lnSpc>
              <a:buClr>
                <a:srgbClr val="0066FF"/>
              </a:buClr>
            </a:pPr>
            <a:r>
              <a:rPr lang="zh-CN" altLang="en-US" dirty="0">
                <a:latin typeface="楷体_GB2312" pitchFamily="49" charset="-122"/>
              </a:rPr>
              <a:t>函数作用域</a:t>
            </a:r>
          </a:p>
          <a:p>
            <a:pPr>
              <a:lnSpc>
                <a:spcPct val="130000"/>
              </a:lnSpc>
              <a:buClr>
                <a:srgbClr val="0066FF"/>
              </a:buClr>
            </a:pPr>
            <a:r>
              <a:rPr lang="zh-CN" altLang="en-US" dirty="0">
                <a:latin typeface="楷体_GB2312" pitchFamily="49" charset="-122"/>
              </a:rPr>
              <a:t>类作用域</a:t>
            </a:r>
          </a:p>
          <a:p>
            <a:pPr>
              <a:buClr>
                <a:srgbClr val="0066FF"/>
              </a:buClr>
            </a:pPr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320516" name="圆角矩形标注 320515"/>
          <p:cNvSpPr/>
          <p:nvPr/>
        </p:nvSpPr>
        <p:spPr>
          <a:xfrm>
            <a:off x="4419600" y="4572000"/>
            <a:ext cx="4267200" cy="609600"/>
          </a:xfrm>
          <a:prstGeom prst="wedgeRoundRectCallout">
            <a:avLst>
              <a:gd name="adj1" fmla="val -85528"/>
              <a:gd name="adj2" fmla="val -57551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33CC33"/>
              </a:gs>
            </a:gsLst>
            <a:path path="rect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pPr lvl="0" indent="0" algn="ctr"/>
            <a:r>
              <a:rPr lang="zh-CN" altLang="en-US" sz="3200" dirty="0">
                <a:latin typeface="Times New Roman" panose="02020603050405020304" charset="0"/>
                <a:ea typeface="隶书" panose="02010509060101010101" pitchFamily="49" charset="-122"/>
              </a:rPr>
              <a:t>以后介绍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29696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块作用域</a:t>
            </a:r>
          </a:p>
        </p:txBody>
      </p:sp>
      <p:sp>
        <p:nvSpPr>
          <p:cNvPr id="296963" name="内容占位符 296962"/>
          <p:cNvSpPr>
            <a:spLocks noGrp="1"/>
          </p:cNvSpPr>
          <p:nvPr>
            <p:ph idx="1"/>
          </p:nvPr>
        </p:nvSpPr>
        <p:spPr>
          <a:xfrm>
            <a:off x="685800" y="1066800"/>
            <a:ext cx="8458200" cy="4191000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块：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chemeClr val="tx2"/>
                </a:solidFill>
              </a:rPr>
              <a:t>花括号</a:t>
            </a:r>
            <a:r>
              <a:rPr lang="zh-CN" altLang="en-US" dirty="0"/>
              <a:t>括起来的一部分称为一个块。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块作用域：</a:t>
            </a:r>
            <a:r>
              <a:rPr lang="zh-CN" altLang="en-US" dirty="0"/>
              <a:t>在块内定义的标识符，其有效范围在块内。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局部变量：</a:t>
            </a:r>
            <a:r>
              <a:rPr lang="zh-CN" altLang="en-US" dirty="0"/>
              <a:t>在块内定义的变量或在一个函数内部定义的变量。</a:t>
            </a:r>
          </a:p>
        </p:txBody>
      </p:sp>
      <p:sp>
        <p:nvSpPr>
          <p:cNvPr id="71683" name="文本框 296963"/>
          <p:cNvSpPr txBox="1"/>
          <p:nvPr/>
        </p:nvSpPr>
        <p:spPr>
          <a:xfrm>
            <a:off x="2955925" y="5430838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32153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块作用域例</a:t>
            </a:r>
          </a:p>
        </p:txBody>
      </p:sp>
      <p:sp>
        <p:nvSpPr>
          <p:cNvPr id="321539" name="内容占位符 321538"/>
          <p:cNvSpPr>
            <a:spLocks noGrp="1"/>
          </p:cNvSpPr>
          <p:nvPr>
            <p:ph idx="1"/>
          </p:nvPr>
        </p:nvSpPr>
        <p:spPr>
          <a:xfrm>
            <a:off x="609600" y="990600"/>
            <a:ext cx="8077200" cy="5410200"/>
          </a:xfrm>
        </p:spPr>
        <p:txBody>
          <a:bodyPr anchor="t"/>
          <a:lstStyle/>
          <a:p>
            <a:pPr algn="just">
              <a:lnSpc>
                <a:spcPct val="70000"/>
              </a:lnSpc>
              <a:buNone/>
            </a:pPr>
            <a:r>
              <a:rPr lang="en-US" altLang="zh-CN" sz="2800"/>
              <a:t>float f1(int a)                  </a:t>
            </a:r>
            <a:r>
              <a:rPr lang="en-US" altLang="zh-CN" sz="2800">
                <a:solidFill>
                  <a:schemeClr val="tx2"/>
                </a:solidFill>
              </a:rPr>
              <a:t>//</a:t>
            </a:r>
            <a:r>
              <a:rPr lang="zh-CN" altLang="en-US" sz="2800" dirty="0">
                <a:solidFill>
                  <a:schemeClr val="tx2"/>
                </a:solidFill>
              </a:rPr>
              <a:t>函数</a:t>
            </a:r>
            <a:r>
              <a:rPr lang="en-US" altLang="zh-CN" sz="2800">
                <a:solidFill>
                  <a:schemeClr val="tx2"/>
                </a:solidFill>
              </a:rPr>
              <a:t>f1</a:t>
            </a:r>
          </a:p>
          <a:p>
            <a:pPr algn="just">
              <a:lnSpc>
                <a:spcPct val="70000"/>
              </a:lnSpc>
              <a:buNone/>
            </a:pPr>
            <a:r>
              <a:rPr lang="zh-CN" altLang="en-US" sz="2800" dirty="0"/>
              <a:t>{  </a:t>
            </a:r>
            <a:r>
              <a:rPr lang="en-US" altLang="zh-CN" sz="2800" err="1"/>
              <a:t>int</a:t>
            </a:r>
            <a:r>
              <a:rPr lang="en-US" altLang="zh-CN" sz="2800"/>
              <a:t> b, c;</a:t>
            </a:r>
          </a:p>
          <a:p>
            <a:pPr algn="just">
              <a:lnSpc>
                <a:spcPct val="30000"/>
              </a:lnSpc>
              <a:spcBef>
                <a:spcPct val="0"/>
              </a:spcBef>
              <a:buNone/>
            </a:pPr>
            <a:r>
              <a:rPr lang="en-US" altLang="zh-CN" sz="2800"/>
              <a:t>		.</a:t>
            </a:r>
          </a:p>
          <a:p>
            <a:pPr algn="just">
              <a:lnSpc>
                <a:spcPct val="30000"/>
              </a:lnSpc>
              <a:spcBef>
                <a:spcPct val="0"/>
              </a:spcBef>
              <a:buNone/>
            </a:pPr>
            <a:r>
              <a:rPr lang="en-US" altLang="zh-CN" sz="2800"/>
              <a:t>		.</a:t>
            </a:r>
          </a:p>
          <a:p>
            <a:pPr algn="just">
              <a:lnSpc>
                <a:spcPct val="30000"/>
              </a:lnSpc>
              <a:spcBef>
                <a:spcPct val="0"/>
              </a:spcBef>
              <a:buNone/>
            </a:pPr>
            <a:r>
              <a:rPr lang="en-US" altLang="zh-CN" sz="2800"/>
              <a:t>		.</a:t>
            </a:r>
          </a:p>
          <a:p>
            <a:pPr algn="just">
              <a:lnSpc>
                <a:spcPct val="70000"/>
              </a:lnSpc>
              <a:buNone/>
            </a:pPr>
            <a:r>
              <a:rPr lang="en-US" altLang="zh-CN" sz="2800"/>
              <a:t>}</a:t>
            </a:r>
          </a:p>
          <a:p>
            <a:pPr algn="just">
              <a:lnSpc>
                <a:spcPct val="70000"/>
              </a:lnSpc>
              <a:buNone/>
            </a:pPr>
            <a:r>
              <a:rPr lang="en-US" altLang="zh-CN" sz="2800"/>
              <a:t>char f2(int x, </a:t>
            </a:r>
            <a:r>
              <a:rPr lang="en-US" altLang="zh-CN" sz="2800" err="1"/>
              <a:t>int</a:t>
            </a:r>
            <a:r>
              <a:rPr lang="en-US" altLang="zh-CN" sz="2800"/>
              <a:t> y)           </a:t>
            </a:r>
            <a:r>
              <a:rPr lang="en-US" altLang="zh-CN" sz="2800">
                <a:solidFill>
                  <a:schemeClr val="tx2"/>
                </a:solidFill>
              </a:rPr>
              <a:t>//</a:t>
            </a:r>
            <a:r>
              <a:rPr lang="zh-CN" altLang="en-US" sz="2800" dirty="0">
                <a:solidFill>
                  <a:schemeClr val="tx2"/>
                </a:solidFill>
              </a:rPr>
              <a:t>函数</a:t>
            </a:r>
            <a:r>
              <a:rPr lang="en-US" altLang="zh-CN" sz="2800">
                <a:solidFill>
                  <a:schemeClr val="tx2"/>
                </a:solidFill>
              </a:rPr>
              <a:t>f2</a:t>
            </a:r>
          </a:p>
          <a:p>
            <a:pPr algn="just">
              <a:lnSpc>
                <a:spcPct val="70000"/>
              </a:lnSpc>
              <a:buNone/>
            </a:pPr>
            <a:r>
              <a:rPr lang="en-US" altLang="zh-CN" sz="2800"/>
              <a:t>{  </a:t>
            </a:r>
            <a:r>
              <a:rPr lang="en-US" altLang="zh-CN" sz="2800" err="1"/>
              <a:t>int</a:t>
            </a:r>
            <a:r>
              <a:rPr lang="en-US" altLang="zh-CN" sz="2800"/>
              <a:t> b, c; </a:t>
            </a:r>
          </a:p>
          <a:p>
            <a:pPr algn="just">
              <a:lnSpc>
                <a:spcPct val="70000"/>
              </a:lnSpc>
              <a:buNone/>
            </a:pPr>
            <a:r>
              <a:rPr lang="en-US" altLang="zh-CN" sz="2800"/>
              <a:t>   </a:t>
            </a:r>
            <a:r>
              <a:rPr lang="en-US" altLang="zh-CN" sz="2800" err="1"/>
              <a:t>int</a:t>
            </a:r>
            <a:r>
              <a:rPr lang="en-US" altLang="zh-CN" sz="2800"/>
              <a:t> i, j;</a:t>
            </a:r>
          </a:p>
          <a:p>
            <a:pPr algn="just">
              <a:lnSpc>
                <a:spcPct val="25000"/>
              </a:lnSpc>
              <a:spcBef>
                <a:spcPct val="0"/>
              </a:spcBef>
              <a:buNone/>
            </a:pPr>
            <a:r>
              <a:rPr lang="en-US" altLang="zh-CN" sz="2800"/>
              <a:t>    .</a:t>
            </a:r>
          </a:p>
          <a:p>
            <a:pPr algn="just">
              <a:lnSpc>
                <a:spcPct val="25000"/>
              </a:lnSpc>
              <a:spcBef>
                <a:spcPct val="0"/>
              </a:spcBef>
              <a:buNone/>
            </a:pPr>
            <a:r>
              <a:rPr lang="en-US" altLang="zh-CN" sz="2800"/>
              <a:t>    .</a:t>
            </a:r>
          </a:p>
          <a:p>
            <a:pPr algn="just">
              <a:lnSpc>
                <a:spcPct val="25000"/>
              </a:lnSpc>
              <a:spcBef>
                <a:spcPct val="0"/>
              </a:spcBef>
              <a:buNone/>
            </a:pPr>
            <a:r>
              <a:rPr lang="en-US" altLang="zh-CN" sz="2800"/>
              <a:t>    .</a:t>
            </a:r>
          </a:p>
          <a:p>
            <a:pPr algn="just">
              <a:lnSpc>
                <a:spcPct val="70000"/>
              </a:lnSpc>
              <a:buNone/>
            </a:pPr>
            <a:r>
              <a:rPr lang="en-US" altLang="zh-CN" sz="2800"/>
              <a:t>}</a:t>
            </a:r>
          </a:p>
          <a:p>
            <a:pPr algn="just">
              <a:lnSpc>
                <a:spcPct val="70000"/>
              </a:lnSpc>
              <a:buNone/>
            </a:pPr>
            <a:r>
              <a:rPr lang="en-US" altLang="zh-CN" sz="2800"/>
              <a:t>int main( )             </a:t>
            </a:r>
            <a:r>
              <a:rPr lang="en-US" altLang="zh-CN" sz="2800">
                <a:solidFill>
                  <a:schemeClr val="tx2"/>
                </a:solidFill>
              </a:rPr>
              <a:t>//</a:t>
            </a:r>
            <a:r>
              <a:rPr lang="zh-CN" altLang="en-US" sz="2800" dirty="0">
                <a:solidFill>
                  <a:schemeClr val="tx2"/>
                </a:solidFill>
              </a:rPr>
              <a:t>主函数</a:t>
            </a:r>
          </a:p>
          <a:p>
            <a:pPr algn="just">
              <a:lnSpc>
                <a:spcPct val="70000"/>
              </a:lnSpc>
              <a:buNone/>
            </a:pPr>
            <a:r>
              <a:rPr lang="en-US" altLang="zh-CN" sz="2800"/>
              <a:t>                                         </a:t>
            </a:r>
            <a:endParaRPr lang="zh-CN" altLang="en-US" sz="2800" dirty="0"/>
          </a:p>
          <a:p>
            <a:pPr algn="just">
              <a:lnSpc>
                <a:spcPct val="70000"/>
              </a:lnSpc>
              <a:buNone/>
            </a:pPr>
            <a:r>
              <a:rPr lang="zh-CN" altLang="en-US" sz="2800" dirty="0"/>
              <a:t>{   </a:t>
            </a:r>
            <a:r>
              <a:rPr lang="en-US" altLang="zh-CN" sz="2800" err="1"/>
              <a:t>int</a:t>
            </a:r>
            <a:r>
              <a:rPr lang="en-US" altLang="zh-CN" sz="2800"/>
              <a:t> m, n;</a:t>
            </a:r>
          </a:p>
          <a:p>
            <a:pPr algn="just">
              <a:lnSpc>
                <a:spcPct val="30000"/>
              </a:lnSpc>
              <a:spcBef>
                <a:spcPct val="0"/>
              </a:spcBef>
              <a:buNone/>
            </a:pPr>
            <a:r>
              <a:rPr lang="en-US" altLang="zh-CN" sz="2800"/>
              <a:t>        .</a:t>
            </a:r>
          </a:p>
          <a:p>
            <a:pPr algn="just">
              <a:lnSpc>
                <a:spcPct val="30000"/>
              </a:lnSpc>
              <a:spcBef>
                <a:spcPct val="0"/>
              </a:spcBef>
              <a:buNone/>
            </a:pPr>
            <a:r>
              <a:rPr lang="en-US" altLang="zh-CN" sz="2800"/>
              <a:t>        .</a:t>
            </a:r>
          </a:p>
          <a:p>
            <a:pPr algn="just">
              <a:lnSpc>
                <a:spcPct val="30000"/>
              </a:lnSpc>
              <a:spcBef>
                <a:spcPct val="0"/>
              </a:spcBef>
              <a:buNone/>
            </a:pPr>
            <a:r>
              <a:rPr lang="en-US" altLang="zh-CN" sz="2800"/>
              <a:t>        .</a:t>
            </a:r>
          </a:p>
          <a:p>
            <a:pPr algn="just">
              <a:lnSpc>
                <a:spcPct val="70000"/>
              </a:lnSpc>
              <a:buNone/>
            </a:pPr>
            <a:r>
              <a:rPr lang="en-US" altLang="zh-CN" sz="2800"/>
              <a:t>}</a:t>
            </a:r>
          </a:p>
          <a:p>
            <a:pPr>
              <a:lnSpc>
                <a:spcPct val="70000"/>
              </a:lnSpc>
              <a:buNone/>
            </a:pPr>
            <a:endParaRPr lang="zh-CN" altLang="en-US" sz="2800"/>
          </a:p>
        </p:txBody>
      </p:sp>
      <p:sp>
        <p:nvSpPr>
          <p:cNvPr id="321543" name="线形标注 1 321542"/>
          <p:cNvSpPr/>
          <p:nvPr/>
        </p:nvSpPr>
        <p:spPr>
          <a:xfrm>
            <a:off x="6248400" y="1066800"/>
            <a:ext cx="2155825" cy="533400"/>
          </a:xfrm>
          <a:prstGeom prst="borderCallout1">
            <a:avLst>
              <a:gd name="adj1" fmla="val 114287"/>
              <a:gd name="adj2" fmla="val 94699"/>
              <a:gd name="adj3" fmla="val 114287"/>
              <a:gd name="adj4" fmla="val -100736"/>
            </a:avLst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57150" cap="flat" cmpd="sng">
            <a:solidFill>
              <a:srgbClr val="CC33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pPr lvl="0" indent="0" algn="just">
              <a:lnSpc>
                <a:spcPct val="7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a, b, c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有效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</a:p>
          <a:p>
            <a:pPr lvl="0" indent="0" algn="ctr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21544" name="线形标注 1 321543"/>
          <p:cNvSpPr/>
          <p:nvPr/>
        </p:nvSpPr>
        <p:spPr>
          <a:xfrm>
            <a:off x="5486400" y="3429000"/>
            <a:ext cx="3124200" cy="533400"/>
          </a:xfrm>
          <a:prstGeom prst="borderCallout1">
            <a:avLst>
              <a:gd name="adj1" fmla="val -14287"/>
              <a:gd name="adj2" fmla="val 96343"/>
              <a:gd name="adj3" fmla="val -14287"/>
              <a:gd name="adj4" fmla="val -36838"/>
            </a:avLst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57150" cap="flat" cmpd="sng">
            <a:solidFill>
              <a:srgbClr val="CC33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pPr lvl="0" indent="0" algn="just">
              <a:lnSpc>
                <a:spcPct val="7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x, y, b, c, i, j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有效</a:t>
            </a:r>
          </a:p>
          <a:p>
            <a:pPr lvl="0" indent="0" algn="just">
              <a:lnSpc>
                <a:spcPct val="7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  <a:p>
            <a:pPr lvl="0" indent="0" algn="just">
              <a:lnSpc>
                <a:spcPct val="7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21545" name="线形标注 1 321544"/>
          <p:cNvSpPr/>
          <p:nvPr/>
        </p:nvSpPr>
        <p:spPr>
          <a:xfrm>
            <a:off x="5562600" y="5410200"/>
            <a:ext cx="2286000" cy="533400"/>
          </a:xfrm>
          <a:prstGeom prst="borderCallout1">
            <a:avLst>
              <a:gd name="adj1" fmla="val -14287"/>
              <a:gd name="adj2" fmla="val 95000"/>
              <a:gd name="adj3" fmla="val -14287"/>
              <a:gd name="adj4" fmla="val -81667"/>
            </a:avLst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57150" cap="flat" cmpd="sng">
            <a:solidFill>
              <a:srgbClr val="CC3300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/>
          <a:lstStyle/>
          <a:p>
            <a:pPr lvl="0" indent="0" algn="ctr">
              <a:lnSpc>
                <a:spcPct val="7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m,n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有效</a:t>
            </a:r>
          </a:p>
          <a:p>
            <a:pPr lvl="0" indent="0" algn="just">
              <a:lnSpc>
                <a:spcPct val="70000"/>
              </a:lnSpc>
              <a:spcBef>
                <a:spcPct val="20000"/>
              </a:spcBef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21546" name="右中括号 321545"/>
          <p:cNvSpPr/>
          <p:nvPr/>
        </p:nvSpPr>
        <p:spPr>
          <a:xfrm>
            <a:off x="3733800" y="1066800"/>
            <a:ext cx="381000" cy="1295400"/>
          </a:xfrm>
          <a:prstGeom prst="rightBracket">
            <a:avLst>
              <a:gd name="adj" fmla="val 28333"/>
            </a:avLst>
          </a:prstGeom>
          <a:noFill/>
          <a:ln w="57150" cap="flat" cmpd="sng">
            <a:solidFill>
              <a:srgbClr val="CC3300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21547" name="右中括号 321546"/>
          <p:cNvSpPr/>
          <p:nvPr/>
        </p:nvSpPr>
        <p:spPr>
          <a:xfrm>
            <a:off x="3886200" y="2743200"/>
            <a:ext cx="381000" cy="1295400"/>
          </a:xfrm>
          <a:prstGeom prst="rightBracket">
            <a:avLst>
              <a:gd name="adj" fmla="val 28333"/>
            </a:avLst>
          </a:prstGeom>
          <a:noFill/>
          <a:ln w="57150" cap="flat" cmpd="sng">
            <a:solidFill>
              <a:srgbClr val="CC3300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21548" name="右中括号 321547"/>
          <p:cNvSpPr/>
          <p:nvPr/>
        </p:nvSpPr>
        <p:spPr>
          <a:xfrm>
            <a:off x="3276600" y="4800600"/>
            <a:ext cx="381000" cy="1295400"/>
          </a:xfrm>
          <a:prstGeom prst="rightBracket">
            <a:avLst>
              <a:gd name="adj" fmla="val 28333"/>
            </a:avLst>
          </a:prstGeom>
          <a:noFill/>
          <a:ln w="57150" cap="flat" cmpd="sng">
            <a:solidFill>
              <a:srgbClr val="CC3300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/>
      <p:bldP spid="321543" grpId="0" animBg="1"/>
      <p:bldP spid="321544" grpId="0" animBg="1"/>
      <p:bldP spid="32154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2979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局部变量例</a:t>
            </a:r>
          </a:p>
        </p:txBody>
      </p:sp>
      <p:sp>
        <p:nvSpPr>
          <p:cNvPr id="297987" name="内容占位符 297986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029200"/>
          </a:xfrm>
        </p:spPr>
        <p:txBody>
          <a:bodyPr anchor="t"/>
          <a:lstStyle/>
          <a:p>
            <a:pPr>
              <a:lnSpc>
                <a:spcPct val="90000"/>
              </a:lnSpc>
              <a:buNone/>
            </a:pPr>
            <a:r>
              <a:rPr lang="en-US" altLang="en-US"/>
              <a:t>#include &lt;iostream&gt; 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/>
              <a:t>using namespace std;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int main( 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{  </a:t>
            </a:r>
            <a:r>
              <a:rPr lang="en-US" altLang="zh-CN" err="1"/>
              <a:t>int</a:t>
            </a:r>
            <a:r>
              <a:rPr lang="en-US" altLang="zh-CN"/>
              <a:t> a, b;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    </a:t>
            </a:r>
            <a:r>
              <a:rPr lang="en-US" altLang="zh-CN" err="1"/>
              <a:t>cin</a:t>
            </a:r>
            <a:r>
              <a:rPr lang="en-US" altLang="zh-CN"/>
              <a:t> &gt;&gt; a &gt;&gt; b 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    if(a&gt;b) { </a:t>
            </a:r>
            <a:r>
              <a:rPr lang="en-US" altLang="zh-CN" err="1">
                <a:solidFill>
                  <a:srgbClr val="FF0000"/>
                </a:solidFill>
              </a:rPr>
              <a:t>int</a:t>
            </a:r>
            <a:r>
              <a:rPr lang="en-US" altLang="zh-CN">
                <a:solidFill>
                  <a:srgbClr val="FF0000"/>
                </a:solidFill>
              </a:rPr>
              <a:t>  t;</a:t>
            </a:r>
            <a:endParaRPr lang="en-US" altLang="zh-CN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                   t=a;  a=b; b=t;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                 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	</a:t>
            </a:r>
            <a:r>
              <a:rPr lang="en-US" altLang="zh-CN" err="1"/>
              <a:t>cout</a:t>
            </a:r>
            <a:r>
              <a:rPr lang="en-US" altLang="zh-CN"/>
              <a:t> &lt;&lt; a &lt;&lt; b 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   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}</a:t>
            </a:r>
          </a:p>
        </p:txBody>
      </p:sp>
      <p:sp>
        <p:nvSpPr>
          <p:cNvPr id="297988" name="云形标注 297987"/>
          <p:cNvSpPr/>
          <p:nvPr/>
        </p:nvSpPr>
        <p:spPr>
          <a:xfrm>
            <a:off x="4876800" y="1143000"/>
            <a:ext cx="3733800" cy="2057400"/>
          </a:xfrm>
          <a:prstGeom prst="cloudCallout">
            <a:avLst>
              <a:gd name="adj1" fmla="val -107866"/>
              <a:gd name="adj2" fmla="val 3782"/>
            </a:avLst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3200" dirty="0">
                <a:latin typeface="Times New Roman" panose="02020603050405020304" charset="0"/>
                <a:ea typeface="隶书" panose="02010509060101010101" pitchFamily="49" charset="-122"/>
              </a:rPr>
              <a:t>变量 </a:t>
            </a:r>
            <a:r>
              <a:rPr lang="en-US" altLang="zh-CN" sz="3200">
                <a:latin typeface="Times New Roman" panose="02020603050405020304" charset="0"/>
                <a:ea typeface="隶书" panose="02010509060101010101" pitchFamily="49" charset="-122"/>
              </a:rPr>
              <a:t>a、b </a:t>
            </a:r>
            <a:r>
              <a:rPr lang="zh-CN" altLang="zh-CN" sz="3200" dirty="0">
                <a:latin typeface="Times New Roman" panose="02020603050405020304" charset="0"/>
                <a:ea typeface="隶书" panose="02010509060101010101" pitchFamily="49" charset="-122"/>
              </a:rPr>
              <a:t>的有效</a:t>
            </a:r>
          </a:p>
          <a:p>
            <a:pPr lvl="0" indent="0" algn="ctr"/>
            <a:r>
              <a:rPr lang="zh-CN" altLang="zh-CN" sz="3200" dirty="0">
                <a:latin typeface="Times New Roman" panose="02020603050405020304" charset="0"/>
                <a:ea typeface="隶书" panose="02010509060101010101" pitchFamily="49" charset="-122"/>
              </a:rPr>
              <a:t>范围</a:t>
            </a:r>
            <a:r>
              <a:rPr lang="zh-CN" altLang="en-US" sz="3200" dirty="0">
                <a:latin typeface="Times New Roman" panose="02020603050405020304" charset="0"/>
                <a:ea typeface="隶书" panose="02010509060101010101" pitchFamily="49" charset="-122"/>
              </a:rPr>
              <a:t>在函数内</a:t>
            </a:r>
          </a:p>
        </p:txBody>
      </p:sp>
      <p:sp>
        <p:nvSpPr>
          <p:cNvPr id="297989" name="云形标注 297988"/>
          <p:cNvSpPr/>
          <p:nvPr/>
        </p:nvSpPr>
        <p:spPr>
          <a:xfrm>
            <a:off x="5410200" y="2057400"/>
            <a:ext cx="3733800" cy="2057400"/>
          </a:xfrm>
          <a:prstGeom prst="cloudCallout">
            <a:avLst>
              <a:gd name="adj1" fmla="val -90181"/>
              <a:gd name="adj2" fmla="val 23611"/>
            </a:avLst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3200" dirty="0">
                <a:latin typeface="Times New Roman" panose="02020603050405020304" charset="0"/>
                <a:ea typeface="隶书" panose="02010509060101010101" pitchFamily="49" charset="-122"/>
              </a:rPr>
              <a:t>变量 </a:t>
            </a:r>
            <a:r>
              <a:rPr lang="en-US" altLang="zh-CN" sz="3200">
                <a:latin typeface="Times New Roman" panose="02020603050405020304" charset="0"/>
                <a:ea typeface="隶书" panose="02010509060101010101" pitchFamily="49" charset="-122"/>
              </a:rPr>
              <a:t>t </a:t>
            </a:r>
            <a:r>
              <a:rPr lang="zh-CN" altLang="zh-CN" sz="3200" dirty="0">
                <a:latin typeface="Times New Roman" panose="02020603050405020304" charset="0"/>
                <a:ea typeface="隶书" panose="02010509060101010101" pitchFamily="49" charset="-122"/>
              </a:rPr>
              <a:t>的有效范围</a:t>
            </a:r>
            <a:endParaRPr lang="zh-CN" altLang="en-US" sz="3200" dirty="0">
              <a:latin typeface="Times New Roman" panose="02020603050405020304" charset="0"/>
              <a:ea typeface="隶书" panose="02010509060101010101" pitchFamily="49" charset="-122"/>
            </a:endParaRPr>
          </a:p>
          <a:p>
            <a:pPr lvl="0" indent="0" algn="ctr"/>
            <a:r>
              <a:rPr lang="zh-CN" altLang="en-US" sz="3200" dirty="0">
                <a:latin typeface="Times New Roman" panose="02020603050405020304" charset="0"/>
                <a:ea typeface="隶书" panose="02010509060101010101" pitchFamily="49" charset="-122"/>
              </a:rPr>
              <a:t>在复合语句内</a:t>
            </a:r>
          </a:p>
        </p:txBody>
      </p:sp>
      <p:sp>
        <p:nvSpPr>
          <p:cNvPr id="297990" name="圆角矩形 297989"/>
          <p:cNvSpPr/>
          <p:nvPr/>
        </p:nvSpPr>
        <p:spPr>
          <a:xfrm>
            <a:off x="3581400" y="5210175"/>
            <a:ext cx="556260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3200" dirty="0">
                <a:latin typeface="Times New Roman" panose="02020603050405020304" charset="0"/>
                <a:ea typeface="隶书" panose="02010509060101010101" pitchFamily="49" charset="-122"/>
              </a:rPr>
              <a:t>变量 </a:t>
            </a:r>
            <a:r>
              <a:rPr lang="en-US" altLang="zh-CN" sz="3200">
                <a:latin typeface="Times New Roman" panose="02020603050405020304" charset="0"/>
                <a:ea typeface="隶书" panose="02010509060101010101" pitchFamily="49" charset="-122"/>
              </a:rPr>
              <a:t>a、b、t </a:t>
            </a:r>
            <a:r>
              <a:rPr lang="zh-CN" altLang="en-US" sz="3200" dirty="0">
                <a:latin typeface="Times New Roman" panose="02020603050405020304" charset="0"/>
                <a:ea typeface="隶书" panose="02010509060101010101" pitchFamily="49" charset="-122"/>
              </a:rPr>
              <a:t>均具有块作用域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/>
      <p:bldP spid="297988" grpId="0" animBg="1"/>
      <p:bldP spid="297989" grpId="0" animBg="1"/>
      <p:bldP spid="297990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2990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局部变量例</a:t>
            </a:r>
          </a:p>
        </p:txBody>
      </p:sp>
      <p:sp>
        <p:nvSpPr>
          <p:cNvPr id="299011" name="内容占位符 299010"/>
          <p:cNvSpPr>
            <a:spLocks noGrp="1"/>
          </p:cNvSpPr>
          <p:nvPr>
            <p:ph idx="1"/>
          </p:nvPr>
        </p:nvSpPr>
        <p:spPr>
          <a:xfrm>
            <a:off x="838200" y="1066800"/>
            <a:ext cx="7772400" cy="5486400"/>
          </a:xfrm>
        </p:spPr>
        <p:txBody>
          <a:bodyPr anchor="t"/>
          <a:lstStyle/>
          <a:p>
            <a:pPr>
              <a:buNone/>
            </a:pPr>
            <a:r>
              <a:rPr lang="zh-CN" altLang="en-US" dirty="0"/>
              <a:t>                                </a:t>
            </a:r>
          </a:p>
          <a:p>
            <a:pPr>
              <a:buNone/>
            </a:pPr>
            <a:r>
              <a:rPr lang="en-US" altLang="zh-CN">
                <a:solidFill>
                  <a:srgbClr val="CC3300"/>
                </a:solidFill>
              </a:rPr>
              <a:t>float f1( </a:t>
            </a:r>
            <a:r>
              <a:rPr lang="en-US" altLang="zh-CN" err="1">
                <a:solidFill>
                  <a:srgbClr val="CC3300"/>
                </a:solidFill>
              </a:rPr>
              <a:t>int</a:t>
            </a:r>
            <a:r>
              <a:rPr lang="en-US" altLang="zh-CN">
                <a:solidFill>
                  <a:srgbClr val="CC3300"/>
                </a:solidFill>
              </a:rPr>
              <a:t>  a)</a:t>
            </a:r>
            <a:r>
              <a:rPr lang="en-US" altLang="zh-CN"/>
              <a:t> 			</a:t>
            </a:r>
            <a:r>
              <a:rPr lang="en-US" altLang="zh-CN">
                <a:solidFill>
                  <a:srgbClr val="CC3300"/>
                </a:solidFill>
              </a:rPr>
              <a:t>int main( )</a:t>
            </a:r>
          </a:p>
          <a:p>
            <a:pPr>
              <a:buNone/>
            </a:pPr>
            <a:r>
              <a:rPr lang="en-US" altLang="zh-CN"/>
              <a:t>{ </a:t>
            </a:r>
            <a:r>
              <a:rPr lang="en-US" altLang="zh-CN" err="1"/>
              <a:t>int</a:t>
            </a:r>
            <a:r>
              <a:rPr lang="en-US" altLang="zh-CN"/>
              <a:t> b, c;                             { </a:t>
            </a:r>
            <a:r>
              <a:rPr lang="en-US" altLang="zh-CN" err="1"/>
              <a:t>int</a:t>
            </a:r>
            <a:r>
              <a:rPr lang="en-US" altLang="zh-CN"/>
              <a:t> m, n;  </a:t>
            </a:r>
          </a:p>
          <a:p>
            <a:pPr>
              <a:lnSpc>
                <a:spcPct val="10000"/>
              </a:lnSpc>
              <a:buNone/>
            </a:pPr>
            <a:r>
              <a:rPr lang="en-US" altLang="zh-CN"/>
              <a:t>.							.</a:t>
            </a:r>
          </a:p>
          <a:p>
            <a:pPr>
              <a:lnSpc>
                <a:spcPct val="10000"/>
              </a:lnSpc>
              <a:buNone/>
            </a:pPr>
            <a:r>
              <a:rPr lang="en-US" altLang="zh-CN"/>
              <a:t>.							.</a:t>
            </a:r>
          </a:p>
          <a:p>
            <a:pPr>
              <a:lnSpc>
                <a:spcPct val="10000"/>
              </a:lnSpc>
              <a:buNone/>
            </a:pPr>
            <a:r>
              <a:rPr lang="en-US" altLang="zh-CN"/>
              <a:t>.                                               	.</a:t>
            </a:r>
          </a:p>
          <a:p>
            <a:pPr>
              <a:buNone/>
            </a:pPr>
            <a:r>
              <a:rPr lang="en-US" altLang="zh-CN"/>
              <a:t> }                                           }                                           </a:t>
            </a:r>
          </a:p>
          <a:p>
            <a:pPr>
              <a:buNone/>
            </a:pPr>
            <a:r>
              <a:rPr lang="en-US" altLang="zh-CN">
                <a:solidFill>
                  <a:srgbClr val="CC3300"/>
                </a:solidFill>
              </a:rPr>
              <a:t>char f2( </a:t>
            </a:r>
            <a:r>
              <a:rPr lang="en-US" altLang="zh-CN" err="1">
                <a:solidFill>
                  <a:srgbClr val="CC3300"/>
                </a:solidFill>
              </a:rPr>
              <a:t>int</a:t>
            </a:r>
            <a:r>
              <a:rPr lang="en-US" altLang="zh-CN">
                <a:solidFill>
                  <a:srgbClr val="CC3300"/>
                </a:solidFill>
              </a:rPr>
              <a:t> x, </a:t>
            </a:r>
            <a:r>
              <a:rPr lang="en-US" altLang="zh-CN" err="1">
                <a:solidFill>
                  <a:srgbClr val="CC3300"/>
                </a:solidFill>
              </a:rPr>
              <a:t>int</a:t>
            </a:r>
            <a:r>
              <a:rPr lang="en-US" altLang="zh-CN">
                <a:solidFill>
                  <a:srgbClr val="CC3300"/>
                </a:solidFill>
              </a:rPr>
              <a:t> y)</a:t>
            </a:r>
          </a:p>
          <a:p>
            <a:pPr>
              <a:buNone/>
            </a:pPr>
            <a:r>
              <a:rPr lang="en-US" altLang="zh-CN"/>
              <a:t>{ </a:t>
            </a:r>
            <a:r>
              <a:rPr lang="en-US" altLang="zh-CN" err="1"/>
              <a:t>int</a:t>
            </a:r>
            <a:r>
              <a:rPr lang="en-US" altLang="zh-CN"/>
              <a:t> b, c, d;</a:t>
            </a:r>
          </a:p>
          <a:p>
            <a:pPr>
              <a:lnSpc>
                <a:spcPct val="10000"/>
              </a:lnSpc>
              <a:buNone/>
            </a:pPr>
            <a:r>
              <a:rPr lang="en-US" altLang="zh-CN"/>
              <a:t>.</a:t>
            </a:r>
          </a:p>
          <a:p>
            <a:pPr>
              <a:lnSpc>
                <a:spcPct val="10000"/>
              </a:lnSpc>
              <a:buNone/>
            </a:pPr>
            <a:r>
              <a:rPr lang="en-US" altLang="zh-CN"/>
              <a:t>.</a:t>
            </a:r>
          </a:p>
          <a:p>
            <a:pPr>
              <a:lnSpc>
                <a:spcPct val="10000"/>
              </a:lnSpc>
              <a:buNone/>
            </a:pPr>
            <a:r>
              <a:rPr lang="en-US" altLang="zh-CN"/>
              <a:t>.</a:t>
            </a:r>
          </a:p>
          <a:p>
            <a:pPr>
              <a:buNone/>
            </a:pPr>
            <a:r>
              <a:rPr lang="en-US" altLang="zh-CN"/>
              <a:t> }</a:t>
            </a:r>
          </a:p>
        </p:txBody>
      </p:sp>
      <p:sp>
        <p:nvSpPr>
          <p:cNvPr id="299012" name="云形标注 299011"/>
          <p:cNvSpPr/>
          <p:nvPr/>
        </p:nvSpPr>
        <p:spPr>
          <a:xfrm>
            <a:off x="3581400" y="609600"/>
            <a:ext cx="5257800" cy="838200"/>
          </a:xfrm>
          <a:prstGeom prst="cloudCallout">
            <a:avLst>
              <a:gd name="adj1" fmla="val -62106"/>
              <a:gd name="adj2" fmla="val 71403"/>
            </a:avLst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3200" dirty="0">
                <a:latin typeface="Times New Roman" panose="02020603050405020304" charset="0"/>
                <a:ea typeface="隶书" panose="02010509060101010101" pitchFamily="49" charset="-122"/>
              </a:rPr>
              <a:t>形参也为局部变量</a:t>
            </a:r>
          </a:p>
        </p:txBody>
      </p:sp>
      <p:sp>
        <p:nvSpPr>
          <p:cNvPr id="299013" name="云形标注 299012"/>
          <p:cNvSpPr/>
          <p:nvPr/>
        </p:nvSpPr>
        <p:spPr>
          <a:xfrm>
            <a:off x="4800600" y="3657600"/>
            <a:ext cx="4038600" cy="1371600"/>
          </a:xfrm>
          <a:prstGeom prst="cloudCallout">
            <a:avLst>
              <a:gd name="adj1" fmla="val -1653"/>
              <a:gd name="adj2" fmla="val -114468"/>
            </a:avLst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3200" dirty="0">
                <a:latin typeface="Times New Roman" panose="02020603050405020304" charset="0"/>
                <a:ea typeface="隶书" panose="02010509060101010101" pitchFamily="49" charset="-122"/>
              </a:rPr>
              <a:t>只在</a:t>
            </a:r>
            <a:r>
              <a:rPr lang="en-US" altLang="zh-CN" sz="3200">
                <a:latin typeface="Times New Roman" panose="02020603050405020304" charset="0"/>
                <a:ea typeface="隶书" panose="02010509060101010101" pitchFamily="49" charset="-122"/>
              </a:rPr>
              <a:t>main( )</a:t>
            </a:r>
            <a:r>
              <a:rPr lang="zh-CN" altLang="en-US" sz="3200" dirty="0">
                <a:latin typeface="Times New Roman" panose="02020603050405020304" charset="0"/>
                <a:ea typeface="隶书" panose="02010509060101010101" pitchFamily="49" charset="-122"/>
              </a:rPr>
              <a:t>函数</a:t>
            </a:r>
          </a:p>
          <a:p>
            <a:pPr lvl="0" indent="0" algn="ctr"/>
            <a:r>
              <a:rPr lang="zh-CN" altLang="en-US" sz="3200" dirty="0">
                <a:latin typeface="Times New Roman" panose="02020603050405020304" charset="0"/>
                <a:ea typeface="隶书" panose="02010509060101010101" pitchFamily="49" charset="-122"/>
              </a:rPr>
              <a:t>中有效</a:t>
            </a:r>
          </a:p>
        </p:txBody>
      </p:sp>
      <p:grpSp>
        <p:nvGrpSpPr>
          <p:cNvPr id="299014" name="组合 299013"/>
          <p:cNvGrpSpPr/>
          <p:nvPr/>
        </p:nvGrpSpPr>
        <p:grpSpPr>
          <a:xfrm>
            <a:off x="2057400" y="2743200"/>
            <a:ext cx="5943600" cy="3657600"/>
            <a:chOff x="1296" y="1728"/>
            <a:chExt cx="3576" cy="2234"/>
          </a:xfrm>
        </p:grpSpPr>
        <p:sp>
          <p:nvSpPr>
            <p:cNvPr id="74758" name="直接连接符 299014"/>
            <p:cNvSpPr/>
            <p:nvPr/>
          </p:nvSpPr>
          <p:spPr>
            <a:xfrm>
              <a:off x="1296" y="3168"/>
              <a:ext cx="288" cy="720"/>
            </a:xfrm>
            <a:prstGeom prst="line">
              <a:avLst/>
            </a:prstGeom>
            <a:ln w="57150" cap="flat" cmpd="sng">
              <a:solidFill>
                <a:schemeClr val="tx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74759" name="直接连接符 299015"/>
            <p:cNvSpPr/>
            <p:nvPr/>
          </p:nvSpPr>
          <p:spPr>
            <a:xfrm flipV="1">
              <a:off x="1584" y="3888"/>
              <a:ext cx="1584" cy="0"/>
            </a:xfrm>
            <a:prstGeom prst="line">
              <a:avLst/>
            </a:prstGeom>
            <a:ln w="571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60" name="文本框 299016"/>
            <p:cNvSpPr txBox="1"/>
            <p:nvPr/>
          </p:nvSpPr>
          <p:spPr>
            <a:xfrm>
              <a:off x="3168" y="3360"/>
              <a:ext cx="1704" cy="602"/>
            </a:xfrm>
            <a:prstGeom prst="rect">
              <a:avLst/>
            </a:prstGeom>
            <a:gradFill rotWithShape="0">
              <a:gsLst>
                <a:gs pos="0">
                  <a:srgbClr val="33CC33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  <a:tileRect/>
            </a:gradFill>
            <a:ln w="571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 algn="ctr"/>
              <a:r>
                <a:rPr lang="zh-CN" altLang="en-US" sz="3200" dirty="0">
                  <a:latin typeface="Times New Roman" panose="02020603050405020304" charset="0"/>
                  <a:ea typeface="隶书" panose="02010509060101010101" pitchFamily="49" charset="-122"/>
                </a:rPr>
                <a:t>不同函数可使用</a:t>
              </a:r>
            </a:p>
            <a:p>
              <a:pPr lvl="0" indent="0" algn="ctr"/>
              <a:r>
                <a:rPr lang="zh-CN" altLang="en-US" sz="3200" dirty="0">
                  <a:latin typeface="Times New Roman" panose="02020603050405020304" charset="0"/>
                  <a:ea typeface="隶书" panose="02010509060101010101" pitchFamily="49" charset="-122"/>
                </a:rPr>
                <a:t>相同名字的变量</a:t>
              </a:r>
            </a:p>
          </p:txBody>
        </p:sp>
        <p:sp>
          <p:nvSpPr>
            <p:cNvPr id="74761" name="直接连接符 299017"/>
            <p:cNvSpPr/>
            <p:nvPr/>
          </p:nvSpPr>
          <p:spPr>
            <a:xfrm>
              <a:off x="1344" y="1728"/>
              <a:ext cx="768" cy="1824"/>
            </a:xfrm>
            <a:prstGeom prst="line">
              <a:avLst/>
            </a:prstGeom>
            <a:ln w="57150" cap="flat" cmpd="sng">
              <a:solidFill>
                <a:schemeClr val="tx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74762" name="直接连接符 299018"/>
            <p:cNvSpPr/>
            <p:nvPr/>
          </p:nvSpPr>
          <p:spPr>
            <a:xfrm>
              <a:off x="2112" y="3552"/>
              <a:ext cx="1056" cy="0"/>
            </a:xfrm>
            <a:prstGeom prst="line">
              <a:avLst/>
            </a:prstGeom>
            <a:ln w="571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9020" name="左中括号 299019"/>
          <p:cNvSpPr/>
          <p:nvPr/>
        </p:nvSpPr>
        <p:spPr>
          <a:xfrm>
            <a:off x="685800" y="1828800"/>
            <a:ext cx="152400" cy="1828800"/>
          </a:xfrm>
          <a:prstGeom prst="leftBracket">
            <a:avLst>
              <a:gd name="adj" fmla="val 100000"/>
            </a:avLst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endParaRPr lang="zh-CN" altLang="en-US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99021" name="左中括号 299020"/>
          <p:cNvSpPr/>
          <p:nvPr/>
        </p:nvSpPr>
        <p:spPr>
          <a:xfrm>
            <a:off x="685800" y="4267200"/>
            <a:ext cx="76200" cy="1524000"/>
          </a:xfrm>
          <a:prstGeom prst="leftBracket">
            <a:avLst>
              <a:gd name="adj" fmla="val 166666"/>
            </a:avLst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endParaRPr lang="zh-CN" altLang="en-US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99022" name="左中括号 299021"/>
          <p:cNvSpPr/>
          <p:nvPr/>
        </p:nvSpPr>
        <p:spPr>
          <a:xfrm>
            <a:off x="5257800" y="1981200"/>
            <a:ext cx="152400" cy="1828800"/>
          </a:xfrm>
          <a:prstGeom prst="leftBracket">
            <a:avLst>
              <a:gd name="adj" fmla="val 100000"/>
            </a:avLst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endParaRPr lang="zh-CN" altLang="en-US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9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/>
      <p:bldP spid="299012" grpId="0" animBg="1"/>
      <p:bldP spid="299013" grpId="0" animBg="1"/>
      <p:bldP spid="299020" grpId="0" animBg="1"/>
      <p:bldP spid="299021" grpId="0" animBg="1"/>
      <p:bldP spid="29902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32256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局部变量例例 </a:t>
            </a:r>
            <a:r>
              <a:rPr lang="en-US" altLang="zh-CN"/>
              <a:t>5.20 </a:t>
            </a:r>
          </a:p>
        </p:txBody>
      </p:sp>
      <p:sp>
        <p:nvSpPr>
          <p:cNvPr id="75778" name="文本占位符 322562"/>
          <p:cNvSpPr>
            <a:spLocks noGrp="1"/>
          </p:cNvSpPr>
          <p:nvPr>
            <p:ph idx="1"/>
          </p:nvPr>
        </p:nvSpPr>
        <p:spPr>
          <a:xfrm>
            <a:off x="1066800" y="1066800"/>
            <a:ext cx="4191000" cy="685800"/>
          </a:xfrm>
        </p:spPr>
        <p:txBody>
          <a:bodyPr anchor="t"/>
          <a:lstStyle/>
          <a:p>
            <a:r>
              <a:rPr lang="zh-CN" altLang="en-US" dirty="0"/>
              <a:t>演示</a:t>
            </a:r>
            <a:r>
              <a:rPr lang="en-US" altLang="zh-CN"/>
              <a:t>Li0520.cpp</a:t>
            </a:r>
          </a:p>
        </p:txBody>
      </p:sp>
      <p:grpSp>
        <p:nvGrpSpPr>
          <p:cNvPr id="322566" name="组合 322565"/>
          <p:cNvGrpSpPr/>
          <p:nvPr/>
        </p:nvGrpSpPr>
        <p:grpSpPr>
          <a:xfrm>
            <a:off x="1295400" y="2362200"/>
            <a:ext cx="6858000" cy="844550"/>
            <a:chOff x="816" y="1488"/>
            <a:chExt cx="3504" cy="532"/>
          </a:xfrm>
        </p:grpSpPr>
        <p:pic>
          <p:nvPicPr>
            <p:cNvPr id="75780" name="图片 322563" descr="BD00028_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" y="1488"/>
              <a:ext cx="543" cy="5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5781" name="文本框 322564"/>
            <p:cNvSpPr txBox="1"/>
            <p:nvPr/>
          </p:nvSpPr>
          <p:spPr>
            <a:xfrm>
              <a:off x="1584" y="1536"/>
              <a:ext cx="273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lvl="0" indent="0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charset="0"/>
                  <a:ea typeface="隶书" panose="02010509060101010101" pitchFamily="49" charset="-122"/>
                </a:rPr>
                <a:t>分析如何得出这样的结果的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30003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zh-CN" dirty="0"/>
              <a:t>文件作用域</a:t>
            </a:r>
            <a:endParaRPr lang="zh-CN" altLang="en-US"/>
          </a:p>
        </p:txBody>
      </p:sp>
      <p:sp>
        <p:nvSpPr>
          <p:cNvPr id="76802" name="文本占位符 300034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029200"/>
          </a:xfrm>
        </p:spPr>
        <p:txBody>
          <a:bodyPr anchor="t"/>
          <a:lstStyle/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全局变量：</a:t>
            </a:r>
            <a:r>
              <a:rPr lang="zh-CN" altLang="en-US" dirty="0"/>
              <a:t>在函数外部定义的变量或用 </a:t>
            </a:r>
            <a:r>
              <a:rPr lang="en-US" altLang="zh-CN"/>
              <a:t>extern </a:t>
            </a:r>
            <a:r>
              <a:rPr lang="zh-CN" altLang="en-US" dirty="0"/>
              <a:t>定义的变量，又被称为</a:t>
            </a:r>
            <a:r>
              <a:rPr lang="zh-CN" altLang="en-US" dirty="0">
                <a:solidFill>
                  <a:schemeClr val="accent2"/>
                </a:solidFill>
              </a:rPr>
              <a:t>外部变量</a:t>
            </a:r>
            <a:r>
              <a:rPr lang="zh-CN" altLang="en-US" dirty="0"/>
              <a:t>。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有效范围：</a:t>
            </a:r>
            <a:r>
              <a:rPr lang="zh-CN" altLang="en-US" dirty="0"/>
              <a:t>从定义变量的位置开始到本源文件结束。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文件作用域：</a:t>
            </a:r>
            <a:r>
              <a:rPr lang="zh-CN" altLang="en-US" dirty="0"/>
              <a:t>全局变量的有效范围称为文件作用域。</a:t>
            </a:r>
          </a:p>
        </p:txBody>
      </p:sp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3235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全局变量例</a:t>
            </a:r>
          </a:p>
        </p:txBody>
      </p:sp>
      <p:sp>
        <p:nvSpPr>
          <p:cNvPr id="323587" name="内容占位符 323586"/>
          <p:cNvSpPr>
            <a:spLocks noGrp="1"/>
          </p:cNvSpPr>
          <p:nvPr>
            <p:ph idx="1"/>
          </p:nvPr>
        </p:nvSpPr>
        <p:spPr>
          <a:xfrm>
            <a:off x="685800" y="1066800"/>
            <a:ext cx="3048000" cy="5486400"/>
          </a:xfrm>
        </p:spPr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lang="en-US" altLang="zh-CN" sz="2800" err="1"/>
              <a:t>int</a:t>
            </a:r>
            <a:r>
              <a:rPr lang="en-US" altLang="zh-CN" sz="2800">
                <a:solidFill>
                  <a:srgbClr val="FF0000"/>
                </a:solidFill>
              </a:rPr>
              <a:t> i</a:t>
            </a:r>
            <a:r>
              <a:rPr lang="en-US" altLang="zh-CN" sz="2800"/>
              <a:t>=1,</a:t>
            </a:r>
            <a:r>
              <a:rPr lang="en-US" altLang="zh-CN" sz="2800">
                <a:solidFill>
                  <a:srgbClr val="FF0000"/>
                </a:solidFill>
              </a:rPr>
              <a:t>j</a:t>
            </a:r>
            <a:r>
              <a:rPr lang="en-US" altLang="zh-CN" sz="2800"/>
              <a:t>=4;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float </a:t>
            </a:r>
            <a:r>
              <a:rPr lang="en-US" altLang="zh-CN" sz="2800" err="1"/>
              <a:t>f(int</a:t>
            </a:r>
            <a:r>
              <a:rPr lang="en-US" altLang="zh-CN" sz="2800"/>
              <a:t> a)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   { </a:t>
            </a:r>
            <a:r>
              <a:rPr lang="en-US" altLang="zh-CN" sz="2800" err="1"/>
              <a:t>int</a:t>
            </a:r>
            <a:r>
              <a:rPr lang="en-US" altLang="zh-CN" sz="2800"/>
              <a:t> b,c;…}</a:t>
            </a:r>
          </a:p>
          <a:p>
            <a:pPr>
              <a:lnSpc>
                <a:spcPct val="80000"/>
              </a:lnSpc>
              <a:buNone/>
            </a:pPr>
            <a:endParaRPr lang="en-US" altLang="zh-CN" sz="2800"/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char </a:t>
            </a:r>
            <a:r>
              <a:rPr lang="en-US" altLang="zh-CN" sz="2800">
                <a:solidFill>
                  <a:srgbClr val="FF0000"/>
                </a:solidFill>
              </a:rPr>
              <a:t>c1</a:t>
            </a:r>
            <a:r>
              <a:rPr lang="en-US" altLang="zh-CN" sz="2800"/>
              <a:t>,</a:t>
            </a:r>
            <a:r>
              <a:rPr lang="en-US" altLang="zh-CN" sz="2800">
                <a:solidFill>
                  <a:srgbClr val="FF0000"/>
                </a:solidFill>
              </a:rPr>
              <a:t>c2</a:t>
            </a:r>
            <a:r>
              <a:rPr lang="en-US" altLang="zh-CN" sz="280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char </a:t>
            </a:r>
            <a:r>
              <a:rPr lang="en-US" altLang="zh-CN" sz="2800" err="1"/>
              <a:t>g(int</a:t>
            </a:r>
            <a:r>
              <a:rPr lang="en-US" altLang="zh-CN" sz="2800"/>
              <a:t> </a:t>
            </a:r>
            <a:r>
              <a:rPr lang="en-US" altLang="zh-CN" sz="2800" err="1"/>
              <a:t>x,int</a:t>
            </a:r>
            <a:r>
              <a:rPr lang="en-US" altLang="zh-CN" sz="2800"/>
              <a:t> y)</a:t>
            </a:r>
          </a:p>
          <a:p>
            <a:pPr>
              <a:lnSpc>
                <a:spcPct val="80000"/>
              </a:lnSpc>
              <a:buNone/>
            </a:pPr>
            <a:endParaRPr lang="en-US" altLang="zh-CN" sz="2800"/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  { </a:t>
            </a:r>
            <a:r>
              <a:rPr lang="en-US" altLang="zh-CN" sz="2800" err="1"/>
              <a:t>int</a:t>
            </a:r>
            <a:r>
              <a:rPr lang="en-US" altLang="zh-CN" sz="2800"/>
              <a:t> k,l;...}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int main( 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/>
              <a:t> { </a:t>
            </a:r>
            <a:r>
              <a:rPr lang="en-US" altLang="zh-CN" sz="2800" err="1"/>
              <a:t>int</a:t>
            </a:r>
            <a:r>
              <a:rPr lang="en-US" altLang="zh-CN" sz="2800"/>
              <a:t>  m,n;…}</a:t>
            </a:r>
          </a:p>
          <a:p>
            <a:pPr>
              <a:lnSpc>
                <a:spcPct val="80000"/>
              </a:lnSpc>
              <a:buNone/>
            </a:pPr>
            <a:endParaRPr lang="en-US" altLang="en-US" sz="2800"/>
          </a:p>
        </p:txBody>
      </p:sp>
      <p:grpSp>
        <p:nvGrpSpPr>
          <p:cNvPr id="323589" name="组合 323588"/>
          <p:cNvGrpSpPr/>
          <p:nvPr/>
        </p:nvGrpSpPr>
        <p:grpSpPr>
          <a:xfrm>
            <a:off x="2667000" y="3109913"/>
            <a:ext cx="5334000" cy="984250"/>
            <a:chOff x="1680" y="1959"/>
            <a:chExt cx="3360" cy="620"/>
          </a:xfrm>
        </p:grpSpPr>
        <p:sp>
          <p:nvSpPr>
            <p:cNvPr id="77828" name="线形标注 1 323589"/>
            <p:cNvSpPr/>
            <p:nvPr/>
          </p:nvSpPr>
          <p:spPr>
            <a:xfrm>
              <a:off x="2928" y="1959"/>
              <a:ext cx="2112" cy="620"/>
            </a:xfrm>
            <a:prstGeom prst="borderCallout1">
              <a:avLst>
                <a:gd name="adj1" fmla="val 11958"/>
                <a:gd name="adj2" fmla="val -2273"/>
                <a:gd name="adj3" fmla="val -168935"/>
                <a:gd name="adj4" fmla="val -69130"/>
              </a:avLst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  <a:tileRect/>
            </a:gradFill>
            <a:ln w="381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en-US" altLang="zh-CN" sz="2800">
                  <a:latin typeface="Times New Roman" panose="02020603050405020304" charset="0"/>
                  <a:ea typeface="宋体" panose="02010600030101010101" pitchFamily="2" charset="-122"/>
                </a:rPr>
                <a:t>i,j,c1,c2</a:t>
              </a:r>
              <a:r>
                <a:rPr lang="zh-CN" altLang="zh-CN" sz="2800" b="1" dirty="0">
                  <a:latin typeface="Times New Roman" panose="02020603050405020304" charset="0"/>
                  <a:ea typeface="楷体_GB2312" pitchFamily="49" charset="-122"/>
                </a:rPr>
                <a:t>均为全局变量但作用范围不同</a:t>
              </a:r>
              <a:endParaRPr lang="zh-CN" altLang="en-US" sz="2800" b="1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77829" name="直接连接符 323590"/>
            <p:cNvSpPr/>
            <p:nvPr/>
          </p:nvSpPr>
          <p:spPr>
            <a:xfrm>
              <a:off x="1680" y="2112"/>
              <a:ext cx="1200" cy="336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23592" name="直接连接符 323591"/>
          <p:cNvSpPr/>
          <p:nvPr/>
        </p:nvSpPr>
        <p:spPr>
          <a:xfrm>
            <a:off x="2819400" y="3429000"/>
            <a:ext cx="762000" cy="0"/>
          </a:xfrm>
          <a:prstGeom prst="line">
            <a:avLst/>
          </a:prstGeom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593" name="直接连接符 323592"/>
          <p:cNvSpPr/>
          <p:nvPr/>
        </p:nvSpPr>
        <p:spPr>
          <a:xfrm>
            <a:off x="3581400" y="3429000"/>
            <a:ext cx="0" cy="2819400"/>
          </a:xfrm>
          <a:prstGeom prst="line">
            <a:avLst/>
          </a:prstGeom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594" name="直接连接符 323593"/>
          <p:cNvSpPr/>
          <p:nvPr/>
        </p:nvSpPr>
        <p:spPr>
          <a:xfrm>
            <a:off x="2895600" y="6248400"/>
            <a:ext cx="685800" cy="0"/>
          </a:xfrm>
          <a:prstGeom prst="line">
            <a:avLst/>
          </a:prstGeom>
          <a:ln w="38100" cap="flat" cmpd="sng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595" name="线形标注 1 323594"/>
          <p:cNvSpPr/>
          <p:nvPr/>
        </p:nvSpPr>
        <p:spPr>
          <a:xfrm>
            <a:off x="5691188" y="4867275"/>
            <a:ext cx="2462212" cy="984250"/>
          </a:xfrm>
          <a:prstGeom prst="borderCallout1">
            <a:avLst>
              <a:gd name="adj1" fmla="val 105556"/>
              <a:gd name="adj2" fmla="val 95356"/>
              <a:gd name="adj3" fmla="val 105556"/>
              <a:gd name="adj4" fmla="val -84269"/>
            </a:avLst>
          </a:prstGeom>
          <a:gradFill rotWithShape="0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  <a:tileRect/>
          </a:gradFill>
          <a:ln w="38100" cap="flat" cmpd="sng">
            <a:solidFill>
              <a:srgbClr val="CC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/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c1，c2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的作用范围</a:t>
            </a:r>
          </a:p>
        </p:txBody>
      </p:sp>
      <p:sp>
        <p:nvSpPr>
          <p:cNvPr id="323596" name="直接连接符 323595"/>
          <p:cNvSpPr/>
          <p:nvPr/>
        </p:nvSpPr>
        <p:spPr>
          <a:xfrm>
            <a:off x="2819400" y="1219200"/>
            <a:ext cx="13716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597" name="直接连接符 323596"/>
          <p:cNvSpPr/>
          <p:nvPr/>
        </p:nvSpPr>
        <p:spPr>
          <a:xfrm>
            <a:off x="4191000" y="1219200"/>
            <a:ext cx="0" cy="51054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598" name="直接连接符 323597"/>
          <p:cNvSpPr/>
          <p:nvPr/>
        </p:nvSpPr>
        <p:spPr>
          <a:xfrm flipH="1">
            <a:off x="2895600" y="6324600"/>
            <a:ext cx="12954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599" name="线形标注 1 323598"/>
          <p:cNvSpPr/>
          <p:nvPr/>
        </p:nvSpPr>
        <p:spPr>
          <a:xfrm>
            <a:off x="6019800" y="1558925"/>
            <a:ext cx="2743200" cy="557213"/>
          </a:xfrm>
          <a:prstGeom prst="borderCallout1">
            <a:avLst>
              <a:gd name="adj1" fmla="val -13995"/>
              <a:gd name="adj2" fmla="val 95833"/>
              <a:gd name="adj3" fmla="val -13995"/>
              <a:gd name="adj4" fmla="val -67014"/>
            </a:avLst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lin ang="5400000" scaled="1"/>
            <a:tileRect/>
          </a:gradFill>
          <a:ln w="38100" cap="flat" cmpd="sng">
            <a:solidFill>
              <a:srgbClr val="0052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/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i,j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的作用范围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3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3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3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3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3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3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/>
      <p:bldP spid="323595" grpId="0" animBg="1"/>
      <p:bldP spid="3235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239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函数分类</a:t>
            </a:r>
          </a:p>
        </p:txBody>
      </p:sp>
      <p:sp>
        <p:nvSpPr>
          <p:cNvPr id="11266" name="文本占位符 123906"/>
          <p:cNvSpPr>
            <a:spLocks noGrp="1"/>
          </p:cNvSpPr>
          <p:nvPr>
            <p:ph idx="1"/>
          </p:nvPr>
        </p:nvSpPr>
        <p:spPr>
          <a:xfrm>
            <a:off x="457200" y="1066800"/>
            <a:ext cx="8763000" cy="5029200"/>
          </a:xfrm>
        </p:spPr>
        <p:txBody>
          <a:bodyPr anchor="t"/>
          <a:lstStyle/>
          <a:p>
            <a:r>
              <a:rPr lang="zh-CN" altLang="en-US" sz="2800" dirty="0"/>
              <a:t>从用户角度来看</a:t>
            </a:r>
          </a:p>
          <a:p>
            <a:pPr lvl="1">
              <a:buNone/>
            </a:pPr>
            <a:r>
              <a:rPr lang="zh-CN" altLang="en-US" sz="2400" dirty="0"/>
              <a:t>              系统库函数 ( 如：</a:t>
            </a:r>
            <a:r>
              <a:rPr lang="en-US" altLang="zh-CN" sz="2400" err="1"/>
              <a:t>sqrt</a:t>
            </a:r>
            <a:r>
              <a:rPr lang="en-US" altLang="zh-CN" sz="2400"/>
              <a:t>( )、</a:t>
            </a:r>
            <a:r>
              <a:rPr lang="en-US" altLang="zh-CN" sz="2400" err="1"/>
              <a:t>fabs</a:t>
            </a:r>
            <a:r>
              <a:rPr lang="en-US" altLang="zh-CN" sz="2400"/>
              <a:t>( ) )</a:t>
            </a:r>
            <a:r>
              <a:rPr lang="zh-CN" altLang="zh-CN" sz="2400" dirty="0">
                <a:solidFill>
                  <a:schemeClr val="accent2"/>
                </a:solidFill>
              </a:rPr>
              <a:t>标准函数</a:t>
            </a:r>
            <a:endParaRPr lang="zh-CN" altLang="en-US" sz="2400" dirty="0"/>
          </a:p>
          <a:p>
            <a:pPr lvl="1">
              <a:buNone/>
            </a:pPr>
            <a:r>
              <a:rPr lang="zh-CN" altLang="en-US" sz="2400" dirty="0"/>
              <a:t>函数</a:t>
            </a:r>
          </a:p>
          <a:p>
            <a:pPr lvl="1">
              <a:buNone/>
            </a:pPr>
            <a:r>
              <a:rPr lang="zh-CN" altLang="en-US" sz="2400" dirty="0"/>
              <a:t>               自定义函数 ( 如：</a:t>
            </a:r>
            <a:r>
              <a:rPr lang="en-US" altLang="zh-CN" sz="2400" err="1"/>
              <a:t>printstar</a:t>
            </a:r>
            <a:r>
              <a:rPr lang="en-US" altLang="zh-CN" sz="2400"/>
              <a:t>( )、 </a:t>
            </a:r>
            <a:r>
              <a:rPr lang="en-US" altLang="zh-CN" sz="2400" err="1"/>
              <a:t>min</a:t>
            </a:r>
            <a:r>
              <a:rPr lang="en-US" altLang="zh-CN" sz="2400"/>
              <a:t>( ) )</a:t>
            </a:r>
          </a:p>
          <a:p>
            <a:pPr lvl="1">
              <a:buNone/>
            </a:pPr>
            <a:endParaRPr lang="en-US" altLang="zh-CN" sz="2400"/>
          </a:p>
          <a:p>
            <a:r>
              <a:rPr lang="zh-CN" altLang="en-US" sz="2800" dirty="0"/>
              <a:t>从函数的形式来看</a:t>
            </a:r>
          </a:p>
          <a:p>
            <a:pPr lvl="1">
              <a:buNone/>
            </a:pPr>
            <a:r>
              <a:rPr lang="zh-CN" altLang="en-US" sz="2400" dirty="0"/>
              <a:t>			无参函数 ( 如：</a:t>
            </a:r>
            <a:r>
              <a:rPr lang="en-US" altLang="zh-CN" sz="2400" err="1"/>
              <a:t>printstar</a:t>
            </a:r>
            <a:r>
              <a:rPr lang="en-US" altLang="zh-CN" sz="2400"/>
              <a:t>( ) )</a:t>
            </a:r>
          </a:p>
          <a:p>
            <a:pPr lvl="1">
              <a:buNone/>
            </a:pPr>
            <a:r>
              <a:rPr lang="zh-CN" altLang="en-US" sz="2400" dirty="0"/>
              <a:t>函数</a:t>
            </a:r>
          </a:p>
          <a:p>
            <a:pPr lvl="1">
              <a:buNone/>
            </a:pPr>
            <a:r>
              <a:rPr lang="zh-CN" altLang="en-US" sz="2400" dirty="0"/>
              <a:t>			有参函数 (  如：</a:t>
            </a:r>
            <a:r>
              <a:rPr lang="en-US" altLang="zh-CN" sz="2400" err="1"/>
              <a:t>min(x</a:t>
            </a:r>
            <a:r>
              <a:rPr lang="en-US" altLang="zh-CN" sz="2400"/>
              <a:t>, y) )</a:t>
            </a:r>
          </a:p>
        </p:txBody>
      </p:sp>
      <p:sp>
        <p:nvSpPr>
          <p:cNvPr id="11267" name="左大括号 123907"/>
          <p:cNvSpPr/>
          <p:nvPr/>
        </p:nvSpPr>
        <p:spPr>
          <a:xfrm>
            <a:off x="1905000" y="1793875"/>
            <a:ext cx="304800" cy="1295400"/>
          </a:xfrm>
          <a:prstGeom prst="leftBrace">
            <a:avLst>
              <a:gd name="adj1" fmla="val 35396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268" name="左大括号 123908"/>
          <p:cNvSpPr/>
          <p:nvPr/>
        </p:nvSpPr>
        <p:spPr>
          <a:xfrm>
            <a:off x="1866900" y="3862388"/>
            <a:ext cx="381000" cy="1295400"/>
          </a:xfrm>
          <a:prstGeom prst="leftBrace">
            <a:avLst>
              <a:gd name="adj1" fmla="val 28317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/>
              <a:t>例 5.21 理解局部定义优先。</a:t>
            </a:r>
          </a:p>
        </p:txBody>
      </p:sp>
      <p:sp>
        <p:nvSpPr>
          <p:cNvPr id="78850" name="内容占位符 2"/>
          <p:cNvSpPr>
            <a:spLocks noGrp="1"/>
          </p:cNvSpPr>
          <p:nvPr>
            <p:ph idx="1"/>
          </p:nvPr>
        </p:nvSpPr>
        <p:spPr>
          <a:xfrm>
            <a:off x="266700" y="914400"/>
            <a:ext cx="8667750" cy="5029200"/>
          </a:xfrm>
        </p:spPr>
        <p:txBody>
          <a:bodyPr anchor="t"/>
          <a:lstStyle/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#include &lt;iostream&gt;   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using namespace std; 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int main( )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{  int a=1, b=2;  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    ++a;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    ++b;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    {	int b=4, c; 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	c=a+b;       //c只能在该复合语句内使用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	cout&lt;&lt;"a="&lt;&lt;a&lt;&lt;", "&lt;&lt;"b="&lt;&lt;b&lt;&lt;", "&lt;&lt;"c="&lt;&lt;c&lt;&lt;endl;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    }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    cout&lt;&lt;"a="&lt;&lt;a&lt;&lt;", "&lt;&lt;"b="&lt;&lt;b&lt;&lt;endl;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    return 0;</a:t>
            </a:r>
          </a:p>
          <a:p>
            <a:pPr marL="0" indent="0">
              <a:lnSpc>
                <a:spcPts val="2800"/>
              </a:lnSpc>
              <a:spcBef>
                <a:spcPct val="0"/>
              </a:spcBef>
              <a:buNone/>
            </a:pPr>
            <a:r>
              <a:rPr lang="zh-CN" altLang="en-US" sz="2800"/>
              <a:t>}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内容占位符 304129"/>
          <p:cNvSpPr>
            <a:spLocks noGrp="1"/>
          </p:cNvSpPr>
          <p:nvPr>
            <p:ph idx="1"/>
          </p:nvPr>
        </p:nvSpPr>
        <p:spPr>
          <a:xfrm>
            <a:off x="457200" y="1082675"/>
            <a:ext cx="8329613" cy="3473450"/>
          </a:xfrm>
        </p:spPr>
        <p:txBody>
          <a:bodyPr anchor="t"/>
          <a:lstStyle/>
          <a:p>
            <a:pPr>
              <a:lnSpc>
                <a:spcPct val="70000"/>
              </a:lnSpc>
              <a:buNone/>
            </a:pPr>
            <a:r>
              <a:rPr lang="en-US" altLang="zh-CN" sz="2800"/>
              <a:t>#include &lt;iostream&gt;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using namespace std;</a:t>
            </a:r>
            <a:endParaRPr lang="en-US" altLang="zh-CN" sz="2800">
              <a:solidFill>
                <a:schemeClr val="accent2"/>
              </a:solidFill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800" err="1"/>
              <a:t>int</a:t>
            </a:r>
            <a:r>
              <a:rPr lang="en-US" altLang="zh-CN" sz="2800"/>
              <a:t> i=10;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int main( )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{	</a:t>
            </a:r>
            <a:r>
              <a:rPr lang="en-US" altLang="zh-CN" sz="2800" err="1"/>
              <a:t>int</a:t>
            </a:r>
            <a:r>
              <a:rPr lang="en-US" altLang="zh-CN" sz="2800"/>
              <a:t> i, j=5;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i=20;             </a:t>
            </a:r>
            <a:r>
              <a:rPr lang="en-US" altLang="zh-CN" sz="2800">
                <a:solidFill>
                  <a:srgbClr val="CC3300"/>
                </a:solidFill>
              </a:rPr>
              <a:t>//</a:t>
            </a:r>
            <a:r>
              <a:rPr lang="zh-CN" altLang="en-US" sz="2800" dirty="0">
                <a:solidFill>
                  <a:srgbClr val="CC3300"/>
                </a:solidFill>
              </a:rPr>
              <a:t>访问局部变量</a:t>
            </a:r>
            <a:r>
              <a:rPr lang="en-US" altLang="zh-CN" sz="2800">
                <a:solidFill>
                  <a:srgbClr val="CC3300"/>
                </a:solidFill>
              </a:rPr>
              <a:t>i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::i= ::  i+4;          </a:t>
            </a:r>
            <a:r>
              <a:rPr lang="en-US" altLang="zh-CN" sz="2800">
                <a:solidFill>
                  <a:srgbClr val="CC3300"/>
                </a:solidFill>
              </a:rPr>
              <a:t>//</a:t>
            </a:r>
            <a:r>
              <a:rPr lang="zh-CN" altLang="en-US" sz="2800" dirty="0">
                <a:solidFill>
                  <a:srgbClr val="CC3300"/>
                </a:solidFill>
              </a:rPr>
              <a:t>访问全局变量</a:t>
            </a:r>
            <a:r>
              <a:rPr lang="en-US" altLang="zh-CN" sz="2800">
                <a:solidFill>
                  <a:srgbClr val="CC3300"/>
                </a:solidFill>
              </a:rPr>
              <a:t>i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j=::i+i;         </a:t>
            </a:r>
            <a:r>
              <a:rPr lang="en-US" altLang="zh-CN" sz="2800">
                <a:solidFill>
                  <a:srgbClr val="CC3300"/>
                </a:solidFill>
              </a:rPr>
              <a:t>//</a:t>
            </a:r>
            <a:r>
              <a:rPr lang="zh-CN" altLang="en-US" sz="2800" dirty="0">
                <a:solidFill>
                  <a:srgbClr val="CC3300"/>
                </a:solidFill>
              </a:rPr>
              <a:t>访问全局变量</a:t>
            </a:r>
            <a:r>
              <a:rPr lang="en-US" altLang="zh-CN" sz="2800">
                <a:solidFill>
                  <a:srgbClr val="CC3300"/>
                </a:solidFill>
              </a:rPr>
              <a:t>i</a:t>
            </a:r>
            <a:r>
              <a:rPr lang="zh-CN" altLang="en-US" sz="2800" dirty="0">
                <a:solidFill>
                  <a:srgbClr val="CC3300"/>
                </a:solidFill>
              </a:rPr>
              <a:t>和局部变量</a:t>
            </a:r>
            <a:r>
              <a:rPr lang="en-US" altLang="zh-CN" sz="2800">
                <a:solidFill>
                  <a:srgbClr val="CC3300"/>
                </a:solidFill>
              </a:rPr>
              <a:t>i、j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&lt;&lt;"::i="&lt;&lt;::i&lt;&lt;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&lt;&lt;"i="&lt;&lt;i&lt;&lt;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	</a:t>
            </a:r>
            <a:r>
              <a:rPr lang="en-US" altLang="zh-CN" sz="2800" err="1"/>
              <a:t>cout</a:t>
            </a:r>
            <a:r>
              <a:rPr lang="en-US" altLang="zh-CN" sz="2800"/>
              <a:t>&lt;&lt;"j="&lt;&lt;j&lt;&lt;</a:t>
            </a:r>
            <a:r>
              <a:rPr lang="en-US" altLang="zh-CN" sz="2800" err="1"/>
              <a:t>endl</a:t>
            </a:r>
            <a:r>
              <a:rPr lang="en-US" altLang="zh-CN" sz="280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    return 0;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304131" name="文本框 304130"/>
          <p:cNvSpPr txBox="1"/>
          <p:nvPr/>
        </p:nvSpPr>
        <p:spPr>
          <a:xfrm>
            <a:off x="5876925" y="4038600"/>
            <a:ext cx="3267075" cy="18446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90000"/>
              </a:lnSpc>
            </a:pP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charset="0"/>
                <a:ea typeface="楷体_GB2312" pitchFamily="49" charset="-122"/>
              </a:rPr>
              <a:t>程序运行结果为：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::i=14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i=20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j=34</a:t>
            </a:r>
          </a:p>
        </p:txBody>
      </p:sp>
      <p:sp>
        <p:nvSpPr>
          <p:cNvPr id="304132" name="文本框 304131"/>
          <p:cNvSpPr txBox="1"/>
          <p:nvPr/>
        </p:nvSpPr>
        <p:spPr>
          <a:xfrm>
            <a:off x="838200" y="6019800"/>
            <a:ext cx="7948613" cy="592138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在块作用域中可以访问文件作用域中的变量</a:t>
            </a:r>
            <a:endParaRPr lang="zh-CN" altLang="en-US" sz="2000" dirty="0"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304133" name="组合 304132"/>
          <p:cNvGrpSpPr/>
          <p:nvPr/>
        </p:nvGrpSpPr>
        <p:grpSpPr>
          <a:xfrm>
            <a:off x="1600200" y="1912938"/>
            <a:ext cx="6324600" cy="1831975"/>
            <a:chOff x="1008" y="766"/>
            <a:chExt cx="3984" cy="1154"/>
          </a:xfrm>
        </p:grpSpPr>
        <p:sp>
          <p:nvSpPr>
            <p:cNvPr id="79877" name="椭圆 304133"/>
            <p:cNvSpPr/>
            <p:nvPr/>
          </p:nvSpPr>
          <p:spPr>
            <a:xfrm>
              <a:off x="1008" y="1680"/>
              <a:ext cx="240" cy="24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 algn="ctr"/>
              <a:endPara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79878" name="线形标注 2 304134"/>
            <p:cNvSpPr/>
            <p:nvPr/>
          </p:nvSpPr>
          <p:spPr>
            <a:xfrm>
              <a:off x="3148" y="766"/>
              <a:ext cx="1844" cy="383"/>
            </a:xfrm>
            <a:prstGeom prst="borderCallout2">
              <a:avLst>
                <a:gd name="adj1" fmla="val 19407"/>
                <a:gd name="adj2" fmla="val -2602"/>
                <a:gd name="adj3" fmla="val 19407"/>
                <a:gd name="adj4" fmla="val -44412"/>
                <a:gd name="adj5" fmla="val 253102"/>
                <a:gd name="adj6" fmla="val -105042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zh-CN" altLang="en-US" sz="3200" b="1" dirty="0">
                  <a:solidFill>
                    <a:schemeClr val="tx2"/>
                  </a:solidFill>
                  <a:latin typeface="Times New Roman" panose="02020603050405020304" charset="0"/>
                  <a:ea typeface="楷体_GB2312" pitchFamily="49" charset="-122"/>
                </a:rPr>
                <a:t>作用域运算符</a:t>
              </a:r>
              <a:endParaRPr lang="zh-CN" altLang="en-US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sp>
        <p:nvSpPr>
          <p:cNvPr id="79879" name="标题 304135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64438" cy="762000"/>
          </a:xfrm>
        </p:spPr>
        <p:txBody>
          <a:bodyPr wrap="square" lIns="91440" tIns="45720" rIns="91440" bIns="45720" anchor="ctr"/>
          <a:lstStyle/>
          <a:p>
            <a:r>
              <a:rPr lang="zh-CN" altLang="en-US" dirty="0"/>
              <a:t>全局变量和局部变量的使用</a:t>
            </a:r>
            <a:endParaRPr lang="en-US" altLang="zh-CN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0" grpId="0"/>
      <p:bldP spid="304131" grpId="0" animBg="1"/>
      <p:bldP spid="30413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文本占位符 324609"/>
          <p:cNvSpPr>
            <a:spLocks noGrp="1"/>
          </p:cNvSpPr>
          <p:nvPr>
            <p:ph idx="1"/>
          </p:nvPr>
        </p:nvSpPr>
        <p:spPr>
          <a:xfrm>
            <a:off x="152400" y="990600"/>
            <a:ext cx="7772400" cy="1295400"/>
          </a:xfrm>
        </p:spPr>
        <p:txBody>
          <a:bodyPr anchor="t"/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   函数原型声明：</a:t>
            </a:r>
            <a:r>
              <a:rPr lang="zh-CN" altLang="en-US" dirty="0"/>
              <a:t>在定义函数之前调用函数，必须做函数原型声明。</a:t>
            </a:r>
          </a:p>
        </p:txBody>
      </p:sp>
      <p:sp>
        <p:nvSpPr>
          <p:cNvPr id="80898" name="标题 324610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dirty="0"/>
              <a:t>函数原型作用域</a:t>
            </a:r>
          </a:p>
        </p:txBody>
      </p:sp>
      <p:sp>
        <p:nvSpPr>
          <p:cNvPr id="324612" name="矩形 324611"/>
          <p:cNvSpPr/>
          <p:nvPr/>
        </p:nvSpPr>
        <p:spPr>
          <a:xfrm>
            <a:off x="603250" y="2133600"/>
            <a:ext cx="8534400" cy="4876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>
              <a:lnSpc>
                <a:spcPct val="70000"/>
              </a:lnSpc>
            </a:pPr>
            <a:r>
              <a:rPr lang="en-US" altLang="zh-CN" sz="3200" b="1">
                <a:latin typeface="Times New Roman" panose="02020603050405020304" charset="0"/>
                <a:ea typeface="华文新魏" panose="02010800040101010101" pitchFamily="2" charset="-122"/>
              </a:rPr>
              <a:t>int main( )</a:t>
            </a:r>
          </a:p>
          <a:p>
            <a:pPr lvl="0" indent="0">
              <a:lnSpc>
                <a:spcPct val="70000"/>
              </a:lnSpc>
            </a:pPr>
            <a:r>
              <a:rPr lang="en-US" altLang="zh-CN" sz="3200" b="1">
                <a:latin typeface="Times New Roman" panose="02020603050405020304" charset="0"/>
                <a:ea typeface="华文新魏" panose="02010800040101010101" pitchFamily="2" charset="-122"/>
              </a:rPr>
              <a:t>{ </a:t>
            </a:r>
            <a:r>
              <a:rPr lang="en-US" altLang="zh-CN" sz="3200" b="1" err="1">
                <a:latin typeface="Times New Roman" panose="02020603050405020304" charset="0"/>
                <a:ea typeface="华文新魏" panose="02010800040101010101" pitchFamily="2" charset="-122"/>
              </a:rPr>
              <a:t>int</a:t>
            </a:r>
            <a:r>
              <a:rPr lang="en-US" altLang="zh-CN" sz="3200" b="1">
                <a:latin typeface="Times New Roman" panose="02020603050405020304" charset="0"/>
                <a:ea typeface="华文新魏" panose="02010800040101010101" pitchFamily="2" charset="-122"/>
              </a:rPr>
              <a:t>  a, b, c, d;</a:t>
            </a:r>
          </a:p>
          <a:p>
            <a:pPr lvl="0" indent="0">
              <a:lnSpc>
                <a:spcPct val="70000"/>
              </a:lnSpc>
            </a:pPr>
            <a:r>
              <a:rPr lang="en-US" altLang="zh-CN" sz="3200" b="1">
                <a:latin typeface="Times New Roman" panose="02020603050405020304" charset="0"/>
                <a:ea typeface="华文新魏" panose="02010800040101010101" pitchFamily="2" charset="-122"/>
              </a:rPr>
              <a:t>  </a:t>
            </a:r>
            <a:r>
              <a:rPr lang="en-US" altLang="zh-CN" sz="3200" b="1" err="1">
                <a:solidFill>
                  <a:srgbClr val="CC33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int</a:t>
            </a:r>
            <a:r>
              <a:rPr lang="en-US" altLang="zh-CN" sz="3200" b="1">
                <a:solidFill>
                  <a:srgbClr val="CC33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  </a:t>
            </a:r>
            <a:r>
              <a:rPr lang="en-US" altLang="zh-CN" sz="3200" b="1" err="1">
                <a:solidFill>
                  <a:srgbClr val="CC33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min(int</a:t>
            </a:r>
            <a:r>
              <a:rPr lang="en-US" altLang="zh-CN" sz="3200" b="1">
                <a:solidFill>
                  <a:srgbClr val="CC33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 x, </a:t>
            </a:r>
            <a:r>
              <a:rPr lang="en-US" altLang="zh-CN" sz="3200" b="1" err="1">
                <a:solidFill>
                  <a:srgbClr val="CC33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int</a:t>
            </a:r>
            <a:r>
              <a:rPr lang="en-US" altLang="zh-CN" sz="3200" b="1">
                <a:solidFill>
                  <a:srgbClr val="CC33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 y);  // 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或  </a:t>
            </a:r>
            <a:r>
              <a:rPr lang="en-US" altLang="zh-CN" sz="3200" b="1" err="1">
                <a:solidFill>
                  <a:srgbClr val="CC33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int</a:t>
            </a:r>
            <a:r>
              <a:rPr lang="en-US" altLang="zh-CN" sz="3200" b="1">
                <a:solidFill>
                  <a:srgbClr val="CC33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  min( </a:t>
            </a:r>
            <a:r>
              <a:rPr lang="en-US" altLang="zh-CN" sz="3200" b="1" err="1">
                <a:solidFill>
                  <a:srgbClr val="CC33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int</a:t>
            </a:r>
            <a:r>
              <a:rPr lang="en-US" altLang="zh-CN" sz="3200" b="1">
                <a:solidFill>
                  <a:srgbClr val="CC33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, </a:t>
            </a:r>
            <a:r>
              <a:rPr lang="en-US" altLang="zh-CN" sz="3200" b="1" err="1">
                <a:solidFill>
                  <a:srgbClr val="CC33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int</a:t>
            </a:r>
            <a:r>
              <a:rPr lang="en-US" altLang="zh-CN" sz="3200" b="1">
                <a:solidFill>
                  <a:srgbClr val="CC33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);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 </a:t>
            </a:r>
            <a:endParaRPr lang="en-US" altLang="zh-CN" sz="3200" b="1">
              <a:latin typeface="Times New Roman" panose="02020603050405020304" charset="0"/>
              <a:ea typeface="华文新魏" panose="02010800040101010101" pitchFamily="2" charset="-122"/>
            </a:endParaRPr>
          </a:p>
          <a:p>
            <a:pPr lvl="0" indent="0">
              <a:lnSpc>
                <a:spcPct val="70000"/>
              </a:lnSpc>
            </a:pPr>
            <a:r>
              <a:rPr lang="en-US" altLang="zh-CN" sz="3200" b="1">
                <a:latin typeface="Times New Roman" panose="02020603050405020304" charset="0"/>
                <a:ea typeface="华文新魏" panose="02010800040101010101" pitchFamily="2" charset="-122"/>
              </a:rPr>
              <a:t>   </a:t>
            </a:r>
            <a:r>
              <a:rPr lang="en-US" altLang="zh-CN" sz="3200" b="1" err="1">
                <a:latin typeface="Times New Roman" panose="02020603050405020304" charset="0"/>
                <a:ea typeface="华文新魏" panose="02010800040101010101" pitchFamily="2" charset="-122"/>
              </a:rPr>
              <a:t>cin</a:t>
            </a:r>
            <a:r>
              <a:rPr lang="en-US" altLang="zh-CN" sz="3200" b="1">
                <a:latin typeface="Times New Roman" panose="02020603050405020304" charset="0"/>
                <a:ea typeface="华文新魏" panose="02010800040101010101" pitchFamily="2" charset="-122"/>
              </a:rPr>
              <a:t> &gt;&gt; a &gt;&gt; b &gt;&gt; c ;</a:t>
            </a:r>
          </a:p>
          <a:p>
            <a:pPr lvl="0" indent="0">
              <a:lnSpc>
                <a:spcPct val="70000"/>
              </a:lnSpc>
            </a:pPr>
            <a:r>
              <a:rPr lang="en-US" altLang="zh-CN" sz="3200" b="1">
                <a:latin typeface="Times New Roman" panose="02020603050405020304" charset="0"/>
                <a:ea typeface="华文新魏" panose="02010800040101010101" pitchFamily="2" charset="-122"/>
              </a:rPr>
              <a:t>   d=</a:t>
            </a:r>
            <a:r>
              <a:rPr lang="en-US" altLang="zh-CN" sz="3200" b="1">
                <a:solidFill>
                  <a:srgbClr val="CC33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min(a, b)</a:t>
            </a:r>
            <a:r>
              <a:rPr lang="en-US" altLang="zh-CN" sz="3200" b="1">
                <a:latin typeface="Times New Roman" panose="02020603050405020304" charset="0"/>
                <a:ea typeface="华文新魏" panose="02010800040101010101" pitchFamily="2" charset="-122"/>
              </a:rPr>
              <a:t>; d=</a:t>
            </a:r>
            <a:r>
              <a:rPr lang="en-US" altLang="zh-CN" sz="3200" b="1">
                <a:solidFill>
                  <a:srgbClr val="CC3300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min(d, c)</a:t>
            </a:r>
            <a:r>
              <a:rPr lang="en-US" altLang="zh-CN" sz="3200" b="1">
                <a:latin typeface="Times New Roman" panose="02020603050405020304" charset="0"/>
                <a:ea typeface="华文新魏" panose="02010800040101010101" pitchFamily="2" charset="-122"/>
              </a:rPr>
              <a:t>; </a:t>
            </a:r>
            <a:r>
              <a:rPr lang="en-US" altLang="zh-CN" sz="3600" b="1">
                <a:solidFill>
                  <a:srgbClr val="339933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//</a:t>
            </a:r>
            <a:r>
              <a:rPr lang="zh-CN" altLang="zh-CN" sz="3600" b="1" dirty="0">
                <a:solidFill>
                  <a:srgbClr val="339933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函数调用</a:t>
            </a:r>
            <a:endParaRPr lang="zh-CN" altLang="en-US" sz="3200" b="1" dirty="0">
              <a:latin typeface="Times New Roman" panose="02020603050405020304" charset="0"/>
              <a:ea typeface="华文新魏" panose="02010800040101010101" pitchFamily="2" charset="-122"/>
            </a:endParaRPr>
          </a:p>
          <a:p>
            <a:pPr lvl="0" indent="0">
              <a:lnSpc>
                <a:spcPct val="70000"/>
              </a:lnSpc>
            </a:pPr>
            <a:r>
              <a:rPr lang="zh-CN" altLang="en-US" sz="3200" b="1" dirty="0">
                <a:latin typeface="Times New Roman" panose="02020603050405020304" charset="0"/>
                <a:ea typeface="华文新魏" panose="02010800040101010101" pitchFamily="2" charset="-122"/>
              </a:rPr>
              <a:t>   </a:t>
            </a:r>
            <a:r>
              <a:rPr lang="en-US" altLang="zh-CN" sz="3200" b="1" err="1">
                <a:latin typeface="Times New Roman" panose="02020603050405020304" charset="0"/>
                <a:ea typeface="华文新魏" panose="02010800040101010101" pitchFamily="2" charset="-122"/>
              </a:rPr>
              <a:t>cout</a:t>
            </a:r>
            <a:r>
              <a:rPr lang="en-US" altLang="zh-CN" sz="3200" b="1">
                <a:latin typeface="Times New Roman" panose="02020603050405020304" charset="0"/>
                <a:ea typeface="华文新魏" panose="02010800040101010101" pitchFamily="2" charset="-122"/>
              </a:rPr>
              <a:t> &lt;&lt; "min="  &lt;&lt; d &lt;&lt; '\n' ;</a:t>
            </a:r>
          </a:p>
          <a:p>
            <a:pPr lvl="0" indent="0">
              <a:lnSpc>
                <a:spcPct val="70000"/>
              </a:lnSpc>
            </a:pPr>
            <a:r>
              <a:rPr lang="en-US" altLang="zh-CN" sz="3200" b="1">
                <a:latin typeface="Times New Roman" panose="02020603050405020304" charset="0"/>
                <a:ea typeface="华文新魏" panose="02010800040101010101" pitchFamily="2" charset="-122"/>
              </a:rPr>
              <a:t>   rerturn 0;</a:t>
            </a:r>
          </a:p>
          <a:p>
            <a:pPr lvl="0" indent="0">
              <a:lnSpc>
                <a:spcPct val="70000"/>
              </a:lnSpc>
            </a:pPr>
            <a:r>
              <a:rPr lang="en-US" altLang="zh-CN" sz="3200" b="1">
                <a:latin typeface="Times New Roman" panose="02020603050405020304" charset="0"/>
                <a:ea typeface="华文新魏" panose="02010800040101010101" pitchFamily="2" charset="-122"/>
              </a:rPr>
              <a:t>}</a:t>
            </a:r>
          </a:p>
          <a:p>
            <a:pPr lvl="0" indent="0">
              <a:lnSpc>
                <a:spcPct val="70000"/>
              </a:lnSpc>
            </a:pPr>
            <a:r>
              <a:rPr lang="en-US" altLang="zh-CN" sz="3200" b="1" err="1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int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  min( </a:t>
            </a:r>
            <a:r>
              <a:rPr lang="en-US" altLang="zh-CN" sz="3200" b="1" err="1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int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  x,  </a:t>
            </a:r>
            <a:r>
              <a:rPr lang="en-US" altLang="zh-CN" sz="3200" b="1" err="1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int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  y ) </a:t>
            </a:r>
            <a:r>
              <a:rPr lang="en-US" altLang="zh-CN" sz="3600" b="1">
                <a:solidFill>
                  <a:schemeClr val="accent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//</a:t>
            </a:r>
            <a:r>
              <a:rPr lang="zh-CN" altLang="zh-CN" sz="3600" b="1" dirty="0">
                <a:solidFill>
                  <a:schemeClr val="accent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函数定义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  <a:p>
            <a:pPr lvl="0" indent="0">
              <a:lnSpc>
                <a:spcPct val="70000"/>
              </a:lnSpc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{ </a:t>
            </a:r>
            <a:r>
              <a:rPr lang="en-US" altLang="zh-CN" sz="3200" b="1" err="1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int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  z;</a:t>
            </a:r>
          </a:p>
          <a:p>
            <a:pPr lvl="0" indent="0">
              <a:lnSpc>
                <a:spcPct val="70000"/>
              </a:lnSpc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   z = (x&lt;y) ? x : y ;</a:t>
            </a:r>
          </a:p>
          <a:p>
            <a:pPr lvl="0" indent="0">
              <a:lnSpc>
                <a:spcPct val="70000"/>
              </a:lnSpc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   return(z);</a:t>
            </a:r>
          </a:p>
          <a:p>
            <a:pPr lvl="0" indent="0">
              <a:lnSpc>
                <a:spcPct val="70000"/>
              </a:lnSpc>
            </a:pPr>
            <a:r>
              <a:rPr lang="en-US" altLang="zh-CN" sz="3200" b="1">
                <a:solidFill>
                  <a:schemeClr val="tx2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 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文本占位符 325633"/>
          <p:cNvSpPr>
            <a:spLocks noGrp="1"/>
          </p:cNvSpPr>
          <p:nvPr>
            <p:ph idx="1"/>
          </p:nvPr>
        </p:nvSpPr>
        <p:spPr>
          <a:xfrm>
            <a:off x="381000" y="1457325"/>
            <a:ext cx="7766050" cy="2357438"/>
          </a:xfrm>
        </p:spPr>
        <p:txBody>
          <a:bodyPr anchor="t"/>
          <a:lstStyle/>
          <a:p>
            <a:pPr>
              <a:lnSpc>
                <a:spcPct val="70000"/>
              </a:lnSpc>
              <a:buNone/>
            </a:pPr>
            <a:r>
              <a:rPr lang="en-US" altLang="zh-CN"/>
              <a:t>float  max( </a:t>
            </a:r>
            <a:r>
              <a:rPr lang="en-US" altLang="zh-CN" err="1"/>
              <a:t>int</a:t>
            </a:r>
            <a:r>
              <a:rPr lang="en-US" altLang="zh-CN"/>
              <a:t>  x,  </a:t>
            </a:r>
            <a:r>
              <a:rPr lang="en-US" altLang="zh-CN" err="1"/>
              <a:t>int</a:t>
            </a:r>
            <a:r>
              <a:rPr lang="en-US" altLang="zh-CN"/>
              <a:t>  y ) ;</a:t>
            </a:r>
          </a:p>
          <a:p>
            <a:pPr>
              <a:lnSpc>
                <a:spcPct val="70000"/>
              </a:lnSpc>
              <a:buNone/>
            </a:pPr>
            <a:endParaRPr lang="en-US" altLang="zh-CN"/>
          </a:p>
          <a:p>
            <a:pPr>
              <a:lnSpc>
                <a:spcPct val="70000"/>
              </a:lnSpc>
              <a:buNone/>
            </a:pPr>
            <a:endParaRPr lang="en-US" altLang="zh-CN"/>
          </a:p>
          <a:p>
            <a:pPr>
              <a:lnSpc>
                <a:spcPct val="70000"/>
              </a:lnSpc>
              <a:buNone/>
            </a:pPr>
            <a:endParaRPr lang="en-US" altLang="zh-CN"/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float  max( </a:t>
            </a:r>
            <a:r>
              <a:rPr lang="en-US" altLang="zh-CN" err="1"/>
              <a:t>int</a:t>
            </a:r>
            <a:r>
              <a:rPr lang="en-US" altLang="zh-CN"/>
              <a:t>  a,  </a:t>
            </a:r>
            <a:r>
              <a:rPr lang="en-US" altLang="zh-CN" err="1"/>
              <a:t>int</a:t>
            </a:r>
            <a:r>
              <a:rPr lang="en-US" altLang="zh-CN"/>
              <a:t> b ) ;</a:t>
            </a:r>
          </a:p>
        </p:txBody>
      </p:sp>
      <p:sp>
        <p:nvSpPr>
          <p:cNvPr id="325635" name="文本框 325634"/>
          <p:cNvSpPr txBox="1"/>
          <p:nvPr/>
        </p:nvSpPr>
        <p:spPr>
          <a:xfrm>
            <a:off x="914400" y="5257800"/>
            <a:ext cx="4672013" cy="1066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函数原型声明亦可写成：</a:t>
            </a:r>
          </a:p>
          <a:p>
            <a:pPr lvl="0" indent="0"/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      </a:t>
            </a:r>
            <a:r>
              <a:rPr lang="en-US" altLang="zh-CN" sz="3200" b="1">
                <a:solidFill>
                  <a:srgbClr val="CC3300"/>
                </a:solidFill>
                <a:latin typeface="Times New Roman" panose="02020603050405020304" charset="0"/>
                <a:ea typeface="楷体_GB2312" pitchFamily="49" charset="-122"/>
              </a:rPr>
              <a:t>float  max( </a:t>
            </a:r>
            <a:r>
              <a:rPr lang="en-US" altLang="zh-CN" sz="3200" b="1" err="1">
                <a:solidFill>
                  <a:srgbClr val="CC3300"/>
                </a:solidFill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3200" b="1">
                <a:solidFill>
                  <a:srgbClr val="CC3300"/>
                </a:solidFill>
                <a:latin typeface="Times New Roman" panose="02020603050405020304" charset="0"/>
                <a:ea typeface="楷体_GB2312" pitchFamily="49" charset="-122"/>
              </a:rPr>
              <a:t> ,  </a:t>
            </a:r>
            <a:r>
              <a:rPr lang="en-US" altLang="zh-CN" sz="3200" b="1" err="1">
                <a:solidFill>
                  <a:srgbClr val="CC3300"/>
                </a:solidFill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3200" b="1">
                <a:solidFill>
                  <a:srgbClr val="CC3300"/>
                </a:solidFill>
                <a:latin typeface="Times New Roman" panose="02020603050405020304" charset="0"/>
                <a:ea typeface="楷体_GB2312" pitchFamily="49" charset="-122"/>
              </a:rPr>
              <a:t> ) ;</a:t>
            </a:r>
            <a:endParaRPr lang="en-US" altLang="zh-CN">
              <a:solidFill>
                <a:srgbClr val="CC33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25638" name="椭圆形标注 325637"/>
          <p:cNvSpPr/>
          <p:nvPr/>
        </p:nvSpPr>
        <p:spPr>
          <a:xfrm>
            <a:off x="5462588" y="2286000"/>
            <a:ext cx="3681412" cy="1447800"/>
          </a:xfrm>
          <a:prstGeom prst="wedgeEllipseCallout">
            <a:avLst>
              <a:gd name="adj1" fmla="val -96056"/>
              <a:gd name="adj2" fmla="val -64037"/>
            </a:avLst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/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x、y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的作用域限于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圆括号内</a:t>
            </a:r>
            <a:endParaRPr lang="zh-CN" altLang="en-US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25641" name="椭圆形标注 325640"/>
          <p:cNvSpPr/>
          <p:nvPr/>
        </p:nvSpPr>
        <p:spPr>
          <a:xfrm>
            <a:off x="5105400" y="4038600"/>
            <a:ext cx="3810000" cy="1447800"/>
          </a:xfrm>
          <a:prstGeom prst="wedgeEllipseCallout">
            <a:avLst>
              <a:gd name="adj1" fmla="val -89625"/>
              <a:gd name="adj2" fmla="val -64037"/>
            </a:avLst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0" scaled="1"/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/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a、b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的作用域限于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圆括号内</a:t>
            </a:r>
          </a:p>
        </p:txBody>
      </p:sp>
      <p:sp>
        <p:nvSpPr>
          <p:cNvPr id="81925" name="标题 32564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dirty="0"/>
              <a:t>函数原型作用域</a:t>
            </a:r>
          </a:p>
        </p:txBody>
      </p:sp>
      <p:sp>
        <p:nvSpPr>
          <p:cNvPr id="81926" name="文本框 325642"/>
          <p:cNvSpPr txBox="1"/>
          <p:nvPr/>
        </p:nvSpPr>
        <p:spPr>
          <a:xfrm>
            <a:off x="762000" y="762000"/>
            <a:ext cx="83439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对上例，函数原型声明可写成</a:t>
            </a:r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  <a:sym typeface="Wingdings" panose="05000000000000000000" pitchFamily="2" charset="2"/>
              </a:rPr>
              <a:t>（两者均可）</a:t>
            </a:r>
            <a:endParaRPr lang="zh-CN" altLang="en-US" dirty="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" fill="hold"/>
                                        <p:tgtEl>
                                          <p:spTgt spid="32563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/>
      <p:bldP spid="325638" grpId="0" animBg="1"/>
      <p:bldP spid="32564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3266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000" dirty="0"/>
              <a:t>函数作用域</a:t>
            </a:r>
          </a:p>
        </p:txBody>
      </p:sp>
      <p:sp>
        <p:nvSpPr>
          <p:cNvPr id="326659" name="内容占位符 326658"/>
          <p:cNvSpPr>
            <a:spLocks noGrp="1"/>
          </p:cNvSpPr>
          <p:nvPr>
            <p:ph idx="1"/>
          </p:nvPr>
        </p:nvSpPr>
        <p:spPr>
          <a:xfrm>
            <a:off x="609600" y="1676400"/>
            <a:ext cx="5791200" cy="4800600"/>
          </a:xfrm>
        </p:spPr>
        <p:txBody>
          <a:bodyPr lIns="92075" tIns="46038" rIns="92075" bIns="46038" anchor="t"/>
          <a:lstStyle/>
          <a:p>
            <a:pPr>
              <a:lnSpc>
                <a:spcPct val="70000"/>
              </a:lnSpc>
              <a:buNone/>
            </a:pPr>
            <a:r>
              <a:rPr lang="en-US" altLang="zh-CN" sz="2800"/>
              <a:t>void   f1( )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{     ……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      { </a:t>
            </a:r>
            <a:r>
              <a:rPr lang="en-US" altLang="zh-CN" sz="2800">
                <a:solidFill>
                  <a:srgbClr val="FF0000"/>
                </a:solidFill>
              </a:rPr>
              <a:t>label1</a:t>
            </a:r>
            <a:r>
              <a:rPr lang="en-US" altLang="zh-CN" sz="2800"/>
              <a:t>:     ……}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           </a:t>
            </a:r>
            <a:r>
              <a:rPr lang="en-US" altLang="zh-CN" sz="2800" err="1"/>
              <a:t>goto</a:t>
            </a:r>
            <a:r>
              <a:rPr lang="en-US" altLang="zh-CN" sz="2800"/>
              <a:t>   </a:t>
            </a:r>
            <a:r>
              <a:rPr lang="en-US" altLang="zh-CN" sz="2800">
                <a:solidFill>
                  <a:srgbClr val="FF0000"/>
                </a:solidFill>
              </a:rPr>
              <a:t>label1</a:t>
            </a:r>
            <a:r>
              <a:rPr lang="en-US" altLang="zh-CN" sz="2800"/>
              <a:t>;  </a:t>
            </a:r>
            <a:r>
              <a:rPr lang="en-US" altLang="zh-CN" sz="2800">
                <a:solidFill>
                  <a:srgbClr val="006600"/>
                </a:solidFill>
              </a:rPr>
              <a:t>// </a:t>
            </a:r>
            <a:r>
              <a:rPr lang="zh-CN" altLang="en-US" sz="2800" dirty="0">
                <a:solidFill>
                  <a:srgbClr val="006600"/>
                </a:solidFill>
              </a:rPr>
              <a:t>可以</a:t>
            </a:r>
            <a:endParaRPr lang="zh-CN" altLang="en-US" sz="2800" dirty="0"/>
          </a:p>
          <a:p>
            <a:pPr>
              <a:lnSpc>
                <a:spcPct val="70000"/>
              </a:lnSpc>
              <a:buNone/>
            </a:pPr>
            <a:r>
              <a:rPr lang="zh-CN" altLang="en-US" sz="2800" dirty="0"/>
              <a:t>       …….</a:t>
            </a:r>
          </a:p>
          <a:p>
            <a:pPr>
              <a:lnSpc>
                <a:spcPct val="70000"/>
              </a:lnSpc>
              <a:buNone/>
            </a:pPr>
            <a:r>
              <a:rPr lang="zh-CN" altLang="en-US" sz="2800" dirty="0"/>
              <a:t>           </a:t>
            </a:r>
            <a:r>
              <a:rPr lang="en-US" altLang="zh-CN" sz="2800" err="1"/>
              <a:t>goto</a:t>
            </a:r>
            <a:r>
              <a:rPr lang="en-US" altLang="zh-CN" sz="2800"/>
              <a:t>   </a:t>
            </a:r>
            <a:r>
              <a:rPr lang="en-US" altLang="zh-CN" sz="2800">
                <a:solidFill>
                  <a:schemeClr val="accent2"/>
                </a:solidFill>
              </a:rPr>
              <a:t>label2</a:t>
            </a:r>
            <a:r>
              <a:rPr lang="en-US" altLang="zh-CN" sz="2800"/>
              <a:t>;  </a:t>
            </a:r>
            <a:r>
              <a:rPr lang="en-US" altLang="zh-CN" sz="2800">
                <a:solidFill>
                  <a:srgbClr val="006600"/>
                </a:solidFill>
              </a:rPr>
              <a:t>// </a:t>
            </a:r>
            <a:r>
              <a:rPr lang="zh-CN" altLang="en-US" sz="2800" dirty="0">
                <a:solidFill>
                  <a:srgbClr val="006600"/>
                </a:solidFill>
              </a:rPr>
              <a:t>不可以</a:t>
            </a:r>
            <a:endParaRPr lang="zh-CN" altLang="en-US" sz="2800" dirty="0"/>
          </a:p>
          <a:p>
            <a:pPr>
              <a:lnSpc>
                <a:spcPct val="70000"/>
              </a:lnSpc>
              <a:buNone/>
            </a:pPr>
            <a:r>
              <a:rPr lang="zh-CN" altLang="en-US" sz="2800" dirty="0"/>
              <a:t>}</a:t>
            </a:r>
          </a:p>
          <a:p>
            <a:pPr>
              <a:lnSpc>
                <a:spcPct val="70000"/>
              </a:lnSpc>
              <a:buNone/>
            </a:pPr>
            <a:endParaRPr lang="zh-CN" altLang="en-US" sz="2800" dirty="0"/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void   f2( )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800"/>
              <a:t>{  </a:t>
            </a:r>
            <a:r>
              <a:rPr lang="en-US" altLang="zh-CN" sz="2800">
                <a:solidFill>
                  <a:schemeClr val="accent2"/>
                </a:solidFill>
              </a:rPr>
              <a:t>label2</a:t>
            </a:r>
            <a:r>
              <a:rPr lang="en-US" altLang="zh-CN" sz="2800"/>
              <a:t>: …..  }</a:t>
            </a:r>
          </a:p>
        </p:txBody>
      </p:sp>
      <p:sp>
        <p:nvSpPr>
          <p:cNvPr id="326660" name="文本框 326659"/>
          <p:cNvSpPr txBox="1"/>
          <p:nvPr/>
        </p:nvSpPr>
        <p:spPr>
          <a:xfrm>
            <a:off x="3651250" y="838200"/>
            <a:ext cx="5340350" cy="2051050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anchor="t">
            <a:spAutoFit/>
          </a:bodyPr>
          <a:lstStyle/>
          <a:p>
            <a:pPr lvl="0" indent="0"/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指在函数内定义的标识符</a:t>
            </a:r>
          </a:p>
          <a:p>
            <a:pPr lvl="0" indent="0"/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在函数内的任何地方均有效。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charset="0"/>
                <a:ea typeface="楷体_GB2312" pitchFamily="49" charset="-122"/>
              </a:rPr>
              <a:t>在</a:t>
            </a:r>
            <a:r>
              <a:rPr lang="en-US" altLang="zh-CN" sz="3200" b="1">
                <a:solidFill>
                  <a:srgbClr val="CC3300"/>
                </a:solidFill>
                <a:latin typeface="Times New Roman" panose="02020603050405020304" charset="0"/>
                <a:ea typeface="楷体_GB2312" pitchFamily="49" charset="-122"/>
              </a:rPr>
              <a:t>C++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charset="0"/>
                <a:ea typeface="楷体_GB2312" pitchFamily="49" charset="-122"/>
              </a:rPr>
              <a:t>中，特指语句标号。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/>
      <p:bldP spid="32666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31129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变量的存储类别</a:t>
            </a:r>
          </a:p>
        </p:txBody>
      </p:sp>
      <p:sp>
        <p:nvSpPr>
          <p:cNvPr id="311299" name="内容占位符 311298"/>
          <p:cNvSpPr>
            <a:spLocks noGrp="1"/>
          </p:cNvSpPr>
          <p:nvPr>
            <p:ph idx="1"/>
          </p:nvPr>
        </p:nvSpPr>
        <p:spPr>
          <a:xfrm>
            <a:off x="304800" y="1143000"/>
            <a:ext cx="8153400" cy="251460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根据</a:t>
            </a:r>
            <a:r>
              <a:rPr lang="zh-CN" altLang="en-US" dirty="0"/>
              <a:t>变量的</a:t>
            </a:r>
            <a:r>
              <a:rPr lang="zh-CN" altLang="en-US" dirty="0">
                <a:solidFill>
                  <a:srgbClr val="FF0000"/>
                </a:solidFill>
              </a:rPr>
              <a:t>有效范围</a:t>
            </a:r>
            <a:r>
              <a:rPr lang="zh-CN" altLang="en-US" dirty="0"/>
              <a:t>（作用域），将变量分为 </a:t>
            </a:r>
            <a:r>
              <a:rPr lang="zh-CN" altLang="en-US" dirty="0">
                <a:solidFill>
                  <a:schemeClr val="accent2"/>
                </a:solidFill>
              </a:rPr>
              <a:t>全局变量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局部变量</a:t>
            </a:r>
            <a:r>
              <a:rPr lang="zh-CN" altLang="en-US" dirty="0"/>
              <a:t>。</a:t>
            </a:r>
          </a:p>
          <a:p>
            <a:pPr lvl="1"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根据</a:t>
            </a:r>
            <a:r>
              <a:rPr lang="zh-CN" altLang="en-US" dirty="0"/>
              <a:t>变量的</a:t>
            </a:r>
            <a:r>
              <a:rPr lang="zh-CN" altLang="en-US" dirty="0">
                <a:solidFill>
                  <a:srgbClr val="FF0000"/>
                </a:solidFill>
              </a:rPr>
              <a:t>存储特性</a:t>
            </a:r>
            <a:r>
              <a:rPr lang="zh-CN" altLang="en-US" dirty="0"/>
              <a:t>（生存期），将变量分为 </a:t>
            </a:r>
            <a:r>
              <a:rPr lang="zh-CN" altLang="en-US" dirty="0">
                <a:solidFill>
                  <a:schemeClr val="accent2"/>
                </a:solidFill>
              </a:rPr>
              <a:t>静态存储变量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动态存储变量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3123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存储空间的分配</a:t>
            </a:r>
          </a:p>
        </p:txBody>
      </p:sp>
      <p:grpSp>
        <p:nvGrpSpPr>
          <p:cNvPr id="312323" name="组合 312322"/>
          <p:cNvGrpSpPr/>
          <p:nvPr/>
        </p:nvGrpSpPr>
        <p:grpSpPr>
          <a:xfrm>
            <a:off x="2851150" y="1042988"/>
            <a:ext cx="1905000" cy="3200400"/>
            <a:chOff x="1872" y="1440"/>
            <a:chExt cx="1200" cy="2016"/>
          </a:xfrm>
        </p:grpSpPr>
        <p:sp>
          <p:nvSpPr>
            <p:cNvPr id="84995" name="文本框 312323"/>
            <p:cNvSpPr txBox="1"/>
            <p:nvPr/>
          </p:nvSpPr>
          <p:spPr>
            <a:xfrm>
              <a:off x="1922" y="1584"/>
              <a:ext cx="1081" cy="166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程序区</a:t>
              </a:r>
            </a:p>
            <a:p>
              <a:pPr lvl="0" indent="0" algn="ctr"/>
              <a:endParaRPr lang="zh-CN" altLang="en-US" b="1" dirty="0">
                <a:latin typeface="Times New Roman" panose="02020603050405020304" charset="0"/>
                <a:ea typeface="楷体_GB2312" pitchFamily="49" charset="-122"/>
              </a:endParaRPr>
            </a:p>
            <a:p>
              <a:pPr lvl="0" indent="0" algn="ctr"/>
              <a:endParaRPr lang="zh-CN" altLang="en-US" b="1" dirty="0">
                <a:latin typeface="Times New Roman" panose="02020603050405020304" charset="0"/>
                <a:ea typeface="楷体_GB2312" pitchFamily="49" charset="-122"/>
              </a:endParaRPr>
            </a:p>
            <a:p>
              <a:pPr lvl="0" indent="0" algn="ctr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静态存储区</a:t>
              </a:r>
            </a:p>
            <a:p>
              <a:pPr lvl="0" indent="0" algn="ctr"/>
              <a:endParaRPr lang="zh-CN" altLang="en-US" dirty="0">
                <a:latin typeface="Times New Roman" panose="02020603050405020304" charset="0"/>
                <a:ea typeface="楷体_GB2312" pitchFamily="49" charset="-122"/>
              </a:endParaRPr>
            </a:p>
            <a:p>
              <a:pPr lvl="0" indent="0" algn="ctr"/>
              <a:endParaRPr lang="zh-CN" altLang="en-US" dirty="0">
                <a:latin typeface="Times New Roman" panose="02020603050405020304" charset="0"/>
                <a:ea typeface="楷体_GB2312" pitchFamily="49" charset="-122"/>
              </a:endParaRPr>
            </a:p>
            <a:p>
              <a:pPr lvl="0" indent="0" algn="ctr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动态存储区</a:t>
              </a:r>
            </a:p>
          </p:txBody>
        </p:sp>
        <p:grpSp>
          <p:nvGrpSpPr>
            <p:cNvPr id="84996" name="组合 312324"/>
            <p:cNvGrpSpPr/>
            <p:nvPr/>
          </p:nvGrpSpPr>
          <p:grpSpPr>
            <a:xfrm>
              <a:off x="1872" y="1440"/>
              <a:ext cx="1200" cy="2016"/>
              <a:chOff x="1680" y="1440"/>
              <a:chExt cx="1632" cy="2016"/>
            </a:xfrm>
          </p:grpSpPr>
          <p:sp>
            <p:nvSpPr>
              <p:cNvPr id="84997" name="矩形 312325"/>
              <p:cNvSpPr/>
              <p:nvPr/>
            </p:nvSpPr>
            <p:spPr>
              <a:xfrm>
                <a:off x="1680" y="1440"/>
                <a:ext cx="1632" cy="201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998" name="直接连接符 312326"/>
              <p:cNvSpPr/>
              <p:nvPr/>
            </p:nvSpPr>
            <p:spPr>
              <a:xfrm>
                <a:off x="1680" y="2064"/>
                <a:ext cx="163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4999" name="直接连接符 312327"/>
              <p:cNvSpPr/>
              <p:nvPr/>
            </p:nvSpPr>
            <p:spPr>
              <a:xfrm>
                <a:off x="1680" y="2736"/>
                <a:ext cx="163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312329" name="组合 312328"/>
          <p:cNvGrpSpPr/>
          <p:nvPr/>
        </p:nvGrpSpPr>
        <p:grpSpPr>
          <a:xfrm>
            <a:off x="304800" y="1042988"/>
            <a:ext cx="2470150" cy="990600"/>
            <a:chOff x="268" y="1440"/>
            <a:chExt cx="1556" cy="624"/>
          </a:xfrm>
        </p:grpSpPr>
        <p:sp>
          <p:nvSpPr>
            <p:cNvPr id="85001" name="文本框 312329"/>
            <p:cNvSpPr txBox="1"/>
            <p:nvPr/>
          </p:nvSpPr>
          <p:spPr>
            <a:xfrm>
              <a:off x="268" y="1453"/>
              <a:ext cx="1467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charset="0"/>
                  <a:ea typeface="楷体_GB2312" pitchFamily="49" charset="-122"/>
                </a:rPr>
                <a:t>程序区</a:t>
              </a:r>
              <a:endParaRPr lang="zh-CN" altLang="en-US" b="1" dirty="0">
                <a:latin typeface="Times New Roman" panose="02020603050405020304" charset="0"/>
                <a:ea typeface="楷体_GB2312" pitchFamily="49" charset="-122"/>
              </a:endParaRPr>
            </a:p>
            <a:p>
              <a:pPr lvl="0" indent="0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存放可执行语句</a:t>
              </a:r>
              <a:endParaRPr lang="zh-CN" altLang="en-US" dirty="0"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5002" name="左大括号 312330"/>
            <p:cNvSpPr/>
            <p:nvPr/>
          </p:nvSpPr>
          <p:spPr>
            <a:xfrm>
              <a:off x="1728" y="1440"/>
              <a:ext cx="96" cy="624"/>
            </a:xfrm>
            <a:prstGeom prst="leftBrace">
              <a:avLst>
                <a:gd name="adj1" fmla="val 54136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2332" name="组合 312331"/>
          <p:cNvGrpSpPr/>
          <p:nvPr/>
        </p:nvGrpSpPr>
        <p:grpSpPr>
          <a:xfrm>
            <a:off x="412750" y="2109788"/>
            <a:ext cx="2362200" cy="2057400"/>
            <a:chOff x="336" y="2112"/>
            <a:chExt cx="1488" cy="1296"/>
          </a:xfrm>
        </p:grpSpPr>
        <p:sp>
          <p:nvSpPr>
            <p:cNvPr id="85004" name="文本框 312332"/>
            <p:cNvSpPr txBox="1"/>
            <p:nvPr/>
          </p:nvSpPr>
          <p:spPr>
            <a:xfrm>
              <a:off x="336" y="2352"/>
              <a:ext cx="1275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数据区</a:t>
              </a:r>
              <a:endParaRPr lang="zh-CN" altLang="en-US" b="1" dirty="0">
                <a:latin typeface="楷体_GB2312" pitchFamily="49" charset="-122"/>
                <a:ea typeface="楷体_GB2312" pitchFamily="49" charset="-122"/>
              </a:endParaRPr>
            </a:p>
            <a:p>
              <a:pPr lvl="0" indent="0"/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存放数据</a:t>
              </a:r>
            </a:p>
            <a:p>
              <a:pPr lvl="0" indent="0"/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(如变量)的值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5005" name="左大括号 312333"/>
            <p:cNvSpPr/>
            <p:nvPr/>
          </p:nvSpPr>
          <p:spPr>
            <a:xfrm>
              <a:off x="1680" y="2112"/>
              <a:ext cx="144" cy="1296"/>
            </a:xfrm>
            <a:prstGeom prst="leftBrace">
              <a:avLst>
                <a:gd name="adj1" fmla="val 75000"/>
                <a:gd name="adj2" fmla="val 50847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2335" name="组合 312334"/>
          <p:cNvGrpSpPr/>
          <p:nvPr/>
        </p:nvGrpSpPr>
        <p:grpSpPr>
          <a:xfrm>
            <a:off x="4908550" y="1042988"/>
            <a:ext cx="4416425" cy="2057400"/>
            <a:chOff x="3168" y="1440"/>
            <a:chExt cx="2782" cy="1296"/>
          </a:xfrm>
        </p:grpSpPr>
        <p:sp>
          <p:nvSpPr>
            <p:cNvPr id="85007" name="右大括号 312335"/>
            <p:cNvSpPr/>
            <p:nvPr/>
          </p:nvSpPr>
          <p:spPr>
            <a:xfrm>
              <a:off x="3168" y="1440"/>
              <a:ext cx="96" cy="1296"/>
            </a:xfrm>
            <a:prstGeom prst="rightBrace">
              <a:avLst>
                <a:gd name="adj1" fmla="val 112500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008" name="文本框 312336"/>
            <p:cNvSpPr txBox="1"/>
            <p:nvPr/>
          </p:nvSpPr>
          <p:spPr>
            <a:xfrm>
              <a:off x="3312" y="1824"/>
              <a:ext cx="2638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编译时确定</a:t>
              </a:r>
            </a:p>
            <a:p>
              <a:pPr lvl="0" indent="0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程序运行期间始终存在</a:t>
              </a:r>
            </a:p>
            <a:p>
              <a:pPr lvl="0" indent="0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与</a:t>
              </a:r>
              <a:r>
                <a:rPr lang="en-US" altLang="zh-CN" b="1">
                  <a:latin typeface="Times New Roman" panose="02020603050405020304" charset="0"/>
                  <a:ea typeface="楷体_GB2312" pitchFamily="49" charset="-122"/>
                </a:rPr>
                <a:t>main( )</a:t>
              </a:r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函数的存在期一样。</a:t>
              </a:r>
            </a:p>
          </p:txBody>
        </p:sp>
      </p:grpSp>
      <p:grpSp>
        <p:nvGrpSpPr>
          <p:cNvPr id="312338" name="组合 312337"/>
          <p:cNvGrpSpPr/>
          <p:nvPr/>
        </p:nvGrpSpPr>
        <p:grpSpPr>
          <a:xfrm>
            <a:off x="4832350" y="3176588"/>
            <a:ext cx="2786063" cy="990600"/>
            <a:chOff x="3120" y="2784"/>
            <a:chExt cx="1755" cy="624"/>
          </a:xfrm>
        </p:grpSpPr>
        <p:sp>
          <p:nvSpPr>
            <p:cNvPr id="85010" name="右大括号 312338"/>
            <p:cNvSpPr/>
            <p:nvPr/>
          </p:nvSpPr>
          <p:spPr>
            <a:xfrm>
              <a:off x="3120" y="2784"/>
              <a:ext cx="144" cy="624"/>
            </a:xfrm>
            <a:prstGeom prst="rightBrace">
              <a:avLst>
                <a:gd name="adj1" fmla="val 36091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011" name="文本框 312339"/>
            <p:cNvSpPr txBox="1"/>
            <p:nvPr/>
          </p:nvSpPr>
          <p:spPr>
            <a:xfrm>
              <a:off x="3408" y="2832"/>
              <a:ext cx="1467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程序运行时，</a:t>
              </a:r>
            </a:p>
            <a:p>
              <a:pPr lvl="0" indent="0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动态生成和释放</a:t>
              </a:r>
            </a:p>
          </p:txBody>
        </p:sp>
      </p:grpSp>
      <p:sp>
        <p:nvSpPr>
          <p:cNvPr id="312341" name="文本框 312340"/>
          <p:cNvSpPr txBox="1"/>
          <p:nvPr/>
        </p:nvSpPr>
        <p:spPr>
          <a:xfrm>
            <a:off x="588963" y="4700588"/>
            <a:ext cx="8434387" cy="19288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静态变量：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存储在静态存储区中，编译时确定空间，在程序的运行过程中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始终存在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。</a:t>
            </a:r>
          </a:p>
          <a:p>
            <a:pPr lvl="0" indent="0">
              <a:spcBef>
                <a:spcPct val="3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动态变量：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存储在动态存储区中，运行时根据需要动态分配撤消其空间，在程序运行的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一段时间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内有效。</a:t>
            </a:r>
          </a:p>
        </p:txBody>
      </p:sp>
      <p:sp>
        <p:nvSpPr>
          <p:cNvPr id="312342" name="文本框 312341"/>
          <p:cNvSpPr txBox="1"/>
          <p:nvPr/>
        </p:nvSpPr>
        <p:spPr>
          <a:xfrm>
            <a:off x="457200" y="0"/>
            <a:ext cx="7723188" cy="7747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99FF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80000"/>
              </a:lnSpc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C++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的源程序经过编译、连接生成可执行文件，</a:t>
            </a:r>
          </a:p>
          <a:p>
            <a:pPr lvl="0" indent="0">
              <a:lnSpc>
                <a:spcPct val="80000"/>
              </a:lnSpc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在执行时被调入内存，此时内存分配状况如下：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31232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" fill="hold"/>
                                        <p:tgtEl>
                                          <p:spTgt spid="31233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" fill="hold"/>
                                        <p:tgtEl>
                                          <p:spTgt spid="31233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" fill="hold"/>
                                        <p:tgtEl>
                                          <p:spTgt spid="31233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" fill="hold"/>
                                        <p:tgtEl>
                                          <p:spTgt spid="31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" fill="hold"/>
                                        <p:tgtEl>
                                          <p:spTgt spid="312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41" grpId="0" build="p"/>
      <p:bldP spid="31234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文本框 313345"/>
          <p:cNvSpPr txBox="1"/>
          <p:nvPr/>
        </p:nvSpPr>
        <p:spPr>
          <a:xfrm>
            <a:off x="704850" y="914400"/>
            <a:ext cx="8439150" cy="2143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局部变量和全局变量均要占据一定的存储单元，那么它们被分配在静态存储区中还是被分配在动态存储区中呢？</a:t>
            </a:r>
          </a:p>
          <a:p>
            <a:pPr lvl="0" indent="0"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分配在不同的存储区中有什么特性呢？</a:t>
            </a:r>
            <a:endParaRPr lang="zh-CN" altLang="en-US" sz="3200" b="1" dirty="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86018" name="标题 313346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dirty="0"/>
              <a:t>变量的存储类别</a:t>
            </a:r>
          </a:p>
        </p:txBody>
      </p:sp>
      <p:grpSp>
        <p:nvGrpSpPr>
          <p:cNvPr id="313348" name="组合 313347"/>
          <p:cNvGrpSpPr/>
          <p:nvPr/>
        </p:nvGrpSpPr>
        <p:grpSpPr>
          <a:xfrm>
            <a:off x="5334000" y="3200400"/>
            <a:ext cx="1905000" cy="3200400"/>
            <a:chOff x="1872" y="1440"/>
            <a:chExt cx="1200" cy="2016"/>
          </a:xfrm>
        </p:grpSpPr>
        <p:sp>
          <p:nvSpPr>
            <p:cNvPr id="86020" name="文本框 313348"/>
            <p:cNvSpPr txBox="1"/>
            <p:nvPr/>
          </p:nvSpPr>
          <p:spPr>
            <a:xfrm>
              <a:off x="1923" y="1584"/>
              <a:ext cx="1081" cy="166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程序区</a:t>
              </a:r>
            </a:p>
            <a:p>
              <a:pPr lvl="0" indent="0" algn="ctr"/>
              <a:endParaRPr lang="zh-CN" altLang="en-US" b="1" dirty="0">
                <a:latin typeface="Times New Roman" panose="02020603050405020304" charset="0"/>
                <a:ea typeface="楷体_GB2312" pitchFamily="49" charset="-122"/>
              </a:endParaRPr>
            </a:p>
            <a:p>
              <a:pPr lvl="0" indent="0" algn="ctr"/>
              <a:endParaRPr lang="zh-CN" altLang="en-US" b="1" dirty="0">
                <a:latin typeface="Times New Roman" panose="02020603050405020304" charset="0"/>
                <a:ea typeface="楷体_GB2312" pitchFamily="49" charset="-122"/>
              </a:endParaRPr>
            </a:p>
            <a:p>
              <a:pPr lvl="0" indent="0" algn="ctr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静态存储区</a:t>
              </a:r>
            </a:p>
            <a:p>
              <a:pPr lvl="0" indent="0" algn="ctr"/>
              <a:endParaRPr lang="zh-CN" altLang="en-US" dirty="0">
                <a:latin typeface="Times New Roman" panose="02020603050405020304" charset="0"/>
                <a:ea typeface="楷体_GB2312" pitchFamily="49" charset="-122"/>
              </a:endParaRPr>
            </a:p>
            <a:p>
              <a:pPr lvl="0" indent="0" algn="ctr"/>
              <a:endParaRPr lang="zh-CN" altLang="en-US" dirty="0">
                <a:latin typeface="Times New Roman" panose="02020603050405020304" charset="0"/>
                <a:ea typeface="楷体_GB2312" pitchFamily="49" charset="-122"/>
              </a:endParaRPr>
            </a:p>
            <a:p>
              <a:pPr lvl="0" indent="0" algn="ctr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动态存储区</a:t>
              </a:r>
            </a:p>
          </p:txBody>
        </p:sp>
        <p:grpSp>
          <p:nvGrpSpPr>
            <p:cNvPr id="86021" name="组合 313349"/>
            <p:cNvGrpSpPr/>
            <p:nvPr/>
          </p:nvGrpSpPr>
          <p:grpSpPr>
            <a:xfrm>
              <a:off x="1872" y="1440"/>
              <a:ext cx="1200" cy="2016"/>
              <a:chOff x="1680" y="1440"/>
              <a:chExt cx="1632" cy="2016"/>
            </a:xfrm>
          </p:grpSpPr>
          <p:sp>
            <p:nvSpPr>
              <p:cNvPr id="86022" name="矩形 313350"/>
              <p:cNvSpPr/>
              <p:nvPr/>
            </p:nvSpPr>
            <p:spPr>
              <a:xfrm>
                <a:off x="1680" y="1440"/>
                <a:ext cx="1632" cy="201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indent="0"/>
                <a:endParaRPr lang="zh-CN" altLang="en-US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023" name="直接连接符 313351"/>
              <p:cNvSpPr/>
              <p:nvPr/>
            </p:nvSpPr>
            <p:spPr>
              <a:xfrm>
                <a:off x="1680" y="2064"/>
                <a:ext cx="163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6024" name="直接连接符 313352"/>
              <p:cNvSpPr/>
              <p:nvPr/>
            </p:nvSpPr>
            <p:spPr>
              <a:xfrm>
                <a:off x="1680" y="2736"/>
                <a:ext cx="163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313354" name="文本框 313353"/>
          <p:cNvSpPr txBox="1"/>
          <p:nvPr/>
        </p:nvSpPr>
        <p:spPr>
          <a:xfrm>
            <a:off x="1371600" y="4038600"/>
            <a:ext cx="18161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局部变量</a:t>
            </a:r>
          </a:p>
        </p:txBody>
      </p:sp>
      <p:sp>
        <p:nvSpPr>
          <p:cNvPr id="313355" name="文本框 313354"/>
          <p:cNvSpPr txBox="1"/>
          <p:nvPr/>
        </p:nvSpPr>
        <p:spPr>
          <a:xfrm>
            <a:off x="1371600" y="4876800"/>
            <a:ext cx="18161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全局变量</a:t>
            </a:r>
          </a:p>
        </p:txBody>
      </p:sp>
      <p:sp>
        <p:nvSpPr>
          <p:cNvPr id="313356" name="直接连接符 313355"/>
          <p:cNvSpPr/>
          <p:nvPr/>
        </p:nvSpPr>
        <p:spPr>
          <a:xfrm>
            <a:off x="3200400" y="4343400"/>
            <a:ext cx="2438400" cy="0"/>
          </a:xfrm>
          <a:prstGeom prst="line">
            <a:avLst/>
          </a:prstGeom>
          <a:ln w="57150" cap="flat" cmpd="sng">
            <a:solidFill>
              <a:srgbClr val="D60093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3357" name="直接连接符 313356"/>
          <p:cNvSpPr/>
          <p:nvPr/>
        </p:nvSpPr>
        <p:spPr>
          <a:xfrm flipV="1">
            <a:off x="3124200" y="5029200"/>
            <a:ext cx="2590800" cy="0"/>
          </a:xfrm>
          <a:prstGeom prst="line">
            <a:avLst/>
          </a:prstGeom>
          <a:ln w="57150" cap="flat" cmpd="sng">
            <a:solidFill>
              <a:srgbClr val="D60093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13358" name="直接连接符 313357"/>
          <p:cNvSpPr/>
          <p:nvPr/>
        </p:nvSpPr>
        <p:spPr>
          <a:xfrm>
            <a:off x="3124200" y="4572000"/>
            <a:ext cx="2590800" cy="914400"/>
          </a:xfrm>
          <a:prstGeom prst="line">
            <a:avLst/>
          </a:prstGeom>
          <a:ln w="57150" cap="flat" cmpd="sng">
            <a:solidFill>
              <a:srgbClr val="D60093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13360" name="图片 313359" descr="BD00028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276600"/>
            <a:ext cx="862013" cy="844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31334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/>
      <p:bldP spid="313354" grpId="0"/>
      <p:bldP spid="31335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86" name="矩形 314385"/>
          <p:cNvSpPr/>
          <p:nvPr/>
        </p:nvSpPr>
        <p:spPr>
          <a:xfrm>
            <a:off x="1136650" y="914400"/>
            <a:ext cx="1066800" cy="533400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0" scaled="1"/>
            <a:tileRect/>
          </a:gra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14387" name="矩形 314386"/>
          <p:cNvSpPr/>
          <p:nvPr/>
        </p:nvSpPr>
        <p:spPr>
          <a:xfrm>
            <a:off x="1136650" y="1524000"/>
            <a:ext cx="996950" cy="533400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0" scaled="1"/>
            <a:tileRect/>
          </a:gra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14388" name="矩形 314387"/>
          <p:cNvSpPr/>
          <p:nvPr/>
        </p:nvSpPr>
        <p:spPr>
          <a:xfrm>
            <a:off x="1136650" y="2133600"/>
            <a:ext cx="1295400" cy="533400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0" scaled="1"/>
            <a:tileRect/>
          </a:gra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14370" name="矩形 314369"/>
          <p:cNvSpPr/>
          <p:nvPr/>
        </p:nvSpPr>
        <p:spPr>
          <a:xfrm>
            <a:off x="1658938" y="3886200"/>
            <a:ext cx="4225925" cy="2438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 sz="3200" dirty="0">
                <a:latin typeface="Times New Roman" panose="02020603050405020304" charset="0"/>
                <a:ea typeface="宋体" panose="02010600030101010101" pitchFamily="2" charset="-122"/>
              </a:rPr>
              <a:t>例： </a:t>
            </a:r>
            <a:r>
              <a:rPr lang="en-US" altLang="zh-CN" sz="3200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  </a:t>
            </a:r>
            <a:r>
              <a:rPr lang="en-US" altLang="zh-CN" sz="3200" err="1">
                <a:latin typeface="Times New Roman" panose="02020603050405020304" charset="0"/>
                <a:ea typeface="宋体" panose="02010600030101010101" pitchFamily="2" charset="-122"/>
              </a:rPr>
              <a:t>f(int</a:t>
            </a: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 a)</a:t>
            </a:r>
          </a:p>
          <a:p>
            <a:pPr lvl="0" indent="0"/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         { auto </a:t>
            </a:r>
            <a:r>
              <a:rPr lang="en-US" altLang="zh-CN" sz="3200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 b, c=3；</a:t>
            </a:r>
          </a:p>
          <a:p>
            <a:pPr lvl="0" indent="0"/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             …...</a:t>
            </a:r>
          </a:p>
          <a:p>
            <a:pPr lvl="0" indent="0"/>
            <a:r>
              <a:rPr lang="en-US" altLang="zh-CN" sz="3200">
                <a:latin typeface="Times New Roman" panose="02020603050405020304" charset="0"/>
                <a:ea typeface="宋体" panose="02010600030101010101" pitchFamily="2" charset="-122"/>
              </a:rPr>
              <a:t>          }</a:t>
            </a:r>
          </a:p>
        </p:txBody>
      </p:sp>
      <p:sp>
        <p:nvSpPr>
          <p:cNvPr id="87045" name="标题 314370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局部变量的存储方式</a:t>
            </a:r>
          </a:p>
        </p:txBody>
      </p:sp>
      <p:sp>
        <p:nvSpPr>
          <p:cNvPr id="314372" name="内容占位符 314371"/>
          <p:cNvSpPr>
            <a:spLocks noGrp="1"/>
          </p:cNvSpPr>
          <p:nvPr>
            <p:ph idx="1"/>
          </p:nvPr>
        </p:nvSpPr>
        <p:spPr>
          <a:xfrm>
            <a:off x="685800" y="838200"/>
            <a:ext cx="8763000" cy="1981200"/>
          </a:xfrm>
        </p:spPr>
        <p:txBody>
          <a:bodyPr anchor="t"/>
          <a:lstStyle/>
          <a:p>
            <a:pPr>
              <a:lnSpc>
                <a:spcPct val="120000"/>
              </a:lnSpc>
              <a:buClr>
                <a:schemeClr val="accent2"/>
              </a:buClr>
              <a:buFont typeface="Monotype Sorts" pitchFamily="2" charset="2"/>
              <a:buChar char="["/>
            </a:pPr>
            <a:r>
              <a:rPr lang="zh-CN" altLang="en-US" sz="2400" dirty="0"/>
              <a:t> [</a:t>
            </a:r>
            <a:r>
              <a:rPr lang="en-US" altLang="zh-CN" sz="2400"/>
              <a:t>auto]  </a:t>
            </a:r>
            <a:r>
              <a:rPr lang="en-US" altLang="zh-CN" sz="2400" err="1"/>
              <a:t>int</a:t>
            </a:r>
            <a:r>
              <a:rPr lang="en-US" altLang="zh-CN" sz="2400"/>
              <a:t>  x;  </a:t>
            </a:r>
            <a:r>
              <a:rPr lang="zh-CN" altLang="en-US" sz="2400" dirty="0">
                <a:solidFill>
                  <a:schemeClr val="accent2"/>
                </a:solidFill>
              </a:rPr>
              <a:t>局部动态型（自动变量）</a:t>
            </a:r>
            <a:r>
              <a:rPr lang="en-US" altLang="en-US" sz="2400"/>
              <a:t> </a:t>
            </a:r>
            <a:r>
              <a:rPr lang="zh-CN" altLang="en-US" sz="2400" dirty="0"/>
              <a:t>动态存储</a:t>
            </a:r>
          </a:p>
          <a:p>
            <a:pPr>
              <a:lnSpc>
                <a:spcPct val="120000"/>
              </a:lnSpc>
              <a:buClr>
                <a:schemeClr val="accent2"/>
              </a:buClr>
              <a:buFont typeface="Monotype Sorts" pitchFamily="2" charset="2"/>
              <a:buChar char="["/>
            </a:pPr>
            <a:r>
              <a:rPr lang="zh-CN" altLang="en-US" sz="2400" dirty="0"/>
              <a:t> </a:t>
            </a:r>
            <a:r>
              <a:rPr lang="en-US" altLang="zh-CN" sz="2400"/>
              <a:t>static  </a:t>
            </a:r>
            <a:r>
              <a:rPr lang="en-US" altLang="zh-CN" sz="2400" err="1"/>
              <a:t>int</a:t>
            </a:r>
            <a:r>
              <a:rPr lang="en-US" altLang="zh-CN" sz="2400"/>
              <a:t>  x;   </a:t>
            </a:r>
            <a:r>
              <a:rPr lang="zh-CN" altLang="en-US" sz="2400" dirty="0">
                <a:solidFill>
                  <a:schemeClr val="accent2"/>
                </a:solidFill>
              </a:rPr>
              <a:t>局部静态型 </a:t>
            </a:r>
            <a:r>
              <a:rPr lang="zh-CN" altLang="en-US" sz="2400" dirty="0"/>
              <a:t>                </a:t>
            </a:r>
            <a:r>
              <a:rPr lang="en-US" altLang="en-US" sz="2400"/>
              <a:t>         </a:t>
            </a:r>
            <a:r>
              <a:rPr lang="zh-CN" altLang="en-US" sz="2400" dirty="0"/>
              <a:t>静态存储</a:t>
            </a:r>
          </a:p>
          <a:p>
            <a:pPr>
              <a:lnSpc>
                <a:spcPct val="120000"/>
              </a:lnSpc>
              <a:buClr>
                <a:schemeClr val="accent2"/>
              </a:buClr>
              <a:buFont typeface="Monotype Sorts" pitchFamily="2" charset="2"/>
              <a:buChar char="["/>
            </a:pPr>
            <a:r>
              <a:rPr lang="zh-CN" altLang="en-US" sz="2400" dirty="0"/>
              <a:t> </a:t>
            </a:r>
            <a:r>
              <a:rPr lang="en-US" altLang="zh-CN" sz="2400"/>
              <a:t>register </a:t>
            </a:r>
            <a:r>
              <a:rPr lang="en-US" altLang="zh-CN" sz="2400" err="1"/>
              <a:t>int</a:t>
            </a:r>
            <a:r>
              <a:rPr lang="en-US" altLang="zh-CN" sz="2400"/>
              <a:t> x;  </a:t>
            </a:r>
            <a:r>
              <a:rPr lang="zh-CN" altLang="en-US" sz="2400" dirty="0">
                <a:solidFill>
                  <a:schemeClr val="accent2"/>
                </a:solidFill>
              </a:rPr>
              <a:t>局部动态型（寄存器变量）</a:t>
            </a:r>
            <a:r>
              <a:rPr lang="zh-CN" altLang="en-US" sz="2400" dirty="0"/>
              <a:t>动态存储</a:t>
            </a:r>
          </a:p>
        </p:txBody>
      </p:sp>
      <p:grpSp>
        <p:nvGrpSpPr>
          <p:cNvPr id="314373" name="组合 314372"/>
          <p:cNvGrpSpPr/>
          <p:nvPr/>
        </p:nvGrpSpPr>
        <p:grpSpPr>
          <a:xfrm>
            <a:off x="533400" y="4452938"/>
            <a:ext cx="3200400" cy="695325"/>
            <a:chOff x="912" y="2709"/>
            <a:chExt cx="2016" cy="438"/>
          </a:xfrm>
        </p:grpSpPr>
        <p:sp>
          <p:nvSpPr>
            <p:cNvPr id="87048" name="椭圆 314373"/>
            <p:cNvSpPr/>
            <p:nvPr/>
          </p:nvSpPr>
          <p:spPr>
            <a:xfrm>
              <a:off x="2352" y="2709"/>
              <a:ext cx="576" cy="432"/>
            </a:xfrm>
            <a:prstGeom prst="ellipse">
              <a:avLst/>
            </a:prstGeom>
            <a:noFill/>
            <a:ln w="57150" cap="flat" cmpd="sng">
              <a:solidFill>
                <a:srgbClr val="EC00E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7049" name="直接连接符 314374"/>
            <p:cNvSpPr/>
            <p:nvPr/>
          </p:nvSpPr>
          <p:spPr>
            <a:xfrm flipH="1" flipV="1">
              <a:off x="1824" y="2928"/>
              <a:ext cx="528" cy="21"/>
            </a:xfrm>
            <a:prstGeom prst="line">
              <a:avLst/>
            </a:prstGeom>
            <a:ln w="57150" cap="flat" cmpd="sng">
              <a:solidFill>
                <a:srgbClr val="EC00EC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7050" name="文本框 314375"/>
            <p:cNvSpPr txBox="1"/>
            <p:nvPr/>
          </p:nvSpPr>
          <p:spPr>
            <a:xfrm>
              <a:off x="912" y="2784"/>
              <a:ext cx="912" cy="363"/>
            </a:xfrm>
            <a:prstGeom prst="rect">
              <a:avLst/>
            </a:prstGeom>
            <a:noFill/>
            <a:ln w="57150" cap="flat" cmpd="sng">
              <a:solidFill>
                <a:srgbClr val="EC00E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可省略</a:t>
              </a:r>
              <a:endParaRPr lang="zh-CN" altLang="en-US" sz="2800" b="1" dirty="0">
                <a:solidFill>
                  <a:srgbClr val="339933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sp>
        <p:nvSpPr>
          <p:cNvPr id="314380" name="文本框 314379"/>
          <p:cNvSpPr txBox="1"/>
          <p:nvPr/>
        </p:nvSpPr>
        <p:spPr>
          <a:xfrm>
            <a:off x="669925" y="271145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charset="0"/>
                <a:ea typeface="楷体_GB2312" pitchFamily="49" charset="-122"/>
              </a:rPr>
              <a:t>修饰词</a:t>
            </a:r>
            <a:endParaRPr lang="zh-CN" altLang="en-US" sz="2800" dirty="0">
              <a:solidFill>
                <a:srgbClr val="CC33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14381" name="文本框 314380"/>
          <p:cNvSpPr txBox="1"/>
          <p:nvPr/>
        </p:nvSpPr>
        <p:spPr>
          <a:xfrm>
            <a:off x="5638800" y="3886200"/>
            <a:ext cx="3763963" cy="18097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动态变量：</a:t>
            </a:r>
            <a:endParaRPr lang="zh-CN" altLang="en-US" sz="2800" b="1" dirty="0">
              <a:latin typeface="Times New Roman" panose="02020603050405020304" charset="0"/>
              <a:ea typeface="楷体_GB2312" pitchFamily="49" charset="-122"/>
            </a:endParaRP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进入“块”时分配空间，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退出“块”时，</a:t>
            </a:r>
          </a:p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撤消其空间。</a:t>
            </a:r>
          </a:p>
        </p:txBody>
      </p:sp>
      <p:grpSp>
        <p:nvGrpSpPr>
          <p:cNvPr id="314382" name="组合 314381"/>
          <p:cNvGrpSpPr/>
          <p:nvPr/>
        </p:nvGrpSpPr>
        <p:grpSpPr>
          <a:xfrm>
            <a:off x="2133600" y="2590800"/>
            <a:ext cx="5962650" cy="881063"/>
            <a:chOff x="1344" y="1632"/>
            <a:chExt cx="3756" cy="555"/>
          </a:xfrm>
        </p:grpSpPr>
        <p:sp>
          <p:nvSpPr>
            <p:cNvPr id="87054" name="文本框 314382"/>
            <p:cNvSpPr txBox="1"/>
            <p:nvPr/>
          </p:nvSpPr>
          <p:spPr>
            <a:xfrm>
              <a:off x="1872" y="1645"/>
              <a:ext cx="3228" cy="542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变量的空间尽可能分配在寄存器中，</a:t>
              </a:r>
            </a:p>
            <a:p>
              <a:pPr lvl="0" indent="0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存取速度快，多用于循环变量。</a:t>
              </a:r>
            </a:p>
          </p:txBody>
        </p:sp>
        <p:sp>
          <p:nvSpPr>
            <p:cNvPr id="87055" name="直接连接符 314383"/>
            <p:cNvSpPr/>
            <p:nvPr/>
          </p:nvSpPr>
          <p:spPr>
            <a:xfrm flipV="1">
              <a:off x="1344" y="1632"/>
              <a:ext cx="0" cy="38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7056" name="直接连接符 314384"/>
            <p:cNvSpPr/>
            <p:nvPr/>
          </p:nvSpPr>
          <p:spPr>
            <a:xfrm>
              <a:off x="1344" y="2016"/>
              <a:ext cx="528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/>
      <p:bldP spid="314372" grpId="0" build="p" advAuto="1000"/>
      <p:bldP spid="314380" grpId="0"/>
      <p:bldP spid="31438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327681"/>
          <p:cNvSpPr>
            <a:spLocks noGrp="1"/>
          </p:cNvSpPr>
          <p:nvPr>
            <p:ph type="title"/>
          </p:nvPr>
        </p:nvSpPr>
        <p:spPr/>
        <p:txBody>
          <a:bodyPr wrap="square" lIns="92075" tIns="46038" rIns="92075" bIns="46038" anchor="ctr"/>
          <a:lstStyle/>
          <a:p>
            <a:r>
              <a:rPr lang="zh-CN" altLang="en-US" sz="4800" dirty="0"/>
              <a:t>对比</a:t>
            </a:r>
            <a:endParaRPr lang="en-US" altLang="zh-CN" sz="4000">
              <a:solidFill>
                <a:srgbClr val="CC3300"/>
              </a:solidFill>
            </a:endParaRPr>
          </a:p>
        </p:txBody>
      </p:sp>
      <p:sp>
        <p:nvSpPr>
          <p:cNvPr id="327684" name="矩形 327683"/>
          <p:cNvSpPr/>
          <p:nvPr/>
        </p:nvSpPr>
        <p:spPr>
          <a:xfrm>
            <a:off x="457200" y="838200"/>
            <a:ext cx="4419600" cy="434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lvl="0" indent="-342900">
              <a:lnSpc>
                <a:spcPct val="90000"/>
              </a:lnSpc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#include &lt;iostream&gt;  </a:t>
            </a:r>
          </a:p>
          <a:p>
            <a:pPr marL="342900" lvl="0" indent="-342900">
              <a:lnSpc>
                <a:spcPct val="90000"/>
              </a:lnSpc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using namespace std;</a:t>
            </a:r>
          </a:p>
          <a:p>
            <a:pPr marL="342900" lvl="0" indent="-342900">
              <a:lnSpc>
                <a:spcPct val="90000"/>
              </a:lnSpc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fac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(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n )</a:t>
            </a:r>
          </a:p>
          <a:p>
            <a:pPr marL="342900" lvl="0" indent="-342900">
              <a:lnSpc>
                <a:spcPct val="90000"/>
              </a:lnSpc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{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static  </a:t>
            </a:r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f=1 ; </a:t>
            </a:r>
          </a:p>
          <a:p>
            <a:pPr marL="342900" lvl="0" indent="-342900">
              <a:lnSpc>
                <a:spcPct val="90000"/>
              </a:lnSpc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 f = f * n;</a:t>
            </a:r>
          </a:p>
          <a:p>
            <a:pPr marL="342900" lvl="0" indent="-342900">
              <a:lnSpc>
                <a:spcPct val="90000"/>
              </a:lnSpc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 return(f) ;  </a:t>
            </a:r>
          </a:p>
          <a:p>
            <a:pPr marL="342900" lvl="0" indent="-342900">
              <a:lnSpc>
                <a:spcPct val="90000"/>
              </a:lnSpc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}</a:t>
            </a:r>
          </a:p>
          <a:p>
            <a:pPr marL="342900" lvl="0" indent="-342900">
              <a:lnSpc>
                <a:spcPct val="90000"/>
              </a:lnSpc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int main ( )</a:t>
            </a:r>
          </a:p>
          <a:p>
            <a:pPr marL="342900" lvl="0" indent="-342900">
              <a:lnSpc>
                <a:spcPct val="90000"/>
              </a:lnSpc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{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i;</a:t>
            </a:r>
          </a:p>
          <a:p>
            <a:pPr marL="342900" lvl="0" indent="-342900">
              <a:lnSpc>
                <a:spcPct val="90000"/>
              </a:lnSpc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for(i=1; i&lt;=5; i++) </a:t>
            </a:r>
          </a:p>
          <a:p>
            <a:pPr marL="342900" lvl="0" indent="-342900">
              <a:lnSpc>
                <a:spcPct val="90000"/>
              </a:lnSpc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     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cout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&lt;&lt;</a:t>
            </a:r>
            <a:r>
              <a:rPr lang="en-US" altLang="zh-CN" sz="2800" b="1" err="1">
                <a:latin typeface="Times New Roman" panose="02020603050405020304" charset="0"/>
                <a:ea typeface="楷体_GB2312" pitchFamily="49" charset="-122"/>
              </a:rPr>
              <a:t>fac(i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) &lt;&lt; </a:t>
            </a: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'\n'</a:t>
            </a: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 ; </a:t>
            </a:r>
          </a:p>
          <a:p>
            <a:pPr marL="342900" lvl="0" indent="-342900">
              <a:lnSpc>
                <a:spcPct val="90000"/>
              </a:lnSpc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	return 0;</a:t>
            </a:r>
          </a:p>
          <a:p>
            <a:pPr marL="342900" lvl="0" indent="-342900">
              <a:lnSpc>
                <a:spcPct val="90000"/>
              </a:lnSpc>
              <a:buClr>
                <a:srgbClr val="3399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}</a:t>
            </a:r>
          </a:p>
        </p:txBody>
      </p:sp>
      <p:sp>
        <p:nvSpPr>
          <p:cNvPr id="327685" name="矩形 327684"/>
          <p:cNvSpPr/>
          <p:nvPr/>
        </p:nvSpPr>
        <p:spPr>
          <a:xfrm>
            <a:off x="4724400" y="838200"/>
            <a:ext cx="4419600" cy="434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#include &lt;iostream&gt;  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using namespace std;</a:t>
            </a:r>
          </a:p>
          <a:p>
            <a:pPr lvl="0" indent="0">
              <a:lnSpc>
                <a:spcPct val="90000"/>
              </a:lnSpc>
            </a:pP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fac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(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n )</a:t>
            </a: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{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2800" b="1" err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f=1 ; </a:t>
            </a: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 f = f * n;</a:t>
            </a: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 return(f) ;  </a:t>
            </a: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int main ( )</a:t>
            </a: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{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int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i;</a:t>
            </a: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for(i=1; i&lt;=5; i++) </a:t>
            </a: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      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cout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&lt;&lt;</a:t>
            </a:r>
            <a:r>
              <a:rPr lang="en-US" altLang="zh-CN" sz="2800" b="1" err="1">
                <a:latin typeface="Times New Roman" panose="02020603050405020304" charset="0"/>
                <a:ea typeface="宋体" panose="02010600030101010101" pitchFamily="2" charset="-122"/>
              </a:rPr>
              <a:t>fac(i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) &lt;&lt; 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'\n'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; </a:t>
            </a: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  return 0;</a:t>
            </a: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27688" name="文本框 327687"/>
          <p:cNvSpPr txBox="1"/>
          <p:nvPr/>
        </p:nvSpPr>
        <p:spPr>
          <a:xfrm>
            <a:off x="2971800" y="1011238"/>
            <a:ext cx="1616075" cy="2657475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b="1" dirty="0">
                <a:solidFill>
                  <a:srgbClr val="CC3300"/>
                </a:solidFill>
                <a:latin typeface="Times New Roman" panose="02020603050405020304" charset="0"/>
                <a:ea typeface="楷体_GB2312" pitchFamily="49" charset="-122"/>
              </a:rPr>
              <a:t>静态变量：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编译时确定空间, 初始化一次，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离开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fac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( )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函数后，</a:t>
            </a:r>
          </a:p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f 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仍然存在</a:t>
            </a:r>
          </a:p>
        </p:txBody>
      </p:sp>
      <p:sp>
        <p:nvSpPr>
          <p:cNvPr id="327689" name="文本框 327688"/>
          <p:cNvSpPr txBox="1"/>
          <p:nvPr/>
        </p:nvSpPr>
        <p:spPr>
          <a:xfrm>
            <a:off x="7375525" y="914400"/>
            <a:ext cx="1616075" cy="3022600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b="1" dirty="0">
                <a:solidFill>
                  <a:srgbClr val="CC3300"/>
                </a:solidFill>
                <a:latin typeface="Times New Roman" panose="02020603050405020304" charset="0"/>
                <a:ea typeface="楷体_GB2312" pitchFamily="49" charset="-122"/>
              </a:rPr>
              <a:t>动态变量：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每次进入时，都要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分配空间并初始化。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离开 </a:t>
            </a:r>
            <a:r>
              <a:rPr lang="en-US" altLang="zh-CN" b="1" err="1">
                <a:latin typeface="Times New Roman" panose="02020603050405020304" charset="0"/>
                <a:ea typeface="楷体_GB2312" pitchFamily="49" charset="-122"/>
              </a:rPr>
              <a:t>fac</a:t>
            </a:r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( )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函数后，</a:t>
            </a:r>
          </a:p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f 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不存在</a:t>
            </a:r>
          </a:p>
        </p:txBody>
      </p:sp>
      <p:sp>
        <p:nvSpPr>
          <p:cNvPr id="327690" name="直接连接符 327689"/>
          <p:cNvSpPr/>
          <p:nvPr/>
        </p:nvSpPr>
        <p:spPr>
          <a:xfrm>
            <a:off x="4648200" y="838200"/>
            <a:ext cx="0" cy="61722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7691" name="文本框 327690"/>
          <p:cNvSpPr txBox="1"/>
          <p:nvPr/>
        </p:nvSpPr>
        <p:spPr>
          <a:xfrm>
            <a:off x="1143000" y="4946650"/>
            <a:ext cx="3276600" cy="2063750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运行结果：</a:t>
            </a:r>
          </a:p>
          <a:p>
            <a:pPr lvl="0" indent="0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                   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1</a:t>
            </a:r>
          </a:p>
          <a:p>
            <a:pPr lvl="0" indent="0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                    2</a:t>
            </a:r>
          </a:p>
          <a:p>
            <a:pPr lvl="0" indent="0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                    6</a:t>
            </a:r>
          </a:p>
          <a:p>
            <a:pPr lvl="0" indent="0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                    24</a:t>
            </a:r>
          </a:p>
          <a:p>
            <a:pPr lvl="0" indent="0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                    120</a:t>
            </a:r>
          </a:p>
        </p:txBody>
      </p:sp>
      <p:sp>
        <p:nvSpPr>
          <p:cNvPr id="327692" name="文本框 327691"/>
          <p:cNvSpPr txBox="1"/>
          <p:nvPr/>
        </p:nvSpPr>
        <p:spPr>
          <a:xfrm>
            <a:off x="5334000" y="5165725"/>
            <a:ext cx="3276600" cy="1844675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lnSpc>
                <a:spcPct val="8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运行结果：</a:t>
            </a:r>
          </a:p>
          <a:p>
            <a:pPr lvl="0" indent="0">
              <a:lnSpc>
                <a:spcPct val="8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	        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1</a:t>
            </a:r>
          </a:p>
          <a:p>
            <a:pPr lvl="0" indent="0">
              <a:lnSpc>
                <a:spcPct val="80000"/>
              </a:lnSpc>
            </a:pP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                    2</a:t>
            </a:r>
          </a:p>
          <a:p>
            <a:pPr lvl="0" indent="0">
              <a:lnSpc>
                <a:spcPct val="80000"/>
              </a:lnSpc>
            </a:pP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                    3</a:t>
            </a:r>
          </a:p>
          <a:p>
            <a:pPr lvl="0" indent="0">
              <a:lnSpc>
                <a:spcPct val="80000"/>
              </a:lnSpc>
            </a:pP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                    4</a:t>
            </a:r>
          </a:p>
          <a:p>
            <a:pPr lvl="0" indent="0">
              <a:lnSpc>
                <a:spcPct val="80000"/>
              </a:lnSpc>
            </a:pP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                    5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32768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" fill="hold"/>
                                        <p:tgtEl>
                                          <p:spTgt spid="32768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/>
      <p:bldP spid="327685" grpId="0"/>
      <p:bldP spid="327688" grpId="0" animBg="1"/>
      <p:bldP spid="327689" grpId="0" animBg="1"/>
      <p:bldP spid="327691" grpId="0" animBg="1"/>
      <p:bldP spid="3276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36044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函数的定义</a:t>
            </a:r>
          </a:p>
        </p:txBody>
      </p:sp>
      <p:sp>
        <p:nvSpPr>
          <p:cNvPr id="12290" name="文本占位符 36045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zh-CN" altLang="en-US" dirty="0"/>
              <a:t>分为两种：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无参函数的定义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有参函数的定义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31744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654800" cy="685800"/>
          </a:xfrm>
        </p:spPr>
        <p:txBody>
          <a:bodyPr anchor="ctr"/>
          <a:lstStyle/>
          <a:p>
            <a:r>
              <a:rPr lang="zh-CN" altLang="en-US" sz="4000" dirty="0"/>
              <a:t>关于初值的说明</a:t>
            </a:r>
          </a:p>
        </p:txBody>
      </p:sp>
      <p:sp>
        <p:nvSpPr>
          <p:cNvPr id="317443" name="内容占位符 317442"/>
          <p:cNvSpPr>
            <a:spLocks noGrp="1"/>
          </p:cNvSpPr>
          <p:nvPr>
            <p:ph idx="1"/>
          </p:nvPr>
        </p:nvSpPr>
        <p:spPr>
          <a:xfrm>
            <a:off x="609600" y="990600"/>
            <a:ext cx="8534400" cy="3886200"/>
          </a:xfrm>
        </p:spPr>
        <p:txBody>
          <a:bodyPr anchor="t"/>
          <a:lstStyle/>
          <a:p>
            <a:r>
              <a:rPr lang="zh-CN" altLang="en-US" dirty="0"/>
              <a:t>赋初值</a:t>
            </a:r>
          </a:p>
          <a:p>
            <a:pPr lvl="1"/>
            <a:r>
              <a:rPr lang="zh-CN" altLang="en-US" dirty="0"/>
              <a:t> 静态变量在编译时确定其初值，只赋值一次。</a:t>
            </a:r>
          </a:p>
          <a:p>
            <a:pPr lvl="1"/>
            <a:r>
              <a:rPr lang="zh-CN" altLang="en-US" dirty="0"/>
              <a:t> 动态变量赋初值是在进入作用域时进行的，每进入一次赋初值一次。</a:t>
            </a:r>
          </a:p>
          <a:p>
            <a:r>
              <a:rPr lang="zh-CN" altLang="en-US" dirty="0"/>
              <a:t>若用户定义变量时不赋初值，则：</a:t>
            </a:r>
          </a:p>
          <a:p>
            <a:pPr lvl="1"/>
            <a:r>
              <a:rPr lang="zh-CN" altLang="en-US" dirty="0"/>
              <a:t> 对</a:t>
            </a:r>
            <a:r>
              <a:rPr lang="zh-CN" altLang="en-US" dirty="0">
                <a:solidFill>
                  <a:srgbClr val="CC3300"/>
                </a:solidFill>
              </a:rPr>
              <a:t>静态变量：</a:t>
            </a:r>
            <a:r>
              <a:rPr lang="zh-CN" altLang="en-US" dirty="0"/>
              <a:t>编译时自动赋值为 </a:t>
            </a:r>
            <a:r>
              <a:rPr lang="zh-CN" altLang="en-US" dirty="0">
                <a:solidFill>
                  <a:srgbClr val="CC3300"/>
                </a:solidFill>
              </a:rPr>
              <a:t>0</a:t>
            </a:r>
            <a:r>
              <a:rPr lang="zh-CN" altLang="en-US" dirty="0"/>
              <a:t> 。</a:t>
            </a:r>
          </a:p>
          <a:p>
            <a:pPr lvl="1"/>
            <a:r>
              <a:rPr lang="zh-CN" altLang="en-US" dirty="0"/>
              <a:t> 对</a:t>
            </a:r>
            <a:r>
              <a:rPr lang="zh-CN" altLang="en-US" dirty="0">
                <a:solidFill>
                  <a:srgbClr val="CC3300"/>
                </a:solidFill>
              </a:rPr>
              <a:t>动态变量</a:t>
            </a:r>
            <a:r>
              <a:rPr lang="zh-CN" altLang="en-US" dirty="0"/>
              <a:t>：是一个</a:t>
            </a:r>
            <a:r>
              <a:rPr lang="zh-CN" altLang="en-US" dirty="0">
                <a:solidFill>
                  <a:srgbClr val="CC3300"/>
                </a:solidFill>
              </a:rPr>
              <a:t>不确定的值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3184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全局变量的存储方式</a:t>
            </a:r>
          </a:p>
        </p:txBody>
      </p:sp>
      <p:sp>
        <p:nvSpPr>
          <p:cNvPr id="90114" name="文本占位符 318466"/>
          <p:cNvSpPr>
            <a:spLocks noGrp="1"/>
          </p:cNvSpPr>
          <p:nvPr>
            <p:ph idx="1"/>
          </p:nvPr>
        </p:nvSpPr>
        <p:spPr>
          <a:xfrm>
            <a:off x="685800" y="1143000"/>
            <a:ext cx="8458200" cy="4267200"/>
          </a:xfrm>
        </p:spPr>
        <p:txBody>
          <a:bodyPr anchor="t"/>
          <a:lstStyle/>
          <a:p>
            <a:pPr>
              <a:buClr>
                <a:schemeClr val="accent2"/>
              </a:buClr>
              <a:buFont typeface="Monotype Sorts" pitchFamily="2" charset="2"/>
              <a:buChar char="["/>
            </a:pPr>
            <a:r>
              <a:rPr lang="zh-CN" altLang="en-US" dirty="0">
                <a:solidFill>
                  <a:srgbClr val="CC3300"/>
                </a:solidFill>
              </a:rPr>
              <a:t>均</a:t>
            </a:r>
            <a:r>
              <a:rPr lang="zh-CN" altLang="en-US" dirty="0"/>
              <a:t>为静态存储</a:t>
            </a:r>
          </a:p>
          <a:p>
            <a:pPr>
              <a:buClr>
                <a:schemeClr val="accent2"/>
              </a:buClr>
              <a:buFont typeface="Monotype Sorts" pitchFamily="2" charset="2"/>
              <a:buChar char="["/>
            </a:pPr>
            <a:r>
              <a:rPr lang="zh-CN" altLang="en-US" dirty="0"/>
              <a:t>缺省存储类别：</a:t>
            </a:r>
            <a:r>
              <a:rPr lang="en-US" altLang="zh-CN">
                <a:solidFill>
                  <a:srgbClr val="CC3300"/>
                </a:solidFill>
              </a:rPr>
              <a:t>extern</a:t>
            </a:r>
          </a:p>
          <a:p>
            <a:pPr>
              <a:buClr>
                <a:schemeClr val="accent2"/>
              </a:buClr>
              <a:buFont typeface="Monotype Sorts" pitchFamily="2" charset="2"/>
              <a:buChar char="["/>
            </a:pPr>
            <a:r>
              <a:rPr lang="zh-CN" altLang="en-US" dirty="0">
                <a:solidFill>
                  <a:srgbClr val="CC3300"/>
                </a:solidFill>
              </a:rPr>
              <a:t>三种使用方式</a:t>
            </a:r>
          </a:p>
          <a:p>
            <a:pPr lvl="1">
              <a:buClr>
                <a:srgbClr val="FF66FF"/>
              </a:buClr>
              <a:buFont typeface="Monotype Sorts" pitchFamily="2" charset="2"/>
              <a:buChar char="S"/>
            </a:pPr>
            <a:r>
              <a:rPr lang="zh-CN" altLang="en-US" dirty="0"/>
              <a:t>在一个文件中说明全局变量</a:t>
            </a:r>
          </a:p>
          <a:p>
            <a:pPr lvl="1">
              <a:buClr>
                <a:srgbClr val="FF66FF"/>
              </a:buClr>
              <a:buFont typeface="Monotype Sorts" pitchFamily="2" charset="2"/>
              <a:buChar char="S"/>
            </a:pPr>
            <a:r>
              <a:rPr lang="zh-CN" altLang="en-US" dirty="0"/>
              <a:t>在多个文件中说明全局变量</a:t>
            </a:r>
          </a:p>
          <a:p>
            <a:pPr lvl="1">
              <a:buClr>
                <a:srgbClr val="FF66FF"/>
              </a:buClr>
              <a:buFont typeface="Monotype Sorts" pitchFamily="2" charset="2"/>
              <a:buChar char="S"/>
            </a:pPr>
            <a:r>
              <a:rPr lang="zh-CN" altLang="en-US" dirty="0"/>
              <a:t>用</a:t>
            </a:r>
            <a:r>
              <a:rPr lang="en-US" altLang="zh-CN"/>
              <a:t>static</a:t>
            </a:r>
            <a:r>
              <a:rPr lang="zh-CN" altLang="en-US" dirty="0"/>
              <a:t>说明全局变量</a:t>
            </a:r>
          </a:p>
        </p:txBody>
      </p:sp>
      <p:sp>
        <p:nvSpPr>
          <p:cNvPr id="318468" name="文本框 318467"/>
          <p:cNvSpPr txBox="1"/>
          <p:nvPr/>
        </p:nvSpPr>
        <p:spPr>
          <a:xfrm>
            <a:off x="508000" y="1981200"/>
            <a:ext cx="98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         </a:t>
            </a:r>
          </a:p>
        </p:txBody>
      </p:sp>
      <p:sp>
        <p:nvSpPr>
          <p:cNvPr id="90116" name="文本框 318473"/>
          <p:cNvSpPr txBox="1"/>
          <p:nvPr/>
        </p:nvSpPr>
        <p:spPr>
          <a:xfrm>
            <a:off x="990600" y="3429000"/>
            <a:ext cx="6400800" cy="100488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 typeface="Monotype Sorts" pitchFamily="2" charset="2"/>
              <a:buChar char="["/>
            </a:pPr>
            <a:endParaRPr lang="zh-CN" altLang="en-US" sz="3200" b="1" dirty="0"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305153"/>
          <p:cNvSpPr>
            <a:spLocks noGrp="1"/>
          </p:cNvSpPr>
          <p:nvPr>
            <p:ph type="title"/>
          </p:nvPr>
        </p:nvSpPr>
        <p:spPr>
          <a:xfrm>
            <a:off x="304800" y="304800"/>
            <a:ext cx="6477000" cy="685800"/>
          </a:xfrm>
        </p:spPr>
        <p:txBody>
          <a:bodyPr anchor="ctr"/>
          <a:lstStyle/>
          <a:p>
            <a:r>
              <a:rPr lang="zh-CN" altLang="en-US" dirty="0"/>
              <a:t>外部变量说明</a:t>
            </a:r>
            <a:r>
              <a:rPr lang="en-US" altLang="zh-CN"/>
              <a:t>extern</a:t>
            </a:r>
          </a:p>
        </p:txBody>
      </p:sp>
      <p:sp>
        <p:nvSpPr>
          <p:cNvPr id="305155" name="内容占位符 305154"/>
          <p:cNvSpPr>
            <a:spLocks noGrp="1"/>
          </p:cNvSpPr>
          <p:nvPr>
            <p:ph idx="1"/>
          </p:nvPr>
        </p:nvSpPr>
        <p:spPr>
          <a:xfrm>
            <a:off x="685800" y="1066800"/>
            <a:ext cx="8458200" cy="4191000"/>
          </a:xfrm>
        </p:spPr>
        <p:txBody>
          <a:bodyPr anchor="t"/>
          <a:lstStyle/>
          <a:p>
            <a:pPr>
              <a:spcBef>
                <a:spcPct val="50000"/>
              </a:spcBef>
            </a:pPr>
            <a:r>
              <a:rPr lang="zh-CN" altLang="en-US" dirty="0"/>
              <a:t>外部变量可不在文件开头定义。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例： 在程序末尾定义全局变量，如果在定义前使用它们，则必须做 </a:t>
            </a:r>
            <a:r>
              <a:rPr lang="en-US" altLang="zh-CN">
                <a:solidFill>
                  <a:srgbClr val="FF0000"/>
                </a:solidFill>
              </a:rPr>
              <a:t>extern </a:t>
            </a:r>
            <a:r>
              <a:rPr lang="zh-CN" altLang="en-US" dirty="0"/>
              <a:t>说明。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类似于函数原型声明。即，若自定义函数在主函数后面，则调用它之前必须进行原型声明。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左中括号 306177"/>
          <p:cNvSpPr/>
          <p:nvPr/>
        </p:nvSpPr>
        <p:spPr>
          <a:xfrm>
            <a:off x="703263" y="1295400"/>
            <a:ext cx="134937" cy="1752600"/>
          </a:xfrm>
          <a:prstGeom prst="leftBracket">
            <a:avLst>
              <a:gd name="adj" fmla="val 108175"/>
            </a:avLst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endParaRPr lang="zh-CN" altLang="en-US" b="1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6179" name="左中括号 306178"/>
          <p:cNvSpPr/>
          <p:nvPr/>
        </p:nvSpPr>
        <p:spPr>
          <a:xfrm>
            <a:off x="703263" y="3505200"/>
            <a:ext cx="76200" cy="2794000"/>
          </a:xfrm>
          <a:prstGeom prst="leftBracket">
            <a:avLst>
              <a:gd name="adj" fmla="val 131728"/>
            </a:avLst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endParaRPr lang="zh-CN" altLang="en-US" b="1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2163" name="标题 306179"/>
          <p:cNvSpPr>
            <a:spLocks noGrp="1"/>
          </p:cNvSpPr>
          <p:nvPr>
            <p:ph type="title"/>
          </p:nvPr>
        </p:nvSpPr>
        <p:spPr>
          <a:xfrm>
            <a:off x="381000" y="228600"/>
            <a:ext cx="6477000" cy="685800"/>
          </a:xfrm>
        </p:spPr>
        <p:txBody>
          <a:bodyPr anchor="ctr"/>
          <a:lstStyle/>
          <a:p>
            <a:r>
              <a:rPr lang="zh-CN" altLang="en-US" dirty="0"/>
              <a:t>外部变量说明</a:t>
            </a:r>
            <a:r>
              <a:rPr lang="en-US" altLang="zh-CN"/>
              <a:t>extern</a:t>
            </a:r>
          </a:p>
        </p:txBody>
      </p:sp>
      <p:sp>
        <p:nvSpPr>
          <p:cNvPr id="306181" name="内容占位符 306180"/>
          <p:cNvSpPr>
            <a:spLocks noGrp="1"/>
          </p:cNvSpPr>
          <p:nvPr>
            <p:ph idx="1"/>
          </p:nvPr>
        </p:nvSpPr>
        <p:spPr>
          <a:xfrm>
            <a:off x="838200" y="1066800"/>
            <a:ext cx="4876800" cy="5715000"/>
          </a:xfrm>
        </p:spPr>
        <p:txBody>
          <a:bodyPr anchor="t"/>
          <a:lstStyle/>
          <a:p>
            <a:pPr>
              <a:lnSpc>
                <a:spcPct val="70000"/>
              </a:lnSpc>
              <a:buNone/>
            </a:pPr>
            <a:r>
              <a:rPr lang="en-US" altLang="zh-CN" err="1"/>
              <a:t>int</a:t>
            </a:r>
            <a:r>
              <a:rPr lang="en-US" altLang="zh-CN"/>
              <a:t>  max( </a:t>
            </a:r>
            <a:r>
              <a:rPr lang="en-US" altLang="zh-CN" err="1"/>
              <a:t>int</a:t>
            </a:r>
            <a:r>
              <a:rPr lang="en-US" altLang="zh-CN"/>
              <a:t> x, </a:t>
            </a:r>
            <a:r>
              <a:rPr lang="en-US" altLang="zh-CN" err="1"/>
              <a:t>int</a:t>
            </a:r>
            <a:r>
              <a:rPr lang="en-US" altLang="zh-CN"/>
              <a:t>  y )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{ </a:t>
            </a:r>
            <a:r>
              <a:rPr lang="en-US" altLang="zh-CN" err="1"/>
              <a:t>int</a:t>
            </a:r>
            <a:r>
              <a:rPr lang="en-US" altLang="zh-CN"/>
              <a:t>  z;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   z=x&gt;y ? x : y;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   return( z ) ; 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int main ( )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{ </a:t>
            </a:r>
            <a:r>
              <a:rPr lang="en-US" altLang="zh-CN">
                <a:solidFill>
                  <a:srgbClr val="FF0000"/>
                </a:solidFill>
              </a:rPr>
              <a:t>extern </a:t>
            </a:r>
            <a:r>
              <a:rPr lang="en-US" altLang="zh-CN" err="1">
                <a:solidFill>
                  <a:srgbClr val="FF0000"/>
                </a:solidFill>
              </a:rPr>
              <a:t>int</a:t>
            </a:r>
            <a:r>
              <a:rPr lang="en-US" altLang="zh-CN">
                <a:solidFill>
                  <a:srgbClr val="FF0000"/>
                </a:solidFill>
              </a:rPr>
              <a:t>  a, b;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   </a:t>
            </a:r>
            <a:r>
              <a:rPr lang="en-US" altLang="zh-CN" err="1"/>
              <a:t>int</a:t>
            </a:r>
            <a:r>
              <a:rPr lang="en-US" altLang="zh-CN"/>
              <a:t> m;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   m=max(</a:t>
            </a:r>
            <a:r>
              <a:rPr lang="en-US" altLang="zh-CN">
                <a:solidFill>
                  <a:srgbClr val="FF0000"/>
                </a:solidFill>
              </a:rPr>
              <a:t>a, b</a:t>
            </a:r>
            <a:r>
              <a:rPr lang="en-US" altLang="zh-CN"/>
              <a:t>);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   </a:t>
            </a:r>
            <a:r>
              <a:rPr lang="en-US" altLang="zh-CN" err="1"/>
              <a:t>cout</a:t>
            </a:r>
            <a:r>
              <a:rPr lang="en-US" altLang="zh-CN"/>
              <a:t> &lt;&lt; m &lt;&lt; '\n';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   return 0;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}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err="1">
                <a:solidFill>
                  <a:schemeClr val="tx2"/>
                </a:solidFill>
              </a:rPr>
              <a:t>int</a:t>
            </a:r>
            <a:r>
              <a:rPr lang="en-US" altLang="zh-CN">
                <a:solidFill>
                  <a:schemeClr val="tx2"/>
                </a:solidFill>
              </a:rPr>
              <a:t>  a=15, b=-8;  </a:t>
            </a:r>
          </a:p>
        </p:txBody>
      </p:sp>
      <p:sp>
        <p:nvSpPr>
          <p:cNvPr id="306182" name="矩形 306181"/>
          <p:cNvSpPr/>
          <p:nvPr/>
        </p:nvSpPr>
        <p:spPr>
          <a:xfrm>
            <a:off x="3657600" y="1143000"/>
            <a:ext cx="4495800" cy="541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>
              <a:lnSpc>
                <a:spcPct val="7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      //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定义 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max 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endParaRPr lang="zh-CN" altLang="en-US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  </a:t>
            </a:r>
          </a:p>
          <a:p>
            <a:pPr lvl="0" indent="0">
              <a:lnSpc>
                <a:spcPct val="70000"/>
              </a:lnSpc>
            </a:pP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 //说明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外部变量</a:t>
            </a:r>
            <a:endParaRPr lang="zh-CN" altLang="en-US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endParaRPr lang="zh-CN" altLang="en-US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endParaRPr lang="zh-CN" altLang="en-US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endParaRPr lang="zh-CN" altLang="en-US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  <a:spcBef>
                <a:spcPct val="50000"/>
              </a:spcBef>
            </a:pPr>
            <a:endParaRPr lang="zh-CN" altLang="en-US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  <a:spcBef>
                <a:spcPct val="25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//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定义外部变量</a:t>
            </a:r>
            <a:endParaRPr lang="zh-CN" altLang="en-US" sz="280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306183" name="组合 306182"/>
          <p:cNvGrpSpPr/>
          <p:nvPr/>
        </p:nvGrpSpPr>
        <p:grpSpPr>
          <a:xfrm>
            <a:off x="0" y="990600"/>
            <a:ext cx="10668000" cy="4724400"/>
            <a:chOff x="384" y="624"/>
            <a:chExt cx="6720" cy="2976"/>
          </a:xfrm>
        </p:grpSpPr>
        <p:sp>
          <p:nvSpPr>
            <p:cNvPr id="92167" name="爆炸形 2 306183"/>
            <p:cNvSpPr/>
            <p:nvPr/>
          </p:nvSpPr>
          <p:spPr>
            <a:xfrm>
              <a:off x="384" y="624"/>
              <a:ext cx="6720" cy="2976"/>
            </a:xfrm>
            <a:prstGeom prst="irregularSeal2">
              <a:avLst/>
            </a:prstGeom>
            <a:solidFill>
              <a:srgbClr val="FF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/>
              <a:r>
                <a:rPr lang="zh-CN" altLang="en-US" sz="4000" dirty="0">
                  <a:solidFill>
                    <a:srgbClr val="CC3300"/>
                  </a:solidFill>
                  <a:latin typeface="Times New Roman" panose="02020603050405020304" charset="0"/>
                  <a:ea typeface="隶书" panose="02010509060101010101" pitchFamily="49" charset="-122"/>
                </a:rPr>
                <a:t>注意：</a:t>
              </a:r>
              <a:endParaRPr lang="zh-CN" altLang="en-US" dirty="0">
                <a:solidFill>
                  <a:srgbClr val="CC33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lvl="0" indent="0"/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外部变量</a:t>
              </a:r>
              <a:r>
                <a:rPr lang="zh-CN" altLang="en-US" sz="2800" b="1" dirty="0">
                  <a:solidFill>
                    <a:srgbClr val="CC3300"/>
                  </a:solidFill>
                  <a:latin typeface="Times New Roman" panose="02020603050405020304" charset="0"/>
                  <a:ea typeface="楷体_GB2312" pitchFamily="49" charset="-122"/>
                </a:rPr>
                <a:t>定义</a:t>
              </a:r>
            </a:p>
            <a:p>
              <a:pPr lvl="0" indent="0"/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                                 两个不同的概念</a:t>
              </a:r>
            </a:p>
            <a:p>
              <a:pPr lvl="0" indent="0"/>
              <a:r>
                <a:rPr lang="zh-CN" altLang="en-US" sz="2800" b="1" dirty="0">
                  <a:latin typeface="Times New Roman" panose="02020603050405020304" charset="0"/>
                  <a:ea typeface="楷体_GB2312" pitchFamily="49" charset="-122"/>
                </a:rPr>
                <a:t>外部变量</a:t>
              </a:r>
              <a:r>
                <a:rPr lang="zh-CN" altLang="en-US" sz="2800" b="1" dirty="0">
                  <a:solidFill>
                    <a:srgbClr val="CC3300"/>
                  </a:solidFill>
                  <a:latin typeface="Times New Roman" panose="02020603050405020304" charset="0"/>
                  <a:ea typeface="楷体_GB2312" pitchFamily="49" charset="-122"/>
                </a:rPr>
                <a:t>说明</a:t>
              </a:r>
            </a:p>
          </p:txBody>
        </p:sp>
        <p:sp>
          <p:nvSpPr>
            <p:cNvPr id="92168" name="右大括号 306184"/>
            <p:cNvSpPr/>
            <p:nvPr/>
          </p:nvSpPr>
          <p:spPr>
            <a:xfrm>
              <a:off x="3696" y="2064"/>
              <a:ext cx="144" cy="680"/>
            </a:xfrm>
            <a:prstGeom prst="rightBrace">
              <a:avLst>
                <a:gd name="adj1" fmla="val 39329"/>
                <a:gd name="adj2" fmla="val 50000"/>
              </a:avLst>
            </a:prstGeom>
            <a:solidFill>
              <a:srgbClr val="FFFFCC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6186" name="云形标注 306185"/>
          <p:cNvSpPr/>
          <p:nvPr/>
        </p:nvSpPr>
        <p:spPr>
          <a:xfrm>
            <a:off x="4343400" y="1143000"/>
            <a:ext cx="2667000" cy="1676400"/>
          </a:xfrm>
          <a:prstGeom prst="cloudCallout">
            <a:avLst>
              <a:gd name="adj1" fmla="val -43750"/>
              <a:gd name="adj2" fmla="val 70000"/>
            </a:avLst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2800" dirty="0">
                <a:latin typeface="Times New Roman" panose="02020603050405020304" charset="0"/>
                <a:ea typeface="隶书" panose="02010509060101010101" pitchFamily="49" charset="-122"/>
              </a:rPr>
              <a:t>分配空间，</a:t>
            </a:r>
          </a:p>
          <a:p>
            <a:pPr lvl="0" indent="0" algn="ctr"/>
            <a:r>
              <a:rPr lang="zh-CN" altLang="en-US" sz="2800" dirty="0">
                <a:latin typeface="Times New Roman" panose="02020603050405020304" charset="0"/>
                <a:ea typeface="隶书" panose="02010509060101010101" pitchFamily="49" charset="-122"/>
              </a:rPr>
              <a:t>只能一次定义</a:t>
            </a:r>
          </a:p>
        </p:txBody>
      </p:sp>
      <p:sp>
        <p:nvSpPr>
          <p:cNvPr id="306187" name="云形标注 306186"/>
          <p:cNvSpPr/>
          <p:nvPr/>
        </p:nvSpPr>
        <p:spPr>
          <a:xfrm>
            <a:off x="4114800" y="5257800"/>
            <a:ext cx="2971800" cy="1752600"/>
          </a:xfrm>
          <a:prstGeom prst="cloudCallout">
            <a:avLst>
              <a:gd name="adj1" fmla="val -56731"/>
              <a:gd name="adj2" fmla="val -89856"/>
            </a:avLst>
          </a:prstGeom>
          <a:gradFill rotWithShape="0">
            <a:gsLst>
              <a:gs pos="0">
                <a:srgbClr val="33CC33"/>
              </a:gs>
              <a:gs pos="50000">
                <a:srgbClr val="FFFFFF"/>
              </a:gs>
              <a:gs pos="100000">
                <a:srgbClr val="33CC33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2800" dirty="0">
                <a:latin typeface="Times New Roman" panose="02020603050405020304" charset="0"/>
                <a:ea typeface="隶书" panose="02010509060101010101" pitchFamily="49" charset="-122"/>
              </a:rPr>
              <a:t>不分配空间，</a:t>
            </a:r>
          </a:p>
          <a:p>
            <a:pPr lvl="0" indent="0" algn="ctr"/>
            <a:r>
              <a:rPr lang="zh-CN" altLang="en-US" sz="2800" dirty="0">
                <a:latin typeface="Times New Roman" panose="02020603050405020304" charset="0"/>
                <a:ea typeface="隶书" panose="02010509060101010101" pitchFamily="49" charset="-122"/>
              </a:rPr>
              <a:t>可以多次说明</a:t>
            </a:r>
            <a:endParaRPr lang="zh-CN" altLang="en-US" sz="28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30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0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bldLvl="0" animBg="1"/>
      <p:bldP spid="306179" grpId="0" bldLvl="0" animBg="1"/>
      <p:bldP spid="306181" grpId="0"/>
      <p:bldP spid="306182" grpId="0"/>
      <p:bldP spid="306186" grpId="0" bldLvl="0" animBg="1"/>
      <p:bldP spid="306187" grpId="0" bldLvl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30720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477000" cy="685800"/>
          </a:xfrm>
        </p:spPr>
        <p:txBody>
          <a:bodyPr anchor="ctr"/>
          <a:lstStyle/>
          <a:p>
            <a:r>
              <a:rPr lang="zh-CN" altLang="en-US" dirty="0"/>
              <a:t>外部变量说明</a:t>
            </a:r>
            <a:r>
              <a:rPr lang="en-US" altLang="zh-CN"/>
              <a:t>extern</a:t>
            </a:r>
          </a:p>
        </p:txBody>
      </p:sp>
      <p:sp>
        <p:nvSpPr>
          <p:cNvPr id="93186" name="文本占位符 307202"/>
          <p:cNvSpPr>
            <a:spLocks noGrp="1"/>
          </p:cNvSpPr>
          <p:nvPr>
            <p:ph idx="1"/>
          </p:nvPr>
        </p:nvSpPr>
        <p:spPr>
          <a:xfrm>
            <a:off x="533400" y="1066800"/>
            <a:ext cx="4876800" cy="5715000"/>
          </a:xfrm>
        </p:spPr>
        <p:txBody>
          <a:bodyPr anchor="t"/>
          <a:lstStyle/>
          <a:p>
            <a:pPr>
              <a:lnSpc>
                <a:spcPct val="70000"/>
              </a:lnSpc>
              <a:buNone/>
            </a:pPr>
            <a:r>
              <a:rPr lang="en-US" altLang="zh-CN" err="1"/>
              <a:t>int</a:t>
            </a:r>
            <a:r>
              <a:rPr lang="en-US" altLang="zh-CN"/>
              <a:t>  max( </a:t>
            </a:r>
            <a:r>
              <a:rPr lang="en-US" altLang="zh-CN" err="1"/>
              <a:t>int</a:t>
            </a:r>
            <a:r>
              <a:rPr lang="en-US" altLang="zh-CN"/>
              <a:t> x, </a:t>
            </a:r>
            <a:r>
              <a:rPr lang="en-US" altLang="zh-CN" err="1"/>
              <a:t>int</a:t>
            </a:r>
            <a:r>
              <a:rPr lang="en-US" altLang="zh-CN"/>
              <a:t>  y )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{ </a:t>
            </a:r>
            <a:r>
              <a:rPr lang="en-US" altLang="zh-CN" err="1"/>
              <a:t>int</a:t>
            </a:r>
            <a:r>
              <a:rPr lang="en-US" altLang="zh-CN"/>
              <a:t>  z;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   z=x&gt;y ? x : y;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   return( z ) ; 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int main ( )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{ </a:t>
            </a:r>
            <a:r>
              <a:rPr lang="en-US" altLang="zh-CN">
                <a:solidFill>
                  <a:srgbClr val="FF0000"/>
                </a:solidFill>
              </a:rPr>
              <a:t>extern </a:t>
            </a:r>
            <a:r>
              <a:rPr lang="en-US" altLang="zh-CN" err="1">
                <a:solidFill>
                  <a:srgbClr val="FF0000"/>
                </a:solidFill>
              </a:rPr>
              <a:t>int</a:t>
            </a:r>
            <a:r>
              <a:rPr lang="en-US" altLang="zh-CN">
                <a:solidFill>
                  <a:srgbClr val="FF0000"/>
                </a:solidFill>
              </a:rPr>
              <a:t>  a, b;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   </a:t>
            </a:r>
            <a:r>
              <a:rPr lang="en-US" altLang="zh-CN" err="1"/>
              <a:t>int</a:t>
            </a:r>
            <a:r>
              <a:rPr lang="en-US" altLang="zh-CN"/>
              <a:t> m;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   m=max(</a:t>
            </a:r>
            <a:r>
              <a:rPr lang="en-US" altLang="zh-CN">
                <a:solidFill>
                  <a:srgbClr val="FF0000"/>
                </a:solidFill>
              </a:rPr>
              <a:t>a, b</a:t>
            </a:r>
            <a:r>
              <a:rPr lang="en-US" altLang="zh-CN"/>
              <a:t>);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   </a:t>
            </a:r>
            <a:r>
              <a:rPr lang="en-US" altLang="zh-CN" err="1"/>
              <a:t>cout</a:t>
            </a:r>
            <a:r>
              <a:rPr lang="en-US" altLang="zh-CN"/>
              <a:t> &lt;&lt; m &lt;&lt; '\n';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return 0;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/>
              <a:t>}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err="1">
                <a:solidFill>
                  <a:schemeClr val="tx2"/>
                </a:solidFill>
              </a:rPr>
              <a:t>int</a:t>
            </a:r>
            <a:r>
              <a:rPr lang="en-US" altLang="zh-CN">
                <a:solidFill>
                  <a:schemeClr val="tx2"/>
                </a:solidFill>
              </a:rPr>
              <a:t>  a=15, b=-8;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307204" name="矩形 307203"/>
          <p:cNvSpPr/>
          <p:nvPr/>
        </p:nvSpPr>
        <p:spPr>
          <a:xfrm>
            <a:off x="3581400" y="990600"/>
            <a:ext cx="4495800" cy="541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>
              <a:lnSpc>
                <a:spcPct val="7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      //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定义 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max 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函数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endParaRPr lang="zh-CN" altLang="en-US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  </a:t>
            </a:r>
          </a:p>
          <a:p>
            <a:pPr lvl="0" indent="0">
              <a:lnSpc>
                <a:spcPct val="70000"/>
              </a:lnSpc>
            </a:pP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 //说明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外部变量</a:t>
            </a:r>
            <a:endParaRPr lang="zh-CN" altLang="en-US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endParaRPr lang="zh-CN" altLang="en-US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endParaRPr lang="zh-CN" altLang="en-US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endParaRPr lang="zh-CN" altLang="en-US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endParaRPr lang="zh-CN" altLang="en-US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//</a:t>
            </a:r>
            <a:r>
              <a:rPr lang="zh-CN" altLang="zh-CN" sz="28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定义外部变量</a:t>
            </a:r>
            <a:endParaRPr lang="zh-CN" altLang="en-US" sz="280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7206" name="左中括号 307205"/>
          <p:cNvSpPr/>
          <p:nvPr/>
        </p:nvSpPr>
        <p:spPr>
          <a:xfrm>
            <a:off x="457200" y="1143000"/>
            <a:ext cx="134938" cy="1752600"/>
          </a:xfrm>
          <a:prstGeom prst="leftBracket">
            <a:avLst>
              <a:gd name="adj" fmla="val 108174"/>
            </a:avLst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endParaRPr lang="zh-CN" altLang="en-US" b="1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7207" name="左中括号 307206"/>
          <p:cNvSpPr/>
          <p:nvPr/>
        </p:nvSpPr>
        <p:spPr>
          <a:xfrm>
            <a:off x="457200" y="3352800"/>
            <a:ext cx="134938" cy="2806700"/>
          </a:xfrm>
          <a:prstGeom prst="leftBracket">
            <a:avLst>
              <a:gd name="adj" fmla="val 131443"/>
            </a:avLst>
          </a:pr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endParaRPr lang="zh-CN" altLang="en-US" b="1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07208" name="十六角星 307207"/>
          <p:cNvSpPr/>
          <p:nvPr/>
        </p:nvSpPr>
        <p:spPr>
          <a:xfrm>
            <a:off x="-304800" y="2286000"/>
            <a:ext cx="5486400" cy="2362200"/>
          </a:xfrm>
          <a:prstGeom prst="star16">
            <a:avLst>
              <a:gd name="adj" fmla="val 37500"/>
            </a:avLst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indent="0" algn="ctr"/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建议：</a:t>
            </a:r>
          </a:p>
          <a:p>
            <a:pPr lvl="0" indent="0" algn="ctr"/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最好放在开头定义，</a:t>
            </a:r>
          </a:p>
          <a:p>
            <a:pPr lvl="0" indent="0" algn="ctr"/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避免用 </a:t>
            </a:r>
            <a:r>
              <a:rPr lang="en-US" altLang="zh-CN" sz="3200" b="1">
                <a:latin typeface="Times New Roman" panose="02020603050405020304" charset="0"/>
                <a:ea typeface="楷体_GB2312" pitchFamily="49" charset="-122"/>
              </a:rPr>
              <a:t>extern </a:t>
            </a:r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说明。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07205" name="矩形 307204"/>
          <p:cNvSpPr/>
          <p:nvPr/>
        </p:nvSpPr>
        <p:spPr>
          <a:xfrm>
            <a:off x="4876800" y="914400"/>
            <a:ext cx="4038600" cy="57150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 w="3810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inden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err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36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a=15, b=-8;</a:t>
            </a:r>
            <a:r>
              <a:rPr lang="en-US" altLang="zh-CN" sz="36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endParaRPr lang="en-US" altLang="zh-CN" sz="4000" b="1">
              <a:solidFill>
                <a:schemeClr val="accent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r>
              <a:rPr lang="en-US" altLang="zh-CN" sz="3600" b="1" err="1">
                <a:latin typeface="Tahoma" panose="020B060403050404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3600" b="1">
                <a:latin typeface="Tahoma" panose="020B0604030504040204" pitchFamily="34" charset="0"/>
                <a:ea typeface="宋体" panose="02010600030101010101" pitchFamily="2" charset="-122"/>
              </a:rPr>
              <a:t>  max( </a:t>
            </a:r>
            <a:r>
              <a:rPr lang="en-US" altLang="zh-CN" sz="3600" b="1" err="1">
                <a:latin typeface="Tahoma" panose="020B060403050404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3600" b="1">
                <a:latin typeface="Tahoma" panose="020B0604030504040204" pitchFamily="34" charset="0"/>
                <a:ea typeface="宋体" panose="02010600030101010101" pitchFamily="2" charset="-122"/>
              </a:rPr>
              <a:t> x, </a:t>
            </a:r>
            <a:r>
              <a:rPr lang="en-US" altLang="zh-CN" sz="3600" b="1" err="1">
                <a:latin typeface="Tahoma" panose="020B060403050404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3600" b="1">
                <a:latin typeface="Tahoma" panose="020B0604030504040204" pitchFamily="34" charset="0"/>
                <a:ea typeface="宋体" panose="02010600030101010101" pitchFamily="2" charset="-122"/>
              </a:rPr>
              <a:t>  y )</a:t>
            </a:r>
            <a:endParaRPr lang="en-US" altLang="zh-CN" sz="4000" b="1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r>
              <a:rPr lang="en-US" altLang="zh-CN" sz="3600" b="1">
                <a:latin typeface="Tahoma" panose="020B0604030504040204" pitchFamily="34" charset="0"/>
                <a:ea typeface="宋体" panose="02010600030101010101" pitchFamily="2" charset="-122"/>
              </a:rPr>
              <a:t>{ </a:t>
            </a:r>
            <a:r>
              <a:rPr lang="en-US" altLang="zh-CN" sz="3600" b="1" err="1">
                <a:latin typeface="Tahoma" panose="020B060403050404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3600" b="1">
                <a:latin typeface="Tahoma" panose="020B0604030504040204" pitchFamily="34" charset="0"/>
                <a:ea typeface="宋体" panose="02010600030101010101" pitchFamily="2" charset="-122"/>
              </a:rPr>
              <a:t>  z;</a:t>
            </a:r>
            <a:endParaRPr lang="en-US" altLang="zh-CN" sz="3600" b="1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indent="0">
              <a:lnSpc>
                <a:spcPct val="70000"/>
              </a:lnSpc>
            </a:pPr>
            <a:r>
              <a:rPr lang="en-US" altLang="zh-CN" sz="3600" b="1">
                <a:latin typeface="Tahoma" panose="020B0604030504040204" pitchFamily="34" charset="0"/>
                <a:ea typeface="宋体" panose="02010600030101010101" pitchFamily="2" charset="-122"/>
              </a:rPr>
              <a:t>   z=x&gt;y ? x : y;</a:t>
            </a:r>
          </a:p>
          <a:p>
            <a:pPr lvl="0" indent="0">
              <a:lnSpc>
                <a:spcPct val="70000"/>
              </a:lnSpc>
            </a:pPr>
            <a:r>
              <a:rPr lang="en-US" altLang="zh-CN" sz="3600" b="1">
                <a:latin typeface="Tahoma" panose="020B0604030504040204" pitchFamily="34" charset="0"/>
                <a:ea typeface="宋体" panose="02010600030101010101" pitchFamily="2" charset="-122"/>
              </a:rPr>
              <a:t>   return( z ) ;  </a:t>
            </a:r>
          </a:p>
          <a:p>
            <a:pPr lvl="0" indent="0">
              <a:lnSpc>
                <a:spcPct val="70000"/>
              </a:lnSpc>
            </a:pPr>
            <a:r>
              <a:rPr lang="en-US" altLang="zh-CN" sz="3600" b="1">
                <a:latin typeface="Tahoma" panose="020B0604030504040204" pitchFamily="34" charset="0"/>
                <a:ea typeface="宋体" panose="02010600030101010101" pitchFamily="2" charset="-122"/>
              </a:rPr>
              <a:t>}</a:t>
            </a:r>
          </a:p>
          <a:p>
            <a:pPr lvl="0" indent="0">
              <a:lnSpc>
                <a:spcPct val="70000"/>
              </a:lnSpc>
            </a:pPr>
            <a:r>
              <a:rPr lang="en-US" altLang="zh-CN" sz="3600" b="1">
                <a:latin typeface="Tahoma" panose="020B0604030504040204" pitchFamily="34" charset="0"/>
                <a:ea typeface="宋体" panose="02010600030101010101" pitchFamily="2" charset="-122"/>
              </a:rPr>
              <a:t>int main ( )</a:t>
            </a:r>
          </a:p>
          <a:p>
            <a:pPr lvl="0" indent="0">
              <a:lnSpc>
                <a:spcPct val="70000"/>
              </a:lnSpc>
            </a:pPr>
            <a:r>
              <a:rPr lang="en-US" altLang="zh-CN" sz="3600" b="1">
                <a:latin typeface="Tahoma" panose="020B0604030504040204" pitchFamily="34" charset="0"/>
                <a:ea typeface="宋体" panose="02010600030101010101" pitchFamily="2" charset="-122"/>
              </a:rPr>
              <a:t>{ </a:t>
            </a:r>
            <a:r>
              <a:rPr lang="en-US" altLang="zh-CN" sz="3600" b="1" err="1">
                <a:latin typeface="Tahoma" panose="020B060403050404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3600" b="1">
                <a:latin typeface="Tahoma" panose="020B0604030504040204" pitchFamily="34" charset="0"/>
                <a:ea typeface="宋体" panose="02010600030101010101" pitchFamily="2" charset="-122"/>
              </a:rPr>
              <a:t> m;</a:t>
            </a:r>
          </a:p>
          <a:p>
            <a:pPr lvl="0" indent="0">
              <a:lnSpc>
                <a:spcPct val="70000"/>
              </a:lnSpc>
            </a:pPr>
            <a:r>
              <a:rPr lang="en-US" altLang="zh-CN" sz="3600" b="1">
                <a:latin typeface="Tahoma" panose="020B0604030504040204" pitchFamily="34" charset="0"/>
                <a:ea typeface="宋体" panose="02010600030101010101" pitchFamily="2" charset="-122"/>
              </a:rPr>
              <a:t>   m=max(</a:t>
            </a:r>
            <a:r>
              <a:rPr lang="en-US" altLang="zh-CN" sz="36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a, b</a:t>
            </a:r>
            <a:r>
              <a:rPr lang="en-US" altLang="zh-CN" sz="3600" b="1">
                <a:latin typeface="Tahoma" panose="020B0604030504040204" pitchFamily="34" charset="0"/>
                <a:ea typeface="宋体" panose="02010600030101010101" pitchFamily="2" charset="-122"/>
              </a:rPr>
              <a:t>);</a:t>
            </a:r>
          </a:p>
          <a:p>
            <a:pPr lvl="0" indent="0">
              <a:lnSpc>
                <a:spcPct val="70000"/>
              </a:lnSpc>
            </a:pPr>
            <a:r>
              <a:rPr lang="en-US" altLang="zh-CN" sz="3600" b="1"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3600" b="1" err="1">
                <a:latin typeface="Tahoma" panose="020B0604030504040204" pitchFamily="34" charset="0"/>
                <a:ea typeface="宋体" panose="02010600030101010101" pitchFamily="2" charset="-122"/>
              </a:rPr>
              <a:t>cout</a:t>
            </a:r>
            <a:r>
              <a:rPr lang="en-US" altLang="zh-CN" sz="3600" b="1">
                <a:latin typeface="Tahoma" panose="020B0604030504040204" pitchFamily="34" charset="0"/>
                <a:ea typeface="宋体" panose="02010600030101010101" pitchFamily="2" charset="-122"/>
              </a:rPr>
              <a:t> &lt;&lt; m &lt;&lt; '\n'; </a:t>
            </a:r>
          </a:p>
          <a:p>
            <a:pPr lvl="0" indent="0">
              <a:lnSpc>
                <a:spcPct val="70000"/>
              </a:lnSpc>
            </a:pPr>
            <a:r>
              <a:rPr lang="en-US" altLang="zh-CN" sz="3600" b="1">
                <a:latin typeface="Tahoma" panose="020B0604030504040204" pitchFamily="34" charset="0"/>
                <a:ea typeface="宋体" panose="02010600030101010101" pitchFamily="2" charset="-122"/>
              </a:rPr>
              <a:t>  return 0;</a:t>
            </a:r>
          </a:p>
          <a:p>
            <a:pPr lvl="0" indent="0">
              <a:lnSpc>
                <a:spcPct val="70000"/>
              </a:lnSpc>
            </a:pPr>
            <a:r>
              <a:rPr lang="en-US" altLang="zh-CN" sz="3600" b="1">
                <a:latin typeface="Tahoma" panose="020B0604030504040204" pitchFamily="34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/>
      <p:bldP spid="307206" grpId="0" bldLvl="0" animBg="1"/>
      <p:bldP spid="307207" grpId="0" bldLvl="0" animBg="1"/>
      <p:bldP spid="307208" grpId="0" bldLvl="0" animBg="1"/>
      <p:bldP spid="307205" grpId="0" bldLvl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32972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在一个文件中说明全局变量</a:t>
            </a:r>
          </a:p>
        </p:txBody>
      </p:sp>
      <p:sp>
        <p:nvSpPr>
          <p:cNvPr id="94210" name="文本占位符 32973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例 5.2</a:t>
            </a:r>
            <a:r>
              <a:rPr lang="en-US" altLang="zh-CN"/>
              <a:t>5 </a:t>
            </a:r>
          </a:p>
          <a:p>
            <a:r>
              <a:rPr lang="zh-CN" altLang="en-US" dirty="0"/>
              <a:t>去掉</a:t>
            </a:r>
            <a:r>
              <a:rPr lang="en-US" altLang="zh-CN"/>
              <a:t>A</a:t>
            </a:r>
            <a:r>
              <a:rPr lang="zh-CN" altLang="en-US" dirty="0"/>
              <a:t>行演示是什么结果？</a:t>
            </a:r>
          </a:p>
        </p:txBody>
      </p:sp>
    </p:spTree>
  </p:cSld>
  <p:clrMapOvr>
    <a:masterClrMapping/>
  </p:clrMapOvr>
  <p:transition spd="med">
    <p:rand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3287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在多个文件中说明全局变量</a:t>
            </a:r>
          </a:p>
        </p:txBody>
      </p:sp>
      <p:sp>
        <p:nvSpPr>
          <p:cNvPr id="95234" name="文本占位符 328706"/>
          <p:cNvSpPr>
            <a:spLocks noGrp="1"/>
          </p:cNvSpPr>
          <p:nvPr>
            <p:ph idx="1"/>
          </p:nvPr>
        </p:nvSpPr>
        <p:spPr>
          <a:xfrm>
            <a:off x="685800" y="990600"/>
            <a:ext cx="8159750" cy="1981200"/>
          </a:xfrm>
        </p:spPr>
        <p:txBody>
          <a:bodyPr anchor="t"/>
          <a:lstStyle/>
          <a:p>
            <a:pPr>
              <a:spcBef>
                <a:spcPct val="0"/>
              </a:spcBef>
            </a:pPr>
            <a:r>
              <a:rPr lang="zh-CN" altLang="en-US" sz="2800" dirty="0"/>
              <a:t>一个完整的 </a:t>
            </a:r>
            <a:r>
              <a:rPr lang="en-US" altLang="zh-CN" sz="2800"/>
              <a:t>C++ </a:t>
            </a:r>
            <a:r>
              <a:rPr lang="zh-CN" altLang="en-US" sz="2800" dirty="0"/>
              <a:t>程序由多个函数组成，函数可以分散在多个源程序文件中。在每个源程序文件中，均可以定义全局变量，文件之间的变量有什么关系呢？</a:t>
            </a:r>
          </a:p>
        </p:txBody>
      </p:sp>
      <p:grpSp>
        <p:nvGrpSpPr>
          <p:cNvPr id="328708" name="组合 328707"/>
          <p:cNvGrpSpPr/>
          <p:nvPr/>
        </p:nvGrpSpPr>
        <p:grpSpPr>
          <a:xfrm>
            <a:off x="990600" y="3048000"/>
            <a:ext cx="4038600" cy="3276600"/>
            <a:chOff x="624" y="2112"/>
            <a:chExt cx="2544" cy="2064"/>
          </a:xfrm>
        </p:grpSpPr>
        <p:sp>
          <p:nvSpPr>
            <p:cNvPr id="95236" name="文本框 328708"/>
            <p:cNvSpPr txBox="1"/>
            <p:nvPr/>
          </p:nvSpPr>
          <p:spPr>
            <a:xfrm>
              <a:off x="672" y="2112"/>
              <a:ext cx="2396" cy="19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charset="0"/>
                  <a:ea typeface="楷体_GB2312" pitchFamily="49" charset="-122"/>
                </a:rPr>
                <a:t>例：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  <a:p>
              <a:pPr lvl="0" indent="0"/>
              <a:r>
                <a:rPr lang="zh-CN" altLang="en-US" sz="2800" b="1" dirty="0">
                  <a:latin typeface="Times New Roman" panose="02020603050405020304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f1.cpp                 f2.cpp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int main( )       </a:t>
              </a:r>
              <a:r>
                <a:rPr lang="en-US" altLang="zh-CN" sz="2800" b="1" err="1"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f2( ) 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{……}	        {…… }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</a:p>
            <a:p>
              <a:pPr lvl="0" indent="0"/>
              <a:r>
                <a:rPr lang="en-US" altLang="zh-CN" sz="2800" b="1" err="1"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f1( )               </a:t>
              </a:r>
              <a:r>
                <a:rPr lang="en-US" altLang="zh-CN" sz="2800" b="1" err="1"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f3( )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{……}                  {……}</a:t>
              </a:r>
            </a:p>
          </p:txBody>
        </p:sp>
        <p:sp>
          <p:nvSpPr>
            <p:cNvPr id="95237" name="矩形 328709"/>
            <p:cNvSpPr/>
            <p:nvPr/>
          </p:nvSpPr>
          <p:spPr>
            <a:xfrm>
              <a:off x="624" y="2688"/>
              <a:ext cx="1440" cy="14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5238" name="矩形 328710"/>
            <p:cNvSpPr/>
            <p:nvPr/>
          </p:nvSpPr>
          <p:spPr>
            <a:xfrm>
              <a:off x="2109" y="2688"/>
              <a:ext cx="1059" cy="14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8712" name="文本框 328711"/>
          <p:cNvSpPr txBox="1"/>
          <p:nvPr/>
        </p:nvSpPr>
        <p:spPr>
          <a:xfrm>
            <a:off x="5927725" y="4235450"/>
            <a:ext cx="2085975" cy="946150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50000">
                <a:srgbClr val="FFFFFF"/>
              </a:gs>
              <a:gs pos="100000">
                <a:srgbClr val="9966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只能有一个</a:t>
            </a:r>
          </a:p>
          <a:p>
            <a:pPr lvl="0" indent="0"/>
            <a:r>
              <a:rPr lang="en-US" altLang="zh-CN" sz="2800" b="1">
                <a:latin typeface="Times New Roman" panose="02020603050405020304" charset="0"/>
                <a:ea typeface="楷体_GB2312" pitchFamily="49" charset="-122"/>
              </a:rPr>
              <a:t>main( ) 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函数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32870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319489"/>
          <p:cNvSpPr>
            <a:spLocks noGrp="1"/>
          </p:cNvSpPr>
          <p:nvPr>
            <p:ph type="title"/>
          </p:nvPr>
        </p:nvSpPr>
        <p:spPr>
          <a:xfrm>
            <a:off x="457200" y="152400"/>
            <a:ext cx="6491288" cy="762000"/>
          </a:xfrm>
        </p:spPr>
        <p:txBody>
          <a:bodyPr anchor="ctr"/>
          <a:lstStyle/>
          <a:p>
            <a:r>
              <a:rPr lang="zh-CN" altLang="en-US" dirty="0"/>
              <a:t>全局变量的跨文件使用</a:t>
            </a:r>
          </a:p>
        </p:txBody>
      </p:sp>
      <p:grpSp>
        <p:nvGrpSpPr>
          <p:cNvPr id="96258" name="组合 319490"/>
          <p:cNvGrpSpPr/>
          <p:nvPr/>
        </p:nvGrpSpPr>
        <p:grpSpPr>
          <a:xfrm>
            <a:off x="1828800" y="1260475"/>
            <a:ext cx="5638800" cy="3692525"/>
            <a:chOff x="816" y="1248"/>
            <a:chExt cx="3552" cy="2326"/>
          </a:xfrm>
        </p:grpSpPr>
        <p:sp>
          <p:nvSpPr>
            <p:cNvPr id="96259" name="文本框 319491"/>
            <p:cNvSpPr txBox="1"/>
            <p:nvPr/>
          </p:nvSpPr>
          <p:spPr>
            <a:xfrm>
              <a:off x="912" y="1248"/>
              <a:ext cx="3343" cy="22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charset="0"/>
                  <a:ea typeface="楷体_GB2312" pitchFamily="49" charset="-122"/>
                </a:rPr>
                <a:t>例：</a:t>
              </a:r>
              <a:endParaRPr lang="zh-CN" altLang="en-US" sz="2800" b="1" dirty="0">
                <a:latin typeface="Times New Roman" panose="02020603050405020304" charset="0"/>
                <a:ea typeface="楷体_GB2312" pitchFamily="49" charset="-122"/>
              </a:endParaRP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f1.cpp	               f2.cpp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extern  </a:t>
              </a:r>
              <a:r>
                <a:rPr lang="en-US" altLang="zh-CN" sz="2800" b="1" err="1"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 x, y;       </a:t>
              </a:r>
              <a:r>
                <a:rPr lang="en-US" altLang="zh-CN" sz="2800" b="1" err="1"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 x, y;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int main( )              </a:t>
              </a:r>
              <a:r>
                <a:rPr lang="en-US" altLang="zh-CN" sz="2800" b="1" err="1"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f2( )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{……}	              {…… }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static </a:t>
              </a:r>
              <a:r>
                <a:rPr lang="en-US" altLang="zh-CN" sz="2800" b="1" err="1"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a, b;           static </a:t>
              </a:r>
              <a:r>
                <a:rPr lang="en-US" altLang="zh-CN" sz="2800" b="1" err="1"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a, b;</a:t>
              </a:r>
            </a:p>
            <a:p>
              <a:pPr lvl="0" indent="0"/>
              <a:r>
                <a:rPr lang="en-US" altLang="zh-CN" sz="2800" b="1" err="1"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f1( )                       </a:t>
              </a:r>
              <a:r>
                <a:rPr lang="en-US" altLang="zh-CN" sz="2800" b="1" err="1"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f3( )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{……}                        {……}</a:t>
              </a:r>
            </a:p>
          </p:txBody>
        </p:sp>
        <p:sp>
          <p:nvSpPr>
            <p:cNvPr id="96260" name="矩形 319492"/>
            <p:cNvSpPr/>
            <p:nvPr/>
          </p:nvSpPr>
          <p:spPr>
            <a:xfrm>
              <a:off x="816" y="1776"/>
              <a:ext cx="1680" cy="17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6261" name="矩形 319493"/>
            <p:cNvSpPr/>
            <p:nvPr/>
          </p:nvSpPr>
          <p:spPr>
            <a:xfrm>
              <a:off x="2688" y="1798"/>
              <a:ext cx="1680" cy="17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9495" name="直接连接符 319494"/>
          <p:cNvSpPr/>
          <p:nvPr/>
        </p:nvSpPr>
        <p:spPr>
          <a:xfrm>
            <a:off x="5105400" y="2632075"/>
            <a:ext cx="12954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496" name="直接连接符 319495"/>
          <p:cNvSpPr/>
          <p:nvPr/>
        </p:nvSpPr>
        <p:spPr>
          <a:xfrm>
            <a:off x="2057400" y="2632075"/>
            <a:ext cx="23622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497" name="直接连接符 319496"/>
          <p:cNvSpPr/>
          <p:nvPr/>
        </p:nvSpPr>
        <p:spPr>
          <a:xfrm>
            <a:off x="2133600" y="3851275"/>
            <a:ext cx="18288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498" name="直接连接符 319497"/>
          <p:cNvSpPr/>
          <p:nvPr/>
        </p:nvSpPr>
        <p:spPr>
          <a:xfrm>
            <a:off x="5105400" y="3851275"/>
            <a:ext cx="20574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499" name="文本框 319498"/>
          <p:cNvSpPr txBox="1"/>
          <p:nvPr/>
        </p:nvSpPr>
        <p:spPr>
          <a:xfrm>
            <a:off x="6629400" y="1828800"/>
            <a:ext cx="1716088" cy="822325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定义变量，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分配空间</a:t>
            </a:r>
          </a:p>
        </p:txBody>
      </p:sp>
      <p:sp>
        <p:nvSpPr>
          <p:cNvPr id="319500" name="文本框 319499"/>
          <p:cNvSpPr txBox="1"/>
          <p:nvPr/>
        </p:nvSpPr>
        <p:spPr>
          <a:xfrm>
            <a:off x="257175" y="1828800"/>
            <a:ext cx="1716088" cy="822325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说明变量，</a:t>
            </a:r>
          </a:p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不分配空间</a:t>
            </a:r>
          </a:p>
        </p:txBody>
      </p:sp>
      <p:grpSp>
        <p:nvGrpSpPr>
          <p:cNvPr id="319501" name="组合 319500"/>
          <p:cNvGrpSpPr/>
          <p:nvPr/>
        </p:nvGrpSpPr>
        <p:grpSpPr>
          <a:xfrm>
            <a:off x="3962400" y="1143000"/>
            <a:ext cx="2133600" cy="1143000"/>
            <a:chOff x="2496" y="672"/>
            <a:chExt cx="1344" cy="720"/>
          </a:xfrm>
        </p:grpSpPr>
        <p:sp>
          <p:nvSpPr>
            <p:cNvPr id="96269" name="文本框 319501"/>
            <p:cNvSpPr txBox="1"/>
            <p:nvPr/>
          </p:nvSpPr>
          <p:spPr>
            <a:xfrm>
              <a:off x="2708" y="672"/>
              <a:ext cx="888" cy="288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同一变量</a:t>
              </a:r>
            </a:p>
          </p:txBody>
        </p:sp>
        <p:grpSp>
          <p:nvGrpSpPr>
            <p:cNvPr id="96270" name="组合 319502"/>
            <p:cNvGrpSpPr/>
            <p:nvPr/>
          </p:nvGrpSpPr>
          <p:grpSpPr>
            <a:xfrm>
              <a:off x="2496" y="864"/>
              <a:ext cx="192" cy="528"/>
              <a:chOff x="2496" y="864"/>
              <a:chExt cx="192" cy="528"/>
            </a:xfrm>
          </p:grpSpPr>
          <p:sp>
            <p:nvSpPr>
              <p:cNvPr id="96271" name="直接连接符 319503"/>
              <p:cNvSpPr/>
              <p:nvPr/>
            </p:nvSpPr>
            <p:spPr>
              <a:xfrm>
                <a:off x="2496" y="864"/>
                <a:ext cx="0" cy="528"/>
              </a:xfrm>
              <a:prstGeom prst="line">
                <a:avLst/>
              </a:prstGeom>
              <a:ln w="9525">
                <a:noFill/>
              </a:ln>
              <a:effectLst>
                <a:outerShdw dist="35921" dir="2699999" algn="ctr" rotWithShape="0">
                  <a:schemeClr val="bg2"/>
                </a:outerShdw>
              </a:effectLst>
            </p:spPr>
          </p:sp>
          <p:sp>
            <p:nvSpPr>
              <p:cNvPr id="96272" name="直接连接符 319504"/>
              <p:cNvSpPr/>
              <p:nvPr/>
            </p:nvSpPr>
            <p:spPr>
              <a:xfrm flipH="1">
                <a:off x="2496" y="864"/>
                <a:ext cx="192" cy="0"/>
              </a:xfrm>
              <a:prstGeom prst="line">
                <a:avLst/>
              </a:prstGeom>
              <a:ln w="9525">
                <a:noFill/>
              </a:ln>
              <a:effectLst>
                <a:outerShdw dist="35921" dir="2699999" algn="ctr" rotWithShape="0">
                  <a:schemeClr val="bg2"/>
                </a:outerShdw>
              </a:effectLst>
            </p:spPr>
          </p:sp>
        </p:grpSp>
        <p:grpSp>
          <p:nvGrpSpPr>
            <p:cNvPr id="96273" name="组合 319505"/>
            <p:cNvGrpSpPr/>
            <p:nvPr/>
          </p:nvGrpSpPr>
          <p:grpSpPr>
            <a:xfrm>
              <a:off x="3600" y="864"/>
              <a:ext cx="240" cy="528"/>
              <a:chOff x="3600" y="864"/>
              <a:chExt cx="240" cy="528"/>
            </a:xfrm>
          </p:grpSpPr>
          <p:sp>
            <p:nvSpPr>
              <p:cNvPr id="96274" name="直接连接符 319506"/>
              <p:cNvSpPr/>
              <p:nvPr/>
            </p:nvSpPr>
            <p:spPr>
              <a:xfrm>
                <a:off x="3840" y="864"/>
                <a:ext cx="0" cy="528"/>
              </a:xfrm>
              <a:prstGeom prst="line">
                <a:avLst/>
              </a:prstGeom>
              <a:ln w="9525">
                <a:noFill/>
              </a:ln>
              <a:effectLst>
                <a:outerShdw dist="35921" dir="2699999" algn="ctr" rotWithShape="0">
                  <a:schemeClr val="bg2"/>
                </a:outerShdw>
              </a:effectLst>
            </p:spPr>
          </p:sp>
          <p:sp>
            <p:nvSpPr>
              <p:cNvPr id="96275" name="直接连接符 319507"/>
              <p:cNvSpPr/>
              <p:nvPr/>
            </p:nvSpPr>
            <p:spPr>
              <a:xfrm>
                <a:off x="3600" y="864"/>
                <a:ext cx="240" cy="0"/>
              </a:xfrm>
              <a:prstGeom prst="line">
                <a:avLst/>
              </a:prstGeom>
              <a:ln w="9525">
                <a:noFill/>
              </a:ln>
              <a:effectLst>
                <a:outerShdw dist="35921" dir="2699999" algn="ctr" rotWithShape="0">
                  <a:schemeClr val="bg2"/>
                </a:outerShdw>
              </a:effectLst>
            </p:spPr>
          </p:sp>
        </p:grpSp>
      </p:grpSp>
      <p:sp>
        <p:nvSpPr>
          <p:cNvPr id="319509" name="文本框 319508"/>
          <p:cNvSpPr txBox="1"/>
          <p:nvPr/>
        </p:nvSpPr>
        <p:spPr>
          <a:xfrm>
            <a:off x="7239000" y="3602038"/>
            <a:ext cx="1979613" cy="822325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a、b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局限在</a:t>
            </a:r>
          </a:p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f2.cpp </a:t>
            </a:r>
            <a:r>
              <a:rPr lang="zh-CN" altLang="zh-CN" b="1" dirty="0">
                <a:latin typeface="Times New Roman" panose="02020603050405020304" charset="0"/>
                <a:ea typeface="楷体_GB2312" pitchFamily="49" charset="-122"/>
              </a:rPr>
              <a:t>中使用</a:t>
            </a:r>
            <a:endParaRPr lang="zh-CN" altLang="en-US" b="1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19510" name="文本框 319509"/>
          <p:cNvSpPr txBox="1"/>
          <p:nvPr/>
        </p:nvSpPr>
        <p:spPr>
          <a:xfrm>
            <a:off x="33338" y="3754438"/>
            <a:ext cx="1979612" cy="822325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a、b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局限在</a:t>
            </a:r>
          </a:p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f1.cpp </a:t>
            </a:r>
            <a:r>
              <a:rPr lang="zh-CN" altLang="zh-CN" b="1" dirty="0">
                <a:latin typeface="Times New Roman" panose="02020603050405020304" charset="0"/>
                <a:ea typeface="楷体_GB2312" pitchFamily="49" charset="-122"/>
              </a:rPr>
              <a:t>中使用</a:t>
            </a:r>
            <a:endParaRPr lang="zh-CN" altLang="en-US" b="1"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319511" name="组合 319510"/>
          <p:cNvGrpSpPr/>
          <p:nvPr/>
        </p:nvGrpSpPr>
        <p:grpSpPr>
          <a:xfrm>
            <a:off x="3138488" y="3810000"/>
            <a:ext cx="3554412" cy="2401888"/>
            <a:chOff x="1977" y="2400"/>
            <a:chExt cx="2239" cy="1513"/>
          </a:xfrm>
        </p:grpSpPr>
        <p:sp>
          <p:nvSpPr>
            <p:cNvPr id="96279" name="文本框 319511"/>
            <p:cNvSpPr txBox="1"/>
            <p:nvPr/>
          </p:nvSpPr>
          <p:spPr>
            <a:xfrm>
              <a:off x="1977" y="3395"/>
              <a:ext cx="2239" cy="518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互不干扰，</a:t>
              </a:r>
            </a:p>
            <a:p>
              <a:pPr lvl="0" indent="0"/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各自分配自己的存储空间</a:t>
              </a:r>
            </a:p>
          </p:txBody>
        </p:sp>
        <p:sp>
          <p:nvSpPr>
            <p:cNvPr id="96280" name="直接连接符 319512"/>
            <p:cNvSpPr/>
            <p:nvPr/>
          </p:nvSpPr>
          <p:spPr>
            <a:xfrm flipV="1">
              <a:off x="2256" y="2400"/>
              <a:ext cx="0" cy="1056"/>
            </a:xfrm>
            <a:prstGeom prst="line">
              <a:avLst/>
            </a:prstGeom>
            <a:ln w="9525">
              <a:noFill/>
            </a:ln>
            <a:effectLst>
              <a:outerShdw dist="35921" dir="2699999" algn="ctr" rotWithShape="0">
                <a:schemeClr val="bg2"/>
              </a:outerShdw>
            </a:effectLst>
          </p:spPr>
        </p:sp>
        <p:sp>
          <p:nvSpPr>
            <p:cNvPr id="96281" name="直接连接符 319513"/>
            <p:cNvSpPr/>
            <p:nvPr/>
          </p:nvSpPr>
          <p:spPr>
            <a:xfrm flipV="1">
              <a:off x="3984" y="2448"/>
              <a:ext cx="0" cy="1008"/>
            </a:xfrm>
            <a:prstGeom prst="line">
              <a:avLst/>
            </a:prstGeom>
            <a:ln w="9525">
              <a:noFill/>
            </a:ln>
            <a:effectLst>
              <a:outerShdw dist="35921" dir="2699999" algn="ctr" rotWithShape="0">
                <a:schemeClr val="bg2"/>
              </a:outerShdw>
            </a:effectLst>
          </p:spPr>
        </p:sp>
      </p:grpSp>
      <p:sp>
        <p:nvSpPr>
          <p:cNvPr id="123910" name="动作按钮: 上一张 123909">
            <a:hlinkClick r:id="rId2" action="ppaction://hlinksldjump"/>
          </p:cNvPr>
          <p:cNvSpPr/>
          <p:nvPr/>
        </p:nvSpPr>
        <p:spPr>
          <a:xfrm>
            <a:off x="6781800" y="6248400"/>
            <a:ext cx="609600" cy="609600"/>
          </a:xfrm>
          <a:prstGeom prst="actionButtonReturn">
            <a:avLst/>
          </a:prstGeom>
          <a:solidFill>
            <a:srgbClr val="3399FF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9" grpId="0" animBg="1"/>
      <p:bldP spid="319500" grpId="0" animBg="1"/>
      <p:bldP spid="319509" grpId="0" animBg="1"/>
      <p:bldP spid="31951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3543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程序的多文件组织</a:t>
            </a:r>
          </a:p>
        </p:txBody>
      </p:sp>
      <p:sp>
        <p:nvSpPr>
          <p:cNvPr id="354307" name="内容占位符 354306"/>
          <p:cNvSpPr>
            <a:spLocks noGrp="1"/>
          </p:cNvSpPr>
          <p:nvPr>
            <p:ph idx="1"/>
          </p:nvPr>
        </p:nvSpPr>
        <p:spPr>
          <a:xfrm>
            <a:off x="685800" y="990600"/>
            <a:ext cx="8159750" cy="4876800"/>
          </a:xfrm>
        </p:spPr>
        <p:txBody>
          <a:bodyPr anchor="t"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C0000"/>
                </a:solidFill>
              </a:rPr>
              <a:t>程序的多文件组织：</a:t>
            </a:r>
            <a:r>
              <a:rPr lang="zh-CN" altLang="en-US" dirty="0"/>
              <a:t>一个完整的程序中的若干函数被存放在两个及两个以上文件中。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根据函数能否被其他源文件调用，将函数分为：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内部函数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外部函数 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2099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内部函数</a:t>
            </a:r>
          </a:p>
        </p:txBody>
      </p:sp>
      <p:sp>
        <p:nvSpPr>
          <p:cNvPr id="209923" name="内容占位符 209922"/>
          <p:cNvSpPr>
            <a:spLocks noGrp="1"/>
          </p:cNvSpPr>
          <p:nvPr>
            <p:ph idx="1"/>
          </p:nvPr>
        </p:nvSpPr>
        <p:spPr>
          <a:xfrm>
            <a:off x="685800" y="609600"/>
            <a:ext cx="6324600" cy="838200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zh-CN" altLang="en-US" dirty="0"/>
              <a:t>只能被本文件中其它函数调用</a:t>
            </a:r>
          </a:p>
        </p:txBody>
      </p:sp>
      <p:grpSp>
        <p:nvGrpSpPr>
          <p:cNvPr id="209924" name="组合 209923"/>
          <p:cNvGrpSpPr/>
          <p:nvPr/>
        </p:nvGrpSpPr>
        <p:grpSpPr>
          <a:xfrm>
            <a:off x="1981200" y="1371600"/>
            <a:ext cx="5638800" cy="4419600"/>
            <a:chOff x="1152" y="1104"/>
            <a:chExt cx="3552" cy="2784"/>
          </a:xfrm>
        </p:grpSpPr>
        <p:sp>
          <p:nvSpPr>
            <p:cNvPr id="98308" name="文本框 209924"/>
            <p:cNvSpPr txBox="1"/>
            <p:nvPr/>
          </p:nvSpPr>
          <p:spPr>
            <a:xfrm>
              <a:off x="1200" y="1104"/>
              <a:ext cx="3001" cy="2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f1.cpp                       f2.cpp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int main( )             void  </a:t>
              </a:r>
              <a:r>
                <a:rPr lang="en-US" altLang="zh-CN" sz="2800" b="1" err="1">
                  <a:latin typeface="Times New Roman" panose="02020603050405020304" charset="0"/>
                  <a:ea typeface="宋体" panose="02010600030101010101" pitchFamily="2" charset="-122"/>
                </a:rPr>
                <a:t>func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( )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{  ……	              {  …… 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   x=f( );                       y=f( );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   ……                          …...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}                                } 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static  </a:t>
              </a:r>
              <a:r>
                <a:rPr lang="en-US" altLang="zh-CN" sz="2800" b="1" err="1"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 f ( )            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{  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    ……                       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}</a:t>
              </a:r>
            </a:p>
          </p:txBody>
        </p:sp>
        <p:sp>
          <p:nvSpPr>
            <p:cNvPr id="98309" name="矩形 209925"/>
            <p:cNvSpPr/>
            <p:nvPr/>
          </p:nvSpPr>
          <p:spPr>
            <a:xfrm>
              <a:off x="1152" y="1440"/>
              <a:ext cx="1680" cy="24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8310" name="矩形 209926"/>
            <p:cNvSpPr/>
            <p:nvPr/>
          </p:nvSpPr>
          <p:spPr>
            <a:xfrm>
              <a:off x="2918" y="1440"/>
              <a:ext cx="1786" cy="17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9928" name="直接连接符 209927"/>
          <p:cNvSpPr/>
          <p:nvPr/>
        </p:nvSpPr>
        <p:spPr>
          <a:xfrm flipV="1">
            <a:off x="2133600" y="4419600"/>
            <a:ext cx="21336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929" name="文本框 209928"/>
          <p:cNvSpPr txBox="1"/>
          <p:nvPr/>
        </p:nvSpPr>
        <p:spPr>
          <a:xfrm>
            <a:off x="407988" y="4359275"/>
            <a:ext cx="1984375" cy="822325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f( ) 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局限在</a:t>
            </a:r>
          </a:p>
          <a:p>
            <a:pPr lvl="0" indent="0"/>
            <a:r>
              <a:rPr lang="en-US" altLang="zh-CN" b="1">
                <a:latin typeface="Times New Roman" panose="02020603050405020304" charset="0"/>
                <a:ea typeface="楷体_GB2312" pitchFamily="49" charset="-122"/>
              </a:rPr>
              <a:t>f1.cpp </a:t>
            </a:r>
            <a:r>
              <a:rPr lang="zh-CN" altLang="zh-CN" b="1" dirty="0">
                <a:latin typeface="Times New Roman" panose="02020603050405020304" charset="0"/>
                <a:ea typeface="楷体_GB2312" pitchFamily="49" charset="-122"/>
              </a:rPr>
              <a:t>中使用</a:t>
            </a:r>
            <a:endParaRPr lang="zh-CN" altLang="en-US" b="1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09930" name="直接连接符 209929"/>
          <p:cNvSpPr/>
          <p:nvPr/>
        </p:nvSpPr>
        <p:spPr>
          <a:xfrm>
            <a:off x="5486400" y="3200400"/>
            <a:ext cx="9906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931" name="文本框 209930"/>
          <p:cNvSpPr txBox="1"/>
          <p:nvPr/>
        </p:nvSpPr>
        <p:spPr>
          <a:xfrm>
            <a:off x="6477000" y="2971800"/>
            <a:ext cx="1409700" cy="457200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不能调用</a:t>
            </a:r>
          </a:p>
        </p:txBody>
      </p:sp>
      <p:sp>
        <p:nvSpPr>
          <p:cNvPr id="209932" name="直接连接符 209931"/>
          <p:cNvSpPr/>
          <p:nvPr/>
        </p:nvSpPr>
        <p:spPr>
          <a:xfrm>
            <a:off x="2438400" y="3200400"/>
            <a:ext cx="9906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  <p:bldP spid="209929" grpId="0" animBg="1"/>
      <p:bldP spid="2099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2595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无参函数的定义形式</a:t>
            </a:r>
          </a:p>
        </p:txBody>
      </p:sp>
      <p:sp>
        <p:nvSpPr>
          <p:cNvPr id="13314" name="文本占位符 125954"/>
          <p:cNvSpPr>
            <a:spLocks noGrp="1"/>
          </p:cNvSpPr>
          <p:nvPr>
            <p:ph idx="1"/>
          </p:nvPr>
        </p:nvSpPr>
        <p:spPr>
          <a:xfrm>
            <a:off x="762000" y="914400"/>
            <a:ext cx="7772400" cy="1828800"/>
          </a:xfrm>
          <a:ln w="38100">
            <a:solidFill>
              <a:schemeClr val="accent2"/>
            </a:solidFill>
            <a:miter/>
          </a:ln>
        </p:spPr>
        <p:txBody>
          <a:bodyPr anchor="t"/>
          <a:lstStyle/>
          <a:p>
            <a:pPr>
              <a:buNone/>
            </a:pPr>
            <a:r>
              <a:rPr lang="zh-CN" altLang="en-US" sz="2800" dirty="0">
                <a:solidFill>
                  <a:srgbClr val="990000"/>
                </a:solidFill>
              </a:rPr>
              <a:t>[类型标识符]  函数名( </a:t>
            </a:r>
            <a:r>
              <a:rPr lang="en-US" altLang="zh-CN" sz="2800">
                <a:solidFill>
                  <a:srgbClr val="990000"/>
                </a:solidFill>
              </a:rPr>
              <a:t>void )    </a:t>
            </a:r>
            <a:r>
              <a:rPr lang="en-US" altLang="zh-CN" sz="2000">
                <a:solidFill>
                  <a:schemeClr val="accent2"/>
                </a:solidFill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</a:rPr>
              <a:t>函数的首部</a:t>
            </a:r>
            <a:r>
              <a:rPr lang="zh-CN" altLang="en-US" sz="2000" dirty="0"/>
              <a:t> 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{ …...   </a:t>
            </a:r>
            <a:r>
              <a:rPr lang="zh-CN" altLang="en-US" sz="2000" dirty="0">
                <a:solidFill>
                  <a:schemeClr val="accent2"/>
                </a:solidFill>
              </a:rPr>
              <a:t>//函数体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zh-CN" altLang="en-US" sz="2800" dirty="0"/>
              <a:t>	}</a:t>
            </a:r>
          </a:p>
        </p:txBody>
      </p:sp>
      <p:sp>
        <p:nvSpPr>
          <p:cNvPr id="125957" name="矩形 125956"/>
          <p:cNvSpPr/>
          <p:nvPr/>
        </p:nvSpPr>
        <p:spPr>
          <a:xfrm>
            <a:off x="838200" y="3048000"/>
            <a:ext cx="7772400" cy="3048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/>
            <a:r>
              <a:rPr lang="zh-CN" altLang="en-US" sz="2800" dirty="0">
                <a:solidFill>
                  <a:srgbClr val="000099"/>
                </a:solidFill>
                <a:latin typeface="Times New Roman" panose="02020603050405020304" charset="0"/>
                <a:ea typeface="宋体" panose="02010600030101010101" pitchFamily="2" charset="-122"/>
              </a:rPr>
              <a:t>例：</a:t>
            </a:r>
          </a:p>
          <a:p>
            <a:pPr lvl="0" indent="0"/>
            <a:r>
              <a:rPr lang="en-US" altLang="zh-CN" sz="2800">
                <a:solidFill>
                  <a:srgbClr val="99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void  </a:t>
            </a:r>
            <a:r>
              <a:rPr lang="en-US" altLang="zh-CN" sz="2800" err="1">
                <a:solidFill>
                  <a:srgbClr val="99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printstar(void</a:t>
            </a:r>
            <a:r>
              <a:rPr lang="en-US" altLang="zh-CN" sz="2800">
                <a:solidFill>
                  <a:srgbClr val="99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endParaRPr lang="en-US" altLang="zh-CN" sz="280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0" indent="0"/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{ </a:t>
            </a:r>
          </a:p>
          <a:p>
            <a:pPr lvl="0" indent="0"/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   </a:t>
            </a:r>
            <a:r>
              <a:rPr lang="en-US" altLang="zh-CN" sz="2800" err="1">
                <a:latin typeface="Times New Roman" panose="02020603050405020304" charset="0"/>
                <a:ea typeface="宋体" panose="02010600030101010101" pitchFamily="2" charset="-122"/>
              </a:rPr>
              <a:t>cout</a:t>
            </a:r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 &lt;&lt; "******************\n" ;</a:t>
            </a:r>
          </a:p>
          <a:p>
            <a:pPr lvl="0" indent="0"/>
            <a:r>
              <a:rPr lang="en-US" altLang="zh-CN" sz="2800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25958" name="任意多边形 125957"/>
          <p:cNvSpPr/>
          <p:nvPr/>
        </p:nvSpPr>
        <p:spPr>
          <a:xfrm rot="6757716">
            <a:off x="609600" y="2286000"/>
            <a:ext cx="2362200" cy="685800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0" t="0" r="0" b="0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9966FF"/>
              </a:gs>
            </a:gsLst>
            <a:path path="rect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59" name="任意多边形 125958"/>
          <p:cNvSpPr/>
          <p:nvPr/>
        </p:nvSpPr>
        <p:spPr>
          <a:xfrm rot="6757716">
            <a:off x="2286000" y="2133600"/>
            <a:ext cx="2362200" cy="685800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0" t="0" r="0" b="0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9966FF"/>
              </a:gs>
            </a:gsLst>
            <a:path path="rect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60" name="任意多边形 125959"/>
          <p:cNvSpPr/>
          <p:nvPr/>
        </p:nvSpPr>
        <p:spPr>
          <a:xfrm rot="6757716">
            <a:off x="3429000" y="2286000"/>
            <a:ext cx="2362200" cy="685800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0" t="0" r="0" b="0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9966FF"/>
              </a:gs>
            </a:gsLst>
            <a:path path="rect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组合 210945"/>
          <p:cNvGrpSpPr/>
          <p:nvPr/>
        </p:nvGrpSpPr>
        <p:grpSpPr>
          <a:xfrm>
            <a:off x="1981200" y="1600200"/>
            <a:ext cx="5745163" cy="4419600"/>
            <a:chOff x="1152" y="1104"/>
            <a:chExt cx="3619" cy="2784"/>
          </a:xfrm>
        </p:grpSpPr>
        <p:sp>
          <p:nvSpPr>
            <p:cNvPr id="99330" name="文本框 210946"/>
            <p:cNvSpPr txBox="1"/>
            <p:nvPr/>
          </p:nvSpPr>
          <p:spPr>
            <a:xfrm>
              <a:off x="1200" y="1104"/>
              <a:ext cx="3571" cy="2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f1.cpp		   f2.cpp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int main( )         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extern  </a:t>
              </a:r>
              <a:r>
                <a:rPr lang="en-US" altLang="zh-CN" sz="2800" b="1" err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f ( );</a:t>
              </a:r>
              <a:endParaRPr lang="en-US" altLang="zh-CN" sz="2800" b="1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{  ……                      void  </a:t>
              </a:r>
              <a:r>
                <a:rPr lang="en-US" altLang="zh-CN" sz="2800" b="1" err="1">
                  <a:latin typeface="Times New Roman" panose="02020603050405020304" charset="0"/>
                  <a:ea typeface="宋体" panose="02010600030101010101" pitchFamily="2" charset="-122"/>
                </a:rPr>
                <a:t>func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( ) 	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   x=f( );                    {  …… 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   ……                          y=f( );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}                                    …...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extern  </a:t>
              </a:r>
              <a:r>
                <a:rPr lang="en-US" altLang="zh-CN" sz="2800" b="1" err="1"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 f ( )          } 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{  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    ……                       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}</a:t>
              </a:r>
            </a:p>
          </p:txBody>
        </p:sp>
        <p:sp>
          <p:nvSpPr>
            <p:cNvPr id="99331" name="矩形 210947"/>
            <p:cNvSpPr/>
            <p:nvPr/>
          </p:nvSpPr>
          <p:spPr>
            <a:xfrm>
              <a:off x="1152" y="1440"/>
              <a:ext cx="1680" cy="244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9332" name="矩形 210948"/>
            <p:cNvSpPr/>
            <p:nvPr/>
          </p:nvSpPr>
          <p:spPr>
            <a:xfrm>
              <a:off x="2956" y="1440"/>
              <a:ext cx="1680" cy="177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9333" name="标题 210949"/>
          <p:cNvSpPr>
            <a:spLocks noGrp="1"/>
          </p:cNvSpPr>
          <p:nvPr>
            <p:ph type="title"/>
          </p:nvPr>
        </p:nvSpPr>
        <p:spPr>
          <a:xfrm>
            <a:off x="457200" y="152400"/>
            <a:ext cx="2743200" cy="762000"/>
          </a:xfrm>
        </p:spPr>
        <p:txBody>
          <a:bodyPr anchor="ctr"/>
          <a:lstStyle/>
          <a:p>
            <a:r>
              <a:rPr lang="zh-CN" altLang="en-US" dirty="0"/>
              <a:t>外部函数</a:t>
            </a:r>
          </a:p>
        </p:txBody>
      </p:sp>
      <p:sp>
        <p:nvSpPr>
          <p:cNvPr id="210951" name="内容占位符 210950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3340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dirty="0"/>
              <a:t>可以被本文件或其他文件中的函数调用 </a:t>
            </a:r>
          </a:p>
        </p:txBody>
      </p:sp>
      <p:sp>
        <p:nvSpPr>
          <p:cNvPr id="210952" name="直接连接符 210951"/>
          <p:cNvSpPr/>
          <p:nvPr/>
        </p:nvSpPr>
        <p:spPr>
          <a:xfrm flipV="1">
            <a:off x="2133600" y="4648200"/>
            <a:ext cx="21336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953" name="文本框 210952"/>
          <p:cNvSpPr txBox="1"/>
          <p:nvPr/>
        </p:nvSpPr>
        <p:spPr>
          <a:xfrm>
            <a:off x="609600" y="4419600"/>
            <a:ext cx="1409700" cy="457200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外部函数</a:t>
            </a:r>
          </a:p>
        </p:txBody>
      </p:sp>
      <p:sp>
        <p:nvSpPr>
          <p:cNvPr id="210954" name="直接连接符 210953"/>
          <p:cNvSpPr/>
          <p:nvPr/>
        </p:nvSpPr>
        <p:spPr>
          <a:xfrm>
            <a:off x="5530850" y="3886200"/>
            <a:ext cx="9906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955" name="文本框 210954"/>
          <p:cNvSpPr txBox="1"/>
          <p:nvPr/>
        </p:nvSpPr>
        <p:spPr>
          <a:xfrm>
            <a:off x="6553200" y="3657600"/>
            <a:ext cx="1716088" cy="457200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也可以调用</a:t>
            </a:r>
          </a:p>
        </p:txBody>
      </p:sp>
      <p:sp>
        <p:nvSpPr>
          <p:cNvPr id="210956" name="直接连接符 210955"/>
          <p:cNvSpPr/>
          <p:nvPr/>
        </p:nvSpPr>
        <p:spPr>
          <a:xfrm>
            <a:off x="2438400" y="3429000"/>
            <a:ext cx="9906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957" name="文本框 210956"/>
          <p:cNvSpPr txBox="1"/>
          <p:nvPr/>
        </p:nvSpPr>
        <p:spPr>
          <a:xfrm>
            <a:off x="882650" y="3200400"/>
            <a:ext cx="1409700" cy="457200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可以调用</a:t>
            </a:r>
          </a:p>
        </p:txBody>
      </p:sp>
      <p:sp>
        <p:nvSpPr>
          <p:cNvPr id="210958" name="直接连接符 210957"/>
          <p:cNvSpPr/>
          <p:nvPr/>
        </p:nvSpPr>
        <p:spPr>
          <a:xfrm>
            <a:off x="4965700" y="2514600"/>
            <a:ext cx="233045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959" name="文本框 210958"/>
          <p:cNvSpPr txBox="1"/>
          <p:nvPr/>
        </p:nvSpPr>
        <p:spPr>
          <a:xfrm>
            <a:off x="7588250" y="2286000"/>
            <a:ext cx="796925" cy="457200"/>
          </a:xfrm>
          <a:prstGeom prst="rect">
            <a:avLst/>
          </a:prstGeom>
          <a:solidFill>
            <a:srgbClr val="FFFFCC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说明</a:t>
            </a:r>
          </a:p>
        </p:txBody>
      </p:sp>
      <p:grpSp>
        <p:nvGrpSpPr>
          <p:cNvPr id="210960" name="组合 210959"/>
          <p:cNvGrpSpPr/>
          <p:nvPr/>
        </p:nvGrpSpPr>
        <p:grpSpPr>
          <a:xfrm>
            <a:off x="1752600" y="4191000"/>
            <a:ext cx="1676400" cy="2528888"/>
            <a:chOff x="1104" y="2640"/>
            <a:chExt cx="1056" cy="1593"/>
          </a:xfrm>
        </p:grpSpPr>
        <p:sp>
          <p:nvSpPr>
            <p:cNvPr id="99344" name="椭圆 210960"/>
            <p:cNvSpPr/>
            <p:nvPr/>
          </p:nvSpPr>
          <p:spPr>
            <a:xfrm>
              <a:off x="1281" y="2640"/>
              <a:ext cx="735" cy="288"/>
            </a:xfrm>
            <a:prstGeom prst="ellipse">
              <a:avLst/>
            </a:prstGeom>
            <a:noFill/>
            <a:ln w="57150" cap="flat" cmpd="sng">
              <a:solidFill>
                <a:srgbClr val="EC00E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indent="0" algn="ctr"/>
              <a:endParaRPr lang="zh-CN" altLang="en-US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9345" name="文本框 210961"/>
            <p:cNvSpPr txBox="1"/>
            <p:nvPr/>
          </p:nvSpPr>
          <p:spPr>
            <a:xfrm>
              <a:off x="1104" y="3945"/>
              <a:ext cx="1056" cy="288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anchor="t">
              <a:spAutoFit/>
            </a:bodyPr>
            <a:lstStyle/>
            <a:p>
              <a:pPr lvl="0" indent="0"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charset="0"/>
                  <a:ea typeface="楷体_GB2312" pitchFamily="49" charset="-122"/>
                </a:rPr>
                <a:t>可缺省</a:t>
              </a:r>
            </a:p>
          </p:txBody>
        </p:sp>
        <p:sp>
          <p:nvSpPr>
            <p:cNvPr id="99346" name="直接连接符 210962"/>
            <p:cNvSpPr/>
            <p:nvPr/>
          </p:nvSpPr>
          <p:spPr>
            <a:xfrm>
              <a:off x="1632" y="2928"/>
              <a:ext cx="0" cy="1056"/>
            </a:xfrm>
            <a:prstGeom prst="line">
              <a:avLst/>
            </a:prstGeom>
            <a:ln w="57150" cap="flat" cmpd="sng">
              <a:solidFill>
                <a:srgbClr val="EC00EC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1" grpId="0" build="p"/>
      <p:bldP spid="210953" grpId="0" animBg="1"/>
      <p:bldP spid="210955" grpId="0" animBg="1"/>
      <p:bldP spid="210957" grpId="0" animBg="1"/>
      <p:bldP spid="21095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35532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000" dirty="0"/>
              <a:t>多文件的编译和连接</a:t>
            </a:r>
          </a:p>
        </p:txBody>
      </p:sp>
      <p:sp>
        <p:nvSpPr>
          <p:cNvPr id="100354" name="文本占位符 35533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40000"/>
              </a:lnSpc>
            </a:pPr>
            <a:r>
              <a:rPr lang="zh-CN" altLang="en-US" dirty="0">
                <a:latin typeface="楷体_GB2312" pitchFamily="49" charset="-122"/>
              </a:rPr>
              <a:t>使用文件包含的方法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楷体_GB2312" pitchFamily="49" charset="-122"/>
              </a:rPr>
              <a:t>使用工程文件的方法</a:t>
            </a:r>
            <a:endParaRPr lang="zh-CN" altLang="en-US" sz="3600" dirty="0">
              <a:latin typeface="楷体_GB2312" pitchFamily="49" charset="-122"/>
            </a:endParaRPr>
          </a:p>
          <a:p>
            <a:pPr>
              <a:lnSpc>
                <a:spcPct val="140000"/>
              </a:lnSpc>
            </a:pPr>
            <a:endParaRPr lang="zh-CN" altLang="en-US" sz="3600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292865"/>
          <p:cNvSpPr>
            <a:spLocks noGrp="1"/>
          </p:cNvSpPr>
          <p:nvPr>
            <p:ph type="title"/>
          </p:nvPr>
        </p:nvSpPr>
        <p:spPr>
          <a:xfrm>
            <a:off x="228600" y="228600"/>
            <a:ext cx="8001000" cy="762000"/>
          </a:xfrm>
        </p:spPr>
        <p:txBody>
          <a:bodyPr anchor="ctr"/>
          <a:lstStyle/>
          <a:p>
            <a:r>
              <a:rPr lang="zh-CN" altLang="en-US" sz="3600" dirty="0"/>
              <a:t>多文件的编译和连接-</a:t>
            </a:r>
            <a:r>
              <a:rPr lang="zh-CN" altLang="en-US" sz="24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使用文件包含的方法</a:t>
            </a:r>
          </a:p>
        </p:txBody>
      </p:sp>
      <p:sp>
        <p:nvSpPr>
          <p:cNvPr id="292868" name="文本框 292867"/>
          <p:cNvSpPr txBox="1"/>
          <p:nvPr/>
        </p:nvSpPr>
        <p:spPr>
          <a:xfrm>
            <a:off x="1143000" y="1295400"/>
            <a:ext cx="6477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例：求  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y = 1! + 2! + 3! + …… + n!</a:t>
            </a:r>
            <a:endParaRPr lang="en-US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292869" name="组合 292868"/>
          <p:cNvGrpSpPr/>
          <p:nvPr/>
        </p:nvGrpSpPr>
        <p:grpSpPr>
          <a:xfrm>
            <a:off x="1219200" y="2035175"/>
            <a:ext cx="4038600" cy="3657600"/>
            <a:chOff x="768" y="1042"/>
            <a:chExt cx="2544" cy="2304"/>
          </a:xfrm>
        </p:grpSpPr>
        <p:sp>
          <p:nvSpPr>
            <p:cNvPr id="101380" name="文本框 292869"/>
            <p:cNvSpPr txBox="1"/>
            <p:nvPr/>
          </p:nvSpPr>
          <p:spPr>
            <a:xfrm>
              <a:off x="768" y="1440"/>
              <a:ext cx="2544" cy="190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en-US" altLang="zh-CN" sz="3200" b="1" err="1"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sz="3200" b="1"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err="1">
                  <a:latin typeface="Times New Roman" panose="02020603050405020304" charset="0"/>
                  <a:ea typeface="宋体" panose="02010600030101010101" pitchFamily="2" charset="-122"/>
                </a:rPr>
                <a:t>f(int</a:t>
              </a:r>
              <a:r>
                <a:rPr lang="en-US" altLang="zh-CN" sz="3200" b="1">
                  <a:latin typeface="Times New Roman" panose="02020603050405020304" charset="0"/>
                  <a:ea typeface="宋体" panose="02010600030101010101" pitchFamily="2" charset="-122"/>
                </a:rPr>
                <a:t> n)  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charset="0"/>
                  <a:ea typeface="楷体_GB2312" pitchFamily="49" charset="-122"/>
                </a:rPr>
                <a:t>//</a:t>
              </a: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charset="0"/>
                  <a:ea typeface="楷体_GB2312" pitchFamily="49" charset="-122"/>
                </a:rPr>
                <a:t>求阶乘</a:t>
              </a:r>
              <a:endParaRPr lang="zh-CN" altLang="en-US" sz="3200" b="1" dirty="0">
                <a:solidFill>
                  <a:srgbClr val="CC0000"/>
                </a:solidFill>
                <a:latin typeface="Times New Roman" panose="02020603050405020304" charset="0"/>
                <a:ea typeface="楷体_GB2312" pitchFamily="49" charset="-122"/>
              </a:endParaRPr>
            </a:p>
            <a:p>
              <a:pPr lvl="0" indent="0"/>
              <a:r>
                <a:rPr lang="zh-CN" altLang="en-US" sz="3200" b="1" dirty="0">
                  <a:latin typeface="Times New Roman" panose="02020603050405020304" charset="0"/>
                  <a:ea typeface="宋体" panose="02010600030101010101" pitchFamily="2" charset="-122"/>
                </a:rPr>
                <a:t>{ </a:t>
              </a:r>
              <a:r>
                <a:rPr lang="en-US" altLang="zh-CN" sz="3200" b="1" err="1"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sz="3200" b="1">
                  <a:latin typeface="Times New Roman" panose="02020603050405020304" charset="0"/>
                  <a:ea typeface="宋体" panose="02010600030101010101" pitchFamily="2" charset="-122"/>
                </a:rPr>
                <a:t>  t;</a:t>
              </a:r>
            </a:p>
            <a:p>
              <a:pPr lvl="0" indent="0"/>
              <a:r>
                <a:rPr lang="en-US" altLang="zh-CN" sz="3200" b="1">
                  <a:latin typeface="Times New Roman" panose="02020603050405020304" charset="0"/>
                  <a:ea typeface="宋体" panose="02010600030101010101" pitchFamily="2" charset="-122"/>
                </a:rPr>
                <a:t>  if(n==0 || n==1) t=1; </a:t>
              </a:r>
            </a:p>
            <a:p>
              <a:pPr lvl="0" indent="0"/>
              <a:r>
                <a:rPr lang="en-US" altLang="zh-CN" sz="3200" b="1">
                  <a:latin typeface="Times New Roman" panose="02020603050405020304" charset="0"/>
                  <a:ea typeface="宋体" panose="02010600030101010101" pitchFamily="2" charset="-122"/>
                </a:rPr>
                <a:t>  else  t=n*f(n-1);</a:t>
              </a:r>
            </a:p>
            <a:p>
              <a:pPr lvl="0" indent="0"/>
              <a:r>
                <a:rPr lang="en-US" altLang="zh-CN" sz="3200" b="1">
                  <a:latin typeface="Times New Roman" panose="02020603050405020304" charset="0"/>
                  <a:ea typeface="宋体" panose="02010600030101010101" pitchFamily="2" charset="-122"/>
                </a:rPr>
                <a:t>  return(t);</a:t>
              </a:r>
            </a:p>
            <a:p>
              <a:pPr lvl="0" indent="0"/>
              <a:r>
                <a:rPr lang="en-US" altLang="zh-CN" sz="3200" b="1">
                  <a:latin typeface="Times New Roman" panose="02020603050405020304" charset="0"/>
                  <a:ea typeface="宋体" panose="02010600030101010101" pitchFamily="2" charset="-122"/>
                </a:rPr>
                <a:t>}</a:t>
              </a:r>
            </a:p>
          </p:txBody>
        </p:sp>
        <p:sp>
          <p:nvSpPr>
            <p:cNvPr id="101381" name="文本框 292870"/>
            <p:cNvSpPr txBox="1"/>
            <p:nvPr/>
          </p:nvSpPr>
          <p:spPr>
            <a:xfrm>
              <a:off x="816" y="1042"/>
              <a:ext cx="6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sz="3200" b="1">
                  <a:latin typeface="Times New Roman" panose="02020603050405020304" charset="0"/>
                  <a:ea typeface="宋体" panose="02010600030101010101" pitchFamily="2" charset="-122"/>
                </a:rPr>
                <a:t>my.h</a:t>
              </a:r>
              <a:endParaRPr lang="en-US" altLang="zh-CN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293889"/>
          <p:cNvSpPr>
            <a:spLocks noGrp="1"/>
          </p:cNvSpPr>
          <p:nvPr>
            <p:ph type="title"/>
          </p:nvPr>
        </p:nvSpPr>
        <p:spPr>
          <a:xfrm>
            <a:off x="228600" y="152400"/>
            <a:ext cx="7564438" cy="762000"/>
          </a:xfrm>
        </p:spPr>
        <p:txBody>
          <a:bodyPr anchor="ctr"/>
          <a:lstStyle/>
          <a:p>
            <a:r>
              <a:rPr lang="zh-CN" altLang="en-US" sz="3600" dirty="0"/>
              <a:t>多文件的编译和连接-</a:t>
            </a:r>
            <a:r>
              <a:rPr lang="zh-CN" altLang="en-US" sz="24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使用文件包含的方法</a:t>
            </a:r>
          </a:p>
        </p:txBody>
      </p:sp>
      <p:sp>
        <p:nvSpPr>
          <p:cNvPr id="102402" name="文本框 293891"/>
          <p:cNvSpPr txBox="1"/>
          <p:nvPr/>
        </p:nvSpPr>
        <p:spPr>
          <a:xfrm>
            <a:off x="762000" y="914400"/>
            <a:ext cx="6477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r>
              <a:rPr lang="zh-CN" altLang="en-US" sz="3200" b="1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例：求  </a:t>
            </a:r>
            <a:r>
              <a:rPr lang="en-US" altLang="zh-CN" sz="3200" b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y = 1! + 2! + 3! + …… + n!</a:t>
            </a:r>
            <a:endParaRPr lang="en-US" altLang="zh-CN" sz="32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293893" name="组合 293892"/>
          <p:cNvGrpSpPr/>
          <p:nvPr/>
        </p:nvGrpSpPr>
        <p:grpSpPr>
          <a:xfrm>
            <a:off x="990600" y="1524000"/>
            <a:ext cx="6488113" cy="5026025"/>
            <a:chOff x="857" y="1116"/>
            <a:chExt cx="4087" cy="3166"/>
          </a:xfrm>
        </p:grpSpPr>
        <p:sp>
          <p:nvSpPr>
            <p:cNvPr id="102404" name="文本框 293893"/>
            <p:cNvSpPr txBox="1"/>
            <p:nvPr/>
          </p:nvSpPr>
          <p:spPr>
            <a:xfrm>
              <a:off x="864" y="1536"/>
              <a:ext cx="4080" cy="274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/>
              <a:r>
                <a:rPr lang="en-US" altLang="en-US" sz="2800" b="1">
                  <a:latin typeface="Times New Roman" panose="02020603050405020304" charset="0"/>
                  <a:ea typeface="宋体" panose="02010600030101010101" pitchFamily="2" charset="-122"/>
                </a:rPr>
                <a:t>#include &lt;iostream&gt;</a:t>
              </a:r>
            </a:p>
            <a:p>
              <a:pPr lvl="0" indent="0"/>
              <a:r>
                <a:rPr lang="en-US" altLang="en-US" sz="2800" b="1">
                  <a:latin typeface="Times New Roman" panose="02020603050405020304" charset="0"/>
                  <a:ea typeface="宋体" panose="02010600030101010101" pitchFamily="2" charset="-122"/>
                </a:rPr>
                <a:t>using namespace std;</a:t>
              </a:r>
            </a:p>
            <a:p>
              <a:pPr lvl="0" indent="0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#include  "my.h"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int main( ) 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{ </a:t>
              </a:r>
              <a:r>
                <a:rPr lang="en-US" altLang="zh-CN" sz="2800" b="1" err="1">
                  <a:latin typeface="Times New Roman" panose="02020603050405020304" charset="0"/>
                  <a:ea typeface="宋体" panose="02010600030101010101" pitchFamily="2" charset="-122"/>
                </a:rPr>
                <a:t>int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 n, i, sum=0;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b="1" err="1">
                  <a:latin typeface="Times New Roman" panose="02020603050405020304" charset="0"/>
                  <a:ea typeface="宋体" panose="02010600030101010101" pitchFamily="2" charset="-122"/>
                </a:rPr>
                <a:t>cin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&gt;&gt; n ; 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  for(i=1; i&lt;=n; i++)  sum+=f(i);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b="1" err="1">
                  <a:latin typeface="Times New Roman" panose="02020603050405020304" charset="0"/>
                  <a:ea typeface="宋体" panose="02010600030101010101" pitchFamily="2" charset="-122"/>
                </a:rPr>
                <a:t>cout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&lt;&lt; "sum=" &lt;&lt; sum &lt;&lt; </a:t>
              </a:r>
              <a:r>
                <a:rPr lang="en-US" altLang="zh-CN" sz="2800" b="1" err="1">
                  <a:latin typeface="Times New Roman" panose="02020603050405020304" charset="0"/>
                  <a:ea typeface="宋体" panose="02010600030101010101" pitchFamily="2" charset="-122"/>
                </a:rPr>
                <a:t>endl</a:t>
              </a:r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;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   return 0;</a:t>
              </a:r>
            </a:p>
            <a:p>
              <a:pPr lvl="0" indent="0"/>
              <a:r>
                <a:rPr lang="en-US" altLang="zh-CN" sz="2800" b="1">
                  <a:latin typeface="Times New Roman" panose="02020603050405020304" charset="0"/>
                  <a:ea typeface="宋体" panose="02010600030101010101" pitchFamily="2" charset="-122"/>
                </a:rPr>
                <a:t>}</a:t>
              </a:r>
            </a:p>
          </p:txBody>
        </p:sp>
        <p:sp>
          <p:nvSpPr>
            <p:cNvPr id="102405" name="文本框 293894"/>
            <p:cNvSpPr txBox="1"/>
            <p:nvPr/>
          </p:nvSpPr>
          <p:spPr>
            <a:xfrm>
              <a:off x="857" y="1116"/>
              <a:ext cx="91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en-US" altLang="zh-CN" sz="3200" b="1" err="1">
                  <a:latin typeface="Times New Roman" panose="02020603050405020304" charset="0"/>
                  <a:ea typeface="宋体" panose="02010600030101010101" pitchFamily="2" charset="-122"/>
                </a:rPr>
                <a:t>my.cpp</a:t>
              </a:r>
              <a:endParaRPr lang="en-US" altLang="zh-CN" sz="3200" b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33075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600" dirty="0"/>
              <a:t>多文件的编译和连接-</a:t>
            </a:r>
            <a:r>
              <a:rPr lang="zh-CN" altLang="en-US" sz="24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使用工程文件的方法</a:t>
            </a:r>
          </a:p>
        </p:txBody>
      </p:sp>
      <p:sp>
        <p:nvSpPr>
          <p:cNvPr id="330756" name="文本框 330755"/>
          <p:cNvSpPr txBox="1"/>
          <p:nvPr/>
        </p:nvSpPr>
        <p:spPr>
          <a:xfrm>
            <a:off x="187325" y="1256983"/>
            <a:ext cx="8047990" cy="9448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l"/>
            <a:r>
              <a:rPr sz="2800" b="1">
                <a:latin typeface="楷体_GB2312" pitchFamily="49" charset="-122"/>
                <a:ea typeface="楷体_GB2312" pitchFamily="49" charset="-122"/>
              </a:rPr>
              <a:t>不同的编译系统建立项目文件的方法不同，</a:t>
            </a:r>
          </a:p>
          <a:p>
            <a:pPr lvl="0" indent="0" algn="l"/>
            <a:r>
              <a:rPr sz="2800" b="1">
                <a:latin typeface="楷体_GB2312" pitchFamily="49" charset="-122"/>
                <a:ea typeface="楷体_GB2312" pitchFamily="49" charset="-122"/>
              </a:rPr>
              <a:t>有关项目文件的更详细的说明，可查阅相关资料。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3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0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6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33484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000" dirty="0"/>
              <a:t>多文件的编译和连接</a:t>
            </a:r>
          </a:p>
        </p:txBody>
      </p:sp>
      <p:sp>
        <p:nvSpPr>
          <p:cNvPr id="107522" name="文本占位符 334850"/>
          <p:cNvSpPr>
            <a:spLocks noGrp="1"/>
          </p:cNvSpPr>
          <p:nvPr>
            <p:ph idx="1"/>
          </p:nvPr>
        </p:nvSpPr>
        <p:spPr>
          <a:xfrm>
            <a:off x="609600" y="838200"/>
            <a:ext cx="8305800" cy="5867400"/>
          </a:xfrm>
        </p:spPr>
        <p:txBody>
          <a:bodyPr anchor="t"/>
          <a:lstStyle/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800">
                <a:solidFill>
                  <a:srgbClr val="CC0000"/>
                </a:solidFill>
              </a:rPr>
              <a:t>.</a:t>
            </a:r>
            <a:r>
              <a:rPr lang="en-US" altLang="zh-CN" sz="2800" err="1">
                <a:solidFill>
                  <a:srgbClr val="CC0000"/>
                </a:solidFill>
              </a:rPr>
              <a:t>dsw</a:t>
            </a:r>
            <a:r>
              <a:rPr lang="en-US" altLang="zh-CN" sz="2800">
                <a:solidFill>
                  <a:srgbClr val="CC0000"/>
                </a:solidFill>
              </a:rPr>
              <a:t>：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800"/>
              <a:t>   </a:t>
            </a:r>
            <a:r>
              <a:rPr lang="zh-CN" altLang="en-US" sz="2800" dirty="0"/>
              <a:t>工作区  </a:t>
            </a:r>
            <a:r>
              <a:rPr lang="en-US" altLang="zh-CN" sz="2800"/>
              <a:t>workspace  </a:t>
            </a:r>
            <a:r>
              <a:rPr lang="zh-CN" altLang="en-US" sz="2800" dirty="0"/>
              <a:t>文件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800" dirty="0"/>
              <a:t>    </a:t>
            </a:r>
            <a:r>
              <a:rPr lang="en-US" altLang="zh-CN" sz="2800"/>
              <a:t>VC</a:t>
            </a:r>
            <a:r>
              <a:rPr lang="zh-CN" altLang="en-US" sz="2800" dirty="0"/>
              <a:t>开发环境生成的</a:t>
            </a:r>
            <a:r>
              <a:rPr lang="en-US" altLang="zh-CN" sz="2800" err="1"/>
              <a:t>WorkSpace</a:t>
            </a:r>
            <a:r>
              <a:rPr lang="zh-CN" altLang="en-US" sz="2800" dirty="0"/>
              <a:t>文件，用来把多个工程组织到一个</a:t>
            </a:r>
            <a:r>
              <a:rPr lang="en-US" altLang="zh-CN" sz="2800" err="1"/>
              <a:t>WorkSpace</a:t>
            </a:r>
            <a:r>
              <a:rPr lang="zh-CN" altLang="en-US" sz="2800" dirty="0"/>
              <a:t>中。</a:t>
            </a:r>
            <a:endParaRPr lang="en-US" altLang="zh-CN" sz="2800"/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800">
                <a:solidFill>
                  <a:srgbClr val="CC0000"/>
                </a:solidFill>
              </a:rPr>
              <a:t>.</a:t>
            </a:r>
            <a:r>
              <a:rPr lang="en-US" altLang="zh-CN" sz="2800" err="1">
                <a:solidFill>
                  <a:srgbClr val="CC0000"/>
                </a:solidFill>
              </a:rPr>
              <a:t>dsp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CC0000"/>
                </a:solidFill>
              </a:rPr>
              <a:t>：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800"/>
              <a:t>   </a:t>
            </a:r>
            <a:r>
              <a:rPr lang="zh-CN" altLang="en-US" sz="2800" dirty="0"/>
              <a:t>项目（工程）</a:t>
            </a:r>
            <a:r>
              <a:rPr lang="en-US" altLang="zh-CN" sz="2800"/>
              <a:t>project </a:t>
            </a:r>
            <a:r>
              <a:rPr lang="zh-CN" altLang="en-US" sz="2800" dirty="0"/>
              <a:t>文件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>
                <a:solidFill>
                  <a:srgbClr val="CC0000"/>
                </a:solidFill>
              </a:rPr>
              <a:t>.opt：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    VC</a:t>
            </a:r>
            <a:r>
              <a:rPr lang="zh-CN" altLang="en-US" sz="2800" dirty="0"/>
              <a:t>开发环境自动生成的用来存放</a:t>
            </a:r>
            <a:r>
              <a:rPr lang="en-US" altLang="zh-CN" sz="2800" err="1"/>
              <a:t>WorkSpace</a:t>
            </a:r>
            <a:r>
              <a:rPr lang="zh-CN" altLang="en-US" sz="2800" dirty="0"/>
              <a:t>中各种选项的文件。</a:t>
            </a:r>
            <a:endParaRPr lang="en-US" altLang="zh-CN" sz="2800"/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800">
                <a:solidFill>
                  <a:srgbClr val="CC0000"/>
                </a:solidFill>
              </a:rPr>
              <a:t>.</a:t>
            </a:r>
            <a:r>
              <a:rPr lang="en-US" altLang="zh-CN" sz="2800" err="1">
                <a:solidFill>
                  <a:srgbClr val="CC0000"/>
                </a:solidFill>
              </a:rPr>
              <a:t>cpp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CC0000"/>
                </a:solidFill>
              </a:rPr>
              <a:t>：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en-US" altLang="zh-CN" sz="2800"/>
              <a:t>      </a:t>
            </a:r>
            <a:r>
              <a:rPr lang="zh-CN" altLang="en-US" sz="2800" dirty="0"/>
              <a:t>源文件  </a:t>
            </a:r>
            <a:r>
              <a:rPr lang="en-US" altLang="zh-CN" sz="2800" err="1"/>
              <a:t>cpp</a:t>
            </a:r>
            <a:r>
              <a:rPr lang="zh-CN" altLang="en-US" sz="2800" dirty="0"/>
              <a:t>文件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CC0000"/>
                </a:solidFill>
              </a:rPr>
              <a:t>.</a:t>
            </a:r>
            <a:r>
              <a:rPr lang="en-US" altLang="zh-CN" sz="2800">
                <a:solidFill>
                  <a:srgbClr val="CC0000"/>
                </a:solidFill>
              </a:rPr>
              <a:t>h：</a:t>
            </a:r>
          </a:p>
          <a:p>
            <a:pPr>
              <a:spcBef>
                <a:spcPct val="0"/>
              </a:spcBef>
              <a:buClr>
                <a:srgbClr val="000000"/>
              </a:buClr>
              <a:buNone/>
            </a:pPr>
            <a:r>
              <a:rPr lang="zh-CN" altLang="en-US" sz="2800" dirty="0"/>
              <a:t>头文件</a:t>
            </a:r>
            <a:r>
              <a:rPr lang="en-US" altLang="zh-CN" sz="2800"/>
              <a:t>.......</a:t>
            </a:r>
          </a:p>
          <a:p>
            <a:endParaRPr lang="zh-CN" altLang="en-US" sz="2800"/>
          </a:p>
        </p:txBody>
      </p:sp>
      <p:sp>
        <p:nvSpPr>
          <p:cNvPr id="334852" name="动作按钮: 上一张 334851">
            <a:hlinkClick r:id="rId2" action="ppaction://hlinksldjump"/>
          </p:cNvPr>
          <p:cNvSpPr/>
          <p:nvPr/>
        </p:nvSpPr>
        <p:spPr>
          <a:xfrm>
            <a:off x="6781800" y="6248400"/>
            <a:ext cx="609600" cy="609600"/>
          </a:xfrm>
          <a:prstGeom prst="actionButtonReturn">
            <a:avLst/>
          </a:prstGeom>
          <a:solidFill>
            <a:srgbClr val="3399FF"/>
          </a:solidFill>
          <a:ln w="12700">
            <a:noFill/>
          </a:ln>
        </p:spPr>
        <p:txBody>
          <a:bodyPr anchor="t"/>
          <a:lstStyle/>
          <a:p>
            <a:pPr lvl="0" indent="0"/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l3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57428"/>
      </a:accent6>
      <a:hlink>
        <a:srgbClr val="CC3300"/>
      </a:hlink>
      <a:folHlink>
        <a:srgbClr val="B2B2B2"/>
      </a:folHlink>
    </a:clrScheme>
    <a:fontScheme name="">
      <a:majorFont>
        <a:latin typeface="Tahoma"/>
        <a:ea typeface="华文新魏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>
          <a:noFill/>
        </a:ln>
      </a:spPr>
      <a:bodyPr wrap="none" anchor="t">
        <a:spAutoFit/>
      </a:bodyPr>
      <a:lstStyle>
        <a:defPPr lvl="0" indent="0" algn="l">
          <a:defRPr sz="3200" b="1">
            <a:latin typeface="楷体_GB2312" pitchFamily="49" charset="-122"/>
            <a:ea typeface="楷体_GB2312" pitchFamily="49" charset="-122"/>
          </a:defRPr>
        </a:defPPr>
      </a:lstStyle>
    </a:txDef>
  </a:objectDefaults>
  <a:extraClrSchemeLst>
    <a:extraClrScheme>
      <a:clrScheme name="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FC1"/>
        </a:accent3>
        <a:accent4>
          <a:srgbClr val="D95700"/>
        </a:accent4>
        <a:accent5>
          <a:srgbClr val="AAE2AA"/>
        </a:accent5>
        <a:accent6>
          <a:srgbClr val="E574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574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C9D64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86557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7BD"/>
        </a:accent5>
        <a:accent6>
          <a:srgbClr val="B69ABE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6F1"/>
        </a:accent3>
        <a:accent4>
          <a:srgbClr val="31523C"/>
        </a:accent4>
        <a:accent5>
          <a:srgbClr val="FFD0B9"/>
        </a:accent5>
        <a:accent6>
          <a:srgbClr val="8A96BA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DF"/>
        </a:accent3>
        <a:accent4>
          <a:srgbClr val="243050"/>
        </a:accent4>
        <a:accent5>
          <a:srgbClr val="FFEDB9"/>
        </a:accent5>
        <a:accent6>
          <a:srgbClr val="A6CC74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Settings\Owner\Application Data\Microsoft\Templates\zl3.pot</Template>
  <TotalTime>0</TotalTime>
  <Words>4804</Words>
  <Application>Microsoft Office PowerPoint</Application>
  <PresentationFormat>全屏显示(4:3)</PresentationFormat>
  <Paragraphs>1231</Paragraphs>
  <Slides>95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96" baseType="lpstr">
      <vt:lpstr>zl3</vt:lpstr>
      <vt:lpstr>第5章  函数</vt:lpstr>
      <vt:lpstr>本章要点</vt:lpstr>
      <vt:lpstr>主要内容</vt:lpstr>
      <vt:lpstr>一个简单的函数调用例 5.1</vt:lpstr>
      <vt:lpstr>C++ 程序的构成</vt:lpstr>
      <vt:lpstr>一个程序中函数调用的示意图</vt:lpstr>
      <vt:lpstr>函数分类</vt:lpstr>
      <vt:lpstr>函数的定义</vt:lpstr>
      <vt:lpstr>无参函数的定义形式</vt:lpstr>
      <vt:lpstr>有参函数的定义形式</vt:lpstr>
      <vt:lpstr>函数的返回值</vt:lpstr>
      <vt:lpstr>函数调用</vt:lpstr>
      <vt:lpstr>函数原型声明</vt:lpstr>
      <vt:lpstr>函数原型声明</vt:lpstr>
      <vt:lpstr>函数的调用</vt:lpstr>
      <vt:lpstr>形参和实参</vt:lpstr>
      <vt:lpstr>传值调用示意</vt:lpstr>
      <vt:lpstr>传值调用的例子  例5.5</vt:lpstr>
      <vt:lpstr>形参变化不会影响实参示图</vt:lpstr>
      <vt:lpstr>进一步理解传值调用  例5.6 </vt:lpstr>
      <vt:lpstr>验证歌德巴赫猜想 例5.7 </vt:lpstr>
      <vt:lpstr>验证歌德巴赫猜想</vt:lpstr>
      <vt:lpstr>验证歌德巴赫猜想</vt:lpstr>
      <vt:lpstr>函数的引用调用</vt:lpstr>
      <vt:lpstr>函数的嵌套调用</vt:lpstr>
      <vt:lpstr>嵌套调用例5.8</vt:lpstr>
      <vt:lpstr>例5.8续</vt:lpstr>
      <vt:lpstr>例5.9</vt:lpstr>
      <vt:lpstr>例5.9续</vt:lpstr>
      <vt:lpstr>函数的嵌套调用例</vt:lpstr>
      <vt:lpstr>用几个函数来实现各部分的功能 </vt:lpstr>
      <vt:lpstr>用弦截法求方程的根</vt:lpstr>
      <vt:lpstr>定义函数，求f(x)＝x4+4x3-3x2+5x+6 </vt:lpstr>
      <vt:lpstr>定义xpoint函数，求出弦与X轴交点 </vt:lpstr>
      <vt:lpstr>定义root函数，求近似根 </vt:lpstr>
      <vt:lpstr>例5.10函数嵌套调用过程</vt:lpstr>
      <vt:lpstr>函数的递归调用</vt:lpstr>
      <vt:lpstr>函数的递归调用图示</vt:lpstr>
      <vt:lpstr>何时采用递归方法？</vt:lpstr>
      <vt:lpstr>年龄问题</vt:lpstr>
      <vt:lpstr>年龄问题</vt:lpstr>
      <vt:lpstr>例题: 年龄问题</vt:lpstr>
      <vt:lpstr>递归的执行</vt:lpstr>
      <vt:lpstr>阶乘问题例5.11 </vt:lpstr>
      <vt:lpstr>例5.12</vt:lpstr>
      <vt:lpstr>例5.12续</vt:lpstr>
      <vt:lpstr>注意</vt:lpstr>
      <vt:lpstr>函数实参的求值顺序例5.14 </vt:lpstr>
      <vt:lpstr>设置函数形参的默认值例5.15 </vt:lpstr>
      <vt:lpstr>注意</vt:lpstr>
      <vt:lpstr>注意</vt:lpstr>
      <vt:lpstr>注意</vt:lpstr>
      <vt:lpstr>设置函数形参的默认值注意</vt:lpstr>
      <vt:lpstr>内联函数</vt:lpstr>
      <vt:lpstr>定义内联函数</vt:lpstr>
      <vt:lpstr>函数的重载</vt:lpstr>
      <vt:lpstr>参数类型不同的重载函数</vt:lpstr>
      <vt:lpstr>参数个数不同的重载函数</vt:lpstr>
      <vt:lpstr>库函数的使用</vt:lpstr>
      <vt:lpstr>例5.19 将输入的三个字符转换成大写字符后输出。</vt:lpstr>
      <vt:lpstr>用户标识符的作用域</vt:lpstr>
      <vt:lpstr>作用域的类型</vt:lpstr>
      <vt:lpstr>块作用域</vt:lpstr>
      <vt:lpstr>块作用域例</vt:lpstr>
      <vt:lpstr>局部变量例</vt:lpstr>
      <vt:lpstr>局部变量例</vt:lpstr>
      <vt:lpstr>局部变量例例 5.20 </vt:lpstr>
      <vt:lpstr>文件作用域</vt:lpstr>
      <vt:lpstr>全局变量例</vt:lpstr>
      <vt:lpstr>例 5.21 理解局部定义优先。</vt:lpstr>
      <vt:lpstr>全局变量和局部变量的使用</vt:lpstr>
      <vt:lpstr>函数原型作用域</vt:lpstr>
      <vt:lpstr>函数原型作用域</vt:lpstr>
      <vt:lpstr>函数作用域</vt:lpstr>
      <vt:lpstr>变量的存储类别</vt:lpstr>
      <vt:lpstr>存储空间的分配</vt:lpstr>
      <vt:lpstr>变量的存储类别</vt:lpstr>
      <vt:lpstr>局部变量的存储方式</vt:lpstr>
      <vt:lpstr>对比</vt:lpstr>
      <vt:lpstr>关于初值的说明</vt:lpstr>
      <vt:lpstr>全局变量的存储方式</vt:lpstr>
      <vt:lpstr>外部变量说明extern</vt:lpstr>
      <vt:lpstr>外部变量说明extern</vt:lpstr>
      <vt:lpstr>外部变量说明extern</vt:lpstr>
      <vt:lpstr>在一个文件中说明全局变量</vt:lpstr>
      <vt:lpstr>在多个文件中说明全局变量</vt:lpstr>
      <vt:lpstr>全局变量的跨文件使用</vt:lpstr>
      <vt:lpstr>程序的多文件组织</vt:lpstr>
      <vt:lpstr>内部函数</vt:lpstr>
      <vt:lpstr>外部函数</vt:lpstr>
      <vt:lpstr>多文件的编译和连接</vt:lpstr>
      <vt:lpstr>多文件的编译和连接-使用文件包含的方法</vt:lpstr>
      <vt:lpstr>多文件的编译和连接-使用文件包含的方法</vt:lpstr>
      <vt:lpstr>多文件的编译和连接-使用工程文件的方法</vt:lpstr>
      <vt:lpstr>多文件的编译和连接</vt:lpstr>
    </vt:vector>
  </TitlesOfParts>
  <Company>南京航空航天大学信息学院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函数</dc:title>
  <dc:creator>臧洌</dc:creator>
  <dc:description>版权所有</dc:description>
  <cp:lastModifiedBy>个人用户</cp:lastModifiedBy>
  <cp:revision>378</cp:revision>
  <dcterms:created xsi:type="dcterms:W3CDTF">2016-12-19T11:38:00Z</dcterms:created>
  <dcterms:modified xsi:type="dcterms:W3CDTF">2019-12-31T02:16:34Z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