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86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70" r:id="rId15"/>
    <p:sldId id="284" r:id="rId16"/>
    <p:sldId id="275" r:id="rId17"/>
    <p:sldId id="276" r:id="rId18"/>
    <p:sldId id="277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CC33"/>
    <a:srgbClr val="008000"/>
    <a:srgbClr val="CC0000"/>
    <a:srgbClr val="CC33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8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993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任意多边形 39938" descr="CITTEXT"/>
            <p:cNvSpPr/>
            <p:nvPr/>
          </p:nvSpPr>
          <p:spPr>
            <a:xfrm>
              <a:off x="0" y="0"/>
              <a:ext cx="1824" cy="4320"/>
            </a:xfrm>
            <a:custGeom>
              <a:avLst/>
              <a:gdLst/>
              <a:ahLst/>
              <a:cxnLst/>
              <a:rect l="0" t="0" r="0" b="0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矩形 39939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pic>
          <p:nvPicPr>
            <p:cNvPr id="2053" name="图片 39940" descr="CITBANND"/>
            <p:cNvPicPr>
              <a:picLocks noChangeAspect="1"/>
            </p:cNvPicPr>
            <p:nvPr/>
          </p:nvPicPr>
          <p:blipFill>
            <a:blip r:embed="rId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4" name="矩形 39941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grpSp>
          <p:nvGrpSpPr>
            <p:cNvPr id="2055" name="组合 39942"/>
            <p:cNvGrpSpPr/>
            <p:nvPr userDrawn="1"/>
          </p:nvGrpSpPr>
          <p:grpSpPr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2056" name="任意多边形 39943"/>
              <p:cNvSpPr/>
              <p:nvPr/>
            </p:nvSpPr>
            <p:spPr>
              <a:xfrm>
                <a:off x="0" y="2310"/>
                <a:ext cx="364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7" name="组合 39944"/>
              <p:cNvGrpSpPr/>
              <p:nvPr/>
            </p:nvGrpSpPr>
            <p:grpSpPr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2058" name="椭圆 39945"/>
                <p:cNvSpPr/>
                <p:nvPr userDrawn="1"/>
              </p:nvSpPr>
              <p:spPr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59" name="椭圆 39946"/>
                <p:cNvSpPr/>
                <p:nvPr userDrawn="1"/>
              </p:nvSpPr>
              <p:spPr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0" name="椭圆 39947"/>
                <p:cNvSpPr/>
                <p:nvPr userDrawn="1"/>
              </p:nvSpPr>
              <p:spPr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1" name="椭圆 39948"/>
                <p:cNvSpPr/>
                <p:nvPr userDrawn="1"/>
              </p:nvSpPr>
              <p:spPr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</p:grpSp>
        </p:grpSp>
      </p:grpSp>
      <p:sp>
        <p:nvSpPr>
          <p:cNvPr id="2062" name="文本框 39960"/>
          <p:cNvSpPr txBox="1"/>
          <p:nvPr userDrawn="1"/>
        </p:nvSpPr>
        <p:spPr>
          <a:xfrm>
            <a:off x="1096963" y="6543675"/>
            <a:ext cx="678815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ea typeface="楷体_GB2312" pitchFamily="49" charset="-122"/>
              </a:rPr>
              <a:t>南京航空航天大学计算机基础教学实验中心 制作（版权所有）</a:t>
            </a:r>
            <a:endParaRPr lang="zh-CN" altLang="en-US" sz="1400">
              <a:solidFill>
                <a:srgbClr val="AEAEAE"/>
              </a:solidFill>
              <a:ea typeface="楷体_GB2312" pitchFamily="49" charset="-122"/>
            </a:endParaRPr>
          </a:p>
        </p:txBody>
      </p:sp>
      <p:sp>
        <p:nvSpPr>
          <p:cNvPr id="39950" name="标题 39949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9951" name="副标题 39950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39952" name="日期占位符 39951"/>
          <p:cNvSpPr>
            <a:spLocks noGrp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2019/12/31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9953" name="页脚占位符 39952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9954" name="灯片编号占位符 39953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228600"/>
            <a:ext cx="203835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5996885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3034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8913"/>
          <p:cNvGrpSpPr/>
          <p:nvPr/>
        </p:nvGrpSpPr>
        <p:grpSpPr>
          <a:xfrm>
            <a:off x="1600200" y="0"/>
            <a:ext cx="7543800" cy="381000"/>
            <a:chOff x="1008" y="0"/>
            <a:chExt cx="4752" cy="288"/>
          </a:xfrm>
        </p:grpSpPr>
        <p:sp>
          <p:nvSpPr>
            <p:cNvPr id="1027" name="矩形 38914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38915" descr="CITBANND"/>
            <p:cNvPicPr>
              <a:picLocks noChangeAspect="1"/>
            </p:cNvPicPr>
            <p:nvPr/>
          </p:nvPicPr>
          <p:blipFill>
            <a:blip r:embed="rId1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9" name="矩形 38916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0" name="组合 38917"/>
          <p:cNvGrpSpPr/>
          <p:nvPr/>
        </p:nvGrpSpPr>
        <p:grpSpPr>
          <a:xfrm>
            <a:off x="0" y="914400"/>
            <a:ext cx="6858000" cy="4964113"/>
            <a:chOff x="96" y="1193"/>
            <a:chExt cx="4320" cy="3127"/>
          </a:xfrm>
        </p:grpSpPr>
        <p:sp>
          <p:nvSpPr>
            <p:cNvPr id="1031" name="任意多边形 38918"/>
            <p:cNvSpPr/>
            <p:nvPr/>
          </p:nvSpPr>
          <p:spPr>
            <a:xfrm>
              <a:off x="96" y="1248"/>
              <a:ext cx="4320" cy="3072"/>
            </a:xfrm>
            <a:custGeom>
              <a:avLst/>
              <a:gdLst/>
              <a:ahLst/>
              <a:cxnLst/>
              <a:rect l="0" t="0" r="0" b="0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椭圆 38919"/>
            <p:cNvSpPr/>
            <p:nvPr/>
          </p:nvSpPr>
          <p:spPr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椭圆 38920"/>
            <p:cNvSpPr/>
            <p:nvPr/>
          </p:nvSpPr>
          <p:spPr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38921"/>
            <p:cNvSpPr/>
            <p:nvPr/>
          </p:nvSpPr>
          <p:spPr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38922"/>
            <p:cNvSpPr/>
            <p:nvPr/>
          </p:nvSpPr>
          <p:spPr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3892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7" name="文本占位符 38924"/>
          <p:cNvSpPr>
            <a:spLocks noGrp="1"/>
          </p:cNvSpPr>
          <p:nvPr>
            <p:ph type="body"/>
          </p:nvPr>
        </p:nvSpPr>
        <p:spPr>
          <a:xfrm>
            <a:off x="304800" y="14478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8926" name="日期占位符 38925"/>
          <p:cNvSpPr>
            <a:spLocks noGrp="1"/>
          </p:cNvSpPr>
          <p:nvPr>
            <p:ph type="dt" sz="half" idx="2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8927" name="页脚占位符 38926"/>
          <p:cNvSpPr>
            <a:spLocks noGrp="1"/>
          </p:cNvSpPr>
          <p:nvPr>
            <p:ph type="ftr" sz="quarter" idx="3"/>
          </p:nvPr>
        </p:nvSpPr>
        <p:spPr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8928" name="灯片编号占位符 38927"/>
          <p:cNvSpPr>
            <a:spLocks noGrp="1"/>
          </p:cNvSpPr>
          <p:nvPr>
            <p:ph type="sldNum" sz="quarter" idx="4"/>
          </p:nvPr>
        </p:nvSpPr>
        <p:spPr>
          <a:xfrm>
            <a:off x="6400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1041" name="椭圆 38928"/>
          <p:cNvSpPr/>
          <p:nvPr userDrawn="1"/>
        </p:nvSpPr>
        <p:spPr>
          <a:xfrm>
            <a:off x="7620000" y="0"/>
            <a:ext cx="1524000" cy="6858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</a:rPr>
              <a:t>第6章</a:t>
            </a:r>
          </a:p>
        </p:txBody>
      </p:sp>
      <p:sp>
        <p:nvSpPr>
          <p:cNvPr id="1042" name="流程图: 延期 38929">
            <a:hlinkClick r:id="" action="ppaction://hlinkshowjump?jump=nextslide"/>
          </p:cNvPr>
          <p:cNvSpPr/>
          <p:nvPr userDrawn="1"/>
        </p:nvSpPr>
        <p:spPr>
          <a:xfrm>
            <a:off x="8153400" y="64008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3" name="流程图: 延期 38930">
            <a:hlinkClick r:id="" action="ppaction://hlinkshowjump?jump=previousslide"/>
          </p:cNvPr>
          <p:cNvSpPr/>
          <p:nvPr userDrawn="1"/>
        </p:nvSpPr>
        <p:spPr>
          <a:xfrm rot="10800000">
            <a:off x="7620000" y="64008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4" name="椭圆 38931">
            <a:hlinkClick r:id="" action="ppaction://hlinkshowjump?jump=endshow"/>
          </p:cNvPr>
          <p:cNvSpPr/>
          <p:nvPr userDrawn="1"/>
        </p:nvSpPr>
        <p:spPr>
          <a:xfrm>
            <a:off x="8686800" y="6357938"/>
            <a:ext cx="304800" cy="3476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5" name="文本框 38932"/>
          <p:cNvSpPr txBox="1"/>
          <p:nvPr userDrawn="1"/>
        </p:nvSpPr>
        <p:spPr>
          <a:xfrm>
            <a:off x="1752600" y="6543675"/>
            <a:ext cx="55022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南京航空航天大学计算机基础教学实验中心  制作（版权所有</a:t>
            </a:r>
            <a:r>
              <a:rPr lang="zh-CN" altLang="en-US" sz="1400" dirty="0" smtClean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） </a:t>
            </a:r>
            <a:endParaRPr lang="zh-CN" altLang="en-US" sz="1400" dirty="0">
              <a:solidFill>
                <a:srgbClr val="AEAEAE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1" u="none" kern="1200" baseline="0">
          <a:solidFill>
            <a:srgbClr val="0000B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F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M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672388" cy="1143000"/>
          </a:xfrm>
        </p:spPr>
        <p:txBody>
          <a:bodyPr anchor="b"/>
          <a:lstStyle/>
          <a:p>
            <a:pPr algn="ctr" defTabSz="914400"/>
            <a:r>
              <a:rPr lang="zh-CN" altLang="en-US" sz="5400" i="0" kern="1200" baseline="0" dirty="0">
                <a:latin typeface="+mj-lt"/>
                <a:ea typeface="+mj-ea"/>
                <a:cs typeface="+mj-cs"/>
              </a:rPr>
              <a:t>第6章  编译预处理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带参数的宏定义</a:t>
            </a:r>
          </a:p>
        </p:txBody>
      </p:sp>
      <p:sp>
        <p:nvSpPr>
          <p:cNvPr id="12290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solidFill>
                  <a:schemeClr val="accent2"/>
                </a:solidFill>
              </a:rPr>
              <a:t>格式</a:t>
            </a:r>
            <a:r>
              <a:rPr lang="zh-CN" altLang="en-US" dirty="0">
                <a:solidFill>
                  <a:schemeClr val="tx2"/>
                </a:solidFill>
              </a:rPr>
              <a:t>：#</a:t>
            </a:r>
            <a:r>
              <a:rPr lang="en-US" altLang="zh-CN">
                <a:solidFill>
                  <a:schemeClr val="tx2"/>
                </a:solidFill>
              </a:rPr>
              <a:t>define </a:t>
            </a:r>
            <a:r>
              <a:rPr lang="zh-CN" altLang="en-US" dirty="0">
                <a:solidFill>
                  <a:schemeClr val="tx2"/>
                </a:solidFill>
              </a:rPr>
              <a:t>宏名(参数表) 字符串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例 </a:t>
            </a: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zh-CN" altLang="en-US" dirty="0">
                <a:solidFill>
                  <a:schemeClr val="tx2"/>
                </a:solidFill>
              </a:rPr>
              <a:t>#</a:t>
            </a:r>
            <a:r>
              <a:rPr lang="en-US" altLang="zh-CN">
                <a:solidFill>
                  <a:schemeClr val="tx2"/>
                </a:solidFill>
              </a:rPr>
              <a:t>define </a:t>
            </a:r>
            <a:r>
              <a:rPr lang="en-US" altLang="zh-CN" err="1">
                <a:solidFill>
                  <a:schemeClr val="tx2"/>
                </a:solidFill>
              </a:rPr>
              <a:t>s(a,b</a:t>
            </a:r>
            <a:r>
              <a:rPr lang="en-US" altLang="zh-CN">
                <a:solidFill>
                  <a:schemeClr val="tx2"/>
                </a:solidFill>
              </a:rPr>
              <a:t>) a*b</a:t>
            </a:r>
          </a:p>
          <a:p>
            <a:pPr>
              <a:buNone/>
            </a:pPr>
            <a:r>
              <a:rPr lang="en-US" altLang="zh-CN">
                <a:solidFill>
                  <a:schemeClr val="tx2"/>
                </a:solidFill>
              </a:rPr>
              <a:t>	…</a:t>
            </a:r>
          </a:p>
          <a:p>
            <a:pPr>
              <a:buNone/>
            </a:pPr>
            <a:r>
              <a:rPr lang="en-US" altLang="zh-CN">
                <a:solidFill>
                  <a:schemeClr val="tx2"/>
                </a:solidFill>
              </a:rPr>
              <a:t>	area=s(2,3);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带参数的宏定义例</a:t>
            </a:r>
            <a:endParaRPr lang="en-US" altLang="zh-CN"/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32766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000"/>
              <a:t>#include &lt;iostream&gt; 		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using namespace std;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#define PI 3.1415926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#define </a:t>
            </a:r>
            <a:r>
              <a:rPr lang="en-US" altLang="zh-CN" sz="2000" err="1"/>
              <a:t>S(r</a:t>
            </a:r>
            <a:r>
              <a:rPr lang="en-US" altLang="zh-CN" sz="2000"/>
              <a:t>) PI*r*r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int main(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{	float </a:t>
            </a:r>
            <a:r>
              <a:rPr lang="en-US" altLang="zh-CN" sz="2000" err="1"/>
              <a:t>a,area</a:t>
            </a:r>
            <a:r>
              <a:rPr lang="en-US" altLang="zh-CN" sz="20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   	a=3.6;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   	area=</a:t>
            </a:r>
            <a:r>
              <a:rPr lang="en-US" altLang="zh-CN" sz="2000" err="1"/>
              <a:t>S(a</a:t>
            </a:r>
            <a:r>
              <a:rPr lang="en-US" altLang="zh-CN" sz="2000"/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   	</a:t>
            </a:r>
            <a:r>
              <a:rPr lang="en-US" altLang="zh-CN" sz="2000" err="1"/>
              <a:t>cout</a:t>
            </a:r>
            <a:r>
              <a:rPr lang="en-US" altLang="zh-CN" sz="2000"/>
              <a:t>&lt;&lt;"r="&lt;&lt;a&lt;&lt;'\n'&lt;&lt;"area="&lt;&lt;area&lt;&lt;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	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70000"/>
              </a:lnSpc>
              <a:buNone/>
            </a:pPr>
            <a:endParaRPr lang="en-US" altLang="zh-CN" sz="2000"/>
          </a:p>
        </p:txBody>
      </p:sp>
      <p:sp>
        <p:nvSpPr>
          <p:cNvPr id="16389" name="文本框 16388"/>
          <p:cNvSpPr txBox="1"/>
          <p:nvPr/>
        </p:nvSpPr>
        <p:spPr>
          <a:xfrm>
            <a:off x="609600" y="4267200"/>
            <a:ext cx="822960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area=</a:t>
            </a:r>
            <a:r>
              <a:rPr lang="en-US" altLang="zh-CN" sz="3200" b="1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s(a+b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area=PI*</a:t>
            </a:r>
            <a:r>
              <a:rPr lang="en-US" altLang="zh-CN" sz="3200" b="1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200" b="1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显然与愿意不符</a:t>
            </a:r>
          </a:p>
          <a:p>
            <a:pPr lvl="0" indent="0">
              <a:lnSpc>
                <a:spcPct val="90000"/>
              </a:lnSpc>
            </a:pPr>
            <a:r>
              <a:rPr lang="zh-CN" altLang="en-US" sz="32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如何改？</a:t>
            </a:r>
            <a:endParaRPr lang="zh-CN" altLang="en-US" sz="4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838200" y="59436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define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s(r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) PI*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391" name="三十二角星 16390"/>
          <p:cNvSpPr/>
          <p:nvPr/>
        </p:nvSpPr>
        <p:spPr>
          <a:xfrm>
            <a:off x="1431290" y="885825"/>
            <a:ext cx="8001000" cy="49530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注意：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宏定义时，宏名与带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参数的括号间不应加空格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#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define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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(r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) PI*r*r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此例将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定义为(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r) PI*r*r    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 build="p"/>
      <p:bldP spid="16390" grpId="0"/>
      <p:bldP spid="1639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3793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3795" name="内容占位符 33794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472440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dirty="0">
                <a:solidFill>
                  <a:schemeClr val="accent2"/>
                </a:solidFill>
              </a:rPr>
              <a:t>①可以嵌套定义宏</a:t>
            </a:r>
            <a:endParaRPr lang="zh-CN" altLang="en-US" dirty="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例：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#</a:t>
            </a:r>
            <a:r>
              <a:rPr lang="en-US" altLang="zh-CN" sz="2400"/>
              <a:t>define  MAX2(a,b)  ( (a)&gt;(</a:t>
            </a:r>
            <a:r>
              <a:rPr lang="en-US" altLang="zh-CN" sz="2400" err="1"/>
              <a:t>b)?(a):(b</a:t>
            </a:r>
            <a:r>
              <a:rPr lang="en-US" altLang="zh-CN" sz="2400"/>
              <a:t>) )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#define  MAX4(a,b,c,d)  MAX2( MAX2(a,b),MAX2(c,d) )</a:t>
            </a:r>
            <a:r>
              <a:rPr lang="en-US" altLang="zh-CN" sz="2400">
                <a:solidFill>
                  <a:srgbClr val="FF0000"/>
                </a:solidFill>
              </a:rPr>
              <a:t>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dirty="0">
                <a:solidFill>
                  <a:schemeClr val="accent2"/>
                </a:solidFill>
              </a:rPr>
              <a:t>②不允许递归定义</a:t>
            </a:r>
            <a:endParaRPr lang="zh-CN" altLang="en-US" dirty="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例：</a:t>
            </a:r>
            <a:r>
              <a:rPr lang="zh-CN" altLang="en-US" sz="2400" b="0" dirty="0"/>
              <a:t> </a:t>
            </a:r>
            <a:r>
              <a:rPr lang="zh-CN" altLang="en-US" sz="2400" dirty="0"/>
              <a:t>#</a:t>
            </a:r>
            <a:r>
              <a:rPr lang="en-US" altLang="zh-CN" sz="2400"/>
              <a:t>define  </a:t>
            </a:r>
            <a:r>
              <a:rPr lang="en-US" altLang="zh-CN" sz="2400" err="1"/>
              <a:t>fac(n</a:t>
            </a:r>
            <a:r>
              <a:rPr lang="en-US" altLang="zh-CN" sz="2400"/>
              <a:t>)   n&lt;=1 ? 1 : n*fac(n-1) </a:t>
            </a:r>
            <a:r>
              <a:rPr lang="en-US" altLang="zh-CN" sz="2400">
                <a:solidFill>
                  <a:srgbClr val="FF0000"/>
                </a:solidFill>
              </a:rPr>
              <a:t>×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796" name="动作按钮: 上一张 33795">
            <a:hlinkClick r:id="rId2" action="ppaction://hlinksldjump"/>
          </p:cNvPr>
          <p:cNvSpPr/>
          <p:nvPr/>
        </p:nvSpPr>
        <p:spPr>
          <a:xfrm>
            <a:off x="6781800" y="6172200"/>
            <a:ext cx="609600" cy="685800"/>
          </a:xfrm>
          <a:prstGeom prst="actionButtonReturn">
            <a:avLst/>
          </a:prstGeom>
          <a:solidFill>
            <a:srgbClr val="33CC33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文件包含</a:t>
            </a:r>
          </a:p>
        </p:txBody>
      </p:sp>
      <p:sp>
        <p:nvSpPr>
          <p:cNvPr id="15362" name="文本占位符 34818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106680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作用：</a:t>
            </a:r>
            <a:r>
              <a:rPr lang="zh-CN" altLang="en-US" sz="2800" dirty="0"/>
              <a:t>让编译预处理器把另一个源文件嵌入（包含）到当前源文件中的该指令处。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4820" name="组合 34819"/>
          <p:cNvGrpSpPr/>
          <p:nvPr/>
        </p:nvGrpSpPr>
        <p:grpSpPr>
          <a:xfrm>
            <a:off x="533400" y="2286000"/>
            <a:ext cx="4724400" cy="3049588"/>
            <a:chOff x="96" y="1434"/>
            <a:chExt cx="2976" cy="1921"/>
          </a:xfrm>
        </p:grpSpPr>
        <p:grpSp>
          <p:nvGrpSpPr>
            <p:cNvPr id="15364" name="组合 34820"/>
            <p:cNvGrpSpPr/>
            <p:nvPr/>
          </p:nvGrpSpPr>
          <p:grpSpPr>
            <a:xfrm>
              <a:off x="96" y="1872"/>
              <a:ext cx="2976" cy="1483"/>
              <a:chOff x="96" y="1872"/>
              <a:chExt cx="2976" cy="1483"/>
            </a:xfrm>
          </p:grpSpPr>
          <p:sp>
            <p:nvSpPr>
              <p:cNvPr id="15365" name="文本框 34821"/>
              <p:cNvSpPr txBox="1"/>
              <p:nvPr/>
            </p:nvSpPr>
            <p:spPr>
              <a:xfrm>
                <a:off x="96" y="1872"/>
                <a:ext cx="1882" cy="1483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>
                <a:spAutoFit/>
              </a:bodyPr>
              <a:lstStyle/>
              <a:p>
                <a:pPr lvl="0" indent="0"/>
                <a:r>
                  <a:rPr lang="zh-CN" altLang="en-US" sz="2800" b="1" dirty="0">
                    <a:latin typeface="Times New Roman" panose="02020603050405020304" charset="0"/>
                    <a:ea typeface="宋体" panose="02010600030101010101" pitchFamily="2" charset="-122"/>
                  </a:rPr>
                  <a:t>#</a:t>
                </a:r>
                <a:r>
                  <a:rPr lang="en-US" altLang="zh-CN" sz="2800" b="1">
                    <a:latin typeface="Times New Roman" panose="02020603050405020304" charset="0"/>
                    <a:ea typeface="宋体" panose="02010600030101010101" pitchFamily="2" charset="-122"/>
                  </a:rPr>
                  <a:t>include  "file2.h"</a:t>
                </a:r>
              </a:p>
              <a:p>
                <a:pPr lvl="0" indent="0"/>
                <a:endParaRPr lang="en-US" altLang="zh-CN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zh-CN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zh-CN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zh-CN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6" name="文本框 34822"/>
              <p:cNvSpPr txBox="1"/>
              <p:nvPr/>
            </p:nvSpPr>
            <p:spPr>
              <a:xfrm>
                <a:off x="336" y="2576"/>
                <a:ext cx="1296" cy="333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5367" name="文本框 34823"/>
              <p:cNvSpPr txBox="1"/>
              <p:nvPr/>
            </p:nvSpPr>
            <p:spPr>
              <a:xfrm>
                <a:off x="2064" y="1878"/>
                <a:ext cx="1008" cy="1082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endPara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</a:p>
              <a:p>
                <a:pPr lvl="0" indent="0"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68" name="文本框 34824"/>
            <p:cNvSpPr txBox="1"/>
            <p:nvPr/>
          </p:nvSpPr>
          <p:spPr>
            <a:xfrm>
              <a:off x="182" y="1434"/>
              <a:ext cx="26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file1.cpp                     file2.h</a:t>
              </a:r>
            </a:p>
          </p:txBody>
        </p:sp>
      </p:grpSp>
      <p:grpSp>
        <p:nvGrpSpPr>
          <p:cNvPr id="34826" name="组合 34825"/>
          <p:cNvGrpSpPr/>
          <p:nvPr/>
        </p:nvGrpSpPr>
        <p:grpSpPr>
          <a:xfrm>
            <a:off x="6464300" y="2300288"/>
            <a:ext cx="2603500" cy="3756025"/>
            <a:chOff x="3832" y="1449"/>
            <a:chExt cx="1640" cy="2366"/>
          </a:xfrm>
        </p:grpSpPr>
        <p:grpSp>
          <p:nvGrpSpPr>
            <p:cNvPr id="15370" name="组合 34826"/>
            <p:cNvGrpSpPr/>
            <p:nvPr/>
          </p:nvGrpSpPr>
          <p:grpSpPr>
            <a:xfrm>
              <a:off x="3832" y="1872"/>
              <a:ext cx="1640" cy="1943"/>
              <a:chOff x="3592" y="1584"/>
              <a:chExt cx="1640" cy="1943"/>
            </a:xfrm>
          </p:grpSpPr>
          <p:sp>
            <p:nvSpPr>
              <p:cNvPr id="15371" name="文本框 34827"/>
              <p:cNvSpPr txBox="1"/>
              <p:nvPr/>
            </p:nvSpPr>
            <p:spPr>
              <a:xfrm>
                <a:off x="3592" y="1584"/>
                <a:ext cx="1640" cy="1943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/>
                <a:r>
                  <a:rPr lang="en-US" altLang="en-US" sz="2800" b="1">
                    <a:latin typeface="Times New Roman" panose="02020603050405020304" charset="0"/>
                    <a:ea typeface="宋体" panose="02010600030101010101" pitchFamily="2" charset="-122"/>
                  </a:rPr>
                  <a:t>        </a:t>
                </a:r>
              </a:p>
              <a:p>
                <a:pPr lvl="0" indent="0"/>
                <a:endParaRPr lang="en-US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en-US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/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2" name="文本框 34828"/>
              <p:cNvSpPr txBox="1"/>
              <p:nvPr/>
            </p:nvSpPr>
            <p:spPr>
              <a:xfrm>
                <a:off x="3744" y="2991"/>
                <a:ext cx="1296" cy="333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5373" name="文本框 34829"/>
              <p:cNvSpPr txBox="1"/>
              <p:nvPr/>
            </p:nvSpPr>
            <p:spPr>
              <a:xfrm>
                <a:off x="3840" y="1791"/>
                <a:ext cx="1008" cy="1082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endPara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lvl="0" indent="0"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</a:p>
              <a:p>
                <a:pPr lvl="0" indent="0"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74" name="文本框 34830"/>
            <p:cNvSpPr txBox="1"/>
            <p:nvPr/>
          </p:nvSpPr>
          <p:spPr>
            <a:xfrm>
              <a:off x="3852" y="1449"/>
              <a:ext cx="9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file1'.cpp</a:t>
              </a:r>
            </a:p>
          </p:txBody>
        </p:sp>
      </p:grpSp>
      <p:grpSp>
        <p:nvGrpSpPr>
          <p:cNvPr id="34832" name="组合 34831"/>
          <p:cNvGrpSpPr/>
          <p:nvPr/>
        </p:nvGrpSpPr>
        <p:grpSpPr>
          <a:xfrm>
            <a:off x="5562600" y="1981200"/>
            <a:ext cx="611188" cy="2057400"/>
            <a:chOff x="3264" y="1248"/>
            <a:chExt cx="385" cy="1296"/>
          </a:xfrm>
        </p:grpSpPr>
        <p:sp>
          <p:nvSpPr>
            <p:cNvPr id="15376" name="右箭头 34832"/>
            <p:cNvSpPr/>
            <p:nvPr/>
          </p:nvSpPr>
          <p:spPr>
            <a:xfrm>
              <a:off x="3264" y="23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文本框 34833"/>
            <p:cNvSpPr txBox="1"/>
            <p:nvPr/>
          </p:nvSpPr>
          <p:spPr>
            <a:xfrm>
              <a:off x="3264" y="1248"/>
              <a:ext cx="385" cy="94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包含处理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一般形式</a:t>
            </a:r>
          </a:p>
        </p:txBody>
      </p:sp>
      <p:sp>
        <p:nvSpPr>
          <p:cNvPr id="16386" name="文本占位符 20482"/>
          <p:cNvSpPr>
            <a:spLocks noGrp="1"/>
          </p:cNvSpPr>
          <p:nvPr>
            <p:ph idx="1"/>
          </p:nvPr>
        </p:nvSpPr>
        <p:spPr>
          <a:xfrm>
            <a:off x="588010" y="1119505"/>
            <a:ext cx="8229600" cy="1371600"/>
          </a:xfrm>
        </p:spPr>
        <p:txBody>
          <a:bodyPr anchor="t"/>
          <a:lstStyle/>
          <a:p>
            <a:pPr algn="just"/>
            <a:r>
              <a:rPr lang="zh-CN" altLang="en-US" sz="2400" dirty="0"/>
              <a:t>文件包含命令格式如下：</a:t>
            </a:r>
          </a:p>
          <a:p>
            <a:pPr algn="just">
              <a:buNone/>
            </a:pPr>
            <a:r>
              <a:rPr lang="zh-CN" altLang="en-US" sz="2400" dirty="0"/>
              <a:t>		 </a:t>
            </a:r>
            <a:r>
              <a:rPr lang="zh-CN" altLang="en-US" sz="2400" dirty="0">
                <a:ea typeface="宋体" panose="02010600030101010101" pitchFamily="2" charset="-122"/>
              </a:rPr>
              <a:t>①</a:t>
            </a:r>
            <a:r>
              <a:rPr lang="zh-CN" altLang="en-US" sz="2400" dirty="0"/>
              <a:t>  </a:t>
            </a:r>
            <a:r>
              <a:rPr lang="zh-CN" altLang="en-US" sz="2400" dirty="0">
                <a:sym typeface="+mn-ea"/>
              </a:rPr>
              <a:t>#</a:t>
            </a:r>
            <a:r>
              <a:rPr lang="en-US" altLang="zh-CN" sz="2400">
                <a:sym typeface="+mn-ea"/>
              </a:rPr>
              <a:t>include &lt;</a:t>
            </a:r>
            <a:r>
              <a:rPr lang="zh-CN" altLang="en-US" sz="2400" dirty="0">
                <a:sym typeface="+mn-ea"/>
              </a:rPr>
              <a:t>文件名&gt; </a:t>
            </a:r>
            <a:endParaRPr lang="zh-CN" altLang="en-US" sz="2400" dirty="0"/>
          </a:p>
          <a:p>
            <a:pPr algn="just">
              <a:buNone/>
            </a:pPr>
            <a:r>
              <a:rPr lang="en-US" altLang="zh-CN" sz="2400" dirty="0"/>
              <a:t>		 </a:t>
            </a:r>
            <a:r>
              <a:rPr lang="zh-CN" altLang="en-US" sz="2400" dirty="0"/>
              <a:t>或</a:t>
            </a:r>
          </a:p>
          <a:p>
            <a:pPr algn="just">
              <a:buNone/>
            </a:pPr>
            <a:r>
              <a:rPr lang="zh-CN" altLang="en-US" sz="2400" dirty="0"/>
              <a:t>		 </a:t>
            </a:r>
            <a:r>
              <a:rPr lang="zh-CN" altLang="en-US" sz="2400" dirty="0">
                <a:ea typeface="宋体" panose="02010600030101010101" pitchFamily="2" charset="-122"/>
              </a:rPr>
              <a:t>② </a:t>
            </a:r>
            <a:r>
              <a:rPr lang="zh-CN" altLang="en-US" sz="2400" dirty="0">
                <a:sym typeface="+mn-ea"/>
              </a:rPr>
              <a:t>#</a:t>
            </a:r>
            <a:r>
              <a:rPr lang="en-US" altLang="zh-CN" sz="2400">
                <a:sym typeface="+mn-ea"/>
              </a:rPr>
              <a:t>include "</a:t>
            </a:r>
            <a:r>
              <a:rPr lang="zh-CN" altLang="en-US" sz="2400" dirty="0">
                <a:sym typeface="+mn-ea"/>
              </a:rPr>
              <a:t>文件名"</a:t>
            </a:r>
            <a:endParaRPr lang="zh-CN" altLang="en-US" sz="2400" dirty="0"/>
          </a:p>
        </p:txBody>
      </p:sp>
      <p:sp>
        <p:nvSpPr>
          <p:cNvPr id="20485" name="文本框 20484"/>
          <p:cNvSpPr txBox="1"/>
          <p:nvPr/>
        </p:nvSpPr>
        <p:spPr>
          <a:xfrm>
            <a:off x="228600" y="2915920"/>
            <a:ext cx="8229600" cy="1188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l"/>
            <a:r>
              <a:rPr b="1">
                <a:latin typeface="Times New Roman" panose="02020603050405020304" charset="0"/>
                <a:ea typeface="楷体_GB2312" pitchFamily="49" charset="-122"/>
              </a:rPr>
              <a:t>“ </a:t>
            </a:r>
            <a:r>
              <a:rPr lang="zh-CN" b="1">
                <a:ea typeface="楷体_GB2312" pitchFamily="49" charset="-122"/>
                <a:sym typeface="+mn-ea"/>
              </a:rPr>
              <a:t>对</a:t>
            </a:r>
            <a:r>
              <a:rPr b="1">
                <a:ea typeface="楷体_GB2312" pitchFamily="49" charset="-122"/>
                <a:sym typeface="+mn-ea"/>
              </a:rPr>
              <a:t>格式</a:t>
            </a:r>
            <a:r>
              <a:rPr lang="zh-CN" altLang="en-US" dirty="0">
                <a:sym typeface="+mn-ea"/>
              </a:rPr>
              <a:t>① </a:t>
            </a:r>
            <a:r>
              <a:rPr b="1">
                <a:latin typeface="Times New Roman" panose="02020603050405020304" charset="0"/>
                <a:ea typeface="楷体_GB2312" pitchFamily="49" charset="-122"/>
              </a:rPr>
              <a:t>一般用于嵌入C++系统提供的头文件，这些头文件一般存放于C++系统标准头文件包含目录（即文件夹）中，不同的C++编译系统，头文件包含目录不同。</a:t>
            </a:r>
          </a:p>
        </p:txBody>
      </p:sp>
      <p:sp>
        <p:nvSpPr>
          <p:cNvPr id="20486" name="文本框 20485"/>
          <p:cNvSpPr txBox="1"/>
          <p:nvPr/>
        </p:nvSpPr>
        <p:spPr>
          <a:xfrm>
            <a:off x="355283" y="4557395"/>
            <a:ext cx="7222490" cy="8229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b="1">
                <a:latin typeface="Times New Roman" panose="02020603050405020304" charset="0"/>
                <a:ea typeface="楷体_GB2312" pitchFamily="49" charset="-122"/>
              </a:rPr>
              <a:t>对</a:t>
            </a:r>
            <a:r>
              <a:rPr b="1">
                <a:latin typeface="Times New Roman" panose="02020603050405020304" charset="0"/>
                <a:ea typeface="楷体_GB2312" pitchFamily="49" charset="-122"/>
              </a:rPr>
              <a:t>格式</a:t>
            </a:r>
            <a:r>
              <a:rPr lang="zh-CN" altLang="en-US" dirty="0">
                <a:sym typeface="+mn-ea"/>
              </a:rPr>
              <a:t> ②</a:t>
            </a:r>
            <a:r>
              <a:rPr b="1">
                <a:latin typeface="Times New Roman" panose="02020603050405020304" charset="0"/>
                <a:ea typeface="楷体_GB2312" pitchFamily="49" charset="-122"/>
              </a:rPr>
              <a:t>则首先在文件所在当前工作目录中</a:t>
            </a:r>
          </a:p>
          <a:p>
            <a:pPr lvl="0" indent="0" algn="l"/>
            <a:r>
              <a:rPr b="1">
                <a:latin typeface="Times New Roman" panose="02020603050405020304" charset="0"/>
                <a:ea typeface="楷体_GB2312" pitchFamily="49" charset="-122"/>
              </a:rPr>
              <a:t>进行搜寻；如果搜寻不到，再按标准方式进行搜寻。</a:t>
            </a:r>
          </a:p>
        </p:txBody>
      </p:sp>
      <p:sp>
        <p:nvSpPr>
          <p:cNvPr id="20490" name="三十二角星 20489"/>
          <p:cNvSpPr/>
          <p:nvPr/>
        </p:nvSpPr>
        <p:spPr>
          <a:xfrm>
            <a:off x="114300" y="1246505"/>
            <a:ext cx="8458200" cy="52578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若包含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系统提供</a:t>
            </a:r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的头文件，则用</a:t>
            </a:r>
            <a:r>
              <a:rPr lang="zh-CN" altLang="en-US" sz="2800" dirty="0">
                <a:ea typeface="隶书" panose="02010509060101010101" pitchFamily="49" charset="-122"/>
                <a:sym typeface="+mn-ea"/>
              </a:rPr>
              <a:t>①</a:t>
            </a:r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较好</a:t>
            </a:r>
          </a:p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若包含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自己写的</a:t>
            </a:r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文件，则用</a:t>
            </a:r>
            <a:r>
              <a:rPr lang="zh-CN" altLang="en-US" sz="2800" dirty="0">
                <a:ea typeface="隶书" panose="02010509060101010101" pitchFamily="49" charset="-122"/>
                <a:sym typeface="+mn-ea"/>
              </a:rPr>
              <a:t>②</a:t>
            </a:r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较好</a:t>
            </a:r>
          </a:p>
          <a:p>
            <a:pPr lvl="0" indent="0" algn="ctr"/>
            <a:endParaRPr lang="zh-CN" altLang="en-US" sz="2800" dirty="0">
              <a:latin typeface="Times New Roman" panose="0202060305040502030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9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584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包含处理的例子</a:t>
            </a:r>
          </a:p>
        </p:txBody>
      </p:sp>
      <p:grpSp>
        <p:nvGrpSpPr>
          <p:cNvPr id="35844" name="组合 35843"/>
          <p:cNvGrpSpPr/>
          <p:nvPr/>
        </p:nvGrpSpPr>
        <p:grpSpPr>
          <a:xfrm>
            <a:off x="725488" y="796925"/>
            <a:ext cx="3214687" cy="1416050"/>
            <a:chOff x="336" y="502"/>
            <a:chExt cx="2025" cy="892"/>
          </a:xfrm>
        </p:grpSpPr>
        <p:sp>
          <p:nvSpPr>
            <p:cNvPr id="17411" name="文本框 35844"/>
            <p:cNvSpPr txBox="1"/>
            <p:nvPr/>
          </p:nvSpPr>
          <p:spPr>
            <a:xfrm>
              <a:off x="336" y="870"/>
              <a:ext cx="2025" cy="5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x=200, y=100;</a:t>
              </a:r>
            </a:p>
            <a:p>
              <a:pPr lvl="0" indent="0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float  x1=25.6, x2=28.9;</a:t>
              </a:r>
            </a:p>
          </p:txBody>
        </p:sp>
        <p:sp>
          <p:nvSpPr>
            <p:cNvPr id="17412" name="文本框 35845"/>
            <p:cNvSpPr txBox="1"/>
            <p:nvPr/>
          </p:nvSpPr>
          <p:spPr>
            <a:xfrm>
              <a:off x="384" y="502"/>
              <a:ext cx="7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file1.h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47" name="组合 35846"/>
          <p:cNvGrpSpPr/>
          <p:nvPr/>
        </p:nvGrpSpPr>
        <p:grpSpPr>
          <a:xfrm>
            <a:off x="4517391" y="331470"/>
            <a:ext cx="4232275" cy="3284538"/>
            <a:chOff x="2589" y="544"/>
            <a:chExt cx="2666" cy="2069"/>
          </a:xfrm>
        </p:grpSpPr>
        <p:sp>
          <p:nvSpPr>
            <p:cNvPr id="17414" name="文本框 35847"/>
            <p:cNvSpPr txBox="1"/>
            <p:nvPr/>
          </p:nvSpPr>
          <p:spPr>
            <a:xfrm>
              <a:off x="2589" y="893"/>
              <a:ext cx="2666" cy="1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 indent="0" algn="l">
                <a:lnSpc>
                  <a:spcPts val="2580"/>
                </a:lnSpc>
              </a:pPr>
              <a:r>
                <a:rPr lang="en-US" altLang="en-US" b="1">
                  <a:latin typeface="Times New Roman" panose="02020603050405020304" charset="0"/>
                  <a:ea typeface="宋体" panose="02010600030101010101" pitchFamily="2" charset="-122"/>
                </a:rPr>
                <a:t>#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include   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"file1.h"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#include &lt;iostream&gt;  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using namespace std;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int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main(void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)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{ 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&lt;&lt; x &lt;&lt;'\t' &lt;&lt; y&lt;&lt;'\n';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&lt;&lt; x1 &lt;&lt;'\t' &lt;&lt; x2&lt;&lt;'\n';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 return 0;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7415" name="文本框 35848"/>
            <p:cNvSpPr txBox="1"/>
            <p:nvPr/>
          </p:nvSpPr>
          <p:spPr>
            <a:xfrm>
              <a:off x="2640" y="544"/>
              <a:ext cx="9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file2.cpp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50" name="组合 35849"/>
          <p:cNvGrpSpPr/>
          <p:nvPr/>
        </p:nvGrpSpPr>
        <p:grpSpPr>
          <a:xfrm>
            <a:off x="1463993" y="3594735"/>
            <a:ext cx="6061075" cy="3209925"/>
            <a:chOff x="720" y="2400"/>
            <a:chExt cx="3818" cy="2022"/>
          </a:xfrm>
        </p:grpSpPr>
        <p:sp>
          <p:nvSpPr>
            <p:cNvPr id="17417" name="文本框 35850"/>
            <p:cNvSpPr txBox="1"/>
            <p:nvPr/>
          </p:nvSpPr>
          <p:spPr>
            <a:xfrm>
              <a:off x="1872" y="2496"/>
              <a:ext cx="2666" cy="19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 indent="0" algn="l">
                <a:lnSpc>
                  <a:spcPts val="2580"/>
                </a:lnSpc>
              </a:pP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x=200, y=100;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float  x1=25.6, x2=28.9;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sym typeface="+mn-ea"/>
                </a:rPr>
                <a:t>#include &lt;iostream&gt;  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sym typeface="+mn-ea"/>
                </a:rPr>
                <a:t>using namespace std;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int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main(void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)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{ 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&lt;&lt; x &lt;&lt;'\t' &lt;&lt; y&lt;&lt;'\n';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&lt;&lt; x1 &lt;&lt;'\t' &lt;&lt; x2&lt;&lt;'\n';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 return 0;</a:t>
              </a:r>
            </a:p>
            <a:p>
              <a:pPr lvl="0" indent="0" algn="l">
                <a:lnSpc>
                  <a:spcPts val="258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7418" name="文本框 35851"/>
            <p:cNvSpPr txBox="1"/>
            <p:nvPr/>
          </p:nvSpPr>
          <p:spPr>
            <a:xfrm>
              <a:off x="720" y="2400"/>
              <a:ext cx="99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ts val="258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file2'.cpp</a:t>
              </a:r>
            </a:p>
          </p:txBody>
        </p:sp>
      </p:grpSp>
      <p:grpSp>
        <p:nvGrpSpPr>
          <p:cNvPr id="35857" name="组合 35856"/>
          <p:cNvGrpSpPr/>
          <p:nvPr/>
        </p:nvGrpSpPr>
        <p:grpSpPr>
          <a:xfrm>
            <a:off x="990600" y="2590800"/>
            <a:ext cx="2630488" cy="914400"/>
            <a:chOff x="624" y="1632"/>
            <a:chExt cx="1657" cy="576"/>
          </a:xfrm>
        </p:grpSpPr>
        <p:sp>
          <p:nvSpPr>
            <p:cNvPr id="17420" name="下箭头 35853"/>
            <p:cNvSpPr/>
            <p:nvPr/>
          </p:nvSpPr>
          <p:spPr>
            <a:xfrm>
              <a:off x="1801" y="1632"/>
              <a:ext cx="480" cy="576"/>
            </a:xfrm>
            <a:prstGeom prst="downArrow">
              <a:avLst>
                <a:gd name="adj1" fmla="val 50000"/>
                <a:gd name="adj2" fmla="val 3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rect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文本框 35854"/>
            <p:cNvSpPr txBox="1"/>
            <p:nvPr/>
          </p:nvSpPr>
          <p:spPr>
            <a:xfrm>
              <a:off x="624" y="1728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包含处理后</a:t>
              </a:r>
            </a:p>
          </p:txBody>
        </p:sp>
      </p:grpSp>
      <p:sp>
        <p:nvSpPr>
          <p:cNvPr id="35856" name="云形标注 35855"/>
          <p:cNvSpPr/>
          <p:nvPr/>
        </p:nvSpPr>
        <p:spPr>
          <a:xfrm>
            <a:off x="0" y="990600"/>
            <a:ext cx="4419600" cy="2057400"/>
          </a:xfrm>
          <a:prstGeom prst="cloudCallout">
            <a:avLst>
              <a:gd name="adj1" fmla="val 27046"/>
              <a:gd name="adj2" fmla="val 94060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   编译器对该文件，</a:t>
            </a:r>
          </a:p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进行编译连接。</a:t>
            </a:r>
            <a:endParaRPr lang="zh-CN" altLang="en-US" sz="2800" dirty="0">
              <a:latin typeface="Times New Roman" panose="02020603050405020304" charset="0"/>
              <a:ea typeface="隶书" panose="02010509060101010101" pitchFamily="49" charset="-122"/>
            </a:endParaRPr>
          </a:p>
        </p:txBody>
      </p:sp>
      <p:sp>
        <p:nvSpPr>
          <p:cNvPr id="35859" name="云形标注 35858"/>
          <p:cNvSpPr/>
          <p:nvPr/>
        </p:nvSpPr>
        <p:spPr>
          <a:xfrm>
            <a:off x="4876800" y="2667000"/>
            <a:ext cx="4038600" cy="1828800"/>
          </a:xfrm>
          <a:prstGeom prst="cloudCallout">
            <a:avLst>
              <a:gd name="adj1" fmla="val -1495"/>
              <a:gd name="adj2" fmla="val -78384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一条文件包含命令</a:t>
            </a:r>
          </a:p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只能包含一个文件 </a:t>
            </a:r>
          </a:p>
        </p:txBody>
      </p:sp>
      <p:sp>
        <p:nvSpPr>
          <p:cNvPr id="35860" name="动作按钮: 上一张 35859">
            <a:hlinkClick r:id="rId2" action="ppaction://hlinksldjump"/>
          </p:cNvPr>
          <p:cNvSpPr/>
          <p:nvPr/>
        </p:nvSpPr>
        <p:spPr>
          <a:xfrm>
            <a:off x="8534400" y="5562600"/>
            <a:ext cx="609600" cy="685800"/>
          </a:xfrm>
          <a:prstGeom prst="actionButtonReturn">
            <a:avLst/>
          </a:prstGeom>
          <a:solidFill>
            <a:srgbClr val="33CC33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58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584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3585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条件编译的几种形式</a:t>
            </a:r>
          </a:p>
        </p:txBody>
      </p:sp>
      <p:sp>
        <p:nvSpPr>
          <p:cNvPr id="25603" name="内容占位符 25602"/>
          <p:cNvSpPr>
            <a:spLocks noGrp="1"/>
          </p:cNvSpPr>
          <p:nvPr>
            <p:ph idx="1"/>
          </p:nvPr>
        </p:nvSpPr>
        <p:spPr>
          <a:xfrm>
            <a:off x="533400" y="2057400"/>
            <a:ext cx="7772400" cy="4800600"/>
          </a:xfrm>
        </p:spPr>
        <p:txBody>
          <a:bodyPr anchor="t"/>
          <a:lstStyle/>
          <a:p>
            <a:r>
              <a:rPr lang="zh-CN" altLang="en-US" sz="2800" dirty="0">
                <a:latin typeface="楷体_GB2312" pitchFamily="49" charset="-122"/>
              </a:rPr>
              <a:t>形式1   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			#</a:t>
            </a:r>
            <a:r>
              <a:rPr lang="en-US" altLang="zh-CN" sz="2800" err="1">
                <a:latin typeface="楷体_GB2312" pitchFamily="49" charset="-122"/>
              </a:rPr>
              <a:t>ifdef</a:t>
            </a:r>
            <a:r>
              <a:rPr lang="en-US" altLang="zh-CN" sz="2800">
                <a:latin typeface="楷体_GB2312" pitchFamily="49" charset="-122"/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            程序段1                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			[#</a:t>
            </a:r>
            <a:r>
              <a:rPr lang="en-US" altLang="zh-CN" sz="2800">
                <a:latin typeface="楷体_GB2312" pitchFamily="49" charset="-122"/>
              </a:rPr>
              <a:t>else                  </a:t>
            </a:r>
          </a:p>
          <a:p>
            <a:pPr>
              <a:buNone/>
            </a:pPr>
            <a:r>
              <a:rPr lang="en-US" altLang="zh-CN" sz="2800">
                <a:latin typeface="楷体_GB2312" pitchFamily="49" charset="-122"/>
              </a:rPr>
              <a:t>            </a:t>
            </a:r>
            <a:r>
              <a:rPr lang="zh-CN" altLang="en-US" sz="2800" dirty="0">
                <a:latin typeface="楷体_GB2312" pitchFamily="49" charset="-122"/>
              </a:rPr>
              <a:t>程序段2]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         #</a:t>
            </a:r>
            <a:r>
              <a:rPr lang="en-US" altLang="zh-CN" sz="2800" err="1">
                <a:latin typeface="楷体_GB2312" pitchFamily="49" charset="-122"/>
              </a:rPr>
              <a:t>endif</a:t>
            </a:r>
            <a:endParaRPr lang="en-US" altLang="zh-CN" sz="2800">
              <a:latin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5605" name="右大括号 25604"/>
          <p:cNvSpPr/>
          <p:nvPr/>
        </p:nvSpPr>
        <p:spPr>
          <a:xfrm>
            <a:off x="5486400" y="4343400"/>
            <a:ext cx="228600" cy="838200"/>
          </a:xfrm>
          <a:prstGeom prst="rightBrace">
            <a:avLst>
              <a:gd name="adj1" fmla="val 77067"/>
              <a:gd name="adj2" fmla="val 52083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6" name="文本框 25605"/>
          <p:cNvSpPr txBox="1"/>
          <p:nvPr/>
        </p:nvSpPr>
        <p:spPr>
          <a:xfrm>
            <a:off x="6019800" y="4419600"/>
            <a:ext cx="2133600" cy="579438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可以没有</a:t>
            </a:r>
          </a:p>
        </p:txBody>
      </p:sp>
      <p:sp>
        <p:nvSpPr>
          <p:cNvPr id="25607" name="云形标注 25606"/>
          <p:cNvSpPr/>
          <p:nvPr/>
        </p:nvSpPr>
        <p:spPr>
          <a:xfrm>
            <a:off x="3276600" y="990600"/>
            <a:ext cx="5257800" cy="1600200"/>
          </a:xfrm>
          <a:prstGeom prst="cloudCallout">
            <a:avLst>
              <a:gd name="adj1" fmla="val -19412"/>
              <a:gd name="adj2" fmla="val 69644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当标识符已被定义过</a:t>
            </a:r>
          </a:p>
          <a:p>
            <a:pPr lvl="0" indent="0" algn="ctr"/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（一般是用#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define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定义），</a:t>
            </a:r>
          </a:p>
          <a:p>
            <a:pPr lvl="0" indent="0" algn="ctr"/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则编译程序段1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6" grpId="0"/>
      <p:bldP spid="256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条件编译的几种形式</a:t>
            </a:r>
          </a:p>
        </p:txBody>
      </p:sp>
      <p:sp>
        <p:nvSpPr>
          <p:cNvPr id="26627" name="内容占位符 26626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 anchor="t"/>
          <a:lstStyle/>
          <a:p>
            <a:r>
              <a:rPr lang="zh-CN" altLang="en-US" sz="2800" dirty="0">
                <a:latin typeface="楷体_GB2312" pitchFamily="49" charset="-122"/>
              </a:rPr>
              <a:t>形式2		  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			 #</a:t>
            </a:r>
            <a:r>
              <a:rPr lang="en-US" altLang="zh-CN" sz="2800" err="1">
                <a:latin typeface="楷体_GB2312" pitchFamily="49" charset="-122"/>
              </a:rPr>
              <a:t>ifndef</a:t>
            </a:r>
            <a:r>
              <a:rPr lang="en-US" altLang="zh-CN" sz="2800">
                <a:latin typeface="楷体_GB2312" pitchFamily="49" charset="-122"/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          程序段1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          [#</a:t>
            </a:r>
            <a:r>
              <a:rPr lang="en-US" altLang="zh-CN" sz="2800">
                <a:latin typeface="楷体_GB2312" pitchFamily="49" charset="-122"/>
              </a:rPr>
              <a:t>else </a:t>
            </a:r>
          </a:p>
          <a:p>
            <a:pPr>
              <a:buNone/>
            </a:pPr>
            <a:r>
              <a:rPr lang="en-US" altLang="zh-CN" sz="280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程序段2]</a:t>
            </a:r>
          </a:p>
          <a:p>
            <a:pPr>
              <a:buNone/>
            </a:pPr>
            <a:r>
              <a:rPr lang="zh-CN" altLang="en-US" sz="2800" dirty="0">
                <a:latin typeface="楷体_GB2312" pitchFamily="49" charset="-122"/>
              </a:rPr>
              <a:t>          #</a:t>
            </a:r>
            <a:r>
              <a:rPr lang="en-US" altLang="zh-CN" sz="2800" err="1">
                <a:latin typeface="楷体_GB2312" pitchFamily="49" charset="-122"/>
              </a:rPr>
              <a:t>endif</a:t>
            </a:r>
            <a:endParaRPr lang="en-US" altLang="zh-CN" sz="1800"/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26629" name="右大括号 26628"/>
          <p:cNvSpPr/>
          <p:nvPr/>
        </p:nvSpPr>
        <p:spPr>
          <a:xfrm>
            <a:off x="5181600" y="3962400"/>
            <a:ext cx="228600" cy="990600"/>
          </a:xfrm>
          <a:prstGeom prst="rightBrace">
            <a:avLst>
              <a:gd name="adj1" fmla="val 36091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30" name="文本框 26629"/>
          <p:cNvSpPr txBox="1"/>
          <p:nvPr/>
        </p:nvSpPr>
        <p:spPr>
          <a:xfrm>
            <a:off x="5486400" y="4114800"/>
            <a:ext cx="2133600" cy="579438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可以没有</a:t>
            </a:r>
          </a:p>
        </p:txBody>
      </p:sp>
      <p:sp>
        <p:nvSpPr>
          <p:cNvPr id="26631" name="矩形 26630"/>
          <p:cNvSpPr/>
          <p:nvPr/>
        </p:nvSpPr>
        <p:spPr>
          <a:xfrm>
            <a:off x="1905000" y="5715000"/>
            <a:ext cx="361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600" dirty="0">
                <a:solidFill>
                  <a:srgbClr val="99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意义与形式1相反</a:t>
            </a:r>
          </a:p>
        </p:txBody>
      </p:sp>
      <p:sp>
        <p:nvSpPr>
          <p:cNvPr id="26632" name="云形标注 26631"/>
          <p:cNvSpPr/>
          <p:nvPr/>
        </p:nvSpPr>
        <p:spPr>
          <a:xfrm>
            <a:off x="3352800" y="1219200"/>
            <a:ext cx="3200400" cy="1066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600" b="1" dirty="0">
                <a:latin typeface="Times New Roman" panose="02020603050405020304" charset="0"/>
                <a:ea typeface="宋体" panose="02010600030101010101" pitchFamily="2" charset="-122"/>
              </a:rPr>
              <a:t>未定义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9" grpId="0" animBg="1"/>
      <p:bldP spid="26630" grpId="0"/>
      <p:bldP spid="26631" grpId="0"/>
      <p:bldP spid="266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几种形式</a:t>
            </a:r>
          </a:p>
        </p:txBody>
      </p:sp>
      <p:sp>
        <p:nvSpPr>
          <p:cNvPr id="20482" name="文本占位符 2765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latin typeface="楷体_GB2312" pitchFamily="49" charset="-122"/>
              </a:rPr>
              <a:t>形式3</a:t>
            </a:r>
          </a:p>
          <a:p>
            <a:pPr lvl="2">
              <a:buNone/>
            </a:pPr>
            <a:r>
              <a:rPr lang="zh-CN" altLang="en-US" dirty="0">
                <a:latin typeface="楷体_GB2312" pitchFamily="49" charset="-122"/>
              </a:rPr>
              <a:t>#</a:t>
            </a:r>
            <a:r>
              <a:rPr lang="en-US" altLang="zh-CN">
                <a:latin typeface="楷体_GB2312" pitchFamily="49" charset="-122"/>
              </a:rPr>
              <a:t>if </a:t>
            </a:r>
            <a:r>
              <a:rPr lang="zh-CN" altLang="en-US" dirty="0">
                <a:latin typeface="楷体_GB2312" pitchFamily="49" charset="-122"/>
              </a:rPr>
              <a:t>表达式  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</a:rPr>
              <a:t>/*或#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if（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</a:rPr>
              <a:t>表达式）*/</a:t>
            </a:r>
          </a:p>
          <a:p>
            <a:pPr lvl="2">
              <a:buNone/>
            </a:pPr>
            <a:r>
              <a:rPr lang="zh-CN" altLang="en-US" dirty="0">
                <a:latin typeface="楷体_GB2312" pitchFamily="49" charset="-122"/>
              </a:rPr>
              <a:t>程序段1</a:t>
            </a:r>
          </a:p>
          <a:p>
            <a:pPr lvl="2">
              <a:buNone/>
            </a:pPr>
            <a:r>
              <a:rPr lang="zh-CN" altLang="en-US" dirty="0">
                <a:latin typeface="楷体_GB2312" pitchFamily="49" charset="-122"/>
              </a:rPr>
              <a:t>[#</a:t>
            </a:r>
            <a:r>
              <a:rPr lang="en-US" altLang="zh-CN">
                <a:latin typeface="楷体_GB2312" pitchFamily="49" charset="-122"/>
              </a:rPr>
              <a:t>else</a:t>
            </a:r>
          </a:p>
          <a:p>
            <a:pPr lvl="2">
              <a:buNone/>
            </a:pPr>
            <a:r>
              <a:rPr lang="zh-CN" altLang="en-US" dirty="0">
                <a:latin typeface="楷体_GB2312" pitchFamily="49" charset="-122"/>
              </a:rPr>
              <a:t>程序段2]</a:t>
            </a:r>
          </a:p>
          <a:p>
            <a:pPr lvl="2">
              <a:buNone/>
            </a:pPr>
            <a:r>
              <a:rPr lang="zh-CN" altLang="en-US" dirty="0">
                <a:latin typeface="楷体_GB2312" pitchFamily="49" charset="-122"/>
              </a:rPr>
              <a:t>#</a:t>
            </a:r>
            <a:r>
              <a:rPr lang="en-US" altLang="zh-CN" err="1">
                <a:latin typeface="楷体_GB2312" pitchFamily="49" charset="-122"/>
              </a:rPr>
              <a:t>endif</a:t>
            </a:r>
            <a:endParaRPr lang="en-US" altLang="zh-CN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228600" y="999490"/>
            <a:ext cx="8375650" cy="5486400"/>
          </a:xfrm>
        </p:spPr>
        <p:txBody>
          <a:bodyPr anchor="t"/>
          <a:lstStyle/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#include &lt;iostream&gt;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using namespace std;  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#define LETTER 0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{ char c;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do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{   </a:t>
            </a:r>
            <a:r>
              <a:rPr lang="en-US" altLang="zh-CN" sz="2400" err="1"/>
              <a:t>cin.get(c</a:t>
            </a:r>
            <a:r>
              <a:rPr lang="en-US" altLang="zh-CN" sz="2400"/>
              <a:t>);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#if LETTER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	if (c&gt;='a'&amp;&amp; c&lt;='z') </a:t>
            </a:r>
            <a:r>
              <a:rPr lang="en-US" altLang="zh-CN" sz="2400">
                <a:sym typeface="+mn-ea"/>
              </a:rPr>
              <a:t>c=c-32;</a:t>
            </a:r>
            <a:endParaRPr lang="en-US" altLang="zh-CN" sz="2400"/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#else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	if (c&gt;='</a:t>
            </a:r>
            <a:r>
              <a:rPr lang="en-US" altLang="zh-CN" sz="2400" err="1"/>
              <a:t>A'&amp;&amp;c</a:t>
            </a:r>
            <a:r>
              <a:rPr lang="en-US" altLang="zh-CN" sz="2400"/>
              <a:t>&lt;='Z') </a:t>
            </a:r>
            <a:r>
              <a:rPr lang="en-US" altLang="zh-CN" sz="2400">
                <a:sym typeface="+mn-ea"/>
              </a:rPr>
              <a:t>c=c+32;</a:t>
            </a:r>
            <a:endParaRPr lang="en-US" altLang="zh-CN" sz="2400"/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#</a:t>
            </a:r>
            <a:r>
              <a:rPr lang="en-US" altLang="zh-CN" sz="2400" err="1"/>
              <a:t>endif</a:t>
            </a:r>
            <a:endParaRPr lang="en-US" altLang="zh-CN" sz="2400"/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cout</a:t>
            </a:r>
            <a:r>
              <a:rPr lang="en-US" altLang="zh-CN" sz="2400"/>
              <a:t>&lt;&lt;c;	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}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	while (c!='\n');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    return 0;</a:t>
            </a:r>
          </a:p>
          <a:p>
            <a:pPr>
              <a:lnSpc>
                <a:spcPts val="2480"/>
              </a:lnSpc>
              <a:spcBef>
                <a:spcPts val="0"/>
              </a:spcBef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29701" name="动作按钮: 上一张 29700">
            <a:hlinkClick r:id="rId2" action="ppaction://hlinksldjump"/>
          </p:cNvPr>
          <p:cNvSpPr/>
          <p:nvPr/>
        </p:nvSpPr>
        <p:spPr>
          <a:xfrm>
            <a:off x="6781800" y="6172200"/>
            <a:ext cx="609600" cy="685800"/>
          </a:xfrm>
          <a:prstGeom prst="actionButtonReturn">
            <a:avLst/>
          </a:prstGeom>
          <a:solidFill>
            <a:srgbClr val="33CC33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8" name="矩形 29701"/>
          <p:cNvSpPr/>
          <p:nvPr/>
        </p:nvSpPr>
        <p:spPr>
          <a:xfrm>
            <a:off x="6289040" y="1000125"/>
            <a:ext cx="2673350" cy="472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lvl="0" indent="-342900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Char char="¬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问题：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输入一行字母字符，根据需要设置条件编译，使之能将字母全改为大写输出，或全改为小写字母输出。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4098" name="文本占位符 31746"/>
          <p:cNvSpPr>
            <a:spLocks noGrp="1"/>
          </p:cNvSpPr>
          <p:nvPr>
            <p:ph idx="1"/>
          </p:nvPr>
        </p:nvSpPr>
        <p:spPr>
          <a:xfrm>
            <a:off x="838200" y="1295400"/>
            <a:ext cx="7626350" cy="4724400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dirty="0"/>
              <a:t>了解带参的宏定义和不带参的宏定义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了解文件包含及使用方法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自学条件编译在程序设计中的使用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1748" name="动作按钮: 结束 31747">
            <a:hlinkClick r:id="" action="ppaction://noaction"/>
          </p:cNvPr>
          <p:cNvSpPr/>
          <p:nvPr/>
        </p:nvSpPr>
        <p:spPr>
          <a:xfrm>
            <a:off x="6705600" y="5943600"/>
            <a:ext cx="685800" cy="685800"/>
          </a:xfrm>
          <a:prstGeom prst="actionButtonEnd">
            <a:avLst/>
          </a:prstGeom>
          <a:solidFill>
            <a:srgbClr val="33CC33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2530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掌握宏定义的方法</a:t>
            </a:r>
          </a:p>
          <a:p>
            <a:r>
              <a:rPr lang="zh-CN" altLang="en-US" dirty="0"/>
              <a:t>掌握文件包含处理方法</a:t>
            </a:r>
          </a:p>
          <a:p>
            <a:r>
              <a:rPr lang="zh-CN" altLang="en-US" dirty="0"/>
              <a:t>自学条件编译的方法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7891" name="内容占位符 378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dirty="0">
                <a:hlinkClick r:id="rId2" action="ppaction://hlinksldjump"/>
              </a:rPr>
              <a:t>概述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>
                <a:hlinkClick r:id="rId3" action="ppaction://hlinksldjump"/>
              </a:rPr>
              <a:t>宏定义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>
                <a:hlinkClick r:id="rId4" action="ppaction://hlinksldjump"/>
              </a:rPr>
              <a:t>文件包含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>
                <a:hlinkClick r:id="rId5" action="ppaction://hlinksldjump"/>
              </a:rPr>
              <a:t>条件编译</a:t>
            </a:r>
            <a:r>
              <a:rPr lang="zh-CN" altLang="en-US" dirty="0"/>
              <a:t>（自学）</a:t>
            </a:r>
          </a:p>
        </p:txBody>
      </p:sp>
      <p:sp>
        <p:nvSpPr>
          <p:cNvPr id="37892" name="动作按钮: 上一张 37891">
            <a:hlinkClick r:id="rId6" action="ppaction://hlinksldjump"/>
          </p:cNvPr>
          <p:cNvSpPr/>
          <p:nvPr/>
        </p:nvSpPr>
        <p:spPr>
          <a:xfrm>
            <a:off x="6705600" y="62484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编译预处理</a:t>
            </a:r>
          </a:p>
        </p:txBody>
      </p:sp>
      <p:sp>
        <p:nvSpPr>
          <p:cNvPr id="36867" name="内容占位符 36866"/>
          <p:cNvSpPr>
            <a:spLocks noGrp="1"/>
          </p:cNvSpPr>
          <p:nvPr>
            <p:ph idx="1"/>
          </p:nvPr>
        </p:nvSpPr>
        <p:spPr>
          <a:xfrm>
            <a:off x="304800" y="1295400"/>
            <a:ext cx="8153400" cy="1143000"/>
          </a:xfrm>
        </p:spPr>
        <p:txBody>
          <a:bodyPr anchor="t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C0000"/>
                </a:solidFill>
              </a:rPr>
              <a:t>编译预处理：</a:t>
            </a:r>
            <a:r>
              <a:rPr lang="zh-CN" altLang="en-US" sz="2400" dirty="0"/>
              <a:t>编译器在对源程序正式编译之前，对源程序进行的</a:t>
            </a:r>
            <a:r>
              <a:rPr lang="zh-CN" altLang="en-US" sz="2400" dirty="0">
                <a:solidFill>
                  <a:srgbClr val="CC0000"/>
                </a:solidFill>
              </a:rPr>
              <a:t>文字上的</a:t>
            </a:r>
            <a:r>
              <a:rPr lang="zh-CN" altLang="en-US" sz="2400" dirty="0"/>
              <a:t>处理工作。</a:t>
            </a:r>
          </a:p>
        </p:txBody>
      </p:sp>
      <p:sp>
        <p:nvSpPr>
          <p:cNvPr id="36869" name="文本框 36868"/>
          <p:cNvSpPr txBox="1"/>
          <p:nvPr/>
        </p:nvSpPr>
        <p:spPr>
          <a:xfrm>
            <a:off x="1828800" y="2209800"/>
            <a:ext cx="549275" cy="13303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预处理1</a:t>
            </a:r>
          </a:p>
        </p:txBody>
      </p:sp>
      <p:sp>
        <p:nvSpPr>
          <p:cNvPr id="36870" name="文本框 36869"/>
          <p:cNvSpPr txBox="1"/>
          <p:nvPr/>
        </p:nvSpPr>
        <p:spPr>
          <a:xfrm>
            <a:off x="3617913" y="2209800"/>
            <a:ext cx="549275" cy="13303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预处理2</a:t>
            </a:r>
          </a:p>
        </p:txBody>
      </p:sp>
      <p:sp>
        <p:nvSpPr>
          <p:cNvPr id="36871" name="文本框 36870"/>
          <p:cNvSpPr txBox="1"/>
          <p:nvPr/>
        </p:nvSpPr>
        <p:spPr>
          <a:xfrm>
            <a:off x="5370513" y="2514600"/>
            <a:ext cx="549275" cy="692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编译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72" name="文本框 36871"/>
          <p:cNvSpPr txBox="1"/>
          <p:nvPr/>
        </p:nvSpPr>
        <p:spPr>
          <a:xfrm>
            <a:off x="787400" y="2403475"/>
            <a:ext cx="912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f.cpp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73" name="文本框 36872"/>
          <p:cNvSpPr txBox="1"/>
          <p:nvPr/>
        </p:nvSpPr>
        <p:spPr>
          <a:xfrm>
            <a:off x="2463800" y="2362200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 '.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cpp</a:t>
            </a:r>
            <a:endParaRPr lang="en-US" altLang="zh-CN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74" name="文本框 36873"/>
          <p:cNvSpPr txBox="1"/>
          <p:nvPr/>
        </p:nvSpPr>
        <p:spPr>
          <a:xfrm>
            <a:off x="4216400" y="2362200"/>
            <a:ext cx="1157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 ''.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cpp</a:t>
            </a:r>
            <a:endParaRPr lang="en-US" altLang="zh-CN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77" name="矩形 36876"/>
          <p:cNvSpPr/>
          <p:nvPr/>
        </p:nvSpPr>
        <p:spPr>
          <a:xfrm>
            <a:off x="685800" y="2895600"/>
            <a:ext cx="1143000" cy="1371600"/>
          </a:xfrm>
          <a:prstGeom prst="rect">
            <a:avLst/>
          </a:prstGeom>
          <a:noFill/>
          <a:ln w="57150" cap="flat" cmpd="sng">
            <a:solidFill>
              <a:srgbClr val="CC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80" name="矩形 36879"/>
          <p:cNvSpPr/>
          <p:nvPr/>
        </p:nvSpPr>
        <p:spPr>
          <a:xfrm>
            <a:off x="2438400" y="2895600"/>
            <a:ext cx="1143000" cy="1371600"/>
          </a:xfrm>
          <a:prstGeom prst="rect">
            <a:avLst/>
          </a:prstGeom>
          <a:noFill/>
          <a:ln w="57150" cap="flat" cmpd="sng">
            <a:solidFill>
              <a:srgbClr val="CC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内容</a:t>
            </a:r>
          </a:p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变化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83" name="矩形 36882"/>
          <p:cNvSpPr/>
          <p:nvPr/>
        </p:nvSpPr>
        <p:spPr>
          <a:xfrm>
            <a:off x="4191000" y="2895600"/>
            <a:ext cx="1143000" cy="1371600"/>
          </a:xfrm>
          <a:prstGeom prst="rect">
            <a:avLst/>
          </a:prstGeom>
          <a:noFill/>
          <a:ln w="57150" cap="flat" cmpd="sng">
            <a:solidFill>
              <a:srgbClr val="CC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内容</a:t>
            </a:r>
          </a:p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变化</a:t>
            </a:r>
          </a:p>
        </p:txBody>
      </p:sp>
      <p:sp>
        <p:nvSpPr>
          <p:cNvPr id="36886" name="矩形 36885"/>
          <p:cNvSpPr/>
          <p:nvPr/>
        </p:nvSpPr>
        <p:spPr>
          <a:xfrm>
            <a:off x="5943600" y="2895600"/>
            <a:ext cx="1143000" cy="1371600"/>
          </a:xfrm>
          <a:prstGeom prst="rect">
            <a:avLst/>
          </a:prstGeom>
          <a:noFill/>
          <a:ln w="57150" cap="flat" cmpd="sng">
            <a:solidFill>
              <a:srgbClr val="CC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88" name="矩形 36887"/>
          <p:cNvSpPr/>
          <p:nvPr/>
        </p:nvSpPr>
        <p:spPr>
          <a:xfrm>
            <a:off x="7721600" y="2919413"/>
            <a:ext cx="1143000" cy="1371600"/>
          </a:xfrm>
          <a:prstGeom prst="rect">
            <a:avLst/>
          </a:prstGeom>
          <a:noFill/>
          <a:ln w="57150" cap="flat" cmpd="sng">
            <a:solidFill>
              <a:srgbClr val="CC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89" name="文本框 36888"/>
          <p:cNvSpPr txBox="1"/>
          <p:nvPr/>
        </p:nvSpPr>
        <p:spPr>
          <a:xfrm>
            <a:off x="7123113" y="2590800"/>
            <a:ext cx="549275" cy="692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连接</a:t>
            </a:r>
          </a:p>
        </p:txBody>
      </p:sp>
      <p:sp>
        <p:nvSpPr>
          <p:cNvPr id="36890" name="文本框 36889"/>
          <p:cNvSpPr txBox="1"/>
          <p:nvPr/>
        </p:nvSpPr>
        <p:spPr>
          <a:xfrm>
            <a:off x="6045200" y="2362200"/>
            <a:ext cx="862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f.obj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91" name="文本框 36890"/>
          <p:cNvSpPr txBox="1"/>
          <p:nvPr/>
        </p:nvSpPr>
        <p:spPr>
          <a:xfrm>
            <a:off x="7775575" y="2438400"/>
            <a:ext cx="86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f.exe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6894" name="右箭头 36893"/>
          <p:cNvSpPr/>
          <p:nvPr/>
        </p:nvSpPr>
        <p:spPr>
          <a:xfrm>
            <a:off x="1828800" y="3505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95" name="右箭头 36894"/>
          <p:cNvSpPr/>
          <p:nvPr/>
        </p:nvSpPr>
        <p:spPr>
          <a:xfrm>
            <a:off x="3505200" y="3505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96" name="右箭头 36895"/>
          <p:cNvSpPr/>
          <p:nvPr/>
        </p:nvSpPr>
        <p:spPr>
          <a:xfrm>
            <a:off x="5334000" y="3505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97" name="右箭头 36896"/>
          <p:cNvSpPr/>
          <p:nvPr/>
        </p:nvSpPr>
        <p:spPr>
          <a:xfrm>
            <a:off x="7086600" y="3505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98" name="文本框 36897"/>
          <p:cNvSpPr txBox="1"/>
          <p:nvPr/>
        </p:nvSpPr>
        <p:spPr>
          <a:xfrm>
            <a:off x="990600" y="4800600"/>
            <a:ext cx="6248400" cy="16811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  <a:buClr>
                <a:srgbClr val="3399FF"/>
              </a:buClr>
              <a:buFont typeface="Wingdings" panose="05000000000000000000" pitchFamily="2" charset="2"/>
              <a:buChar char="µ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“预处理”命令行</a:t>
            </a:r>
          </a:p>
          <a:p>
            <a:pPr lvl="1" indent="0">
              <a:lnSpc>
                <a:spcPct val="90000"/>
              </a:lnSpc>
              <a:spcBef>
                <a:spcPct val="20000"/>
              </a:spcBef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以“#”开头</a:t>
            </a:r>
          </a:p>
          <a:p>
            <a:pPr lvl="1" indent="0">
              <a:lnSpc>
                <a:spcPct val="90000"/>
              </a:lnSpc>
              <a:spcBef>
                <a:spcPct val="20000"/>
              </a:spcBef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末尾不加“；”</a:t>
            </a:r>
          </a:p>
          <a:p>
            <a:pPr lvl="1" indent="0">
              <a:lnSpc>
                <a:spcPct val="90000"/>
              </a:lnSpc>
              <a:spcBef>
                <a:spcPct val="20000"/>
              </a:spcBef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可以放在程序的任何位置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9" grpId="0"/>
      <p:bldP spid="36870" grpId="0"/>
      <p:bldP spid="36871" grpId="0"/>
      <p:bldP spid="36872" grpId="0"/>
      <p:bldP spid="36873" grpId="0"/>
      <p:bldP spid="36874" grpId="0"/>
      <p:bldP spid="36880" grpId="0" animBg="1"/>
      <p:bldP spid="36883" grpId="0" animBg="1"/>
      <p:bldP spid="36889" grpId="0"/>
      <p:bldP spid="36890" grpId="0"/>
      <p:bldP spid="36891" grpId="0"/>
      <p:bldP spid="368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编译预处理</a:t>
            </a: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  <a:buChar char="µ"/>
            </a:pPr>
            <a:r>
              <a:rPr lang="zh-CN" altLang="en-US" dirty="0">
                <a:solidFill>
                  <a:schemeClr val="accent2"/>
                </a:solidFill>
              </a:rPr>
              <a:t>三种预处理</a:t>
            </a:r>
          </a:p>
          <a:p>
            <a:pPr lvl="1">
              <a:lnSpc>
                <a:spcPct val="130000"/>
              </a:lnSpc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宏定义</a:t>
            </a:r>
          </a:p>
          <a:p>
            <a:pPr lvl="1">
              <a:lnSpc>
                <a:spcPct val="130000"/>
              </a:lnSpc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文件包含</a:t>
            </a:r>
          </a:p>
          <a:p>
            <a:pPr lvl="1">
              <a:lnSpc>
                <a:spcPct val="130000"/>
              </a:lnSpc>
              <a:buClr>
                <a:srgbClr val="CC3399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条件编译（自学）</a:t>
            </a:r>
          </a:p>
        </p:txBody>
      </p:sp>
      <p:sp>
        <p:nvSpPr>
          <p:cNvPr id="10244" name="动作按钮: 上一张 10243">
            <a:hlinkClick r:id="rId2" action="ppaction://hlinksldjump"/>
          </p:cNvPr>
          <p:cNvSpPr/>
          <p:nvPr/>
        </p:nvSpPr>
        <p:spPr>
          <a:xfrm>
            <a:off x="6781800" y="6172200"/>
            <a:ext cx="609600" cy="685800"/>
          </a:xfrm>
          <a:prstGeom prst="actionButtonReturn">
            <a:avLst/>
          </a:prstGeom>
          <a:solidFill>
            <a:srgbClr val="33CC33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不带参数的宏定义</a:t>
            </a:r>
          </a:p>
        </p:txBody>
      </p:sp>
      <p:sp>
        <p:nvSpPr>
          <p:cNvPr id="8194" name="文本占位符 11266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762000"/>
          </a:xfrm>
        </p:spPr>
        <p:txBody>
          <a:bodyPr anchor="t"/>
          <a:lstStyle/>
          <a:p>
            <a:r>
              <a:rPr lang="zh-CN" altLang="en-US"/>
              <a:t>#</a:t>
            </a:r>
            <a:r>
              <a:rPr lang="en-US" altLang="zh-CN"/>
              <a:t>define   PI   3.1415926</a:t>
            </a:r>
          </a:p>
        </p:txBody>
      </p:sp>
      <p:grpSp>
        <p:nvGrpSpPr>
          <p:cNvPr id="11269" name="组合 11268"/>
          <p:cNvGrpSpPr/>
          <p:nvPr/>
        </p:nvGrpSpPr>
        <p:grpSpPr>
          <a:xfrm>
            <a:off x="2514600" y="1447800"/>
            <a:ext cx="1981200" cy="2378075"/>
            <a:chOff x="1632" y="912"/>
            <a:chExt cx="1248" cy="1498"/>
          </a:xfrm>
        </p:grpSpPr>
        <p:sp>
          <p:nvSpPr>
            <p:cNvPr id="8196" name="椭圆 11269"/>
            <p:cNvSpPr/>
            <p:nvPr/>
          </p:nvSpPr>
          <p:spPr>
            <a:xfrm>
              <a:off x="2064" y="912"/>
              <a:ext cx="384" cy="528"/>
            </a:xfrm>
            <a:prstGeom prst="ellipse">
              <a:avLst/>
            </a:pr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197" name="直接连接符 11270"/>
            <p:cNvSpPr/>
            <p:nvPr/>
          </p:nvSpPr>
          <p:spPr>
            <a:xfrm>
              <a:off x="2256" y="1440"/>
              <a:ext cx="0" cy="480"/>
            </a:xfrm>
            <a:prstGeom prst="line">
              <a:avLst/>
            </a:prstGeom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8" name="文本框 11271"/>
            <p:cNvSpPr txBox="1"/>
            <p:nvPr/>
          </p:nvSpPr>
          <p:spPr>
            <a:xfrm>
              <a:off x="1632" y="1968"/>
              <a:ext cx="12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4000" b="1" dirty="0">
                  <a:solidFill>
                    <a:srgbClr val="008000"/>
                  </a:solidFill>
                  <a:latin typeface="Times New Roman" panose="02020603050405020304" charset="0"/>
                  <a:ea typeface="楷体_GB2312" pitchFamily="49" charset="-122"/>
                </a:rPr>
                <a:t>标识符</a:t>
              </a:r>
            </a:p>
          </p:txBody>
        </p:sp>
      </p:grpSp>
      <p:grpSp>
        <p:nvGrpSpPr>
          <p:cNvPr id="11273" name="组合 11272"/>
          <p:cNvGrpSpPr/>
          <p:nvPr/>
        </p:nvGrpSpPr>
        <p:grpSpPr>
          <a:xfrm>
            <a:off x="3962400" y="1371600"/>
            <a:ext cx="2743200" cy="2454275"/>
            <a:chOff x="2496" y="864"/>
            <a:chExt cx="1728" cy="1546"/>
          </a:xfrm>
        </p:grpSpPr>
        <p:sp>
          <p:nvSpPr>
            <p:cNvPr id="8200" name="椭圆 11273"/>
            <p:cNvSpPr/>
            <p:nvPr/>
          </p:nvSpPr>
          <p:spPr>
            <a:xfrm>
              <a:off x="2496" y="864"/>
              <a:ext cx="1728" cy="624"/>
            </a:xfrm>
            <a:prstGeom prst="ellipse">
              <a:avLst/>
            </a:pr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endParaRPr lang="zh-CN" altLang="en-US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201" name="直接连接符 11274"/>
            <p:cNvSpPr/>
            <p:nvPr/>
          </p:nvSpPr>
          <p:spPr>
            <a:xfrm>
              <a:off x="3360" y="1536"/>
              <a:ext cx="0" cy="432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2" name="文本框 11275"/>
            <p:cNvSpPr txBox="1"/>
            <p:nvPr/>
          </p:nvSpPr>
          <p:spPr>
            <a:xfrm>
              <a:off x="2496" y="1968"/>
              <a:ext cx="168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4000" b="1" dirty="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字符串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矩形 12292"/>
          <p:cNvSpPr/>
          <p:nvPr/>
        </p:nvSpPr>
        <p:spPr>
          <a:xfrm>
            <a:off x="304800" y="4312285"/>
            <a:ext cx="2743200" cy="12192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8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不带参数的宏定义例</a:t>
            </a:r>
            <a:endParaRPr lang="en-US" altLang="zh-CN"/>
          </a:p>
        </p:txBody>
      </p:sp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0" y="1017270"/>
            <a:ext cx="8915400" cy="52578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sz="2400"/>
              <a:t>#include &lt;iostream&gt; 		//不带参数的宏定义示例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C0000"/>
                </a:solidFill>
              </a:rPr>
              <a:t>#define PI 3.1415926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double </a:t>
            </a:r>
            <a:r>
              <a:rPr lang="en-US" altLang="zh-CN" sz="2400" err="1"/>
              <a:t>l,s,r,v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&lt;&lt;"input radius :";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cin</a:t>
            </a:r>
            <a:r>
              <a:rPr lang="en-US" altLang="zh-CN" sz="2400"/>
              <a:t>&gt;&gt;r;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l=2.0*</a:t>
            </a:r>
            <a:r>
              <a:rPr lang="en-US" altLang="zh-CN" sz="2400">
                <a:solidFill>
                  <a:srgbClr val="CC0000"/>
                </a:solidFill>
              </a:rPr>
              <a:t>PI</a:t>
            </a:r>
            <a:r>
              <a:rPr lang="en-US" altLang="zh-CN" sz="2400"/>
              <a:t>*r;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s=</a:t>
            </a:r>
            <a:r>
              <a:rPr lang="en-US" altLang="zh-CN" sz="2400">
                <a:solidFill>
                  <a:srgbClr val="CC0000"/>
                </a:solidFill>
              </a:rPr>
              <a:t>PI</a:t>
            </a:r>
            <a:r>
              <a:rPr lang="en-US" altLang="zh-CN" sz="2400"/>
              <a:t>*r*r;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v=4.0/3*</a:t>
            </a:r>
            <a:r>
              <a:rPr lang="en-US" altLang="zh-CN" sz="2400">
                <a:solidFill>
                  <a:srgbClr val="CC0000"/>
                </a:solidFill>
              </a:rPr>
              <a:t>PI</a:t>
            </a:r>
            <a:r>
              <a:rPr lang="en-US" altLang="zh-CN" sz="2400"/>
              <a:t>*r*r*r;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周长为："&lt;&lt;</a:t>
            </a:r>
            <a:r>
              <a:rPr lang="en-US" altLang="zh-CN" sz="2400"/>
              <a:t>l&lt;&lt;"\n</a:t>
            </a:r>
            <a:r>
              <a:rPr lang="zh-CN" altLang="en-US" sz="2400" dirty="0"/>
              <a:t>面积为："&lt;&lt;</a:t>
            </a:r>
            <a:r>
              <a:rPr lang="en-US" altLang="zh-CN" sz="2400"/>
              <a:t>s&lt;&lt;"\n</a:t>
            </a:r>
            <a:r>
              <a:rPr lang="zh-CN" altLang="en-US" sz="2400" dirty="0"/>
              <a:t>体积为："&lt;&lt;</a:t>
            </a:r>
            <a:r>
              <a:rPr lang="en-US" altLang="zh-CN" sz="2400"/>
              <a:t>v&lt;&lt;'\n';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2294" name="矩形 12293"/>
          <p:cNvSpPr/>
          <p:nvPr/>
        </p:nvSpPr>
        <p:spPr>
          <a:xfrm>
            <a:off x="5257800" y="4236085"/>
            <a:ext cx="3657600" cy="12192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l=2.0*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3.1415926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*r;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s=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3.1415926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*r*r;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v=4.0/3*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3.1415926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*r*r*r;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12297" name="组合 12296"/>
          <p:cNvGrpSpPr/>
          <p:nvPr/>
        </p:nvGrpSpPr>
        <p:grpSpPr>
          <a:xfrm>
            <a:off x="3505200" y="4159885"/>
            <a:ext cx="1828800" cy="1143000"/>
            <a:chOff x="2208" y="2304"/>
            <a:chExt cx="1152" cy="720"/>
          </a:xfrm>
        </p:grpSpPr>
        <p:sp>
          <p:nvSpPr>
            <p:cNvPr id="9222" name="任意多边形 12294"/>
            <p:cNvSpPr/>
            <p:nvPr/>
          </p:nvSpPr>
          <p:spPr>
            <a:xfrm>
              <a:off x="2448" y="2544"/>
              <a:ext cx="768" cy="480"/>
            </a:xfrm>
            <a:custGeom>
              <a:avLst/>
              <a:gdLst/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0" t="0" r="0" b="0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文本框 12295"/>
            <p:cNvSpPr txBox="1"/>
            <p:nvPr/>
          </p:nvSpPr>
          <p:spPr>
            <a:xfrm>
              <a:off x="2208" y="2304"/>
              <a:ext cx="115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宏代换后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10242" name="文本占位符 13314"/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2743200"/>
          </a:xfrm>
        </p:spPr>
        <p:txBody>
          <a:bodyPr anchor="t"/>
          <a:lstStyle/>
          <a:p>
            <a:r>
              <a:rPr lang="zh-CN" altLang="en-US" sz="2400" dirty="0"/>
              <a:t>一般用大写字母表示宏名</a:t>
            </a:r>
          </a:p>
          <a:p>
            <a:r>
              <a:rPr lang="zh-CN" altLang="en-US" sz="2400" dirty="0"/>
              <a:t>减少程序中的重复书写，提高通用性</a:t>
            </a:r>
          </a:p>
          <a:p>
            <a:pPr>
              <a:buNone/>
            </a:pPr>
            <a:r>
              <a:rPr lang="zh-CN" altLang="en-US" sz="2400" dirty="0"/>
              <a:t>		</a:t>
            </a:r>
            <a:r>
              <a:rPr lang="zh-CN" altLang="en-US" sz="2400" dirty="0">
                <a:solidFill>
                  <a:schemeClr val="accent2"/>
                </a:solidFill>
              </a:rPr>
              <a:t>如：</a:t>
            </a:r>
            <a:r>
              <a:rPr lang="zh-CN" altLang="en-US" sz="2400" dirty="0"/>
              <a:t>#</a:t>
            </a:r>
            <a:r>
              <a:rPr lang="en-US" altLang="zh-CN" sz="2400"/>
              <a:t>define </a:t>
            </a:r>
            <a:r>
              <a:rPr lang="en-US" altLang="zh-CN" sz="2400" err="1"/>
              <a:t>array_size</a:t>
            </a:r>
            <a:r>
              <a:rPr lang="en-US" altLang="zh-CN" sz="2400"/>
              <a:t> 100</a:t>
            </a:r>
          </a:p>
          <a:p>
            <a:pPr>
              <a:buNone/>
            </a:pPr>
            <a:r>
              <a:rPr lang="en-US" altLang="zh-CN" sz="2400"/>
              <a:t>			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array[array_size</a:t>
            </a:r>
            <a:r>
              <a:rPr lang="en-US" altLang="zh-CN" sz="2400"/>
              <a:t>];</a:t>
            </a:r>
          </a:p>
          <a:p>
            <a:endParaRPr lang="zh-CN" altLang="en-US" sz="2400" dirty="0"/>
          </a:p>
        </p:txBody>
      </p:sp>
      <p:sp>
        <p:nvSpPr>
          <p:cNvPr id="13317" name="云形标注 13316"/>
          <p:cNvSpPr/>
          <p:nvPr/>
        </p:nvSpPr>
        <p:spPr>
          <a:xfrm>
            <a:off x="5943600" y="1905000"/>
            <a:ext cx="3200400" cy="1371600"/>
          </a:xfrm>
          <a:prstGeom prst="cloudCallout">
            <a:avLst>
              <a:gd name="adj1" fmla="val -72667"/>
              <a:gd name="adj2" fmla="val -16898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便于修改</a:t>
            </a:r>
          </a:p>
        </p:txBody>
      </p:sp>
      <p:sp>
        <p:nvSpPr>
          <p:cNvPr id="13318" name="文本框 13317"/>
          <p:cNvSpPr txBox="1"/>
          <p:nvPr/>
        </p:nvSpPr>
        <p:spPr>
          <a:xfrm>
            <a:off x="609600" y="3657600"/>
            <a:ext cx="8534400" cy="2465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Wingdings 2" panose="05020102010507070707" pitchFamily="18" charset="2"/>
              <a:buChar char="a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只作简单置换，不作任何计算，不作语法检查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Wingdings 2" panose="05020102010507070707" pitchFamily="18" charset="2"/>
              <a:buChar char="a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不是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语句，不在行末加“；”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Wingdings 2" panose="05020102010507070707" pitchFamily="18" charset="2"/>
              <a:buChar char="a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有效范围：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定义命令之后到本源文件结束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Wingdings 2" panose="05020102010507070707" pitchFamily="18" charset="2"/>
              <a:buChar char="a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#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undef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终止宏定义的作用域</a:t>
            </a:r>
          </a:p>
        </p:txBody>
      </p:sp>
      <p:sp>
        <p:nvSpPr>
          <p:cNvPr id="13319" name="横卷形 13318"/>
          <p:cNvSpPr/>
          <p:nvPr/>
        </p:nvSpPr>
        <p:spPr>
          <a:xfrm>
            <a:off x="838200" y="533400"/>
            <a:ext cx="7772400" cy="5791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define PI 3.1415926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{…</a:t>
            </a:r>
          </a:p>
          <a:p>
            <a:pPr lvl="0" indent="0"/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undef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PI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f1( )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...</a:t>
            </a:r>
          </a:p>
          <a:p>
            <a:pPr lvl="0" indent="0"/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3320" name="组合 13319"/>
          <p:cNvGrpSpPr/>
          <p:nvPr/>
        </p:nvGrpSpPr>
        <p:grpSpPr>
          <a:xfrm>
            <a:off x="4800600" y="1981200"/>
            <a:ext cx="3505200" cy="1905000"/>
            <a:chOff x="3072" y="864"/>
            <a:chExt cx="2208" cy="1200"/>
          </a:xfrm>
        </p:grpSpPr>
        <p:sp>
          <p:nvSpPr>
            <p:cNvPr id="10247" name="右大括号 13320"/>
            <p:cNvSpPr/>
            <p:nvPr/>
          </p:nvSpPr>
          <p:spPr>
            <a:xfrm>
              <a:off x="3072" y="864"/>
              <a:ext cx="240" cy="1200"/>
            </a:xfrm>
            <a:prstGeom prst="rightBrace">
              <a:avLst>
                <a:gd name="adj1" fmla="val 41643"/>
                <a:gd name="adj2" fmla="val 51000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文本框 13321"/>
            <p:cNvSpPr txBox="1"/>
            <p:nvPr/>
          </p:nvSpPr>
          <p:spPr>
            <a:xfrm>
              <a:off x="3552" y="1296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PI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的有效范围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build="p"/>
      <p:bldP spid="133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/>
          <p:nvPr/>
        </p:nvSpPr>
        <p:spPr>
          <a:xfrm>
            <a:off x="609600" y="1600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双引号中的字符，与宏名相同也不置换</a:t>
            </a:r>
          </a:p>
        </p:txBody>
      </p:sp>
      <p:sp>
        <p:nvSpPr>
          <p:cNvPr id="11266" name="标题 1433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11267" name="文本占位符 14339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57200"/>
          </a:xfrm>
        </p:spPr>
        <p:txBody>
          <a:bodyPr anchor="t"/>
          <a:lstStyle/>
          <a:p>
            <a:pPr>
              <a:lnSpc>
                <a:spcPct val="70000"/>
              </a:lnSpc>
            </a:pPr>
            <a:r>
              <a:rPr lang="zh-CN" altLang="en-US" sz="2800" dirty="0"/>
              <a:t>宏定义时，可引用已定义的宏名</a:t>
            </a:r>
          </a:p>
          <a:p>
            <a:pPr>
              <a:lnSpc>
                <a:spcPct val="70000"/>
              </a:lnSpc>
            </a:pPr>
            <a:endParaRPr lang="zh-CN" altLang="en-US" sz="2800" dirty="0"/>
          </a:p>
        </p:txBody>
      </p:sp>
      <p:sp>
        <p:nvSpPr>
          <p:cNvPr id="14342" name="文本框 14341"/>
          <p:cNvSpPr txBox="1"/>
          <p:nvPr/>
        </p:nvSpPr>
        <p:spPr>
          <a:xfrm>
            <a:off x="609600" y="2220913"/>
            <a:ext cx="8534400" cy="473964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#include &lt;iostream&gt; 		//不带参数的宏定义示例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using namespace std;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#define R 5.0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#define PI 3.1415926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#define L 2*PI*R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#define S PI*R*R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&lt;&lt;"L="&lt;&lt;L&lt;&lt;"\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nS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="&lt;&lt;S&lt;&lt;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endl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reutrn 0;</a:t>
            </a:r>
          </a:p>
          <a:p>
            <a:pPr lvl="0" indent="0">
              <a:lnSpc>
                <a:spcPts val="3660"/>
              </a:lnSpc>
              <a:spcBef>
                <a:spcPts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3" name="云形标注 14342"/>
          <p:cNvSpPr/>
          <p:nvPr/>
        </p:nvSpPr>
        <p:spPr>
          <a:xfrm>
            <a:off x="3505200" y="3048000"/>
            <a:ext cx="4800600" cy="1447800"/>
          </a:xfrm>
          <a:prstGeom prst="cloudCallout">
            <a:avLst>
              <a:gd name="adj1" fmla="val -58037"/>
              <a:gd name="adj2" fmla="val 144736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4400" dirty="0">
                <a:latin typeface="Times New Roman" panose="02020603050405020304" charset="0"/>
                <a:ea typeface="隶书" panose="02010509060101010101" pitchFamily="49" charset="-122"/>
              </a:rPr>
              <a:t>不置换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 bldLvl="0" animBg="1"/>
      <p:bldP spid="14343" grpId="0" animBg="1"/>
    </p:bldLst>
  </p:timing>
</p:sld>
</file>

<file path=ppt/theme/theme1.xml><?xml version="1.0" encoding="utf-8"?>
<a:theme xmlns:a="http://schemas.openxmlformats.org/drawingml/2006/main" name="zl3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57428"/>
      </a:accent6>
      <a:hlink>
        <a:srgbClr val="FF63B1"/>
      </a:hlink>
      <a:folHlink>
        <a:srgbClr val="B2B2B2"/>
      </a:folHlink>
    </a:clrScheme>
    <a:fontScheme name="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FC1"/>
        </a:accent3>
        <a:accent4>
          <a:srgbClr val="D957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C9D64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86557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7BD"/>
        </a:accent5>
        <a:accent6>
          <a:srgbClr val="B69ABE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6F1"/>
        </a:accent3>
        <a:accent4>
          <a:srgbClr val="31523C"/>
        </a:accent4>
        <a:accent5>
          <a:srgbClr val="FFD0B9"/>
        </a:accent5>
        <a:accent6>
          <a:srgbClr val="8A96BA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DF"/>
        </a:accent3>
        <a:accent4>
          <a:srgbClr val="243050"/>
        </a:accent4>
        <a:accent5>
          <a:srgbClr val="FFEDB9"/>
        </a:accent5>
        <a:accent6>
          <a:srgbClr val="A6CC74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Settings\Owner\Application Data\Microsoft\Templates\zl3.pot</Template>
  <TotalTime>3</TotalTime>
  <Words>786</Words>
  <Application>Microsoft Office PowerPoint</Application>
  <PresentationFormat>全屏显示(4:3)</PresentationFormat>
  <Paragraphs>236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zl3</vt:lpstr>
      <vt:lpstr>第6章  编译预处理</vt:lpstr>
      <vt:lpstr>本章要点</vt:lpstr>
      <vt:lpstr>主要内容</vt:lpstr>
      <vt:lpstr>编译预处理</vt:lpstr>
      <vt:lpstr>编译预处理</vt:lpstr>
      <vt:lpstr>不带参数的宏定义</vt:lpstr>
      <vt:lpstr>不带参数的宏定义例</vt:lpstr>
      <vt:lpstr>说明</vt:lpstr>
      <vt:lpstr>说明</vt:lpstr>
      <vt:lpstr>带参数的宏定义</vt:lpstr>
      <vt:lpstr>带参数的宏定义例</vt:lpstr>
      <vt:lpstr>注意</vt:lpstr>
      <vt:lpstr>文件包含</vt:lpstr>
      <vt:lpstr>一般形式</vt:lpstr>
      <vt:lpstr>包含处理的例子</vt:lpstr>
      <vt:lpstr>条件编译的几种形式</vt:lpstr>
      <vt:lpstr>条件编译的几种形式</vt:lpstr>
      <vt:lpstr>几种形式</vt:lpstr>
      <vt:lpstr>例</vt:lpstr>
      <vt:lpstr>小结</vt:lpstr>
    </vt:vector>
  </TitlesOfParts>
  <Company>南京航空航天大学信息学院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编译预处理</dc:title>
  <dc:creator>臧洌</dc:creator>
  <dc:description>版权所有</dc:description>
  <cp:lastModifiedBy>个人用户</cp:lastModifiedBy>
  <cp:revision>73</cp:revision>
  <dcterms:created xsi:type="dcterms:W3CDTF">2016-12-19T13:10:00Z</dcterms:created>
  <dcterms:modified xsi:type="dcterms:W3CDTF">2019-12-31T02:18:47Z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