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357" r:id="rId13"/>
    <p:sldId id="270" r:id="rId14"/>
    <p:sldId id="271" r:id="rId15"/>
    <p:sldId id="411" r:id="rId16"/>
    <p:sldId id="339" r:id="rId17"/>
    <p:sldId id="343" r:id="rId18"/>
    <p:sldId id="416" r:id="rId19"/>
    <p:sldId id="417" r:id="rId20"/>
    <p:sldId id="418" r:id="rId21"/>
    <p:sldId id="419" r:id="rId22"/>
    <p:sldId id="420" r:id="rId23"/>
    <p:sldId id="440" r:id="rId24"/>
    <p:sldId id="516" r:id="rId25"/>
    <p:sldId id="441" r:id="rId26"/>
    <p:sldId id="445" r:id="rId27"/>
    <p:sldId id="448" r:id="rId28"/>
    <p:sldId id="517" r:id="rId29"/>
    <p:sldId id="449" r:id="rId30"/>
    <p:sldId id="450" r:id="rId31"/>
    <p:sldId id="421" r:id="rId32"/>
    <p:sldId id="461" r:id="rId33"/>
    <p:sldId id="462" r:id="rId34"/>
    <p:sldId id="463" r:id="rId35"/>
    <p:sldId id="464" r:id="rId36"/>
    <p:sldId id="454" r:id="rId37"/>
    <p:sldId id="455" r:id="rId38"/>
    <p:sldId id="457" r:id="rId39"/>
    <p:sldId id="458" r:id="rId40"/>
    <p:sldId id="459" r:id="rId41"/>
    <p:sldId id="460" r:id="rId42"/>
    <p:sldId id="431" r:id="rId43"/>
    <p:sldId id="432" r:id="rId44"/>
    <p:sldId id="433" r:id="rId45"/>
    <p:sldId id="434" r:id="rId46"/>
    <p:sldId id="436" r:id="rId47"/>
    <p:sldId id="437" r:id="rId48"/>
    <p:sldId id="518" r:id="rId49"/>
    <p:sldId id="519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377" r:id="rId62"/>
    <p:sldId id="465" r:id="rId63"/>
    <p:sldId id="466" r:id="rId64"/>
    <p:sldId id="297" r:id="rId65"/>
    <p:sldId id="467" r:id="rId66"/>
    <p:sldId id="468" r:id="rId67"/>
    <p:sldId id="372" r:id="rId68"/>
    <p:sldId id="375" r:id="rId69"/>
    <p:sldId id="376" r:id="rId70"/>
    <p:sldId id="373" r:id="rId71"/>
    <p:sldId id="298" r:id="rId72"/>
    <p:sldId id="299" r:id="rId73"/>
    <p:sldId id="300" r:id="rId74"/>
    <p:sldId id="301" r:id="rId75"/>
    <p:sldId id="399" r:id="rId76"/>
    <p:sldId id="400" r:id="rId77"/>
    <p:sldId id="401" r:id="rId78"/>
    <p:sldId id="303" r:id="rId79"/>
    <p:sldId id="304" r:id="rId80"/>
    <p:sldId id="305" r:id="rId81"/>
    <p:sldId id="306" r:id="rId82"/>
    <p:sldId id="403" r:id="rId83"/>
    <p:sldId id="307" r:id="rId84"/>
    <p:sldId id="308" r:id="rId85"/>
    <p:sldId id="404" r:id="rId86"/>
    <p:sldId id="309" r:id="rId87"/>
    <p:sldId id="409" r:id="rId88"/>
    <p:sldId id="310" r:id="rId8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0099FF"/>
    <a:srgbClr val="CCECFF"/>
    <a:srgbClr val="FFFF00"/>
    <a:srgbClr val="9966FF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08" y="-312"/>
      </p:cViewPr>
      <p:guideLst>
        <p:guide orient="horz" pos="2122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5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22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12291" name="日期占位符 1229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1229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1229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12294" name="页脚占位符 1229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12295" name="灯片编号占位符 1229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950534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8707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任意多边形 387074" descr="CITTEXT"/>
            <p:cNvSpPr/>
            <p:nvPr/>
          </p:nvSpPr>
          <p:spPr>
            <a:xfrm>
              <a:off x="0" y="0"/>
              <a:ext cx="1824" cy="4320"/>
            </a:xfrm>
            <a:custGeom>
              <a:avLst/>
              <a:gdLst/>
              <a:ahLst/>
              <a:cxnLst/>
              <a:rect l="0" t="0" r="0" b="0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矩形 387075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pic>
          <p:nvPicPr>
            <p:cNvPr id="2053" name="图片 387076" descr="CITBANND"/>
            <p:cNvPicPr>
              <a:picLocks noChangeAspect="1"/>
            </p:cNvPicPr>
            <p:nvPr/>
          </p:nvPicPr>
          <p:blipFill>
            <a:blip r:embed="rId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4" name="矩形 387077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grpSp>
          <p:nvGrpSpPr>
            <p:cNvPr id="2055" name="组合 387078"/>
            <p:cNvGrpSpPr/>
            <p:nvPr userDrawn="1"/>
          </p:nvGrpSpPr>
          <p:grpSpPr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2056" name="任意多边形 387079"/>
              <p:cNvSpPr/>
              <p:nvPr/>
            </p:nvSpPr>
            <p:spPr>
              <a:xfrm>
                <a:off x="0" y="2310"/>
                <a:ext cx="364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7" name="组合 387080"/>
              <p:cNvGrpSpPr/>
              <p:nvPr/>
            </p:nvGrpSpPr>
            <p:grpSpPr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2058" name="椭圆 387081"/>
                <p:cNvSpPr/>
                <p:nvPr userDrawn="1"/>
              </p:nvSpPr>
              <p:spPr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59" name="椭圆 387082"/>
                <p:cNvSpPr/>
                <p:nvPr userDrawn="1"/>
              </p:nvSpPr>
              <p:spPr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0" name="椭圆 387083"/>
                <p:cNvSpPr/>
                <p:nvPr userDrawn="1"/>
              </p:nvSpPr>
              <p:spPr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1" name="椭圆 387084"/>
                <p:cNvSpPr/>
                <p:nvPr userDrawn="1"/>
              </p:nvSpPr>
              <p:spPr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</p:grpSp>
        </p:grpSp>
      </p:grpSp>
      <p:sp>
        <p:nvSpPr>
          <p:cNvPr id="2062" name="文本框 387091"/>
          <p:cNvSpPr txBox="1"/>
          <p:nvPr userDrawn="1"/>
        </p:nvSpPr>
        <p:spPr>
          <a:xfrm>
            <a:off x="1097280" y="6543675"/>
            <a:ext cx="7033895" cy="30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ea typeface="楷体_GB2312" pitchFamily="49" charset="-122"/>
                <a:sym typeface="+mn-ea"/>
              </a:rPr>
              <a:t>南京航空航天大学计算机基础教学实验中心  制作（版权所有）</a:t>
            </a:r>
            <a:endParaRPr lang="zh-CN" altLang="en-US" sz="1400">
              <a:solidFill>
                <a:srgbClr val="AEAEAE"/>
              </a:solidFill>
              <a:ea typeface="楷体_GB2312" pitchFamily="49" charset="-122"/>
            </a:endParaRPr>
          </a:p>
        </p:txBody>
      </p:sp>
      <p:sp>
        <p:nvSpPr>
          <p:cNvPr id="387086" name="标题 387085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87087" name="副标题 387086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387088" name="日期占位符 387087"/>
          <p:cNvSpPr>
            <a:spLocks noGrp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2019/12/31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387089" name="页脚占位符 387088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387090" name="灯片编号占位符 387089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304800"/>
            <a:ext cx="20574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05293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3995166" cy="4724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3034" y="1447800"/>
            <a:ext cx="3995166" cy="4724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86049"/>
          <p:cNvGrpSpPr/>
          <p:nvPr/>
        </p:nvGrpSpPr>
        <p:grpSpPr>
          <a:xfrm>
            <a:off x="1600200" y="0"/>
            <a:ext cx="7543800" cy="381000"/>
            <a:chOff x="1008" y="0"/>
            <a:chExt cx="4752" cy="288"/>
          </a:xfrm>
        </p:grpSpPr>
        <p:sp>
          <p:nvSpPr>
            <p:cNvPr id="1027" name="矩形 386050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28" name="图片 386051" descr="CITBANND"/>
            <p:cNvPicPr>
              <a:picLocks noChangeAspect="1"/>
            </p:cNvPicPr>
            <p:nvPr/>
          </p:nvPicPr>
          <p:blipFill>
            <a:blip r:embed="rId1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9" name="矩形 386052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30" name="组合 386053"/>
          <p:cNvGrpSpPr/>
          <p:nvPr/>
        </p:nvGrpSpPr>
        <p:grpSpPr>
          <a:xfrm>
            <a:off x="76200" y="990600"/>
            <a:ext cx="6858000" cy="4964113"/>
            <a:chOff x="96" y="1193"/>
            <a:chExt cx="4320" cy="3127"/>
          </a:xfrm>
        </p:grpSpPr>
        <p:sp>
          <p:nvSpPr>
            <p:cNvPr id="1031" name="任意多边形 386054"/>
            <p:cNvSpPr/>
            <p:nvPr/>
          </p:nvSpPr>
          <p:spPr>
            <a:xfrm>
              <a:off x="96" y="1248"/>
              <a:ext cx="4320" cy="3072"/>
            </a:xfrm>
            <a:custGeom>
              <a:avLst/>
              <a:gdLst/>
              <a:ahLst/>
              <a:cxnLst/>
              <a:rect l="0" t="0" r="0" b="0"/>
              <a:pathLst>
                <a:path w="4320" h="3264">
                  <a:moveTo>
                    <a:pt x="0" y="3264"/>
                  </a:moveTo>
                  <a:lnTo>
                    <a:pt x="0" y="0"/>
                  </a:lnTo>
                  <a:lnTo>
                    <a:pt x="432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椭圆 386055"/>
            <p:cNvSpPr/>
            <p:nvPr/>
          </p:nvSpPr>
          <p:spPr>
            <a:xfrm>
              <a:off x="419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3" name="椭圆 386056"/>
            <p:cNvSpPr/>
            <p:nvPr/>
          </p:nvSpPr>
          <p:spPr>
            <a:xfrm>
              <a:off x="947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386057"/>
            <p:cNvSpPr/>
            <p:nvPr/>
          </p:nvSpPr>
          <p:spPr>
            <a:xfrm>
              <a:off x="1475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5" name="椭圆 386058"/>
            <p:cNvSpPr/>
            <p:nvPr/>
          </p:nvSpPr>
          <p:spPr>
            <a:xfrm>
              <a:off x="2003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6" name="标题 386059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7" name="文本占位符 386060"/>
          <p:cNvSpPr>
            <a:spLocks noGrp="1"/>
          </p:cNvSpPr>
          <p:nvPr>
            <p:ph type="body"/>
          </p:nvPr>
        </p:nvSpPr>
        <p:spPr>
          <a:xfrm>
            <a:off x="304800" y="14478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86062" name="日期占位符 386061"/>
          <p:cNvSpPr>
            <a:spLocks noGrp="1"/>
          </p:cNvSpPr>
          <p:nvPr>
            <p:ph type="dt" sz="half" idx="2"/>
          </p:nvPr>
        </p:nvSpPr>
        <p:spPr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86063" name="页脚占位符 386062"/>
          <p:cNvSpPr>
            <a:spLocks noGrp="1"/>
          </p:cNvSpPr>
          <p:nvPr>
            <p:ph type="ftr" sz="quarter" idx="3"/>
          </p:nvPr>
        </p:nvSpPr>
        <p:spPr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86064" name="灯片编号占位符 386063"/>
          <p:cNvSpPr>
            <a:spLocks noGrp="1"/>
          </p:cNvSpPr>
          <p:nvPr>
            <p:ph type="sldNum" sz="quarter" idx="4"/>
          </p:nvPr>
        </p:nvSpPr>
        <p:spPr>
          <a:xfrm>
            <a:off x="6400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1041" name="椭圆 386064"/>
          <p:cNvSpPr/>
          <p:nvPr userDrawn="1"/>
        </p:nvSpPr>
        <p:spPr>
          <a:xfrm>
            <a:off x="7620000" y="0"/>
            <a:ext cx="1524000" cy="6858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第7章</a:t>
            </a:r>
          </a:p>
        </p:txBody>
      </p:sp>
      <p:sp>
        <p:nvSpPr>
          <p:cNvPr id="1042" name="流程图: 延期 386065">
            <a:hlinkClick r:id="" action="ppaction://hlinkshowjump?jump=nextslide"/>
          </p:cNvPr>
          <p:cNvSpPr/>
          <p:nvPr userDrawn="1"/>
        </p:nvSpPr>
        <p:spPr>
          <a:xfrm>
            <a:off x="8305800" y="65532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3" name="流程图: 延期 386066">
            <a:hlinkClick r:id="" action="ppaction://hlinkshowjump?jump=previousslide"/>
          </p:cNvPr>
          <p:cNvSpPr/>
          <p:nvPr userDrawn="1"/>
        </p:nvSpPr>
        <p:spPr>
          <a:xfrm rot="10800000">
            <a:off x="7696200" y="65532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" name="椭圆 386067">
            <a:hlinkClick r:id="" action="ppaction://hlinkshowjump?jump=endshow"/>
          </p:cNvPr>
          <p:cNvSpPr/>
          <p:nvPr userDrawn="1"/>
        </p:nvSpPr>
        <p:spPr>
          <a:xfrm>
            <a:off x="8839200" y="6510338"/>
            <a:ext cx="304800" cy="3476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5" name="文本框 386068"/>
          <p:cNvSpPr txBox="1"/>
          <p:nvPr userDrawn="1"/>
        </p:nvSpPr>
        <p:spPr>
          <a:xfrm>
            <a:off x="1752600" y="6543675"/>
            <a:ext cx="55022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latin typeface="Times New Roman" panose="02020603050405020304" pitchFamily="18" charset="0"/>
                <a:ea typeface="楷体_GB2312" pitchFamily="49" charset="-122"/>
              </a:rPr>
              <a:t>南京航空航天大学计算机基础教学实验中心  制作（版权所有</a:t>
            </a:r>
            <a:r>
              <a:rPr lang="zh-CN" altLang="en-US" sz="1400" dirty="0" smtClean="0">
                <a:solidFill>
                  <a:srgbClr val="AEAEAE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endParaRPr lang="zh-CN" altLang="en-US" sz="1400" dirty="0">
              <a:solidFill>
                <a:srgbClr val="AEAEAE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1" u="none" kern="1200" baseline="0">
          <a:solidFill>
            <a:srgbClr val="0000B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F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M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5.xml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7"/>
          <p:cNvSpPr>
            <a:spLocks noGrp="1"/>
          </p:cNvSpPr>
          <p:nvPr>
            <p:ph type="ctrTitle"/>
          </p:nvPr>
        </p:nvSpPr>
        <p:spPr>
          <a:xfrm>
            <a:off x="692785" y="1806575"/>
            <a:ext cx="7672388" cy="1143000"/>
          </a:xfrm>
        </p:spPr>
        <p:txBody>
          <a:bodyPr anchor="b"/>
          <a:lstStyle/>
          <a:p>
            <a:pPr algn="ctr" defTabSz="914400"/>
            <a:r>
              <a:rPr lang="zh-CN" altLang="en-US" sz="5400" i="0" kern="1200" baseline="0" dirty="0">
                <a:latin typeface="+mj-lt"/>
                <a:ea typeface="+mj-ea"/>
                <a:cs typeface="+mj-cs"/>
              </a:rPr>
              <a:t>第7章  数组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69633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数组初始化</a:t>
            </a:r>
          </a:p>
        </p:txBody>
      </p:sp>
      <p:sp>
        <p:nvSpPr>
          <p:cNvPr id="13314" name="文本占位符 69634"/>
          <p:cNvSpPr>
            <a:spLocks noGrp="1"/>
          </p:cNvSpPr>
          <p:nvPr>
            <p:ph idx="1"/>
          </p:nvPr>
        </p:nvSpPr>
        <p:spPr>
          <a:xfrm>
            <a:off x="304800" y="1447800"/>
            <a:ext cx="7839075" cy="581025"/>
          </a:xfrm>
        </p:spPr>
        <p:txBody>
          <a:bodyPr anchor="t"/>
          <a:lstStyle/>
          <a:p>
            <a:r>
              <a:rPr lang="zh-CN" altLang="en-US" sz="2800" dirty="0">
                <a:solidFill>
                  <a:srgbClr val="CC0000"/>
                </a:solidFill>
              </a:rPr>
              <a:t>在定义数组时赋初值</a:t>
            </a:r>
          </a:p>
        </p:txBody>
      </p:sp>
      <p:sp>
        <p:nvSpPr>
          <p:cNvPr id="69637" name="文本框 69636"/>
          <p:cNvSpPr txBox="1"/>
          <p:nvPr/>
        </p:nvSpPr>
        <p:spPr>
          <a:xfrm>
            <a:off x="914400" y="1722438"/>
            <a:ext cx="4811713" cy="1630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a[3]={1，3，5};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float  b[2]={3.14，5.18};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char  c[5]={'a', 'b', 'c', 'd', 'e'};</a:t>
            </a:r>
          </a:p>
        </p:txBody>
      </p:sp>
      <p:sp>
        <p:nvSpPr>
          <p:cNvPr id="69638" name="文本框 69637"/>
          <p:cNvSpPr txBox="1"/>
          <p:nvPr/>
        </p:nvSpPr>
        <p:spPr>
          <a:xfrm>
            <a:off x="609600" y="3276600"/>
            <a:ext cx="8234363" cy="2973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[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亦可</a:t>
            </a:r>
          </a:p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a[ ]={1，2，3，4，5};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	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编译系统自动确定元素个数</a:t>
            </a:r>
          </a:p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b[10]={1，2};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342900" lvl="0" indent="-342900">
              <a:spcBef>
                <a:spcPct val="20000"/>
              </a:spcBef>
              <a:buClr>
                <a:srgbClr val="FF00FF"/>
              </a:buClr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	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前两个元素的值为1、2，其他元素为0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70657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数组在内存中的存放</a:t>
            </a:r>
          </a:p>
        </p:txBody>
      </p:sp>
      <p:sp>
        <p:nvSpPr>
          <p:cNvPr id="70660" name="文本框 70659"/>
          <p:cNvSpPr txBox="1"/>
          <p:nvPr/>
        </p:nvSpPr>
        <p:spPr>
          <a:xfrm>
            <a:off x="838200" y="1295400"/>
            <a:ext cx="3435350" cy="1844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在内存中占据：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一片连续的存储区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例： </a:t>
            </a:r>
            <a:r>
              <a:rPr lang="en-US" altLang="zh-CN" sz="32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 a[20];</a:t>
            </a:r>
          </a:p>
        </p:txBody>
      </p:sp>
      <p:sp>
        <p:nvSpPr>
          <p:cNvPr id="70714" name="横卷形 70713"/>
          <p:cNvSpPr/>
          <p:nvPr/>
        </p:nvSpPr>
        <p:spPr>
          <a:xfrm>
            <a:off x="762000" y="3276600"/>
            <a:ext cx="4114800" cy="2743200"/>
          </a:xfrm>
          <a:prstGeom prst="horizontalScroll">
            <a:avLst>
              <a:gd name="adj" fmla="val 9847"/>
            </a:avLst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VC++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中，一个整型变量</a:t>
            </a:r>
          </a:p>
          <a:p>
            <a:pPr lvl="0" indent="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占用 4 个字节内存。</a:t>
            </a:r>
          </a:p>
        </p:txBody>
      </p:sp>
      <p:grpSp>
        <p:nvGrpSpPr>
          <p:cNvPr id="70716" name="组合 70715"/>
          <p:cNvGrpSpPr/>
          <p:nvPr/>
        </p:nvGrpSpPr>
        <p:grpSpPr>
          <a:xfrm>
            <a:off x="5867400" y="838200"/>
            <a:ext cx="2141538" cy="6019800"/>
            <a:chOff x="3402" y="240"/>
            <a:chExt cx="1349" cy="3792"/>
          </a:xfrm>
        </p:grpSpPr>
        <p:sp>
          <p:nvSpPr>
            <p:cNvPr id="14341" name="直接连接符 70716"/>
            <p:cNvSpPr/>
            <p:nvPr/>
          </p:nvSpPr>
          <p:spPr>
            <a:xfrm>
              <a:off x="3402" y="240"/>
              <a:ext cx="0" cy="37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2" name="直接连接符 70717"/>
            <p:cNvSpPr/>
            <p:nvPr/>
          </p:nvSpPr>
          <p:spPr>
            <a:xfrm>
              <a:off x="4074" y="240"/>
              <a:ext cx="0" cy="37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3" name="直接连接符 70718"/>
            <p:cNvSpPr/>
            <p:nvPr/>
          </p:nvSpPr>
          <p:spPr>
            <a:xfrm>
              <a:off x="3402" y="768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4" name="直接连接符 70719"/>
            <p:cNvSpPr/>
            <p:nvPr/>
          </p:nvSpPr>
          <p:spPr>
            <a:xfrm>
              <a:off x="3402" y="86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5" name="直接连接符 70720"/>
            <p:cNvSpPr/>
            <p:nvPr/>
          </p:nvSpPr>
          <p:spPr>
            <a:xfrm>
              <a:off x="3402" y="96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6" name="直接连接符 70721"/>
            <p:cNvSpPr/>
            <p:nvPr/>
          </p:nvSpPr>
          <p:spPr>
            <a:xfrm>
              <a:off x="3402" y="105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7" name="直接连接符 70722"/>
            <p:cNvSpPr/>
            <p:nvPr/>
          </p:nvSpPr>
          <p:spPr>
            <a:xfrm>
              <a:off x="3402" y="1152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8" name="直接连接符 70723"/>
            <p:cNvSpPr/>
            <p:nvPr/>
          </p:nvSpPr>
          <p:spPr>
            <a:xfrm>
              <a:off x="3402" y="124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9" name="直接连接符 70724"/>
            <p:cNvSpPr/>
            <p:nvPr/>
          </p:nvSpPr>
          <p:spPr>
            <a:xfrm>
              <a:off x="3402" y="134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0" name="直接连接符 70725"/>
            <p:cNvSpPr/>
            <p:nvPr/>
          </p:nvSpPr>
          <p:spPr>
            <a:xfrm>
              <a:off x="3402" y="144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1" name="直接连接符 70726"/>
            <p:cNvSpPr/>
            <p:nvPr/>
          </p:nvSpPr>
          <p:spPr>
            <a:xfrm>
              <a:off x="3402" y="1536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2" name="直接连接符 70727"/>
            <p:cNvSpPr/>
            <p:nvPr/>
          </p:nvSpPr>
          <p:spPr>
            <a:xfrm>
              <a:off x="3402" y="163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3" name="直接连接符 70728"/>
            <p:cNvSpPr/>
            <p:nvPr/>
          </p:nvSpPr>
          <p:spPr>
            <a:xfrm>
              <a:off x="3402" y="172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4" name="直接连接符 70729"/>
            <p:cNvSpPr/>
            <p:nvPr/>
          </p:nvSpPr>
          <p:spPr>
            <a:xfrm>
              <a:off x="3402" y="182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5" name="直接连接符 70730"/>
            <p:cNvSpPr/>
            <p:nvPr/>
          </p:nvSpPr>
          <p:spPr>
            <a:xfrm>
              <a:off x="3402" y="1920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6" name="直接连接符 70731"/>
            <p:cNvSpPr/>
            <p:nvPr/>
          </p:nvSpPr>
          <p:spPr>
            <a:xfrm>
              <a:off x="3402" y="201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7" name="直接连接符 70732"/>
            <p:cNvSpPr/>
            <p:nvPr/>
          </p:nvSpPr>
          <p:spPr>
            <a:xfrm>
              <a:off x="3402" y="211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8" name="直接连接符 70733"/>
            <p:cNvSpPr/>
            <p:nvPr/>
          </p:nvSpPr>
          <p:spPr>
            <a:xfrm>
              <a:off x="3402" y="2784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9" name="直接连接符 70734"/>
            <p:cNvSpPr/>
            <p:nvPr/>
          </p:nvSpPr>
          <p:spPr>
            <a:xfrm>
              <a:off x="3402" y="288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0" name="直接连接符 70735"/>
            <p:cNvSpPr/>
            <p:nvPr/>
          </p:nvSpPr>
          <p:spPr>
            <a:xfrm>
              <a:off x="3402" y="297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1" name="直接连接符 70736"/>
            <p:cNvSpPr/>
            <p:nvPr/>
          </p:nvSpPr>
          <p:spPr>
            <a:xfrm>
              <a:off x="3402" y="307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2" name="直接连接符 70737"/>
            <p:cNvSpPr/>
            <p:nvPr/>
          </p:nvSpPr>
          <p:spPr>
            <a:xfrm>
              <a:off x="3402" y="3168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3" name="直接连接符 70738"/>
            <p:cNvSpPr/>
            <p:nvPr/>
          </p:nvSpPr>
          <p:spPr>
            <a:xfrm>
              <a:off x="3402" y="326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4" name="直接连接符 70739"/>
            <p:cNvSpPr/>
            <p:nvPr/>
          </p:nvSpPr>
          <p:spPr>
            <a:xfrm>
              <a:off x="3402" y="336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5" name="直接连接符 70740"/>
            <p:cNvSpPr/>
            <p:nvPr/>
          </p:nvSpPr>
          <p:spPr>
            <a:xfrm>
              <a:off x="3402" y="345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6" name="直接连接符 70741"/>
            <p:cNvSpPr/>
            <p:nvPr/>
          </p:nvSpPr>
          <p:spPr>
            <a:xfrm>
              <a:off x="3402" y="3552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7" name="直接连接符 70742"/>
            <p:cNvSpPr/>
            <p:nvPr/>
          </p:nvSpPr>
          <p:spPr>
            <a:xfrm>
              <a:off x="3402" y="364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8" name="文本框 70743"/>
            <p:cNvSpPr txBox="1"/>
            <p:nvPr/>
          </p:nvSpPr>
          <p:spPr>
            <a:xfrm>
              <a:off x="3594" y="2246"/>
              <a:ext cx="34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9" name="文本框 70744"/>
            <p:cNvSpPr txBox="1"/>
            <p:nvPr/>
          </p:nvSpPr>
          <p:spPr>
            <a:xfrm>
              <a:off x="3498" y="288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内存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4370" name="组合 70745"/>
            <p:cNvGrpSpPr/>
            <p:nvPr/>
          </p:nvGrpSpPr>
          <p:grpSpPr>
            <a:xfrm>
              <a:off x="4122" y="768"/>
              <a:ext cx="629" cy="2762"/>
              <a:chOff x="4122" y="768"/>
              <a:chExt cx="629" cy="2762"/>
            </a:xfrm>
          </p:grpSpPr>
          <p:grpSp>
            <p:nvGrpSpPr>
              <p:cNvPr id="14371" name="组合 70746"/>
              <p:cNvGrpSpPr/>
              <p:nvPr/>
            </p:nvGrpSpPr>
            <p:grpSpPr>
              <a:xfrm>
                <a:off x="4122" y="768"/>
                <a:ext cx="534" cy="336"/>
                <a:chOff x="4122" y="768"/>
                <a:chExt cx="534" cy="336"/>
              </a:xfrm>
            </p:grpSpPr>
            <p:sp>
              <p:nvSpPr>
                <p:cNvPr id="14372" name="右大括号 70747"/>
                <p:cNvSpPr/>
                <p:nvPr/>
              </p:nvSpPr>
              <p:spPr>
                <a:xfrm>
                  <a:off x="4122" y="768"/>
                  <a:ext cx="54" cy="336"/>
                </a:xfrm>
                <a:prstGeom prst="rightBrace">
                  <a:avLst>
                    <a:gd name="adj1" fmla="val 51823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3" name="文本框 70748"/>
                <p:cNvSpPr txBox="1"/>
                <p:nvPr/>
              </p:nvSpPr>
              <p:spPr>
                <a:xfrm>
                  <a:off x="4274" y="806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a[0]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374" name="文本框 70749"/>
              <p:cNvSpPr txBox="1"/>
              <p:nvPr/>
            </p:nvSpPr>
            <p:spPr>
              <a:xfrm>
                <a:off x="4405" y="2227"/>
                <a:ext cx="346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 anchor="ctr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375" name="组合 70750"/>
              <p:cNvGrpSpPr/>
              <p:nvPr/>
            </p:nvGrpSpPr>
            <p:grpSpPr>
              <a:xfrm>
                <a:off x="4128" y="1152"/>
                <a:ext cx="534" cy="336"/>
                <a:chOff x="4122" y="768"/>
                <a:chExt cx="534" cy="336"/>
              </a:xfrm>
            </p:grpSpPr>
            <p:sp>
              <p:nvSpPr>
                <p:cNvPr id="14376" name="右大括号 70751"/>
                <p:cNvSpPr/>
                <p:nvPr/>
              </p:nvSpPr>
              <p:spPr>
                <a:xfrm>
                  <a:off x="4122" y="768"/>
                  <a:ext cx="54" cy="336"/>
                </a:xfrm>
                <a:prstGeom prst="rightBrace">
                  <a:avLst>
                    <a:gd name="adj1" fmla="val 51823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7" name="文本框 70752"/>
                <p:cNvSpPr txBox="1"/>
                <p:nvPr/>
              </p:nvSpPr>
              <p:spPr>
                <a:xfrm>
                  <a:off x="4274" y="806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a[1]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78" name="组合 70753"/>
              <p:cNvGrpSpPr/>
              <p:nvPr/>
            </p:nvGrpSpPr>
            <p:grpSpPr>
              <a:xfrm>
                <a:off x="4128" y="1569"/>
                <a:ext cx="534" cy="336"/>
                <a:chOff x="4122" y="768"/>
                <a:chExt cx="534" cy="336"/>
              </a:xfrm>
            </p:grpSpPr>
            <p:sp>
              <p:nvSpPr>
                <p:cNvPr id="14379" name="右大括号 70754"/>
                <p:cNvSpPr/>
                <p:nvPr/>
              </p:nvSpPr>
              <p:spPr>
                <a:xfrm>
                  <a:off x="4122" y="768"/>
                  <a:ext cx="54" cy="336"/>
                </a:xfrm>
                <a:prstGeom prst="rightBrace">
                  <a:avLst>
                    <a:gd name="adj1" fmla="val 51823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0" name="文本框 70755"/>
                <p:cNvSpPr txBox="1"/>
                <p:nvPr/>
              </p:nvSpPr>
              <p:spPr>
                <a:xfrm>
                  <a:off x="4274" y="806"/>
                  <a:ext cx="38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a[2]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81" name="组合 70756"/>
              <p:cNvGrpSpPr/>
              <p:nvPr/>
            </p:nvGrpSpPr>
            <p:grpSpPr>
              <a:xfrm>
                <a:off x="4128" y="2810"/>
                <a:ext cx="574" cy="336"/>
                <a:chOff x="4122" y="768"/>
                <a:chExt cx="574" cy="336"/>
              </a:xfrm>
            </p:grpSpPr>
            <p:sp>
              <p:nvSpPr>
                <p:cNvPr id="14382" name="右大括号 70757"/>
                <p:cNvSpPr/>
                <p:nvPr/>
              </p:nvSpPr>
              <p:spPr>
                <a:xfrm>
                  <a:off x="4122" y="768"/>
                  <a:ext cx="54" cy="336"/>
                </a:xfrm>
                <a:prstGeom prst="rightBrace">
                  <a:avLst>
                    <a:gd name="adj1" fmla="val 51823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3" name="文本框 70758"/>
                <p:cNvSpPr txBox="1"/>
                <p:nvPr/>
              </p:nvSpPr>
              <p:spPr>
                <a:xfrm>
                  <a:off x="4234" y="806"/>
                  <a:ext cx="46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a[18]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84" name="组合 70759"/>
              <p:cNvGrpSpPr/>
              <p:nvPr/>
            </p:nvGrpSpPr>
            <p:grpSpPr>
              <a:xfrm>
                <a:off x="4128" y="3194"/>
                <a:ext cx="574" cy="336"/>
                <a:chOff x="4122" y="768"/>
                <a:chExt cx="574" cy="336"/>
              </a:xfrm>
            </p:grpSpPr>
            <p:sp>
              <p:nvSpPr>
                <p:cNvPr id="14385" name="右大括号 70760"/>
                <p:cNvSpPr/>
                <p:nvPr/>
              </p:nvSpPr>
              <p:spPr>
                <a:xfrm>
                  <a:off x="4122" y="768"/>
                  <a:ext cx="54" cy="336"/>
                </a:xfrm>
                <a:prstGeom prst="rightBrace">
                  <a:avLst>
                    <a:gd name="adj1" fmla="val 51823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6" name="文本框 70761"/>
                <p:cNvSpPr txBox="1"/>
                <p:nvPr/>
              </p:nvSpPr>
              <p:spPr>
                <a:xfrm>
                  <a:off x="4234" y="806"/>
                  <a:ext cx="46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a[19]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7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693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15362" name="文本占位符 2693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zh-CN" sz="2800"/>
              <a:t>C++</a:t>
            </a:r>
            <a:r>
              <a:rPr lang="zh-CN" altLang="en-US" sz="2800" dirty="0"/>
              <a:t>不允许在数组上进行整体操作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不能整体赋值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不能比较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不能整体输入输出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赋值：</a:t>
            </a:r>
            <a:r>
              <a:rPr lang="en-US" altLang="zh-CN" sz="2800" err="1"/>
              <a:t>for(i</a:t>
            </a:r>
            <a:r>
              <a:rPr lang="en-US" altLang="zh-CN" sz="2800"/>
              <a:t>=0;i&lt;10;i++)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                </a:t>
            </a:r>
            <a:r>
              <a:rPr lang="en-US" altLang="zh-CN" sz="2400" err="1"/>
              <a:t>y[i</a:t>
            </a:r>
            <a:r>
              <a:rPr lang="en-US" altLang="zh-CN" sz="2400"/>
              <a:t>]=</a:t>
            </a:r>
            <a:r>
              <a:rPr lang="en-US" altLang="zh-CN" sz="2400" err="1"/>
              <a:t>x[i</a:t>
            </a:r>
            <a:r>
              <a:rPr lang="en-US" altLang="zh-CN" sz="2400"/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输入：</a:t>
            </a:r>
            <a:r>
              <a:rPr lang="en-US" altLang="zh-CN" sz="2800" err="1"/>
              <a:t>for(i</a:t>
            </a:r>
            <a:r>
              <a:rPr lang="en-US" altLang="zh-CN" sz="2800"/>
              <a:t>=0;i&lt;10;i++)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                </a:t>
            </a:r>
            <a:r>
              <a:rPr lang="en-US" altLang="zh-CN" sz="2400" err="1"/>
              <a:t>cin</a:t>
            </a:r>
            <a:r>
              <a:rPr lang="en-US" altLang="zh-CN" sz="2400"/>
              <a:t>&gt;&gt; </a:t>
            </a:r>
            <a:r>
              <a:rPr lang="en-US" altLang="zh-CN" sz="2400" err="1"/>
              <a:t>y[i</a:t>
            </a:r>
            <a:r>
              <a:rPr lang="en-US" altLang="zh-CN" sz="2400"/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输出：</a:t>
            </a:r>
            <a:r>
              <a:rPr lang="en-US" altLang="zh-CN" sz="2800" err="1"/>
              <a:t>for(i</a:t>
            </a:r>
            <a:r>
              <a:rPr lang="en-US" altLang="zh-CN" sz="2800"/>
              <a:t>=0;i&lt;10;i++)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               </a:t>
            </a:r>
            <a:r>
              <a:rPr lang="en-US" altLang="zh-CN" sz="2400" err="1"/>
              <a:t>cout</a:t>
            </a:r>
            <a:r>
              <a:rPr lang="en-US" altLang="zh-CN" sz="2400"/>
              <a:t>&lt;&lt; </a:t>
            </a:r>
            <a:r>
              <a:rPr lang="en-US" altLang="zh-CN" sz="2400" err="1"/>
              <a:t>y[i</a:t>
            </a:r>
            <a:r>
              <a:rPr lang="en-US" altLang="zh-CN" sz="2400"/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比较：</a:t>
            </a:r>
            <a:r>
              <a:rPr lang="en-US" altLang="zh-CN" sz="2800" err="1"/>
              <a:t>if(x[i</a:t>
            </a:r>
            <a:r>
              <a:rPr lang="en-US" altLang="zh-CN" sz="2800"/>
              <a:t>]&gt;=</a:t>
            </a:r>
            <a:r>
              <a:rPr lang="en-US" altLang="zh-CN" sz="2800" err="1"/>
              <a:t>y[i</a:t>
            </a:r>
            <a:r>
              <a:rPr lang="en-US" altLang="zh-CN" sz="2800"/>
              <a:t>])……</a:t>
            </a:r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7168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一维数组应用</a:t>
            </a:r>
          </a:p>
        </p:txBody>
      </p:sp>
      <p:sp>
        <p:nvSpPr>
          <p:cNvPr id="16386" name="文本占位符 71682"/>
          <p:cNvSpPr>
            <a:spLocks noGrp="1"/>
          </p:cNvSpPr>
          <p:nvPr>
            <p:ph idx="1"/>
          </p:nvPr>
        </p:nvSpPr>
        <p:spPr>
          <a:xfrm>
            <a:off x="762000" y="1219200"/>
            <a:ext cx="8083550" cy="4953000"/>
          </a:xfrm>
        </p:spPr>
        <p:txBody>
          <a:bodyPr anchor="t"/>
          <a:lstStyle/>
          <a:p>
            <a:r>
              <a:rPr lang="zh-CN" altLang="en-US" dirty="0"/>
              <a:t>逆序</a:t>
            </a:r>
          </a:p>
          <a:p>
            <a:r>
              <a:rPr lang="zh-CN" altLang="en-US" dirty="0"/>
              <a:t>数的分解</a:t>
            </a:r>
          </a:p>
          <a:p>
            <a:r>
              <a:rPr lang="zh-CN" altLang="en-US" dirty="0"/>
              <a:t>求</a:t>
            </a:r>
            <a:r>
              <a:rPr lang="en-US" altLang="zh-CN"/>
              <a:t>Fibonacci</a:t>
            </a:r>
            <a:r>
              <a:rPr lang="zh-CN" altLang="en-US" dirty="0"/>
              <a:t>数列问题</a:t>
            </a:r>
            <a:endParaRPr lang="zh-CN" altLang="en-US" sz="3600" b="0" dirty="0"/>
          </a:p>
          <a:p>
            <a:r>
              <a:rPr lang="zh-CN" altLang="en-US" dirty="0"/>
              <a:t>排序</a:t>
            </a:r>
          </a:p>
          <a:p>
            <a:r>
              <a:rPr lang="zh-CN" altLang="en-US" dirty="0"/>
              <a:t>插入</a:t>
            </a:r>
          </a:p>
          <a:p>
            <a:r>
              <a:rPr lang="zh-CN" altLang="en-US" dirty="0"/>
              <a:t>查找（顺序、折半）</a:t>
            </a:r>
          </a:p>
          <a:p>
            <a:r>
              <a:rPr lang="zh-CN" altLang="en-US" dirty="0"/>
              <a:t>合并</a:t>
            </a: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72705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>
                <a:solidFill>
                  <a:srgbClr val="FF3300"/>
                </a:solidFill>
              </a:rPr>
              <a:t>逆序</a:t>
            </a:r>
            <a:r>
              <a:rPr lang="zh-CN" altLang="en-US" sz="4800" dirty="0"/>
              <a:t>输出  </a:t>
            </a:r>
            <a:r>
              <a:rPr lang="zh-CN" altLang="en-US" dirty="0"/>
              <a:t>例</a:t>
            </a:r>
            <a:r>
              <a:rPr lang="en-US" altLang="zh-CN"/>
              <a:t>7.1 </a:t>
            </a:r>
          </a:p>
        </p:txBody>
      </p:sp>
      <p:sp>
        <p:nvSpPr>
          <p:cNvPr id="72707" name="内容占位符 72706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5486400"/>
          </a:xfrm>
        </p:spPr>
        <p:txBody>
          <a:bodyPr anchor="t"/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问题：</a:t>
            </a:r>
            <a:r>
              <a:rPr lang="zh-CN" altLang="en-US" sz="2400" dirty="0"/>
              <a:t>程序使</a:t>
            </a:r>
            <a:r>
              <a:rPr lang="en-US" altLang="zh-CN" sz="2400"/>
              <a:t>a[0]</a:t>
            </a:r>
            <a:r>
              <a:rPr lang="zh-CN" altLang="en-US" sz="2400" dirty="0"/>
              <a:t>到</a:t>
            </a:r>
            <a:r>
              <a:rPr lang="en-US" altLang="zh-CN" sz="2400"/>
              <a:t>a[9]</a:t>
            </a:r>
            <a:r>
              <a:rPr lang="zh-CN" altLang="en-US" sz="2400" dirty="0"/>
              <a:t>的值为0~9，然后按</a:t>
            </a:r>
            <a:r>
              <a:rPr lang="zh-CN" altLang="en-US" sz="2400" dirty="0">
                <a:solidFill>
                  <a:srgbClr val="FF3300"/>
                </a:solidFill>
              </a:rPr>
              <a:t>逆序</a:t>
            </a:r>
            <a:r>
              <a:rPr lang="zh-CN" altLang="en-US" sz="2400" dirty="0"/>
              <a:t>输出。</a:t>
            </a:r>
          </a:p>
          <a:p>
            <a:r>
              <a:rPr lang="zh-CN" altLang="en-US" sz="2400" dirty="0">
                <a:solidFill>
                  <a:schemeClr val="accent2"/>
                </a:solidFill>
              </a:rPr>
              <a:t>程序：</a:t>
            </a:r>
            <a:endParaRPr lang="zh-CN" altLang="en-US" sz="2400" dirty="0"/>
          </a:p>
          <a:p>
            <a:pPr>
              <a:lnSpc>
                <a:spcPct val="65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65000"/>
              </a:lnSpc>
              <a:buNone/>
            </a:pPr>
            <a:r>
              <a:rPr sz="2400"/>
              <a:t>#include &lt;iomanip&gt;</a:t>
            </a:r>
          </a:p>
          <a:p>
            <a:pPr>
              <a:lnSpc>
                <a:spcPct val="65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65000"/>
              </a:lnSpc>
              <a:buNone/>
            </a:pPr>
            <a:r>
              <a:rPr sz="2400"/>
              <a:t>int main( )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int</a:t>
            </a:r>
            <a:r>
              <a:rPr lang="en-US" altLang="zh-CN" sz="2400"/>
              <a:t> i,a[10];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	for (i=0;i&lt;=9;i++)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a[i</a:t>
            </a:r>
            <a:r>
              <a:rPr lang="en-US" altLang="zh-CN" sz="2400"/>
              <a:t>]=i;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	for (i=9;i&gt;=0;i--)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cout</a:t>
            </a:r>
            <a:r>
              <a:rPr lang="en-US" altLang="zh-CN" sz="2400"/>
              <a:t>&lt;&lt;setw(4)&lt;&lt;</a:t>
            </a:r>
            <a:r>
              <a:rPr lang="en-US" altLang="zh-CN" sz="2400" err="1"/>
              <a:t>a[i</a:t>
            </a:r>
            <a:r>
              <a:rPr lang="en-US" altLang="zh-CN" sz="2400"/>
              <a:t>];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	return 0;</a:t>
            </a:r>
          </a:p>
          <a:p>
            <a:pPr>
              <a:lnSpc>
                <a:spcPct val="65000"/>
              </a:lnSpc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72709" name="横卷形 72708"/>
          <p:cNvSpPr/>
          <p:nvPr/>
        </p:nvSpPr>
        <p:spPr>
          <a:xfrm>
            <a:off x="4724400" y="1371600"/>
            <a:ext cx="4419600" cy="2819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运行结果如下：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9   8  7  6  5  4  3  2  1  0</a:t>
            </a:r>
          </a:p>
          <a:p>
            <a:pPr lvl="0" inden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2710" name="组合 72709"/>
          <p:cNvGrpSpPr/>
          <p:nvPr/>
        </p:nvGrpSpPr>
        <p:grpSpPr>
          <a:xfrm>
            <a:off x="4876800" y="4191000"/>
            <a:ext cx="4267200" cy="1373188"/>
            <a:chOff x="3072" y="2736"/>
            <a:chExt cx="2688" cy="865"/>
          </a:xfrm>
        </p:grpSpPr>
        <p:pic>
          <p:nvPicPr>
            <p:cNvPr id="17413" name="图片 72710" descr="BD00028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2" y="2784"/>
              <a:ext cx="543" cy="5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4" name="文本框 72711"/>
            <p:cNvSpPr txBox="1"/>
            <p:nvPr/>
          </p:nvSpPr>
          <p:spPr>
            <a:xfrm>
              <a:off x="3600" y="2736"/>
              <a:ext cx="2160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将一个数组中的数逆序后再放回原数组,如何做？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326658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000" dirty="0"/>
              <a:t>求</a:t>
            </a:r>
            <a:r>
              <a:rPr lang="en-US" altLang="zh-CN" sz="4000"/>
              <a:t>Fibonacci</a:t>
            </a:r>
            <a:r>
              <a:rPr lang="zh-CN" altLang="en-US" sz="4000" dirty="0"/>
              <a:t>数列问题 </a:t>
            </a:r>
            <a:r>
              <a:rPr lang="zh-CN" altLang="en-US" dirty="0"/>
              <a:t>例</a:t>
            </a:r>
            <a:r>
              <a:rPr lang="en-US" altLang="zh-CN"/>
              <a:t>7.3 </a:t>
            </a:r>
          </a:p>
        </p:txBody>
      </p:sp>
      <p:sp>
        <p:nvSpPr>
          <p:cNvPr id="326660" name="内容占位符 326659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867400"/>
          </a:xfrm>
        </p:spPr>
        <p:txBody>
          <a:bodyPr anchor="t"/>
          <a:lstStyle/>
          <a:p>
            <a:r>
              <a:rPr lang="zh-CN" altLang="en-US" sz="2400" dirty="0">
                <a:solidFill>
                  <a:schemeClr val="hlink"/>
                </a:solidFill>
              </a:rPr>
              <a:t>问题：</a:t>
            </a:r>
            <a:r>
              <a:rPr lang="zh-CN" altLang="en-US" sz="2400" dirty="0"/>
              <a:t>用数组求</a:t>
            </a:r>
            <a:r>
              <a:rPr lang="en-US" altLang="zh-CN" sz="2400"/>
              <a:t>Fibonacci</a:t>
            </a:r>
            <a:r>
              <a:rPr lang="zh-CN" altLang="en-US" sz="2400" dirty="0"/>
              <a:t>数列的前20项和前20项之和。</a:t>
            </a:r>
          </a:p>
          <a:p>
            <a:r>
              <a:rPr lang="zh-CN" altLang="en-US" sz="2400" dirty="0"/>
              <a:t>程序：</a:t>
            </a:r>
          </a:p>
          <a:p>
            <a:pPr>
              <a:lnSpc>
                <a:spcPct val="60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6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60000"/>
              </a:lnSpc>
              <a:buNone/>
            </a:pPr>
            <a:r>
              <a:rPr sz="2400"/>
              <a:t>int main( )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i, f[20]={1, 1}, sum=f[0]+f[1];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for (i=2; i&lt;20; i++)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{	</a:t>
            </a:r>
            <a:r>
              <a:rPr lang="en-US" altLang="zh-CN" sz="2400" err="1"/>
              <a:t>f[i</a:t>
            </a:r>
            <a:r>
              <a:rPr lang="en-US" altLang="zh-CN" sz="2400"/>
              <a:t>]=f[i-2]+f[i-1];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	sum+=</a:t>
            </a:r>
            <a:r>
              <a:rPr lang="en-US" altLang="zh-CN" sz="2400" err="1"/>
              <a:t>f[i</a:t>
            </a:r>
            <a:r>
              <a:rPr lang="en-US" altLang="zh-CN" sz="2400"/>
              <a:t>];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for (i=0; i&lt;20; i++)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{	if (i%5==0) </a:t>
            </a:r>
            <a:r>
              <a:rPr lang="en-US" altLang="zh-CN" sz="2400" err="1"/>
              <a:t>cout</a:t>
            </a:r>
            <a:r>
              <a:rPr lang="en-US" altLang="zh-CN" sz="2400"/>
              <a:t>&lt;&lt;'\n';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f[i</a:t>
            </a:r>
            <a:r>
              <a:rPr lang="en-US" altLang="zh-CN" sz="2400"/>
              <a:t>]&lt;&lt;'\t';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&lt;&lt;'\n'&lt;&lt;"</a:t>
            </a:r>
            <a:r>
              <a:rPr lang="zh-CN" altLang="en-US" sz="2400" dirty="0"/>
              <a:t>前20项和为："&lt;&lt;</a:t>
            </a:r>
            <a:r>
              <a:rPr lang="en-US" altLang="zh-CN" sz="2400"/>
              <a:t>sum&lt;&lt;'\n';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    return 0;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498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数的分解  例</a:t>
            </a:r>
            <a:r>
              <a:rPr lang="en-US" altLang="zh-CN"/>
              <a:t>7.4 </a:t>
            </a:r>
            <a:endParaRPr lang="zh-CN" altLang="en-US" dirty="0"/>
          </a:p>
        </p:txBody>
      </p:sp>
      <p:sp>
        <p:nvSpPr>
          <p:cNvPr id="249859" name="内容占位符 2498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>
                <a:solidFill>
                  <a:srgbClr val="CC0000"/>
                </a:solidFill>
              </a:rPr>
              <a:t>问题：</a:t>
            </a:r>
            <a:r>
              <a:rPr lang="zh-CN" altLang="en-US" dirty="0"/>
              <a:t>将一个数分解到数组中，然后正向，反向输出。 </a:t>
            </a:r>
          </a:p>
          <a:p>
            <a:r>
              <a:rPr lang="zh-CN" altLang="en-US" dirty="0"/>
              <a:t>分解得到的各位数字放在数组</a:t>
            </a:r>
            <a:r>
              <a:rPr lang="en-US" altLang="zh-CN"/>
              <a:t>a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个位放在</a:t>
            </a:r>
            <a:r>
              <a:rPr lang="en-US" altLang="zh-CN"/>
              <a:t>a[0]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十位放在</a:t>
            </a:r>
            <a:r>
              <a:rPr lang="en-US" altLang="zh-CN"/>
              <a:t>a[1]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百位放在</a:t>
            </a:r>
            <a:r>
              <a:rPr lang="en-US" altLang="zh-CN"/>
              <a:t>a[2]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……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549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数的分解</a:t>
            </a:r>
          </a:p>
        </p:txBody>
      </p:sp>
      <p:sp>
        <p:nvSpPr>
          <p:cNvPr id="20482" name="文本占位符 254978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867400"/>
          </a:xfrm>
        </p:spPr>
        <p:txBody>
          <a:bodyPr anchor="t"/>
          <a:lstStyle/>
          <a:p>
            <a:pPr>
              <a:lnSpc>
                <a:spcPct val="60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6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60000"/>
              </a:lnSpc>
              <a:buNone/>
            </a:pPr>
            <a:r>
              <a:rPr sz="2400"/>
              <a:t>int main( )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i, j=0, k, a[20];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请输入一个整数:";</a:t>
            </a:r>
          </a:p>
          <a:p>
            <a:pPr>
              <a:lnSpc>
                <a:spcPct val="6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err="1"/>
              <a:t>cin</a:t>
            </a:r>
            <a:r>
              <a:rPr lang="en-US" altLang="zh-CN" sz="2400"/>
              <a:t>&gt;&gt;i;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k=i;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while(k</a:t>
            </a:r>
            <a:r>
              <a:rPr lang="en-US" altLang="zh-CN" sz="2400"/>
              <a:t>&gt;0) </a:t>
            </a:r>
          </a:p>
          <a:p>
            <a:pPr>
              <a:lnSpc>
                <a:spcPct val="60000"/>
              </a:lnSpc>
              <a:buNone/>
            </a:pPr>
            <a:r>
              <a:rPr lang="zh-CN" altLang="en-US" sz="2400" dirty="0"/>
              <a:t>	{	</a:t>
            </a:r>
            <a:r>
              <a:rPr lang="en-US" altLang="zh-CN" sz="2400" err="1"/>
              <a:t>a[j</a:t>
            </a:r>
            <a:r>
              <a:rPr lang="en-US" altLang="zh-CN" sz="2400"/>
              <a:t>++]=k%10;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	k=k/10;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正向输出序列:"&lt;&lt;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for(k</a:t>
            </a:r>
            <a:r>
              <a:rPr lang="en-US" altLang="zh-CN" sz="2400"/>
              <a:t>=j-1; k&gt;=0; k--) 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a[k</a:t>
            </a:r>
            <a:r>
              <a:rPr lang="en-US" altLang="zh-CN" sz="2400"/>
              <a:t>]&lt;&lt;'\t';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反向输出序列:"&lt;&lt;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for(k</a:t>
            </a:r>
            <a:r>
              <a:rPr lang="en-US" altLang="zh-CN" sz="2400"/>
              <a:t>=0; k&lt;j; k++) 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a[k</a:t>
            </a:r>
            <a:r>
              <a:rPr lang="en-US" altLang="zh-CN" sz="2400"/>
              <a:t>]&lt;&lt;'\t';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    return 0;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31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一维数组作函数参数</a:t>
            </a:r>
          </a:p>
        </p:txBody>
      </p:sp>
      <p:sp>
        <p:nvSpPr>
          <p:cNvPr id="331779" name="内容占位符 331778"/>
          <p:cNvSpPr>
            <a:spLocks noGrp="1"/>
          </p:cNvSpPr>
          <p:nvPr>
            <p:ph idx="1"/>
          </p:nvPr>
        </p:nvSpPr>
        <p:spPr>
          <a:xfrm>
            <a:off x="609600" y="1143000"/>
            <a:ext cx="8083550" cy="4953000"/>
          </a:xfrm>
        </p:spPr>
        <p:txBody>
          <a:bodyPr anchor="t"/>
          <a:lstStyle/>
          <a:p>
            <a:r>
              <a:rPr lang="zh-CN" altLang="en-US" dirty="0"/>
              <a:t>数组元素作函数参数</a:t>
            </a:r>
          </a:p>
          <a:p>
            <a:pPr lvl="1"/>
            <a:r>
              <a:rPr lang="zh-CN" altLang="en-US" dirty="0"/>
              <a:t>与用变量做实参一样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800" dirty="0">
                <a:solidFill>
                  <a:srgbClr val="CC0000"/>
                </a:solidFill>
              </a:rPr>
              <a:t>单向值传递</a:t>
            </a:r>
          </a:p>
          <a:p>
            <a:r>
              <a:rPr lang="zh-CN" altLang="en-US" dirty="0"/>
              <a:t>数组名作函数参数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实参与形参均用数组名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实参和形参可用指针（</a:t>
            </a:r>
            <a:r>
              <a:rPr lang="en-US" altLang="zh-CN">
                <a:solidFill>
                  <a:schemeClr val="accent2"/>
                </a:solidFill>
              </a:rPr>
              <a:t>ch9</a:t>
            </a:r>
            <a:r>
              <a:rPr lang="zh-CN" altLang="en-US" dirty="0">
                <a:solidFill>
                  <a:schemeClr val="accent2"/>
                </a:solidFill>
              </a:rPr>
              <a:t>介绍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33280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000" dirty="0"/>
              <a:t>一维数组元素作函数实参 </a:t>
            </a:r>
            <a:r>
              <a:rPr lang="zh-CN" altLang="en-US" dirty="0"/>
              <a:t>例</a:t>
            </a:r>
            <a:r>
              <a:rPr lang="en-US" altLang="zh-CN"/>
              <a:t>7.5 </a:t>
            </a:r>
          </a:p>
        </p:txBody>
      </p:sp>
      <p:sp>
        <p:nvSpPr>
          <p:cNvPr id="22530" name="矩形 332802"/>
          <p:cNvSpPr/>
          <p:nvPr/>
        </p:nvSpPr>
        <p:spPr>
          <a:xfrm>
            <a:off x="457200" y="1066800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比较数组大小 </a:t>
            </a:r>
          </a:p>
        </p:txBody>
      </p:sp>
      <p:sp>
        <p:nvSpPr>
          <p:cNvPr id="332804" name="文本框 332803"/>
          <p:cNvSpPr txBox="1"/>
          <p:nvPr/>
        </p:nvSpPr>
        <p:spPr>
          <a:xfrm>
            <a:off x="609600" y="1592263"/>
            <a:ext cx="7899400" cy="197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a[0]  a[1]   a[2]  a[3]  a[4]  a[5]  a[6]  a[7]  a[8]  a[9] 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1      5       4        8       7      6       3       2     -10     9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b[0]  b[1]  b[2]  b[3]  b[4]  b[5]  b[6]  b[7] b[8]  b[9]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-5      3      10      -3       7       9       1     -1      2       6</a:t>
            </a:r>
          </a:p>
        </p:txBody>
      </p:sp>
      <p:sp>
        <p:nvSpPr>
          <p:cNvPr id="332805" name="文本框 332804"/>
          <p:cNvSpPr txBox="1"/>
          <p:nvPr/>
        </p:nvSpPr>
        <p:spPr>
          <a:xfrm>
            <a:off x="685800" y="3962400"/>
            <a:ext cx="2327275" cy="5191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比较对应元素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2806" name="文本框 332805"/>
          <p:cNvSpPr txBox="1"/>
          <p:nvPr/>
        </p:nvSpPr>
        <p:spPr>
          <a:xfrm>
            <a:off x="533400" y="5057775"/>
            <a:ext cx="5943600" cy="1800225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j&gt;m，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数组比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数组大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j&lt;m，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数组比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数组小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j==m，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数组与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数组相等</a:t>
            </a:r>
          </a:p>
        </p:txBody>
      </p:sp>
      <p:sp>
        <p:nvSpPr>
          <p:cNvPr id="332807" name="文本框 332806"/>
          <p:cNvSpPr txBox="1"/>
          <p:nvPr/>
        </p:nvSpPr>
        <p:spPr>
          <a:xfrm>
            <a:off x="5486400" y="1066800"/>
            <a:ext cx="3263900" cy="457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数组比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数组大</a:t>
            </a:r>
            <a:endParaRPr lang="en-US" altLang="zh-CN" b="1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2808" name="文本框 332807"/>
          <p:cNvSpPr txBox="1"/>
          <p:nvPr/>
        </p:nvSpPr>
        <p:spPr>
          <a:xfrm>
            <a:off x="5181600" y="3657600"/>
            <a:ext cx="3705225" cy="1373188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]&gt;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的次数 </a:t>
            </a:r>
          </a:p>
          <a:p>
            <a:pPr lvl="0" indent="0"/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]==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]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的次数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]&lt;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的次数</a:t>
            </a:r>
          </a:p>
        </p:txBody>
      </p:sp>
      <p:sp>
        <p:nvSpPr>
          <p:cNvPr id="332809" name="文本框 332808"/>
          <p:cNvSpPr txBox="1"/>
          <p:nvPr/>
        </p:nvSpPr>
        <p:spPr>
          <a:xfrm>
            <a:off x="685800" y="3581400"/>
            <a:ext cx="4038600" cy="1373188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大于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的次数 6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等于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的次数 1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小于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的次数 3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/>
      <p:bldP spid="332805" grpId="0" animBg="1"/>
      <p:bldP spid="332806" grpId="0" animBg="1"/>
      <p:bldP spid="332807" grpId="0" animBg="1"/>
      <p:bldP spid="332808" grpId="0" animBg="1"/>
      <p:bldP spid="3328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本章要点</a:t>
            </a:r>
          </a:p>
        </p:txBody>
      </p:sp>
      <p:sp>
        <p:nvSpPr>
          <p:cNvPr id="5122" name="文本占位符 7170"/>
          <p:cNvSpPr>
            <a:spLocks noGrp="1"/>
          </p:cNvSpPr>
          <p:nvPr>
            <p:ph idx="1"/>
          </p:nvPr>
        </p:nvSpPr>
        <p:spPr>
          <a:xfrm>
            <a:off x="762000" y="1066800"/>
            <a:ext cx="8153400" cy="5486400"/>
          </a:xfrm>
        </p:spPr>
        <p:txBody>
          <a:bodyPr anchor="t"/>
          <a:lstStyle/>
          <a:p>
            <a:r>
              <a:rPr lang="zh-CN" altLang="en-US" sz="2800" dirty="0"/>
              <a:t>了解数组</a:t>
            </a:r>
          </a:p>
          <a:p>
            <a:r>
              <a:rPr lang="zh-CN" altLang="en-US" sz="2800" dirty="0"/>
              <a:t>理解怎样定义数组以及怎样操纵数组中的数据</a:t>
            </a:r>
          </a:p>
          <a:p>
            <a:r>
              <a:rPr lang="zh-CN" altLang="en-US" sz="2800" dirty="0"/>
              <a:t>理解“数组下标越界”的含义</a:t>
            </a:r>
          </a:p>
          <a:p>
            <a:r>
              <a:rPr lang="zh-CN" altLang="en-US" sz="2800" dirty="0"/>
              <a:t>了解数组处理中的一些限制</a:t>
            </a:r>
          </a:p>
          <a:p>
            <a:r>
              <a:rPr lang="zh-CN" altLang="en-US" sz="2800" dirty="0"/>
              <a:t>了解怎样将数组作为参数传递给函数</a:t>
            </a:r>
          </a:p>
          <a:p>
            <a:r>
              <a:rPr lang="zh-CN" altLang="en-US" sz="2800" dirty="0"/>
              <a:t>理解怎样使用字符串函数处理</a:t>
            </a:r>
            <a:r>
              <a:rPr lang="en-US" altLang="zh-CN" sz="2800"/>
              <a:t>C-string</a:t>
            </a:r>
          </a:p>
          <a:p>
            <a:r>
              <a:rPr lang="zh-CN" altLang="en-US" sz="2800" dirty="0"/>
              <a:t>了解怎样向</a:t>
            </a:r>
            <a:r>
              <a:rPr lang="en-US" altLang="zh-CN" sz="2800"/>
              <a:t>C-string</a:t>
            </a:r>
            <a:r>
              <a:rPr lang="zh-CN" altLang="en-US" sz="2800" dirty="0"/>
              <a:t>输入数据以及怎样从</a:t>
            </a:r>
            <a:r>
              <a:rPr lang="en-US" altLang="zh-CN" sz="2800"/>
              <a:t>C-string</a:t>
            </a:r>
            <a:r>
              <a:rPr lang="zh-CN" altLang="en-US" sz="2800" dirty="0"/>
              <a:t>输出数据</a:t>
            </a:r>
          </a:p>
          <a:p>
            <a:r>
              <a:rPr lang="zh-CN" altLang="en-US" sz="2800" dirty="0"/>
              <a:t>理解怎样操纵二维数组中的数据</a:t>
            </a:r>
          </a:p>
          <a:p>
            <a:r>
              <a:rPr lang="zh-CN" altLang="en-US" sz="2800" dirty="0"/>
              <a:t>了解多维数组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3338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 dirty="0"/>
              <a:t>比较数组大小(数组元素作函数参数)</a:t>
            </a:r>
          </a:p>
        </p:txBody>
      </p:sp>
      <p:sp>
        <p:nvSpPr>
          <p:cNvPr id="23554" name="文本占位符 33382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large( </a:t>
            </a:r>
            <a:r>
              <a:rPr lang="en-US" altLang="zh-CN" sz="2800" err="1">
                <a:solidFill>
                  <a:srgbClr val="FF0000"/>
                </a:solidFill>
              </a:rPr>
              <a:t>int</a:t>
            </a:r>
            <a:r>
              <a:rPr lang="en-US" altLang="zh-CN" sz="2800">
                <a:solidFill>
                  <a:srgbClr val="FF0000"/>
                </a:solidFill>
              </a:rPr>
              <a:t> x, </a:t>
            </a:r>
            <a:r>
              <a:rPr lang="en-US" altLang="zh-CN" sz="2800" err="1">
                <a:solidFill>
                  <a:srgbClr val="FF0000"/>
                </a:solidFill>
              </a:rPr>
              <a:t>int</a:t>
            </a:r>
            <a:r>
              <a:rPr lang="en-US" altLang="zh-CN" sz="2800">
                <a:solidFill>
                  <a:srgbClr val="FF0000"/>
                </a:solidFill>
              </a:rPr>
              <a:t> y</a:t>
            </a:r>
            <a:r>
              <a:rPr lang="en-US" altLang="zh-CN" sz="2800"/>
              <a:t> )  </a:t>
            </a:r>
            <a:r>
              <a:rPr lang="en-US" altLang="zh-CN" sz="2800">
                <a:solidFill>
                  <a:srgbClr val="FF0000"/>
                </a:solidFill>
              </a:rPr>
              <a:t>/*</a:t>
            </a:r>
            <a:r>
              <a:rPr lang="zh-CN" altLang="zh-CN" sz="2800" dirty="0">
                <a:solidFill>
                  <a:srgbClr val="FF0000"/>
                </a:solidFill>
              </a:rPr>
              <a:t>比较两个整数的大小</a:t>
            </a:r>
            <a:r>
              <a:rPr lang="zh-CN" altLang="en-US" sz="2800" dirty="0">
                <a:solidFill>
                  <a:srgbClr val="FF0000"/>
                </a:solidFill>
              </a:rPr>
              <a:t>*/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/>
              <a:t>{ </a:t>
            </a:r>
            <a:r>
              <a:rPr lang="en-US" altLang="zh-CN" sz="2800" err="1"/>
              <a:t>int</a:t>
            </a:r>
            <a:r>
              <a:rPr lang="en-US" altLang="zh-CN" sz="2800"/>
              <a:t> flag;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</a:t>
            </a:r>
            <a:r>
              <a:rPr lang="en-US" altLang="zh-CN" sz="2800" err="1">
                <a:solidFill>
                  <a:schemeClr val="accent2"/>
                </a:solidFill>
              </a:rPr>
              <a:t>if(x</a:t>
            </a:r>
            <a:r>
              <a:rPr lang="en-US" altLang="zh-CN" sz="2800">
                <a:solidFill>
                  <a:schemeClr val="accent2"/>
                </a:solidFill>
              </a:rPr>
              <a:t>&gt;y) flag=1; 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else if (x&lt;y) flag= -1;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else  flag=0;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</a:t>
            </a:r>
            <a:r>
              <a:rPr lang="en-US" altLang="zh-CN" sz="2800" err="1"/>
              <a:t>return(flag</a:t>
            </a:r>
            <a:r>
              <a:rPr lang="en-US" altLang="zh-CN" sz="2800"/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3348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比较数组大小(续)</a:t>
            </a:r>
          </a:p>
        </p:txBody>
      </p:sp>
      <p:sp>
        <p:nvSpPr>
          <p:cNvPr id="24578" name="文本占位符 334850"/>
          <p:cNvSpPr>
            <a:spLocks noGrp="1"/>
          </p:cNvSpPr>
          <p:nvPr>
            <p:ph idx="1"/>
          </p:nvPr>
        </p:nvSpPr>
        <p:spPr>
          <a:xfrm>
            <a:off x="381000" y="1219200"/>
            <a:ext cx="8083550" cy="54102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400"/>
              <a:t>#include &lt;iostream&gt;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400"/>
              <a:t>int main( 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err="1"/>
              <a:t>large(int,int</a:t>
            </a:r>
            <a:r>
              <a:rPr lang="en-US" altLang="zh-CN" sz="240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int</a:t>
            </a:r>
            <a:r>
              <a:rPr lang="en-US" altLang="zh-CN" sz="2400"/>
              <a:t> a[10],b[10],i,j=0,k=0,m=0,n;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请输入数组元素个数:\</a:t>
            </a:r>
            <a:r>
              <a:rPr lang="en-US" altLang="zh-CN" sz="2400"/>
              <a:t>n";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cin</a:t>
            </a:r>
            <a:r>
              <a:rPr lang="en-US" altLang="zh-CN" sz="2400"/>
              <a:t>&gt;&gt;n;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输入数组</a:t>
            </a:r>
            <a:r>
              <a:rPr lang="en-US" altLang="zh-CN" sz="2400"/>
              <a:t>a:\n";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for (i=0;i&lt;</a:t>
            </a:r>
            <a:r>
              <a:rPr lang="en-US" altLang="zh-CN" sz="2400" err="1"/>
              <a:t>n;i</a:t>
            </a:r>
            <a:r>
              <a:rPr lang="en-US" altLang="zh-CN" sz="2400"/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	</a:t>
            </a:r>
            <a:r>
              <a:rPr lang="en-US" altLang="zh-CN" sz="2400" err="1">
                <a:solidFill>
                  <a:srgbClr val="CC0000"/>
                </a:solidFill>
              </a:rPr>
              <a:t>cin</a:t>
            </a:r>
            <a:r>
              <a:rPr lang="en-US" altLang="zh-CN" sz="2400">
                <a:solidFill>
                  <a:srgbClr val="CC0000"/>
                </a:solidFill>
              </a:rPr>
              <a:t>&gt;&gt;</a:t>
            </a:r>
            <a:r>
              <a:rPr lang="en-US" altLang="zh-CN" sz="2400" err="1">
                <a:solidFill>
                  <a:srgbClr val="CC0000"/>
                </a:solidFill>
              </a:rPr>
              <a:t>a[i</a:t>
            </a:r>
            <a:r>
              <a:rPr lang="en-US" altLang="zh-CN" sz="2400">
                <a:solidFill>
                  <a:srgbClr val="CC0000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&lt;&lt;'\n';	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输入数组</a:t>
            </a:r>
            <a:r>
              <a:rPr lang="en-US" altLang="zh-CN" sz="2400" err="1"/>
              <a:t>b:\n</a:t>
            </a:r>
            <a:r>
              <a:rPr lang="en-US" altLang="zh-CN" sz="2400"/>
              <a:t>";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for (i=0;i&lt;</a:t>
            </a:r>
            <a:r>
              <a:rPr lang="en-US" altLang="zh-CN" sz="2400" err="1"/>
              <a:t>n;i</a:t>
            </a:r>
            <a:r>
              <a:rPr lang="en-US" altLang="zh-CN" sz="2400"/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	</a:t>
            </a:r>
            <a:r>
              <a:rPr lang="en-US" altLang="zh-CN" sz="2400" err="1">
                <a:solidFill>
                  <a:srgbClr val="CC0000"/>
                </a:solidFill>
              </a:rPr>
              <a:t>cin</a:t>
            </a:r>
            <a:r>
              <a:rPr lang="en-US" altLang="zh-CN" sz="2400">
                <a:solidFill>
                  <a:srgbClr val="CC0000"/>
                </a:solidFill>
              </a:rPr>
              <a:t>&gt;&gt;</a:t>
            </a:r>
            <a:r>
              <a:rPr lang="en-US" altLang="zh-CN" sz="2400" err="1">
                <a:solidFill>
                  <a:srgbClr val="CC0000"/>
                </a:solidFill>
              </a:rPr>
              <a:t>b[i</a:t>
            </a:r>
            <a:r>
              <a:rPr lang="en-US" altLang="zh-CN" sz="2400">
                <a:solidFill>
                  <a:srgbClr val="CC0000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&lt;&lt;'\n';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358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比较数组大小(续)</a:t>
            </a:r>
          </a:p>
        </p:txBody>
      </p:sp>
      <p:sp>
        <p:nvSpPr>
          <p:cNvPr id="25602" name="文本占位符 335874"/>
          <p:cNvSpPr>
            <a:spLocks noGrp="1"/>
          </p:cNvSpPr>
          <p:nvPr>
            <p:ph idx="1"/>
          </p:nvPr>
        </p:nvSpPr>
        <p:spPr>
          <a:xfrm>
            <a:off x="101600" y="990600"/>
            <a:ext cx="8515350" cy="5867400"/>
          </a:xfrm>
        </p:spPr>
        <p:txBody>
          <a:bodyPr anchor="t"/>
          <a:lstStyle/>
          <a:p>
            <a:pPr lvl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ea typeface="宋体" panose="02010600030101010101" pitchFamily="2" charset="-122"/>
              </a:rPr>
              <a:t>for (i=0; i&lt;10; i++)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ea typeface="宋体" panose="02010600030101010101" pitchFamily="2" charset="-122"/>
              </a:rPr>
              <a:t>{	if (</a:t>
            </a:r>
            <a:r>
              <a:rPr lang="en-US" altLang="zh-CN" sz="2400" err="1">
                <a:solidFill>
                  <a:schemeClr val="accent2"/>
                </a:solidFill>
                <a:ea typeface="宋体" panose="02010600030101010101" pitchFamily="2" charset="-122"/>
              </a:rPr>
              <a:t>large(a[i],b[i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])</a:t>
            </a:r>
            <a:r>
              <a:rPr lang="en-US" altLang="zh-CN" sz="2400">
                <a:ea typeface="宋体" panose="02010600030101010101" pitchFamily="2" charset="-122"/>
              </a:rPr>
              <a:t>==1) j=j+1;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ea typeface="宋体" panose="02010600030101010101" pitchFamily="2" charset="-122"/>
              </a:rPr>
              <a:t>	else if ( </a:t>
            </a:r>
            <a:r>
              <a:rPr lang="en-US" altLang="zh-CN" sz="2400" err="1">
                <a:solidFill>
                  <a:schemeClr val="accent2"/>
                </a:solidFill>
                <a:ea typeface="宋体" panose="02010600030101010101" pitchFamily="2" charset="-122"/>
              </a:rPr>
              <a:t>large(a[i],b[i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])</a:t>
            </a:r>
            <a:r>
              <a:rPr lang="en-US" altLang="zh-CN" sz="2400">
                <a:ea typeface="宋体" panose="02010600030101010101" pitchFamily="2" charset="-122"/>
              </a:rPr>
              <a:t>==0 ) k=k+1;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ea typeface="宋体" panose="02010600030101010101" pitchFamily="2" charset="-122"/>
              </a:rPr>
              <a:t>	else m=m+1;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err="1"/>
              <a:t>cout</a:t>
            </a:r>
            <a:r>
              <a:rPr lang="en-US" altLang="zh-CN" sz="2400"/>
              <a:t>&lt;&lt;" </a:t>
            </a:r>
            <a:r>
              <a:rPr lang="en-US" altLang="zh-CN" sz="2400" err="1"/>
              <a:t>a[i</a:t>
            </a:r>
            <a:r>
              <a:rPr lang="en-US" altLang="zh-CN" sz="2400"/>
              <a:t>]</a:t>
            </a:r>
            <a:r>
              <a:rPr lang="zh-CN" altLang="en-US" sz="2400" dirty="0"/>
              <a:t>大于</a:t>
            </a:r>
            <a:r>
              <a:rPr lang="en-US" altLang="zh-CN" sz="2400" err="1"/>
              <a:t>b[i</a:t>
            </a:r>
            <a:r>
              <a:rPr lang="en-US" altLang="zh-CN" sz="2400"/>
              <a:t>]</a:t>
            </a:r>
            <a:r>
              <a:rPr lang="zh-CN" altLang="en-US" sz="2400" dirty="0"/>
              <a:t>的次数 "&lt;&lt;</a:t>
            </a:r>
            <a:r>
              <a:rPr lang="en-US" altLang="zh-CN" sz="2400"/>
              <a:t>j&lt;&lt;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 lvl="1">
              <a:buNone/>
            </a:pPr>
            <a:r>
              <a:rPr lang="en-US" altLang="zh-CN" sz="2400" err="1"/>
              <a:t>cout</a:t>
            </a:r>
            <a:r>
              <a:rPr lang="en-US" altLang="zh-CN" sz="2400"/>
              <a:t>&lt;&lt;" </a:t>
            </a:r>
            <a:r>
              <a:rPr lang="en-US" altLang="zh-CN" sz="2400" err="1"/>
              <a:t>a[i</a:t>
            </a:r>
            <a:r>
              <a:rPr lang="en-US" altLang="zh-CN" sz="2400"/>
              <a:t>]</a:t>
            </a:r>
            <a:r>
              <a:rPr lang="zh-CN" altLang="en-US" sz="2400" dirty="0"/>
              <a:t>等于</a:t>
            </a:r>
            <a:r>
              <a:rPr lang="en-US" altLang="zh-CN" sz="2400" err="1"/>
              <a:t>b[i</a:t>
            </a:r>
            <a:r>
              <a:rPr lang="en-US" altLang="zh-CN" sz="2400"/>
              <a:t>]</a:t>
            </a:r>
            <a:r>
              <a:rPr lang="zh-CN" altLang="en-US" sz="2400" dirty="0"/>
              <a:t>的次数 "&lt;&lt;</a:t>
            </a:r>
            <a:r>
              <a:rPr lang="en-US" altLang="zh-CN" sz="2400"/>
              <a:t>k&lt;&lt;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 lvl="1">
              <a:buNone/>
            </a:pPr>
            <a:r>
              <a:rPr lang="en-US" altLang="zh-CN" sz="2400" err="1"/>
              <a:t>cout</a:t>
            </a:r>
            <a:r>
              <a:rPr lang="en-US" altLang="zh-CN" sz="2400"/>
              <a:t>&lt;&lt;" </a:t>
            </a:r>
            <a:r>
              <a:rPr lang="en-US" altLang="zh-CN" sz="2400" err="1"/>
              <a:t>a[i</a:t>
            </a:r>
            <a:r>
              <a:rPr lang="en-US" altLang="zh-CN" sz="2400"/>
              <a:t>]</a:t>
            </a:r>
            <a:r>
              <a:rPr lang="zh-CN" altLang="en-US" sz="2400" dirty="0"/>
              <a:t>小于</a:t>
            </a:r>
            <a:r>
              <a:rPr lang="en-US" altLang="zh-CN" sz="2400" err="1"/>
              <a:t>b[i</a:t>
            </a:r>
            <a:r>
              <a:rPr lang="en-US" altLang="zh-CN" sz="2400"/>
              <a:t>]</a:t>
            </a:r>
            <a:r>
              <a:rPr lang="zh-CN" altLang="en-US" sz="2400" dirty="0"/>
              <a:t>的次数 "&lt;&lt;</a:t>
            </a:r>
            <a:r>
              <a:rPr lang="en-US" altLang="zh-CN" sz="2400"/>
              <a:t>m&lt;&lt;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 lvl="1">
              <a:buNone/>
            </a:pPr>
            <a:r>
              <a:rPr lang="en-US" altLang="zh-CN" sz="2400"/>
              <a:t>if (j&gt;</a:t>
            </a:r>
            <a:r>
              <a:rPr lang="en-US" altLang="zh-CN" sz="2400">
                <a:solidFill>
                  <a:srgbClr val="CC0000"/>
                </a:solidFill>
              </a:rPr>
              <a:t>m</a:t>
            </a:r>
            <a:r>
              <a:rPr lang="en-US" altLang="zh-CN" sz="2400"/>
              <a:t>) 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数组 </a:t>
            </a:r>
            <a:r>
              <a:rPr lang="en-US" altLang="zh-CN" sz="2400"/>
              <a:t>a </a:t>
            </a:r>
            <a:r>
              <a:rPr lang="zh-CN" altLang="en-US" sz="2400" dirty="0"/>
              <a:t>大于数组 </a:t>
            </a:r>
            <a:r>
              <a:rPr lang="en-US" altLang="zh-CN" sz="2400" err="1"/>
              <a:t>b\n</a:t>
            </a:r>
            <a:r>
              <a:rPr lang="en-US" altLang="zh-CN" sz="2400"/>
              <a:t>";</a:t>
            </a:r>
          </a:p>
          <a:p>
            <a:pPr lvl="1">
              <a:buNone/>
            </a:pPr>
            <a:r>
              <a:rPr lang="en-US" altLang="zh-CN" sz="2400"/>
              <a:t>else if (j&lt;</a:t>
            </a:r>
            <a:r>
              <a:rPr lang="en-US" altLang="zh-CN" sz="2400">
                <a:solidFill>
                  <a:srgbClr val="CC0000"/>
                </a:solidFill>
              </a:rPr>
              <a:t>m</a:t>
            </a:r>
            <a:r>
              <a:rPr lang="en-US" altLang="zh-CN" sz="2400"/>
              <a:t>)</a:t>
            </a:r>
          </a:p>
          <a:p>
            <a:pPr lvl="1"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数组 </a:t>
            </a:r>
            <a:r>
              <a:rPr lang="en-US" altLang="zh-CN" sz="2400"/>
              <a:t>a </a:t>
            </a:r>
            <a:r>
              <a:rPr lang="zh-CN" altLang="en-US" sz="2400" dirty="0"/>
              <a:t>小于数组 </a:t>
            </a:r>
            <a:r>
              <a:rPr lang="en-US" altLang="zh-CN" sz="2400" err="1"/>
              <a:t>b\n</a:t>
            </a:r>
            <a:r>
              <a:rPr lang="en-US" altLang="zh-CN" sz="2400"/>
              <a:t>";</a:t>
            </a:r>
          </a:p>
          <a:p>
            <a:pPr lvl="1">
              <a:buNone/>
            </a:pPr>
            <a:r>
              <a:rPr lang="en-US" altLang="zh-CN" sz="2400"/>
              <a:t>else  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数组 </a:t>
            </a:r>
            <a:r>
              <a:rPr lang="en-US" altLang="zh-CN" sz="2400"/>
              <a:t>a </a:t>
            </a:r>
            <a:r>
              <a:rPr lang="zh-CN" altLang="en-US" sz="2400" dirty="0"/>
              <a:t>等于数组 </a:t>
            </a:r>
            <a:r>
              <a:rPr lang="en-US" altLang="zh-CN" sz="2400" err="1"/>
              <a:t>b\n</a:t>
            </a:r>
            <a:r>
              <a:rPr lang="en-US" altLang="zh-CN" sz="2400"/>
              <a:t>";</a:t>
            </a:r>
          </a:p>
          <a:p>
            <a:pPr lvl="1">
              <a:buNone/>
            </a:pPr>
            <a:r>
              <a:rPr lang="en-US" altLang="zh-CN" sz="2400"/>
              <a:t>return 0;</a:t>
            </a:r>
          </a:p>
          <a:p>
            <a:pPr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335876" name="文本框 335875"/>
          <p:cNvSpPr txBox="1"/>
          <p:nvPr/>
        </p:nvSpPr>
        <p:spPr>
          <a:xfrm>
            <a:off x="5181600" y="0"/>
            <a:ext cx="3962400" cy="1373188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]&gt;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的次数 </a:t>
            </a:r>
          </a:p>
          <a:p>
            <a:pPr lvl="0" indent="0"/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]==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]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的次数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]&lt;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的次数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563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数组名作函数参数 例</a:t>
            </a:r>
            <a:r>
              <a:rPr lang="en-US" altLang="zh-CN"/>
              <a:t>7.6 </a:t>
            </a:r>
          </a:p>
        </p:txBody>
      </p:sp>
      <p:sp>
        <p:nvSpPr>
          <p:cNvPr id="26626" name="文本占位符 356354"/>
          <p:cNvSpPr>
            <a:spLocks noGrp="1"/>
          </p:cNvSpPr>
          <p:nvPr>
            <p:ph idx="1"/>
          </p:nvPr>
        </p:nvSpPr>
        <p:spPr>
          <a:xfrm>
            <a:off x="609600" y="1057910"/>
            <a:ext cx="7778750" cy="88392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问题：</a:t>
            </a:r>
            <a:r>
              <a:rPr lang="zh-CN" altLang="en-US" sz="2800" dirty="0">
                <a:latin typeface="Times New Roman" panose="02020603050405020304" pitchFamily="18" charset="0"/>
              </a:rPr>
              <a:t>将数组元素逆向存放。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原：</a:t>
            </a:r>
            <a:r>
              <a:rPr lang="zh-CN" altLang="en-US" sz="2800" dirty="0">
                <a:latin typeface="Times New Roman" panose="02020603050405020304" pitchFamily="18" charset="0"/>
              </a:rPr>
              <a:t>7 2 5 4 3 6 1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现：</a:t>
            </a:r>
            <a:r>
              <a:rPr lang="zh-CN" altLang="en-US" sz="2800" dirty="0">
                <a:latin typeface="Times New Roman" panose="02020603050405020304" pitchFamily="18" charset="0"/>
              </a:rPr>
              <a:t>1 6 3 4 5 2 7</a:t>
            </a:r>
          </a:p>
        </p:txBody>
      </p:sp>
      <p:sp>
        <p:nvSpPr>
          <p:cNvPr id="356356" name="文本框 356355"/>
          <p:cNvSpPr txBox="1"/>
          <p:nvPr/>
        </p:nvSpPr>
        <p:spPr>
          <a:xfrm>
            <a:off x="533400" y="2208530"/>
            <a:ext cx="8367395" cy="3566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 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#define N 7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void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reverse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b[ ], 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i, j, t; 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i=0;  j=n-1; 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while(i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&lt;j) {  t=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];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b[i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b[j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];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b[j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]=t;    i++; j- -; }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34110"/>
            <a:ext cx="8651240" cy="5286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/>
              <a:t>int main( )</a:t>
            </a:r>
          </a:p>
          <a:p>
            <a:pPr marL="0" indent="0">
              <a:buNone/>
            </a:pPr>
            <a:r>
              <a:rPr lang="zh-CN" altLang="en-US" sz="2600"/>
              <a:t>{	int a[N]={ 7, 2, 5, 4, 3, 6, 1}, i;</a:t>
            </a:r>
          </a:p>
          <a:p>
            <a:pPr marL="0" indent="0">
              <a:buNone/>
            </a:pPr>
            <a:r>
              <a:rPr lang="zh-CN" altLang="en-US" sz="2600"/>
              <a:t>	cout&lt;&lt;"原始数组元素为:"&lt;&lt;endl;</a:t>
            </a:r>
          </a:p>
          <a:p>
            <a:pPr marL="0" indent="0">
              <a:buNone/>
            </a:pPr>
            <a:r>
              <a:rPr lang="zh-CN" altLang="en-US" sz="2600"/>
              <a:t>	for(i=0; i&lt;N; i++)	cout&lt;&lt;a[i]&lt;&lt;'\t';</a:t>
            </a:r>
          </a:p>
          <a:p>
            <a:pPr marL="0" indent="0">
              <a:buNone/>
            </a:pPr>
            <a:r>
              <a:rPr lang="zh-CN" altLang="en-US" sz="2600"/>
              <a:t>	cout&lt;&lt;'\n';</a:t>
            </a:r>
          </a:p>
          <a:p>
            <a:pPr marL="0" indent="0">
              <a:buNone/>
            </a:pPr>
            <a:r>
              <a:rPr lang="zh-CN" altLang="en-US" sz="2600"/>
              <a:t>	inverse(a, N);</a:t>
            </a:r>
          </a:p>
          <a:p>
            <a:pPr marL="0" indent="0">
              <a:buNone/>
            </a:pPr>
            <a:r>
              <a:rPr lang="zh-CN" altLang="en-US" sz="2600"/>
              <a:t>		cout&lt;&lt;"逆序后的数组元素为:"&lt;&lt;endl;</a:t>
            </a:r>
          </a:p>
          <a:p>
            <a:pPr marL="0" indent="0">
              <a:buNone/>
            </a:pPr>
            <a:r>
              <a:rPr lang="zh-CN" altLang="en-US" sz="2600"/>
              <a:t>	for( i=0; i&lt;N; i++)	cout&lt;&lt;a[i]&lt;&lt;'\t';</a:t>
            </a:r>
          </a:p>
          <a:p>
            <a:pPr marL="0" indent="0">
              <a:buNone/>
            </a:pPr>
            <a:r>
              <a:rPr lang="zh-CN" altLang="en-US" sz="2600"/>
              <a:t>	cout&lt;&lt;'\n';</a:t>
            </a:r>
          </a:p>
          <a:p>
            <a:pPr marL="0" indent="0">
              <a:buNone/>
            </a:pPr>
            <a:r>
              <a:rPr lang="zh-CN" altLang="en-US" sz="2600"/>
              <a:t>	return 0;</a:t>
            </a:r>
          </a:p>
          <a:p>
            <a:pPr marL="0" indent="0">
              <a:buNone/>
            </a:pPr>
            <a:r>
              <a:rPr lang="zh-CN" altLang="en-US" sz="260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57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>
                <a:latin typeface="楷体_GB2312" pitchFamily="49" charset="-122"/>
              </a:rPr>
              <a:t>将数组元素逆向存放（续）</a:t>
            </a:r>
            <a:endParaRPr lang="zh-CN" altLang="en-US" dirty="0"/>
          </a:p>
        </p:txBody>
      </p:sp>
      <p:sp>
        <p:nvSpPr>
          <p:cNvPr id="27650" name="文本框 357378"/>
          <p:cNvSpPr txBox="1"/>
          <p:nvPr/>
        </p:nvSpPr>
        <p:spPr>
          <a:xfrm>
            <a:off x="533400" y="1447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实参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1" name="文本框 357379"/>
          <p:cNvSpPr txBox="1"/>
          <p:nvPr/>
        </p:nvSpPr>
        <p:spPr>
          <a:xfrm>
            <a:off x="533400" y="31242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形参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2" name="文本框 357380"/>
          <p:cNvSpPr txBox="1"/>
          <p:nvPr/>
        </p:nvSpPr>
        <p:spPr>
          <a:xfrm>
            <a:off x="1676400" y="106680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实参数组与形参数组元素共享存储单元</a:t>
            </a:r>
          </a:p>
        </p:txBody>
      </p:sp>
      <p:grpSp>
        <p:nvGrpSpPr>
          <p:cNvPr id="27653" name="组合 357381"/>
          <p:cNvGrpSpPr/>
          <p:nvPr/>
        </p:nvGrpSpPr>
        <p:grpSpPr>
          <a:xfrm>
            <a:off x="1219200" y="1905000"/>
            <a:ext cx="7467600" cy="1189038"/>
            <a:chOff x="816" y="1479"/>
            <a:chExt cx="4704" cy="749"/>
          </a:xfrm>
        </p:grpSpPr>
        <p:sp>
          <p:nvSpPr>
            <p:cNvPr id="27654" name="文本框 357382"/>
            <p:cNvSpPr txBox="1"/>
            <p:nvPr/>
          </p:nvSpPr>
          <p:spPr>
            <a:xfrm>
              <a:off x="817" y="1479"/>
              <a:ext cx="4649" cy="7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a[0]   a[1]   a[2]        …...                                    a[5]   a[6]</a:t>
              </a:r>
            </a:p>
            <a:p>
              <a:pPr lvl="0" inden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…...</a:t>
              </a:r>
            </a:p>
            <a:p>
              <a:pPr lvl="0" inden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b[0]   b[1]   b[2]       …...                                    b[5]   b[6]</a:t>
              </a:r>
            </a:p>
          </p:txBody>
        </p:sp>
        <p:grpSp>
          <p:nvGrpSpPr>
            <p:cNvPr id="27655" name="组合 357383"/>
            <p:cNvGrpSpPr/>
            <p:nvPr/>
          </p:nvGrpSpPr>
          <p:grpSpPr>
            <a:xfrm>
              <a:off x="816" y="1767"/>
              <a:ext cx="4704" cy="210"/>
              <a:chOff x="816" y="1767"/>
              <a:chExt cx="4704" cy="210"/>
            </a:xfrm>
          </p:grpSpPr>
          <p:sp>
            <p:nvSpPr>
              <p:cNvPr id="27656" name="矩形 357384"/>
              <p:cNvSpPr/>
              <p:nvPr/>
            </p:nvSpPr>
            <p:spPr>
              <a:xfrm>
                <a:off x="816" y="1767"/>
                <a:ext cx="4704" cy="20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7" name="直接连接符 357385"/>
              <p:cNvSpPr/>
              <p:nvPr/>
            </p:nvSpPr>
            <p:spPr>
              <a:xfrm>
                <a:off x="1344" y="1776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58" name="直接连接符 357386"/>
              <p:cNvSpPr/>
              <p:nvPr/>
            </p:nvSpPr>
            <p:spPr>
              <a:xfrm>
                <a:off x="1824" y="1776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59" name="直接连接符 357387"/>
              <p:cNvSpPr/>
              <p:nvPr/>
            </p:nvSpPr>
            <p:spPr>
              <a:xfrm>
                <a:off x="2256" y="1776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60" name="直接连接符 357388"/>
              <p:cNvSpPr/>
              <p:nvPr/>
            </p:nvSpPr>
            <p:spPr>
              <a:xfrm>
                <a:off x="5040" y="1776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61" name="直接连接符 357389"/>
              <p:cNvSpPr/>
              <p:nvPr/>
            </p:nvSpPr>
            <p:spPr>
              <a:xfrm>
                <a:off x="4560" y="1776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57391" name="组合 357390"/>
          <p:cNvGrpSpPr/>
          <p:nvPr/>
        </p:nvGrpSpPr>
        <p:grpSpPr>
          <a:xfrm>
            <a:off x="1676400" y="3048000"/>
            <a:ext cx="6629400" cy="1676400"/>
            <a:chOff x="1056" y="1920"/>
            <a:chExt cx="4176" cy="1056"/>
          </a:xfrm>
        </p:grpSpPr>
        <p:sp>
          <p:nvSpPr>
            <p:cNvPr id="27663" name="任意多边形 357391"/>
            <p:cNvSpPr/>
            <p:nvPr/>
          </p:nvSpPr>
          <p:spPr>
            <a:xfrm flipH="1" flipV="1">
              <a:off x="1056" y="1968"/>
              <a:ext cx="2112" cy="1008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任意多边形 357392"/>
            <p:cNvSpPr/>
            <p:nvPr/>
          </p:nvSpPr>
          <p:spPr>
            <a:xfrm flipV="1">
              <a:off x="3120" y="1968"/>
              <a:ext cx="2112" cy="1008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直接连接符 357393"/>
            <p:cNvSpPr/>
            <p:nvPr/>
          </p:nvSpPr>
          <p:spPr>
            <a:xfrm flipV="1">
              <a:off x="1056" y="1920"/>
              <a:ext cx="0" cy="14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66" name="直接连接符 357394"/>
            <p:cNvSpPr/>
            <p:nvPr/>
          </p:nvSpPr>
          <p:spPr>
            <a:xfrm flipV="1">
              <a:off x="5232" y="1920"/>
              <a:ext cx="0" cy="14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57396" name="文本框 357395"/>
          <p:cNvSpPr txBox="1"/>
          <p:nvPr/>
        </p:nvSpPr>
        <p:spPr>
          <a:xfrm>
            <a:off x="2209800" y="3429000"/>
            <a:ext cx="731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i=0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97" name="文本框 357396"/>
          <p:cNvSpPr txBox="1"/>
          <p:nvPr/>
        </p:nvSpPr>
        <p:spPr>
          <a:xfrm>
            <a:off x="4543425" y="4038600"/>
            <a:ext cx="8667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i &lt; j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7398" name="组合 357397"/>
          <p:cNvGrpSpPr/>
          <p:nvPr/>
        </p:nvGrpSpPr>
        <p:grpSpPr>
          <a:xfrm>
            <a:off x="2514600" y="3048000"/>
            <a:ext cx="5105400" cy="838200"/>
            <a:chOff x="1056" y="1920"/>
            <a:chExt cx="4176" cy="1056"/>
          </a:xfrm>
        </p:grpSpPr>
        <p:sp>
          <p:nvSpPr>
            <p:cNvPr id="27670" name="任意多边形 357398"/>
            <p:cNvSpPr/>
            <p:nvPr/>
          </p:nvSpPr>
          <p:spPr>
            <a:xfrm flipH="1" flipV="1">
              <a:off x="1056" y="1968"/>
              <a:ext cx="2112" cy="1008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任意多边形 357399"/>
            <p:cNvSpPr/>
            <p:nvPr/>
          </p:nvSpPr>
          <p:spPr>
            <a:xfrm flipV="1">
              <a:off x="3120" y="1968"/>
              <a:ext cx="2112" cy="1008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直接连接符 357400"/>
            <p:cNvSpPr/>
            <p:nvPr/>
          </p:nvSpPr>
          <p:spPr>
            <a:xfrm flipV="1">
              <a:off x="1056" y="1920"/>
              <a:ext cx="0" cy="14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73" name="直接连接符 357401"/>
            <p:cNvSpPr/>
            <p:nvPr/>
          </p:nvSpPr>
          <p:spPr>
            <a:xfrm flipV="1">
              <a:off x="5232" y="1920"/>
              <a:ext cx="0" cy="14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57403" name="文本框 357402"/>
          <p:cNvSpPr txBox="1"/>
          <p:nvPr/>
        </p:nvSpPr>
        <p:spPr>
          <a:xfrm>
            <a:off x="4122738" y="3306763"/>
            <a:ext cx="1676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3200" b="1" err="1">
                <a:latin typeface="Times New Roman" panose="02020603050405020304" pitchFamily="18" charset="0"/>
                <a:ea typeface="宋体" panose="02010600030101010101" pitchFamily="2" charset="-122"/>
              </a:rPr>
              <a:t>i++，j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- -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404" name="文本框 357403"/>
          <p:cNvSpPr txBox="1"/>
          <p:nvPr/>
        </p:nvSpPr>
        <p:spPr>
          <a:xfrm>
            <a:off x="7162800" y="3429000"/>
            <a:ext cx="753110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j=6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6" grpId="0"/>
      <p:bldP spid="357397" grpId="0"/>
      <p:bldP spid="357403" grpId="0"/>
      <p:bldP spid="3574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61473"/>
          <p:cNvSpPr>
            <a:spLocks noGrp="1"/>
          </p:cNvSpPr>
          <p:nvPr>
            <p:ph type="title"/>
          </p:nvPr>
        </p:nvSpPr>
        <p:spPr>
          <a:xfrm>
            <a:off x="381000" y="76200"/>
            <a:ext cx="7162800" cy="914400"/>
          </a:xfrm>
        </p:spPr>
        <p:txBody>
          <a:bodyPr anchor="ctr"/>
          <a:lstStyle/>
          <a:p>
            <a:r>
              <a:rPr lang="zh-CN" altLang="en-US" dirty="0"/>
              <a:t>冒泡法(起泡法)排序  </a:t>
            </a:r>
            <a:r>
              <a:rPr lang="zh-CN" altLang="en-US" i="0" dirty="0"/>
              <a:t>例</a:t>
            </a:r>
            <a:r>
              <a:rPr lang="en-US" altLang="zh-CN" i="0"/>
              <a:t>7.7</a:t>
            </a:r>
            <a:r>
              <a:rPr lang="en-US" altLang="zh-CN"/>
              <a:t> </a:t>
            </a:r>
          </a:p>
        </p:txBody>
      </p:sp>
      <p:sp>
        <p:nvSpPr>
          <p:cNvPr id="28674" name="文本框 361474"/>
          <p:cNvSpPr txBox="1"/>
          <p:nvPr/>
        </p:nvSpPr>
        <p:spPr>
          <a:xfrm>
            <a:off x="520700" y="1015365"/>
            <a:ext cx="5719763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用冒泡法对6个数排序（由小到大）</a:t>
            </a:r>
          </a:p>
        </p:txBody>
      </p:sp>
      <p:sp>
        <p:nvSpPr>
          <p:cNvPr id="361476" name="文本框 361475"/>
          <p:cNvSpPr txBox="1"/>
          <p:nvPr/>
        </p:nvSpPr>
        <p:spPr>
          <a:xfrm>
            <a:off x="411163" y="1667828"/>
            <a:ext cx="3094037" cy="704850"/>
          </a:xfrm>
          <a:prstGeom prst="rect">
            <a:avLst/>
          </a:prstGeom>
          <a:noFill/>
          <a:ln w="57150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lvl="0" indent="0" algn="ctr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8，4，9，6，5，2</a:t>
            </a:r>
          </a:p>
        </p:txBody>
      </p:sp>
      <p:sp>
        <p:nvSpPr>
          <p:cNvPr id="361477" name="文本框 361476"/>
          <p:cNvSpPr txBox="1"/>
          <p:nvPr/>
        </p:nvSpPr>
        <p:spPr>
          <a:xfrm>
            <a:off x="4799013" y="1667828"/>
            <a:ext cx="3182937" cy="704850"/>
          </a:xfrm>
          <a:prstGeom prst="rect">
            <a:avLst/>
          </a:prstGeom>
          <a:noFill/>
          <a:ln w="57150" cap="flat" cmpd="sng">
            <a:solidFill>
              <a:srgbClr val="99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lvl="0" indent="0" algn="ctr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2，4，5，6， 8，9</a:t>
            </a:r>
          </a:p>
        </p:txBody>
      </p:sp>
      <p:grpSp>
        <p:nvGrpSpPr>
          <p:cNvPr id="361478" name="组合 361477"/>
          <p:cNvGrpSpPr/>
          <p:nvPr/>
        </p:nvGrpSpPr>
        <p:grpSpPr>
          <a:xfrm>
            <a:off x="3579813" y="1691640"/>
            <a:ext cx="1068387" cy="533400"/>
            <a:chOff x="2255" y="930"/>
            <a:chExt cx="673" cy="336"/>
          </a:xfrm>
        </p:grpSpPr>
        <p:sp>
          <p:nvSpPr>
            <p:cNvPr id="28678" name="直接连接符 361478"/>
            <p:cNvSpPr/>
            <p:nvPr/>
          </p:nvSpPr>
          <p:spPr>
            <a:xfrm>
              <a:off x="2256" y="1266"/>
              <a:ext cx="672" cy="0"/>
            </a:xfrm>
            <a:prstGeom prst="line">
              <a:avLst/>
            </a:prstGeom>
            <a:ln w="57150" cap="flat" cmpd="sng">
              <a:solidFill>
                <a:srgbClr val="9966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28679" name="文本框 361479"/>
            <p:cNvSpPr txBox="1"/>
            <p:nvPr/>
          </p:nvSpPr>
          <p:spPr>
            <a:xfrm>
              <a:off x="2255" y="930"/>
              <a:ext cx="566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61481" name="文本框 361480"/>
          <p:cNvSpPr txBox="1"/>
          <p:nvPr/>
        </p:nvSpPr>
        <p:spPr>
          <a:xfrm>
            <a:off x="609600" y="2729865"/>
            <a:ext cx="7591425" cy="1203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冒泡法的思想是：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顺序扫描数组元素，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将相邻两个数进行比较，将小数调到前面</a:t>
            </a:r>
          </a:p>
        </p:txBody>
      </p:sp>
      <p:sp>
        <p:nvSpPr>
          <p:cNvPr id="361482" name="文本框 361481"/>
          <p:cNvSpPr txBox="1"/>
          <p:nvPr/>
        </p:nvSpPr>
        <p:spPr>
          <a:xfrm>
            <a:off x="609600" y="4253865"/>
            <a:ext cx="8534400" cy="175895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如果有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个数，则要进行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次扫描。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在第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次扫描中，要进行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n-j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次两两比较，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两两比较时，第一个元素的下标从 1 变化到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n-j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bldLvl="0" animBg="1"/>
      <p:bldP spid="361477" grpId="0" bldLvl="0" animBg="1"/>
      <p:bldP spid="361481" grpId="0"/>
      <p:bldP spid="36148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6454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冒泡法排序程序</a:t>
            </a:r>
            <a:endParaRPr lang="zh-CN" altLang="en-US" i="0" dirty="0"/>
          </a:p>
        </p:txBody>
      </p:sp>
      <p:sp>
        <p:nvSpPr>
          <p:cNvPr id="364548" name="文本框 364547"/>
          <p:cNvSpPr txBox="1"/>
          <p:nvPr/>
        </p:nvSpPr>
        <p:spPr>
          <a:xfrm>
            <a:off x="491173" y="1174909"/>
            <a:ext cx="8501062" cy="49072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用冒泡法对6个数排序（由小到大）</a:t>
            </a:r>
          </a:p>
          <a:p>
            <a:pPr lvl="0" indent="0"/>
            <a:r>
              <a:rPr lang="en-US" altLang="zh-CN" sz="2800" b="1">
                <a:sym typeface="+mn-ea"/>
              </a:rPr>
              <a:t>#include &lt;iostream&gt; 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2800" b="1">
                <a:sym typeface="+mn-ea"/>
              </a:rPr>
              <a:t>using namespace std;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define N 6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a[N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i,j,t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&lt;&lt;"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请输入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N&lt;&lt; "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个数:"&lt;&lt;</a:t>
            </a:r>
            <a:r>
              <a:rPr lang="en-US" altLang="zh-CN" sz="2800" b="1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for(i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=0;i&lt;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冒泡法排序程序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bubble_sort(a, N);</a:t>
            </a:r>
          </a:p>
          <a:p>
            <a:pPr marL="0" indent="0">
              <a:buNone/>
            </a:pPr>
            <a:r>
              <a:rPr lang="zh-CN" altLang="en-US" sz="2800"/>
              <a:t>	cout&lt;&lt;"排好序的数为:"&lt;&lt;endl;</a:t>
            </a:r>
          </a:p>
          <a:p>
            <a:pPr marL="0" indent="0">
              <a:buNone/>
            </a:pPr>
            <a:r>
              <a:rPr lang="zh-CN" altLang="en-US" sz="2800"/>
              <a:t>	for(i=0; i&lt;N; i++) </a:t>
            </a:r>
          </a:p>
          <a:p>
            <a:pPr marL="0" indent="0">
              <a:buNone/>
            </a:pPr>
            <a:r>
              <a:rPr lang="en-US" altLang="zh-CN" sz="2800"/>
              <a:t>		</a:t>
            </a:r>
            <a:r>
              <a:rPr lang="zh-CN" altLang="en-US" sz="2800"/>
              <a:t>cout&lt;&lt;a[i]&lt;&lt;'\t';</a:t>
            </a:r>
          </a:p>
          <a:p>
            <a:pPr marL="0" indent="0">
              <a:buNone/>
            </a:pPr>
            <a:r>
              <a:rPr lang="zh-CN" altLang="en-US" sz="2800"/>
              <a:t>	cout&lt;&lt;endl;</a:t>
            </a:r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return 0;</a:t>
            </a:r>
          </a:p>
          <a:p>
            <a:pPr marL="0" indent="0">
              <a:buNone/>
            </a:pPr>
            <a:r>
              <a:rPr lang="zh-CN" altLang="en-US" sz="28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6557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冒泡法排序程序</a:t>
            </a:r>
          </a:p>
        </p:txBody>
      </p:sp>
      <p:sp>
        <p:nvSpPr>
          <p:cNvPr id="365572" name="文本框 365571"/>
          <p:cNvSpPr txBox="1"/>
          <p:nvPr/>
        </p:nvSpPr>
        <p:spPr>
          <a:xfrm>
            <a:off x="533400" y="1258888"/>
            <a:ext cx="8610600" cy="35496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// 排序程序的核心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bubble_sort(int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a[],int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n)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{	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i, j, t;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for(i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=0; i&lt;n-1; i++)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// i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控制扫描次数 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for(j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=0; j&lt;n-1-i; j++)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// j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控制第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次扫描时下标的变化 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		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if(a[j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]&gt;a[j+1])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		{	t=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a[j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];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a[j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]=a[j+1];  a[j+1]=t;	}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365573" name="文本框 365572"/>
          <p:cNvSpPr txBox="1"/>
          <p:nvPr/>
        </p:nvSpPr>
        <p:spPr>
          <a:xfrm>
            <a:off x="1066800" y="5099050"/>
            <a:ext cx="3581400" cy="175895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0" scaled="1"/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冒泡法排序算法缺点：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经常交换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执行效率低</a:t>
            </a:r>
          </a:p>
        </p:txBody>
      </p:sp>
      <p:sp>
        <p:nvSpPr>
          <p:cNvPr id="365574" name="文本框 365573"/>
          <p:cNvSpPr txBox="1"/>
          <p:nvPr/>
        </p:nvSpPr>
        <p:spPr>
          <a:xfrm>
            <a:off x="5592763" y="5181600"/>
            <a:ext cx="3551237" cy="884238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lnSpc>
                <a:spcPct val="130000"/>
              </a:lnSpc>
            </a:pPr>
            <a:r>
              <a:rPr lang="zh-CN" altLang="en-US" sz="4000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能否降低交换次数</a:t>
            </a:r>
          </a:p>
        </p:txBody>
      </p:sp>
      <p:sp>
        <p:nvSpPr>
          <p:cNvPr id="365575" name="文本框 365574"/>
          <p:cNvSpPr txBox="1"/>
          <p:nvPr/>
        </p:nvSpPr>
        <p:spPr>
          <a:xfrm>
            <a:off x="6172200" y="6019800"/>
            <a:ext cx="2327275" cy="6477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用选择法排序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/>
      <p:bldP spid="365573" grpId="0" animBg="1"/>
      <p:bldP spid="365574" grpId="0" animBg="1"/>
      <p:bldP spid="3655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6144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问题的提出</a:t>
            </a:r>
          </a:p>
        </p:txBody>
      </p:sp>
      <p:sp>
        <p:nvSpPr>
          <p:cNvPr id="6146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统计某一地区每岁年龄的人数，以及总人数，假定不超过120岁。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用120个变量： </a:t>
            </a:r>
            <a:r>
              <a:rPr lang="en-US" altLang="zh-CN" sz="2800" err="1"/>
              <a:t>int</a:t>
            </a:r>
            <a:r>
              <a:rPr lang="en-US" altLang="zh-CN" sz="2800"/>
              <a:t>  age1, age2, age3, …... age119, age120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66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选择法排序</a:t>
            </a:r>
            <a:endParaRPr lang="zh-CN" altLang="en-US" i="0" dirty="0"/>
          </a:p>
        </p:txBody>
      </p:sp>
      <p:sp>
        <p:nvSpPr>
          <p:cNvPr id="366595" name="文本框 366594"/>
          <p:cNvSpPr txBox="1"/>
          <p:nvPr/>
        </p:nvSpPr>
        <p:spPr>
          <a:xfrm>
            <a:off x="304800" y="1143000"/>
            <a:ext cx="8445500" cy="50482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选择法的思想是</a:t>
            </a:r>
            <a:r>
              <a:rPr lang="zh-CN" altLang="en-US" sz="2800" b="1" dirty="0">
                <a:solidFill>
                  <a:srgbClr val="3366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7.8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假定6个元素存放在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a[0]……a[5]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中）</a:t>
            </a:r>
          </a:p>
          <a:p>
            <a:pPr lvl="0" indent="0">
              <a:lnSpc>
                <a:spcPct val="11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第一趟扫描，将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a[0]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a[5]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中最小数的下标找到，设为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p，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p!=0，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a[0]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a[p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交换位置。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第二趟扫描，将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a[1]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a[5]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中最小数的下标找到，设为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p，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p!=1，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a[1]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a[p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交换位置。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……</a:t>
            </a:r>
          </a:p>
          <a:p>
            <a:pPr lvl="0" indent="0">
              <a:lnSpc>
                <a:spcPct val="11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依此类推，共需5次扫描，第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次扫描时（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i=0……4）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第一个元素的下标为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i，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最后一个元素的下标为5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3689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数组名作函数参数</a:t>
            </a:r>
          </a:p>
        </p:txBody>
      </p:sp>
      <p:sp>
        <p:nvSpPr>
          <p:cNvPr id="32770" name="文本占位符 336899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5626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chemeClr val="hlink"/>
                </a:solidFill>
              </a:rPr>
              <a:t>问题：</a:t>
            </a:r>
            <a:r>
              <a:rPr lang="zh-CN" altLang="en-US" dirty="0"/>
              <a:t>编写一个函数实现选择法排序。</a:t>
            </a:r>
            <a:r>
              <a:rPr lang="zh-CN" altLang="en-US" dirty="0">
                <a:solidFill>
                  <a:schemeClr val="accent2"/>
                </a:solidFill>
              </a:rPr>
              <a:t>例7.8 </a:t>
            </a:r>
          </a:p>
          <a:p>
            <a:pPr>
              <a:lnSpc>
                <a:spcPct val="80000"/>
              </a:lnSpc>
              <a:buNone/>
            </a:pPr>
            <a:r>
              <a:rPr sz="2800"/>
              <a:t>#include &lt;iostream&gt; </a:t>
            </a:r>
          </a:p>
          <a:p>
            <a:pPr>
              <a:lnSpc>
                <a:spcPct val="80000"/>
              </a:lnSpc>
              <a:buNone/>
            </a:pPr>
            <a:r>
              <a:rPr sz="2800"/>
              <a:t>using namespace std;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void </a:t>
            </a:r>
            <a:r>
              <a:rPr lang="en-US" altLang="zh-CN" sz="2800" err="1"/>
              <a:t>sort(int</a:t>
            </a:r>
            <a:r>
              <a:rPr lang="en-US" altLang="zh-CN" sz="2800"/>
              <a:t> a[10])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i,j,k,t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=0;i&lt;9;i++)  </a:t>
            </a:r>
            <a:r>
              <a:rPr lang="en-US" altLang="zh-CN" sz="2800">
                <a:solidFill>
                  <a:schemeClr val="hlink"/>
                </a:solidFill>
              </a:rPr>
              <a:t>//</a:t>
            </a:r>
            <a:r>
              <a:rPr lang="zh-CN" altLang="en-US" sz="2800" dirty="0">
                <a:solidFill>
                  <a:schemeClr val="hlink"/>
                </a:solidFill>
              </a:rPr>
              <a:t>选择法排序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{	k=i;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for(j</a:t>
            </a:r>
            <a:r>
              <a:rPr lang="en-US" altLang="zh-CN" sz="2800"/>
              <a:t>=i+1;j&lt;10;j++)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	</a:t>
            </a:r>
            <a:r>
              <a:rPr lang="en-US" altLang="zh-CN" sz="2800" err="1"/>
              <a:t>if(a[j</a:t>
            </a:r>
            <a:r>
              <a:rPr lang="en-US" altLang="zh-CN" sz="2800"/>
              <a:t>]&lt;</a:t>
            </a:r>
            <a:r>
              <a:rPr lang="en-US" altLang="zh-CN" sz="2800" err="1"/>
              <a:t>a[k</a:t>
            </a:r>
            <a:r>
              <a:rPr lang="en-US" altLang="zh-CN" sz="2800"/>
              <a:t>])	k=j;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if(k</a:t>
            </a:r>
            <a:r>
              <a:rPr lang="en-US" altLang="zh-CN" sz="2800"/>
              <a:t>!=i)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{	t=</a:t>
            </a:r>
            <a:r>
              <a:rPr lang="en-US" altLang="zh-CN" sz="2800" err="1"/>
              <a:t>a[k</a:t>
            </a:r>
            <a:r>
              <a:rPr lang="en-US" altLang="zh-CN" sz="2800"/>
              <a:t>]; 	</a:t>
            </a:r>
            <a:r>
              <a:rPr lang="en-US" altLang="zh-CN" sz="2800" err="1"/>
              <a:t>a[k</a:t>
            </a:r>
            <a:r>
              <a:rPr lang="en-US" altLang="zh-CN" sz="2800"/>
              <a:t>]=</a:t>
            </a:r>
            <a:r>
              <a:rPr lang="en-US" altLang="zh-CN" sz="2800" err="1"/>
              <a:t>a[i</a:t>
            </a:r>
            <a:r>
              <a:rPr lang="en-US" altLang="zh-CN" sz="2800"/>
              <a:t>];  </a:t>
            </a:r>
            <a:r>
              <a:rPr lang="en-US" altLang="zh-CN" sz="2800" err="1"/>
              <a:t>a[i</a:t>
            </a:r>
            <a:r>
              <a:rPr lang="en-US" altLang="zh-CN" sz="2800"/>
              <a:t>]=t;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}</a:t>
            </a:r>
            <a:r>
              <a:rPr lang="zh-CN" altLang="en-US" sz="2800" dirty="0"/>
              <a:t> </a:t>
            </a:r>
          </a:p>
        </p:txBody>
      </p:sp>
      <p:grpSp>
        <p:nvGrpSpPr>
          <p:cNvPr id="336902" name="组合 336901"/>
          <p:cNvGrpSpPr/>
          <p:nvPr/>
        </p:nvGrpSpPr>
        <p:grpSpPr>
          <a:xfrm>
            <a:off x="5334000" y="2667000"/>
            <a:ext cx="3048000" cy="844550"/>
            <a:chOff x="3360" y="1680"/>
            <a:chExt cx="1920" cy="532"/>
          </a:xfrm>
        </p:grpSpPr>
        <p:pic>
          <p:nvPicPr>
            <p:cNvPr id="32772" name="图片 336902" descr="BD00028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0" y="1680"/>
              <a:ext cx="543" cy="5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3" name="文本框 336903"/>
            <p:cNvSpPr txBox="1"/>
            <p:nvPr/>
          </p:nvSpPr>
          <p:spPr>
            <a:xfrm>
              <a:off x="3984" y="1728"/>
              <a:ext cx="1296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有无缺点</a:t>
              </a:r>
            </a:p>
          </p:txBody>
        </p:sp>
      </p:grpSp>
      <p:sp>
        <p:nvSpPr>
          <p:cNvPr id="336905" name="横卷形 336904"/>
          <p:cNvSpPr/>
          <p:nvPr/>
        </p:nvSpPr>
        <p:spPr>
          <a:xfrm>
            <a:off x="6096000" y="3657600"/>
            <a:ext cx="2667000" cy="1219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没有通用性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7785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数组名作函数参数</a:t>
            </a:r>
          </a:p>
        </p:txBody>
      </p:sp>
      <p:sp>
        <p:nvSpPr>
          <p:cNvPr id="33794" name="文本占位符 377859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58674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array[10],i;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请输入数组的元素:"&lt;&lt;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=0;i&lt;10;i++)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cin</a:t>
            </a:r>
            <a:r>
              <a:rPr lang="en-US" altLang="zh-CN" sz="2800"/>
              <a:t>&gt;&gt;</a:t>
            </a:r>
            <a:r>
              <a:rPr lang="en-US" altLang="zh-CN" sz="2800" err="1"/>
              <a:t>array[i</a:t>
            </a:r>
            <a:r>
              <a:rPr lang="en-US" altLang="zh-CN" sz="2800"/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sort(array</a:t>
            </a:r>
            <a:r>
              <a:rPr lang="en-US" altLang="zh-CN" sz="280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排好序的数组元素为:"&lt;&lt;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=0;i&lt;10;i++)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 err="1"/>
              <a:t>array[i</a:t>
            </a:r>
            <a:r>
              <a:rPr lang="en-US" altLang="zh-CN" sz="2800"/>
              <a:t>]&lt;&lt;'\t';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7888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内存工作区示意图</a:t>
            </a:r>
          </a:p>
        </p:txBody>
      </p:sp>
      <p:grpSp>
        <p:nvGrpSpPr>
          <p:cNvPr id="378883" name="组合 378882"/>
          <p:cNvGrpSpPr/>
          <p:nvPr/>
        </p:nvGrpSpPr>
        <p:grpSpPr>
          <a:xfrm>
            <a:off x="2286000" y="2438400"/>
            <a:ext cx="6248400" cy="568325"/>
            <a:chOff x="1440" y="1536"/>
            <a:chExt cx="3936" cy="358"/>
          </a:xfrm>
        </p:grpSpPr>
        <p:sp>
          <p:nvSpPr>
            <p:cNvPr id="34819" name="文本框 378883"/>
            <p:cNvSpPr txBox="1"/>
            <p:nvPr/>
          </p:nvSpPr>
          <p:spPr>
            <a:xfrm>
              <a:off x="1440" y="1543"/>
              <a:ext cx="3936" cy="351"/>
            </a:xfrm>
            <a:prstGeom prst="rect">
              <a:avLst/>
            </a:pr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5     8     2     9     1     3     6    4    10     7</a:t>
              </a:r>
            </a:p>
          </p:txBody>
        </p:sp>
        <p:sp>
          <p:nvSpPr>
            <p:cNvPr id="34820" name="直接连接符 378884"/>
            <p:cNvSpPr/>
            <p:nvPr/>
          </p:nvSpPr>
          <p:spPr>
            <a:xfrm>
              <a:off x="1862" y="153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1" name="直接连接符 378885"/>
            <p:cNvSpPr/>
            <p:nvPr/>
          </p:nvSpPr>
          <p:spPr>
            <a:xfrm>
              <a:off x="2256" y="1551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2" name="直接连接符 378886"/>
            <p:cNvSpPr/>
            <p:nvPr/>
          </p:nvSpPr>
          <p:spPr>
            <a:xfrm>
              <a:off x="2660" y="1543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3" name="直接连接符 378887"/>
            <p:cNvSpPr/>
            <p:nvPr/>
          </p:nvSpPr>
          <p:spPr>
            <a:xfrm>
              <a:off x="3072" y="1547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4" name="直接连接符 378888"/>
            <p:cNvSpPr/>
            <p:nvPr/>
          </p:nvSpPr>
          <p:spPr>
            <a:xfrm>
              <a:off x="3438" y="1547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5" name="直接连接符 378889"/>
            <p:cNvSpPr/>
            <p:nvPr/>
          </p:nvSpPr>
          <p:spPr>
            <a:xfrm>
              <a:off x="3805" y="153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6" name="直接连接符 378890"/>
            <p:cNvSpPr/>
            <p:nvPr/>
          </p:nvSpPr>
          <p:spPr>
            <a:xfrm>
              <a:off x="4176" y="1547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7" name="直接连接符 378891"/>
            <p:cNvSpPr/>
            <p:nvPr/>
          </p:nvSpPr>
          <p:spPr>
            <a:xfrm>
              <a:off x="4562" y="153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8" name="直接连接符 378892"/>
            <p:cNvSpPr/>
            <p:nvPr/>
          </p:nvSpPr>
          <p:spPr>
            <a:xfrm>
              <a:off x="4959" y="1543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8894" name="文本框 378893"/>
          <p:cNvSpPr txBox="1"/>
          <p:nvPr/>
        </p:nvSpPr>
        <p:spPr>
          <a:xfrm>
            <a:off x="762000" y="3581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</a:p>
        </p:txBody>
      </p:sp>
      <p:sp>
        <p:nvSpPr>
          <p:cNvPr id="378895" name="文本框 378894"/>
          <p:cNvSpPr txBox="1"/>
          <p:nvPr/>
        </p:nvSpPr>
        <p:spPr>
          <a:xfrm>
            <a:off x="685800" y="19812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8896" name="直接连接符 378895"/>
          <p:cNvSpPr/>
          <p:nvPr/>
        </p:nvSpPr>
        <p:spPr>
          <a:xfrm flipV="1">
            <a:off x="1524000" y="3048000"/>
            <a:ext cx="68580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897" name="直接连接符 378896"/>
          <p:cNvSpPr/>
          <p:nvPr/>
        </p:nvSpPr>
        <p:spPr>
          <a:xfrm>
            <a:off x="1447800" y="2057400"/>
            <a:ext cx="762000" cy="304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78898" name="组合 378897"/>
          <p:cNvGrpSpPr/>
          <p:nvPr/>
        </p:nvGrpSpPr>
        <p:grpSpPr>
          <a:xfrm>
            <a:off x="609600" y="2438400"/>
            <a:ext cx="1143000" cy="974725"/>
            <a:chOff x="384" y="2352"/>
            <a:chExt cx="720" cy="614"/>
          </a:xfrm>
        </p:grpSpPr>
        <p:sp>
          <p:nvSpPr>
            <p:cNvPr id="34834" name="直接连接符 378898"/>
            <p:cNvSpPr/>
            <p:nvPr/>
          </p:nvSpPr>
          <p:spPr>
            <a:xfrm flipH="1" flipV="1">
              <a:off x="768" y="2352"/>
              <a:ext cx="336" cy="57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5" name="文本框 378899"/>
            <p:cNvSpPr txBox="1"/>
            <p:nvPr/>
          </p:nvSpPr>
          <p:spPr>
            <a:xfrm>
              <a:off x="384" y="2448"/>
              <a:ext cx="52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地址传递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3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3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4" grpId="0"/>
      <p:bldP spid="3788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7990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对前例的修改</a:t>
            </a:r>
            <a:endParaRPr lang="en-US" altLang="zh-CN" sz="3600">
              <a:solidFill>
                <a:schemeClr val="hlink"/>
              </a:solidFill>
            </a:endParaRPr>
          </a:p>
        </p:txBody>
      </p:sp>
      <p:sp>
        <p:nvSpPr>
          <p:cNvPr id="379908" name="内容占位符 379907"/>
          <p:cNvSpPr>
            <a:spLocks noGrp="1"/>
          </p:cNvSpPr>
          <p:nvPr>
            <p:ph idx="1"/>
          </p:nvPr>
        </p:nvSpPr>
        <p:spPr>
          <a:xfrm>
            <a:off x="304800" y="1447800"/>
            <a:ext cx="8651240" cy="47244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sz="2400"/>
              <a:t>#include &lt;iostream&gt; 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void </a:t>
            </a:r>
            <a:r>
              <a:rPr lang="en-US" altLang="zh-CN" sz="2400" err="1"/>
              <a:t>sort(int</a:t>
            </a:r>
            <a:r>
              <a:rPr lang="en-US" altLang="zh-CN" sz="2400"/>
              <a:t> a[ ],</a:t>
            </a:r>
            <a:r>
              <a:rPr lang="en-US" altLang="zh-CN" sz="2400" err="1"/>
              <a:t>int</a:t>
            </a:r>
            <a:r>
              <a:rPr lang="en-US" altLang="zh-CN" sz="2400"/>
              <a:t> n)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err="1"/>
              <a:t>i,j,k,t</a:t>
            </a:r>
            <a:r>
              <a:rPr lang="en-US" altLang="zh-CN" sz="24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for(i</a:t>
            </a:r>
            <a:r>
              <a:rPr lang="en-US" altLang="zh-CN" sz="2400"/>
              <a:t>=0;i&lt;n-1;i++)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{	k=i;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for(j</a:t>
            </a:r>
            <a:r>
              <a:rPr lang="en-US" altLang="zh-CN" sz="2400"/>
              <a:t>=i+1;j&lt;</a:t>
            </a:r>
            <a:r>
              <a:rPr lang="en-US" altLang="zh-CN" sz="2400" err="1"/>
              <a:t>n;j</a:t>
            </a:r>
            <a:r>
              <a:rPr lang="en-US" altLang="zh-CN" sz="2400"/>
              <a:t>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    </a:t>
            </a:r>
            <a:r>
              <a:rPr lang="en-US" altLang="zh-CN" sz="2400" err="1"/>
              <a:t>if(a[j</a:t>
            </a:r>
            <a:r>
              <a:rPr lang="en-US" altLang="zh-CN" sz="2400"/>
              <a:t>]&lt;</a:t>
            </a:r>
            <a:r>
              <a:rPr lang="en-US" altLang="zh-CN" sz="2400" err="1"/>
              <a:t>a[k</a:t>
            </a:r>
            <a:r>
              <a:rPr lang="en-US" altLang="zh-CN" sz="2400"/>
              <a:t>])	k=j;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if(k</a:t>
            </a:r>
            <a:r>
              <a:rPr lang="en-US" altLang="zh-CN" sz="2400"/>
              <a:t>!=i)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{   t=</a:t>
            </a:r>
            <a:r>
              <a:rPr lang="en-US" altLang="zh-CN" sz="2400" err="1"/>
              <a:t>a[k</a:t>
            </a:r>
            <a:r>
              <a:rPr lang="en-US" altLang="zh-CN" sz="2400"/>
              <a:t>]; </a:t>
            </a:r>
            <a:r>
              <a:rPr lang="en-US" altLang="zh-CN" sz="2400" err="1"/>
              <a:t>a[k</a:t>
            </a:r>
            <a:r>
              <a:rPr lang="en-US" altLang="zh-CN" sz="2400"/>
              <a:t>]=</a:t>
            </a:r>
            <a:r>
              <a:rPr lang="en-US" altLang="zh-CN" sz="2400" err="1"/>
              <a:t>a[i</a:t>
            </a:r>
            <a:r>
              <a:rPr lang="en-US" altLang="zh-CN" sz="2400"/>
              <a:t>]; </a:t>
            </a:r>
            <a:r>
              <a:rPr lang="en-US" altLang="zh-CN" sz="2400" err="1"/>
              <a:t>a[i</a:t>
            </a:r>
            <a:r>
              <a:rPr lang="en-US" altLang="zh-CN" sz="2400"/>
              <a:t>]=t;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8093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对前例的修改</a:t>
            </a:r>
          </a:p>
        </p:txBody>
      </p:sp>
      <p:sp>
        <p:nvSpPr>
          <p:cNvPr id="36866" name="文本占位符 380931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6388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array[100],i,n;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请输入数组元素个数:"&lt;&lt;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cin</a:t>
            </a:r>
            <a:r>
              <a:rPr lang="en-US" altLang="zh-CN" sz="2800"/>
              <a:t>&gt;&gt;n;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请输入数组的元素:"&lt;&lt;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=0;i&lt;</a:t>
            </a:r>
            <a:r>
              <a:rPr lang="en-US" altLang="zh-CN" sz="2800" err="1"/>
              <a:t>n;i</a:t>
            </a:r>
            <a:r>
              <a:rPr lang="en-US" altLang="zh-CN" sz="2800"/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cin</a:t>
            </a:r>
            <a:r>
              <a:rPr lang="en-US" altLang="zh-CN" sz="2800"/>
              <a:t>&gt;&gt;</a:t>
            </a:r>
            <a:r>
              <a:rPr lang="en-US" altLang="zh-CN" sz="2800" err="1"/>
              <a:t>array[i</a:t>
            </a:r>
            <a:r>
              <a:rPr lang="en-US" altLang="zh-CN" sz="2800"/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sort(array,n</a:t>
            </a:r>
            <a:r>
              <a:rPr lang="en-US" altLang="zh-CN" sz="280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排好序的数组元素为:"&lt;&lt;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=0;i&lt;</a:t>
            </a:r>
            <a:r>
              <a:rPr lang="en-US" altLang="zh-CN" sz="2800" err="1"/>
              <a:t>n;i</a:t>
            </a:r>
            <a:r>
              <a:rPr lang="en-US" altLang="zh-CN" sz="2800"/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 err="1"/>
              <a:t>array[i</a:t>
            </a:r>
            <a:r>
              <a:rPr lang="en-US" altLang="zh-CN" sz="2800"/>
              <a:t>]&lt;&lt;'\t';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}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706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选择法的另一种实现方法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37890" name="文本占位符 370690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8674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sz="2000"/>
              <a:t>#include &lt;iostream&gt; 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rgbClr val="008000"/>
                </a:solidFill>
                <a:sym typeface="+mn-ea"/>
              </a:rPr>
              <a:t>//li0708_1.cpp 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选择法排序的变种</a:t>
            </a:r>
            <a:endParaRPr sz="2000"/>
          </a:p>
          <a:p>
            <a:pPr>
              <a:lnSpc>
                <a:spcPct val="80000"/>
              </a:lnSpc>
              <a:buNone/>
            </a:pPr>
            <a:r>
              <a:rPr sz="2000"/>
              <a:t>using namespace std;</a:t>
            </a:r>
            <a:r>
              <a:rPr lang="en-US" altLang="zh-CN" sz="2000"/>
              <a:t> </a:t>
            </a:r>
            <a:endParaRPr lang="zh-CN" altLang="en-US" sz="20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/>
              <a:t>#</a:t>
            </a:r>
            <a:r>
              <a:rPr lang="en-US" altLang="zh-CN" sz="2000"/>
              <a:t>define N 6    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void </a:t>
            </a:r>
            <a:r>
              <a:rPr lang="en-US" altLang="zh-CN" sz="2000" err="1"/>
              <a:t>select_sort(int</a:t>
            </a:r>
            <a:r>
              <a:rPr lang="en-US" altLang="zh-CN" sz="2000"/>
              <a:t> a[], </a:t>
            </a:r>
            <a:r>
              <a:rPr lang="en-US" altLang="zh-CN" sz="2000" err="1"/>
              <a:t>int</a:t>
            </a:r>
            <a:r>
              <a:rPr lang="en-US" altLang="zh-CN" sz="2000"/>
              <a:t> n)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{	</a:t>
            </a:r>
            <a:r>
              <a:rPr lang="en-US" altLang="zh-CN" sz="2000" err="1"/>
              <a:t>int</a:t>
            </a:r>
            <a:r>
              <a:rPr lang="en-US" altLang="zh-CN" sz="2000"/>
              <a:t> i ,</a:t>
            </a:r>
            <a:r>
              <a:rPr lang="en-US" altLang="zh-CN" sz="2000" err="1"/>
              <a:t>j,t</a:t>
            </a:r>
            <a:r>
              <a:rPr lang="en-US" altLang="zh-CN" sz="20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for(i</a:t>
            </a:r>
            <a:r>
              <a:rPr lang="en-US" altLang="zh-CN" sz="2000"/>
              <a:t>=0; i&lt;n-1; i++)            </a:t>
            </a:r>
            <a:r>
              <a:rPr lang="en-US" altLang="zh-CN" sz="2000">
                <a:solidFill>
                  <a:schemeClr val="hlink"/>
                </a:solidFill>
              </a:rPr>
              <a:t>//</a:t>
            </a:r>
            <a:r>
              <a:rPr lang="zh-CN" altLang="en-US" sz="2000" dirty="0">
                <a:solidFill>
                  <a:schemeClr val="hlink"/>
                </a:solidFill>
              </a:rPr>
              <a:t>按升序排序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/>
              <a:t>		</a:t>
            </a:r>
            <a:r>
              <a:rPr lang="en-US" altLang="zh-CN" sz="2000" err="1"/>
              <a:t>for(j</a:t>
            </a:r>
            <a:r>
              <a:rPr lang="en-US" altLang="zh-CN" sz="2000"/>
              <a:t>=i; j&lt;n; j++)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</a:t>
            </a:r>
            <a:r>
              <a:rPr lang="en-US" altLang="zh-CN" sz="2000" err="1"/>
              <a:t>if(a[i</a:t>
            </a:r>
            <a:r>
              <a:rPr lang="en-US" altLang="zh-CN" sz="2000"/>
              <a:t>]&gt;</a:t>
            </a:r>
            <a:r>
              <a:rPr lang="en-US" altLang="zh-CN" sz="2000" err="1"/>
              <a:t>a[j</a:t>
            </a:r>
            <a:r>
              <a:rPr lang="en-US" altLang="zh-CN" sz="2000"/>
              <a:t>]){	t=</a:t>
            </a:r>
            <a:r>
              <a:rPr lang="en-US" altLang="zh-CN" sz="2000" err="1"/>
              <a:t>a[i</a:t>
            </a:r>
            <a:r>
              <a:rPr lang="en-US" altLang="zh-CN" sz="2000"/>
              <a:t>];  </a:t>
            </a:r>
            <a:r>
              <a:rPr lang="en-US" altLang="zh-CN" sz="2000" err="1"/>
              <a:t>a[i</a:t>
            </a:r>
            <a:r>
              <a:rPr lang="en-US" altLang="zh-CN" sz="2000"/>
              <a:t>]=</a:t>
            </a:r>
            <a:r>
              <a:rPr lang="en-US" altLang="zh-CN" sz="2000" err="1"/>
              <a:t>a[j</a:t>
            </a:r>
            <a:r>
              <a:rPr lang="en-US" altLang="zh-CN" sz="2000"/>
              <a:t>];  </a:t>
            </a:r>
            <a:r>
              <a:rPr lang="en-US" altLang="zh-CN" sz="2000" err="1"/>
              <a:t>a[j</a:t>
            </a:r>
            <a:r>
              <a:rPr lang="en-US" altLang="zh-CN" sz="2000"/>
              <a:t>]=t;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int main( )     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{	</a:t>
            </a:r>
            <a:r>
              <a:rPr lang="en-US" altLang="zh-CN" sz="2000" err="1"/>
              <a:t>int</a:t>
            </a:r>
            <a:r>
              <a:rPr lang="en-US" altLang="zh-CN" sz="2000"/>
              <a:t> </a:t>
            </a:r>
            <a:r>
              <a:rPr lang="en-US" altLang="zh-CN" sz="2000" err="1"/>
              <a:t>a[N</a:t>
            </a:r>
            <a:r>
              <a:rPr lang="en-US" altLang="zh-CN" sz="2000"/>
              <a:t>], i;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&lt;&lt;"</a:t>
            </a:r>
            <a:r>
              <a:rPr lang="zh-CN" altLang="en-US" sz="2000" dirty="0"/>
              <a:t>请输入6个数:"&lt;&lt;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for(i</a:t>
            </a:r>
            <a:r>
              <a:rPr lang="en-US" altLang="zh-CN" sz="2000"/>
              <a:t>=0; i&lt;N; i++) </a:t>
            </a:r>
            <a:r>
              <a:rPr lang="en-US" altLang="zh-CN" sz="2000" err="1"/>
              <a:t>cin</a:t>
            </a:r>
            <a:r>
              <a:rPr lang="en-US" altLang="zh-CN" sz="2000"/>
              <a:t>&gt;&gt;</a:t>
            </a:r>
            <a:r>
              <a:rPr lang="en-US" altLang="zh-CN" sz="2000" err="1"/>
              <a:t>a[i</a:t>
            </a:r>
            <a:r>
              <a:rPr lang="en-US" altLang="zh-CN" sz="2000"/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select_sort(a</a:t>
            </a:r>
            <a:r>
              <a:rPr lang="en-US" altLang="zh-CN" sz="2000"/>
              <a:t>, N);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&lt;&lt;"</a:t>
            </a:r>
            <a:r>
              <a:rPr lang="zh-CN" altLang="en-US" sz="2000" dirty="0"/>
              <a:t>排好序的数为:"&lt;&lt;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for(i</a:t>
            </a:r>
            <a:r>
              <a:rPr lang="en-US" altLang="zh-CN" sz="2000"/>
              <a:t>=0; i&lt;N; i++) </a:t>
            </a:r>
            <a:r>
              <a:rPr lang="en-US" altLang="zh-CN" sz="2000" err="1"/>
              <a:t>cout</a:t>
            </a:r>
            <a:r>
              <a:rPr lang="en-US" altLang="zh-CN" sz="2000"/>
              <a:t>&lt;&lt;</a:t>
            </a:r>
            <a:r>
              <a:rPr lang="en-US" altLang="zh-CN" sz="2000" err="1"/>
              <a:t>a[i</a:t>
            </a:r>
            <a:r>
              <a:rPr lang="en-US" altLang="zh-CN" sz="2000"/>
              <a:t>]&lt;&lt;'\t';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717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插入例  例</a:t>
            </a:r>
            <a:r>
              <a:rPr lang="en-US" altLang="zh-CN"/>
              <a:t>7.9 </a:t>
            </a:r>
          </a:p>
        </p:txBody>
      </p:sp>
      <p:sp>
        <p:nvSpPr>
          <p:cNvPr id="371715" name="内容占位符 371714"/>
          <p:cNvSpPr>
            <a:spLocks noGrp="1"/>
          </p:cNvSpPr>
          <p:nvPr>
            <p:ph idx="1"/>
          </p:nvPr>
        </p:nvSpPr>
        <p:spPr>
          <a:xfrm>
            <a:off x="762000" y="838200"/>
            <a:ext cx="8153400" cy="1752600"/>
          </a:xfrm>
        </p:spPr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</a:rPr>
              <a:t>问题：</a:t>
            </a:r>
            <a:r>
              <a:rPr lang="zh-CN" altLang="en-US" sz="2800" dirty="0"/>
              <a:t>已有一个排好序的数组，今输入一个数要求按原来排序规律将它插入数组中。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算法思想</a:t>
            </a:r>
          </a:p>
        </p:txBody>
      </p:sp>
      <p:sp>
        <p:nvSpPr>
          <p:cNvPr id="38915" name="文本框 371715"/>
          <p:cNvSpPr txBox="1"/>
          <p:nvPr/>
        </p:nvSpPr>
        <p:spPr>
          <a:xfrm>
            <a:off x="1905000" y="38100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717" name="文本框 371716"/>
          <p:cNvSpPr txBox="1"/>
          <p:nvPr/>
        </p:nvSpPr>
        <p:spPr>
          <a:xfrm>
            <a:off x="1828800" y="2819400"/>
            <a:ext cx="4876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0   5   8   10  18   20</a:t>
            </a:r>
          </a:p>
        </p:txBody>
      </p:sp>
      <p:sp>
        <p:nvSpPr>
          <p:cNvPr id="371718" name="文本框 371717"/>
          <p:cNvSpPr txBox="1"/>
          <p:nvPr/>
        </p:nvSpPr>
        <p:spPr>
          <a:xfrm>
            <a:off x="533400" y="4038600"/>
            <a:ext cx="8686800" cy="2314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如插入21，直接插入到20右边</a:t>
            </a:r>
          </a:p>
          <a:p>
            <a:pPr lvl="1" indent="0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如插入6，则把8及其后面的数据全部向右移动一个位置，把6插在8的位置（找到该位置有两种方法：自左向右——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前插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；自右向左——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后插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71719" name="下弧形箭头 371718"/>
          <p:cNvSpPr/>
          <p:nvPr/>
        </p:nvSpPr>
        <p:spPr>
          <a:xfrm>
            <a:off x="5410200" y="3505200"/>
            <a:ext cx="838200" cy="152400"/>
          </a:xfrm>
          <a:prstGeom prst="curvedUpArrow">
            <a:avLst>
              <a:gd name="adj1" fmla="val 110000"/>
              <a:gd name="adj2" fmla="val 22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720" name="下弧形箭头 371719"/>
          <p:cNvSpPr/>
          <p:nvPr/>
        </p:nvSpPr>
        <p:spPr>
          <a:xfrm>
            <a:off x="4495800" y="3581400"/>
            <a:ext cx="838200" cy="76200"/>
          </a:xfrm>
          <a:prstGeom prst="curvedUpArrow">
            <a:avLst>
              <a:gd name="adj1" fmla="val 220000"/>
              <a:gd name="adj2" fmla="val 44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721" name="下弧形箭头 371720"/>
          <p:cNvSpPr/>
          <p:nvPr/>
        </p:nvSpPr>
        <p:spPr>
          <a:xfrm>
            <a:off x="3733800" y="3581400"/>
            <a:ext cx="838200" cy="76200"/>
          </a:xfrm>
          <a:prstGeom prst="curvedUpArrow">
            <a:avLst>
              <a:gd name="adj1" fmla="val 220000"/>
              <a:gd name="adj2" fmla="val 44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722" name="下弧形箭头 371721"/>
          <p:cNvSpPr/>
          <p:nvPr/>
        </p:nvSpPr>
        <p:spPr>
          <a:xfrm>
            <a:off x="3048000" y="3581400"/>
            <a:ext cx="838200" cy="76200"/>
          </a:xfrm>
          <a:prstGeom prst="curvedUpArrow">
            <a:avLst>
              <a:gd name="adj1" fmla="val 220000"/>
              <a:gd name="adj2" fmla="val 440000"/>
              <a:gd name="adj3" fmla="val 333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  <p:bldP spid="371717" grpId="0"/>
      <p:bldP spid="371718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737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后插排序</a:t>
            </a:r>
          </a:p>
        </p:txBody>
      </p:sp>
      <p:sp>
        <p:nvSpPr>
          <p:cNvPr id="39938" name="文本占位符 37376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800"/>
              <a:t>void </a:t>
            </a:r>
            <a:r>
              <a:rPr lang="en-US" altLang="zh-CN" sz="2800" err="1"/>
              <a:t>ba_ins_sort(int</a:t>
            </a:r>
            <a:r>
              <a:rPr lang="en-US" altLang="zh-CN" sz="2800"/>
              <a:t> a[ ], </a:t>
            </a:r>
            <a:r>
              <a:rPr lang="en-US" altLang="zh-CN" sz="2800" err="1"/>
              <a:t>int</a:t>
            </a:r>
            <a:r>
              <a:rPr lang="en-US" altLang="zh-CN" sz="2800"/>
              <a:t> n) </a:t>
            </a:r>
            <a:r>
              <a:rPr lang="en-US" altLang="zh-CN" sz="2800">
                <a:solidFill>
                  <a:srgbClr val="008000"/>
                </a:solidFill>
              </a:rPr>
              <a:t>//li0709.cpp </a:t>
            </a:r>
            <a:r>
              <a:rPr lang="zh-CN" altLang="en-US" sz="2800" dirty="0">
                <a:solidFill>
                  <a:srgbClr val="008000"/>
                </a:solidFill>
              </a:rPr>
              <a:t>直接插入排序后插算法</a:t>
            </a:r>
            <a:endParaRPr lang="en-US" altLang="zh-CN" sz="28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i, j, p;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=1; i&lt;n; i++)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{	p=</a:t>
            </a:r>
            <a:r>
              <a:rPr lang="en-US" altLang="zh-CN" sz="2800" err="1"/>
              <a:t>a[i</a:t>
            </a:r>
            <a:r>
              <a:rPr lang="en-US" altLang="zh-CN" sz="2800"/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for(j</a:t>
            </a:r>
            <a:r>
              <a:rPr lang="en-US" altLang="zh-CN" sz="2800"/>
              <a:t>=i-1; j&gt;=0&amp;&amp;p&lt;</a:t>
            </a:r>
            <a:r>
              <a:rPr lang="en-US" altLang="zh-CN" sz="2800" err="1"/>
              <a:t>a[j</a:t>
            </a:r>
            <a:r>
              <a:rPr lang="en-US" altLang="zh-CN" sz="2800"/>
              <a:t>]; j--)  </a:t>
            </a:r>
            <a:r>
              <a:rPr lang="en-US" altLang="zh-CN" sz="2800">
                <a:solidFill>
                  <a:schemeClr val="hlink"/>
                </a:solidFill>
              </a:rPr>
              <a:t>//</a:t>
            </a:r>
            <a:r>
              <a:rPr lang="zh-CN" altLang="en-US" sz="2800" dirty="0">
                <a:solidFill>
                  <a:schemeClr val="hlink"/>
                </a:solidFill>
              </a:rPr>
              <a:t>将比</a:t>
            </a:r>
            <a:r>
              <a:rPr lang="en-US" altLang="zh-CN" sz="2800">
                <a:solidFill>
                  <a:schemeClr val="hlink"/>
                </a:solidFill>
              </a:rPr>
              <a:t>p</a:t>
            </a:r>
            <a:r>
              <a:rPr lang="zh-CN" altLang="en-US" sz="2800" dirty="0">
                <a:solidFill>
                  <a:schemeClr val="hlink"/>
                </a:solidFill>
              </a:rPr>
              <a:t>大的元素依次右移一个位置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		</a:t>
            </a:r>
            <a:r>
              <a:rPr lang="en-US" altLang="zh-CN" sz="2800"/>
              <a:t>a[j+1]=</a:t>
            </a:r>
            <a:r>
              <a:rPr lang="en-US" altLang="zh-CN" sz="2800" err="1"/>
              <a:t>a[j</a:t>
            </a:r>
            <a:r>
              <a:rPr lang="en-US" altLang="zh-CN" sz="2800"/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a[j+1]=p;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74785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>
                <a:solidFill>
                  <a:schemeClr val="hlink"/>
                </a:solidFill>
              </a:rPr>
              <a:t>筛选法</a:t>
            </a:r>
            <a:r>
              <a:rPr lang="zh-CN" altLang="en-US" sz="4800" dirty="0"/>
              <a:t>求素数 </a:t>
            </a:r>
            <a:r>
              <a:rPr lang="zh-CN" altLang="en-US" dirty="0"/>
              <a:t>例</a:t>
            </a:r>
            <a:r>
              <a:rPr lang="en-US" altLang="zh-CN"/>
              <a:t>7.10 </a:t>
            </a:r>
            <a:endParaRPr lang="zh-CN" altLang="en-US" dirty="0"/>
          </a:p>
        </p:txBody>
      </p:sp>
      <p:sp>
        <p:nvSpPr>
          <p:cNvPr id="40962" name="文本占位符 37478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>
                <a:solidFill>
                  <a:srgbClr val="CC00CC"/>
                </a:solidFill>
              </a:rPr>
              <a:t>问题：</a:t>
            </a:r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CC0000"/>
                </a:solidFill>
              </a:rPr>
              <a:t>筛选法</a:t>
            </a:r>
            <a:r>
              <a:rPr lang="zh-CN" altLang="en-US" sz="2800" dirty="0"/>
              <a:t>求1～100之间所有素数，每行输出</a:t>
            </a:r>
            <a:r>
              <a:rPr lang="zh-CN" altLang="en-US" sz="2800" dirty="0">
                <a:solidFill>
                  <a:srgbClr val="CC0000"/>
                </a:solidFill>
              </a:rPr>
              <a:t>5</a:t>
            </a:r>
            <a:r>
              <a:rPr lang="zh-CN" altLang="en-US" sz="2800" dirty="0"/>
              <a:t>个素数。</a:t>
            </a:r>
          </a:p>
        </p:txBody>
      </p:sp>
      <p:sp>
        <p:nvSpPr>
          <p:cNvPr id="40963" name="文本框 374819"/>
          <p:cNvSpPr txBox="1"/>
          <p:nvPr/>
        </p:nvSpPr>
        <p:spPr>
          <a:xfrm>
            <a:off x="1600200" y="5334000"/>
            <a:ext cx="4343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821" name="文本框 374820"/>
          <p:cNvSpPr txBox="1"/>
          <p:nvPr/>
        </p:nvSpPr>
        <p:spPr>
          <a:xfrm>
            <a:off x="1219200" y="2362200"/>
            <a:ext cx="3352800" cy="1004888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0" scaled="1"/>
            <a:tileRect/>
          </a:gradFill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下标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从1~98</a:t>
            </a:r>
          </a:p>
          <a:p>
            <a:pPr lvl="0" inden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下标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i+1~99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800" dirty="0"/>
              <a:t>程序</a:t>
            </a:r>
          </a:p>
        </p:txBody>
      </p:sp>
      <p:grpSp>
        <p:nvGrpSpPr>
          <p:cNvPr id="62467" name="组合 62466"/>
          <p:cNvGrpSpPr/>
          <p:nvPr/>
        </p:nvGrpSpPr>
        <p:grpSpPr>
          <a:xfrm>
            <a:off x="685800" y="1066800"/>
            <a:ext cx="8077200" cy="4702175"/>
            <a:chOff x="432" y="672"/>
            <a:chExt cx="5088" cy="2962"/>
          </a:xfrm>
        </p:grpSpPr>
        <p:sp>
          <p:nvSpPr>
            <p:cNvPr id="7171" name="文本框 62467"/>
            <p:cNvSpPr txBox="1"/>
            <p:nvPr/>
          </p:nvSpPr>
          <p:spPr>
            <a:xfrm>
              <a:off x="432" y="816"/>
              <a:ext cx="5088" cy="28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age1=0;</a:t>
              </a:r>
            </a:p>
            <a:p>
              <a:pPr lvl="0" inden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age2=0;                                         </a:t>
              </a:r>
              <a:r>
                <a:rPr lang="en-US" altLang="zh-CN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cout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&lt;&lt; age1&lt;&lt;</a:t>
              </a:r>
              <a:r>
                <a:rPr lang="en-US" altLang="zh-CN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endl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lvl="0" inden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……                                              </a:t>
              </a:r>
              <a:r>
                <a:rPr lang="en-US" altLang="zh-CN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cout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&lt;&lt; age2&lt;&lt;</a:t>
              </a:r>
              <a:r>
                <a:rPr lang="en-US" altLang="zh-CN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endl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lvl="0" inden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age120=0;                                        …...</a:t>
              </a:r>
            </a:p>
            <a:p>
              <a:pPr lvl="0" indent="0"/>
              <a:r>
                <a:rPr lang="en-US" altLang="zh-CN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cin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&gt;&gt;x;                                           </a:t>
              </a:r>
              <a:r>
                <a:rPr lang="en-US" altLang="zh-CN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cout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&lt;&lt; age120&lt;&lt;</a:t>
              </a:r>
              <a:r>
                <a:rPr lang="en-US" altLang="zh-CN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endl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lvl="0" indent="0"/>
              <a:r>
                <a:rPr lang="en-US" altLang="zh-CN" b="1" err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while((x</a:t>
              </a:r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&gt;0)&amp;&amp;(x&lt;121)){</a:t>
              </a:r>
            </a:p>
            <a:p>
              <a:pPr lvl="0" indent="0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err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if(x</a:t>
              </a:r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==1) age1 +=  1;</a:t>
              </a:r>
            </a:p>
            <a:p>
              <a:pPr lvl="0" indent="0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else </a:t>
              </a:r>
              <a:r>
                <a:rPr lang="en-US" altLang="zh-CN" b="1" err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if(x</a:t>
              </a:r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==2) age2 +=  1;</a:t>
              </a:r>
            </a:p>
            <a:p>
              <a:pPr lvl="0" indent="0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……</a:t>
              </a:r>
            </a:p>
            <a:p>
              <a:pPr lvl="0" indent="0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else </a:t>
              </a:r>
              <a:r>
                <a:rPr lang="en-US" altLang="zh-CN" b="1" err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if(x</a:t>
              </a:r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==120) age120 +=  1;</a:t>
              </a:r>
            </a:p>
            <a:p>
              <a:pPr lvl="0" indent="0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err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cin</a:t>
              </a:r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&gt;&gt;x;</a:t>
              </a:r>
            </a:p>
            <a:p>
              <a:pPr lvl="0" indent="0"/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7172" name="直接连接符 62468"/>
            <p:cNvSpPr/>
            <p:nvPr/>
          </p:nvSpPr>
          <p:spPr>
            <a:xfrm>
              <a:off x="2976" y="672"/>
              <a:ext cx="0" cy="2880"/>
            </a:xfrm>
            <a:prstGeom prst="line">
              <a:avLst/>
            </a:prstGeom>
            <a:ln w="76200" cap="flat" cmpd="sng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2470" name="组合 62469"/>
          <p:cNvGrpSpPr/>
          <p:nvPr/>
        </p:nvGrpSpPr>
        <p:grpSpPr>
          <a:xfrm>
            <a:off x="3194050" y="3203575"/>
            <a:ext cx="5943600" cy="3657600"/>
            <a:chOff x="2736" y="2016"/>
            <a:chExt cx="3744" cy="2304"/>
          </a:xfrm>
        </p:grpSpPr>
        <p:sp>
          <p:nvSpPr>
            <p:cNvPr id="7174" name="爆炸形 2 62470"/>
            <p:cNvSpPr/>
            <p:nvPr/>
          </p:nvSpPr>
          <p:spPr>
            <a:xfrm>
              <a:off x="2736" y="2016"/>
              <a:ext cx="3744" cy="2304"/>
            </a:xfrm>
            <a:prstGeom prst="irregularSeal2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5" name="文本框 62471"/>
            <p:cNvSpPr txBox="1"/>
            <p:nvPr/>
          </p:nvSpPr>
          <p:spPr>
            <a:xfrm>
              <a:off x="3360" y="2928"/>
              <a:ext cx="2400" cy="518"/>
            </a:xfrm>
            <a:prstGeom prst="rect">
              <a:avLst/>
            </a:prstGeom>
            <a:solidFill>
              <a:srgbClr val="FF9933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程序结构庞大，机械重复，于是引入数组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37581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800" dirty="0">
                <a:solidFill>
                  <a:schemeClr val="hlink"/>
                </a:solidFill>
              </a:rPr>
              <a:t>筛选法</a:t>
            </a:r>
            <a:r>
              <a:rPr lang="zh-CN" altLang="en-US" sz="4800" dirty="0"/>
              <a:t>求素数</a:t>
            </a:r>
          </a:p>
        </p:txBody>
      </p:sp>
      <p:sp>
        <p:nvSpPr>
          <p:cNvPr id="41986" name="文本占位符 37581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#</a:t>
            </a:r>
            <a:r>
              <a:rPr lang="en-US" altLang="zh-CN" sz="2400">
                <a:solidFill>
                  <a:srgbClr val="008000"/>
                </a:solidFill>
              </a:rPr>
              <a:t>define N 100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void </a:t>
            </a:r>
            <a:r>
              <a:rPr lang="en-US" altLang="zh-CN" sz="2400" err="1"/>
              <a:t>prime(int</a:t>
            </a:r>
            <a:r>
              <a:rPr lang="en-US" altLang="zh-CN" sz="2400"/>
              <a:t> </a:t>
            </a:r>
            <a:r>
              <a:rPr lang="en-US" altLang="zh-CN" sz="2400" err="1"/>
              <a:t>a[],int</a:t>
            </a:r>
            <a:r>
              <a:rPr lang="en-US" altLang="zh-CN" sz="2400"/>
              <a:t> n)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i, j;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for(i</a:t>
            </a:r>
            <a:r>
              <a:rPr lang="en-US" altLang="zh-CN" sz="2400"/>
              <a:t>=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; i&lt;</a:t>
            </a:r>
            <a:r>
              <a:rPr lang="en-US" altLang="zh-CN" sz="2400">
                <a:solidFill>
                  <a:schemeClr val="hlink"/>
                </a:solidFill>
              </a:rPr>
              <a:t>n-1</a:t>
            </a:r>
            <a:r>
              <a:rPr lang="en-US" altLang="zh-CN" sz="2400"/>
              <a:t>; i++)  </a:t>
            </a:r>
            <a:r>
              <a:rPr lang="en-US" altLang="zh-CN" sz="2400">
                <a:solidFill>
                  <a:schemeClr val="hlink"/>
                </a:solidFill>
              </a:rPr>
              <a:t>//a[0]</a:t>
            </a:r>
            <a:r>
              <a:rPr lang="zh-CN" altLang="en-US" sz="2400" dirty="0">
                <a:solidFill>
                  <a:schemeClr val="hlink"/>
                </a:solidFill>
              </a:rPr>
              <a:t>不是素数，因此从</a:t>
            </a:r>
            <a:r>
              <a:rPr lang="en-US" altLang="zh-CN" sz="2400">
                <a:solidFill>
                  <a:schemeClr val="hlink"/>
                </a:solidFill>
              </a:rPr>
              <a:t>a[1]</a:t>
            </a:r>
            <a:r>
              <a:rPr lang="zh-CN" altLang="en-US" sz="2400" dirty="0">
                <a:solidFill>
                  <a:schemeClr val="hlink"/>
                </a:solidFill>
              </a:rPr>
              <a:t>开始判断</a:t>
            </a:r>
            <a:r>
              <a:rPr lang="zh-CN" altLang="en-US" sz="2400" dirty="0"/>
              <a:t>    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		</a:t>
            </a:r>
            <a:r>
              <a:rPr lang="en-US" altLang="zh-CN" sz="2400" err="1"/>
              <a:t>for(j</a:t>
            </a:r>
            <a:r>
              <a:rPr lang="en-US" altLang="zh-CN" sz="2400"/>
              <a:t>=i+1; </a:t>
            </a:r>
            <a:r>
              <a:rPr lang="en-US" altLang="zh-CN" sz="2400">
                <a:solidFill>
                  <a:schemeClr val="hlink"/>
                </a:solidFill>
              </a:rPr>
              <a:t>j&lt;n</a:t>
            </a:r>
            <a:r>
              <a:rPr lang="en-US" altLang="zh-CN" sz="2400"/>
              <a:t>; j++)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	</a:t>
            </a:r>
            <a:r>
              <a:rPr lang="en-US" altLang="zh-CN" sz="2400" err="1"/>
              <a:t>if(a[i</a:t>
            </a:r>
            <a:r>
              <a:rPr lang="en-US" altLang="zh-CN" sz="2400"/>
              <a:t>]!=0&amp;&amp;a[j]!=0)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		</a:t>
            </a:r>
            <a:r>
              <a:rPr lang="en-US" altLang="zh-CN" sz="2400" err="1"/>
              <a:t>if(a[j]%a[i</a:t>
            </a:r>
            <a:r>
              <a:rPr lang="en-US" altLang="zh-CN" sz="2400"/>
              <a:t>]==0) </a:t>
            </a:r>
            <a:r>
              <a:rPr lang="en-US" altLang="zh-CN" sz="2400" err="1"/>
              <a:t>a[j</a:t>
            </a:r>
            <a:r>
              <a:rPr lang="en-US" altLang="zh-CN" sz="2400"/>
              <a:t>]=0;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768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800" dirty="0">
                <a:solidFill>
                  <a:schemeClr val="hlink"/>
                </a:solidFill>
              </a:rPr>
              <a:t>筛选法</a:t>
            </a:r>
            <a:r>
              <a:rPr lang="zh-CN" altLang="en-US" sz="4800" dirty="0"/>
              <a:t>求素数</a:t>
            </a:r>
          </a:p>
        </p:txBody>
      </p:sp>
      <p:sp>
        <p:nvSpPr>
          <p:cNvPr id="43010" name="文本占位符 376834"/>
          <p:cNvSpPr>
            <a:spLocks noGrp="1"/>
          </p:cNvSpPr>
          <p:nvPr>
            <p:ph idx="1"/>
          </p:nvPr>
        </p:nvSpPr>
        <p:spPr>
          <a:xfrm>
            <a:off x="294005" y="1144905"/>
            <a:ext cx="8358505" cy="554609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err="1">
                <a:solidFill>
                  <a:schemeClr val="hlink"/>
                </a:solidFill>
              </a:rPr>
              <a:t>a[N</a:t>
            </a:r>
            <a:r>
              <a:rPr lang="en-US" altLang="zh-CN" sz="2400">
                <a:solidFill>
                  <a:schemeClr val="hlink"/>
                </a:solidFill>
              </a:rPr>
              <a:t>]</a:t>
            </a:r>
            <a:r>
              <a:rPr lang="en-US" altLang="zh-CN" sz="2400"/>
              <a:t>, i, 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for(i</a:t>
            </a:r>
            <a:r>
              <a:rPr lang="en-US" altLang="zh-CN" sz="2400"/>
              <a:t>=</a:t>
            </a:r>
            <a:r>
              <a:rPr lang="en-US" altLang="zh-CN" sz="2400">
                <a:solidFill>
                  <a:schemeClr val="hlink"/>
                </a:solidFill>
              </a:rPr>
              <a:t>0</a:t>
            </a:r>
            <a:r>
              <a:rPr lang="en-US" altLang="zh-CN" sz="2400"/>
              <a:t>; i&lt;N; i++) </a:t>
            </a:r>
            <a:r>
              <a:rPr lang="en-US" altLang="zh-CN" sz="2400" err="1"/>
              <a:t>a[i</a:t>
            </a:r>
            <a:r>
              <a:rPr lang="en-US" altLang="zh-CN" sz="2400"/>
              <a:t>]=</a:t>
            </a:r>
            <a:r>
              <a:rPr lang="en-US" altLang="zh-CN" sz="2400">
                <a:solidFill>
                  <a:schemeClr val="hlink"/>
                </a:solidFill>
              </a:rPr>
              <a:t>i+1</a:t>
            </a:r>
            <a:r>
              <a:rPr lang="en-US" altLang="zh-CN" sz="2400"/>
              <a:t>; </a:t>
            </a:r>
            <a:r>
              <a:rPr lang="en-US" altLang="zh-CN" sz="2400">
                <a:solidFill>
                  <a:schemeClr val="hlink"/>
                </a:solidFill>
              </a:rPr>
              <a:t>//</a:t>
            </a:r>
            <a:r>
              <a:rPr lang="zh-CN" altLang="en-US" sz="2400" dirty="0">
                <a:solidFill>
                  <a:schemeClr val="hlink"/>
                </a:solidFill>
              </a:rPr>
              <a:t>赋初值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prime(a</a:t>
            </a:r>
            <a:r>
              <a:rPr lang="en-US" altLang="zh-CN" sz="2400"/>
              <a:t>, N);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&lt;&lt;"1~100</a:t>
            </a:r>
            <a:r>
              <a:rPr lang="zh-CN" altLang="en-US" sz="2400" dirty="0"/>
              <a:t>内的素数为:"&lt;&lt;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for(</a:t>
            </a:r>
            <a:r>
              <a:rPr lang="en-US" altLang="zh-CN" sz="2400" err="1">
                <a:solidFill>
                  <a:schemeClr val="hlink"/>
                </a:solidFill>
              </a:rPr>
              <a:t>i</a:t>
            </a:r>
            <a:r>
              <a:rPr lang="en-US" altLang="zh-CN" sz="2400">
                <a:solidFill>
                  <a:schemeClr val="hlink"/>
                </a:solidFill>
              </a:rPr>
              <a:t>=1</a:t>
            </a:r>
            <a:r>
              <a:rPr lang="en-US" altLang="zh-CN" sz="2400"/>
              <a:t>, n=0; i&lt;N; i++)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{		</a:t>
            </a:r>
            <a:r>
              <a:rPr lang="en-US" altLang="zh-CN" sz="2400" err="1"/>
              <a:t>if(a[i</a:t>
            </a:r>
            <a:r>
              <a:rPr lang="en-US" altLang="zh-CN" sz="2400"/>
              <a:t>]!=0)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{	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a[i</a:t>
            </a:r>
            <a:r>
              <a:rPr lang="en-US" altLang="zh-CN" sz="2400"/>
              <a:t>]&lt;&lt;'\t';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	n++;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	if(</a:t>
            </a:r>
            <a:r>
              <a:rPr lang="en-US" altLang="zh-CN" sz="2400">
                <a:solidFill>
                  <a:schemeClr val="hlink"/>
                </a:solidFill>
              </a:rPr>
              <a:t>n%5</a:t>
            </a:r>
            <a:r>
              <a:rPr lang="en-US" altLang="zh-CN" sz="2400"/>
              <a:t>==0) </a:t>
            </a:r>
            <a:r>
              <a:rPr lang="en-US" altLang="zh-CN" sz="2400" err="1"/>
              <a:t>cout</a:t>
            </a:r>
            <a:r>
              <a:rPr lang="en-US" altLang="zh-CN" sz="2400"/>
              <a:t>&lt;&lt;'\n';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3471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顺序查找 </a:t>
            </a:r>
            <a:r>
              <a:rPr lang="zh-CN" altLang="en-US" sz="3600" dirty="0">
                <a:solidFill>
                  <a:schemeClr val="hlink"/>
                </a:solidFill>
              </a:rPr>
              <a:t>例7.11</a:t>
            </a:r>
          </a:p>
        </p:txBody>
      </p:sp>
      <p:sp>
        <p:nvSpPr>
          <p:cNvPr id="44034" name="文本占位符 347138"/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1017588"/>
          </a:xfrm>
        </p:spPr>
        <p:txBody>
          <a:bodyPr anchor="t"/>
          <a:lstStyle/>
          <a:p>
            <a:pPr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问题：</a:t>
            </a:r>
            <a:r>
              <a:rPr lang="zh-CN" altLang="en-US" sz="2800" dirty="0"/>
              <a:t>在一维数组</a:t>
            </a:r>
            <a:r>
              <a:rPr lang="en-US" altLang="zh-CN" sz="2800"/>
              <a:t>a[ ]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chemeClr val="accent2"/>
                </a:solidFill>
              </a:rPr>
              <a:t>查找</a:t>
            </a:r>
            <a:r>
              <a:rPr lang="zh-CN" altLang="en-US" sz="2800" dirty="0"/>
              <a:t> </a:t>
            </a:r>
            <a:r>
              <a:rPr lang="en-US" altLang="zh-CN" sz="2800"/>
              <a:t>x </a:t>
            </a:r>
            <a:r>
              <a:rPr lang="zh-CN" altLang="en-US" sz="2800" dirty="0"/>
              <a:t>是否存在，若存在，返回其下标，否则返回-1。</a:t>
            </a:r>
          </a:p>
          <a:p>
            <a:pPr>
              <a:buNone/>
            </a:pPr>
            <a:endParaRPr lang="zh-CN" altLang="en-US" sz="2800" dirty="0"/>
          </a:p>
        </p:txBody>
      </p:sp>
      <p:grpSp>
        <p:nvGrpSpPr>
          <p:cNvPr id="347140" name="组合 347139"/>
          <p:cNvGrpSpPr/>
          <p:nvPr/>
        </p:nvGrpSpPr>
        <p:grpSpPr>
          <a:xfrm>
            <a:off x="1447800" y="2362200"/>
            <a:ext cx="5638800" cy="533400"/>
            <a:chOff x="1440" y="1536"/>
            <a:chExt cx="3936" cy="351"/>
          </a:xfrm>
        </p:grpSpPr>
        <p:sp>
          <p:nvSpPr>
            <p:cNvPr id="44036" name="文本框 347140"/>
            <p:cNvSpPr txBox="1"/>
            <p:nvPr/>
          </p:nvSpPr>
          <p:spPr>
            <a:xfrm>
              <a:off x="1440" y="1543"/>
              <a:ext cx="3936" cy="326"/>
            </a:xfrm>
            <a:prstGeom prst="rect">
              <a:avLst/>
            </a:pr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6     3    18    24    9    32    6    46    1     12</a:t>
              </a:r>
            </a:p>
          </p:txBody>
        </p:sp>
        <p:sp>
          <p:nvSpPr>
            <p:cNvPr id="44037" name="直接连接符 347141"/>
            <p:cNvSpPr/>
            <p:nvPr/>
          </p:nvSpPr>
          <p:spPr>
            <a:xfrm>
              <a:off x="1862" y="153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8" name="直接连接符 347142"/>
            <p:cNvSpPr/>
            <p:nvPr/>
          </p:nvSpPr>
          <p:spPr>
            <a:xfrm>
              <a:off x="2256" y="1551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9" name="直接连接符 347143"/>
            <p:cNvSpPr/>
            <p:nvPr/>
          </p:nvSpPr>
          <p:spPr>
            <a:xfrm>
              <a:off x="2660" y="1543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0" name="直接连接符 347144"/>
            <p:cNvSpPr/>
            <p:nvPr/>
          </p:nvSpPr>
          <p:spPr>
            <a:xfrm>
              <a:off x="3072" y="1547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直接连接符 347145"/>
            <p:cNvSpPr/>
            <p:nvPr/>
          </p:nvSpPr>
          <p:spPr>
            <a:xfrm>
              <a:off x="3438" y="1547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2" name="直接连接符 347146"/>
            <p:cNvSpPr/>
            <p:nvPr/>
          </p:nvSpPr>
          <p:spPr>
            <a:xfrm>
              <a:off x="3805" y="153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3" name="直接连接符 347147"/>
            <p:cNvSpPr/>
            <p:nvPr/>
          </p:nvSpPr>
          <p:spPr>
            <a:xfrm>
              <a:off x="4176" y="1547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4" name="直接连接符 347148"/>
            <p:cNvSpPr/>
            <p:nvPr/>
          </p:nvSpPr>
          <p:spPr>
            <a:xfrm>
              <a:off x="4562" y="153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5" name="直接连接符 347149"/>
            <p:cNvSpPr/>
            <p:nvPr/>
          </p:nvSpPr>
          <p:spPr>
            <a:xfrm>
              <a:off x="4959" y="1543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7152" name="文本框 347151"/>
          <p:cNvSpPr txBox="1"/>
          <p:nvPr/>
        </p:nvSpPr>
        <p:spPr>
          <a:xfrm>
            <a:off x="7162800" y="3276600"/>
            <a:ext cx="1524000" cy="51911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  <a:tileRect/>
          </a:gradFill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如查找9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3481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顺序查找</a:t>
            </a:r>
          </a:p>
        </p:txBody>
      </p:sp>
      <p:sp>
        <p:nvSpPr>
          <p:cNvPr id="45058" name="文本占位符 34816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r>
              <a:rPr sz="2800"/>
              <a:t>#include &lt;iostream&gt;   </a:t>
            </a:r>
          </a:p>
          <a:p>
            <a:pPr>
              <a:buNone/>
            </a:pPr>
            <a:r>
              <a:rPr sz="2800"/>
              <a:t>using namespace std;</a:t>
            </a:r>
          </a:p>
          <a:p>
            <a:pPr>
              <a:buNone/>
            </a:pPr>
            <a:r>
              <a:rPr lang="en-US" altLang="zh-CN" sz="2800"/>
              <a:t>#define M 10</a:t>
            </a:r>
          </a:p>
          <a:p>
            <a:pPr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search(int</a:t>
            </a:r>
            <a:r>
              <a:rPr lang="en-US" altLang="zh-CN" sz="2800"/>
              <a:t> a[ ], </a:t>
            </a:r>
            <a:r>
              <a:rPr lang="en-US" altLang="zh-CN" sz="2800" err="1"/>
              <a:t>int</a:t>
            </a:r>
            <a:r>
              <a:rPr lang="en-US" altLang="zh-CN" sz="2800"/>
              <a:t> x, </a:t>
            </a:r>
            <a:r>
              <a:rPr lang="en-US" altLang="zh-CN" sz="2800" err="1"/>
              <a:t>int</a:t>
            </a:r>
            <a:r>
              <a:rPr lang="en-US" altLang="zh-CN" sz="2800"/>
              <a:t> n)</a:t>
            </a:r>
          </a:p>
          <a:p>
            <a:pPr>
              <a:buNone/>
            </a:pPr>
            <a:r>
              <a:rPr lang="en-US" altLang="zh-CN" sz="2800"/>
              <a:t>{</a:t>
            </a:r>
          </a:p>
          <a:p>
            <a:pPr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int</a:t>
            </a:r>
            <a:r>
              <a:rPr lang="en-US" altLang="zh-CN" sz="2800"/>
              <a:t> i;  </a:t>
            </a:r>
          </a:p>
          <a:p>
            <a:pPr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 i&lt;n; i++)</a:t>
            </a:r>
          </a:p>
          <a:p>
            <a:pPr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if(x</a:t>
            </a:r>
            <a:r>
              <a:rPr lang="en-US" altLang="zh-CN" sz="2800"/>
              <a:t>==</a:t>
            </a:r>
            <a:r>
              <a:rPr lang="en-US" altLang="zh-CN" sz="2800" err="1"/>
              <a:t>a[i</a:t>
            </a:r>
            <a:r>
              <a:rPr lang="en-US" altLang="zh-CN" sz="2800"/>
              <a:t>]) return i;</a:t>
            </a:r>
          </a:p>
          <a:p>
            <a:pPr>
              <a:buNone/>
            </a:pPr>
            <a:r>
              <a:rPr lang="en-US" altLang="zh-CN" sz="2800"/>
              <a:t>	return -1;</a:t>
            </a:r>
          </a:p>
          <a:p>
            <a:pPr>
              <a:buNone/>
            </a:pPr>
            <a:r>
              <a:rPr lang="en-US" altLang="zh-CN" sz="2800"/>
              <a:t>}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4918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顺序查找</a:t>
            </a:r>
          </a:p>
        </p:txBody>
      </p:sp>
      <p:sp>
        <p:nvSpPr>
          <p:cNvPr id="46082" name="文本占位符 349187"/>
          <p:cNvSpPr>
            <a:spLocks noGrp="1"/>
          </p:cNvSpPr>
          <p:nvPr>
            <p:ph idx="1"/>
          </p:nvPr>
        </p:nvSpPr>
        <p:spPr>
          <a:xfrm>
            <a:off x="609600" y="990600"/>
            <a:ext cx="8083550" cy="56388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array[ ]={6, 3, 18, 24, 9, 32, 6, 46, 1, 12}, i, p, x;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输入要查找的元素:";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</a:t>
            </a:r>
            <a:r>
              <a:rPr lang="en-US" altLang="zh-CN" sz="2800" err="1"/>
              <a:t>cin</a:t>
            </a:r>
            <a:r>
              <a:rPr lang="en-US" altLang="zh-CN" sz="2800"/>
              <a:t>&gt;&gt;x;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hlink"/>
                </a:solidFill>
              </a:rPr>
              <a:t>	p=</a:t>
            </a:r>
            <a:r>
              <a:rPr lang="en-US" altLang="zh-CN" sz="2800" err="1">
                <a:solidFill>
                  <a:schemeClr val="hlink"/>
                </a:solidFill>
              </a:rPr>
              <a:t>search(array</a:t>
            </a:r>
            <a:r>
              <a:rPr lang="en-US" altLang="zh-CN" sz="2800">
                <a:solidFill>
                  <a:schemeClr val="hlink"/>
                </a:solidFill>
              </a:rPr>
              <a:t>, x, M);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原始数组元素为:"&lt;&lt;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 i&lt;M; i++) 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 err="1"/>
              <a:t>array[i</a:t>
            </a:r>
            <a:r>
              <a:rPr lang="en-US" altLang="zh-CN" sz="2800"/>
              <a:t>]&lt;&lt;'\t';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if(p</a:t>
            </a:r>
            <a:r>
              <a:rPr lang="en-US" altLang="zh-CN" sz="2800"/>
              <a:t>&gt;</a:t>
            </a:r>
            <a:r>
              <a:rPr lang="en-US" altLang="zh-CN" sz="2800">
                <a:solidFill>
                  <a:schemeClr val="hlink"/>
                </a:solidFill>
              </a:rPr>
              <a:t>=0</a:t>
            </a:r>
            <a:r>
              <a:rPr lang="en-US" altLang="zh-CN" sz="2800"/>
              <a:t>) 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查找成功！数组元素的下标为"&lt;&lt;</a:t>
            </a:r>
            <a:r>
              <a:rPr lang="en-US" altLang="zh-CN" sz="2800"/>
              <a:t>p&lt;&lt;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else 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未查找到！"&lt;&lt;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3502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折半查找 例</a:t>
            </a:r>
            <a:r>
              <a:rPr lang="en-US" altLang="zh-CN"/>
              <a:t>7.12 </a:t>
            </a:r>
            <a:endParaRPr lang="zh-CN" altLang="en-US" dirty="0"/>
          </a:p>
        </p:txBody>
      </p:sp>
      <p:sp>
        <p:nvSpPr>
          <p:cNvPr id="47106" name="文本占位符 350210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257800"/>
          </a:xfrm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前提：</a:t>
            </a:r>
            <a:r>
              <a:rPr lang="zh-CN" altLang="en-US" dirty="0"/>
              <a:t>数组中的值按递增次序排好序。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算法：</a:t>
            </a:r>
          </a:p>
          <a:p>
            <a:pPr lvl="1"/>
            <a:r>
              <a:rPr lang="zh-CN" altLang="en-US" dirty="0"/>
              <a:t>置</a:t>
            </a:r>
            <a:r>
              <a:rPr lang="en-US" altLang="zh-CN"/>
              <a:t>low=0，up=n-1；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/>
              <a:t>low&gt;up，</a:t>
            </a:r>
            <a:r>
              <a:rPr lang="zh-CN" altLang="en-US" dirty="0"/>
              <a:t>则检索失败，算法结束，否则，转第三步；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/>
              <a:t>mid=(low+up)/2;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/>
              <a:t>x=</a:t>
            </a:r>
            <a:r>
              <a:rPr lang="en-US" altLang="zh-CN" err="1"/>
              <a:t>a[mid</a:t>
            </a:r>
            <a:r>
              <a:rPr lang="en-US" altLang="zh-CN"/>
              <a:t>]，</a:t>
            </a:r>
            <a:r>
              <a:rPr lang="zh-CN" altLang="en-US" dirty="0"/>
              <a:t>则检索成功，算法结束，否则转第五步；</a:t>
            </a:r>
          </a:p>
          <a:p>
            <a:pPr lvl="1"/>
            <a:r>
              <a:rPr lang="en-US" altLang="zh-CN"/>
              <a:t>x&lt;</a:t>
            </a:r>
            <a:r>
              <a:rPr lang="en-US" altLang="zh-CN" err="1"/>
              <a:t>a[mid</a:t>
            </a:r>
            <a:r>
              <a:rPr lang="en-US" altLang="zh-CN"/>
              <a:t>]，</a:t>
            </a:r>
            <a:r>
              <a:rPr lang="zh-CN" altLang="en-US" dirty="0"/>
              <a:t>则置</a:t>
            </a:r>
            <a:r>
              <a:rPr lang="en-US" altLang="zh-CN"/>
              <a:t>up=mid-1，</a:t>
            </a:r>
            <a:r>
              <a:rPr lang="zh-CN" altLang="en-US" dirty="0"/>
              <a:t>转第二步；否则置</a:t>
            </a:r>
            <a:r>
              <a:rPr lang="en-US" altLang="zh-CN"/>
              <a:t>low=mid+1，</a:t>
            </a:r>
            <a:r>
              <a:rPr lang="zh-CN" altLang="en-US" dirty="0"/>
              <a:t>转第二步；</a:t>
            </a:r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3522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折半查找程序</a:t>
            </a:r>
            <a:endParaRPr lang="zh-CN" altLang="en-US" sz="3200" dirty="0">
              <a:solidFill>
                <a:schemeClr val="hlink"/>
              </a:solidFill>
            </a:endParaRPr>
          </a:p>
        </p:txBody>
      </p:sp>
      <p:sp>
        <p:nvSpPr>
          <p:cNvPr id="352259" name="内容占位符 352258"/>
          <p:cNvSpPr>
            <a:spLocks noGrp="1"/>
          </p:cNvSpPr>
          <p:nvPr>
            <p:ph idx="1"/>
          </p:nvPr>
        </p:nvSpPr>
        <p:spPr>
          <a:xfrm>
            <a:off x="304800" y="1295400"/>
            <a:ext cx="8001000" cy="59436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400"/>
              <a:t>#include &lt;iostream&gt;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#define M 10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err="1"/>
              <a:t>bi_search(int</a:t>
            </a:r>
            <a:r>
              <a:rPr lang="en-US" altLang="zh-CN" sz="2400"/>
              <a:t> a[ ], </a:t>
            </a:r>
            <a:r>
              <a:rPr lang="en-US" altLang="zh-CN" sz="2400" err="1"/>
              <a:t>int</a:t>
            </a:r>
            <a:r>
              <a:rPr lang="en-US" altLang="zh-CN" sz="2400"/>
              <a:t> x, </a:t>
            </a:r>
            <a:r>
              <a:rPr lang="en-US" altLang="zh-CN" sz="2400" err="1"/>
              <a:t>int</a:t>
            </a:r>
            <a:r>
              <a:rPr lang="en-US" altLang="zh-CN" sz="2400"/>
              <a:t> n)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low=0, mid, up=n-1; 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while (low&lt;=up)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{	mid=(low+up)/2;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if(x</a:t>
            </a:r>
            <a:r>
              <a:rPr lang="en-US" altLang="zh-CN" sz="2400"/>
              <a:t>==</a:t>
            </a:r>
            <a:r>
              <a:rPr lang="en-US" altLang="zh-CN" sz="2400" err="1"/>
              <a:t>a[mid</a:t>
            </a:r>
            <a:r>
              <a:rPr lang="en-US" altLang="zh-CN" sz="2400"/>
              <a:t>]) 	return mid;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else </a:t>
            </a:r>
            <a:r>
              <a:rPr lang="en-US" altLang="zh-CN" sz="2400" err="1"/>
              <a:t>if(x</a:t>
            </a:r>
            <a:r>
              <a:rPr lang="en-US" altLang="zh-CN" sz="2400"/>
              <a:t>&lt;</a:t>
            </a:r>
            <a:r>
              <a:rPr lang="en-US" altLang="zh-CN" sz="2400" err="1"/>
              <a:t>a[mid</a:t>
            </a:r>
            <a:r>
              <a:rPr lang="en-US" altLang="zh-CN" sz="2400"/>
              <a:t>])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	up=mid-1;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else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	low=mid+1;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return -1;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532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折半查找程序</a:t>
            </a:r>
            <a:endParaRPr lang="en-US" altLang="zh-CN"/>
          </a:p>
        </p:txBody>
      </p:sp>
      <p:sp>
        <p:nvSpPr>
          <p:cNvPr id="49154" name="文本占位符 35328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6388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array[ ]={1, 3, 6, 24, 30, 32, 36, 46, 100, 120}, i, p, x;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输入要查找的元素:";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	</a:t>
            </a:r>
            <a:r>
              <a:rPr lang="en-US" altLang="zh-CN" sz="2800" err="1"/>
              <a:t>cin</a:t>
            </a:r>
            <a:r>
              <a:rPr lang="en-US" altLang="zh-CN" sz="2800"/>
              <a:t>&gt;&gt;x;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p=</a:t>
            </a:r>
            <a:r>
              <a:rPr lang="en-US" altLang="zh-CN" sz="2800" err="1"/>
              <a:t>bi_search(array</a:t>
            </a:r>
            <a:r>
              <a:rPr lang="en-US" altLang="zh-CN" sz="2800"/>
              <a:t>, x, M);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原始数组元素为:"&lt;&lt;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for(i</a:t>
            </a:r>
            <a:r>
              <a:rPr lang="en-US" altLang="zh-CN" sz="2800"/>
              <a:t>=0; i&lt;M; i++)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 err="1"/>
              <a:t>array[i</a:t>
            </a:r>
            <a:r>
              <a:rPr lang="en-US" altLang="zh-CN" sz="2800"/>
              <a:t>]&lt;&lt;'\t';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if(p</a:t>
            </a:r>
            <a:r>
              <a:rPr lang="en-US" altLang="zh-CN" sz="2800"/>
              <a:t>&gt;=0) 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查找成功！数组元素的下标为"&lt;&lt;</a:t>
            </a:r>
            <a:r>
              <a:rPr lang="en-US" altLang="zh-CN" sz="2800"/>
              <a:t>p&lt;&lt;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else 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未查找到！"&lt;&lt;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  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求集合的交集  例</a:t>
            </a:r>
            <a:r>
              <a:rPr lang="en-US" altLang="zh-CN"/>
              <a:t>7.13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1188085"/>
            <a:ext cx="8834755" cy="5589905"/>
          </a:xfrm>
        </p:spPr>
        <p:txBody>
          <a:bodyPr/>
          <a:lstStyle/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#include &lt;iostream&gt;	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using namespace std;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int search(int b[ ], int x, int n)   	//例7.11中的函数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{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int i;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for(i=0; i&lt;n; i++)			//顺序查找法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	if(x==b[i]) return i;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return -1;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}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int intersection(int a[ ], int b[ ], int c[ ], int m, int n)</a:t>
            </a:r>
            <a:endParaRPr lang="zh-CN" altLang="en-US" sz="2400"/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{	int i, j, k=0;</a:t>
            </a:r>
            <a:endParaRPr lang="zh-CN" altLang="en-US" sz="2400"/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	for(i=0; i&lt;m; i++)</a:t>
            </a:r>
            <a:endParaRPr lang="zh-CN" altLang="en-US" sz="2400"/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		if((j=search(b, a[i], n))!=-1) 	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                              //用数组元素作为函数的实参</a:t>
            </a:r>
            <a:endParaRPr lang="zh-CN" altLang="en-US" sz="2400"/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                         c[k++]=b[j];   </a:t>
            </a:r>
            <a:endParaRPr lang="zh-CN" altLang="en-US" sz="2400"/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	return k;</a:t>
            </a:r>
            <a:endParaRPr lang="zh-CN" altLang="en-US" sz="2400"/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}</a:t>
            </a:r>
            <a:endParaRPr lang="zh-CN" altLang="en-US" sz="2400"/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求集合的交集  例</a:t>
            </a:r>
            <a:r>
              <a:rPr lang="en-US" altLang="zh-CN">
                <a:sym typeface="+mn-ea"/>
              </a:rPr>
              <a:t>7.13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4905"/>
            <a:ext cx="8715375" cy="54489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/>
              <a:t>int main( )</a:t>
            </a:r>
          </a:p>
          <a:p>
            <a:pPr marL="0" indent="0">
              <a:buNone/>
            </a:pPr>
            <a:r>
              <a:rPr lang="zh-CN" altLang="en-US" sz="2600"/>
              <a:t>{	int a[ ]={4, 8, 2, 1, 9, 10},b[ ]={2, 5, 3, 9, 7}, c[20], count, i;</a:t>
            </a:r>
          </a:p>
          <a:p>
            <a:pPr marL="0" indent="0">
              <a:buNone/>
            </a:pPr>
            <a:r>
              <a:rPr lang="zh-CN" altLang="en-US" sz="2600"/>
              <a:t>	count=intersection(a, b, c, 6, 5);     		//用数组名作为函数的实参</a:t>
            </a:r>
          </a:p>
          <a:p>
            <a:pPr marL="0" indent="0">
              <a:buNone/>
            </a:pPr>
            <a:r>
              <a:rPr lang="zh-CN" altLang="en-US" sz="2600"/>
              <a:t>	cout&lt;&lt;"数组a和数组b的交集:";</a:t>
            </a:r>
          </a:p>
          <a:p>
            <a:pPr marL="0" indent="0">
              <a:buNone/>
            </a:pPr>
            <a:r>
              <a:rPr lang="zh-CN" altLang="en-US" sz="2600"/>
              <a:t>	for(i=0; i&lt;count; i++)  cout&lt;&lt;c[i]&lt;&lt;'\t';</a:t>
            </a:r>
          </a:p>
          <a:p>
            <a:pPr marL="0" indent="0">
              <a:buNone/>
            </a:pPr>
            <a:r>
              <a:rPr lang="zh-CN" altLang="en-US" sz="2600"/>
              <a:t>	cout&lt;&lt;endl;</a:t>
            </a:r>
          </a:p>
          <a:p>
            <a:pPr marL="0" indent="0">
              <a:buNone/>
            </a:pPr>
            <a:r>
              <a:rPr lang="zh-CN" altLang="en-US" sz="2600"/>
              <a:t>	cout&lt;&lt;"数组a和数组b交集中元素的个数:"&lt;&lt;count&lt;&lt;endl;</a:t>
            </a:r>
          </a:p>
          <a:p>
            <a:pPr marL="0" indent="0">
              <a:buNone/>
            </a:pPr>
            <a:r>
              <a:rPr lang="zh-CN" altLang="en-US" sz="2600"/>
              <a:t>	return 0;</a:t>
            </a:r>
          </a:p>
          <a:p>
            <a:pPr marL="0" indent="0">
              <a:buNone/>
            </a:pPr>
            <a:r>
              <a:rPr lang="zh-CN" altLang="en-US" sz="2600"/>
              <a:t>}</a:t>
            </a:r>
          </a:p>
        </p:txBody>
      </p:sp>
      <p:sp>
        <p:nvSpPr>
          <p:cNvPr id="353284" name="动作按钮: 上一张 353283">
            <a:hlinkClick r:id="rId2" action="ppaction://hlinksldjump"/>
          </p:cNvPr>
          <p:cNvSpPr/>
          <p:nvPr/>
        </p:nvSpPr>
        <p:spPr>
          <a:xfrm>
            <a:off x="8382000" y="5486400"/>
            <a:ext cx="762000" cy="762000"/>
          </a:xfrm>
          <a:prstGeom prst="actionButtonReturn">
            <a:avLst/>
          </a:prstGeom>
          <a:solidFill>
            <a:srgbClr val="FF00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63489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数组（构造数据类型）</a:t>
            </a:r>
          </a:p>
        </p:txBody>
      </p:sp>
      <p:sp>
        <p:nvSpPr>
          <p:cNvPr id="63491" name="内容占位符 63490"/>
          <p:cNvSpPr>
            <a:spLocks noGrp="1"/>
          </p:cNvSpPr>
          <p:nvPr>
            <p:ph idx="1"/>
          </p:nvPr>
        </p:nvSpPr>
        <p:spPr>
          <a:xfrm>
            <a:off x="842963" y="1593850"/>
            <a:ext cx="6072187" cy="4505325"/>
          </a:xfrm>
        </p:spPr>
        <p:txBody>
          <a:bodyPr anchor="t"/>
          <a:lstStyle/>
          <a:p>
            <a:pPr>
              <a:lnSpc>
                <a:spcPct val="180000"/>
              </a:lnSpc>
            </a:pPr>
            <a:r>
              <a:rPr lang="zh-CN" altLang="en-US" sz="3600" dirty="0">
                <a:solidFill>
                  <a:srgbClr val="CC0000"/>
                </a:solidFill>
                <a:hlinkClick r:id="rId2" action="ppaction://hlinksldjump"/>
              </a:rPr>
              <a:t>一维数组</a:t>
            </a:r>
            <a:endParaRPr lang="zh-CN" altLang="en-US" sz="3600" dirty="0">
              <a:solidFill>
                <a:srgbClr val="CC0000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 sz="3600" dirty="0">
                <a:solidFill>
                  <a:srgbClr val="CC0000"/>
                </a:solidFill>
                <a:hlinkClick r:id="rId3" action="ppaction://hlinksldjump"/>
              </a:rPr>
              <a:t>二维数组</a:t>
            </a:r>
            <a:endParaRPr lang="zh-CN" altLang="en-US" sz="3600" dirty="0">
              <a:solidFill>
                <a:srgbClr val="CC0000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 sz="3600" dirty="0">
                <a:solidFill>
                  <a:srgbClr val="CC0000"/>
                </a:solidFill>
                <a:hlinkClick r:id="rId4" action="ppaction://hlinksldjump"/>
              </a:rPr>
              <a:t>字符数组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63492" name="动作按钮: 结束 63491">
            <a:hlinkClick r:id="" action="ppaction://noaction"/>
          </p:cNvPr>
          <p:cNvSpPr/>
          <p:nvPr/>
        </p:nvSpPr>
        <p:spPr>
          <a:xfrm>
            <a:off x="8153400" y="5943600"/>
            <a:ext cx="990600" cy="914400"/>
          </a:xfrm>
          <a:prstGeom prst="actionButtonEnd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860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50178" name="文本框 86019"/>
          <p:cNvSpPr txBox="1"/>
          <p:nvPr/>
        </p:nvSpPr>
        <p:spPr>
          <a:xfrm>
            <a:off x="685800" y="1143000"/>
            <a:ext cx="6858000" cy="265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0" inden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课程1       课程2        课程3             学生1   89          78           56</a:t>
            </a:r>
          </a:p>
          <a:p>
            <a:pPr lvl="0" inden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学生2   88          99          100               </a:t>
            </a:r>
          </a:p>
          <a:p>
            <a:pPr lvl="0" inden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学生3   72          80           61</a:t>
            </a:r>
          </a:p>
          <a:p>
            <a:pPr lvl="0" inden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学生4   60          70           75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79" name="右大括号 86020"/>
          <p:cNvSpPr/>
          <p:nvPr/>
        </p:nvSpPr>
        <p:spPr>
          <a:xfrm>
            <a:off x="7696200" y="1981200"/>
            <a:ext cx="381000" cy="1752600"/>
          </a:xfrm>
          <a:prstGeom prst="rightBrace">
            <a:avLst>
              <a:gd name="adj1" fmla="val 38312"/>
              <a:gd name="adj2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文本框 86021"/>
          <p:cNvSpPr txBox="1"/>
          <p:nvPr/>
        </p:nvSpPr>
        <p:spPr>
          <a:xfrm>
            <a:off x="8228013" y="2133600"/>
            <a:ext cx="611187" cy="15271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二维表格</a:t>
            </a:r>
          </a:p>
        </p:txBody>
      </p:sp>
      <p:sp>
        <p:nvSpPr>
          <p:cNvPr id="86023" name="文本框 86022"/>
          <p:cNvSpPr txBox="1"/>
          <p:nvPr/>
        </p:nvSpPr>
        <p:spPr>
          <a:xfrm>
            <a:off x="762000" y="4143375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①求每门课程的平均成绩，一列的平均值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24" name="文本框 86023"/>
          <p:cNvSpPr txBox="1"/>
          <p:nvPr/>
        </p:nvSpPr>
        <p:spPr>
          <a:xfrm>
            <a:off x="876300" y="4738688"/>
            <a:ext cx="735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②求一个学生的平均成绩，一行的平均值    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6025" name="组合 86024"/>
          <p:cNvGrpSpPr/>
          <p:nvPr/>
        </p:nvGrpSpPr>
        <p:grpSpPr>
          <a:xfrm>
            <a:off x="1946275" y="2057400"/>
            <a:ext cx="5368925" cy="457200"/>
            <a:chOff x="1392" y="2736"/>
            <a:chExt cx="1920" cy="384"/>
          </a:xfrm>
        </p:grpSpPr>
        <p:sp>
          <p:nvSpPr>
            <p:cNvPr id="50184" name="直接连接符 86025"/>
            <p:cNvSpPr/>
            <p:nvPr/>
          </p:nvSpPr>
          <p:spPr>
            <a:xfrm>
              <a:off x="1392" y="2736"/>
              <a:ext cx="1920" cy="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5" name="直接连接符 86026"/>
            <p:cNvSpPr/>
            <p:nvPr/>
          </p:nvSpPr>
          <p:spPr>
            <a:xfrm>
              <a:off x="1392" y="3120"/>
              <a:ext cx="1920" cy="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6" name="直接连接符 86027"/>
            <p:cNvSpPr/>
            <p:nvPr/>
          </p:nvSpPr>
          <p:spPr>
            <a:xfrm>
              <a:off x="1392" y="2736"/>
              <a:ext cx="0" cy="38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7" name="直接连接符 86028"/>
            <p:cNvSpPr/>
            <p:nvPr/>
          </p:nvSpPr>
          <p:spPr>
            <a:xfrm>
              <a:off x="3300" y="2736"/>
              <a:ext cx="0" cy="38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6030" name="组合 86029"/>
          <p:cNvGrpSpPr/>
          <p:nvPr/>
        </p:nvGrpSpPr>
        <p:grpSpPr>
          <a:xfrm flipH="1">
            <a:off x="2092325" y="1981200"/>
            <a:ext cx="568325" cy="1905000"/>
            <a:chOff x="1392" y="2736"/>
            <a:chExt cx="1920" cy="384"/>
          </a:xfrm>
        </p:grpSpPr>
        <p:sp>
          <p:nvSpPr>
            <p:cNvPr id="50189" name="直接连接符 86030"/>
            <p:cNvSpPr/>
            <p:nvPr/>
          </p:nvSpPr>
          <p:spPr>
            <a:xfrm>
              <a:off x="1392" y="2736"/>
              <a:ext cx="1920" cy="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0" name="直接连接符 86031"/>
            <p:cNvSpPr/>
            <p:nvPr/>
          </p:nvSpPr>
          <p:spPr>
            <a:xfrm>
              <a:off x="1392" y="3120"/>
              <a:ext cx="1920" cy="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1" name="直接连接符 86032"/>
            <p:cNvSpPr/>
            <p:nvPr/>
          </p:nvSpPr>
          <p:spPr>
            <a:xfrm>
              <a:off x="1392" y="2736"/>
              <a:ext cx="0" cy="38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2" name="直接连接符 86033"/>
            <p:cNvSpPr/>
            <p:nvPr/>
          </p:nvSpPr>
          <p:spPr>
            <a:xfrm>
              <a:off x="3300" y="2736"/>
              <a:ext cx="0" cy="38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  <p:bldP spid="860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8704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二维数组的定义</a:t>
            </a:r>
          </a:p>
        </p:txBody>
      </p:sp>
      <p:grpSp>
        <p:nvGrpSpPr>
          <p:cNvPr id="87044" name="组合 87043"/>
          <p:cNvGrpSpPr/>
          <p:nvPr/>
        </p:nvGrpSpPr>
        <p:grpSpPr>
          <a:xfrm>
            <a:off x="3352800" y="1720850"/>
            <a:ext cx="5486400" cy="1262063"/>
            <a:chOff x="2160" y="2901"/>
            <a:chExt cx="2879" cy="795"/>
          </a:xfrm>
        </p:grpSpPr>
        <p:sp>
          <p:nvSpPr>
            <p:cNvPr id="51203" name="椭圆 87044"/>
            <p:cNvSpPr/>
            <p:nvPr/>
          </p:nvSpPr>
          <p:spPr>
            <a:xfrm>
              <a:off x="2160" y="2979"/>
              <a:ext cx="1248" cy="717"/>
            </a:xfrm>
            <a:prstGeom prst="ellipse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4" name="直接连接符 87045"/>
            <p:cNvSpPr/>
            <p:nvPr/>
          </p:nvSpPr>
          <p:spPr>
            <a:xfrm flipH="1">
              <a:off x="3408" y="3120"/>
              <a:ext cx="432" cy="48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05" name="文本框 87046"/>
            <p:cNvSpPr txBox="1"/>
            <p:nvPr/>
          </p:nvSpPr>
          <p:spPr>
            <a:xfrm>
              <a:off x="3888" y="2901"/>
              <a:ext cx="1151" cy="345"/>
            </a:xfrm>
            <a:prstGeom prst="rect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数组（整体）</a:t>
              </a:r>
            </a:p>
          </p:txBody>
        </p:sp>
      </p:grpSp>
      <p:sp>
        <p:nvSpPr>
          <p:cNvPr id="87048" name="文本框 87047"/>
          <p:cNvSpPr txBox="1"/>
          <p:nvPr/>
        </p:nvSpPr>
        <p:spPr>
          <a:xfrm>
            <a:off x="2590800" y="2041525"/>
            <a:ext cx="2895600" cy="701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40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  a[4][3];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7049" name="组合 87048"/>
          <p:cNvGrpSpPr/>
          <p:nvPr/>
        </p:nvGrpSpPr>
        <p:grpSpPr>
          <a:xfrm>
            <a:off x="3121025" y="2617788"/>
            <a:ext cx="2446338" cy="2030412"/>
            <a:chOff x="2001" y="3444"/>
            <a:chExt cx="1506" cy="876"/>
          </a:xfrm>
        </p:grpSpPr>
        <p:sp>
          <p:nvSpPr>
            <p:cNvPr id="51208" name="直接连接符 87049"/>
            <p:cNvSpPr/>
            <p:nvPr/>
          </p:nvSpPr>
          <p:spPr>
            <a:xfrm flipV="1">
              <a:off x="2328" y="3444"/>
              <a:ext cx="96" cy="19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09" name="直接连接符 87050"/>
            <p:cNvSpPr/>
            <p:nvPr/>
          </p:nvSpPr>
          <p:spPr>
            <a:xfrm flipV="1">
              <a:off x="2712" y="3444"/>
              <a:ext cx="0" cy="19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0" name="直接连接符 87051"/>
            <p:cNvSpPr/>
            <p:nvPr/>
          </p:nvSpPr>
          <p:spPr>
            <a:xfrm flipH="1" flipV="1">
              <a:off x="3096" y="3444"/>
              <a:ext cx="96" cy="14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1" name="文本框 87052"/>
            <p:cNvSpPr txBox="1"/>
            <p:nvPr/>
          </p:nvSpPr>
          <p:spPr>
            <a:xfrm>
              <a:off x="2001" y="3676"/>
              <a:ext cx="380" cy="644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数组名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12" name="文本框 87053"/>
            <p:cNvSpPr txBox="1"/>
            <p:nvPr/>
          </p:nvSpPr>
          <p:spPr>
            <a:xfrm>
              <a:off x="2529" y="3796"/>
              <a:ext cx="380" cy="345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行数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13" name="文本框 87054"/>
            <p:cNvSpPr txBox="1"/>
            <p:nvPr/>
          </p:nvSpPr>
          <p:spPr>
            <a:xfrm>
              <a:off x="3127" y="3733"/>
              <a:ext cx="380" cy="345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列数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7056" name="组合 87055"/>
          <p:cNvGrpSpPr/>
          <p:nvPr/>
        </p:nvGrpSpPr>
        <p:grpSpPr>
          <a:xfrm>
            <a:off x="457200" y="2254250"/>
            <a:ext cx="2133600" cy="525463"/>
            <a:chOff x="528" y="3196"/>
            <a:chExt cx="1104" cy="331"/>
          </a:xfrm>
        </p:grpSpPr>
        <p:sp>
          <p:nvSpPr>
            <p:cNvPr id="51215" name="直接连接符 87056"/>
            <p:cNvSpPr/>
            <p:nvPr/>
          </p:nvSpPr>
          <p:spPr>
            <a:xfrm flipV="1">
              <a:off x="1440" y="3360"/>
              <a:ext cx="192" cy="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6" name="文本框 87057"/>
            <p:cNvSpPr txBox="1"/>
            <p:nvPr/>
          </p:nvSpPr>
          <p:spPr>
            <a:xfrm>
              <a:off x="528" y="3196"/>
              <a:ext cx="912" cy="331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数组类型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88065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元素的引用</a:t>
            </a:r>
          </a:p>
        </p:txBody>
      </p:sp>
      <p:sp>
        <p:nvSpPr>
          <p:cNvPr id="88068" name="文本框 88067"/>
          <p:cNvSpPr txBox="1"/>
          <p:nvPr/>
        </p:nvSpPr>
        <p:spPr>
          <a:xfrm>
            <a:off x="1595438" y="1157288"/>
            <a:ext cx="4987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a[4][3]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代表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12个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简单变量：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069" name="矩形 88068"/>
          <p:cNvSpPr/>
          <p:nvPr/>
        </p:nvSpPr>
        <p:spPr>
          <a:xfrm>
            <a:off x="1671638" y="1809750"/>
            <a:ext cx="5948362" cy="3508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a[0][0]        a[0][1]         a[0][2]</a:t>
            </a:r>
          </a:p>
          <a:p>
            <a:pPr lvl="0" indent="0" algn="ctr"/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a[1][0]        a[1][1]         a[1][2]</a:t>
            </a:r>
          </a:p>
          <a:p>
            <a:pPr lvl="0" indent="0" algn="ctr"/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a[2][0]        a[2][1]         a[2][2]</a:t>
            </a:r>
          </a:p>
          <a:p>
            <a:pPr lvl="0" indent="0" algn="ctr"/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a[3][0]        a[3][1]         a[3][2]</a:t>
            </a:r>
          </a:p>
          <a:p>
            <a:pPr lvl="0" indent="0" algn="ctr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0" name="文本框 88069"/>
          <p:cNvSpPr txBox="1"/>
          <p:nvPr/>
        </p:nvSpPr>
        <p:spPr>
          <a:xfrm>
            <a:off x="2971800" y="5029200"/>
            <a:ext cx="3040063" cy="1160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行号从 0 开始，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列号也从 0 开始，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/>
      <p:bldP spid="8807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89089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元素的引用</a:t>
            </a:r>
          </a:p>
        </p:txBody>
      </p:sp>
      <p:grpSp>
        <p:nvGrpSpPr>
          <p:cNvPr id="89092" name="组合 89091"/>
          <p:cNvGrpSpPr/>
          <p:nvPr/>
        </p:nvGrpSpPr>
        <p:grpSpPr>
          <a:xfrm>
            <a:off x="838200" y="2819400"/>
            <a:ext cx="7712075" cy="1917700"/>
            <a:chOff x="528" y="1776"/>
            <a:chExt cx="4858" cy="1208"/>
          </a:xfrm>
        </p:grpSpPr>
        <p:sp>
          <p:nvSpPr>
            <p:cNvPr id="53251" name="文本框 89092"/>
            <p:cNvSpPr txBox="1"/>
            <p:nvPr/>
          </p:nvSpPr>
          <p:spPr>
            <a:xfrm>
              <a:off x="528" y="1776"/>
              <a:ext cx="3898" cy="12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问题：              课程1          课程2          课程3              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              学生1      89               78                 56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              学生2      88               99               100               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              学生3      72               80                 61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              学生4      60               70                 75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52" name="右大括号 89093"/>
            <p:cNvSpPr/>
            <p:nvPr/>
          </p:nvSpPr>
          <p:spPr>
            <a:xfrm>
              <a:off x="4560" y="1824"/>
              <a:ext cx="240" cy="1104"/>
            </a:xfrm>
            <a:prstGeom prst="rightBrace">
              <a:avLst>
                <a:gd name="adj1" fmla="val 3831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3" name="文本框 89094"/>
            <p:cNvSpPr txBox="1"/>
            <p:nvPr/>
          </p:nvSpPr>
          <p:spPr>
            <a:xfrm>
              <a:off x="5040" y="1920"/>
              <a:ext cx="346" cy="81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二维表格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9096" name="组合 89095"/>
          <p:cNvGrpSpPr/>
          <p:nvPr/>
        </p:nvGrpSpPr>
        <p:grpSpPr>
          <a:xfrm>
            <a:off x="1009650" y="4851400"/>
            <a:ext cx="4484688" cy="762000"/>
            <a:chOff x="624" y="3072"/>
            <a:chExt cx="2537" cy="480"/>
          </a:xfrm>
        </p:grpSpPr>
        <p:sp>
          <p:nvSpPr>
            <p:cNvPr id="53255" name="椭圆 89096"/>
            <p:cNvSpPr/>
            <p:nvPr/>
          </p:nvSpPr>
          <p:spPr>
            <a:xfrm flipH="1">
              <a:off x="1913" y="3072"/>
              <a:ext cx="1248" cy="480"/>
            </a:xfrm>
            <a:prstGeom prst="ellipse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直接连接符 89097"/>
            <p:cNvSpPr/>
            <p:nvPr/>
          </p:nvSpPr>
          <p:spPr>
            <a:xfrm>
              <a:off x="1609" y="3376"/>
              <a:ext cx="288" cy="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57" name="文本框 89098"/>
            <p:cNvSpPr txBox="1"/>
            <p:nvPr/>
          </p:nvSpPr>
          <p:spPr>
            <a:xfrm flipH="1">
              <a:off x="624" y="3175"/>
              <a:ext cx="990" cy="306"/>
            </a:xfrm>
            <a:prstGeom prst="rect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元素(个体)</a:t>
              </a:r>
            </a:p>
          </p:txBody>
        </p:sp>
      </p:grpSp>
      <p:grpSp>
        <p:nvGrpSpPr>
          <p:cNvPr id="89100" name="组合 89099"/>
          <p:cNvGrpSpPr/>
          <p:nvPr/>
        </p:nvGrpSpPr>
        <p:grpSpPr>
          <a:xfrm>
            <a:off x="2819400" y="1981200"/>
            <a:ext cx="838200" cy="1676400"/>
            <a:chOff x="1776" y="1248"/>
            <a:chExt cx="528" cy="1056"/>
          </a:xfrm>
        </p:grpSpPr>
        <p:sp>
          <p:nvSpPr>
            <p:cNvPr id="53259" name="椭圆 89100"/>
            <p:cNvSpPr/>
            <p:nvPr/>
          </p:nvSpPr>
          <p:spPr>
            <a:xfrm>
              <a:off x="1920" y="1968"/>
              <a:ext cx="384" cy="336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0" name="直接连接符 89101"/>
            <p:cNvSpPr/>
            <p:nvPr/>
          </p:nvSpPr>
          <p:spPr>
            <a:xfrm>
              <a:off x="1776" y="1248"/>
              <a:ext cx="288" cy="72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89103" name="组合 89102"/>
          <p:cNvGrpSpPr/>
          <p:nvPr/>
        </p:nvGrpSpPr>
        <p:grpSpPr>
          <a:xfrm>
            <a:off x="3962400" y="1981200"/>
            <a:ext cx="2743200" cy="1981200"/>
            <a:chOff x="2496" y="1248"/>
            <a:chExt cx="1728" cy="1248"/>
          </a:xfrm>
        </p:grpSpPr>
        <p:sp>
          <p:nvSpPr>
            <p:cNvPr id="53262" name="椭圆 89103"/>
            <p:cNvSpPr/>
            <p:nvPr/>
          </p:nvSpPr>
          <p:spPr>
            <a:xfrm>
              <a:off x="3792" y="2256"/>
              <a:ext cx="432" cy="240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3" name="直接连接符 89104"/>
            <p:cNvSpPr/>
            <p:nvPr/>
          </p:nvSpPr>
          <p:spPr>
            <a:xfrm>
              <a:off x="2496" y="1248"/>
              <a:ext cx="1344" cy="1008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9106" name="文本框 89105"/>
          <p:cNvSpPr txBox="1"/>
          <p:nvPr/>
        </p:nvSpPr>
        <p:spPr>
          <a:xfrm>
            <a:off x="1604963" y="946150"/>
            <a:ext cx="4151312" cy="1004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a[4][3]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代表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12个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简单变量</a:t>
            </a:r>
          </a:p>
          <a:p>
            <a:pPr lvl="0" inden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如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a[0][0] 、a[1][2]、a[3][2]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107" name="文本框 89106"/>
          <p:cNvSpPr txBox="1"/>
          <p:nvPr/>
        </p:nvSpPr>
        <p:spPr>
          <a:xfrm>
            <a:off x="2667000" y="4800600"/>
            <a:ext cx="2895600" cy="701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4000" b="1" err="1">
                <a:latin typeface="Times New Roman" panose="02020603050405020304" pitchFamily="18" charset="0"/>
                <a:ea typeface="楷体_GB2312" pitchFamily="49" charset="-122"/>
              </a:rPr>
              <a:t>a[i][j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9108" name="组合 89107"/>
          <p:cNvGrpSpPr/>
          <p:nvPr/>
        </p:nvGrpSpPr>
        <p:grpSpPr>
          <a:xfrm>
            <a:off x="3810000" y="5467350"/>
            <a:ext cx="1508125" cy="1390650"/>
            <a:chOff x="2304" y="3444"/>
            <a:chExt cx="950" cy="876"/>
          </a:xfrm>
        </p:grpSpPr>
        <p:sp>
          <p:nvSpPr>
            <p:cNvPr id="53267" name="直接连接符 89108"/>
            <p:cNvSpPr/>
            <p:nvPr/>
          </p:nvSpPr>
          <p:spPr>
            <a:xfrm flipH="1" flipV="1">
              <a:off x="2432" y="3444"/>
              <a:ext cx="16" cy="30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68" name="直接连接符 89109"/>
            <p:cNvSpPr/>
            <p:nvPr/>
          </p:nvSpPr>
          <p:spPr>
            <a:xfrm flipH="1" flipV="1">
              <a:off x="2776" y="3444"/>
              <a:ext cx="152" cy="30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69" name="文本框 89110"/>
            <p:cNvSpPr txBox="1"/>
            <p:nvPr/>
          </p:nvSpPr>
          <p:spPr>
            <a:xfrm>
              <a:off x="2304" y="3761"/>
              <a:ext cx="326" cy="559"/>
            </a:xfrm>
            <a:prstGeom prst="rect">
              <a:avLst/>
            </a:prstGeom>
            <a:solidFill>
              <a:srgbClr val="CCECFF"/>
            </a:solidFill>
            <a:ln w="28575" cap="flat" cmpd="sng">
              <a:solidFill>
                <a:srgbClr val="CCE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/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行下标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270" name="文本框 89111"/>
            <p:cNvSpPr txBox="1"/>
            <p:nvPr/>
          </p:nvSpPr>
          <p:spPr>
            <a:xfrm>
              <a:off x="2928" y="3765"/>
              <a:ext cx="326" cy="550"/>
            </a:xfrm>
            <a:prstGeom prst="rect">
              <a:avLst/>
            </a:prstGeom>
            <a:solidFill>
              <a:srgbClr val="CCECFF"/>
            </a:solidFill>
            <a:ln w="28575" cap="flat" cmpd="sng">
              <a:solidFill>
                <a:srgbClr val="CCE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列下标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9113" name="组合 89112"/>
          <p:cNvGrpSpPr/>
          <p:nvPr/>
        </p:nvGrpSpPr>
        <p:grpSpPr>
          <a:xfrm>
            <a:off x="5105400" y="1905000"/>
            <a:ext cx="1752600" cy="2971800"/>
            <a:chOff x="3216" y="1200"/>
            <a:chExt cx="1104" cy="1872"/>
          </a:xfrm>
        </p:grpSpPr>
        <p:sp>
          <p:nvSpPr>
            <p:cNvPr id="53272" name="椭圆 89113"/>
            <p:cNvSpPr/>
            <p:nvPr/>
          </p:nvSpPr>
          <p:spPr>
            <a:xfrm>
              <a:off x="3840" y="2688"/>
              <a:ext cx="480" cy="384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3" name="直接连接符 89114"/>
            <p:cNvSpPr/>
            <p:nvPr/>
          </p:nvSpPr>
          <p:spPr>
            <a:xfrm>
              <a:off x="3216" y="1200"/>
              <a:ext cx="624" cy="15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/>
      <p:bldP spid="89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9011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162800" cy="914400"/>
          </a:xfrm>
        </p:spPr>
        <p:txBody>
          <a:bodyPr wrap="square" lIns="92075" tIns="46038" rIns="92075" bIns="46038" anchor="ctr"/>
          <a:lstStyle/>
          <a:p>
            <a:r>
              <a:rPr lang="zh-CN" altLang="en-US" dirty="0"/>
              <a:t>二维数组在内存中的存储</a:t>
            </a:r>
          </a:p>
        </p:txBody>
      </p:sp>
      <p:sp>
        <p:nvSpPr>
          <p:cNvPr id="54274" name="文本占位符 90114"/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838200"/>
          </a:xfrm>
        </p:spPr>
        <p:txBody>
          <a:bodyPr anchor="t"/>
          <a:lstStyle/>
          <a:p>
            <a:r>
              <a:rPr lang="zh-CN" altLang="en-US" dirty="0">
                <a:solidFill>
                  <a:srgbClr val="CC0000"/>
                </a:solidFill>
              </a:rPr>
              <a:t>占据一片连续存储区</a:t>
            </a:r>
          </a:p>
        </p:txBody>
      </p:sp>
      <p:sp>
        <p:nvSpPr>
          <p:cNvPr id="90117" name="矩形 90116"/>
          <p:cNvSpPr/>
          <p:nvPr/>
        </p:nvSpPr>
        <p:spPr>
          <a:xfrm>
            <a:off x="838200" y="2192338"/>
            <a:ext cx="4343400" cy="30130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a[0][0]        a[0][1]         a[0][2]</a:t>
            </a:r>
          </a:p>
          <a:p>
            <a:pPr lvl="0" indent="0" algn="ctr"/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a[1][0]        a[1][1]         a[1][2]</a:t>
            </a:r>
          </a:p>
          <a:p>
            <a:pPr lvl="0" indent="0" algn="ctr"/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a[2][0]        a[2][1]         a[2][2]</a:t>
            </a:r>
          </a:p>
          <a:p>
            <a:pPr lvl="0" indent="0" algn="ctr"/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a[3][0]        a[3][1]         a[3][2]</a:t>
            </a:r>
          </a:p>
          <a:p>
            <a:pPr lvl="0" indent="0" algn="ctr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0118" name="组合 90117"/>
          <p:cNvGrpSpPr/>
          <p:nvPr/>
        </p:nvGrpSpPr>
        <p:grpSpPr>
          <a:xfrm>
            <a:off x="858838" y="2032000"/>
            <a:ext cx="4551362" cy="2692400"/>
            <a:chOff x="125" y="712"/>
            <a:chExt cx="2867" cy="1696"/>
          </a:xfrm>
        </p:grpSpPr>
        <p:sp>
          <p:nvSpPr>
            <p:cNvPr id="54277" name="直接连接符 90118"/>
            <p:cNvSpPr/>
            <p:nvPr/>
          </p:nvSpPr>
          <p:spPr>
            <a:xfrm>
              <a:off x="240" y="960"/>
              <a:ext cx="26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78" name="直接连接符 90119"/>
            <p:cNvSpPr/>
            <p:nvPr/>
          </p:nvSpPr>
          <p:spPr>
            <a:xfrm>
              <a:off x="256" y="1200"/>
              <a:ext cx="26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79" name="直接连接符 90120"/>
            <p:cNvSpPr/>
            <p:nvPr/>
          </p:nvSpPr>
          <p:spPr>
            <a:xfrm>
              <a:off x="288" y="1680"/>
              <a:ext cx="26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0" name="直接连接符 90121"/>
            <p:cNvSpPr/>
            <p:nvPr/>
          </p:nvSpPr>
          <p:spPr>
            <a:xfrm>
              <a:off x="280" y="1440"/>
              <a:ext cx="26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1" name="直接连接符 90122"/>
            <p:cNvSpPr/>
            <p:nvPr/>
          </p:nvSpPr>
          <p:spPr>
            <a:xfrm>
              <a:off x="288" y="1920"/>
              <a:ext cx="26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2" name="直接连接符 90123"/>
            <p:cNvSpPr/>
            <p:nvPr/>
          </p:nvSpPr>
          <p:spPr>
            <a:xfrm>
              <a:off x="320" y="2160"/>
              <a:ext cx="26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3" name="直接连接符 90124"/>
            <p:cNvSpPr/>
            <p:nvPr/>
          </p:nvSpPr>
          <p:spPr>
            <a:xfrm>
              <a:off x="320" y="2400"/>
              <a:ext cx="26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cxnSp>
          <p:nvCxnSpPr>
            <p:cNvPr id="54284" name="直接箭头连接符 90125"/>
            <p:cNvCxnSpPr/>
            <p:nvPr/>
          </p:nvCxnSpPr>
          <p:spPr>
            <a:xfrm>
              <a:off x="1672" y="960"/>
              <a:ext cx="384" cy="1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285" name="任意多边形 90126"/>
            <p:cNvSpPr/>
            <p:nvPr/>
          </p:nvSpPr>
          <p:spPr>
            <a:xfrm>
              <a:off x="125" y="712"/>
              <a:ext cx="115" cy="248"/>
            </a:xfrm>
            <a:custGeom>
              <a:avLst/>
              <a:gdLst/>
              <a:ahLst/>
              <a:cxnLst/>
              <a:rect l="0" t="0" r="0" b="0"/>
              <a:pathLst>
                <a:path w="115" h="248">
                  <a:moveTo>
                    <a:pt x="19" y="0"/>
                  </a:moveTo>
                  <a:cubicBezTo>
                    <a:pt x="0" y="77"/>
                    <a:pt x="29" y="129"/>
                    <a:pt x="75" y="184"/>
                  </a:cubicBezTo>
                  <a:cubicBezTo>
                    <a:pt x="93" y="206"/>
                    <a:pt x="95" y="228"/>
                    <a:pt x="115" y="2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任意多边形 90127"/>
            <p:cNvSpPr/>
            <p:nvPr/>
          </p:nvSpPr>
          <p:spPr>
            <a:xfrm>
              <a:off x="2880" y="960"/>
              <a:ext cx="64" cy="248"/>
            </a:xfrm>
            <a:custGeom>
              <a:avLst/>
              <a:gdLst/>
              <a:ahLst/>
              <a:cxnLst/>
              <a:rect l="0" t="0" r="0" b="0"/>
              <a:pathLst>
                <a:path w="64" h="248">
                  <a:moveTo>
                    <a:pt x="0" y="0"/>
                  </a:moveTo>
                  <a:cubicBezTo>
                    <a:pt x="42" y="14"/>
                    <a:pt x="42" y="38"/>
                    <a:pt x="56" y="80"/>
                  </a:cubicBezTo>
                  <a:cubicBezTo>
                    <a:pt x="59" y="88"/>
                    <a:pt x="64" y="104"/>
                    <a:pt x="64" y="104"/>
                  </a:cubicBezTo>
                  <a:cubicBezTo>
                    <a:pt x="60" y="140"/>
                    <a:pt x="59" y="248"/>
                    <a:pt x="0" y="2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任意多边形 90128"/>
            <p:cNvSpPr/>
            <p:nvPr/>
          </p:nvSpPr>
          <p:spPr>
            <a:xfrm>
              <a:off x="2928" y="1440"/>
              <a:ext cx="64" cy="248"/>
            </a:xfrm>
            <a:custGeom>
              <a:avLst/>
              <a:gdLst/>
              <a:ahLst/>
              <a:cxnLst/>
              <a:rect l="0" t="0" r="0" b="0"/>
              <a:pathLst>
                <a:path w="64" h="248">
                  <a:moveTo>
                    <a:pt x="0" y="0"/>
                  </a:moveTo>
                  <a:cubicBezTo>
                    <a:pt x="42" y="14"/>
                    <a:pt x="42" y="38"/>
                    <a:pt x="56" y="80"/>
                  </a:cubicBezTo>
                  <a:cubicBezTo>
                    <a:pt x="59" y="88"/>
                    <a:pt x="64" y="104"/>
                    <a:pt x="64" y="104"/>
                  </a:cubicBezTo>
                  <a:cubicBezTo>
                    <a:pt x="60" y="140"/>
                    <a:pt x="59" y="248"/>
                    <a:pt x="0" y="2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任意多边形 90129"/>
            <p:cNvSpPr/>
            <p:nvPr/>
          </p:nvSpPr>
          <p:spPr>
            <a:xfrm>
              <a:off x="2928" y="1920"/>
              <a:ext cx="64" cy="248"/>
            </a:xfrm>
            <a:custGeom>
              <a:avLst/>
              <a:gdLst/>
              <a:ahLst/>
              <a:cxnLst/>
              <a:rect l="0" t="0" r="0" b="0"/>
              <a:pathLst>
                <a:path w="64" h="248">
                  <a:moveTo>
                    <a:pt x="0" y="0"/>
                  </a:moveTo>
                  <a:cubicBezTo>
                    <a:pt x="42" y="14"/>
                    <a:pt x="42" y="38"/>
                    <a:pt x="56" y="80"/>
                  </a:cubicBezTo>
                  <a:cubicBezTo>
                    <a:pt x="59" y="88"/>
                    <a:pt x="64" y="104"/>
                    <a:pt x="64" y="104"/>
                  </a:cubicBezTo>
                  <a:cubicBezTo>
                    <a:pt x="60" y="140"/>
                    <a:pt x="59" y="248"/>
                    <a:pt x="0" y="2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任意多边形 90130"/>
            <p:cNvSpPr/>
            <p:nvPr/>
          </p:nvSpPr>
          <p:spPr>
            <a:xfrm flipH="1">
              <a:off x="240" y="2160"/>
              <a:ext cx="64" cy="248"/>
            </a:xfrm>
            <a:custGeom>
              <a:avLst/>
              <a:gdLst/>
              <a:ahLst/>
              <a:cxnLst/>
              <a:rect l="0" t="0" r="0" b="0"/>
              <a:pathLst>
                <a:path w="64" h="248">
                  <a:moveTo>
                    <a:pt x="0" y="0"/>
                  </a:moveTo>
                  <a:cubicBezTo>
                    <a:pt x="42" y="14"/>
                    <a:pt x="42" y="38"/>
                    <a:pt x="56" y="80"/>
                  </a:cubicBezTo>
                  <a:cubicBezTo>
                    <a:pt x="59" y="88"/>
                    <a:pt x="64" y="104"/>
                    <a:pt x="64" y="104"/>
                  </a:cubicBezTo>
                  <a:cubicBezTo>
                    <a:pt x="60" y="140"/>
                    <a:pt x="59" y="248"/>
                    <a:pt x="0" y="2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任意多边形 90131"/>
            <p:cNvSpPr/>
            <p:nvPr/>
          </p:nvSpPr>
          <p:spPr>
            <a:xfrm flipH="1">
              <a:off x="208" y="1200"/>
              <a:ext cx="64" cy="248"/>
            </a:xfrm>
            <a:custGeom>
              <a:avLst/>
              <a:gdLst/>
              <a:ahLst/>
              <a:cxnLst/>
              <a:rect l="0" t="0" r="0" b="0"/>
              <a:pathLst>
                <a:path w="64" h="248">
                  <a:moveTo>
                    <a:pt x="0" y="0"/>
                  </a:moveTo>
                  <a:cubicBezTo>
                    <a:pt x="42" y="14"/>
                    <a:pt x="42" y="38"/>
                    <a:pt x="56" y="80"/>
                  </a:cubicBezTo>
                  <a:cubicBezTo>
                    <a:pt x="59" y="88"/>
                    <a:pt x="64" y="104"/>
                    <a:pt x="64" y="104"/>
                  </a:cubicBezTo>
                  <a:cubicBezTo>
                    <a:pt x="60" y="140"/>
                    <a:pt x="59" y="248"/>
                    <a:pt x="0" y="2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任意多边形 90132"/>
            <p:cNvSpPr/>
            <p:nvPr/>
          </p:nvSpPr>
          <p:spPr>
            <a:xfrm flipH="1">
              <a:off x="240" y="1680"/>
              <a:ext cx="64" cy="248"/>
            </a:xfrm>
            <a:custGeom>
              <a:avLst/>
              <a:gdLst/>
              <a:ahLst/>
              <a:cxnLst/>
              <a:rect l="0" t="0" r="0" b="0"/>
              <a:pathLst>
                <a:path w="64" h="248">
                  <a:moveTo>
                    <a:pt x="0" y="0"/>
                  </a:moveTo>
                  <a:cubicBezTo>
                    <a:pt x="42" y="14"/>
                    <a:pt x="42" y="38"/>
                    <a:pt x="56" y="80"/>
                  </a:cubicBezTo>
                  <a:cubicBezTo>
                    <a:pt x="59" y="88"/>
                    <a:pt x="64" y="104"/>
                    <a:pt x="64" y="104"/>
                  </a:cubicBezTo>
                  <a:cubicBezTo>
                    <a:pt x="60" y="140"/>
                    <a:pt x="59" y="248"/>
                    <a:pt x="0" y="24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292" name="直接箭头连接符 90133"/>
            <p:cNvCxnSpPr/>
            <p:nvPr/>
          </p:nvCxnSpPr>
          <p:spPr>
            <a:xfrm>
              <a:off x="1776" y="1440"/>
              <a:ext cx="384" cy="1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93" name="直接箭头连接符 90134"/>
            <p:cNvCxnSpPr/>
            <p:nvPr/>
          </p:nvCxnSpPr>
          <p:spPr>
            <a:xfrm>
              <a:off x="1728" y="1920"/>
              <a:ext cx="384" cy="1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94" name="直接箭头连接符 90135"/>
            <p:cNvCxnSpPr/>
            <p:nvPr/>
          </p:nvCxnSpPr>
          <p:spPr>
            <a:xfrm>
              <a:off x="1728" y="2400"/>
              <a:ext cx="384" cy="1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295" name="直接连接符 90136"/>
            <p:cNvSpPr/>
            <p:nvPr/>
          </p:nvSpPr>
          <p:spPr>
            <a:xfrm flipH="1">
              <a:off x="1248" y="1200"/>
              <a:ext cx="48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96" name="直接连接符 90137"/>
            <p:cNvSpPr/>
            <p:nvPr/>
          </p:nvSpPr>
          <p:spPr>
            <a:xfrm flipH="1">
              <a:off x="1344" y="1680"/>
              <a:ext cx="48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97" name="直接连接符 90138"/>
            <p:cNvSpPr/>
            <p:nvPr/>
          </p:nvSpPr>
          <p:spPr>
            <a:xfrm flipH="1">
              <a:off x="1296" y="2160"/>
              <a:ext cx="48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90213" name="云形标注 90212"/>
          <p:cNvSpPr/>
          <p:nvPr/>
        </p:nvSpPr>
        <p:spPr>
          <a:xfrm>
            <a:off x="2057400" y="5257800"/>
            <a:ext cx="3048000" cy="1600200"/>
          </a:xfrm>
          <a:prstGeom prst="cloudCallout">
            <a:avLst>
              <a:gd name="adj1" fmla="val -39477"/>
              <a:gd name="adj2" fmla="val -71329"/>
            </a:avLst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>
              <a:lnSpc>
                <a:spcPct val="8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按行存放</a:t>
            </a:r>
          </a:p>
        </p:txBody>
      </p:sp>
      <p:grpSp>
        <p:nvGrpSpPr>
          <p:cNvPr id="54299" name="组合 90214"/>
          <p:cNvGrpSpPr/>
          <p:nvPr/>
        </p:nvGrpSpPr>
        <p:grpSpPr>
          <a:xfrm>
            <a:off x="5648325" y="838200"/>
            <a:ext cx="3114675" cy="6019800"/>
            <a:chOff x="3456" y="528"/>
            <a:chExt cx="1962" cy="3792"/>
          </a:xfrm>
        </p:grpSpPr>
        <p:sp>
          <p:nvSpPr>
            <p:cNvPr id="54300" name="右大括号 90215"/>
            <p:cNvSpPr/>
            <p:nvPr/>
          </p:nvSpPr>
          <p:spPr>
            <a:xfrm>
              <a:off x="4920" y="1056"/>
              <a:ext cx="96" cy="528"/>
            </a:xfrm>
            <a:prstGeom prst="rightBrace">
              <a:avLst>
                <a:gd name="adj1" fmla="val 4580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文本框 90216"/>
            <p:cNvSpPr txBox="1"/>
            <p:nvPr/>
          </p:nvSpPr>
          <p:spPr>
            <a:xfrm>
              <a:off x="5102" y="1025"/>
              <a:ext cx="308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第0 行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2" name="直接连接符 90217"/>
            <p:cNvSpPr/>
            <p:nvPr/>
          </p:nvSpPr>
          <p:spPr>
            <a:xfrm>
              <a:off x="3456" y="528"/>
              <a:ext cx="0" cy="37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3" name="直接连接符 90218"/>
            <p:cNvSpPr/>
            <p:nvPr/>
          </p:nvSpPr>
          <p:spPr>
            <a:xfrm>
              <a:off x="4128" y="528"/>
              <a:ext cx="0" cy="37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4" name="直接连接符 90219"/>
            <p:cNvSpPr/>
            <p:nvPr/>
          </p:nvSpPr>
          <p:spPr>
            <a:xfrm>
              <a:off x="3456" y="105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5" name="直接连接符 90220"/>
            <p:cNvSpPr/>
            <p:nvPr/>
          </p:nvSpPr>
          <p:spPr>
            <a:xfrm>
              <a:off x="3456" y="124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6" name="直接连接符 90221"/>
            <p:cNvSpPr/>
            <p:nvPr/>
          </p:nvSpPr>
          <p:spPr>
            <a:xfrm>
              <a:off x="3456" y="144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7" name="直接连接符 90222"/>
            <p:cNvSpPr/>
            <p:nvPr/>
          </p:nvSpPr>
          <p:spPr>
            <a:xfrm>
              <a:off x="3456" y="163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8" name="直接连接符 90223"/>
            <p:cNvSpPr/>
            <p:nvPr/>
          </p:nvSpPr>
          <p:spPr>
            <a:xfrm>
              <a:off x="3456" y="182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09" name="直接连接符 90224"/>
            <p:cNvSpPr/>
            <p:nvPr/>
          </p:nvSpPr>
          <p:spPr>
            <a:xfrm>
              <a:off x="3456" y="201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0" name="直接连接符 90225"/>
            <p:cNvSpPr/>
            <p:nvPr/>
          </p:nvSpPr>
          <p:spPr>
            <a:xfrm>
              <a:off x="3456" y="220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1" name="直接连接符 90226"/>
            <p:cNvSpPr/>
            <p:nvPr/>
          </p:nvSpPr>
          <p:spPr>
            <a:xfrm>
              <a:off x="3456" y="240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2" name="直接连接符 90227"/>
            <p:cNvSpPr/>
            <p:nvPr/>
          </p:nvSpPr>
          <p:spPr>
            <a:xfrm>
              <a:off x="3456" y="3072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3" name="直接连接符 90228"/>
            <p:cNvSpPr/>
            <p:nvPr/>
          </p:nvSpPr>
          <p:spPr>
            <a:xfrm>
              <a:off x="3456" y="3264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4" name="直接连接符 90229"/>
            <p:cNvSpPr/>
            <p:nvPr/>
          </p:nvSpPr>
          <p:spPr>
            <a:xfrm>
              <a:off x="3456" y="3456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5" name="直接连接符 90230"/>
            <p:cNvSpPr/>
            <p:nvPr/>
          </p:nvSpPr>
          <p:spPr>
            <a:xfrm>
              <a:off x="3456" y="364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16" name="直接连接符 90231"/>
            <p:cNvSpPr/>
            <p:nvPr/>
          </p:nvSpPr>
          <p:spPr>
            <a:xfrm>
              <a:off x="3456" y="384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4317" name="组合 90232"/>
            <p:cNvGrpSpPr/>
            <p:nvPr/>
          </p:nvGrpSpPr>
          <p:grpSpPr>
            <a:xfrm>
              <a:off x="4176" y="995"/>
              <a:ext cx="697" cy="658"/>
              <a:chOff x="4176" y="995"/>
              <a:chExt cx="697" cy="658"/>
            </a:xfrm>
          </p:grpSpPr>
          <p:grpSp>
            <p:nvGrpSpPr>
              <p:cNvPr id="54318" name="组合 90233"/>
              <p:cNvGrpSpPr/>
              <p:nvPr/>
            </p:nvGrpSpPr>
            <p:grpSpPr>
              <a:xfrm>
                <a:off x="4176" y="995"/>
                <a:ext cx="689" cy="250"/>
                <a:chOff x="4176" y="995"/>
                <a:chExt cx="689" cy="250"/>
              </a:xfrm>
            </p:grpSpPr>
            <p:sp>
              <p:nvSpPr>
                <p:cNvPr id="54319" name="右大括号 90234"/>
                <p:cNvSpPr/>
                <p:nvPr/>
              </p:nvSpPr>
              <p:spPr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20" name="文本框 90235"/>
                <p:cNvSpPr txBox="1"/>
                <p:nvPr/>
              </p:nvSpPr>
              <p:spPr>
                <a:xfrm>
                  <a:off x="4297" y="995"/>
                  <a:ext cx="56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a[0][0]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321" name="组合 90236"/>
              <p:cNvGrpSpPr/>
              <p:nvPr/>
            </p:nvGrpSpPr>
            <p:grpSpPr>
              <a:xfrm>
                <a:off x="4184" y="1203"/>
                <a:ext cx="689" cy="250"/>
                <a:chOff x="4176" y="995"/>
                <a:chExt cx="689" cy="250"/>
              </a:xfrm>
            </p:grpSpPr>
            <p:sp>
              <p:nvSpPr>
                <p:cNvPr id="54322" name="右大括号 90237"/>
                <p:cNvSpPr/>
                <p:nvPr/>
              </p:nvSpPr>
              <p:spPr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23" name="文本框 90238"/>
                <p:cNvSpPr txBox="1"/>
                <p:nvPr/>
              </p:nvSpPr>
              <p:spPr>
                <a:xfrm>
                  <a:off x="4297" y="995"/>
                  <a:ext cx="56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a[0][1]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324" name="组合 90239"/>
              <p:cNvGrpSpPr/>
              <p:nvPr/>
            </p:nvGrpSpPr>
            <p:grpSpPr>
              <a:xfrm>
                <a:off x="4184" y="1403"/>
                <a:ext cx="689" cy="250"/>
                <a:chOff x="4176" y="995"/>
                <a:chExt cx="689" cy="250"/>
              </a:xfrm>
            </p:grpSpPr>
            <p:sp>
              <p:nvSpPr>
                <p:cNvPr id="54325" name="右大括号 90240"/>
                <p:cNvSpPr/>
                <p:nvPr/>
              </p:nvSpPr>
              <p:spPr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26" name="文本框 90241"/>
                <p:cNvSpPr txBox="1"/>
                <p:nvPr/>
              </p:nvSpPr>
              <p:spPr>
                <a:xfrm>
                  <a:off x="4297" y="995"/>
                  <a:ext cx="56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indent="0" algn="ctr"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a[0][2]</a:t>
                  </a: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4327" name="组合 90242"/>
            <p:cNvGrpSpPr/>
            <p:nvPr/>
          </p:nvGrpSpPr>
          <p:grpSpPr>
            <a:xfrm>
              <a:off x="4184" y="1587"/>
              <a:ext cx="1234" cy="658"/>
              <a:chOff x="4184" y="1587"/>
              <a:chExt cx="1234" cy="658"/>
            </a:xfrm>
          </p:grpSpPr>
          <p:grpSp>
            <p:nvGrpSpPr>
              <p:cNvPr id="54328" name="组合 90243"/>
              <p:cNvGrpSpPr/>
              <p:nvPr/>
            </p:nvGrpSpPr>
            <p:grpSpPr>
              <a:xfrm>
                <a:off x="4184" y="1587"/>
                <a:ext cx="697" cy="658"/>
                <a:chOff x="4176" y="995"/>
                <a:chExt cx="697" cy="658"/>
              </a:xfrm>
            </p:grpSpPr>
            <p:grpSp>
              <p:nvGrpSpPr>
                <p:cNvPr id="54329" name="组合 90244"/>
                <p:cNvGrpSpPr/>
                <p:nvPr/>
              </p:nvGrpSpPr>
              <p:grpSpPr>
                <a:xfrm>
                  <a:off x="4176" y="995"/>
                  <a:ext cx="689" cy="250"/>
                  <a:chOff x="4176" y="995"/>
                  <a:chExt cx="689" cy="250"/>
                </a:xfrm>
              </p:grpSpPr>
              <p:sp>
                <p:nvSpPr>
                  <p:cNvPr id="54330" name="右大括号 90245"/>
                  <p:cNvSpPr/>
                  <p:nvPr/>
                </p:nvSpPr>
                <p:spPr>
                  <a:xfrm>
                    <a:off x="4176" y="1056"/>
                    <a:ext cx="48" cy="144"/>
                  </a:xfrm>
                  <a:prstGeom prst="rightBrace">
                    <a:avLst>
                      <a:gd name="adj1" fmla="val 25000"/>
                      <a:gd name="adj2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 lvl="0" inden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331" name="文本框 90246"/>
                  <p:cNvSpPr txBox="1"/>
                  <p:nvPr/>
                </p:nvSpPr>
                <p:spPr>
                  <a:xfrm>
                    <a:off x="4297" y="995"/>
                    <a:ext cx="568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indent="0"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a[1][0]</a:t>
                    </a:r>
                    <a:endPara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4332" name="组合 90247"/>
                <p:cNvGrpSpPr/>
                <p:nvPr/>
              </p:nvGrpSpPr>
              <p:grpSpPr>
                <a:xfrm>
                  <a:off x="4184" y="1203"/>
                  <a:ext cx="689" cy="250"/>
                  <a:chOff x="4176" y="995"/>
                  <a:chExt cx="689" cy="250"/>
                </a:xfrm>
              </p:grpSpPr>
              <p:sp>
                <p:nvSpPr>
                  <p:cNvPr id="54333" name="右大括号 90248"/>
                  <p:cNvSpPr/>
                  <p:nvPr/>
                </p:nvSpPr>
                <p:spPr>
                  <a:xfrm>
                    <a:off x="4176" y="1056"/>
                    <a:ext cx="48" cy="144"/>
                  </a:xfrm>
                  <a:prstGeom prst="rightBrace">
                    <a:avLst>
                      <a:gd name="adj1" fmla="val 25000"/>
                      <a:gd name="adj2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 lvl="0" inden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334" name="文本框 90249"/>
                  <p:cNvSpPr txBox="1"/>
                  <p:nvPr/>
                </p:nvSpPr>
                <p:spPr>
                  <a:xfrm>
                    <a:off x="4297" y="995"/>
                    <a:ext cx="568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indent="0"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a[1][1]</a:t>
                    </a:r>
                    <a:endPara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4335" name="组合 90250"/>
                <p:cNvGrpSpPr/>
                <p:nvPr/>
              </p:nvGrpSpPr>
              <p:grpSpPr>
                <a:xfrm>
                  <a:off x="4184" y="1403"/>
                  <a:ext cx="689" cy="250"/>
                  <a:chOff x="4176" y="995"/>
                  <a:chExt cx="689" cy="250"/>
                </a:xfrm>
              </p:grpSpPr>
              <p:sp>
                <p:nvSpPr>
                  <p:cNvPr id="54336" name="右大括号 90251"/>
                  <p:cNvSpPr/>
                  <p:nvPr/>
                </p:nvSpPr>
                <p:spPr>
                  <a:xfrm>
                    <a:off x="4176" y="1056"/>
                    <a:ext cx="48" cy="144"/>
                  </a:xfrm>
                  <a:prstGeom prst="rightBrace">
                    <a:avLst>
                      <a:gd name="adj1" fmla="val 25000"/>
                      <a:gd name="adj2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 lvl="0" inden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337" name="文本框 90252"/>
                  <p:cNvSpPr txBox="1"/>
                  <p:nvPr/>
                </p:nvSpPr>
                <p:spPr>
                  <a:xfrm>
                    <a:off x="4297" y="995"/>
                    <a:ext cx="568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indent="0"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a[1][2]</a:t>
                    </a:r>
                    <a:endPara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54338" name="右大括号 90253"/>
              <p:cNvSpPr/>
              <p:nvPr/>
            </p:nvSpPr>
            <p:spPr>
              <a:xfrm>
                <a:off x="4944" y="1680"/>
                <a:ext cx="96" cy="528"/>
              </a:xfrm>
              <a:prstGeom prst="rightBrace">
                <a:avLst>
                  <a:gd name="adj1" fmla="val 45807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39" name="文本框 90254"/>
              <p:cNvSpPr txBox="1"/>
              <p:nvPr/>
            </p:nvSpPr>
            <p:spPr>
              <a:xfrm>
                <a:off x="5110" y="1613"/>
                <a:ext cx="308" cy="6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 anchor="ctr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第 1 行</a:t>
                </a:r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4340" name="组合 90255"/>
            <p:cNvGrpSpPr/>
            <p:nvPr/>
          </p:nvGrpSpPr>
          <p:grpSpPr>
            <a:xfrm>
              <a:off x="4168" y="3014"/>
              <a:ext cx="1234" cy="658"/>
              <a:chOff x="4184" y="1587"/>
              <a:chExt cx="1234" cy="658"/>
            </a:xfrm>
          </p:grpSpPr>
          <p:grpSp>
            <p:nvGrpSpPr>
              <p:cNvPr id="54341" name="组合 90256"/>
              <p:cNvGrpSpPr/>
              <p:nvPr/>
            </p:nvGrpSpPr>
            <p:grpSpPr>
              <a:xfrm>
                <a:off x="4184" y="1587"/>
                <a:ext cx="697" cy="658"/>
                <a:chOff x="4176" y="995"/>
                <a:chExt cx="697" cy="658"/>
              </a:xfrm>
            </p:grpSpPr>
            <p:grpSp>
              <p:nvGrpSpPr>
                <p:cNvPr id="54342" name="组合 90257"/>
                <p:cNvGrpSpPr/>
                <p:nvPr/>
              </p:nvGrpSpPr>
              <p:grpSpPr>
                <a:xfrm>
                  <a:off x="4176" y="995"/>
                  <a:ext cx="689" cy="250"/>
                  <a:chOff x="4176" y="995"/>
                  <a:chExt cx="689" cy="250"/>
                </a:xfrm>
              </p:grpSpPr>
              <p:sp>
                <p:nvSpPr>
                  <p:cNvPr id="54343" name="右大括号 90258"/>
                  <p:cNvSpPr/>
                  <p:nvPr/>
                </p:nvSpPr>
                <p:spPr>
                  <a:xfrm>
                    <a:off x="4176" y="1056"/>
                    <a:ext cx="48" cy="144"/>
                  </a:xfrm>
                  <a:prstGeom prst="rightBrace">
                    <a:avLst>
                      <a:gd name="adj1" fmla="val 25000"/>
                      <a:gd name="adj2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 lvl="0" inden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344" name="文本框 90259"/>
                  <p:cNvSpPr txBox="1"/>
                  <p:nvPr/>
                </p:nvSpPr>
                <p:spPr>
                  <a:xfrm>
                    <a:off x="4297" y="995"/>
                    <a:ext cx="568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indent="0"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a[3][0]</a:t>
                    </a:r>
                    <a:endPara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4345" name="组合 90260"/>
                <p:cNvGrpSpPr/>
                <p:nvPr/>
              </p:nvGrpSpPr>
              <p:grpSpPr>
                <a:xfrm>
                  <a:off x="4184" y="1203"/>
                  <a:ext cx="689" cy="250"/>
                  <a:chOff x="4176" y="995"/>
                  <a:chExt cx="689" cy="250"/>
                </a:xfrm>
              </p:grpSpPr>
              <p:sp>
                <p:nvSpPr>
                  <p:cNvPr id="54346" name="右大括号 90261"/>
                  <p:cNvSpPr/>
                  <p:nvPr/>
                </p:nvSpPr>
                <p:spPr>
                  <a:xfrm>
                    <a:off x="4176" y="1056"/>
                    <a:ext cx="48" cy="144"/>
                  </a:xfrm>
                  <a:prstGeom prst="rightBrace">
                    <a:avLst>
                      <a:gd name="adj1" fmla="val 25000"/>
                      <a:gd name="adj2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 lvl="0" inden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347" name="文本框 90262"/>
                  <p:cNvSpPr txBox="1"/>
                  <p:nvPr/>
                </p:nvSpPr>
                <p:spPr>
                  <a:xfrm>
                    <a:off x="4297" y="995"/>
                    <a:ext cx="568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indent="0"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a[3][1]</a:t>
                    </a:r>
                    <a:endPara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4348" name="组合 90263"/>
                <p:cNvGrpSpPr/>
                <p:nvPr/>
              </p:nvGrpSpPr>
              <p:grpSpPr>
                <a:xfrm>
                  <a:off x="4184" y="1403"/>
                  <a:ext cx="689" cy="250"/>
                  <a:chOff x="4176" y="995"/>
                  <a:chExt cx="689" cy="250"/>
                </a:xfrm>
              </p:grpSpPr>
              <p:sp>
                <p:nvSpPr>
                  <p:cNvPr id="54349" name="右大括号 90264"/>
                  <p:cNvSpPr/>
                  <p:nvPr/>
                </p:nvSpPr>
                <p:spPr>
                  <a:xfrm>
                    <a:off x="4176" y="1056"/>
                    <a:ext cx="48" cy="144"/>
                  </a:xfrm>
                  <a:prstGeom prst="rightBrace">
                    <a:avLst>
                      <a:gd name="adj1" fmla="val 25000"/>
                      <a:gd name="adj2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 lvl="0" inden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350" name="文本框 90265"/>
                  <p:cNvSpPr txBox="1"/>
                  <p:nvPr/>
                </p:nvSpPr>
                <p:spPr>
                  <a:xfrm>
                    <a:off x="4297" y="995"/>
                    <a:ext cx="568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lvl="0" indent="0"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a[3][2]</a:t>
                    </a:r>
                    <a:endPara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54351" name="右大括号 90266"/>
              <p:cNvSpPr/>
              <p:nvPr/>
            </p:nvSpPr>
            <p:spPr>
              <a:xfrm>
                <a:off x="4944" y="1680"/>
                <a:ext cx="96" cy="528"/>
              </a:xfrm>
              <a:prstGeom prst="rightBrace">
                <a:avLst>
                  <a:gd name="adj1" fmla="val 45807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52" name="文本框 90267"/>
              <p:cNvSpPr txBox="1"/>
              <p:nvPr/>
            </p:nvSpPr>
            <p:spPr>
              <a:xfrm>
                <a:off x="5110" y="1613"/>
                <a:ext cx="308" cy="6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 anchor="ctr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第 3 行</a:t>
                </a:r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54353" name="文本框 90268"/>
            <p:cNvSpPr txBox="1"/>
            <p:nvPr/>
          </p:nvSpPr>
          <p:spPr>
            <a:xfrm>
              <a:off x="4459" y="2515"/>
              <a:ext cx="34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54" name="文本框 90269"/>
            <p:cNvSpPr txBox="1"/>
            <p:nvPr/>
          </p:nvSpPr>
          <p:spPr>
            <a:xfrm>
              <a:off x="3648" y="2534"/>
              <a:ext cx="34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55" name="文本框 90270"/>
            <p:cNvSpPr txBox="1"/>
            <p:nvPr/>
          </p:nvSpPr>
          <p:spPr>
            <a:xfrm>
              <a:off x="3552" y="576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内存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90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90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  <p:bldP spid="902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91137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二维数组的初始化</a:t>
            </a:r>
          </a:p>
        </p:txBody>
      </p:sp>
      <p:sp>
        <p:nvSpPr>
          <p:cNvPr id="91140" name="文本框 91139"/>
          <p:cNvSpPr txBox="1"/>
          <p:nvPr/>
        </p:nvSpPr>
        <p:spPr>
          <a:xfrm>
            <a:off x="309563" y="1322388"/>
            <a:ext cx="90868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/>
            <a:r>
              <a:rPr lang="en-US" altLang="en-US" sz="280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a[4][3]={ {1, 2, 3},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{4, 5, 6},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{7, 8, 9},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{10, 11, 12}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}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; </a:t>
            </a:r>
          </a:p>
          <a:p>
            <a:pPr lvl="0" indent="0" algn="ctr"/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四行三列</a:t>
            </a:r>
            <a:r>
              <a:rPr lang="en-US" altLang="en-US" sz="280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1" name="文本框 91140"/>
          <p:cNvSpPr txBox="1"/>
          <p:nvPr/>
        </p:nvSpPr>
        <p:spPr>
          <a:xfrm>
            <a:off x="533400" y="2514600"/>
            <a:ext cx="7456488" cy="11604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a[4][3]={ 1, 2, 3,  4, 5, 6, 7, 8, 9, 10, 11, 12 };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0" indent="0" algn="ctr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存储顺序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1142" name="组合 91141"/>
          <p:cNvGrpSpPr/>
          <p:nvPr/>
        </p:nvGrpSpPr>
        <p:grpSpPr>
          <a:xfrm>
            <a:off x="1752600" y="3810000"/>
            <a:ext cx="6175375" cy="1066800"/>
            <a:chOff x="720" y="2792"/>
            <a:chExt cx="3413" cy="672"/>
          </a:xfrm>
        </p:grpSpPr>
        <p:sp>
          <p:nvSpPr>
            <p:cNvPr id="55301" name="椭圆形标注 91142"/>
            <p:cNvSpPr/>
            <p:nvPr/>
          </p:nvSpPr>
          <p:spPr>
            <a:xfrm>
              <a:off x="720" y="2792"/>
              <a:ext cx="3312" cy="672"/>
            </a:xfrm>
            <a:prstGeom prst="wedgeEllipseCallout">
              <a:avLst>
                <a:gd name="adj1" fmla="val -40852"/>
                <a:gd name="adj2" fmla="val 112796"/>
              </a:avLst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文本框 91143"/>
            <p:cNvSpPr txBox="1"/>
            <p:nvPr/>
          </p:nvSpPr>
          <p:spPr>
            <a:xfrm>
              <a:off x="721" y="2965"/>
              <a:ext cx="34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en-US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a[4][3]={ {1}, 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{4},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{7}, 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{10}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};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</a:p>
          </p:txBody>
        </p:sp>
      </p:grpSp>
      <p:sp>
        <p:nvSpPr>
          <p:cNvPr id="91145" name="文本框 91144"/>
          <p:cNvSpPr txBox="1"/>
          <p:nvPr/>
        </p:nvSpPr>
        <p:spPr>
          <a:xfrm>
            <a:off x="936625" y="5562600"/>
            <a:ext cx="607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给每一行的第1个元素赋值，其余为零</a:t>
            </a:r>
            <a:endParaRPr lang="zh-CN" altLang="en-US" sz="2800" dirty="0">
              <a:solidFill>
                <a:srgbClr val="99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  <p:bldP spid="91141" grpId="0"/>
      <p:bldP spid="911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9216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二维数组的初始化</a:t>
            </a:r>
          </a:p>
        </p:txBody>
      </p:sp>
      <p:sp>
        <p:nvSpPr>
          <p:cNvPr id="56322" name="文本占位符 92162"/>
          <p:cNvSpPr>
            <a:spLocks noGrp="1"/>
          </p:cNvSpPr>
          <p:nvPr>
            <p:ph idx="1"/>
          </p:nvPr>
        </p:nvSpPr>
        <p:spPr>
          <a:xfrm>
            <a:off x="1381125" y="3482975"/>
            <a:ext cx="6916738" cy="871538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a[ ][4]={1,2,3,4,5,6,7,8,9,10,11,12};</a:t>
            </a:r>
          </a:p>
        </p:txBody>
      </p:sp>
      <p:grpSp>
        <p:nvGrpSpPr>
          <p:cNvPr id="92165" name="组合 92164"/>
          <p:cNvGrpSpPr/>
          <p:nvPr/>
        </p:nvGrpSpPr>
        <p:grpSpPr>
          <a:xfrm>
            <a:off x="533400" y="3733800"/>
            <a:ext cx="4419600" cy="1570038"/>
            <a:chOff x="417" y="1248"/>
            <a:chExt cx="2784" cy="989"/>
          </a:xfrm>
        </p:grpSpPr>
        <p:sp>
          <p:nvSpPr>
            <p:cNvPr id="56324" name="直接连接符 92165"/>
            <p:cNvSpPr/>
            <p:nvPr/>
          </p:nvSpPr>
          <p:spPr>
            <a:xfrm>
              <a:off x="1824" y="1248"/>
              <a:ext cx="0" cy="576"/>
            </a:xfrm>
            <a:prstGeom prst="line">
              <a:avLst/>
            </a:prstGeom>
            <a:ln w="7620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6325" name="文本框 92166"/>
            <p:cNvSpPr txBox="1"/>
            <p:nvPr/>
          </p:nvSpPr>
          <p:spPr>
            <a:xfrm>
              <a:off x="417" y="1824"/>
              <a:ext cx="2784" cy="413"/>
            </a:xfrm>
            <a:prstGeom prst="rect">
              <a:avLst/>
            </a:prstGeom>
            <a:noFill/>
            <a:ln w="76200" cap="flat" cmpd="sng">
              <a:solidFill>
                <a:srgbClr val="66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第一维的长度可不指定</a:t>
              </a:r>
            </a:p>
          </p:txBody>
        </p:sp>
      </p:grpSp>
      <p:grpSp>
        <p:nvGrpSpPr>
          <p:cNvPr id="92176" name="组合 92175"/>
          <p:cNvGrpSpPr/>
          <p:nvPr/>
        </p:nvGrpSpPr>
        <p:grpSpPr>
          <a:xfrm>
            <a:off x="1143000" y="1592263"/>
            <a:ext cx="4114800" cy="1608137"/>
            <a:chOff x="720" y="1003"/>
            <a:chExt cx="2592" cy="1013"/>
          </a:xfrm>
        </p:grpSpPr>
        <p:sp>
          <p:nvSpPr>
            <p:cNvPr id="56327" name="文本框 92169"/>
            <p:cNvSpPr txBox="1"/>
            <p:nvPr/>
          </p:nvSpPr>
          <p:spPr>
            <a:xfrm>
              <a:off x="720" y="1003"/>
              <a:ext cx="2592" cy="413"/>
            </a:xfrm>
            <a:prstGeom prst="rect">
              <a:avLst/>
            </a:prstGeom>
            <a:noFill/>
            <a:ln w="76200" cap="flat" cmpd="sng">
              <a:solidFill>
                <a:srgbClr val="66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第二维的长度不能省</a:t>
              </a:r>
            </a:p>
          </p:txBody>
        </p:sp>
        <p:sp>
          <p:nvSpPr>
            <p:cNvPr id="56328" name="直接连接符 92174"/>
            <p:cNvSpPr/>
            <p:nvPr/>
          </p:nvSpPr>
          <p:spPr>
            <a:xfrm flipV="1">
              <a:off x="2016" y="1440"/>
              <a:ext cx="0" cy="576"/>
            </a:xfrm>
            <a:prstGeom prst="line">
              <a:avLst/>
            </a:prstGeom>
            <a:ln w="76200" cap="flat" cmpd="sng">
              <a:solidFill>
                <a:srgbClr val="6600CC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93185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二维数组的应用</a:t>
            </a:r>
          </a:p>
        </p:txBody>
      </p:sp>
      <p:sp>
        <p:nvSpPr>
          <p:cNvPr id="57346" name="文本框 93187"/>
          <p:cNvSpPr txBox="1"/>
          <p:nvPr/>
        </p:nvSpPr>
        <p:spPr>
          <a:xfrm>
            <a:off x="381000" y="1049338"/>
            <a:ext cx="9144000" cy="2227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课程1        课程2        课程3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aver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数组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学生1      89             78               56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aver[0]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学生2      88             99             100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aver[1]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学生3      72             80               61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aver[2]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学生4      60             70               75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aver[3]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89" name="文本框 93188"/>
          <p:cNvSpPr txBox="1"/>
          <p:nvPr/>
        </p:nvSpPr>
        <p:spPr>
          <a:xfrm>
            <a:off x="554038" y="3738563"/>
            <a:ext cx="8343900" cy="579437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求每个学生的平均成绩，即求各行的平均值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942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程序主要部分</a:t>
            </a:r>
            <a:endParaRPr lang="zh-CN" altLang="en-US" i="0" dirty="0"/>
          </a:p>
        </p:txBody>
      </p:sp>
      <p:sp>
        <p:nvSpPr>
          <p:cNvPr id="94212" name="文本框 94211"/>
          <p:cNvSpPr txBox="1"/>
          <p:nvPr/>
        </p:nvSpPr>
        <p:spPr>
          <a:xfrm>
            <a:off x="533400" y="879475"/>
            <a:ext cx="8534400" cy="5700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a[4][3]={…….}, aver[4];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i, j;</a:t>
            </a:r>
          </a:p>
          <a:p>
            <a:pPr lvl="0" inden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for(i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=0; i&lt;4; i++)            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/*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控制行数 */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{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aver[i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 = 0;</a:t>
            </a:r>
          </a:p>
          <a:p>
            <a:pPr lvl="0" inden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for(j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=0; j&lt;3; j++) 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aver[i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+ = 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a[i][j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r>
              <a:rPr lang="en-US" altLang="zh-CN" sz="28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0" inden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/*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j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控制列数 */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aver[i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 / = 3;</a:t>
            </a:r>
          </a:p>
          <a:p>
            <a:pPr lvl="0" inden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</a:p>
          <a:p>
            <a:pPr lvl="0" indent="0">
              <a:spcBef>
                <a:spcPct val="3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for(i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=0; i&lt;4; i++)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aver[i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 &lt;&lt;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lvl="0" indent="0">
              <a:spcBef>
                <a:spcPct val="30000"/>
              </a:spcBef>
            </a:pP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952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上例解法二</a:t>
            </a:r>
            <a:endParaRPr lang="zh-CN" altLang="en-US" i="0" dirty="0"/>
          </a:p>
        </p:txBody>
      </p:sp>
      <p:sp>
        <p:nvSpPr>
          <p:cNvPr id="59394" name="文本框 95235"/>
          <p:cNvSpPr txBox="1"/>
          <p:nvPr/>
        </p:nvSpPr>
        <p:spPr>
          <a:xfrm>
            <a:off x="457200" y="1295400"/>
            <a:ext cx="8686800" cy="2227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解2：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     课程1          课程2          课程3  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空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列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   学生1      89               78                 56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a[0][3]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学生2      88               99               100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a[1][3]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学生3      72               80                 61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a[2][3]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学生4      60               70                 75         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a[3][3]</a:t>
            </a:r>
          </a:p>
        </p:txBody>
      </p:sp>
      <p:sp>
        <p:nvSpPr>
          <p:cNvPr id="59395" name="文本框 95236"/>
          <p:cNvSpPr txBox="1"/>
          <p:nvPr/>
        </p:nvSpPr>
        <p:spPr>
          <a:xfrm>
            <a:off x="533400" y="3962400"/>
            <a:ext cx="86106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数组中多定义一列，让其初值为零，用来存放平均值。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64513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一维数组的定义</a:t>
            </a:r>
          </a:p>
        </p:txBody>
      </p:sp>
      <p:grpSp>
        <p:nvGrpSpPr>
          <p:cNvPr id="64516" name="组合 64515"/>
          <p:cNvGrpSpPr/>
          <p:nvPr/>
        </p:nvGrpSpPr>
        <p:grpSpPr>
          <a:xfrm>
            <a:off x="2286000" y="914400"/>
            <a:ext cx="4784725" cy="1046163"/>
            <a:chOff x="1440" y="1123"/>
            <a:chExt cx="3014" cy="659"/>
          </a:xfrm>
        </p:grpSpPr>
        <p:sp>
          <p:nvSpPr>
            <p:cNvPr id="9219" name="椭圆 64516"/>
            <p:cNvSpPr/>
            <p:nvPr/>
          </p:nvSpPr>
          <p:spPr>
            <a:xfrm>
              <a:off x="1440" y="1198"/>
              <a:ext cx="1186" cy="584"/>
            </a:xfrm>
            <a:prstGeom prst="ellipse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220" name="组合 64517"/>
            <p:cNvGrpSpPr/>
            <p:nvPr/>
          </p:nvGrpSpPr>
          <p:grpSpPr>
            <a:xfrm>
              <a:off x="2592" y="1123"/>
              <a:ext cx="1862" cy="306"/>
              <a:chOff x="2592" y="1123"/>
              <a:chExt cx="1862" cy="306"/>
            </a:xfrm>
          </p:grpSpPr>
          <p:sp>
            <p:nvSpPr>
              <p:cNvPr id="9221" name="直接连接符 64518"/>
              <p:cNvSpPr/>
              <p:nvPr/>
            </p:nvSpPr>
            <p:spPr>
              <a:xfrm flipH="1">
                <a:off x="2592" y="1313"/>
                <a:ext cx="445" cy="79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222" name="文本框 64519"/>
              <p:cNvSpPr txBox="1"/>
              <p:nvPr/>
            </p:nvSpPr>
            <p:spPr>
              <a:xfrm>
                <a:off x="3072" y="1123"/>
                <a:ext cx="1382" cy="306"/>
              </a:xfrm>
              <a:prstGeom prst="rect">
                <a:avLst/>
              </a:prstGeom>
              <a:solidFill>
                <a:srgbClr val="CCECFF"/>
              </a:solidFill>
              <a:ln w="28575" cap="flat" cmpd="sng">
                <a:solidFill>
                  <a:srgbClr val="CC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lvl="0" indent="0" algn="ctr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ea typeface="楷体_GB2312" pitchFamily="49" charset="-122"/>
                  </a:rPr>
                  <a:t>数组（整体）</a:t>
                </a:r>
              </a:p>
            </p:txBody>
          </p:sp>
        </p:grpSp>
      </p:grpSp>
      <p:sp>
        <p:nvSpPr>
          <p:cNvPr id="64521" name="文本框 64520"/>
          <p:cNvSpPr txBox="1"/>
          <p:nvPr/>
        </p:nvSpPr>
        <p:spPr>
          <a:xfrm>
            <a:off x="1219200" y="1044575"/>
            <a:ext cx="2895600" cy="701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40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  a[10];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4522" name="组合 64521"/>
          <p:cNvGrpSpPr/>
          <p:nvPr/>
        </p:nvGrpSpPr>
        <p:grpSpPr>
          <a:xfrm>
            <a:off x="2339975" y="1646238"/>
            <a:ext cx="555625" cy="1600200"/>
            <a:chOff x="1474" y="1584"/>
            <a:chExt cx="350" cy="1008"/>
          </a:xfrm>
        </p:grpSpPr>
        <p:sp>
          <p:nvSpPr>
            <p:cNvPr id="9225" name="直接连接符 64522"/>
            <p:cNvSpPr/>
            <p:nvPr/>
          </p:nvSpPr>
          <p:spPr>
            <a:xfrm flipV="1">
              <a:off x="1632" y="1584"/>
              <a:ext cx="0" cy="3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6" name="文本框 64523"/>
            <p:cNvSpPr txBox="1"/>
            <p:nvPr/>
          </p:nvSpPr>
          <p:spPr>
            <a:xfrm>
              <a:off x="1474" y="1924"/>
              <a:ext cx="350" cy="668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数组名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4525" name="组合 64524"/>
          <p:cNvGrpSpPr/>
          <p:nvPr/>
        </p:nvGrpSpPr>
        <p:grpSpPr>
          <a:xfrm>
            <a:off x="3048000" y="1646238"/>
            <a:ext cx="555625" cy="2620962"/>
            <a:chOff x="1920" y="1584"/>
            <a:chExt cx="350" cy="1562"/>
          </a:xfrm>
        </p:grpSpPr>
        <p:sp>
          <p:nvSpPr>
            <p:cNvPr id="9228" name="直接连接符 64525"/>
            <p:cNvSpPr/>
            <p:nvPr/>
          </p:nvSpPr>
          <p:spPr>
            <a:xfrm flipV="1">
              <a:off x="2064" y="1584"/>
              <a:ext cx="0" cy="3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9" name="文本框 64526"/>
            <p:cNvSpPr txBox="1"/>
            <p:nvPr/>
          </p:nvSpPr>
          <p:spPr>
            <a:xfrm>
              <a:off x="1920" y="1932"/>
              <a:ext cx="350" cy="1214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数组元素个数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4528" name="组合 64527"/>
          <p:cNvGrpSpPr/>
          <p:nvPr/>
        </p:nvGrpSpPr>
        <p:grpSpPr>
          <a:xfrm>
            <a:off x="1371600" y="1646238"/>
            <a:ext cx="555625" cy="1981200"/>
            <a:chOff x="864" y="1584"/>
            <a:chExt cx="350" cy="1248"/>
          </a:xfrm>
        </p:grpSpPr>
        <p:sp>
          <p:nvSpPr>
            <p:cNvPr id="9231" name="直接连接符 64528"/>
            <p:cNvSpPr/>
            <p:nvPr/>
          </p:nvSpPr>
          <p:spPr>
            <a:xfrm flipV="1">
              <a:off x="1008" y="1584"/>
              <a:ext cx="0" cy="33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32" name="文本框 64529"/>
            <p:cNvSpPr txBox="1"/>
            <p:nvPr/>
          </p:nvSpPr>
          <p:spPr>
            <a:xfrm>
              <a:off x="864" y="1932"/>
              <a:ext cx="350" cy="900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数组类型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962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解法二程序片段</a:t>
            </a:r>
            <a:endParaRPr lang="zh-CN" altLang="en-US" i="0" dirty="0"/>
          </a:p>
        </p:txBody>
      </p:sp>
      <p:sp>
        <p:nvSpPr>
          <p:cNvPr id="96260" name="文本框 96259"/>
          <p:cNvSpPr txBox="1"/>
          <p:nvPr/>
        </p:nvSpPr>
        <p:spPr>
          <a:xfrm>
            <a:off x="381000" y="1011238"/>
            <a:ext cx="8551863" cy="5694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/*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多定义一列 ，存放平均值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*/</a:t>
            </a:r>
            <a:endParaRPr lang="en-US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a[4][4] { {89, 78, 56,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} ……. };   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i, j;</a:t>
            </a: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for(i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=0; i&lt;4; i++)      /*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控制行数 */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{   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for(j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=0; j&lt;3; j++) a [i][3] + = 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a[i][j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  <a:r>
              <a:rPr lang="en-US" altLang="zh-CN" sz="2800" b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		          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/*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j 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控制列数 */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 [i][3]  / = 3;     }</a:t>
            </a: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for(i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=0; i&lt;4; i++)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&lt;&lt; a [i][3] &lt;&lt;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2897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二维数组名用作函数参数</a:t>
            </a:r>
          </a:p>
        </p:txBody>
      </p:sp>
      <p:sp>
        <p:nvSpPr>
          <p:cNvPr id="289795" name="内容占位符 289794"/>
          <p:cNvSpPr>
            <a:spLocks noGrp="1"/>
          </p:cNvSpPr>
          <p:nvPr>
            <p:ph idx="1"/>
          </p:nvPr>
        </p:nvSpPr>
        <p:spPr>
          <a:xfrm>
            <a:off x="609600" y="1143000"/>
            <a:ext cx="8083550" cy="4953000"/>
          </a:xfrm>
        </p:spPr>
        <p:txBody>
          <a:bodyPr anchor="t"/>
          <a:lstStyle/>
          <a:p>
            <a:r>
              <a:rPr lang="zh-CN" altLang="en-US" dirty="0"/>
              <a:t>数组元素作函数参数</a:t>
            </a:r>
          </a:p>
          <a:p>
            <a:pPr lvl="1"/>
            <a:r>
              <a:rPr lang="zh-CN" altLang="en-US" dirty="0"/>
              <a:t>与用变量做实参一样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800" dirty="0">
                <a:solidFill>
                  <a:srgbClr val="CC0000"/>
                </a:solidFill>
              </a:rPr>
              <a:t>单向值传递</a:t>
            </a:r>
          </a:p>
          <a:p>
            <a:r>
              <a:rPr lang="zh-CN" altLang="en-US" dirty="0"/>
              <a:t>数组名作函数参数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实参与形参均用数组名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实参和形参可用指针（</a:t>
            </a:r>
            <a:r>
              <a:rPr lang="en-US" altLang="zh-CN"/>
              <a:t>ch9</a:t>
            </a:r>
            <a:r>
              <a:rPr lang="zh-CN" altLang="en-US" dirty="0"/>
              <a:t>介绍）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3819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二维数组元素作函数参数</a:t>
            </a:r>
          </a:p>
        </p:txBody>
      </p:sp>
      <p:sp>
        <p:nvSpPr>
          <p:cNvPr id="62466" name="文本占位符 3819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问题：</a:t>
            </a:r>
            <a:r>
              <a:rPr lang="zh-CN" altLang="en-US" sz="2800" dirty="0"/>
              <a:t>有两个二维数组</a:t>
            </a:r>
            <a:r>
              <a:rPr lang="en-US" altLang="zh-CN" sz="2800"/>
              <a:t>a[3][4]</a:t>
            </a:r>
            <a:r>
              <a:rPr lang="zh-CN" altLang="en-US" sz="2800" dirty="0"/>
              <a:t>和</a:t>
            </a:r>
            <a:r>
              <a:rPr lang="en-US" altLang="zh-CN" sz="2800"/>
              <a:t>b[3][4]，</a:t>
            </a:r>
            <a:r>
              <a:rPr lang="zh-CN" altLang="en-US" sz="2800" dirty="0"/>
              <a:t>统计两个数组中对应元素相等的个数。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算法：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判断对应元素是否相等，等，则记数器加1 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382977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dirty="0"/>
              <a:t>统计两个数组中对应元素相等的个数 </a:t>
            </a:r>
          </a:p>
        </p:txBody>
      </p:sp>
      <p:sp>
        <p:nvSpPr>
          <p:cNvPr id="382979" name="内容占位符 382978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4102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sz="2000"/>
              <a:t>#include &lt;iostream&gt; 		 //二维数组元素作为函数参数</a:t>
            </a:r>
          </a:p>
          <a:p>
            <a:pPr>
              <a:lnSpc>
                <a:spcPct val="80000"/>
              </a:lnSpc>
              <a:buNone/>
            </a:pPr>
            <a:r>
              <a:rPr sz="2000"/>
              <a:t>using namespace std;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{	</a:t>
            </a:r>
            <a:r>
              <a:rPr lang="en-US" altLang="zh-CN" sz="2000" err="1"/>
              <a:t>int</a:t>
            </a:r>
            <a:r>
              <a:rPr lang="en-US" altLang="zh-CN" sz="2000"/>
              <a:t> </a:t>
            </a:r>
            <a:r>
              <a:rPr lang="en-US" altLang="zh-CN" sz="2000" err="1"/>
              <a:t>equal(int</a:t>
            </a:r>
            <a:r>
              <a:rPr lang="en-US" altLang="zh-CN" sz="2000"/>
              <a:t>, </a:t>
            </a:r>
            <a:r>
              <a:rPr lang="en-US" altLang="zh-CN" sz="2000" err="1"/>
              <a:t>int</a:t>
            </a:r>
            <a:r>
              <a:rPr lang="en-US" altLang="zh-CN" sz="200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int</a:t>
            </a:r>
            <a:r>
              <a:rPr lang="en-US" altLang="zh-CN" sz="2000"/>
              <a:t> a[3][4]={1, 2, 3, 4, 5, 6, 7, 8, 9, 10, 11, 12},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b[3][4]={12, 2, 3, 4, 10, 6, 7, 11, 9, 5, 8, 1}, i, j, k=0;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for (i=0; i&lt;3; i++)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</a:t>
            </a:r>
            <a:r>
              <a:rPr lang="en-US" altLang="zh-CN" sz="2000" err="1"/>
              <a:t>for(j</a:t>
            </a:r>
            <a:r>
              <a:rPr lang="en-US" altLang="zh-CN" sz="2000"/>
              <a:t>=0; j&lt;4; j++)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		if (</a:t>
            </a:r>
            <a:r>
              <a:rPr lang="en-US" altLang="zh-CN" sz="2000" err="1"/>
              <a:t>equal(a[i][j],b[i][j</a:t>
            </a:r>
            <a:r>
              <a:rPr lang="en-US" altLang="zh-CN" sz="2000"/>
              <a:t>])= =1) k++;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&lt;&lt;"</a:t>
            </a:r>
            <a:r>
              <a:rPr lang="zh-CN" altLang="en-US" sz="2000" dirty="0"/>
              <a:t>两个数组中对应元素相等的个数为:"&lt;&lt;</a:t>
            </a:r>
            <a:r>
              <a:rPr lang="en-US" altLang="zh-CN" sz="2000"/>
              <a:t>k&lt;&lt;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    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err="1"/>
              <a:t>int</a:t>
            </a:r>
            <a:r>
              <a:rPr lang="en-US" altLang="zh-CN" sz="2000"/>
              <a:t> </a:t>
            </a:r>
            <a:r>
              <a:rPr lang="en-US" altLang="zh-CN" sz="2000" err="1"/>
              <a:t>equal(int</a:t>
            </a:r>
            <a:r>
              <a:rPr lang="en-US" altLang="zh-CN" sz="2000"/>
              <a:t> x, </a:t>
            </a:r>
            <a:r>
              <a:rPr lang="en-US" altLang="zh-CN" sz="2000" err="1"/>
              <a:t>int</a:t>
            </a:r>
            <a:r>
              <a:rPr lang="en-US" altLang="zh-CN" sz="2000"/>
              <a:t> y)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{	</a:t>
            </a:r>
            <a:r>
              <a:rPr lang="en-US" altLang="zh-CN" sz="2000" err="1"/>
              <a:t>int</a:t>
            </a:r>
            <a:r>
              <a:rPr lang="en-US" altLang="zh-CN" sz="2000"/>
              <a:t> flag;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if (x==y)  flag=1;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else flag=0;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return(flag</a:t>
            </a:r>
            <a:r>
              <a:rPr lang="en-US" altLang="zh-CN" sz="200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993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求矩阵中的最小值  </a:t>
            </a:r>
            <a:r>
              <a:rPr lang="zh-CN" altLang="en-US" sz="3600" dirty="0">
                <a:solidFill>
                  <a:schemeClr val="hlink"/>
                </a:solidFill>
              </a:rPr>
              <a:t>例7.15</a:t>
            </a:r>
          </a:p>
        </p:txBody>
      </p:sp>
      <p:sp>
        <p:nvSpPr>
          <p:cNvPr id="99331" name="内容占位符 99330"/>
          <p:cNvSpPr>
            <a:spLocks noGrp="1"/>
          </p:cNvSpPr>
          <p:nvPr>
            <p:ph idx="1"/>
          </p:nvPr>
        </p:nvSpPr>
        <p:spPr>
          <a:xfrm>
            <a:off x="152400" y="1219200"/>
            <a:ext cx="8610600" cy="4724400"/>
          </a:xfrm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问题：</a:t>
            </a:r>
            <a:r>
              <a:rPr lang="zh-CN" altLang="en-US" sz="2800" dirty="0"/>
              <a:t>有一个3×4 的矩阵，要求编程求出其中值最小的元素，以及其所在的行号和列号。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算法：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假定数组中第0行第0列的元素最小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其他的元素与它比较，只要比它小，则将该值记下并记下它所在的行和列的下标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3840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求矩阵中的最小值</a:t>
            </a:r>
          </a:p>
        </p:txBody>
      </p:sp>
      <p:sp>
        <p:nvSpPr>
          <p:cNvPr id="384003" name="内容占位符 38400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562600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sz="2800"/>
              <a:t>#include &lt;iostream&gt; 	</a:t>
            </a:r>
          </a:p>
          <a:p>
            <a:pPr>
              <a:lnSpc>
                <a:spcPct val="70000"/>
              </a:lnSpc>
              <a:buNone/>
            </a:pPr>
            <a:r>
              <a:rPr sz="2800"/>
              <a:t>using namespace std;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min_element(int</a:t>
            </a:r>
            <a:r>
              <a:rPr lang="en-US" altLang="zh-CN" sz="2800"/>
              <a:t> a[ ][4], </a:t>
            </a:r>
            <a:r>
              <a:rPr lang="en-US" altLang="zh-CN" sz="2800" err="1"/>
              <a:t>int</a:t>
            </a:r>
            <a:r>
              <a:rPr lang="en-US" altLang="zh-CN" sz="2800"/>
              <a:t> &amp;row, </a:t>
            </a:r>
            <a:r>
              <a:rPr lang="en-US" altLang="zh-CN" sz="2800" err="1"/>
              <a:t>int</a:t>
            </a:r>
            <a:r>
              <a:rPr lang="en-US" altLang="zh-CN" sz="2800"/>
              <a:t> &amp;</a:t>
            </a:r>
            <a:r>
              <a:rPr lang="en-US" altLang="zh-CN" sz="2800" err="1"/>
              <a:t>colum</a:t>
            </a:r>
            <a:r>
              <a:rPr lang="en-US" altLang="zh-CN" sz="2800"/>
              <a:t>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i, j, min;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min=a[0][0];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for (i=0; i&lt;=2; i++)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	for (j=0; j&lt;=3; j++)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		if (</a:t>
            </a:r>
            <a:r>
              <a:rPr lang="en-US" altLang="zh-CN" sz="2800" err="1"/>
              <a:t>a[i][j</a:t>
            </a:r>
            <a:r>
              <a:rPr lang="en-US" altLang="zh-CN" sz="2800"/>
              <a:t>]&lt;min)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		{	min=</a:t>
            </a:r>
            <a:r>
              <a:rPr lang="en-US" altLang="zh-CN" sz="2800" err="1"/>
              <a:t>a[i][j</a:t>
            </a:r>
            <a:r>
              <a:rPr lang="en-US" altLang="zh-CN" sz="2800"/>
              <a:t>];	row=i;	</a:t>
            </a:r>
            <a:r>
              <a:rPr lang="en-US" altLang="zh-CN" sz="2800" err="1"/>
              <a:t>colum</a:t>
            </a:r>
            <a:r>
              <a:rPr lang="en-US" altLang="zh-CN" sz="2800"/>
              <a:t>=j;	}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return min;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7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3850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求矩阵中的最小值</a:t>
            </a:r>
          </a:p>
        </p:txBody>
      </p:sp>
      <p:sp>
        <p:nvSpPr>
          <p:cNvPr id="66562" name="文本占位符 38502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i, j, row=0, </a:t>
            </a:r>
            <a:r>
              <a:rPr lang="en-US" altLang="zh-CN" sz="2800" err="1"/>
              <a:t>colum</a:t>
            </a:r>
            <a:r>
              <a:rPr lang="en-US" altLang="zh-CN" sz="2800"/>
              <a:t>=0, min;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int</a:t>
            </a:r>
            <a:r>
              <a:rPr lang="en-US" altLang="zh-CN" sz="2800"/>
              <a:t> a[3][4];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请输入3行4列的二维数组:";</a:t>
            </a:r>
          </a:p>
          <a:p>
            <a:pPr>
              <a:lnSpc>
                <a:spcPct val="70000"/>
              </a:lnSpc>
              <a:buNone/>
            </a:pPr>
            <a:r>
              <a:rPr lang="zh-CN" altLang="en-US" sz="2800" dirty="0"/>
              <a:t>	</a:t>
            </a:r>
            <a:r>
              <a:rPr lang="en-US" altLang="zh-CN" sz="2800"/>
              <a:t>for (i=0; i&lt;=2; i++)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	for (j=0; j&lt;=3; j++)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		</a:t>
            </a:r>
            <a:r>
              <a:rPr lang="en-US" altLang="zh-CN" sz="2800" err="1"/>
              <a:t>cin</a:t>
            </a:r>
            <a:r>
              <a:rPr lang="en-US" altLang="zh-CN" sz="2800"/>
              <a:t>&gt;&gt;</a:t>
            </a:r>
            <a:r>
              <a:rPr lang="en-US" altLang="zh-CN" sz="2800" err="1"/>
              <a:t>a[i][j</a:t>
            </a:r>
            <a:r>
              <a:rPr lang="en-US" altLang="zh-CN" sz="2800"/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min=</a:t>
            </a:r>
            <a:r>
              <a:rPr lang="en-US" altLang="zh-CN" sz="2800" err="1"/>
              <a:t>min_element(a</a:t>
            </a:r>
            <a:r>
              <a:rPr lang="en-US" altLang="zh-CN" sz="2800"/>
              <a:t>, row, </a:t>
            </a:r>
            <a:r>
              <a:rPr lang="en-US" altLang="zh-CN" sz="2800" err="1"/>
              <a:t>colum</a:t>
            </a:r>
            <a:r>
              <a:rPr lang="en-US" altLang="zh-CN" sz="2800"/>
              <a:t>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最小值="&lt;&lt;</a:t>
            </a:r>
            <a:r>
              <a:rPr lang="en-US" altLang="zh-CN" sz="2800"/>
              <a:t>min&lt;&lt;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所在行号="&lt;&lt;</a:t>
            </a:r>
            <a:r>
              <a:rPr lang="en-US" altLang="zh-CN" sz="2800"/>
              <a:t>row&lt;&lt;"  </a:t>
            </a:r>
            <a:r>
              <a:rPr lang="zh-CN" altLang="en-US" sz="2800" dirty="0"/>
              <a:t>所在列号="&lt;&lt;</a:t>
            </a:r>
            <a:r>
              <a:rPr lang="en-US" altLang="zh-CN" sz="2800" err="1"/>
              <a:t>colum</a:t>
            </a:r>
            <a:r>
              <a:rPr lang="en-US" altLang="zh-CN" sz="2800"/>
              <a:t>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   return 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2846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5400" dirty="0"/>
              <a:t>矩阵转置</a:t>
            </a:r>
            <a:r>
              <a:rPr lang="zh-CN" altLang="en-US" dirty="0"/>
              <a:t>   </a:t>
            </a:r>
            <a:r>
              <a:rPr lang="zh-CN" altLang="en-US" sz="4000" dirty="0">
                <a:solidFill>
                  <a:srgbClr val="CC0000"/>
                </a:solidFill>
              </a:rPr>
              <a:t>例7.16</a:t>
            </a:r>
          </a:p>
        </p:txBody>
      </p:sp>
      <p:sp>
        <p:nvSpPr>
          <p:cNvPr id="284675" name="内容占位符 284674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16002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accent2"/>
                </a:solidFill>
              </a:rPr>
              <a:t>问题：</a:t>
            </a:r>
            <a:r>
              <a:rPr lang="zh-CN" altLang="en-US" sz="2800" dirty="0"/>
              <a:t>将一个二维数组行和列元素互换存到另一个二维数组中。</a:t>
            </a:r>
            <a:r>
              <a:rPr lang="zh-CN" altLang="en-US" sz="2800" dirty="0">
                <a:solidFill>
                  <a:srgbClr val="FF3300"/>
                </a:solidFill>
              </a:rPr>
              <a:t>（矩阵转置）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accent2"/>
                </a:solidFill>
              </a:rPr>
              <a:t>程序：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67587" name="矩形 284676"/>
          <p:cNvSpPr/>
          <p:nvPr/>
        </p:nvSpPr>
        <p:spPr>
          <a:xfrm>
            <a:off x="4110038" y="30718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矩形 284678"/>
          <p:cNvSpPr/>
          <p:nvPr/>
        </p:nvSpPr>
        <p:spPr>
          <a:xfrm>
            <a:off x="4110038" y="30718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2877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800" dirty="0"/>
              <a:t>矩阵转置</a:t>
            </a:r>
          </a:p>
        </p:txBody>
      </p:sp>
      <p:sp>
        <p:nvSpPr>
          <p:cNvPr id="287747" name="内容占位符 287746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8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void </a:t>
            </a:r>
            <a:r>
              <a:rPr lang="en-US" altLang="zh-CN" sz="2400" err="1"/>
              <a:t>transpose(int</a:t>
            </a:r>
            <a:r>
              <a:rPr lang="en-US" altLang="zh-CN" sz="2400"/>
              <a:t> a[][3], </a:t>
            </a:r>
            <a:r>
              <a:rPr lang="en-US" altLang="zh-CN" sz="2400" err="1"/>
              <a:t>int</a:t>
            </a:r>
            <a:r>
              <a:rPr lang="en-US" altLang="zh-CN" sz="2400"/>
              <a:t> b[][3])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{	for (</a:t>
            </a:r>
            <a:r>
              <a:rPr lang="en-US" altLang="zh-CN" sz="2400" err="1"/>
              <a:t>int</a:t>
            </a:r>
            <a:r>
              <a:rPr lang="en-US" altLang="zh-CN" sz="2400"/>
              <a:t> i=0; i&lt;3; i++)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for (</a:t>
            </a:r>
            <a:r>
              <a:rPr lang="en-US" altLang="zh-CN" sz="2400" err="1"/>
              <a:t>int</a:t>
            </a:r>
            <a:r>
              <a:rPr lang="en-US" altLang="zh-CN" sz="2400"/>
              <a:t> j=0; j&lt;3; j++) </a:t>
            </a:r>
            <a:r>
              <a:rPr lang="en-US" altLang="zh-CN" sz="2400" err="1"/>
              <a:t>b[j][i</a:t>
            </a:r>
            <a:r>
              <a:rPr lang="en-US" altLang="zh-CN" sz="2400"/>
              <a:t>]=</a:t>
            </a:r>
            <a:r>
              <a:rPr lang="en-US" altLang="zh-CN" sz="2400" err="1"/>
              <a:t>a[i][j</a:t>
            </a:r>
            <a:r>
              <a:rPr lang="en-US" altLang="zh-CN" sz="2400"/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a[3][3]={{1, 2, 3}, {4, 5, 6}, {7, 8, 9}};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int</a:t>
            </a:r>
            <a:r>
              <a:rPr lang="en-US" altLang="zh-CN" sz="2400"/>
              <a:t> b[3][3], i, j;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数组</a:t>
            </a:r>
            <a:r>
              <a:rPr lang="en-US" altLang="zh-CN" sz="2400"/>
              <a:t>a:"&lt;&lt;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for (i=0; i&lt;3; i++)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	{	</a:t>
            </a:r>
            <a:r>
              <a:rPr lang="en-US" altLang="zh-CN" sz="2400"/>
              <a:t>for (j=0; j&lt;3; j++) 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a[i][j</a:t>
            </a:r>
            <a:r>
              <a:rPr lang="en-US" altLang="zh-CN" sz="2400"/>
              <a:t>]&lt;&lt;'\t';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cout</a:t>
            </a:r>
            <a:r>
              <a:rPr lang="en-US" altLang="zh-CN" sz="2400"/>
              <a:t>&lt;&lt;'\n';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accent2"/>
                </a:solidFill>
              </a:rPr>
              <a:t>	</a:t>
            </a:r>
            <a:r>
              <a:rPr lang="en-US" altLang="zh-CN" sz="2400" err="1">
                <a:solidFill>
                  <a:schemeClr val="accent2"/>
                </a:solidFill>
              </a:rPr>
              <a:t>transpose(a</a:t>
            </a:r>
            <a:r>
              <a:rPr lang="en-US" altLang="zh-CN" sz="2400">
                <a:solidFill>
                  <a:schemeClr val="accent2"/>
                </a:solidFill>
              </a:rPr>
              <a:t>, b);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</a:t>
            </a:r>
          </a:p>
        </p:txBody>
      </p:sp>
      <p:graphicFrame>
        <p:nvGraphicFramePr>
          <p:cNvPr id="287752" name="对象 287751"/>
          <p:cNvGraphicFramePr/>
          <p:nvPr/>
        </p:nvGraphicFramePr>
        <p:xfrm>
          <a:off x="7904163" y="4919663"/>
          <a:ext cx="12398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482600" imgH="508000" progId="Equation.3">
                  <p:embed/>
                </p:oleObj>
              </mc:Choice>
              <mc:Fallback>
                <p:oleObj r:id="rId3" imgW="482600" imgH="508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4163" y="4919663"/>
                        <a:ext cx="1239837" cy="136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2887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800" dirty="0"/>
              <a:t>矩阵转置</a:t>
            </a:r>
          </a:p>
        </p:txBody>
      </p:sp>
      <p:sp>
        <p:nvSpPr>
          <p:cNvPr id="69634" name="文本占位符 2887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数组 </a:t>
            </a:r>
            <a:r>
              <a:rPr lang="en-US" altLang="zh-CN" sz="2800" err="1"/>
              <a:t>b:\n</a:t>
            </a:r>
            <a:r>
              <a:rPr lang="en-US" altLang="zh-CN" sz="2800"/>
              <a:t>";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for (i=0; i&lt;3; i++)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{	</a:t>
            </a:r>
            <a:r>
              <a:rPr lang="en-US" altLang="zh-CN" sz="2800" err="1"/>
              <a:t>for(j</a:t>
            </a:r>
            <a:r>
              <a:rPr lang="en-US" altLang="zh-CN" sz="2800"/>
              <a:t>=0; j&lt;3; j++) 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 err="1"/>
              <a:t>b[i][j</a:t>
            </a:r>
            <a:r>
              <a:rPr lang="en-US" altLang="zh-CN" sz="2800"/>
              <a:t>]&lt;&lt;'\t';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	</a:t>
            </a:r>
            <a:r>
              <a:rPr lang="en-US" altLang="zh-CN" sz="2800" err="1"/>
              <a:t>cout</a:t>
            </a:r>
            <a:r>
              <a:rPr lang="en-US" altLang="zh-CN" sz="2800"/>
              <a:t>&lt;&lt;'\n';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  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}</a:t>
            </a:r>
          </a:p>
          <a:p>
            <a:endParaRPr lang="zh-CN" altLang="en-US" dirty="0"/>
          </a:p>
        </p:txBody>
      </p:sp>
      <p:sp>
        <p:nvSpPr>
          <p:cNvPr id="288772" name="横卷形 288771"/>
          <p:cNvSpPr/>
          <p:nvPr/>
        </p:nvSpPr>
        <p:spPr>
          <a:xfrm>
            <a:off x="3276600" y="3810000"/>
            <a:ext cx="5029200" cy="2057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path path="rect">
              <a:fillToRect l="100000" t="10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在一个矩阵中如何</a:t>
            </a:r>
          </a:p>
          <a:p>
            <a:pPr lvl="0" indent="0" algn="ctr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转置（对方阵而言）？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三十二角星 65537"/>
          <p:cNvSpPr/>
          <p:nvPr/>
        </p:nvSpPr>
        <p:spPr>
          <a:xfrm>
            <a:off x="1219200" y="3962400"/>
            <a:ext cx="6705600" cy="1600200"/>
          </a:xfrm>
          <a:prstGeom prst="star32">
            <a:avLst>
              <a:gd name="adj" fmla="val 37500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引用时不能超出下标 最大值</a:t>
            </a:r>
          </a:p>
        </p:txBody>
      </p:sp>
      <p:sp>
        <p:nvSpPr>
          <p:cNvPr id="10242" name="标题 65538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引用</a:t>
            </a:r>
          </a:p>
        </p:txBody>
      </p:sp>
      <p:grpSp>
        <p:nvGrpSpPr>
          <p:cNvPr id="65541" name="组合 65540"/>
          <p:cNvGrpSpPr/>
          <p:nvPr/>
        </p:nvGrpSpPr>
        <p:grpSpPr>
          <a:xfrm>
            <a:off x="2039938" y="914400"/>
            <a:ext cx="5102225" cy="1881188"/>
            <a:chOff x="1285" y="2236"/>
            <a:chExt cx="3214" cy="1185"/>
          </a:xfrm>
        </p:grpSpPr>
        <p:sp>
          <p:nvSpPr>
            <p:cNvPr id="10244" name="椭圆 65541"/>
            <p:cNvSpPr/>
            <p:nvPr/>
          </p:nvSpPr>
          <p:spPr>
            <a:xfrm flipH="1" flipV="1">
              <a:off x="1285" y="3011"/>
              <a:ext cx="192" cy="397"/>
            </a:xfrm>
            <a:prstGeom prst="ellipse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直接连接符 65542"/>
            <p:cNvSpPr/>
            <p:nvPr/>
          </p:nvSpPr>
          <p:spPr>
            <a:xfrm>
              <a:off x="4189" y="2592"/>
              <a:ext cx="179" cy="43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6" name="直接连接符 65543"/>
            <p:cNvSpPr/>
            <p:nvPr/>
          </p:nvSpPr>
          <p:spPr>
            <a:xfrm flipH="1">
              <a:off x="3072" y="2544"/>
              <a:ext cx="973" cy="48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7" name="直接连接符 65544"/>
            <p:cNvSpPr/>
            <p:nvPr/>
          </p:nvSpPr>
          <p:spPr>
            <a:xfrm flipH="1">
              <a:off x="2208" y="2496"/>
              <a:ext cx="1776" cy="528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8" name="直接连接符 65545"/>
            <p:cNvSpPr/>
            <p:nvPr/>
          </p:nvSpPr>
          <p:spPr>
            <a:xfrm flipH="1">
              <a:off x="1440" y="2448"/>
              <a:ext cx="2496" cy="57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9" name="椭圆 65546"/>
            <p:cNvSpPr/>
            <p:nvPr/>
          </p:nvSpPr>
          <p:spPr>
            <a:xfrm flipH="1" flipV="1">
              <a:off x="4272" y="3024"/>
              <a:ext cx="192" cy="397"/>
            </a:xfrm>
            <a:prstGeom prst="ellipse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椭圆 65547"/>
            <p:cNvSpPr/>
            <p:nvPr/>
          </p:nvSpPr>
          <p:spPr>
            <a:xfrm flipH="1" flipV="1">
              <a:off x="2832" y="3024"/>
              <a:ext cx="192" cy="397"/>
            </a:xfrm>
            <a:prstGeom prst="ellipse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椭圆 65548"/>
            <p:cNvSpPr/>
            <p:nvPr/>
          </p:nvSpPr>
          <p:spPr>
            <a:xfrm flipH="1" flipV="1">
              <a:off x="2064" y="3024"/>
              <a:ext cx="192" cy="397"/>
            </a:xfrm>
            <a:prstGeom prst="ellipse">
              <a:avLst/>
            </a:prstGeom>
            <a:solidFill>
              <a:srgbClr val="CCECFF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文本框 65549"/>
            <p:cNvSpPr txBox="1"/>
            <p:nvPr/>
          </p:nvSpPr>
          <p:spPr>
            <a:xfrm>
              <a:off x="3931" y="2236"/>
              <a:ext cx="568" cy="327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下标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51" name="文本框 65550"/>
          <p:cNvSpPr txBox="1"/>
          <p:nvPr/>
        </p:nvSpPr>
        <p:spPr>
          <a:xfrm>
            <a:off x="609600" y="3048000"/>
            <a:ext cx="845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i=3, j=2, a[10];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引用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a[i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],   a[i+2],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a[i+j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],  …… </a:t>
            </a:r>
          </a:p>
        </p:txBody>
      </p:sp>
      <p:sp>
        <p:nvSpPr>
          <p:cNvPr id="65552" name="文本框 65551"/>
          <p:cNvSpPr txBox="1"/>
          <p:nvPr/>
        </p:nvSpPr>
        <p:spPr>
          <a:xfrm>
            <a:off x="685800" y="2057400"/>
            <a:ext cx="7467600" cy="701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a[0],  a[1],  a[2],  …... a[9]</a:t>
            </a:r>
          </a:p>
        </p:txBody>
      </p:sp>
      <p:sp>
        <p:nvSpPr>
          <p:cNvPr id="65553" name="横卷形 65552"/>
          <p:cNvSpPr/>
          <p:nvPr/>
        </p:nvSpPr>
        <p:spPr>
          <a:xfrm>
            <a:off x="609600" y="3124200"/>
            <a:ext cx="8458200" cy="3810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数组是一个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整体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概念，数组元素是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个体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概念，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此例：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每一个元素都是一个整数</a:t>
            </a:r>
          </a:p>
        </p:txBody>
      </p:sp>
      <p:sp>
        <p:nvSpPr>
          <p:cNvPr id="65554" name="三十二角星 65553"/>
          <p:cNvSpPr/>
          <p:nvPr/>
        </p:nvSpPr>
        <p:spPr>
          <a:xfrm>
            <a:off x="1143000" y="914400"/>
            <a:ext cx="2971800" cy="990600"/>
          </a:xfrm>
          <a:prstGeom prst="star32">
            <a:avLst>
              <a:gd name="adj" fmla="val 41347"/>
            </a:avLst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lvl="0" indent="0"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下标从0～9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51" grpId="0"/>
      <p:bldP spid="65552" grpId="0"/>
      <p:bldP spid="65553" grpId="0" animBg="1"/>
      <p:bldP spid="6555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285697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对方阵的转置</a:t>
            </a:r>
            <a:endParaRPr lang="en-US" altLang="zh-CN" sz="4800"/>
          </a:p>
        </p:txBody>
      </p:sp>
      <p:sp>
        <p:nvSpPr>
          <p:cNvPr id="70658" name="文本占位符 285701"/>
          <p:cNvSpPr>
            <a:spLocks noGrp="1"/>
          </p:cNvSpPr>
          <p:nvPr>
            <p:ph idx="1"/>
          </p:nvPr>
        </p:nvSpPr>
        <p:spPr>
          <a:xfrm>
            <a:off x="609600" y="990600"/>
            <a:ext cx="8083550" cy="51816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800"/>
              <a:t>#include &lt;iostream&gt;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800"/>
              <a:t>using namespace std;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{  </a:t>
            </a:r>
            <a:r>
              <a:rPr lang="en-US" altLang="zh-CN" sz="2800" err="1"/>
              <a:t>int</a:t>
            </a:r>
            <a:r>
              <a:rPr lang="en-US" altLang="zh-CN" sz="2800"/>
              <a:t> a[3][3]={ ...... };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</a:t>
            </a:r>
            <a:r>
              <a:rPr lang="en-US" altLang="zh-CN" sz="2800" err="1"/>
              <a:t>int</a:t>
            </a:r>
            <a:r>
              <a:rPr lang="en-US" altLang="zh-CN" sz="2800"/>
              <a:t>  t, i, j 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</a:rPr>
              <a:t>输出数组 </a:t>
            </a:r>
            <a:r>
              <a:rPr lang="en-US" altLang="zh-CN" sz="2400">
                <a:solidFill>
                  <a:schemeClr val="accent2"/>
                </a:solidFill>
              </a:rPr>
              <a:t>a ;</a:t>
            </a:r>
            <a:endParaRPr lang="en-US" altLang="zh-CN" sz="2800"/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</a:t>
            </a:r>
            <a:r>
              <a:rPr lang="en-US" altLang="zh-CN" sz="2800" err="1"/>
              <a:t>for(i</a:t>
            </a:r>
            <a:r>
              <a:rPr lang="en-US" altLang="zh-CN" sz="2800"/>
              <a:t>=0; i&lt;3; i++)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     </a:t>
            </a:r>
            <a:r>
              <a:rPr lang="en-US" altLang="zh-CN" sz="2800" err="1"/>
              <a:t>for(</a:t>
            </a:r>
            <a:r>
              <a:rPr lang="en-US" altLang="zh-CN" sz="2800" err="1">
                <a:solidFill>
                  <a:srgbClr val="CC0000"/>
                </a:solidFill>
              </a:rPr>
              <a:t>j</a:t>
            </a:r>
            <a:r>
              <a:rPr lang="en-US" altLang="zh-CN" sz="2800">
                <a:solidFill>
                  <a:srgbClr val="CC0000"/>
                </a:solidFill>
              </a:rPr>
              <a:t>=i+1;</a:t>
            </a:r>
            <a:r>
              <a:rPr lang="en-US" altLang="zh-CN" sz="2800"/>
              <a:t> j&lt;3; j++) </a:t>
            </a:r>
            <a:r>
              <a:rPr lang="en-US" altLang="zh-CN" sz="240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对右上三角形循环</a:t>
            </a:r>
            <a:endParaRPr lang="zh-CN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		{	t=</a:t>
            </a:r>
            <a:r>
              <a:rPr lang="en-US" altLang="zh-CN" sz="2800" err="1"/>
              <a:t>a[i][j</a:t>
            </a:r>
            <a:r>
              <a:rPr lang="en-US" altLang="zh-CN" sz="2800"/>
              <a:t>];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              	</a:t>
            </a:r>
            <a:r>
              <a:rPr lang="en-US" altLang="zh-CN" sz="2800" err="1"/>
              <a:t>a[i][j</a:t>
            </a:r>
            <a:r>
              <a:rPr lang="en-US" altLang="zh-CN" sz="2800"/>
              <a:t>]=</a:t>
            </a:r>
            <a:r>
              <a:rPr lang="en-US" altLang="zh-CN" sz="2800" err="1"/>
              <a:t>a[j][i</a:t>
            </a:r>
            <a:r>
              <a:rPr lang="en-US" altLang="zh-CN" sz="2800"/>
              <a:t>];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             	 </a:t>
            </a:r>
            <a:r>
              <a:rPr lang="en-US" altLang="zh-CN" sz="2800" err="1"/>
              <a:t>a[j][i</a:t>
            </a:r>
            <a:r>
              <a:rPr lang="en-US" altLang="zh-CN" sz="2800"/>
              <a:t>]=t;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	  	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</a:rPr>
              <a:t>输出转置后的数组 </a:t>
            </a:r>
            <a:r>
              <a:rPr lang="en-US" altLang="zh-CN" sz="2400">
                <a:solidFill>
                  <a:schemeClr val="accent2"/>
                </a:solidFill>
              </a:rPr>
              <a:t>a ;</a:t>
            </a:r>
            <a:endParaRPr lang="en-US" altLang="zh-CN" sz="2800"/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graphicFrame>
        <p:nvGraphicFramePr>
          <p:cNvPr id="285703" name="对象 285702"/>
          <p:cNvGraphicFramePr/>
          <p:nvPr/>
        </p:nvGraphicFramePr>
        <p:xfrm>
          <a:off x="4953000" y="685800"/>
          <a:ext cx="350520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927100" imgH="711200" progId="Equation.3">
                  <p:embed/>
                </p:oleObj>
              </mc:Choice>
              <mc:Fallback>
                <p:oleObj r:id="rId3" imgW="927100" imgH="711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685800"/>
                        <a:ext cx="3505200" cy="271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5716" name="组合 285715"/>
          <p:cNvGrpSpPr/>
          <p:nvPr/>
        </p:nvGrpSpPr>
        <p:grpSpPr>
          <a:xfrm>
            <a:off x="762000" y="6013450"/>
            <a:ext cx="7543800" cy="844550"/>
            <a:chOff x="768" y="3648"/>
            <a:chExt cx="4752" cy="532"/>
          </a:xfrm>
        </p:grpSpPr>
        <p:pic>
          <p:nvPicPr>
            <p:cNvPr id="70661" name="图片 285713" descr="BD00028_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" y="3648"/>
              <a:ext cx="543" cy="5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0662" name="文本框 285714"/>
            <p:cNvSpPr txBox="1"/>
            <p:nvPr/>
          </p:nvSpPr>
          <p:spPr>
            <a:xfrm>
              <a:off x="1392" y="3696"/>
              <a:ext cx="41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对左下三角形元素循环，如何实现</a:t>
              </a:r>
            </a:p>
          </p:txBody>
        </p:sp>
      </p:grpSp>
      <p:sp>
        <p:nvSpPr>
          <p:cNvPr id="285719" name="动作按钮: 上一张 285718">
            <a:hlinkClick r:id="rId6" action="ppaction://hlinksldjump"/>
          </p:cNvPr>
          <p:cNvSpPr/>
          <p:nvPr/>
        </p:nvSpPr>
        <p:spPr>
          <a:xfrm>
            <a:off x="8382000" y="6086475"/>
            <a:ext cx="762000" cy="762000"/>
          </a:xfrm>
          <a:prstGeom prst="actionButtonReturn">
            <a:avLst/>
          </a:prstGeom>
          <a:solidFill>
            <a:srgbClr val="FF00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字符数组定义和引用</a:t>
            </a:r>
          </a:p>
        </p:txBody>
      </p:sp>
      <p:sp>
        <p:nvSpPr>
          <p:cNvPr id="71682" name="文本占位符 100354"/>
          <p:cNvSpPr>
            <a:spLocks noGrp="1"/>
          </p:cNvSpPr>
          <p:nvPr>
            <p:ph idx="1"/>
          </p:nvPr>
        </p:nvSpPr>
        <p:spPr>
          <a:xfrm>
            <a:off x="685800" y="990600"/>
            <a:ext cx="8458200" cy="5334000"/>
          </a:xfrm>
        </p:spPr>
        <p:txBody>
          <a:bodyPr anchor="t"/>
          <a:lstStyle/>
          <a:p>
            <a:r>
              <a:rPr lang="zh-CN" altLang="en-US" sz="2800" dirty="0"/>
              <a:t>定义：</a:t>
            </a:r>
            <a:r>
              <a:rPr lang="en-US" altLang="zh-CN" sz="2800"/>
              <a:t>char  c[10];</a:t>
            </a:r>
          </a:p>
          <a:p>
            <a:r>
              <a:rPr lang="zh-CN" altLang="en-US" sz="2800" dirty="0"/>
              <a:t>引用：  </a:t>
            </a:r>
            <a:r>
              <a:rPr lang="en-US" altLang="zh-CN" sz="2800"/>
              <a:t>c[0]，c[1]，c[2]，…… c[9]</a:t>
            </a:r>
          </a:p>
          <a:p>
            <a:pPr>
              <a:buNone/>
            </a:pPr>
            <a:r>
              <a:rPr lang="en-US" altLang="zh-CN" sz="2800"/>
              <a:t>              </a:t>
            </a:r>
            <a:r>
              <a:rPr lang="zh-CN" altLang="en-US" sz="2800" dirty="0"/>
              <a:t>每个元素都是一个简单的字符变量</a:t>
            </a:r>
          </a:p>
          <a:p>
            <a:pPr>
              <a:buNone/>
            </a:pPr>
            <a:r>
              <a:rPr lang="zh-CN" altLang="en-US" sz="2800" dirty="0"/>
              <a:t>    </a:t>
            </a:r>
            <a:r>
              <a:rPr lang="en-US" altLang="zh-CN" sz="2800" err="1"/>
              <a:t>c[i</a:t>
            </a:r>
            <a:r>
              <a:rPr lang="en-US" altLang="zh-CN" sz="2800"/>
              <a:t>]='a';</a:t>
            </a:r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sz="2800" err="1">
                <a:ea typeface="宋体" panose="02010600030101010101" pitchFamily="2" charset="-122"/>
              </a:rPr>
              <a:t>for(i</a:t>
            </a:r>
            <a:r>
              <a:rPr lang="en-US" altLang="zh-CN" sz="2800">
                <a:ea typeface="宋体" panose="02010600030101010101" pitchFamily="2" charset="-122"/>
              </a:rPr>
              <a:t>=0; i&lt;5; i++) </a:t>
            </a:r>
            <a:r>
              <a:rPr lang="en-US" altLang="zh-CN" sz="2800" err="1">
                <a:ea typeface="宋体" panose="02010600030101010101" pitchFamily="2" charset="-122"/>
              </a:rPr>
              <a:t>cin</a:t>
            </a:r>
            <a:r>
              <a:rPr lang="en-US" altLang="zh-CN" sz="2800">
                <a:ea typeface="宋体" panose="02010600030101010101" pitchFamily="2" charset="-122"/>
              </a:rPr>
              <a:t> &gt;&gt; </a:t>
            </a:r>
            <a:r>
              <a:rPr lang="en-US" altLang="zh-CN" sz="2800" err="1">
                <a:ea typeface="宋体" panose="02010600030101010101" pitchFamily="2" charset="-122"/>
              </a:rPr>
              <a:t>c[i</a:t>
            </a:r>
            <a:r>
              <a:rPr lang="en-US" altLang="zh-CN" sz="2800">
                <a:ea typeface="宋体" panose="02010600030101010101" pitchFamily="2" charset="-122"/>
              </a:rPr>
              <a:t>] ;</a:t>
            </a:r>
          </a:p>
          <a:p>
            <a:pPr>
              <a:buNone/>
            </a:pPr>
            <a:r>
              <a:rPr lang="en-US" altLang="zh-CN" sz="2800"/>
              <a:t>    </a:t>
            </a:r>
            <a:r>
              <a:rPr lang="en-US" altLang="zh-CN" sz="2800" err="1">
                <a:ea typeface="宋体" panose="02010600030101010101" pitchFamily="2" charset="-122"/>
              </a:rPr>
              <a:t>for(i</a:t>
            </a:r>
            <a:r>
              <a:rPr lang="en-US" altLang="zh-CN" sz="2800">
                <a:ea typeface="宋体" panose="02010600030101010101" pitchFamily="2" charset="-122"/>
              </a:rPr>
              <a:t>=4; i&gt;=0; i- -) </a:t>
            </a:r>
            <a:r>
              <a:rPr lang="en-US" altLang="zh-CN" sz="2800" err="1">
                <a:ea typeface="宋体" panose="02010600030101010101" pitchFamily="2" charset="-122"/>
              </a:rPr>
              <a:t>cout</a:t>
            </a:r>
            <a:r>
              <a:rPr lang="en-US" altLang="zh-CN" sz="2800">
                <a:ea typeface="宋体" panose="02010600030101010101" pitchFamily="2" charset="-122"/>
              </a:rPr>
              <a:t> &lt;&lt; </a:t>
            </a:r>
            <a:r>
              <a:rPr lang="en-US" altLang="zh-CN" sz="2800" err="1">
                <a:ea typeface="宋体" panose="02010600030101010101" pitchFamily="2" charset="-122"/>
              </a:rPr>
              <a:t>c[i</a:t>
            </a:r>
            <a:r>
              <a:rPr lang="en-US" altLang="zh-CN" sz="2800">
                <a:ea typeface="宋体" panose="02010600030101010101" pitchFamily="2" charset="-122"/>
              </a:rPr>
              <a:t>] ;</a:t>
            </a:r>
          </a:p>
          <a:p>
            <a:pPr>
              <a:buNone/>
            </a:pPr>
            <a:r>
              <a:rPr lang="en-US" altLang="zh-CN" sz="280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执行时，输入：</a:t>
            </a:r>
            <a:r>
              <a:rPr lang="en-US" altLang="zh-CN" sz="2800">
                <a:solidFill>
                  <a:schemeClr val="accent2"/>
                </a:solidFill>
              </a:rPr>
              <a:t>ABCDE</a:t>
            </a:r>
          </a:p>
          <a:p>
            <a:pPr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                 </a:t>
            </a:r>
            <a:r>
              <a:rPr lang="zh-CN" altLang="en-US" sz="2800" dirty="0">
                <a:solidFill>
                  <a:schemeClr val="accent2"/>
                </a:solidFill>
              </a:rPr>
              <a:t>输出：</a:t>
            </a:r>
            <a:r>
              <a:rPr lang="en-US" altLang="zh-CN" sz="2800">
                <a:solidFill>
                  <a:schemeClr val="accent2"/>
                </a:solidFill>
              </a:rPr>
              <a:t>EDCBA</a:t>
            </a:r>
          </a:p>
          <a:p>
            <a:pPr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01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800" dirty="0"/>
              <a:t>初始化</a:t>
            </a:r>
          </a:p>
        </p:txBody>
      </p:sp>
      <p:sp>
        <p:nvSpPr>
          <p:cNvPr id="72706" name="文本占位符 101378"/>
          <p:cNvSpPr>
            <a:spLocks noGrp="1"/>
          </p:cNvSpPr>
          <p:nvPr>
            <p:ph idx="1"/>
          </p:nvPr>
        </p:nvSpPr>
        <p:spPr>
          <a:xfrm>
            <a:off x="685800" y="914400"/>
            <a:ext cx="8458200" cy="2057400"/>
          </a:xfrm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en-US" altLang="zh-CN" b="0"/>
              <a:t>char  s[4]={'A', 'B', 'C', 'D'};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char  s1[]={'A', 'B', 'C'}, s2[10]={'A'};</a:t>
            </a:r>
          </a:p>
        </p:txBody>
      </p:sp>
      <p:sp>
        <p:nvSpPr>
          <p:cNvPr id="101381" name="横卷形 101380"/>
          <p:cNvSpPr/>
          <p:nvPr/>
        </p:nvSpPr>
        <p:spPr>
          <a:xfrm>
            <a:off x="685800" y="2590800"/>
            <a:ext cx="8153400" cy="4038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初值个数&gt;数组长度：出错</a:t>
            </a:r>
          </a:p>
          <a:p>
            <a:pPr lvl="0" indent="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初值个数&lt;数组长度：其余元素自动定为空字符</a:t>
            </a:r>
          </a:p>
          <a:p>
            <a:pPr lvl="0" indent="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				即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\0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indent="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初值个数=数组长度：定义时可省略数组长度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0240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字符串</a:t>
            </a:r>
          </a:p>
        </p:txBody>
      </p:sp>
      <p:sp>
        <p:nvSpPr>
          <p:cNvPr id="102404" name="文本框 102403"/>
          <p:cNvSpPr txBox="1"/>
          <p:nvPr/>
        </p:nvSpPr>
        <p:spPr>
          <a:xfrm>
            <a:off x="685800" y="1322388"/>
            <a:ext cx="6686550" cy="1203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例：字符串常数"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China"，    "OK! "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占6个字节      占4个字节</a:t>
            </a:r>
            <a:endParaRPr lang="en-US" altLang="en-US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05" name="文本框 102404"/>
          <p:cNvSpPr txBox="1"/>
          <p:nvPr/>
        </p:nvSpPr>
        <p:spPr>
          <a:xfrm>
            <a:off x="681038" y="3124200"/>
            <a:ext cx="5207000" cy="1160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一般存放到一维字符数组中，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即用一维字符数组实现字符串。</a:t>
            </a:r>
          </a:p>
        </p:txBody>
      </p:sp>
      <p:grpSp>
        <p:nvGrpSpPr>
          <p:cNvPr id="102406" name="组合 102405"/>
          <p:cNvGrpSpPr/>
          <p:nvPr/>
        </p:nvGrpSpPr>
        <p:grpSpPr>
          <a:xfrm>
            <a:off x="7543800" y="685800"/>
            <a:ext cx="1066800" cy="6019800"/>
            <a:chOff x="4512" y="240"/>
            <a:chExt cx="672" cy="3792"/>
          </a:xfrm>
        </p:grpSpPr>
        <p:grpSp>
          <p:nvGrpSpPr>
            <p:cNvPr id="73733" name="组合 102406"/>
            <p:cNvGrpSpPr/>
            <p:nvPr/>
          </p:nvGrpSpPr>
          <p:grpSpPr>
            <a:xfrm>
              <a:off x="4512" y="240"/>
              <a:ext cx="672" cy="3792"/>
              <a:chOff x="4512" y="240"/>
              <a:chExt cx="672" cy="3792"/>
            </a:xfrm>
          </p:grpSpPr>
          <p:sp>
            <p:nvSpPr>
              <p:cNvPr id="73734" name="直接连接符 102407"/>
              <p:cNvSpPr/>
              <p:nvPr/>
            </p:nvSpPr>
            <p:spPr>
              <a:xfrm>
                <a:off x="4512" y="240"/>
                <a:ext cx="0" cy="37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35" name="直接连接符 102408"/>
              <p:cNvSpPr/>
              <p:nvPr/>
            </p:nvSpPr>
            <p:spPr>
              <a:xfrm>
                <a:off x="5184" y="240"/>
                <a:ext cx="0" cy="37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36" name="直接连接符 102409"/>
              <p:cNvSpPr/>
              <p:nvPr/>
            </p:nvSpPr>
            <p:spPr>
              <a:xfrm>
                <a:off x="4512" y="768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37" name="直接连接符 102410"/>
              <p:cNvSpPr/>
              <p:nvPr/>
            </p:nvSpPr>
            <p:spPr>
              <a:xfrm>
                <a:off x="4512" y="960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38" name="直接连接符 102411"/>
              <p:cNvSpPr/>
              <p:nvPr/>
            </p:nvSpPr>
            <p:spPr>
              <a:xfrm>
                <a:off x="4512" y="1152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39" name="直接连接符 102412"/>
              <p:cNvSpPr/>
              <p:nvPr/>
            </p:nvSpPr>
            <p:spPr>
              <a:xfrm>
                <a:off x="4512" y="1344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0" name="直接连接符 102413"/>
              <p:cNvSpPr/>
              <p:nvPr/>
            </p:nvSpPr>
            <p:spPr>
              <a:xfrm>
                <a:off x="4512" y="1536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1" name="直接连接符 102414"/>
              <p:cNvSpPr/>
              <p:nvPr/>
            </p:nvSpPr>
            <p:spPr>
              <a:xfrm>
                <a:off x="4512" y="1728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2" name="直接连接符 102415"/>
              <p:cNvSpPr/>
              <p:nvPr/>
            </p:nvSpPr>
            <p:spPr>
              <a:xfrm>
                <a:off x="4512" y="1920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3" name="直接连接符 102416"/>
              <p:cNvSpPr/>
              <p:nvPr/>
            </p:nvSpPr>
            <p:spPr>
              <a:xfrm>
                <a:off x="4512" y="2112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4" name="直接连接符 102417"/>
              <p:cNvSpPr/>
              <p:nvPr/>
            </p:nvSpPr>
            <p:spPr>
              <a:xfrm>
                <a:off x="4512" y="2784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5" name="直接连接符 102418"/>
              <p:cNvSpPr/>
              <p:nvPr/>
            </p:nvSpPr>
            <p:spPr>
              <a:xfrm>
                <a:off x="4512" y="2976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6" name="直接连接符 102419"/>
              <p:cNvSpPr/>
              <p:nvPr/>
            </p:nvSpPr>
            <p:spPr>
              <a:xfrm>
                <a:off x="4512" y="3168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7" name="直接连接符 102420"/>
              <p:cNvSpPr/>
              <p:nvPr/>
            </p:nvSpPr>
            <p:spPr>
              <a:xfrm>
                <a:off x="4512" y="3360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8" name="直接连接符 102421"/>
              <p:cNvSpPr/>
              <p:nvPr/>
            </p:nvSpPr>
            <p:spPr>
              <a:xfrm>
                <a:off x="4512" y="3552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49" name="文本框 102422"/>
            <p:cNvSpPr txBox="1"/>
            <p:nvPr/>
          </p:nvSpPr>
          <p:spPr>
            <a:xfrm>
              <a:off x="4644" y="705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C'</a:t>
              </a:r>
            </a:p>
          </p:txBody>
        </p:sp>
        <p:sp>
          <p:nvSpPr>
            <p:cNvPr id="73750" name="文本框 102423"/>
            <p:cNvSpPr txBox="1"/>
            <p:nvPr/>
          </p:nvSpPr>
          <p:spPr>
            <a:xfrm>
              <a:off x="4661" y="912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h'</a:t>
              </a:r>
            </a:p>
          </p:txBody>
        </p:sp>
        <p:sp>
          <p:nvSpPr>
            <p:cNvPr id="73751" name="文本框 102424"/>
            <p:cNvSpPr txBox="1"/>
            <p:nvPr/>
          </p:nvSpPr>
          <p:spPr>
            <a:xfrm>
              <a:off x="4693" y="1104"/>
              <a:ext cx="2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i'</a:t>
              </a:r>
            </a:p>
          </p:txBody>
        </p:sp>
        <p:sp>
          <p:nvSpPr>
            <p:cNvPr id="73752" name="文本框 102425"/>
            <p:cNvSpPr txBox="1"/>
            <p:nvPr/>
          </p:nvSpPr>
          <p:spPr>
            <a:xfrm>
              <a:off x="4666" y="1296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n'</a:t>
              </a:r>
            </a:p>
          </p:txBody>
        </p:sp>
        <p:sp>
          <p:nvSpPr>
            <p:cNvPr id="73753" name="文本框 102426"/>
            <p:cNvSpPr txBox="1"/>
            <p:nvPr/>
          </p:nvSpPr>
          <p:spPr>
            <a:xfrm>
              <a:off x="4666" y="1488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a'</a:t>
              </a:r>
            </a:p>
          </p:txBody>
        </p:sp>
        <p:sp>
          <p:nvSpPr>
            <p:cNvPr id="73754" name="文本框 102427"/>
            <p:cNvSpPr txBox="1"/>
            <p:nvPr/>
          </p:nvSpPr>
          <p:spPr>
            <a:xfrm>
              <a:off x="4667" y="1680"/>
              <a:ext cx="3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'\0'</a:t>
              </a:r>
            </a:p>
          </p:txBody>
        </p:sp>
        <p:sp>
          <p:nvSpPr>
            <p:cNvPr id="73755" name="文本框 102428"/>
            <p:cNvSpPr txBox="1"/>
            <p:nvPr/>
          </p:nvSpPr>
          <p:spPr>
            <a:xfrm>
              <a:off x="4666" y="3312"/>
              <a:ext cx="3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'\0'</a:t>
              </a:r>
            </a:p>
          </p:txBody>
        </p:sp>
        <p:sp>
          <p:nvSpPr>
            <p:cNvPr id="73756" name="文本框 102429"/>
            <p:cNvSpPr txBox="1"/>
            <p:nvPr/>
          </p:nvSpPr>
          <p:spPr>
            <a:xfrm>
              <a:off x="4657" y="2736"/>
              <a:ext cx="3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O'</a:t>
              </a:r>
            </a:p>
          </p:txBody>
        </p:sp>
        <p:sp>
          <p:nvSpPr>
            <p:cNvPr id="73757" name="文本框 102430"/>
            <p:cNvSpPr txBox="1"/>
            <p:nvPr/>
          </p:nvSpPr>
          <p:spPr>
            <a:xfrm>
              <a:off x="4666" y="2928"/>
              <a:ext cx="3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K'</a:t>
              </a:r>
            </a:p>
          </p:txBody>
        </p:sp>
        <p:sp>
          <p:nvSpPr>
            <p:cNvPr id="73758" name="文本框 102431"/>
            <p:cNvSpPr txBox="1"/>
            <p:nvPr/>
          </p:nvSpPr>
          <p:spPr>
            <a:xfrm>
              <a:off x="4709" y="3120"/>
              <a:ext cx="2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'!'</a:t>
              </a:r>
            </a:p>
          </p:txBody>
        </p:sp>
        <p:sp>
          <p:nvSpPr>
            <p:cNvPr id="73759" name="文本框 102432"/>
            <p:cNvSpPr txBox="1"/>
            <p:nvPr/>
          </p:nvSpPr>
          <p:spPr>
            <a:xfrm>
              <a:off x="4636" y="2256"/>
              <a:ext cx="4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34" name="文本框 102433"/>
          <p:cNvSpPr txBox="1"/>
          <p:nvPr/>
        </p:nvSpPr>
        <p:spPr>
          <a:xfrm>
            <a:off x="990600" y="4754563"/>
            <a:ext cx="36798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\0 </a:t>
            </a: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为字符串结尾标志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/>
      <p:bldP spid="102405" grpId="0"/>
      <p:bldP spid="1024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03425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685800"/>
          </a:xfrm>
        </p:spPr>
        <p:txBody>
          <a:bodyPr wrap="square" lIns="92075" tIns="46038" rIns="92075" bIns="46038" anchor="ctr"/>
          <a:lstStyle/>
          <a:p>
            <a:r>
              <a:rPr lang="zh-CN" altLang="en-US" sz="4000" dirty="0"/>
              <a:t>字符串的输入输出</a:t>
            </a:r>
            <a:r>
              <a:rPr lang="zh-CN" altLang="en-US" dirty="0"/>
              <a:t>-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逐个字符输入输出</a:t>
            </a:r>
          </a:p>
        </p:txBody>
      </p:sp>
      <p:sp>
        <p:nvSpPr>
          <p:cNvPr id="103428" name="文本框 103427"/>
          <p:cNvSpPr txBox="1"/>
          <p:nvPr/>
        </p:nvSpPr>
        <p:spPr>
          <a:xfrm>
            <a:off x="381000" y="1073150"/>
            <a:ext cx="8553450" cy="44846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80000"/>
              </a:lnSpc>
            </a:pP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将字符串存放到一维字符数组中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8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例：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s1[10]={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C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h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i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n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a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\0 </a:t>
            </a: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  <a:p>
            <a:pPr lvl="0" indent="0">
              <a:lnSpc>
                <a:spcPct val="18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简写为：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s1[10]={"China"};</a:t>
            </a:r>
          </a:p>
          <a:p>
            <a:pPr lvl="0" indent="0">
              <a:lnSpc>
                <a:spcPct val="18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再简写为：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s1[10]="China";</a:t>
            </a:r>
          </a:p>
          <a:p>
            <a:pPr lvl="0" indent="0">
              <a:lnSpc>
                <a:spcPct val="180000"/>
              </a:lnSpc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只用字符数组的前六个字节空间</a:t>
            </a:r>
            <a:endParaRPr lang="en-US" altLang="en-US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3133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输出一个三角形图形</a:t>
            </a:r>
            <a:endParaRPr lang="en-US" altLang="zh-CN" sz="3600">
              <a:solidFill>
                <a:schemeClr val="hlink"/>
              </a:solidFill>
            </a:endParaRPr>
          </a:p>
        </p:txBody>
      </p:sp>
      <p:sp>
        <p:nvSpPr>
          <p:cNvPr id="75778" name="文本占位符 313346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55879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演示例7.20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	char star[][5]={{' ',' ','*'},{' ','*',' ','*'},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{'*',' ','*',' ','*'}};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for(int</a:t>
            </a:r>
            <a:r>
              <a:rPr lang="en-US" altLang="zh-CN" sz="2400"/>
              <a:t> i=0;i&lt;3;i++)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{	</a:t>
            </a:r>
            <a:r>
              <a:rPr lang="en-US" altLang="zh-CN" sz="2400" err="1"/>
              <a:t>for(int</a:t>
            </a:r>
            <a:r>
              <a:rPr lang="en-US" altLang="zh-CN" sz="2400"/>
              <a:t> j=0;j&lt;i+3;j++) </a:t>
            </a:r>
            <a:r>
              <a:rPr lang="en-US" altLang="zh-CN" sz="240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输出空字符时，什么也不输出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			</a:t>
            </a:r>
            <a:r>
              <a:rPr lang="en-US" altLang="zh-CN" sz="2400" err="1"/>
              <a:t>cout</a:t>
            </a:r>
            <a:r>
              <a:rPr lang="en-US" altLang="zh-CN" sz="2400"/>
              <a:t> &lt;&lt;</a:t>
            </a:r>
            <a:r>
              <a:rPr lang="en-US" altLang="zh-CN" sz="2400" err="1"/>
              <a:t>star[i][j</a:t>
            </a:r>
            <a:r>
              <a:rPr lang="en-US" altLang="zh-CN" sz="2400"/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cout</a:t>
            </a:r>
            <a:r>
              <a:rPr lang="en-US" altLang="zh-CN" sz="2400"/>
              <a:t>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3143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 dirty="0"/>
              <a:t>字符串的输入输出</a:t>
            </a: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作为整体输入输出</a:t>
            </a: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76802" name="文本占位符 314370"/>
          <p:cNvSpPr>
            <a:spLocks noGrp="1"/>
          </p:cNvSpPr>
          <p:nvPr>
            <p:ph idx="1"/>
          </p:nvPr>
        </p:nvSpPr>
        <p:spPr>
          <a:xfrm>
            <a:off x="609600" y="1295400"/>
            <a:ext cx="8305800" cy="49530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例7.21</a:t>
            </a:r>
          </a:p>
          <a:p>
            <a:pPr>
              <a:lnSpc>
                <a:spcPct val="90000"/>
              </a:lnSpc>
              <a:buNone/>
            </a:pPr>
            <a:r>
              <a:rPr sz="2800"/>
              <a:t>#include &lt;iostream&gt;</a:t>
            </a:r>
          </a:p>
          <a:p>
            <a:pPr>
              <a:lnSpc>
                <a:spcPct val="90000"/>
              </a:lnSpc>
              <a:buNone/>
            </a:pPr>
            <a:r>
              <a:rPr sz="28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	char str1[20],str2[20];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输入两个字符串："&lt;&lt;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cin</a:t>
            </a:r>
            <a:r>
              <a:rPr lang="en-US" altLang="zh-CN" sz="2800"/>
              <a:t>&gt;&gt;str1;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cin</a:t>
            </a:r>
            <a:r>
              <a:rPr lang="en-US" altLang="zh-CN" sz="2800"/>
              <a:t>&gt;&gt;str2;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字符串1＝"&lt;&lt;</a:t>
            </a:r>
            <a:r>
              <a:rPr lang="en-US" altLang="zh-CN" sz="2800"/>
              <a:t>str1&lt;&lt;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</a:t>
            </a:r>
            <a:r>
              <a:rPr lang="zh-CN" altLang="en-US" sz="2800" dirty="0"/>
              <a:t>字符串2＝"&lt;&lt;</a:t>
            </a:r>
            <a:r>
              <a:rPr lang="en-US" altLang="zh-CN" sz="2800"/>
              <a:t>str2&lt;&lt;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314373" name="横卷形 314372"/>
          <p:cNvSpPr/>
          <p:nvPr/>
        </p:nvSpPr>
        <p:spPr>
          <a:xfrm>
            <a:off x="5029200" y="2133600"/>
            <a:ext cx="3048000" cy="762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CCEC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China   good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3153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演示结论</a:t>
            </a:r>
          </a:p>
        </p:txBody>
      </p:sp>
      <p:sp>
        <p:nvSpPr>
          <p:cNvPr id="77826" name="文本占位符 315394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6388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不能</a:t>
            </a:r>
            <a:r>
              <a:rPr lang="zh-CN" altLang="en-US" sz="2400" dirty="0"/>
              <a:t>输入带空格的字符串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使用 </a:t>
            </a:r>
            <a:r>
              <a:rPr lang="en-US" altLang="zh-CN" sz="2400" err="1"/>
              <a:t>cin.getline</a:t>
            </a:r>
            <a:r>
              <a:rPr lang="en-US" altLang="zh-CN" sz="2400"/>
              <a:t> ( )</a:t>
            </a:r>
            <a:r>
              <a:rPr lang="zh-CN" altLang="zh-CN" sz="2400" dirty="0"/>
              <a:t>函数实现</a:t>
            </a:r>
            <a:r>
              <a:rPr lang="zh-CN" altLang="en-US" sz="2400" dirty="0"/>
              <a:t>字符串输入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例7.22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	char str1[80];	char str2[4]={'</a:t>
            </a:r>
            <a:r>
              <a:rPr lang="en-US" altLang="zh-CN" sz="2400" err="1"/>
              <a:t>G','o','o','d</a:t>
            </a:r>
            <a:r>
              <a:rPr lang="en-US" altLang="zh-CN" sz="2400"/>
              <a:t>'};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请输入一行字符串："&lt;&lt;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cin.getline(str1,80); </a:t>
            </a:r>
            <a:r>
              <a:rPr lang="en-US" altLang="zh-CN" sz="240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表示最多输入79个字符，系统自动在最后加一个'\0'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&lt;&lt;"str1="&lt;&lt;str1&lt;&lt;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&lt;&lt;"str2="&lt;&lt;str2&lt;&lt;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315397" name="横卷形 315396"/>
          <p:cNvSpPr/>
          <p:nvPr/>
        </p:nvSpPr>
        <p:spPr>
          <a:xfrm>
            <a:off x="5029200" y="2133600"/>
            <a:ext cx="3048000" cy="762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CCEC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aaa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bbb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ccc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054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字符串运算函数</a:t>
            </a:r>
          </a:p>
        </p:txBody>
      </p:sp>
      <p:sp>
        <p:nvSpPr>
          <p:cNvPr id="105476" name="文本框 105475"/>
          <p:cNvSpPr txBox="1"/>
          <p:nvPr/>
        </p:nvSpPr>
        <p:spPr>
          <a:xfrm>
            <a:off x="609600" y="990600"/>
            <a:ext cx="80073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strlen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求字符串长度(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</a:p>
        </p:txBody>
      </p:sp>
      <p:sp>
        <p:nvSpPr>
          <p:cNvPr id="105477" name="文本框 105476"/>
          <p:cNvSpPr txBox="1"/>
          <p:nvPr/>
        </p:nvSpPr>
        <p:spPr>
          <a:xfrm>
            <a:off x="457200" y="1524000"/>
            <a:ext cx="5483225" cy="45370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例：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s1[10]="ABCD" 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char s2[10]="12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\n" 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char s3[10]="A\n012\1\\";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x, y, z, i; 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 x = strlen(s1); 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  y = strlen(s2);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  z = strlen(s3);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       i = strlen("XYZ\0ABC");</a:t>
            </a:r>
          </a:p>
        </p:txBody>
      </p:sp>
      <p:sp>
        <p:nvSpPr>
          <p:cNvPr id="105478" name="文本框 105477"/>
          <p:cNvSpPr txBox="1"/>
          <p:nvPr/>
        </p:nvSpPr>
        <p:spPr>
          <a:xfrm>
            <a:off x="5686425" y="3670300"/>
            <a:ext cx="1552575" cy="23145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4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= 4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= 7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 = 3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479" name="文本框 105478"/>
          <p:cNvSpPr txBox="1"/>
          <p:nvPr/>
        </p:nvSpPr>
        <p:spPr>
          <a:xfrm>
            <a:off x="6400800" y="1676400"/>
            <a:ext cx="2743200" cy="1800225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>
            <a:noFill/>
          </a:ln>
          <a:effectLst>
            <a:prstShdw prst="shdw13" dist="53882" dir="13499999">
              <a:schemeClr val="bg2"/>
            </a:prstShdw>
          </a:effectLst>
        </p:spPr>
        <p:txBody>
          <a:bodyPr anchor="ctr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sizeof(s1)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sizeof(s2) sizeof(s3)</a:t>
            </a:r>
          </a:p>
          <a:p>
            <a:pPr lvl="0" indent="0"/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结果均为10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/>
      <p:bldP spid="105477" grpId="0"/>
      <p:bldP spid="105478" grpId="0" build="p"/>
      <p:bldP spid="10547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06497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字符串运算函数</a:t>
            </a:r>
          </a:p>
        </p:txBody>
      </p:sp>
      <p:sp>
        <p:nvSpPr>
          <p:cNvPr id="106500" name="文本框 106499"/>
          <p:cNvSpPr txBox="1"/>
          <p:nvPr/>
        </p:nvSpPr>
        <p:spPr>
          <a:xfrm>
            <a:off x="552450" y="984250"/>
            <a:ext cx="7591425" cy="1758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strcat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连接两个字符串(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conCATenate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)，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将 字符数组2 的内容连接到 字符数组1 之后。</a:t>
            </a:r>
          </a:p>
        </p:txBody>
      </p:sp>
      <p:sp>
        <p:nvSpPr>
          <p:cNvPr id="106501" name="文本框 106500"/>
          <p:cNvSpPr txBox="1"/>
          <p:nvPr/>
        </p:nvSpPr>
        <p:spPr>
          <a:xfrm>
            <a:off x="781050" y="2590800"/>
            <a:ext cx="6500813" cy="34258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例：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s1[10]="AB", s2[10]="CD"；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strcat(s1,s2); 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&lt;&lt;s1;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&lt;&lt;s2;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strcat(s1, "EF");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&lt;&lt;s1;</a:t>
            </a:r>
          </a:p>
        </p:txBody>
      </p:sp>
      <p:sp>
        <p:nvSpPr>
          <p:cNvPr id="106502" name="文本框 106501"/>
          <p:cNvSpPr txBox="1"/>
          <p:nvPr/>
        </p:nvSpPr>
        <p:spPr>
          <a:xfrm>
            <a:off x="3965575" y="3705225"/>
            <a:ext cx="3883025" cy="23145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输出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ABCD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输出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CD</a:t>
            </a:r>
          </a:p>
          <a:p>
            <a:pPr lvl="0" indent="0">
              <a:lnSpc>
                <a:spcPct val="130000"/>
              </a:lnSpc>
            </a:pP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输出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ABCDEF</a:t>
            </a:r>
          </a:p>
        </p:txBody>
      </p:sp>
      <p:sp>
        <p:nvSpPr>
          <p:cNvPr id="106503" name="文本框 106502"/>
          <p:cNvSpPr txBox="1"/>
          <p:nvPr/>
        </p:nvSpPr>
        <p:spPr>
          <a:xfrm>
            <a:off x="5970588" y="3581400"/>
            <a:ext cx="3173412" cy="94615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注意此时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s1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的空间</a:t>
            </a:r>
          </a:p>
          <a:p>
            <a:pPr lvl="0" indent="0"/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应定义得足够大。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/>
      <p:bldP spid="106501" grpId="0"/>
      <p:bldP spid="106502" grpId="0"/>
      <p:bldP spid="1065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6656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统计各年龄段的人数</a:t>
            </a:r>
          </a:p>
        </p:txBody>
      </p:sp>
      <p:sp>
        <p:nvSpPr>
          <p:cNvPr id="11266" name="文本占位符 66562"/>
          <p:cNvSpPr>
            <a:spLocks noGrp="1"/>
          </p:cNvSpPr>
          <p:nvPr>
            <p:ph idx="1"/>
          </p:nvPr>
        </p:nvSpPr>
        <p:spPr>
          <a:xfrm>
            <a:off x="381000" y="1447800"/>
            <a:ext cx="8070850" cy="1163638"/>
          </a:xfrm>
        </p:spPr>
        <p:txBody>
          <a:bodyPr anchor="t"/>
          <a:lstStyle/>
          <a:p>
            <a:r>
              <a:rPr lang="zh-CN" altLang="en-US" sz="2800" dirty="0">
                <a:solidFill>
                  <a:srgbClr val="CC0000"/>
                </a:solidFill>
              </a:rPr>
              <a:t>问题：</a:t>
            </a:r>
            <a:r>
              <a:rPr lang="zh-CN" altLang="en-US" sz="2800" dirty="0"/>
              <a:t>统计某一地区每岁年龄的人数，以及总人数，假定不超过120岁。</a:t>
            </a:r>
          </a:p>
          <a:p>
            <a:pPr algn="ctr"/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66565" name="文本框 66564"/>
          <p:cNvSpPr txBox="1"/>
          <p:nvPr/>
        </p:nvSpPr>
        <p:spPr>
          <a:xfrm>
            <a:off x="762000" y="242728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a[0],   a[1],   a[2], …... a[119]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6566" name="组合 66565"/>
          <p:cNvGrpSpPr/>
          <p:nvPr/>
        </p:nvGrpSpPr>
        <p:grpSpPr>
          <a:xfrm>
            <a:off x="990600" y="2895600"/>
            <a:ext cx="555625" cy="2286000"/>
            <a:chOff x="2784" y="1104"/>
            <a:chExt cx="350" cy="1092"/>
          </a:xfrm>
        </p:grpSpPr>
        <p:sp>
          <p:nvSpPr>
            <p:cNvPr id="11269" name="直接连接符 66566"/>
            <p:cNvSpPr/>
            <p:nvPr/>
          </p:nvSpPr>
          <p:spPr>
            <a:xfrm flipV="1">
              <a:off x="2928" y="1104"/>
              <a:ext cx="0" cy="19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0" name="文本框 66567"/>
            <p:cNvSpPr txBox="1"/>
            <p:nvPr/>
          </p:nvSpPr>
          <p:spPr>
            <a:xfrm>
              <a:off x="2784" y="1296"/>
              <a:ext cx="350" cy="900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岁人数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6569" name="组合 66568"/>
          <p:cNvGrpSpPr/>
          <p:nvPr/>
        </p:nvGrpSpPr>
        <p:grpSpPr>
          <a:xfrm>
            <a:off x="1828800" y="2884488"/>
            <a:ext cx="555625" cy="2373312"/>
            <a:chOff x="2784" y="1104"/>
            <a:chExt cx="350" cy="1092"/>
          </a:xfrm>
        </p:grpSpPr>
        <p:sp>
          <p:nvSpPr>
            <p:cNvPr id="11272" name="直接连接符 66569"/>
            <p:cNvSpPr/>
            <p:nvPr/>
          </p:nvSpPr>
          <p:spPr>
            <a:xfrm flipV="1">
              <a:off x="2928" y="1104"/>
              <a:ext cx="0" cy="19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3" name="文本框 66570"/>
            <p:cNvSpPr txBox="1"/>
            <p:nvPr/>
          </p:nvSpPr>
          <p:spPr>
            <a:xfrm>
              <a:off x="2784" y="1296"/>
              <a:ext cx="350" cy="900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岁人数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6572" name="组合 66571"/>
          <p:cNvGrpSpPr/>
          <p:nvPr/>
        </p:nvGrpSpPr>
        <p:grpSpPr>
          <a:xfrm>
            <a:off x="2667000" y="2884488"/>
            <a:ext cx="555625" cy="2373312"/>
            <a:chOff x="2784" y="1104"/>
            <a:chExt cx="350" cy="1092"/>
          </a:xfrm>
        </p:grpSpPr>
        <p:sp>
          <p:nvSpPr>
            <p:cNvPr id="11275" name="直接连接符 66572"/>
            <p:cNvSpPr/>
            <p:nvPr/>
          </p:nvSpPr>
          <p:spPr>
            <a:xfrm flipV="1">
              <a:off x="2928" y="1104"/>
              <a:ext cx="0" cy="19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6" name="文本框 66573"/>
            <p:cNvSpPr txBox="1"/>
            <p:nvPr/>
          </p:nvSpPr>
          <p:spPr>
            <a:xfrm>
              <a:off x="2784" y="1296"/>
              <a:ext cx="350" cy="900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岁人数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6575" name="组合 66574"/>
          <p:cNvGrpSpPr/>
          <p:nvPr/>
        </p:nvGrpSpPr>
        <p:grpSpPr>
          <a:xfrm>
            <a:off x="3938588" y="2884488"/>
            <a:ext cx="738187" cy="1992312"/>
            <a:chOff x="4641" y="1104"/>
            <a:chExt cx="465" cy="1255"/>
          </a:xfrm>
        </p:grpSpPr>
        <p:sp>
          <p:nvSpPr>
            <p:cNvPr id="11278" name="直接连接符 66575"/>
            <p:cNvSpPr/>
            <p:nvPr/>
          </p:nvSpPr>
          <p:spPr>
            <a:xfrm flipV="1">
              <a:off x="4882" y="1104"/>
              <a:ext cx="1" cy="287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9" name="文本框 66576"/>
            <p:cNvSpPr txBox="1"/>
            <p:nvPr/>
          </p:nvSpPr>
          <p:spPr>
            <a:xfrm>
              <a:off x="4641" y="1377"/>
              <a:ext cx="465" cy="982"/>
            </a:xfrm>
            <a:prstGeom prst="rect">
              <a:avLst/>
            </a:prstGeom>
            <a:noFill/>
            <a:ln w="63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120 岁人数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0752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字符串运算函数</a:t>
            </a:r>
          </a:p>
        </p:txBody>
      </p:sp>
      <p:sp>
        <p:nvSpPr>
          <p:cNvPr id="107524" name="文本框 107523"/>
          <p:cNvSpPr txBox="1"/>
          <p:nvPr/>
        </p:nvSpPr>
        <p:spPr>
          <a:xfrm>
            <a:off x="609600" y="984250"/>
            <a:ext cx="6553200" cy="17589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字符串复制(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将字符串2 的值复制到字符数组1中</a:t>
            </a:r>
          </a:p>
        </p:txBody>
      </p:sp>
      <p:sp>
        <p:nvSpPr>
          <p:cNvPr id="107525" name="文本框 107524"/>
          <p:cNvSpPr txBox="1"/>
          <p:nvPr/>
        </p:nvSpPr>
        <p:spPr>
          <a:xfrm>
            <a:off x="584200" y="2743200"/>
            <a:ext cx="4032250" cy="34258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char s1[10], s2[10]；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strcpy(s1, "ABCD"); 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strcpy(s2, "XYZ");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strcpy(s1,s2);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&lt;&lt;s1;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&lt;&lt;s2;</a:t>
            </a:r>
          </a:p>
        </p:txBody>
      </p:sp>
      <p:sp>
        <p:nvSpPr>
          <p:cNvPr id="107527" name="横卷形 107526"/>
          <p:cNvSpPr/>
          <p:nvPr/>
        </p:nvSpPr>
        <p:spPr>
          <a:xfrm>
            <a:off x="4495800" y="2743200"/>
            <a:ext cx="4876800" cy="3657600"/>
          </a:xfrm>
          <a:prstGeom prst="horizontalScroll">
            <a:avLst>
              <a:gd name="adj" fmla="val 9847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</a:p>
          <a:p>
            <a:pPr lvl="0" indent="0">
              <a:lnSpc>
                <a:spcPct val="130000"/>
              </a:lnSpc>
            </a:pPr>
            <a:r>
              <a:rPr lang="en-US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s[10]；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s ="ABCD"; 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strcpy(s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"ABCD"); </a:t>
            </a:r>
          </a:p>
          <a:p>
            <a:pPr lvl="0" inden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29" name="文本框 107528"/>
          <p:cNvSpPr txBox="1"/>
          <p:nvPr/>
        </p:nvSpPr>
        <p:spPr>
          <a:xfrm>
            <a:off x="7162800" y="4387850"/>
            <a:ext cx="609600" cy="641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600" b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</a:t>
            </a:r>
            <a:endParaRPr lang="zh-CN" altLang="en-US" sz="3600" b="1" dirty="0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07530" name="文本框 107529"/>
          <p:cNvSpPr txBox="1"/>
          <p:nvPr/>
        </p:nvSpPr>
        <p:spPr>
          <a:xfrm>
            <a:off x="8153400" y="4953000"/>
            <a:ext cx="609600" cy="641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600" b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</a:t>
            </a:r>
            <a:endParaRPr lang="zh-CN" altLang="en-US" sz="3600" b="1" dirty="0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/>
      <p:bldP spid="107525" grpId="0"/>
      <p:bldP spid="107527" grpId="0" animBg="1"/>
      <p:bldP spid="107529" grpId="0"/>
      <p:bldP spid="1075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08545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字符串运算函数</a:t>
            </a:r>
          </a:p>
        </p:txBody>
      </p:sp>
      <p:sp>
        <p:nvSpPr>
          <p:cNvPr id="108548" name="文本框 108547"/>
          <p:cNvSpPr txBox="1"/>
          <p:nvPr/>
        </p:nvSpPr>
        <p:spPr>
          <a:xfrm>
            <a:off x="685800" y="1114425"/>
            <a:ext cx="7442200" cy="23145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strcmp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比较两个字符串的大小(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)，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自左至右比较相应字符的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ASCII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码，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直到不等，则停止比较。</a:t>
            </a:r>
          </a:p>
        </p:txBody>
      </p:sp>
      <p:sp>
        <p:nvSpPr>
          <p:cNvPr id="108549" name="文本框 108548"/>
          <p:cNvSpPr txBox="1"/>
          <p:nvPr/>
        </p:nvSpPr>
        <p:spPr>
          <a:xfrm>
            <a:off x="609600" y="3646488"/>
            <a:ext cx="4522788" cy="22828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</a:p>
          <a:p>
            <a:pPr lvl="0" inden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char s1[10]="ABC", s2="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"；</a:t>
            </a:r>
          </a:p>
          <a:p>
            <a:pPr lvl="0" inden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 = strcmp(s1,s2); </a:t>
            </a:r>
          </a:p>
          <a:p>
            <a:pPr lvl="0" inden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j = strcmp(s1, "ABC");</a:t>
            </a:r>
          </a:p>
          <a:p>
            <a:pPr lvl="0" inden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k = strcmp(s1, "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lvl="0" inden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 = strcmp(s1, "AB");</a:t>
            </a:r>
          </a:p>
        </p:txBody>
      </p:sp>
      <p:sp>
        <p:nvSpPr>
          <p:cNvPr id="108553" name="横卷形 108552"/>
          <p:cNvSpPr/>
          <p:nvPr/>
        </p:nvSpPr>
        <p:spPr>
          <a:xfrm>
            <a:off x="3886200" y="4191000"/>
            <a:ext cx="5257800" cy="2286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字符串1＝字符串2,函数值为0</a:t>
            </a:r>
          </a:p>
          <a:p>
            <a:pPr lvl="0"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字符串1&gt;字符串2,函数值为一正数</a:t>
            </a:r>
          </a:p>
          <a:p>
            <a:pPr lvl="0"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字符串1&lt;字符串2,函数值为一负数</a:t>
            </a:r>
          </a:p>
        </p:txBody>
      </p:sp>
      <p:sp>
        <p:nvSpPr>
          <p:cNvPr id="108554" name="三十二角星 108553"/>
          <p:cNvSpPr/>
          <p:nvPr/>
        </p:nvSpPr>
        <p:spPr>
          <a:xfrm>
            <a:off x="3657600" y="914400"/>
            <a:ext cx="4876800" cy="2438400"/>
          </a:xfrm>
          <a:prstGeom prst="star32">
            <a:avLst>
              <a:gd name="adj" fmla="val 375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对两个字符串比较</a:t>
            </a:r>
          </a:p>
          <a:p>
            <a:pPr lvl="0" indent="0" algn="ctr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不能用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str1= =str2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/>
      <p:bldP spid="108549" grpId="0"/>
      <p:bldP spid="108553" grpId="0" animBg="1"/>
      <p:bldP spid="10855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31744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其他一些字符串运算函数</a:t>
            </a:r>
          </a:p>
        </p:txBody>
      </p:sp>
      <p:sp>
        <p:nvSpPr>
          <p:cNvPr id="317444" name="文本框 317443"/>
          <p:cNvSpPr txBox="1"/>
          <p:nvPr/>
        </p:nvSpPr>
        <p:spPr>
          <a:xfrm>
            <a:off x="681038" y="4794250"/>
            <a:ext cx="5815012" cy="1758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8.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strncpy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2,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将字符串2 的前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len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个字符，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拷入字符数组1</a:t>
            </a:r>
          </a:p>
        </p:txBody>
      </p:sp>
      <p:sp>
        <p:nvSpPr>
          <p:cNvPr id="82947" name="文本框 317444"/>
          <p:cNvSpPr txBox="1"/>
          <p:nvPr/>
        </p:nvSpPr>
        <p:spPr>
          <a:xfrm>
            <a:off x="785813" y="990600"/>
            <a:ext cx="6905625" cy="1203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5.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strlwr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字符数组)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//(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LoWeRcase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将字符串中字符全部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转换成小写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17446" name="文本框 317445"/>
          <p:cNvSpPr txBox="1"/>
          <p:nvPr/>
        </p:nvSpPr>
        <p:spPr>
          <a:xfrm>
            <a:off x="709613" y="2225675"/>
            <a:ext cx="6850062" cy="1203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6.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strupr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字符数组)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//(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UPpeRcase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将字符串中字符全部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转换成大写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17447" name="文本框 317446"/>
          <p:cNvSpPr txBox="1"/>
          <p:nvPr/>
        </p:nvSpPr>
        <p:spPr>
          <a:xfrm>
            <a:off x="709613" y="3521075"/>
            <a:ext cx="5353050" cy="1203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7.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strncmp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2,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比较前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len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个字符</a:t>
            </a:r>
          </a:p>
        </p:txBody>
      </p:sp>
      <p:sp>
        <p:nvSpPr>
          <p:cNvPr id="317448" name="横卷形 317447"/>
          <p:cNvSpPr/>
          <p:nvPr/>
        </p:nvSpPr>
        <p:spPr>
          <a:xfrm>
            <a:off x="5105400" y="3962400"/>
            <a:ext cx="4038600" cy="3048000"/>
          </a:xfrm>
          <a:prstGeom prst="horizontalScroll">
            <a:avLst>
              <a:gd name="adj" fmla="val 9847"/>
            </a:avLst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其他字符串运算函数，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请查阅库函数表。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/>
      <p:bldP spid="317446" grpId="0"/>
      <p:bldP spid="317447" grpId="0"/>
      <p:bldP spid="31744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09569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二维字符数组</a:t>
            </a:r>
          </a:p>
        </p:txBody>
      </p:sp>
      <p:sp>
        <p:nvSpPr>
          <p:cNvPr id="109572" name="文本框 109571"/>
          <p:cNvSpPr txBox="1"/>
          <p:nvPr/>
        </p:nvSpPr>
        <p:spPr>
          <a:xfrm>
            <a:off x="457200" y="1016000"/>
            <a:ext cx="7883525" cy="6477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一篇文章或一个编辑屏幕，看成一个二维数组。</a:t>
            </a:r>
          </a:p>
        </p:txBody>
      </p:sp>
      <p:sp>
        <p:nvSpPr>
          <p:cNvPr id="109573" name="文本框 109572"/>
          <p:cNvSpPr txBox="1"/>
          <p:nvPr/>
        </p:nvSpPr>
        <p:spPr>
          <a:xfrm>
            <a:off x="720725" y="3606800"/>
            <a:ext cx="7924800" cy="2870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将每行看成一个一维数组（字符串），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则定义二维字符数组如下：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a[3][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]={"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", "***", "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"};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char b[3][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]={"Wang", "Li", "Cheng"};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多定义一列用于存放'\0'</a:t>
            </a:r>
          </a:p>
        </p:txBody>
      </p:sp>
      <p:grpSp>
        <p:nvGrpSpPr>
          <p:cNvPr id="109574" name="组合 109573"/>
          <p:cNvGrpSpPr/>
          <p:nvPr/>
        </p:nvGrpSpPr>
        <p:grpSpPr>
          <a:xfrm>
            <a:off x="722313" y="1701800"/>
            <a:ext cx="2208212" cy="2024063"/>
            <a:chOff x="433" y="1104"/>
            <a:chExt cx="1295" cy="1275"/>
          </a:xfrm>
        </p:grpSpPr>
        <p:sp>
          <p:nvSpPr>
            <p:cNvPr id="83973" name="文本框 109574"/>
            <p:cNvSpPr txBox="1"/>
            <p:nvPr/>
          </p:nvSpPr>
          <p:spPr>
            <a:xfrm flipH="1">
              <a:off x="433" y="1164"/>
              <a:ext cx="1072" cy="1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/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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*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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indent="0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* * *</a:t>
              </a:r>
            </a:p>
            <a:p>
              <a:pPr lvl="0" indent="0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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*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</a:t>
              </a:r>
            </a:p>
            <a:p>
              <a:pPr lvl="0" indent="0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三行三列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974" name="矩形 109575"/>
            <p:cNvSpPr/>
            <p:nvPr/>
          </p:nvSpPr>
          <p:spPr>
            <a:xfrm>
              <a:off x="816" y="1104"/>
              <a:ext cx="912" cy="9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9577" name="组合 109576"/>
          <p:cNvGrpSpPr/>
          <p:nvPr/>
        </p:nvGrpSpPr>
        <p:grpSpPr>
          <a:xfrm>
            <a:off x="3921125" y="1701800"/>
            <a:ext cx="2133600" cy="2005013"/>
            <a:chOff x="2400" y="1152"/>
            <a:chExt cx="1344" cy="1263"/>
          </a:xfrm>
        </p:grpSpPr>
        <p:sp>
          <p:nvSpPr>
            <p:cNvPr id="83976" name="文本框 109577"/>
            <p:cNvSpPr txBox="1"/>
            <p:nvPr/>
          </p:nvSpPr>
          <p:spPr>
            <a:xfrm flipH="1">
              <a:off x="2400" y="1200"/>
              <a:ext cx="1133" cy="1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indent="0"/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Wang</a:t>
              </a:r>
            </a:p>
            <a:p>
              <a:pPr lvl="0" indent="0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    Li</a:t>
              </a:r>
            </a:p>
            <a:p>
              <a:pPr lvl="0" indent="0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    Cheng</a:t>
              </a:r>
            </a:p>
            <a:p>
              <a:pPr lvl="0" indent="0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三行五列</a:t>
              </a:r>
            </a:p>
          </p:txBody>
        </p:sp>
        <p:sp>
          <p:nvSpPr>
            <p:cNvPr id="83977" name="矩形 109578"/>
            <p:cNvSpPr/>
            <p:nvPr/>
          </p:nvSpPr>
          <p:spPr>
            <a:xfrm>
              <a:off x="2832" y="1152"/>
              <a:ext cx="912" cy="9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uild="p"/>
      <p:bldP spid="10957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10593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二维字符数组</a:t>
            </a:r>
          </a:p>
        </p:txBody>
      </p:sp>
      <p:sp>
        <p:nvSpPr>
          <p:cNvPr id="110596" name="文本框 110595"/>
          <p:cNvSpPr txBox="1"/>
          <p:nvPr/>
        </p:nvSpPr>
        <p:spPr>
          <a:xfrm>
            <a:off x="533400" y="2386013"/>
            <a:ext cx="7924800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char a[3][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]={"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", "***", "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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"};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char b[3][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]={"Wang", "Li", "Cheng"};</a:t>
            </a:r>
          </a:p>
        </p:txBody>
      </p:sp>
      <p:sp>
        <p:nvSpPr>
          <p:cNvPr id="84995" name="文本框 110596"/>
          <p:cNvSpPr txBox="1"/>
          <p:nvPr/>
        </p:nvSpPr>
        <p:spPr>
          <a:xfrm flipH="1">
            <a:off x="990600" y="976313"/>
            <a:ext cx="1295400" cy="1411287"/>
          </a:xfrm>
          <a:prstGeom prst="rect">
            <a:avLst/>
          </a:prstGeom>
          <a:noFill/>
          <a:ln w="381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indent="0" algn="ctr"/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*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0" algn="ctr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* * *</a:t>
            </a:r>
          </a:p>
          <a:p>
            <a:pPr lvl="0" indent="0" algn="ctr"/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*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4996" name="文本框 110597"/>
          <p:cNvSpPr txBox="1"/>
          <p:nvPr/>
        </p:nvSpPr>
        <p:spPr>
          <a:xfrm flipH="1">
            <a:off x="2698750" y="976313"/>
            <a:ext cx="1211263" cy="1411287"/>
          </a:xfrm>
          <a:prstGeom prst="rect">
            <a:avLst/>
          </a:prstGeom>
          <a:noFill/>
          <a:ln w="381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Wang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Li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Cheng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10599" name="文本框 110598"/>
          <p:cNvSpPr txBox="1"/>
          <p:nvPr/>
        </p:nvSpPr>
        <p:spPr>
          <a:xfrm>
            <a:off x="609600" y="3624263"/>
            <a:ext cx="4572000" cy="3081337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50000">
                <a:srgbClr val="FFFFFF"/>
              </a:gs>
              <a:gs pos="100000">
                <a:srgbClr val="0099FF"/>
              </a:gs>
            </a:gsLst>
            <a:lin ang="0" scaled="1"/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可按行访问：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a[0]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 "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"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a[1]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 "***"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a[2]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 "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"</a:t>
            </a:r>
          </a:p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&lt;&lt;a[0]&lt;&lt;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&lt;&lt;a[1]&lt;&lt;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lvl="0" indent="0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&lt;&lt;a[2]&lt;&lt;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10600" name="文本框 110599"/>
          <p:cNvSpPr txBox="1"/>
          <p:nvPr/>
        </p:nvSpPr>
        <p:spPr>
          <a:xfrm>
            <a:off x="5334000" y="3657600"/>
            <a:ext cx="3657600" cy="175895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50000">
                <a:srgbClr val="FFFFFF"/>
              </a:gs>
              <a:gs pos="100000">
                <a:srgbClr val="0099FF"/>
              </a:gs>
            </a:gsLst>
            <a:lin ang="0" scaled="1"/>
            <a:tileRect/>
          </a:gradFill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亦可访问某个字符：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b[1][0]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 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L'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b[2][2]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 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e'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9" grpId="0" animBg="1"/>
      <p:bldP spid="11060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3184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实现</a:t>
            </a:r>
            <a:r>
              <a:rPr lang="en-US" altLang="zh-CN" err="1"/>
              <a:t>strcpy</a:t>
            </a:r>
            <a:r>
              <a:rPr lang="zh-CN" altLang="en-US" dirty="0"/>
              <a:t>功能  </a:t>
            </a:r>
            <a:r>
              <a:rPr lang="zh-CN" altLang="en-US" sz="3600" dirty="0">
                <a:solidFill>
                  <a:schemeClr val="hlink"/>
                </a:solidFill>
              </a:rPr>
              <a:t>例7.24</a:t>
            </a:r>
          </a:p>
        </p:txBody>
      </p:sp>
      <p:sp>
        <p:nvSpPr>
          <p:cNvPr id="86018" name="文本占位符 318466"/>
          <p:cNvSpPr>
            <a:spLocks noGrp="1"/>
          </p:cNvSpPr>
          <p:nvPr>
            <p:ph idx="1"/>
          </p:nvPr>
        </p:nvSpPr>
        <p:spPr>
          <a:xfrm>
            <a:off x="146050" y="1143000"/>
            <a:ext cx="8693150" cy="5867400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sz="2400"/>
              <a:t>#include &lt;iostream&gt; </a:t>
            </a:r>
          </a:p>
          <a:p>
            <a:pPr>
              <a:lnSpc>
                <a:spcPct val="7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{	void </a:t>
            </a:r>
            <a:r>
              <a:rPr lang="en-US" altLang="zh-CN" sz="2400" err="1"/>
              <a:t>my_strcpy(char</a:t>
            </a:r>
            <a:r>
              <a:rPr lang="en-US" altLang="zh-CN" sz="2400"/>
              <a:t> [ ],char [ ]);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char s1[80],s2[80];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请输入一个字符串:"&lt;&lt;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cin.getline(s2,80);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hlink"/>
                </a:solidFill>
              </a:rPr>
              <a:t>my_strcpy(s1,s2);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拷贝后的两个字符串分别为:"&lt;&lt;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&lt;&lt;s1&lt;&lt;</a:t>
            </a:r>
            <a:r>
              <a:rPr lang="en-US" altLang="zh-CN" sz="2400" err="1"/>
              <a:t>endl</a:t>
            </a:r>
            <a:r>
              <a:rPr lang="en-US" altLang="zh-CN" sz="2400"/>
              <a:t>;	</a:t>
            </a:r>
            <a:r>
              <a:rPr lang="en-US" altLang="zh-CN" sz="2400" err="1"/>
              <a:t>cout</a:t>
            </a:r>
            <a:r>
              <a:rPr lang="en-US" altLang="zh-CN" sz="2400"/>
              <a:t>&lt;&lt;s2&lt;&lt;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   return 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void </a:t>
            </a:r>
            <a:r>
              <a:rPr lang="en-US" altLang="zh-CN" sz="2400" err="1"/>
              <a:t>my_strcpy(char</a:t>
            </a:r>
            <a:r>
              <a:rPr lang="en-US" altLang="zh-CN" sz="2400"/>
              <a:t> s1[ ],char s2[ ])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int</a:t>
            </a:r>
            <a:r>
              <a:rPr lang="en-US" altLang="zh-CN" sz="2400"/>
              <a:t> i=0,j=0;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hlink"/>
                </a:solidFill>
              </a:rPr>
              <a:t>while(s2[j]!='\0')	s1[i++]=s2[j++];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accent2"/>
                </a:solidFill>
              </a:rPr>
              <a:t>s1[i]='\0';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11617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01000" cy="685800"/>
          </a:xfrm>
        </p:spPr>
        <p:txBody>
          <a:bodyPr anchor="ctr"/>
          <a:lstStyle/>
          <a:p>
            <a:r>
              <a:rPr lang="zh-CN" altLang="en-US" sz="3600" dirty="0"/>
              <a:t>统计字符串中有多少个单词</a:t>
            </a:r>
            <a:r>
              <a:rPr lang="en-US" altLang="zh-CN" sz="4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i="0" dirty="0">
                <a:solidFill>
                  <a:schemeClr val="hlink"/>
                </a:solidFill>
                <a:latin typeface="隶书" panose="02010509060101010101" pitchFamily="49" charset="-122"/>
              </a:rPr>
              <a:t>例7.25</a:t>
            </a:r>
          </a:p>
        </p:txBody>
      </p:sp>
      <p:sp>
        <p:nvSpPr>
          <p:cNvPr id="111619" name="内容占位符 111618"/>
          <p:cNvSpPr>
            <a:spLocks noGrp="1"/>
          </p:cNvSpPr>
          <p:nvPr>
            <p:ph idx="1"/>
          </p:nvPr>
        </p:nvSpPr>
        <p:spPr>
          <a:xfrm>
            <a:off x="685800" y="990600"/>
            <a:ext cx="8458200" cy="5867400"/>
          </a:xfrm>
        </p:spPr>
        <p:txBody>
          <a:bodyPr anchor="t"/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问题：</a:t>
            </a:r>
            <a:r>
              <a:rPr lang="zh-CN" altLang="en-US" sz="2800" dirty="0"/>
              <a:t>统计字符串中有多少个单词，单词之间用空格分隔开。</a:t>
            </a:r>
          </a:p>
          <a:p>
            <a:pPr>
              <a:lnSpc>
                <a:spcPct val="14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3235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 dirty="0"/>
              <a:t>统计字符串中的单词数另一法</a:t>
            </a:r>
          </a:p>
        </p:txBody>
      </p:sp>
      <p:sp>
        <p:nvSpPr>
          <p:cNvPr id="88066" name="文本占位符 323586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7244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numwords(char</a:t>
            </a:r>
            <a:r>
              <a:rPr lang="en-US" altLang="zh-CN" sz="2800"/>
              <a:t> string[ ])</a:t>
            </a:r>
            <a:endParaRPr lang="en-US" altLang="zh-CN" sz="28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i,j,num</a:t>
            </a:r>
            <a:r>
              <a:rPr lang="en-US" altLang="zh-CN" sz="2800"/>
              <a:t>=0;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for (i=0,j=</a:t>
            </a:r>
            <a:r>
              <a:rPr lang="en-US" altLang="zh-CN" sz="2800" err="1"/>
              <a:t>strlen(string);i</a:t>
            </a:r>
            <a:r>
              <a:rPr lang="en-US" altLang="zh-CN" sz="2800"/>
              <a:t>&lt;j;)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{	</a:t>
            </a:r>
            <a:r>
              <a:rPr lang="en-US" altLang="zh-CN" sz="2800" err="1"/>
              <a:t>while(string[i</a:t>
            </a:r>
            <a:r>
              <a:rPr lang="en-US" altLang="zh-CN" sz="2800"/>
              <a:t>]==' ') i++; </a:t>
            </a:r>
            <a:r>
              <a:rPr lang="en-US" altLang="zh-CN" sz="2800">
                <a:solidFill>
                  <a:schemeClr val="hlink"/>
                </a:solidFill>
              </a:rPr>
              <a:t>//</a:t>
            </a:r>
            <a:r>
              <a:rPr lang="zh-CN" altLang="en-US" sz="2800" dirty="0">
                <a:solidFill>
                  <a:schemeClr val="hlink"/>
                </a:solidFill>
              </a:rPr>
              <a:t>跳过空格字符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	</a:t>
            </a:r>
            <a:r>
              <a:rPr lang="en-US" altLang="zh-CN" sz="2800"/>
              <a:t>if (i&lt;j) num++;            </a:t>
            </a:r>
            <a:r>
              <a:rPr lang="en-US" altLang="zh-CN" sz="2800">
                <a:solidFill>
                  <a:schemeClr val="hlink"/>
                </a:solidFill>
              </a:rPr>
              <a:t>//</a:t>
            </a:r>
            <a:r>
              <a:rPr lang="zh-CN" altLang="en-US" sz="2800" dirty="0">
                <a:solidFill>
                  <a:schemeClr val="hlink"/>
                </a:solidFill>
              </a:rPr>
              <a:t>单词数加1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	</a:t>
            </a:r>
            <a:r>
              <a:rPr lang="en-US" altLang="zh-CN" sz="2800" err="1"/>
              <a:t>while(string[i</a:t>
            </a:r>
            <a:r>
              <a:rPr lang="en-US" altLang="zh-CN" sz="2800"/>
              <a:t>]!=' ')i++;  </a:t>
            </a:r>
            <a:r>
              <a:rPr lang="en-US" altLang="zh-CN" sz="2800">
                <a:solidFill>
                  <a:schemeClr val="hlink"/>
                </a:solidFill>
              </a:rPr>
              <a:t>//</a:t>
            </a:r>
            <a:r>
              <a:rPr lang="zh-CN" altLang="en-US" sz="2800" dirty="0">
                <a:solidFill>
                  <a:schemeClr val="hlink"/>
                </a:solidFill>
              </a:rPr>
              <a:t>跳过一个单词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</a:t>
            </a:r>
            <a:r>
              <a:rPr lang="en-US" altLang="zh-CN" sz="2800"/>
              <a:t>return num;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  <a:endParaRPr lang="zh-CN" altLang="en-US" sz="2800" dirty="0"/>
          </a:p>
        </p:txBody>
      </p:sp>
      <p:sp>
        <p:nvSpPr>
          <p:cNvPr id="323589" name="横卷形 323588"/>
          <p:cNvSpPr/>
          <p:nvPr/>
        </p:nvSpPr>
        <p:spPr>
          <a:xfrm>
            <a:off x="5029200" y="4953000"/>
            <a:ext cx="3200400" cy="990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aaa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bbb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ccc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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12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寻找最小字符串   </a:t>
            </a:r>
            <a:r>
              <a:rPr lang="zh-CN" altLang="en-US" sz="3200" dirty="0">
                <a:solidFill>
                  <a:schemeClr val="hlink"/>
                </a:solidFill>
                <a:latin typeface="楷体_GB2312" pitchFamily="49" charset="-122"/>
              </a:rPr>
              <a:t>例7.26</a:t>
            </a:r>
          </a:p>
        </p:txBody>
      </p:sp>
      <p:sp>
        <p:nvSpPr>
          <p:cNvPr id="112643" name="内容占位符 11264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715000"/>
          </a:xfrm>
        </p:spPr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hlink"/>
                </a:solidFill>
              </a:rPr>
              <a:t>问题：</a:t>
            </a:r>
            <a:r>
              <a:rPr lang="zh-CN" altLang="en-US" sz="2400" dirty="0"/>
              <a:t>有三个字符串，要求找出其中最小者。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hlink"/>
                </a:solidFill>
              </a:rPr>
              <a:t>分析：</a:t>
            </a:r>
            <a:r>
              <a:rPr lang="zh-CN" altLang="en-US" sz="2400" dirty="0"/>
              <a:t>根据</a:t>
            </a:r>
            <a:r>
              <a:rPr lang="en-US" altLang="zh-CN" sz="2400"/>
              <a:t>ASCII</a:t>
            </a:r>
            <a:r>
              <a:rPr lang="zh-CN" altLang="en-US" sz="2400" dirty="0"/>
              <a:t>码进行比较</a:t>
            </a:r>
          </a:p>
          <a:p>
            <a:pPr>
              <a:spcBef>
                <a:spcPct val="0"/>
              </a:spcBef>
              <a:buNone/>
            </a:pPr>
            <a:r>
              <a:rPr sz="2400"/>
              <a:t>#include &lt;iostream&gt; </a:t>
            </a:r>
          </a:p>
          <a:p>
            <a:pPr>
              <a:spcBef>
                <a:spcPct val="0"/>
              </a:spcBef>
              <a:buNone/>
            </a:pPr>
            <a:r>
              <a:rPr sz="2400"/>
              <a:t>#include &lt;cstring&gt;</a:t>
            </a:r>
          </a:p>
          <a:p>
            <a:pPr>
              <a:spcBef>
                <a:spcPct val="0"/>
              </a:spcBef>
              <a:buNone/>
            </a:pPr>
            <a:r>
              <a:rPr sz="2400"/>
              <a:t>using namespace std;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int main( 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{	char string[80];	char str[3][80];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请输入三个字符串：\</a:t>
            </a:r>
            <a:r>
              <a:rPr lang="en-US" altLang="zh-CN" sz="2400"/>
              <a:t>n";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for (</a:t>
            </a:r>
            <a:r>
              <a:rPr lang="en-US" altLang="zh-CN" sz="2400" err="1"/>
              <a:t>int</a:t>
            </a:r>
            <a:r>
              <a:rPr lang="en-US" altLang="zh-CN" sz="2400"/>
              <a:t> i=0;i&lt;3;i++)	cin.getline(str[i],80);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if (strcmp(str[0],str[1])&lt;0) strcpy(string,str[0]);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else strcpy(string,str[1]);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if (strcmp(str[2],string)&lt;0) strcpy(string,str[2]);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最小的字符串为："&lt;&lt;</a:t>
            </a:r>
            <a:r>
              <a:rPr lang="en-US" altLang="zh-CN" sz="2400"/>
              <a:t>string&lt;&lt;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   return 0;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}</a:t>
            </a:r>
            <a:endParaRPr lang="zh-CN" altLang="en-US" sz="2400" dirty="0"/>
          </a:p>
        </p:txBody>
      </p:sp>
      <p:sp>
        <p:nvSpPr>
          <p:cNvPr id="112646" name="动作按钮: 上一张 112645">
            <a:hlinkClick r:id="rId2" action="ppaction://hlinksldjump"/>
          </p:cNvPr>
          <p:cNvSpPr/>
          <p:nvPr/>
        </p:nvSpPr>
        <p:spPr>
          <a:xfrm>
            <a:off x="8382000" y="6096000"/>
            <a:ext cx="762000" cy="762000"/>
          </a:xfrm>
          <a:prstGeom prst="actionButtonReturn">
            <a:avLst/>
          </a:prstGeom>
          <a:solidFill>
            <a:srgbClr val="FF00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68609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定义其他类型数组</a:t>
            </a:r>
          </a:p>
        </p:txBody>
      </p:sp>
      <p:sp>
        <p:nvSpPr>
          <p:cNvPr id="68612" name="文本框 68611"/>
          <p:cNvSpPr txBox="1"/>
          <p:nvPr/>
        </p:nvSpPr>
        <p:spPr>
          <a:xfrm>
            <a:off x="990600" y="2482850"/>
            <a:ext cx="2895600" cy="20129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fontAlgn="base">
              <a:spcBef>
                <a:spcPct val="50000"/>
              </a:spcBef>
            </a:pPr>
            <a:r>
              <a:rPr lang="en-US" altLang="zh-CN" sz="3600" b="1" strike="noStrike" noProof="1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float  b[5];</a:t>
            </a:r>
            <a:endParaRPr lang="en-US" altLang="zh-CN" sz="3600" b="1" strike="noStrike" noProof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fontAlgn="base">
              <a:spcBef>
                <a:spcPct val="50000"/>
              </a:spcBef>
            </a:pPr>
            <a:r>
              <a:rPr lang="en-US" altLang="zh-CN" sz="3600" b="1" strike="noStrike" noProof="1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char  c[20];</a:t>
            </a:r>
            <a:endParaRPr lang="en-US" altLang="zh-CN" sz="3600" b="1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fontAlgn="base">
              <a:spcBef>
                <a:spcPct val="50000"/>
              </a:spcBef>
            </a:pPr>
            <a:endParaRPr lang="en-US" altLang="zh-CN" sz="3600" b="1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613" name="文本框 68612"/>
          <p:cNvSpPr txBox="1"/>
          <p:nvPr/>
        </p:nvSpPr>
        <p:spPr>
          <a:xfrm>
            <a:off x="4191000" y="2438400"/>
            <a:ext cx="59436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b[0],  b[1],  …... b[4]</a:t>
            </a:r>
          </a:p>
        </p:txBody>
      </p:sp>
      <p:sp>
        <p:nvSpPr>
          <p:cNvPr id="68614" name="文本框 68613"/>
          <p:cNvSpPr txBox="1"/>
          <p:nvPr/>
        </p:nvSpPr>
        <p:spPr>
          <a:xfrm>
            <a:off x="4191000" y="3352800"/>
            <a:ext cx="56388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c[0],  c[1],    …... c[19]</a:t>
            </a:r>
          </a:p>
        </p:txBody>
      </p:sp>
      <p:sp>
        <p:nvSpPr>
          <p:cNvPr id="12293" name="文本框 68614"/>
          <p:cNvSpPr txBox="1"/>
          <p:nvPr/>
        </p:nvSpPr>
        <p:spPr>
          <a:xfrm>
            <a:off x="365125" y="17526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6" name="文本框 68615"/>
          <p:cNvSpPr txBox="1"/>
          <p:nvPr/>
        </p:nvSpPr>
        <p:spPr>
          <a:xfrm>
            <a:off x="1603375" y="1600200"/>
            <a:ext cx="1098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617" name="文本框 68616"/>
          <p:cNvSpPr txBox="1"/>
          <p:nvPr/>
        </p:nvSpPr>
        <p:spPr>
          <a:xfrm>
            <a:off x="4533900" y="1524000"/>
            <a:ext cx="11049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引用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14" grpId="0"/>
      <p:bldP spid="68616" grpId="0"/>
      <p:bldP spid="68617" grpId="0"/>
    </p:bldLst>
  </p:timing>
</p:sld>
</file>

<file path=ppt/theme/theme1.xml><?xml version="1.0" encoding="utf-8"?>
<a:theme xmlns:a="http://schemas.openxmlformats.org/drawingml/2006/main" name="zl3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57428"/>
      </a:accent6>
      <a:hlink>
        <a:srgbClr val="FF63B1"/>
      </a:hlink>
      <a:folHlink>
        <a:srgbClr val="B2B2B2"/>
      </a:folHlink>
    </a:clrScheme>
    <a:fontScheme name="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FC1"/>
        </a:accent3>
        <a:accent4>
          <a:srgbClr val="D957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C9D64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86557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7BD"/>
        </a:accent5>
        <a:accent6>
          <a:srgbClr val="B69ABE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6F1"/>
        </a:accent3>
        <a:accent4>
          <a:srgbClr val="31523C"/>
        </a:accent4>
        <a:accent5>
          <a:srgbClr val="FFD0B9"/>
        </a:accent5>
        <a:accent6>
          <a:srgbClr val="8A96BA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DF"/>
        </a:accent3>
        <a:accent4>
          <a:srgbClr val="243050"/>
        </a:accent4>
        <a:accent5>
          <a:srgbClr val="FFEDB9"/>
        </a:accent5>
        <a:accent6>
          <a:srgbClr val="A6CC74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Settings\Owner\Application Data\Microsoft\Templates\zl3.pot</Template>
  <TotalTime>0</TotalTime>
  <Words>4257</Words>
  <Application>Microsoft Office PowerPoint</Application>
  <PresentationFormat>全屏显示(4:3)</PresentationFormat>
  <Paragraphs>1001</Paragraphs>
  <Slides>88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0" baseType="lpstr">
      <vt:lpstr>zl3</vt:lpstr>
      <vt:lpstr>Microsoft 公式 3.0</vt:lpstr>
      <vt:lpstr>第7章  数组</vt:lpstr>
      <vt:lpstr>本章要点</vt:lpstr>
      <vt:lpstr>问题的提出</vt:lpstr>
      <vt:lpstr>程序</vt:lpstr>
      <vt:lpstr>数组（构造数据类型）</vt:lpstr>
      <vt:lpstr>一维数组的定义</vt:lpstr>
      <vt:lpstr>引用</vt:lpstr>
      <vt:lpstr>统计各年龄段的人数</vt:lpstr>
      <vt:lpstr>定义其他类型数组</vt:lpstr>
      <vt:lpstr>数组初始化</vt:lpstr>
      <vt:lpstr>数组在内存中的存放</vt:lpstr>
      <vt:lpstr>注意</vt:lpstr>
      <vt:lpstr>一维数组应用</vt:lpstr>
      <vt:lpstr>逆序输出  例7.1 </vt:lpstr>
      <vt:lpstr>求Fibonacci数列问题 例7.3 </vt:lpstr>
      <vt:lpstr>数的分解  例7.4 </vt:lpstr>
      <vt:lpstr>数的分解</vt:lpstr>
      <vt:lpstr>一维数组作函数参数</vt:lpstr>
      <vt:lpstr>一维数组元素作函数实参 例7.5 </vt:lpstr>
      <vt:lpstr>比较数组大小(数组元素作函数参数)</vt:lpstr>
      <vt:lpstr>比较数组大小(续)</vt:lpstr>
      <vt:lpstr>比较数组大小(续)</vt:lpstr>
      <vt:lpstr>数组名作函数参数 例7.6 </vt:lpstr>
      <vt:lpstr>PowerPoint 演示文稿</vt:lpstr>
      <vt:lpstr>将数组元素逆向存放（续）</vt:lpstr>
      <vt:lpstr>冒泡法(起泡法)排序  例7.7 </vt:lpstr>
      <vt:lpstr>冒泡法排序程序</vt:lpstr>
      <vt:lpstr>冒泡法排序程序</vt:lpstr>
      <vt:lpstr>冒泡法排序程序</vt:lpstr>
      <vt:lpstr>选择法排序</vt:lpstr>
      <vt:lpstr>数组名作函数参数</vt:lpstr>
      <vt:lpstr>数组名作函数参数</vt:lpstr>
      <vt:lpstr>内存工作区示意图</vt:lpstr>
      <vt:lpstr>对前例的修改</vt:lpstr>
      <vt:lpstr>对前例的修改</vt:lpstr>
      <vt:lpstr>选择法的另一种实现方法</vt:lpstr>
      <vt:lpstr>插入例  例7.9 </vt:lpstr>
      <vt:lpstr>后插排序</vt:lpstr>
      <vt:lpstr>筛选法求素数 例7.10 </vt:lpstr>
      <vt:lpstr>筛选法求素数</vt:lpstr>
      <vt:lpstr>筛选法求素数</vt:lpstr>
      <vt:lpstr>顺序查找 例7.11</vt:lpstr>
      <vt:lpstr>顺序查找</vt:lpstr>
      <vt:lpstr>顺序查找</vt:lpstr>
      <vt:lpstr>折半查找 例7.12 </vt:lpstr>
      <vt:lpstr>折半查找程序</vt:lpstr>
      <vt:lpstr>折半查找程序</vt:lpstr>
      <vt:lpstr>求集合的交集  例7.13</vt:lpstr>
      <vt:lpstr>求集合的交集  例7.13</vt:lpstr>
      <vt:lpstr>问题</vt:lpstr>
      <vt:lpstr>二维数组的定义</vt:lpstr>
      <vt:lpstr>元素的引用</vt:lpstr>
      <vt:lpstr>元素的引用</vt:lpstr>
      <vt:lpstr>二维数组在内存中的存储</vt:lpstr>
      <vt:lpstr>二维数组的初始化</vt:lpstr>
      <vt:lpstr>二维数组的初始化</vt:lpstr>
      <vt:lpstr>二维数组的应用</vt:lpstr>
      <vt:lpstr>程序主要部分</vt:lpstr>
      <vt:lpstr>上例解法二</vt:lpstr>
      <vt:lpstr>解法二程序片段</vt:lpstr>
      <vt:lpstr>二维数组名用作函数参数</vt:lpstr>
      <vt:lpstr>二维数组元素作函数参数</vt:lpstr>
      <vt:lpstr>统计两个数组中对应元素相等的个数 </vt:lpstr>
      <vt:lpstr>求矩阵中的最小值  例7.15</vt:lpstr>
      <vt:lpstr>求矩阵中的最小值</vt:lpstr>
      <vt:lpstr>求矩阵中的最小值</vt:lpstr>
      <vt:lpstr>矩阵转置   例7.16</vt:lpstr>
      <vt:lpstr>矩阵转置</vt:lpstr>
      <vt:lpstr>矩阵转置</vt:lpstr>
      <vt:lpstr>对方阵的转置</vt:lpstr>
      <vt:lpstr>字符数组定义和引用</vt:lpstr>
      <vt:lpstr>初始化</vt:lpstr>
      <vt:lpstr>字符串</vt:lpstr>
      <vt:lpstr>字符串的输入输出-逐个字符输入输出</vt:lpstr>
      <vt:lpstr>输出一个三角形图形</vt:lpstr>
      <vt:lpstr>字符串的输入输出(作为整体输入输出)</vt:lpstr>
      <vt:lpstr>演示结论</vt:lpstr>
      <vt:lpstr>字符串运算函数</vt:lpstr>
      <vt:lpstr>字符串运算函数</vt:lpstr>
      <vt:lpstr>字符串运算函数</vt:lpstr>
      <vt:lpstr>字符串运算函数</vt:lpstr>
      <vt:lpstr>其他一些字符串运算函数</vt:lpstr>
      <vt:lpstr>二维字符数组</vt:lpstr>
      <vt:lpstr>二维字符数组</vt:lpstr>
      <vt:lpstr>实现strcpy功能  例7.24</vt:lpstr>
      <vt:lpstr>统计字符串中有多少个单词 例7.25</vt:lpstr>
      <vt:lpstr>统计字符串中的单词数另一法</vt:lpstr>
      <vt:lpstr>寻找最小字符串   例7.26</vt:lpstr>
    </vt:vector>
  </TitlesOfParts>
  <Company>南京航空航天大学信息学院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数组</dc:title>
  <dc:creator>臧洌</dc:creator>
  <dc:description>版权所有</dc:description>
  <cp:lastModifiedBy>个人用户</cp:lastModifiedBy>
  <cp:revision>353</cp:revision>
  <dcterms:created xsi:type="dcterms:W3CDTF">2016-12-19T13:11:00Z</dcterms:created>
  <dcterms:modified xsi:type="dcterms:W3CDTF">2019-12-31T02:19:41Z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