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21" r:id="rId22"/>
    <p:sldId id="310" r:id="rId23"/>
    <p:sldId id="312" r:id="rId24"/>
    <p:sldId id="313" r:id="rId25"/>
    <p:sldId id="314" r:id="rId26"/>
    <p:sldId id="315" r:id="rId27"/>
    <p:sldId id="316" r:id="rId28"/>
    <p:sldId id="317" r:id="rId29"/>
    <p:sldId id="319" r:id="rId30"/>
    <p:sldId id="368" r:id="rId31"/>
    <p:sldId id="369" r:id="rId32"/>
    <p:sldId id="370" r:id="rId33"/>
    <p:sldId id="371" r:id="rId34"/>
    <p:sldId id="337" r:id="rId35"/>
    <p:sldId id="338" r:id="rId36"/>
    <p:sldId id="339" r:id="rId37"/>
    <p:sldId id="340" r:id="rId38"/>
    <p:sldId id="341" r:id="rId39"/>
    <p:sldId id="342" r:id="rId40"/>
    <p:sldId id="357" r:id="rId41"/>
    <p:sldId id="373" r:id="rId42"/>
    <p:sldId id="372" r:id="rId43"/>
    <p:sldId id="374" r:id="rId44"/>
    <p:sldId id="331" r:id="rId45"/>
    <p:sldId id="334" r:id="rId46"/>
    <p:sldId id="345" r:id="rId47"/>
    <p:sldId id="346" r:id="rId48"/>
    <p:sldId id="335" r:id="rId49"/>
    <p:sldId id="375" r:id="rId50"/>
    <p:sldId id="348" r:id="rId51"/>
    <p:sldId id="351" r:id="rId52"/>
    <p:sldId id="352" r:id="rId53"/>
    <p:sldId id="353" r:id="rId54"/>
    <p:sldId id="354" r:id="rId55"/>
    <p:sldId id="376" r:id="rId56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9966FF"/>
    <a:srgbClr val="009900"/>
    <a:srgbClr val="FFFF66"/>
    <a:srgbClr val="33CC33"/>
    <a:srgbClr val="CC0000"/>
    <a:srgbClr val="FF00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308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眉占位符 2662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z="1200" strike="noStrike" noProof="1"/>
          </a:p>
        </p:txBody>
      </p:sp>
      <p:sp>
        <p:nvSpPr>
          <p:cNvPr id="26627" name="日期占位符 26626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fontAlgn="base"/>
            <a:endParaRPr lang="zh-CN" altLang="en-US" sz="1200" strike="noStrike" noProof="1"/>
          </a:p>
        </p:txBody>
      </p:sp>
      <p:sp>
        <p:nvSpPr>
          <p:cNvPr id="3076" name="幻灯片图像占位符 2662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文本占位符 26628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 dirty="0"/>
              <a:t>单击此处编辑母版文本样式</a:t>
            </a:r>
          </a:p>
          <a:p>
            <a:pPr lvl="1" indent="0"/>
            <a:r>
              <a:rPr lang="zh-CN" altLang="en-US" dirty="0"/>
              <a:t>第二级</a:t>
            </a:r>
          </a:p>
          <a:p>
            <a:pPr lvl="2" indent="0"/>
            <a:r>
              <a:rPr lang="zh-CN" altLang="en-US" dirty="0"/>
              <a:t>第三级</a:t>
            </a:r>
          </a:p>
          <a:p>
            <a:pPr lvl="3" indent="0"/>
            <a:r>
              <a:rPr lang="zh-CN" altLang="en-US" dirty="0"/>
              <a:t>第四级</a:t>
            </a:r>
          </a:p>
          <a:p>
            <a:pPr lvl="4" indent="0"/>
            <a:r>
              <a:rPr lang="zh-CN" altLang="en-US" dirty="0"/>
              <a:t>第五级</a:t>
            </a:r>
          </a:p>
        </p:txBody>
      </p:sp>
      <p:sp>
        <p:nvSpPr>
          <p:cNvPr id="26630" name="页脚占位符 2662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z="1200" strike="noStrike" noProof="1"/>
          </a:p>
        </p:txBody>
      </p:sp>
      <p:sp>
        <p:nvSpPr>
          <p:cNvPr id="26631" name="灯片编号占位符 26630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  <p:extLst>
      <p:ext uri="{BB962C8B-B14F-4D97-AF65-F5344CB8AC3E}">
        <p14:creationId xmlns:p14="http://schemas.microsoft.com/office/powerpoint/2010/main" val="24335218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16737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1" name="任意多边形 116738" descr="CITTEXT"/>
            <p:cNvSpPr/>
            <p:nvPr/>
          </p:nvSpPr>
          <p:spPr>
            <a:xfrm>
              <a:off x="0" y="0"/>
              <a:ext cx="1824" cy="4320"/>
            </a:xfrm>
            <a:custGeom>
              <a:avLst/>
              <a:gdLst/>
              <a:ahLst/>
              <a:cxnLst/>
              <a:rect l="0" t="0" r="0" b="0"/>
              <a:pathLst>
                <a:path w="1824" h="3840">
                  <a:moveTo>
                    <a:pt x="0" y="3840"/>
                  </a:moveTo>
                  <a:lnTo>
                    <a:pt x="0" y="0"/>
                  </a:lnTo>
                  <a:lnTo>
                    <a:pt x="1824" y="0"/>
                  </a:lnTo>
                  <a:cubicBezTo>
                    <a:pt x="74" y="1204"/>
                    <a:pt x="465" y="3655"/>
                    <a:pt x="583" y="3840"/>
                  </a:cubicBezTo>
                  <a:cubicBezTo>
                    <a:pt x="291" y="3840"/>
                    <a:pt x="0" y="3840"/>
                    <a:pt x="0" y="3840"/>
                  </a:cubicBezTo>
                  <a:close/>
                </a:path>
              </a:pathLst>
            </a:custGeom>
            <a:blipFill rotWithShape="0">
              <a:blip r:embed="rId2"/>
            </a:blip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" name="矩形 116739"/>
            <p:cNvSpPr/>
            <p:nvPr/>
          </p:nvSpPr>
          <p:spPr>
            <a:xfrm>
              <a:off x="1008" y="0"/>
              <a:ext cx="4752" cy="24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/>
            </a:p>
          </p:txBody>
        </p:sp>
        <p:pic>
          <p:nvPicPr>
            <p:cNvPr id="2053" name="图片 116740" descr="CITBANND"/>
            <p:cNvPicPr>
              <a:picLocks noChangeAspect="1"/>
            </p:cNvPicPr>
            <p:nvPr/>
          </p:nvPicPr>
          <p:blipFill>
            <a:blip r:embed="rId3"/>
            <a:srcRect l="30666" r="5334" b="86667"/>
            <a:stretch>
              <a:fillRect/>
            </a:stretch>
          </p:blipFill>
          <p:spPr>
            <a:xfrm>
              <a:off x="1584" y="0"/>
              <a:ext cx="4176" cy="8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54" name="矩形 116741"/>
            <p:cNvSpPr/>
            <p:nvPr/>
          </p:nvSpPr>
          <p:spPr>
            <a:xfrm>
              <a:off x="1008" y="240"/>
              <a:ext cx="4752" cy="48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/>
            </a:p>
          </p:txBody>
        </p:sp>
        <p:grpSp>
          <p:nvGrpSpPr>
            <p:cNvPr id="2055" name="组合 116742"/>
            <p:cNvGrpSpPr/>
            <p:nvPr userDrawn="1"/>
          </p:nvGrpSpPr>
          <p:grpSpPr>
            <a:xfrm>
              <a:off x="0" y="2256"/>
              <a:ext cx="3642" cy="94"/>
              <a:chOff x="0" y="2256"/>
              <a:chExt cx="3642" cy="94"/>
            </a:xfrm>
          </p:grpSpPr>
          <p:sp>
            <p:nvSpPr>
              <p:cNvPr id="2056" name="任意多边形 116743"/>
              <p:cNvSpPr/>
              <p:nvPr/>
            </p:nvSpPr>
            <p:spPr>
              <a:xfrm>
                <a:off x="0" y="2310"/>
                <a:ext cx="3642" cy="1"/>
              </a:xfrm>
              <a:custGeom>
                <a:avLst/>
                <a:gdLst/>
                <a:ahLst/>
                <a:cxnLst/>
                <a:rect l="0" t="0" r="0" b="0"/>
                <a:pathLst>
                  <a:path w="3642" h="1">
                    <a:moveTo>
                      <a:pt x="0" y="0"/>
                    </a:moveTo>
                    <a:lnTo>
                      <a:pt x="3642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57" name="组合 116744"/>
              <p:cNvGrpSpPr/>
              <p:nvPr/>
            </p:nvGrpSpPr>
            <p:grpSpPr>
              <a:xfrm>
                <a:off x="960" y="2256"/>
                <a:ext cx="1678" cy="94"/>
                <a:chOff x="419" y="1193"/>
                <a:chExt cx="1678" cy="94"/>
              </a:xfrm>
            </p:grpSpPr>
            <p:sp>
              <p:nvSpPr>
                <p:cNvPr id="2058" name="椭圆 116745"/>
                <p:cNvSpPr/>
                <p:nvPr userDrawn="1"/>
              </p:nvSpPr>
              <p:spPr>
                <a:xfrm>
                  <a:off x="419" y="1193"/>
                  <a:ext cx="94" cy="9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rgbClr val="9B4F1B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anchor="t"/>
                <a:lstStyle/>
                <a:p>
                  <a:pPr lvl="0" indent="0"/>
                  <a:endParaRPr lang="zh-CN" altLang="en-US"/>
                </a:p>
              </p:txBody>
            </p:sp>
            <p:sp>
              <p:nvSpPr>
                <p:cNvPr id="2059" name="椭圆 116746"/>
                <p:cNvSpPr/>
                <p:nvPr userDrawn="1"/>
              </p:nvSpPr>
              <p:spPr>
                <a:xfrm>
                  <a:off x="947" y="1193"/>
                  <a:ext cx="94" cy="9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rgbClr val="9B4F1B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anchor="t"/>
                <a:lstStyle/>
                <a:p>
                  <a:pPr lvl="0" indent="0"/>
                  <a:endParaRPr lang="zh-CN" altLang="en-US"/>
                </a:p>
              </p:txBody>
            </p:sp>
            <p:sp>
              <p:nvSpPr>
                <p:cNvPr id="2060" name="椭圆 116747"/>
                <p:cNvSpPr/>
                <p:nvPr userDrawn="1"/>
              </p:nvSpPr>
              <p:spPr>
                <a:xfrm>
                  <a:off x="1475" y="1193"/>
                  <a:ext cx="94" cy="9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rgbClr val="9B4F1B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anchor="t"/>
                <a:lstStyle/>
                <a:p>
                  <a:pPr lvl="0" indent="0"/>
                  <a:endParaRPr lang="zh-CN" altLang="en-US"/>
                </a:p>
              </p:txBody>
            </p:sp>
            <p:sp>
              <p:nvSpPr>
                <p:cNvPr id="2061" name="椭圆 116748"/>
                <p:cNvSpPr/>
                <p:nvPr userDrawn="1"/>
              </p:nvSpPr>
              <p:spPr>
                <a:xfrm>
                  <a:off x="2003" y="1193"/>
                  <a:ext cx="94" cy="9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rgbClr val="9B4F1B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anchor="t"/>
                <a:lstStyle/>
                <a:p>
                  <a:pPr lvl="0" indent="0"/>
                  <a:endParaRPr lang="zh-CN" altLang="en-US"/>
                </a:p>
              </p:txBody>
            </p:sp>
          </p:grpSp>
        </p:grpSp>
      </p:grpSp>
      <p:sp>
        <p:nvSpPr>
          <p:cNvPr id="2062" name="文本框 116755"/>
          <p:cNvSpPr txBox="1"/>
          <p:nvPr userDrawn="1"/>
        </p:nvSpPr>
        <p:spPr>
          <a:xfrm>
            <a:off x="1096963" y="6543675"/>
            <a:ext cx="678815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/>
            <a:r>
              <a:rPr lang="zh-CN" altLang="en-US" sz="1400" dirty="0">
                <a:solidFill>
                  <a:srgbClr val="AEAEAE"/>
                </a:solidFill>
                <a:ea typeface="楷体_GB2312" pitchFamily="49" charset="-122"/>
              </a:rPr>
              <a:t>南京航空航天大学计算机基础教学实验中心 制作（版权所有）</a:t>
            </a:r>
            <a:endParaRPr lang="zh-CN" altLang="en-US" sz="1400">
              <a:solidFill>
                <a:srgbClr val="AEAEAE"/>
              </a:solidFill>
              <a:ea typeface="楷体_GB2312" pitchFamily="49" charset="-122"/>
            </a:endParaRPr>
          </a:p>
        </p:txBody>
      </p:sp>
      <p:sp>
        <p:nvSpPr>
          <p:cNvPr id="116750" name="标题 116749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16751" name="副标题 116750"/>
          <p:cNvSpPr>
            <a:spLocks noGrp="1"/>
          </p:cNvSpPr>
          <p:nvPr>
            <p:ph type="subTitle" idx="1"/>
          </p:nvPr>
        </p:nvSpPr>
        <p:spPr>
          <a:xfrm>
            <a:off x="1524000" y="40386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116752" name="日期占位符 116751"/>
          <p:cNvSpPr>
            <a:spLocks noGrp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fontAlgn="base"/>
            <a:fld id="{BB962C8B-B14F-4D97-AF65-F5344CB8AC3E}" type="datetime1">
              <a:rPr lang="zh-CN" altLang="en-US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2019/12/31</a:t>
            </a:fld>
            <a:endParaRPr lang="zh-CN" altLang="en-US" noProof="1">
              <a:latin typeface="Tahoma" panose="020B0604030504040204" pitchFamily="34" charset="0"/>
            </a:endParaRPr>
          </a:p>
        </p:txBody>
      </p:sp>
      <p:sp>
        <p:nvSpPr>
          <p:cNvPr id="116753" name="页脚占位符 116752"/>
          <p:cNvSpPr>
            <a:spLocks noGrp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fontAlgn="base"/>
            <a:endParaRPr lang="zh-CN" altLang="en-US" noProof="1">
              <a:latin typeface="Tahoma" panose="020B0604030504040204" pitchFamily="34" charset="0"/>
            </a:endParaRPr>
          </a:p>
        </p:txBody>
      </p:sp>
      <p:sp>
        <p:nvSpPr>
          <p:cNvPr id="116754" name="灯片编号占位符 116753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fontAlgn="base"/>
            <a:fld id="{9A0DB2DC-4C9A-4742-B13C-FB6460FD3503}" type="slidenum">
              <a:rPr lang="zh-CN" altLang="en-US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19850" y="381000"/>
            <a:ext cx="2038350" cy="57912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5996885" cy="5791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3995166" cy="47244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63034" y="1447800"/>
            <a:ext cx="3995166" cy="47244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115713"/>
          <p:cNvGrpSpPr/>
          <p:nvPr/>
        </p:nvGrpSpPr>
        <p:grpSpPr>
          <a:xfrm>
            <a:off x="1600200" y="0"/>
            <a:ext cx="7543800" cy="381000"/>
            <a:chOff x="1008" y="0"/>
            <a:chExt cx="4752" cy="288"/>
          </a:xfrm>
        </p:grpSpPr>
        <p:sp>
          <p:nvSpPr>
            <p:cNvPr id="1027" name="矩形 115714"/>
            <p:cNvSpPr/>
            <p:nvPr/>
          </p:nvSpPr>
          <p:spPr>
            <a:xfrm>
              <a:off x="1008" y="0"/>
              <a:ext cx="4752" cy="24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pic>
          <p:nvPicPr>
            <p:cNvPr id="1028" name="图片 115715" descr="CITBANND"/>
            <p:cNvPicPr>
              <a:picLocks noChangeAspect="1"/>
            </p:cNvPicPr>
            <p:nvPr/>
          </p:nvPicPr>
          <p:blipFill>
            <a:blip r:embed="rId13"/>
            <a:srcRect l="30666" r="5334" b="86667"/>
            <a:stretch>
              <a:fillRect/>
            </a:stretch>
          </p:blipFill>
          <p:spPr>
            <a:xfrm>
              <a:off x="1584" y="0"/>
              <a:ext cx="4176" cy="8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9" name="矩形 115716"/>
            <p:cNvSpPr/>
            <p:nvPr/>
          </p:nvSpPr>
          <p:spPr>
            <a:xfrm>
              <a:off x="1008" y="240"/>
              <a:ext cx="4752" cy="48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30" name="组合 115717"/>
          <p:cNvGrpSpPr/>
          <p:nvPr/>
        </p:nvGrpSpPr>
        <p:grpSpPr>
          <a:xfrm>
            <a:off x="76200" y="1066800"/>
            <a:ext cx="6858000" cy="4964113"/>
            <a:chOff x="96" y="1193"/>
            <a:chExt cx="4320" cy="3127"/>
          </a:xfrm>
        </p:grpSpPr>
        <p:sp>
          <p:nvSpPr>
            <p:cNvPr id="1031" name="任意多边形 115718"/>
            <p:cNvSpPr/>
            <p:nvPr/>
          </p:nvSpPr>
          <p:spPr>
            <a:xfrm>
              <a:off x="96" y="1248"/>
              <a:ext cx="4320" cy="3072"/>
            </a:xfrm>
            <a:custGeom>
              <a:avLst/>
              <a:gdLst/>
              <a:ahLst/>
              <a:cxnLst/>
              <a:rect l="0" t="0" r="0" b="0"/>
              <a:pathLst>
                <a:path w="4320" h="3264">
                  <a:moveTo>
                    <a:pt x="0" y="3264"/>
                  </a:moveTo>
                  <a:lnTo>
                    <a:pt x="0" y="0"/>
                  </a:lnTo>
                  <a:lnTo>
                    <a:pt x="432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" name="椭圆 115719"/>
            <p:cNvSpPr/>
            <p:nvPr/>
          </p:nvSpPr>
          <p:spPr>
            <a:xfrm>
              <a:off x="419" y="1193"/>
              <a:ext cx="94" cy="9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9B4F1B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033" name="椭圆 115720"/>
            <p:cNvSpPr/>
            <p:nvPr/>
          </p:nvSpPr>
          <p:spPr>
            <a:xfrm>
              <a:off x="947" y="1193"/>
              <a:ext cx="94" cy="9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9B4F1B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034" name="椭圆 115721"/>
            <p:cNvSpPr/>
            <p:nvPr/>
          </p:nvSpPr>
          <p:spPr>
            <a:xfrm>
              <a:off x="1475" y="1193"/>
              <a:ext cx="94" cy="9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9B4F1B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椭圆 115722"/>
            <p:cNvSpPr/>
            <p:nvPr/>
          </p:nvSpPr>
          <p:spPr>
            <a:xfrm>
              <a:off x="2003" y="1193"/>
              <a:ext cx="94" cy="9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9B4F1B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36" name="标题 115723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 dirty="0"/>
              <a:t>单击此处编辑母版标题样式</a:t>
            </a:r>
          </a:p>
        </p:txBody>
      </p:sp>
      <p:sp>
        <p:nvSpPr>
          <p:cNvPr id="1037" name="文本占位符 115724"/>
          <p:cNvSpPr>
            <a:spLocks noGrp="1"/>
          </p:cNvSpPr>
          <p:nvPr>
            <p:ph type="body"/>
          </p:nvPr>
        </p:nvSpPr>
        <p:spPr>
          <a:xfrm>
            <a:off x="304800" y="1447800"/>
            <a:ext cx="8153400" cy="4724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15726" name="日期占位符 115725"/>
          <p:cNvSpPr>
            <a:spLocks noGrp="1"/>
          </p:cNvSpPr>
          <p:nvPr>
            <p:ph type="dt" sz="half" idx="2"/>
          </p:nvPr>
        </p:nvSpPr>
        <p:spPr>
          <a:xfrm>
            <a:off x="5334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15727" name="页脚占位符 115726"/>
          <p:cNvSpPr>
            <a:spLocks noGrp="1"/>
          </p:cNvSpPr>
          <p:nvPr>
            <p:ph type="ftr" sz="quarter" idx="3"/>
          </p:nvPr>
        </p:nvSpPr>
        <p:spPr>
          <a:xfrm>
            <a:off x="29718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15728" name="灯片编号占位符 115727"/>
          <p:cNvSpPr>
            <a:spLocks noGrp="1"/>
          </p:cNvSpPr>
          <p:nvPr>
            <p:ph type="sldNum" sz="quarter" idx="4"/>
          </p:nvPr>
        </p:nvSpPr>
        <p:spPr>
          <a:xfrm>
            <a:off x="6400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  <p:sp>
        <p:nvSpPr>
          <p:cNvPr id="1041" name="椭圆 115728"/>
          <p:cNvSpPr/>
          <p:nvPr userDrawn="1"/>
        </p:nvSpPr>
        <p:spPr>
          <a:xfrm>
            <a:off x="7620000" y="0"/>
            <a:ext cx="1524000" cy="685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  <a:tileRect/>
          </a:gradFill>
          <a:ln w="12700">
            <a:noFill/>
          </a:ln>
        </p:spPr>
        <p:txBody>
          <a:bodyPr wrap="none" anchor="ctr"/>
          <a:lstStyle/>
          <a:p>
            <a:pPr lvl="0" indent="0" algn="ctr"/>
            <a:r>
              <a:rPr lang="zh-CN" altLang="en-US" dirty="0">
                <a:latin typeface="Times New Roman" panose="02020603050405020304" charset="0"/>
                <a:ea typeface="华文新魏" panose="02010800040101010101" pitchFamily="2" charset="-122"/>
              </a:rPr>
              <a:t>第8章</a:t>
            </a:r>
          </a:p>
        </p:txBody>
      </p:sp>
      <p:sp>
        <p:nvSpPr>
          <p:cNvPr id="1042" name="流程图: 延期 115729">
            <a:hlinkClick r:id="" action="ppaction://hlinkshowjump?jump=nextslide"/>
          </p:cNvPr>
          <p:cNvSpPr/>
          <p:nvPr userDrawn="1"/>
        </p:nvSpPr>
        <p:spPr>
          <a:xfrm>
            <a:off x="8229600" y="6400800"/>
            <a:ext cx="457200" cy="304800"/>
          </a:xfrm>
          <a:prstGeom prst="flowChartDelay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43" name="流程图: 延期 115730">
            <a:hlinkClick r:id="" action="ppaction://hlinkshowjump?jump=previousslide"/>
          </p:cNvPr>
          <p:cNvSpPr/>
          <p:nvPr userDrawn="1"/>
        </p:nvSpPr>
        <p:spPr>
          <a:xfrm rot="10800000">
            <a:off x="7620000" y="6400800"/>
            <a:ext cx="457200" cy="304800"/>
          </a:xfrm>
          <a:prstGeom prst="flowChartDelay">
            <a:avLst/>
          </a:prstGeom>
          <a:gradFill rotWithShape="0">
            <a:gsLst>
              <a:gs pos="0">
                <a:srgbClr val="FFFFFF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44" name="椭圆 115731">
            <a:hlinkClick r:id="" action="ppaction://hlinkshowjump?jump=endshow"/>
          </p:cNvPr>
          <p:cNvSpPr/>
          <p:nvPr userDrawn="1"/>
        </p:nvSpPr>
        <p:spPr>
          <a:xfrm>
            <a:off x="8763000" y="6357938"/>
            <a:ext cx="304800" cy="34766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9966FF"/>
              </a:gs>
            </a:gsLst>
            <a:path path="shape">
              <a:fillToRect l="50000" t="50000" r="50000" b="50000"/>
            </a:path>
            <a:tileRect/>
          </a:gra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45" name="文本框 115733"/>
          <p:cNvSpPr txBox="1"/>
          <p:nvPr userDrawn="1"/>
        </p:nvSpPr>
        <p:spPr>
          <a:xfrm>
            <a:off x="1096963" y="6543675"/>
            <a:ext cx="678815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/>
            <a:r>
              <a:rPr lang="zh-CN" altLang="en-US" sz="1400" dirty="0">
                <a:solidFill>
                  <a:srgbClr val="AEAEAE"/>
                </a:solidFill>
                <a:latin typeface="Times New Roman" panose="02020603050405020304" charset="0"/>
                <a:ea typeface="楷体_GB2312" pitchFamily="49" charset="-122"/>
              </a:rPr>
              <a:t>南京航空航天大学计算机基础教学实验中心 制作（版权所有</a:t>
            </a:r>
            <a:r>
              <a:rPr lang="zh-CN" altLang="en-US" sz="1400" dirty="0" smtClean="0">
                <a:solidFill>
                  <a:srgbClr val="AEAEAE"/>
                </a:solidFill>
                <a:latin typeface="Times New Roman" panose="02020603050405020304" charset="0"/>
                <a:ea typeface="楷体_GB2312" pitchFamily="49" charset="-122"/>
              </a:rPr>
              <a:t>） </a:t>
            </a:r>
            <a:endParaRPr lang="zh-CN" altLang="en-US" sz="1400" dirty="0">
              <a:solidFill>
                <a:srgbClr val="AEAEAE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1" u="none" kern="1200" baseline="0">
          <a:solidFill>
            <a:srgbClr val="0000B0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F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M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SzPct val="55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0.xml"/><Relationship Id="rId4" Type="http://schemas.openxmlformats.org/officeDocument/2006/relationships/slide" Target="slide2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4097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672388" cy="1425575"/>
          </a:xfrm>
        </p:spPr>
        <p:txBody>
          <a:bodyPr anchor="b"/>
          <a:lstStyle/>
          <a:p>
            <a:pPr algn="ctr" defTabSz="914400"/>
            <a:r>
              <a:rPr lang="zh-CN" altLang="en-US" sz="4800" i="0" kern="1200" baseline="0" dirty="0">
                <a:latin typeface="+mj-lt"/>
                <a:ea typeface="+mj-ea"/>
                <a:cs typeface="+mj-cs"/>
              </a:rPr>
              <a:t>第8章  </a:t>
            </a:r>
            <a:br>
              <a:rPr lang="zh-CN" altLang="en-US" sz="4800" i="0" kern="1200" baseline="0" dirty="0">
                <a:latin typeface="+mj-lt"/>
                <a:ea typeface="+mj-ea"/>
                <a:cs typeface="+mj-cs"/>
              </a:rPr>
            </a:br>
            <a:r>
              <a:rPr lang="zh-CN" altLang="en-US" sz="4800" i="0" kern="1200" baseline="0" dirty="0">
                <a:latin typeface="+mj-lt"/>
                <a:ea typeface="+mj-ea"/>
                <a:cs typeface="+mj-cs"/>
              </a:rPr>
              <a:t>结构体、共用体和枚举类型 </a:t>
            </a:r>
          </a:p>
        </p:txBody>
      </p:sp>
    </p:spTree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5222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latin typeface="楷体_GB2312" pitchFamily="49" charset="-122"/>
              </a:rPr>
              <a:t>说明</a:t>
            </a:r>
          </a:p>
        </p:txBody>
      </p:sp>
      <p:sp>
        <p:nvSpPr>
          <p:cNvPr id="52228" name="矩形 52227"/>
          <p:cNvSpPr/>
          <p:nvPr/>
        </p:nvSpPr>
        <p:spPr>
          <a:xfrm>
            <a:off x="533400" y="1171575"/>
            <a:ext cx="8382000" cy="1563688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lvl="0" indent="0">
              <a:lnSpc>
                <a:spcPct val="115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(1) </a:t>
            </a: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结构体类型是一种构造数据类型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，它与</a:t>
            </a:r>
            <a:r>
              <a:rPr lang="en-US" altLang="zh-CN" sz="2800" b="1" err="1">
                <a:latin typeface="Times New Roman" panose="02020603050405020304" charset="0"/>
                <a:ea typeface="楷体_GB2312" pitchFamily="49" charset="-122"/>
              </a:rPr>
              <a:t>int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, char,float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等系统定义的基本数据类型具有同等地位，是由用户自行定义的。</a:t>
            </a:r>
          </a:p>
        </p:txBody>
      </p:sp>
      <p:sp>
        <p:nvSpPr>
          <p:cNvPr id="52229" name="矩形 52228"/>
          <p:cNvSpPr/>
          <p:nvPr/>
        </p:nvSpPr>
        <p:spPr>
          <a:xfrm>
            <a:off x="685800" y="3581400"/>
            <a:ext cx="8077200" cy="16922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lvl="0" indent="0">
              <a:lnSpc>
                <a:spcPct val="125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altLang="en-US" sz="28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结构体类型不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分配任何存储空间。</a:t>
            </a:r>
          </a:p>
          <a:p>
            <a:pPr lvl="0" indent="0">
              <a:lnSpc>
                <a:spcPct val="125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	相应结构体类型的</a:t>
            </a: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变量、数组及动态开辟的存储单元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占存储空间。</a:t>
            </a:r>
          </a:p>
        </p:txBody>
      </p:sp>
      <p:sp>
        <p:nvSpPr>
          <p:cNvPr id="52231" name="动作按钮: 上一张 52230">
            <a:hlinkClick r:id="rId2" action="ppaction://hlinksldjump"/>
          </p:cNvPr>
          <p:cNvSpPr/>
          <p:nvPr/>
        </p:nvSpPr>
        <p:spPr>
          <a:xfrm>
            <a:off x="8305800" y="6172200"/>
            <a:ext cx="838200" cy="685800"/>
          </a:xfrm>
          <a:prstGeom prst="actionButtonReturn">
            <a:avLst/>
          </a:prstGeom>
          <a:solidFill>
            <a:schemeClr val="accent1"/>
          </a:solidFill>
          <a:ln w="38100">
            <a:noFill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2232" name="文本框 52231"/>
          <p:cNvSpPr txBox="1"/>
          <p:nvPr/>
        </p:nvSpPr>
        <p:spPr>
          <a:xfrm>
            <a:off x="914400" y="2895600"/>
            <a:ext cx="6781800" cy="519113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  <a:tileRect/>
          </a:gradFill>
          <a:ln w="12700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sz="2800" b="1" i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构造的数据类型可以用来定义变量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/>
      <p:bldP spid="52229" grpId="0"/>
      <p:bldP spid="522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53249"/>
          <p:cNvSpPr>
            <a:spLocks noGrp="1"/>
          </p:cNvSpPr>
          <p:nvPr>
            <p:ph type="title"/>
          </p:nvPr>
        </p:nvSpPr>
        <p:spPr>
          <a:xfrm>
            <a:off x="304800" y="304800"/>
            <a:ext cx="7564438" cy="685800"/>
          </a:xfrm>
        </p:spPr>
        <p:txBody>
          <a:bodyPr anchor="ctr"/>
          <a:lstStyle/>
          <a:p>
            <a:r>
              <a:rPr lang="zh-CN" altLang="en-US" sz="3600" dirty="0"/>
              <a:t>结构体类型的变量和数组的定义方法</a:t>
            </a:r>
          </a:p>
        </p:txBody>
      </p:sp>
      <p:sp>
        <p:nvSpPr>
          <p:cNvPr id="53252" name="矩形 53251"/>
          <p:cNvSpPr/>
          <p:nvPr/>
        </p:nvSpPr>
        <p:spPr>
          <a:xfrm>
            <a:off x="381000" y="1219200"/>
            <a:ext cx="85344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 algn="just">
              <a:lnSpc>
                <a:spcPct val="1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先定义结构体类型，再单独进行定义</a:t>
            </a:r>
          </a:p>
          <a:p>
            <a:pPr lvl="0" indent="0" algn="just">
              <a:lnSpc>
                <a:spcPct val="1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在定义类型的同时定义结构体变量</a:t>
            </a:r>
          </a:p>
          <a:p>
            <a:pPr lvl="0" indent="0" algn="just">
              <a:lnSpc>
                <a:spcPct val="1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在定义一个无名结构体类型的同时，直接进行定义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5427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方法一</a:t>
            </a:r>
          </a:p>
        </p:txBody>
      </p:sp>
      <p:sp>
        <p:nvSpPr>
          <p:cNvPr id="54275" name="文本框 54274"/>
          <p:cNvSpPr txBox="1"/>
          <p:nvPr/>
        </p:nvSpPr>
        <p:spPr>
          <a:xfrm>
            <a:off x="609600" y="1173163"/>
            <a:ext cx="8382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fontAlgn="base"/>
            <a:r>
              <a:rPr lang="zh-CN" altLang="en-US" sz="3200" b="1" u="sng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楷体_GB2312" pitchFamily="49" charset="-122"/>
                <a:cs typeface="+mn-ea"/>
              </a:rPr>
              <a:t>先声明结构体类型再定义结构体变量</a:t>
            </a:r>
            <a:endParaRPr lang="zh-CN" altLang="en-US" sz="3200" b="1" u="sng" strike="noStrike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54276" name="矩形 54275"/>
          <p:cNvSpPr/>
          <p:nvPr/>
        </p:nvSpPr>
        <p:spPr>
          <a:xfrm>
            <a:off x="762000" y="1790700"/>
            <a:ext cx="6781800" cy="2566988"/>
          </a:xfrm>
          <a:prstGeom prst="rect">
            <a:avLst/>
          </a:prstGeom>
          <a:noFill/>
          <a:ln w="38100" cap="sq" cmpd="sng">
            <a:solidFill>
              <a:srgbClr val="33CC33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pPr lvl="0" indent="0"/>
            <a:r>
              <a:rPr lang="en-US" altLang="zh-CN" sz="3200" b="1" err="1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struct</a:t>
            </a:r>
            <a:r>
              <a:rPr lang="en-US" altLang="zh-CN" sz="3200" b="1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 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结构体名</a:t>
            </a:r>
          </a:p>
          <a:p>
            <a:pPr lvl="0" indent="0"/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      {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成员列表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}；</a:t>
            </a:r>
          </a:p>
          <a:p>
            <a:pPr lvl="0" indent="0"/>
            <a:r>
              <a:rPr lang="en-US" altLang="zh-CN" sz="3200" b="1" err="1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struct</a:t>
            </a:r>
            <a:r>
              <a:rPr lang="en-US" altLang="zh-CN" sz="3200" b="1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 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结构体名 变量名列表；</a:t>
            </a:r>
          </a:p>
          <a:p>
            <a:pPr lvl="0" indent="0"/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charset="0"/>
                <a:ea typeface="楷体_GB2312" pitchFamily="49" charset="-122"/>
              </a:rPr>
              <a:t>或</a:t>
            </a:r>
          </a:p>
          <a:p>
            <a:pPr lvl="0" indent="0"/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结构体名 变量名列表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/>
      <p:bldP spid="5427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5529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例</a:t>
            </a:r>
          </a:p>
        </p:txBody>
      </p:sp>
      <p:sp>
        <p:nvSpPr>
          <p:cNvPr id="55299" name="内容占位符 55298"/>
          <p:cNvSpPr>
            <a:spLocks noGrp="1"/>
          </p:cNvSpPr>
          <p:nvPr>
            <p:ph idx="1"/>
          </p:nvPr>
        </p:nvSpPr>
        <p:spPr>
          <a:xfrm>
            <a:off x="381000" y="1219200"/>
            <a:ext cx="7772400" cy="5334000"/>
          </a:xfrm>
          <a:ln w="12700"/>
        </p:spPr>
        <p:txBody>
          <a:bodyPr wrap="square" lIns="91440" tIns="45720" rIns="91440" bIns="45720" anchor="t"/>
          <a:lstStyle/>
          <a:p>
            <a:pPr>
              <a:lnSpc>
                <a:spcPct val="80000"/>
              </a:lnSpc>
              <a:buNone/>
            </a:pPr>
            <a:r>
              <a:rPr lang="en-US" altLang="zh-CN" err="1">
                <a:solidFill>
                  <a:srgbClr val="FF0000"/>
                </a:solidFill>
              </a:rPr>
              <a:t>struct</a:t>
            </a:r>
            <a:r>
              <a:rPr lang="en-US" altLang="zh-CN">
                <a:solidFill>
                  <a:srgbClr val="FF0000"/>
                </a:solidFill>
              </a:rPr>
              <a:t>  student</a:t>
            </a:r>
            <a:r>
              <a:rPr lang="en-US" altLang="zh-CN"/>
              <a:t>	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/>
              <a:t> {  </a:t>
            </a:r>
            <a:r>
              <a:rPr lang="en-US" altLang="zh-CN" err="1"/>
              <a:t>int</a:t>
            </a:r>
            <a:r>
              <a:rPr lang="en-US" altLang="zh-CN"/>
              <a:t> num;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/>
              <a:t>     char  name[12];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/>
              <a:t>     char sex;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>
                <a:solidFill>
                  <a:schemeClr val="accent2"/>
                </a:solidFill>
              </a:rPr>
              <a:t>     date</a:t>
            </a:r>
            <a:r>
              <a:rPr lang="en-US" altLang="zh-CN"/>
              <a:t> birthday ;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/>
              <a:t>     float sc[4];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/>
              <a:t>} 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err="1">
                <a:solidFill>
                  <a:srgbClr val="FF0000"/>
                </a:solidFill>
              </a:rPr>
              <a:t>struct</a:t>
            </a:r>
            <a:r>
              <a:rPr lang="en-US" altLang="zh-CN">
                <a:solidFill>
                  <a:srgbClr val="FF0000"/>
                </a:solidFill>
              </a:rPr>
              <a:t> student</a:t>
            </a:r>
            <a:r>
              <a:rPr lang="en-US" altLang="zh-CN"/>
              <a:t>  std,pers[3];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dirty="0"/>
              <a:t>或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student</a:t>
            </a:r>
            <a:r>
              <a:rPr lang="en-US" altLang="zh-CN"/>
              <a:t>  std,pers[3];</a:t>
            </a:r>
            <a:endParaRPr lang="zh-CN" altLang="en-US"/>
          </a:p>
        </p:txBody>
      </p:sp>
      <p:sp>
        <p:nvSpPr>
          <p:cNvPr id="55301" name="云形标注 55300"/>
          <p:cNvSpPr/>
          <p:nvPr/>
        </p:nvSpPr>
        <p:spPr>
          <a:xfrm>
            <a:off x="2667000" y="1828800"/>
            <a:ext cx="6477000" cy="3200400"/>
          </a:xfrm>
          <a:prstGeom prst="cloudCallout">
            <a:avLst>
              <a:gd name="adj1" fmla="val -21593"/>
              <a:gd name="adj2" fmla="val 63444"/>
            </a:avLst>
          </a:prstGeom>
          <a:gradFill rotWithShape="0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/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std：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结构体变量</a:t>
            </a:r>
          </a:p>
          <a:p>
            <a:pPr lvl="0" indent="0"/>
            <a:r>
              <a:rPr lang="en-US" altLang="zh-CN" sz="2800" b="1" err="1">
                <a:latin typeface="Times New Roman" panose="02020603050405020304" charset="0"/>
                <a:ea typeface="楷体_GB2312" pitchFamily="49" charset="-122"/>
              </a:rPr>
              <a:t>pers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：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结构体数组，</a:t>
            </a:r>
          </a:p>
          <a:p>
            <a:pPr lvl="0" indent="0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（三个元素均为结构体类型变量）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/>
      <p:bldP spid="5530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563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变量</a:t>
            </a:r>
            <a:r>
              <a:rPr lang="en-US" altLang="zh-CN"/>
              <a:t>std</a:t>
            </a:r>
            <a:r>
              <a:rPr lang="zh-CN" altLang="en-US" dirty="0"/>
              <a:t>的结构</a:t>
            </a:r>
          </a:p>
        </p:txBody>
      </p:sp>
      <p:grpSp>
        <p:nvGrpSpPr>
          <p:cNvPr id="56323" name="组合 56322"/>
          <p:cNvGrpSpPr/>
          <p:nvPr/>
        </p:nvGrpSpPr>
        <p:grpSpPr>
          <a:xfrm>
            <a:off x="609600" y="1423988"/>
            <a:ext cx="8153400" cy="557212"/>
            <a:chOff x="336" y="816"/>
            <a:chExt cx="5136" cy="351"/>
          </a:xfrm>
        </p:grpSpPr>
        <p:sp>
          <p:nvSpPr>
            <p:cNvPr id="17411" name="文本框 56323"/>
            <p:cNvSpPr txBox="1"/>
            <p:nvPr/>
          </p:nvSpPr>
          <p:spPr>
            <a:xfrm>
              <a:off x="336" y="816"/>
              <a:ext cx="5136" cy="351"/>
            </a:xfrm>
            <a:prstGeom prst="rect">
              <a:avLst/>
            </a:prstGeom>
            <a:noFill/>
            <a:ln w="38100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charset="0"/>
                  <a:ea typeface="宋体" panose="02010600030101010101" pitchFamily="2" charset="-122"/>
                </a:rPr>
                <a:t>num  name sex  year  month day sc[0] sc[1] sc[2] sc[3]</a:t>
              </a:r>
            </a:p>
          </p:txBody>
        </p:sp>
        <p:sp>
          <p:nvSpPr>
            <p:cNvPr id="17412" name="直接连接符 56324"/>
            <p:cNvSpPr/>
            <p:nvPr/>
          </p:nvSpPr>
          <p:spPr>
            <a:xfrm>
              <a:off x="816" y="816"/>
              <a:ext cx="0" cy="336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13" name="直接连接符 56325"/>
            <p:cNvSpPr/>
            <p:nvPr/>
          </p:nvSpPr>
          <p:spPr>
            <a:xfrm>
              <a:off x="1440" y="816"/>
              <a:ext cx="0" cy="336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14" name="直接连接符 56326"/>
            <p:cNvSpPr/>
            <p:nvPr/>
          </p:nvSpPr>
          <p:spPr>
            <a:xfrm>
              <a:off x="1824" y="816"/>
              <a:ext cx="0" cy="336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15" name="直接连接符 56327"/>
            <p:cNvSpPr/>
            <p:nvPr/>
          </p:nvSpPr>
          <p:spPr>
            <a:xfrm>
              <a:off x="2304" y="816"/>
              <a:ext cx="0" cy="336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16" name="直接连接符 56328"/>
            <p:cNvSpPr/>
            <p:nvPr/>
          </p:nvSpPr>
          <p:spPr>
            <a:xfrm>
              <a:off x="2976" y="816"/>
              <a:ext cx="0" cy="336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17" name="直接连接符 56329"/>
            <p:cNvSpPr/>
            <p:nvPr/>
          </p:nvSpPr>
          <p:spPr>
            <a:xfrm>
              <a:off x="3360" y="816"/>
              <a:ext cx="0" cy="336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18" name="直接连接符 56330"/>
            <p:cNvSpPr/>
            <p:nvPr/>
          </p:nvSpPr>
          <p:spPr>
            <a:xfrm>
              <a:off x="3840" y="816"/>
              <a:ext cx="0" cy="336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19" name="直接连接符 56331"/>
            <p:cNvSpPr/>
            <p:nvPr/>
          </p:nvSpPr>
          <p:spPr>
            <a:xfrm>
              <a:off x="4368" y="816"/>
              <a:ext cx="0" cy="336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20" name="直接连接符 56332"/>
            <p:cNvSpPr/>
            <p:nvPr/>
          </p:nvSpPr>
          <p:spPr>
            <a:xfrm>
              <a:off x="4859" y="816"/>
              <a:ext cx="0" cy="336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6334" name="左大括号 56333"/>
          <p:cNvSpPr/>
          <p:nvPr/>
        </p:nvSpPr>
        <p:spPr>
          <a:xfrm rot="-5400000">
            <a:off x="4038600" y="1066800"/>
            <a:ext cx="304800" cy="2438400"/>
          </a:xfrm>
          <a:prstGeom prst="leftBrace">
            <a:avLst>
              <a:gd name="adj1" fmla="val 66629"/>
              <a:gd name="adj2" fmla="val 51773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6335" name="文本框 56334"/>
          <p:cNvSpPr txBox="1"/>
          <p:nvPr/>
        </p:nvSpPr>
        <p:spPr>
          <a:xfrm>
            <a:off x="3124200" y="2667000"/>
            <a:ext cx="2133600" cy="579438"/>
          </a:xfrm>
          <a:prstGeom prst="rect">
            <a:avLst/>
          </a:prstGeom>
          <a:noFill/>
          <a:ln w="38100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en-US" altLang="zh-CN" sz="320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birthday </a:t>
            </a:r>
          </a:p>
        </p:txBody>
      </p:sp>
      <p:sp>
        <p:nvSpPr>
          <p:cNvPr id="56336" name="横卷形 56335"/>
          <p:cNvSpPr/>
          <p:nvPr/>
        </p:nvSpPr>
        <p:spPr>
          <a:xfrm>
            <a:off x="1524000" y="3733800"/>
            <a:ext cx="6096000" cy="12954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  <a:tileRect/>
          </a:gradFill>
          <a:ln w="381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charset="0"/>
                <a:ea typeface="楷体_GB2312" pitchFamily="49" charset="-122"/>
              </a:rPr>
              <a:t>注意：各成员按顺序排列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5" grpId="0"/>
      <p:bldP spid="563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5734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方法二</a:t>
            </a:r>
          </a:p>
        </p:txBody>
      </p:sp>
      <p:sp>
        <p:nvSpPr>
          <p:cNvPr id="57347" name="文本框 57346"/>
          <p:cNvSpPr txBox="1"/>
          <p:nvPr/>
        </p:nvSpPr>
        <p:spPr>
          <a:xfrm>
            <a:off x="381000" y="1096963"/>
            <a:ext cx="8610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fontAlgn="base">
              <a:spcBef>
                <a:spcPct val="50000"/>
              </a:spcBef>
            </a:pPr>
            <a:r>
              <a:rPr lang="zh-CN" altLang="en-US" sz="3200" b="1" u="sng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楷体_GB2312" pitchFamily="49" charset="-122"/>
                <a:cs typeface="+mn-ea"/>
              </a:rPr>
              <a:t>在声明类型的同时定义结构体变量</a:t>
            </a:r>
            <a:endParaRPr lang="zh-CN" altLang="en-US" sz="3200" b="1" u="sng" strike="noStrike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57348" name="文本框 57347"/>
          <p:cNvSpPr txBox="1"/>
          <p:nvPr/>
        </p:nvSpPr>
        <p:spPr>
          <a:xfrm>
            <a:off x="4038600" y="1600200"/>
            <a:ext cx="4876800" cy="35036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/>
            <a:r>
              <a:rPr lang="en-US" altLang="zh-CN" sz="3200" b="1" err="1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struct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  student</a:t>
            </a:r>
            <a:r>
              <a:rPr lang="en-US" altLang="zh-CN" sz="3200" b="1">
                <a:latin typeface="Times New Roman" panose="02020603050405020304" charset="0"/>
                <a:ea typeface="楷体_GB2312" pitchFamily="49" charset="-122"/>
              </a:rPr>
              <a:t>	</a:t>
            </a:r>
          </a:p>
          <a:p>
            <a:pPr lvl="0" indent="0"/>
            <a:r>
              <a:rPr lang="en-US" altLang="zh-CN" sz="3200" b="1">
                <a:latin typeface="Times New Roman" panose="02020603050405020304" charset="0"/>
                <a:ea typeface="楷体_GB2312" pitchFamily="49" charset="-122"/>
              </a:rPr>
              <a:t> {  </a:t>
            </a:r>
            <a:r>
              <a:rPr lang="en-US" altLang="zh-CN" sz="3200" b="1" err="1">
                <a:latin typeface="Times New Roman" panose="02020603050405020304" charset="0"/>
                <a:ea typeface="楷体_GB2312" pitchFamily="49" charset="-122"/>
              </a:rPr>
              <a:t>int</a:t>
            </a:r>
            <a:r>
              <a:rPr lang="en-US" altLang="zh-CN" sz="3200" b="1">
                <a:latin typeface="Times New Roman" panose="02020603050405020304" charset="0"/>
                <a:ea typeface="楷体_GB2312" pitchFamily="49" charset="-122"/>
              </a:rPr>
              <a:t> num; </a:t>
            </a:r>
          </a:p>
          <a:p>
            <a:pPr lvl="0" indent="0"/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   </a:t>
            </a:r>
            <a:r>
              <a:rPr lang="en-US" altLang="zh-CN" sz="3200" b="1">
                <a:latin typeface="Times New Roman" panose="02020603050405020304" charset="0"/>
                <a:ea typeface="楷体_GB2312" pitchFamily="49" charset="-122"/>
              </a:rPr>
              <a:t>char  name[12];</a:t>
            </a:r>
          </a:p>
          <a:p>
            <a:pPr lvl="0" indent="0"/>
            <a:r>
              <a:rPr lang="en-US" altLang="zh-CN" sz="3200" b="1">
                <a:latin typeface="Times New Roman" panose="02020603050405020304" charset="0"/>
                <a:ea typeface="楷体_GB2312" pitchFamily="49" charset="-122"/>
              </a:rPr>
              <a:t>     char sex;</a:t>
            </a:r>
          </a:p>
          <a:p>
            <a:pPr lvl="0" indent="0"/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   </a:t>
            </a:r>
            <a:r>
              <a:rPr lang="en-US" altLang="zh-CN" sz="3200" b="1" err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struct</a:t>
            </a:r>
            <a:r>
              <a:rPr lang="en-US" altLang="zh-CN" sz="3200" b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 date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birthday ; </a:t>
            </a:r>
            <a:endParaRPr lang="en-US" altLang="zh-CN" sz="3200" b="1">
              <a:latin typeface="Times New Roman" panose="02020603050405020304" charset="0"/>
              <a:ea typeface="楷体_GB2312" pitchFamily="49" charset="-122"/>
            </a:endParaRPr>
          </a:p>
          <a:p>
            <a:pPr lvl="0" indent="0"/>
            <a:r>
              <a:rPr lang="en-US" altLang="zh-CN" sz="3200" b="1">
                <a:latin typeface="Times New Roman" panose="02020603050405020304" charset="0"/>
                <a:ea typeface="楷体_GB2312" pitchFamily="49" charset="-122"/>
              </a:rPr>
              <a:t>     float sc[4];</a:t>
            </a:r>
          </a:p>
          <a:p>
            <a:pPr lvl="0" indent="0"/>
            <a:r>
              <a:rPr lang="en-US" altLang="zh-CN" sz="3200" b="1">
                <a:latin typeface="Times New Roman" panose="02020603050405020304" charset="0"/>
                <a:ea typeface="楷体_GB2312" pitchFamily="49" charset="-122"/>
              </a:rPr>
              <a:t>}  std,pers[3];</a:t>
            </a:r>
          </a:p>
        </p:txBody>
      </p:sp>
      <p:sp>
        <p:nvSpPr>
          <p:cNvPr id="57349" name="矩形 57348"/>
          <p:cNvSpPr/>
          <p:nvPr/>
        </p:nvSpPr>
        <p:spPr>
          <a:xfrm>
            <a:off x="609600" y="1903413"/>
            <a:ext cx="2771775" cy="2265362"/>
          </a:xfrm>
          <a:prstGeom prst="rect">
            <a:avLst/>
          </a:prstGeom>
          <a:noFill/>
          <a:ln w="38100" cap="sq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lvl="0" indent="0"/>
            <a:r>
              <a:rPr lang="en-US" altLang="zh-CN" sz="2800" b="1" err="1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struct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结构体名</a:t>
            </a:r>
          </a:p>
          <a:p>
            <a:pPr lvl="0" indent="0"/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  {</a:t>
            </a:r>
          </a:p>
          <a:p>
            <a:pPr lvl="0" indent="0"/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      成员列表</a:t>
            </a:r>
            <a:r>
              <a:rPr lang="en-US" altLang="en-US" sz="2800" b="1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</a:p>
          <a:p>
            <a:pPr lvl="0" indent="0"/>
            <a:r>
              <a:rPr lang="en-US" altLang="en-US" sz="2800" b="1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} 变量名列表；</a:t>
            </a:r>
          </a:p>
          <a:p>
            <a:pPr lvl="0" indent="0"/>
            <a:endParaRPr lang="zh-CN" altLang="en-US" sz="2800" b="1" dirty="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/>
      <p:bldP spid="57348" grpId="0"/>
      <p:bldP spid="573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文本框 58369"/>
          <p:cNvSpPr txBox="1"/>
          <p:nvPr/>
        </p:nvSpPr>
        <p:spPr>
          <a:xfrm>
            <a:off x="3733800" y="1765300"/>
            <a:ext cx="5486400" cy="35036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/>
            <a:r>
              <a:rPr lang="en-US" altLang="zh-CN" sz="3200" b="1" err="1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struct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  </a:t>
            </a:r>
            <a:r>
              <a:rPr lang="en-US" altLang="zh-CN" sz="3200" b="1">
                <a:latin typeface="Times New Roman" panose="02020603050405020304" charset="0"/>
                <a:ea typeface="楷体_GB2312" pitchFamily="49" charset="-122"/>
              </a:rPr>
              <a:t>	</a:t>
            </a:r>
          </a:p>
          <a:p>
            <a:pPr lvl="0" indent="0"/>
            <a:r>
              <a:rPr lang="en-US" altLang="zh-CN" sz="3200" b="1">
                <a:latin typeface="Times New Roman" panose="02020603050405020304" charset="0"/>
                <a:ea typeface="楷体_GB2312" pitchFamily="49" charset="-122"/>
              </a:rPr>
              <a:t> {  </a:t>
            </a:r>
            <a:r>
              <a:rPr lang="en-US" altLang="zh-CN" sz="3200" b="1" err="1">
                <a:latin typeface="Times New Roman" panose="02020603050405020304" charset="0"/>
                <a:ea typeface="楷体_GB2312" pitchFamily="49" charset="-122"/>
              </a:rPr>
              <a:t>int</a:t>
            </a:r>
            <a:r>
              <a:rPr lang="en-US" altLang="zh-CN" sz="3200" b="1">
                <a:latin typeface="Times New Roman" panose="02020603050405020304" charset="0"/>
                <a:ea typeface="楷体_GB2312" pitchFamily="49" charset="-122"/>
              </a:rPr>
              <a:t> num; </a:t>
            </a:r>
          </a:p>
          <a:p>
            <a:pPr lvl="0" indent="0"/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   </a:t>
            </a:r>
            <a:r>
              <a:rPr lang="en-US" altLang="zh-CN" sz="3200" b="1">
                <a:latin typeface="Times New Roman" panose="02020603050405020304" charset="0"/>
                <a:ea typeface="楷体_GB2312" pitchFamily="49" charset="-122"/>
              </a:rPr>
              <a:t>char  name[12];</a:t>
            </a:r>
          </a:p>
          <a:p>
            <a:pPr lvl="0" indent="0"/>
            <a:r>
              <a:rPr lang="en-US" altLang="zh-CN" sz="3200" b="1">
                <a:latin typeface="Times New Roman" panose="02020603050405020304" charset="0"/>
                <a:ea typeface="楷体_GB2312" pitchFamily="49" charset="-122"/>
              </a:rPr>
              <a:t>     char sex;</a:t>
            </a:r>
          </a:p>
          <a:p>
            <a:pPr lvl="0" indent="0"/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   </a:t>
            </a:r>
            <a:r>
              <a:rPr lang="en-US" altLang="zh-CN" sz="3200" b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date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birthday ; </a:t>
            </a:r>
            <a:endParaRPr lang="en-US" altLang="zh-CN" sz="3200" b="1">
              <a:latin typeface="Times New Roman" panose="02020603050405020304" charset="0"/>
              <a:ea typeface="楷体_GB2312" pitchFamily="49" charset="-122"/>
            </a:endParaRPr>
          </a:p>
          <a:p>
            <a:pPr lvl="0" indent="0"/>
            <a:r>
              <a:rPr lang="en-US" altLang="zh-CN" sz="3200" b="1">
                <a:latin typeface="Times New Roman" panose="02020603050405020304" charset="0"/>
                <a:ea typeface="楷体_GB2312" pitchFamily="49" charset="-122"/>
              </a:rPr>
              <a:t>     float sc[4];</a:t>
            </a:r>
          </a:p>
          <a:p>
            <a:pPr lvl="0" indent="0"/>
            <a:r>
              <a:rPr lang="en-US" altLang="zh-CN" sz="3200" b="1">
                <a:latin typeface="Times New Roman" panose="02020603050405020304" charset="0"/>
                <a:ea typeface="楷体_GB2312" pitchFamily="49" charset="-122"/>
              </a:rPr>
              <a:t>}  std,pers[3];</a:t>
            </a:r>
          </a:p>
        </p:txBody>
      </p:sp>
      <p:sp>
        <p:nvSpPr>
          <p:cNvPr id="19458" name="标题 58370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方法三</a:t>
            </a:r>
          </a:p>
        </p:txBody>
      </p:sp>
      <p:sp>
        <p:nvSpPr>
          <p:cNvPr id="58372" name="文本框 58371"/>
          <p:cNvSpPr txBox="1"/>
          <p:nvPr/>
        </p:nvSpPr>
        <p:spPr>
          <a:xfrm>
            <a:off x="533400" y="1173163"/>
            <a:ext cx="7696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fontAlgn="base">
              <a:spcBef>
                <a:spcPct val="50000"/>
              </a:spcBef>
            </a:pPr>
            <a:r>
              <a:rPr lang="zh-CN" altLang="en-US" sz="3200" b="1" u="sng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楷体_GB2312" pitchFamily="49" charset="-122"/>
                <a:cs typeface="+mn-ea"/>
              </a:rPr>
              <a:t>直接定义结构体变量</a:t>
            </a:r>
            <a:endParaRPr lang="zh-CN" altLang="en-US" sz="3200" b="1" u="sng" strike="noStrike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9460" name="矩形 58372"/>
          <p:cNvSpPr/>
          <p:nvPr/>
        </p:nvSpPr>
        <p:spPr>
          <a:xfrm>
            <a:off x="690563" y="2178050"/>
            <a:ext cx="2967037" cy="1838325"/>
          </a:xfrm>
          <a:prstGeom prst="rect">
            <a:avLst/>
          </a:prstGeom>
          <a:noFill/>
          <a:ln w="38100" cap="sq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pPr lvl="0" indent="0"/>
            <a:r>
              <a:rPr lang="en-US" altLang="zh-CN" sz="2800" b="1" err="1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struct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</a:p>
          <a:p>
            <a:pPr lvl="0" indent="0"/>
            <a:r>
              <a:rPr lang="en-US" altLang="zh-CN" sz="2800" b="1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{</a:t>
            </a:r>
          </a:p>
          <a:p>
            <a:pPr lvl="0" indent="0"/>
            <a:r>
              <a:rPr lang="en-US" altLang="zh-CN" sz="2800" b="1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    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成员列表</a:t>
            </a:r>
            <a:r>
              <a:rPr lang="en-US" altLang="en-US" sz="2800" b="1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</a:p>
          <a:p>
            <a:pPr lvl="0" indent="0"/>
            <a:r>
              <a:rPr lang="en-US" altLang="en-US" sz="2800" b="1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} 变量名列表；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8375" name="圆角矩形标注 58374"/>
          <p:cNvSpPr/>
          <p:nvPr/>
        </p:nvSpPr>
        <p:spPr>
          <a:xfrm>
            <a:off x="5791200" y="990600"/>
            <a:ext cx="2209800" cy="609600"/>
          </a:xfrm>
          <a:prstGeom prst="wedgeRoundRectCallout">
            <a:avLst>
              <a:gd name="adj1" fmla="val -74639"/>
              <a:gd name="adj2" fmla="val 146875"/>
              <a:gd name="adj3" fmla="val 16667"/>
            </a:avLst>
          </a:prstGeom>
          <a:gradFill rotWithShape="0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 algn="ctr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无结构体名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593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4000" dirty="0"/>
              <a:t>结构体类型的几点说明</a:t>
            </a:r>
          </a:p>
        </p:txBody>
      </p:sp>
      <p:sp>
        <p:nvSpPr>
          <p:cNvPr id="20482" name="矩形 59394"/>
          <p:cNvSpPr/>
          <p:nvPr/>
        </p:nvSpPr>
        <p:spPr>
          <a:xfrm>
            <a:off x="685800" y="1249363"/>
            <a:ext cx="285750" cy="13112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lvl="0" indent="0">
              <a:spcBef>
                <a:spcPct val="50000"/>
              </a:spcBef>
            </a:pPr>
            <a:endParaRPr lang="zh-CN" altLang="en-US" sz="3200" b="1" dirty="0">
              <a:latin typeface="Times New Roman" panose="02020603050405020304" charset="0"/>
              <a:ea typeface="楷体_GB2312" pitchFamily="49" charset="-122"/>
            </a:endParaRPr>
          </a:p>
          <a:p>
            <a:pPr lvl="0" indent="0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charset="0"/>
                <a:ea typeface="楷体_GB2312" pitchFamily="49" charset="-122"/>
              </a:rPr>
              <a:t> </a:t>
            </a:r>
          </a:p>
        </p:txBody>
      </p:sp>
      <p:sp>
        <p:nvSpPr>
          <p:cNvPr id="59396" name="文本框 59395"/>
          <p:cNvSpPr txBox="1"/>
          <p:nvPr/>
        </p:nvSpPr>
        <p:spPr>
          <a:xfrm>
            <a:off x="658813" y="3810000"/>
            <a:ext cx="6538912" cy="519113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50000">
                <a:srgbClr val="FFFFFF"/>
              </a:gs>
              <a:gs pos="100000">
                <a:srgbClr val="CC0000"/>
              </a:gs>
            </a:gsLst>
            <a:lin ang="5400000" scaled="1"/>
            <a:tileRect/>
          </a:gradFill>
          <a:ln w="12700">
            <a:noFill/>
          </a:ln>
        </p:spPr>
        <p:txBody>
          <a:bodyPr wrap="none" anchor="ctr">
            <a:spAutoFit/>
          </a:bodyPr>
          <a:lstStyle/>
          <a:p>
            <a:pPr lvl="0" indent="0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结构体中的成员可以象变量一样使用。</a:t>
            </a:r>
          </a:p>
        </p:txBody>
      </p:sp>
      <p:sp>
        <p:nvSpPr>
          <p:cNvPr id="59398" name="文本框 59397"/>
          <p:cNvSpPr txBox="1"/>
          <p:nvPr/>
        </p:nvSpPr>
        <p:spPr>
          <a:xfrm>
            <a:off x="712788" y="5334000"/>
            <a:ext cx="5467350" cy="519113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50000">
                <a:srgbClr val="FFFFFF"/>
              </a:gs>
              <a:gs pos="100000">
                <a:srgbClr val="CC0000"/>
              </a:gs>
            </a:gsLst>
            <a:lin ang="5400000" scaled="1"/>
            <a:tileRect/>
          </a:gradFill>
          <a:ln w="12700">
            <a:noFill/>
          </a:ln>
        </p:spPr>
        <p:txBody>
          <a:bodyPr wrap="none" anchor="ctr">
            <a:spAutoFit/>
          </a:bodyPr>
          <a:lstStyle/>
          <a:p>
            <a:pPr lvl="0" indent="0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成员名可以与程序中的变量同名</a:t>
            </a:r>
          </a:p>
        </p:txBody>
      </p:sp>
      <p:sp>
        <p:nvSpPr>
          <p:cNvPr id="59397" name="文本框 59396"/>
          <p:cNvSpPr txBox="1"/>
          <p:nvPr/>
        </p:nvSpPr>
        <p:spPr>
          <a:xfrm>
            <a:off x="715963" y="4572000"/>
            <a:ext cx="6675437" cy="519113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  <a:tileRect/>
          </a:gradFill>
          <a:ln w="12700">
            <a:noFill/>
          </a:ln>
        </p:spPr>
        <p:txBody>
          <a:bodyPr anchor="ctr">
            <a:spAutoFit/>
          </a:bodyPr>
          <a:lstStyle/>
          <a:p>
            <a:pPr lvl="0" indent="0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结构体中的成员也可为结构体变量</a:t>
            </a:r>
          </a:p>
        </p:txBody>
      </p:sp>
      <p:sp>
        <p:nvSpPr>
          <p:cNvPr id="59399" name="文本框 59398"/>
          <p:cNvSpPr txBox="1"/>
          <p:nvPr/>
        </p:nvSpPr>
        <p:spPr>
          <a:xfrm>
            <a:off x="609600" y="1143000"/>
            <a:ext cx="8308975" cy="2443163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  <a:tileRect/>
          </a:gradFill>
          <a:ln w="12700">
            <a:noFill/>
          </a:ln>
        </p:spPr>
        <p:txBody>
          <a:bodyPr wrap="none" anchor="ctr">
            <a:spAutoFit/>
          </a:bodyPr>
          <a:lstStyle/>
          <a:p>
            <a:pPr lvl="0" indent="0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类型与变量是完全不同的概念。</a:t>
            </a:r>
          </a:p>
          <a:p>
            <a:pPr lvl="0" indent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      先定义结构类型，再定义变量为该类型 。</a:t>
            </a:r>
          </a:p>
          <a:p>
            <a:pPr lvl="0" inden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   类型：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不可赋值、存贮、运算；系统不分配空间。</a:t>
            </a:r>
          </a:p>
          <a:p>
            <a:pPr lvl="0" inden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   变量：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可赋值、存贮、运算；系统要分配空间。</a:t>
            </a:r>
            <a:endParaRPr lang="zh-CN" altLang="en-US" sz="20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/>
      <p:bldP spid="59398" grpId="0" animBg="1"/>
      <p:bldP spid="59397" grpId="0" animBg="1"/>
      <p:bldP spid="5939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6041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结构体类型变量初值</a:t>
            </a:r>
          </a:p>
        </p:txBody>
      </p:sp>
      <p:sp>
        <p:nvSpPr>
          <p:cNvPr id="60419" name="内容占位符 60418"/>
          <p:cNvSpPr>
            <a:spLocks noGrp="1"/>
          </p:cNvSpPr>
          <p:nvPr>
            <p:ph idx="1"/>
          </p:nvPr>
        </p:nvSpPr>
        <p:spPr>
          <a:xfrm>
            <a:off x="533400" y="1295400"/>
            <a:ext cx="8458200" cy="5257800"/>
          </a:xfrm>
        </p:spPr>
        <p:txBody>
          <a:bodyPr anchor="t"/>
          <a:lstStyle/>
          <a:p>
            <a:pPr>
              <a:buNone/>
            </a:pPr>
            <a:r>
              <a:rPr lang="en-US" altLang="zh-CN" sz="2800" err="1">
                <a:solidFill>
                  <a:srgbClr val="FF0000"/>
                </a:solidFill>
              </a:rPr>
              <a:t>struct</a:t>
            </a:r>
            <a:r>
              <a:rPr lang="en-US" altLang="zh-CN" sz="2800">
                <a:solidFill>
                  <a:srgbClr val="FF0000"/>
                </a:solidFill>
              </a:rPr>
              <a:t>  student</a:t>
            </a:r>
            <a:r>
              <a:rPr lang="en-US" altLang="zh-CN" sz="2800"/>
              <a:t>	</a:t>
            </a:r>
          </a:p>
          <a:p>
            <a:pPr>
              <a:buNone/>
            </a:pPr>
            <a:r>
              <a:rPr lang="en-US" altLang="zh-CN" sz="2800"/>
              <a:t> {  </a:t>
            </a:r>
            <a:r>
              <a:rPr lang="en-US" altLang="zh-CN" sz="2800" err="1"/>
              <a:t>int</a:t>
            </a:r>
            <a:r>
              <a:rPr lang="en-US" altLang="zh-CN" sz="2800"/>
              <a:t> num; </a:t>
            </a:r>
          </a:p>
          <a:p>
            <a:pPr>
              <a:buNone/>
            </a:pPr>
            <a:r>
              <a:rPr lang="en-US" altLang="zh-CN" sz="2800"/>
              <a:t>     char  name[12];</a:t>
            </a:r>
          </a:p>
          <a:p>
            <a:pPr>
              <a:buNone/>
            </a:pPr>
            <a:r>
              <a:rPr lang="en-US" altLang="zh-CN" sz="2800"/>
              <a:t>     char sex;</a:t>
            </a:r>
          </a:p>
          <a:p>
            <a:pPr>
              <a:buNone/>
            </a:pPr>
            <a:r>
              <a:rPr lang="en-US" altLang="zh-CN" sz="2800"/>
              <a:t>     </a:t>
            </a:r>
            <a:r>
              <a:rPr lang="en-US" altLang="zh-CN" sz="2800">
                <a:solidFill>
                  <a:schemeClr val="accent2"/>
                </a:solidFill>
              </a:rPr>
              <a:t>date</a:t>
            </a:r>
            <a:r>
              <a:rPr lang="en-US" altLang="zh-CN" sz="2800"/>
              <a:t> birthday ; </a:t>
            </a:r>
          </a:p>
          <a:p>
            <a:pPr>
              <a:buNone/>
            </a:pPr>
            <a:r>
              <a:rPr lang="en-US" altLang="zh-CN" sz="2800"/>
              <a:t>     float sc[4];</a:t>
            </a:r>
          </a:p>
          <a:p>
            <a:pPr>
              <a:buNone/>
            </a:pPr>
            <a:r>
              <a:rPr lang="en-US" altLang="zh-CN" sz="2800"/>
              <a:t>}std={10101,"LiMing",'M',1962,5,10,88,76,85.5,90};</a:t>
            </a:r>
          </a:p>
        </p:txBody>
      </p:sp>
      <p:sp>
        <p:nvSpPr>
          <p:cNvPr id="60421" name="三十二角星 60420"/>
          <p:cNvSpPr/>
          <p:nvPr/>
        </p:nvSpPr>
        <p:spPr>
          <a:xfrm>
            <a:off x="3657600" y="685800"/>
            <a:ext cx="6400800" cy="2819400"/>
          </a:xfrm>
          <a:prstGeom prst="star32">
            <a:avLst>
              <a:gd name="adj" fmla="val 37500"/>
            </a:avLst>
          </a:prstGeom>
          <a:gradFill rotWithShape="0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注意：</a:t>
            </a:r>
          </a:p>
          <a:p>
            <a:pPr lvl="0" indent="0" algn="ctr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一一对应赋初值，</a:t>
            </a:r>
          </a:p>
          <a:p>
            <a:pPr lvl="0" indent="0" algn="ctr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不允许跳跃赋值。</a:t>
            </a:r>
          </a:p>
          <a:p>
            <a:pPr lvl="0" indent="0" algn="ctr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可只给前面的成员赋值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/>
      <p:bldP spid="604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6144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给结构体数组赋初值</a:t>
            </a:r>
          </a:p>
        </p:txBody>
      </p:sp>
      <p:sp>
        <p:nvSpPr>
          <p:cNvPr id="22530" name="文本占位符 6144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1295400"/>
          </a:xfrm>
        </p:spPr>
        <p:txBody>
          <a:bodyPr anchor="t"/>
          <a:lstStyle/>
          <a:p>
            <a:r>
              <a:rPr lang="zh-CN" altLang="en-US" dirty="0"/>
              <a:t>数组中的每个元素是一个结构体类型的数据，因此将此成员的值依次放在一对花括号中</a:t>
            </a:r>
          </a:p>
        </p:txBody>
      </p:sp>
      <p:sp>
        <p:nvSpPr>
          <p:cNvPr id="61445" name="文本框 61444"/>
          <p:cNvSpPr txBox="1"/>
          <p:nvPr/>
        </p:nvSpPr>
        <p:spPr>
          <a:xfrm>
            <a:off x="685800" y="2286000"/>
            <a:ext cx="8458200" cy="4141788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0" scaled="1"/>
            <a:tileRect/>
          </a:gradFill>
          <a:ln w="38100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20000"/>
              </a:spcBef>
              <a:buClr>
                <a:srgbClr val="FF33CC"/>
              </a:buClr>
              <a:buFont typeface="Monotype Sorts" pitchFamily="2" charset="2"/>
              <a:buNone/>
            </a:pPr>
            <a:r>
              <a:rPr lang="zh-CN" altLang="en-US" sz="3200" b="1" dirty="0">
                <a:latin typeface="Times New Roman" panose="02020603050405020304" charset="0"/>
                <a:ea typeface="楷体_GB2312" pitchFamily="49" charset="-122"/>
              </a:rPr>
              <a:t>例：</a:t>
            </a:r>
          </a:p>
          <a:p>
            <a:pPr lvl="0" indent="0">
              <a:spcBef>
                <a:spcPct val="20000"/>
              </a:spcBef>
              <a:buClr>
                <a:srgbClr val="FF33CC"/>
              </a:buClr>
              <a:buFont typeface="Monotype Sorts" pitchFamily="2" charset="2"/>
              <a:buNone/>
            </a:pPr>
            <a:r>
              <a:rPr lang="en-US" altLang="zh-CN" sz="3200" b="1" err="1">
                <a:latin typeface="Times New Roman" panose="02020603050405020304" charset="0"/>
                <a:ea typeface="楷体_GB2312" pitchFamily="49" charset="-122"/>
              </a:rPr>
              <a:t>struct</a:t>
            </a:r>
            <a:r>
              <a:rPr lang="en-US" altLang="zh-CN" sz="3200" b="1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sz="3200" b="1" err="1">
                <a:latin typeface="Times New Roman" panose="02020603050405020304" charset="0"/>
                <a:ea typeface="楷体_GB2312" pitchFamily="49" charset="-122"/>
              </a:rPr>
              <a:t>bookcard</a:t>
            </a:r>
            <a:endParaRPr lang="en-US" altLang="zh-CN" sz="3200" b="1">
              <a:latin typeface="Times New Roman" panose="02020603050405020304" charset="0"/>
              <a:ea typeface="楷体_GB2312" pitchFamily="49" charset="-122"/>
            </a:endParaRPr>
          </a:p>
          <a:p>
            <a:pPr lvl="0" indent="0">
              <a:spcBef>
                <a:spcPct val="20000"/>
              </a:spcBef>
              <a:buClr>
                <a:srgbClr val="FF33CC"/>
              </a:buClr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charset="0"/>
                <a:ea typeface="楷体_GB2312" pitchFamily="49" charset="-122"/>
              </a:rPr>
              <a:t>   {char num[5];</a:t>
            </a:r>
          </a:p>
          <a:p>
            <a:pPr lvl="0" indent="0">
              <a:spcBef>
                <a:spcPct val="20000"/>
              </a:spcBef>
              <a:buClr>
                <a:srgbClr val="FF33CC"/>
              </a:buClr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charset="0"/>
                <a:ea typeface="楷体_GB2312" pitchFamily="49" charset="-122"/>
              </a:rPr>
              <a:t>     float money; </a:t>
            </a:r>
          </a:p>
          <a:p>
            <a:pPr lvl="0" indent="0">
              <a:spcBef>
                <a:spcPct val="20000"/>
              </a:spcBef>
              <a:buClr>
                <a:srgbClr val="FF33CC"/>
              </a:buClr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charset="0"/>
                <a:ea typeface="楷体_GB2312" pitchFamily="49" charset="-122"/>
              </a:rPr>
              <a:t>   }bk[3]={{"NO.1",35.5},{"NO.2",25.0},</a:t>
            </a:r>
          </a:p>
          <a:p>
            <a:pPr lvl="0" indent="0">
              <a:spcBef>
                <a:spcPct val="20000"/>
              </a:spcBef>
              <a:buClr>
                <a:srgbClr val="FF33CC"/>
              </a:buClr>
              <a:buFont typeface="Monotype Sorts" pitchFamily="2" charset="2"/>
              <a:buNone/>
            </a:pPr>
            <a:r>
              <a:rPr lang="en-US" altLang="zh-CN" sz="3200" b="1">
                <a:latin typeface="Times New Roman" panose="02020603050405020304" charset="0"/>
                <a:ea typeface="楷体_GB2312" pitchFamily="49" charset="-122"/>
              </a:rPr>
              <a:t>                    {"NO.3",66.7}};</a:t>
            </a:r>
          </a:p>
          <a:p>
            <a:pPr lvl="0" indent="0">
              <a:spcBef>
                <a:spcPct val="50000"/>
              </a:spcBef>
            </a:pPr>
            <a:endParaRPr lang="zh-CN" altLang="en-US" sz="28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本章要点</a:t>
            </a:r>
          </a:p>
        </p:txBody>
      </p:sp>
      <p:sp>
        <p:nvSpPr>
          <p:cNvPr id="5122" name="文本占位符 7170"/>
          <p:cNvSpPr>
            <a:spLocks noGrp="1"/>
          </p:cNvSpPr>
          <p:nvPr>
            <p:ph idx="1"/>
          </p:nvPr>
        </p:nvSpPr>
        <p:spPr>
          <a:xfrm>
            <a:off x="304800" y="1371600"/>
            <a:ext cx="8153400" cy="5486400"/>
          </a:xfrm>
        </p:spPr>
        <p:txBody>
          <a:bodyPr anchor="t"/>
          <a:lstStyle/>
          <a:p>
            <a:r>
              <a:rPr lang="zh-CN" altLang="en-US" dirty="0"/>
              <a:t>了解结构</a:t>
            </a:r>
          </a:p>
          <a:p>
            <a:r>
              <a:rPr lang="zh-CN" altLang="en-US" dirty="0"/>
              <a:t>了解关于结构的各种操作</a:t>
            </a:r>
          </a:p>
          <a:p>
            <a:r>
              <a:rPr lang="zh-CN" altLang="en-US" dirty="0"/>
              <a:t>理解怎样使用结构操作数据</a:t>
            </a:r>
          </a:p>
          <a:p>
            <a:r>
              <a:rPr lang="zh-CN" altLang="en-US" dirty="0"/>
              <a:t>理解结构和函数之间的关系、掌握结构作为参数传递与返回结构的函数方法</a:t>
            </a:r>
          </a:p>
          <a:p>
            <a:r>
              <a:rPr lang="zh-CN" altLang="en-US" dirty="0"/>
              <a:t>理解结构中数组的用法</a:t>
            </a:r>
          </a:p>
          <a:p>
            <a:r>
              <a:rPr lang="zh-CN" altLang="en-US" dirty="0"/>
              <a:t>理解怎样创建结构数组</a:t>
            </a:r>
          </a:p>
          <a:p>
            <a:r>
              <a:rPr lang="zh-CN" altLang="en-US" dirty="0"/>
              <a:t>了解共用体的特点</a:t>
            </a:r>
          </a:p>
          <a:p>
            <a:r>
              <a:rPr lang="zh-CN" altLang="en-US" dirty="0"/>
              <a:t>了解枚举类型</a:t>
            </a:r>
          </a:p>
        </p:txBody>
      </p:sp>
    </p:spTree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6246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3600" dirty="0"/>
              <a:t>给二维结构体数组赋初值例</a:t>
            </a:r>
          </a:p>
        </p:txBody>
      </p:sp>
      <p:sp>
        <p:nvSpPr>
          <p:cNvPr id="62467" name="内容占位符 62466"/>
          <p:cNvSpPr>
            <a:spLocks noGrp="1"/>
          </p:cNvSpPr>
          <p:nvPr>
            <p:ph idx="1"/>
          </p:nvPr>
        </p:nvSpPr>
        <p:spPr>
          <a:xfrm>
            <a:off x="304800" y="1447800"/>
            <a:ext cx="8458200" cy="4800600"/>
          </a:xfrm>
        </p:spPr>
        <p:txBody>
          <a:bodyPr anchor="t"/>
          <a:lstStyle/>
          <a:p>
            <a:pPr>
              <a:buNone/>
            </a:pPr>
            <a:r>
              <a:rPr lang="en-US" altLang="zh-CN" err="1"/>
              <a:t>struct</a:t>
            </a:r>
            <a:r>
              <a:rPr lang="en-US" altLang="zh-CN"/>
              <a:t> </a:t>
            </a:r>
          </a:p>
          <a:p>
            <a:pPr>
              <a:buNone/>
            </a:pPr>
            <a:r>
              <a:rPr lang="en-US" altLang="zh-CN"/>
              <a:t>{char </a:t>
            </a:r>
            <a:r>
              <a:rPr lang="en-US" altLang="zh-CN" err="1"/>
              <a:t>ch</a:t>
            </a:r>
            <a:r>
              <a:rPr lang="en-US" altLang="zh-CN"/>
              <a:t>;</a:t>
            </a:r>
          </a:p>
          <a:p>
            <a:pPr>
              <a:buNone/>
            </a:pPr>
            <a:r>
              <a:rPr lang="en-US" altLang="zh-CN"/>
              <a:t>  </a:t>
            </a:r>
            <a:r>
              <a:rPr lang="en-US" altLang="zh-CN" err="1"/>
              <a:t>int</a:t>
            </a:r>
            <a:r>
              <a:rPr lang="en-US" altLang="zh-CN"/>
              <a:t> i;</a:t>
            </a:r>
          </a:p>
          <a:p>
            <a:pPr>
              <a:buNone/>
            </a:pPr>
            <a:r>
              <a:rPr lang="en-US" altLang="zh-CN"/>
              <a:t>  float x;</a:t>
            </a:r>
          </a:p>
          <a:p>
            <a:pPr>
              <a:buNone/>
            </a:pPr>
            <a:r>
              <a:rPr lang="en-US" altLang="zh-CN"/>
              <a:t> }arr[2][3]={{{'a',1,3e10},{'a',2,4e10},{'a',3,5e10}},{{'b',1,6e5},{'b',2,7e5},{'b',3,</a:t>
            </a:r>
          </a:p>
          <a:p>
            <a:pPr>
              <a:buNone/>
            </a:pPr>
            <a:r>
              <a:rPr lang="en-US" altLang="zh-CN"/>
              <a:t>     8e5}}};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7680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4000" dirty="0"/>
              <a:t>结构体类型变量及其成员的引用</a:t>
            </a:r>
          </a:p>
        </p:txBody>
      </p:sp>
      <p:sp>
        <p:nvSpPr>
          <p:cNvPr id="76803" name="内容占位符 76802"/>
          <p:cNvSpPr>
            <a:spLocks noGrp="1"/>
          </p:cNvSpPr>
          <p:nvPr>
            <p:ph idx="1"/>
          </p:nvPr>
        </p:nvSpPr>
        <p:spPr>
          <a:xfrm>
            <a:off x="685800" y="1066800"/>
            <a:ext cx="8458200" cy="5943600"/>
          </a:xfrm>
        </p:spPr>
        <p:txBody>
          <a:bodyPr anchor="t"/>
          <a:lstStyle/>
          <a:p>
            <a:r>
              <a:rPr lang="zh-CN" altLang="en-US" dirty="0"/>
              <a:t>两种方式</a:t>
            </a:r>
          </a:p>
          <a:p>
            <a:pPr lvl="1"/>
            <a:r>
              <a:rPr lang="zh-CN" altLang="en-US" dirty="0"/>
              <a:t>引用成员</a:t>
            </a:r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结构体变量名</a:t>
            </a:r>
            <a:r>
              <a:rPr lang="zh-CN" altLang="en-US" sz="3200" dirty="0">
                <a:solidFill>
                  <a:srgbClr val="CC0000"/>
                </a:solidFill>
              </a:rPr>
              <a:t>.</a:t>
            </a:r>
            <a:r>
              <a:rPr lang="zh-CN" altLang="en-US" dirty="0"/>
              <a:t>成员名</a:t>
            </a:r>
          </a:p>
          <a:p>
            <a:pPr lvl="1"/>
            <a:r>
              <a:rPr lang="zh-CN" altLang="en-US" dirty="0"/>
              <a:t>引用整体</a:t>
            </a:r>
          </a:p>
          <a:p>
            <a:pPr lvl="4" algn="just">
              <a:lnSpc>
                <a:spcPct val="90000"/>
              </a:lnSpc>
              <a:buNone/>
            </a:pPr>
            <a:r>
              <a:rPr lang="en-US" altLang="zh-CN" err="1">
                <a:ea typeface="宋体" panose="02010600030101010101" pitchFamily="2" charset="-122"/>
              </a:rPr>
              <a:t>struct</a:t>
            </a:r>
            <a:r>
              <a:rPr lang="en-US" altLang="zh-CN">
                <a:ea typeface="宋体" panose="02010600030101010101" pitchFamily="2" charset="-122"/>
              </a:rPr>
              <a:t> t</a:t>
            </a:r>
          </a:p>
          <a:p>
            <a:pPr lvl="4" algn="just">
              <a:lnSpc>
                <a:spcPct val="90000"/>
              </a:lnSpc>
              <a:buNone/>
            </a:pPr>
            <a:r>
              <a:rPr lang="en-US" altLang="zh-CN">
                <a:ea typeface="宋体" panose="02010600030101010101" pitchFamily="2" charset="-122"/>
              </a:rPr>
              <a:t>{  </a:t>
            </a:r>
            <a:r>
              <a:rPr lang="en-US" altLang="zh-CN" err="1">
                <a:ea typeface="宋体" panose="02010600030101010101" pitchFamily="2" charset="-122"/>
              </a:rPr>
              <a:t>int</a:t>
            </a:r>
            <a:r>
              <a:rPr lang="en-US" altLang="zh-CN">
                <a:ea typeface="宋体" panose="02010600030101010101" pitchFamily="2" charset="-122"/>
              </a:rPr>
              <a:t> i, j;</a:t>
            </a:r>
          </a:p>
          <a:p>
            <a:pPr lvl="4" algn="just">
              <a:lnSpc>
                <a:spcPct val="90000"/>
              </a:lnSpc>
              <a:buNone/>
            </a:pPr>
            <a:r>
              <a:rPr lang="en-US" altLang="zh-CN">
                <a:ea typeface="宋体" panose="02010600030101010101" pitchFamily="2" charset="-122"/>
              </a:rPr>
              <a:t>    char name[10];</a:t>
            </a:r>
          </a:p>
          <a:p>
            <a:pPr lvl="4" algn="just">
              <a:lnSpc>
                <a:spcPct val="90000"/>
              </a:lnSpc>
              <a:buNone/>
            </a:pPr>
            <a:r>
              <a:rPr lang="en-US" altLang="zh-CN">
                <a:ea typeface="宋体" panose="02010600030101010101" pitchFamily="2" charset="-122"/>
              </a:rPr>
              <a:t>};</a:t>
            </a:r>
          </a:p>
          <a:p>
            <a:pPr lvl="4" algn="just">
              <a:lnSpc>
                <a:spcPct val="90000"/>
              </a:lnSpc>
              <a:buNone/>
            </a:pPr>
            <a:r>
              <a:rPr lang="en-US" altLang="zh-CN">
                <a:ea typeface="宋体" panose="02010600030101010101" pitchFamily="2" charset="-122"/>
              </a:rPr>
              <a:t>t t1={12, 48, "</a:t>
            </a:r>
            <a:r>
              <a:rPr lang="en-US" altLang="zh-CN" err="1">
                <a:ea typeface="宋体" panose="02010600030101010101" pitchFamily="2" charset="-122"/>
              </a:rPr>
              <a:t>LiLi</a:t>
            </a:r>
            <a:r>
              <a:rPr lang="en-US" altLang="zh-CN">
                <a:ea typeface="宋体" panose="02010600030101010101" pitchFamily="2" charset="-122"/>
              </a:rPr>
              <a:t>"}, t2;</a:t>
            </a:r>
          </a:p>
          <a:p>
            <a:pPr lvl="4" algn="just">
              <a:lnSpc>
                <a:spcPct val="90000"/>
              </a:lnSpc>
              <a:buNone/>
            </a:pPr>
            <a:r>
              <a:rPr lang="en-US" altLang="zh-CN">
                <a:ea typeface="宋体" panose="02010600030101010101" pitchFamily="2" charset="-122"/>
              </a:rPr>
              <a:t>t2=t1;</a:t>
            </a:r>
          </a:p>
          <a:p>
            <a:pPr lvl="4" algn="just">
              <a:lnSpc>
                <a:spcPct val="9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其中“</a:t>
            </a:r>
            <a:r>
              <a:rPr lang="en-US" altLang="zh-CN">
                <a:ea typeface="宋体" panose="02010600030101010101" pitchFamily="2" charset="-122"/>
              </a:rPr>
              <a:t>t2=t1;”</a:t>
            </a:r>
            <a:r>
              <a:rPr lang="zh-CN" altLang="en-US" dirty="0">
                <a:ea typeface="宋体" panose="02010600030101010101" pitchFamily="2" charset="-122"/>
              </a:rPr>
              <a:t>等同于：</a:t>
            </a:r>
          </a:p>
          <a:p>
            <a:pPr lvl="4" algn="just">
              <a:lnSpc>
                <a:spcPct val="90000"/>
              </a:lnSpc>
              <a:buNone/>
            </a:pPr>
            <a:r>
              <a:rPr lang="en-US" altLang="zh-CN">
                <a:ea typeface="宋体" panose="02010600030101010101" pitchFamily="2" charset="-122"/>
              </a:rPr>
              <a:t>t2.i=t1.i; </a:t>
            </a:r>
          </a:p>
          <a:p>
            <a:pPr lvl="4" algn="just">
              <a:lnSpc>
                <a:spcPct val="90000"/>
              </a:lnSpc>
              <a:buNone/>
            </a:pPr>
            <a:r>
              <a:rPr lang="en-US" altLang="zh-CN">
                <a:ea typeface="宋体" panose="02010600030101010101" pitchFamily="2" charset="-122"/>
              </a:rPr>
              <a:t>t2.j=t1.j;</a:t>
            </a:r>
          </a:p>
          <a:p>
            <a:pPr lvl="4" algn="just">
              <a:lnSpc>
                <a:spcPct val="90000"/>
              </a:lnSpc>
              <a:buNone/>
            </a:pPr>
            <a:r>
              <a:rPr lang="en-US" altLang="zh-CN">
                <a:ea typeface="宋体" panose="02010600030101010101" pitchFamily="2" charset="-122"/>
              </a:rPr>
              <a:t>strcpy(t2.name, t1.name);</a:t>
            </a:r>
          </a:p>
          <a:p>
            <a:pPr lvl="1"/>
            <a:endParaRPr lang="zh-CN" altLang="en-US"/>
          </a:p>
          <a:p>
            <a:pPr lvl="2"/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76804" name="圆角矩形标注 76803"/>
          <p:cNvSpPr/>
          <p:nvPr/>
        </p:nvSpPr>
        <p:spPr>
          <a:xfrm>
            <a:off x="4876800" y="0"/>
            <a:ext cx="4267200" cy="1752600"/>
          </a:xfrm>
          <a:prstGeom prst="wedgeRoundRectCallout">
            <a:avLst>
              <a:gd name="adj1" fmla="val -85824"/>
              <a:gd name="adj2" fmla="val 63856"/>
              <a:gd name="adj3" fmla="val 16667"/>
            </a:avLst>
          </a:prstGeom>
          <a:gradFill rotWithShape="0">
            <a:gsLst>
              <a:gs pos="0">
                <a:srgbClr val="3399FF"/>
              </a:gs>
              <a:gs pos="50000">
                <a:srgbClr val="FFFFFF"/>
              </a:gs>
              <a:gs pos="100000">
                <a:srgbClr val="3399FF"/>
              </a:gs>
            </a:gsLst>
            <a:lin ang="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lstStyle/>
          <a:p>
            <a:pPr lvl="0" indent="0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结构体变量的成员可以像普通变量一样进行各种运算，如</a:t>
            </a:r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stud1.num++、stud1.sex=stud2.sex;</a:t>
            </a:r>
          </a:p>
        </p:txBody>
      </p:sp>
      <p:sp>
        <p:nvSpPr>
          <p:cNvPr id="76806" name="三十二角星 76805"/>
          <p:cNvSpPr/>
          <p:nvPr/>
        </p:nvSpPr>
        <p:spPr>
          <a:xfrm>
            <a:off x="4800600" y="2362200"/>
            <a:ext cx="4191000" cy="3352800"/>
          </a:xfrm>
          <a:prstGeom prst="star32">
            <a:avLst>
              <a:gd name="adj" fmla="val 37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 lvl="0" indent="0" algn="ctr"/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结构体变量不能</a:t>
            </a:r>
          </a:p>
          <a:p>
            <a:pPr lvl="0" indent="0" algn="ctr"/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进行整体输入输出 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bldLvl="2"/>
      <p:bldP spid="76804" grpId="0" animBg="1"/>
      <p:bldP spid="7680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文本框 64513"/>
          <p:cNvSpPr txBox="1"/>
          <p:nvPr/>
        </p:nvSpPr>
        <p:spPr>
          <a:xfrm>
            <a:off x="152400" y="1262063"/>
            <a:ext cx="8686800" cy="52911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      </a:t>
            </a: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charset="0"/>
                <a:ea typeface="楷体_GB2312" pitchFamily="49" charset="-122"/>
              </a:rPr>
              <a:t>优先级： 1   结合性： 左 </a:t>
            </a:r>
          </a:p>
          <a:p>
            <a:pPr lvl="0" indent="0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例：有定义：</a:t>
            </a:r>
            <a:endParaRPr lang="en-US" altLang="en-US" sz="2800" b="1">
              <a:latin typeface="Times New Roman" panose="02020603050405020304" charset="0"/>
              <a:ea typeface="楷体_GB2312" pitchFamily="49" charset="-122"/>
            </a:endParaRPr>
          </a:p>
          <a:p>
            <a:pPr lvl="0" indent="0">
              <a:lnSpc>
                <a:spcPct val="120000"/>
              </a:lnSpc>
            </a:pPr>
            <a:r>
              <a:rPr lang="en-US" altLang="en-US" sz="2800" b="1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    </a:t>
            </a:r>
            <a:r>
              <a:rPr lang="en-US" altLang="zh-CN" sz="2800" b="1" err="1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struct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 date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      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对变量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today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作成员选择运算：</a:t>
            </a:r>
          </a:p>
          <a:p>
            <a:pPr lvl="0" indent="0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    { </a:t>
            </a:r>
            <a:r>
              <a:rPr lang="en-US" altLang="zh-CN" sz="2800" b="1" err="1">
                <a:latin typeface="Times New Roman" panose="02020603050405020304" charset="0"/>
                <a:ea typeface="楷体_GB2312" pitchFamily="49" charset="-122"/>
              </a:rPr>
              <a:t>int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  <a:sym typeface="MT Extra" panose="05050102010205020202" pitchFamily="18" charset="2"/>
              </a:rPr>
              <a:t>year 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;           today. 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  <a:sym typeface="MT Extra" panose="05050102010205020202" pitchFamily="18" charset="2"/>
              </a:rPr>
              <a:t>year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       </a:t>
            </a:r>
            <a:r>
              <a:rPr lang="en-US" altLang="zh-CN" sz="2800" b="1" err="1">
                <a:latin typeface="Times New Roman" panose="02020603050405020304" charset="0"/>
                <a:ea typeface="楷体_GB2312" pitchFamily="49" charset="-122"/>
              </a:rPr>
              <a:t>int</a:t>
            </a:r>
            <a:r>
              <a:rPr lang="zh-CN" altLang="zh-CN" sz="2800" b="1">
                <a:latin typeface="Times New Roman" panose="02020603050405020304" charset="0"/>
                <a:ea typeface="楷体_GB2312" pitchFamily="49" charset="-122"/>
              </a:rPr>
              <a:t>型</a:t>
            </a:r>
            <a:r>
              <a:rPr lang="zh-CN" altLang="en-US" sz="2800" b="1">
                <a:latin typeface="Times New Roman" panose="02020603050405020304" charset="0"/>
                <a:ea typeface="楷体_GB2312" pitchFamily="49" charset="-122"/>
              </a:rPr>
              <a:t>      </a:t>
            </a:r>
          </a:p>
          <a:p>
            <a:pPr lvl="0" indent="0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charset="0"/>
                <a:ea typeface="楷体_GB2312" pitchFamily="49" charset="-122"/>
                <a:sym typeface="MT Extra" panose="05050102010205020202" pitchFamily="18" charset="2"/>
              </a:rPr>
              <a:t>      </a:t>
            </a:r>
            <a:r>
              <a:rPr lang="en-US" altLang="zh-CN" sz="2800" b="1" err="1">
                <a:latin typeface="Times New Roman" panose="02020603050405020304" charset="0"/>
                <a:ea typeface="楷体_GB2312" pitchFamily="49" charset="-122"/>
                <a:sym typeface="MT Extra" panose="05050102010205020202" pitchFamily="18" charset="2"/>
              </a:rPr>
              <a:t>int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  <a:sym typeface="MT Extra" panose="05050102010205020202" pitchFamily="18" charset="2"/>
              </a:rPr>
              <a:t> 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month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  <a:sym typeface="MT Extra" panose="05050102010205020202" pitchFamily="18" charset="2"/>
              </a:rPr>
              <a:t> ;        today. 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month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  <a:sym typeface="MT Extra" panose="05050102010205020202" pitchFamily="18" charset="2"/>
              </a:rPr>
              <a:t>    </a:t>
            </a:r>
            <a:r>
              <a:rPr lang="en-US" altLang="zh-CN" sz="2800" b="1" err="1">
                <a:latin typeface="Times New Roman" panose="02020603050405020304" charset="0"/>
                <a:ea typeface="楷体_GB2312" pitchFamily="49" charset="-122"/>
              </a:rPr>
              <a:t>int</a:t>
            </a:r>
            <a:r>
              <a:rPr lang="zh-CN" altLang="zh-CN" sz="2800" b="1">
                <a:latin typeface="Times New Roman" panose="02020603050405020304" charset="0"/>
                <a:ea typeface="楷体_GB2312" pitchFamily="49" charset="-122"/>
              </a:rPr>
              <a:t>型</a:t>
            </a:r>
            <a:r>
              <a:rPr lang="zh-CN" altLang="en-US" sz="2800" b="1">
                <a:latin typeface="Times New Roman" panose="02020603050405020304" charset="0"/>
                <a:ea typeface="楷体_GB2312" pitchFamily="49" charset="-122"/>
              </a:rPr>
              <a:t> </a:t>
            </a:r>
            <a:endParaRPr lang="zh-CN" altLang="en-US" sz="2800" b="1">
              <a:latin typeface="Times New Roman" panose="02020603050405020304" charset="0"/>
              <a:ea typeface="楷体_GB2312" pitchFamily="49" charset="-122"/>
              <a:sym typeface="MT Extra" panose="05050102010205020202" pitchFamily="18" charset="2"/>
            </a:endParaRPr>
          </a:p>
          <a:p>
            <a:pPr lvl="0" indent="0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charset="0"/>
                <a:ea typeface="楷体_GB2312" pitchFamily="49" charset="-122"/>
                <a:sym typeface="MT Extra" panose="05050102010205020202" pitchFamily="18" charset="2"/>
              </a:rPr>
              <a:t>      </a:t>
            </a:r>
            <a:r>
              <a:rPr lang="en-US" altLang="zh-CN" sz="2800" b="1" err="1">
                <a:latin typeface="Times New Roman" panose="02020603050405020304" charset="0"/>
                <a:ea typeface="楷体_GB2312" pitchFamily="49" charset="-122"/>
                <a:sym typeface="MT Extra" panose="05050102010205020202" pitchFamily="18" charset="2"/>
              </a:rPr>
              <a:t>int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  <a:sym typeface="MT Extra" panose="05050102010205020202" pitchFamily="18" charset="2"/>
              </a:rPr>
              <a:t> day;              today. day         </a:t>
            </a:r>
            <a:r>
              <a:rPr lang="en-US" altLang="zh-CN" sz="2800" b="1" err="1">
                <a:latin typeface="Times New Roman" panose="02020603050405020304" charset="0"/>
                <a:ea typeface="楷体_GB2312" pitchFamily="49" charset="-122"/>
              </a:rPr>
              <a:t>int</a:t>
            </a:r>
            <a:r>
              <a:rPr lang="zh-CN" altLang="zh-CN" sz="2800" b="1">
                <a:latin typeface="Times New Roman" panose="02020603050405020304" charset="0"/>
                <a:ea typeface="楷体_GB2312" pitchFamily="49" charset="-122"/>
              </a:rPr>
              <a:t>型</a:t>
            </a:r>
            <a:r>
              <a:rPr lang="zh-CN" altLang="en-US" sz="2800" b="1">
                <a:latin typeface="Times New Roman" panose="02020603050405020304" charset="0"/>
                <a:ea typeface="楷体_GB2312" pitchFamily="49" charset="-122"/>
              </a:rPr>
              <a:t> </a:t>
            </a:r>
          </a:p>
          <a:p>
            <a:pPr lvl="0" indent="0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charset="0"/>
                <a:ea typeface="楷体_GB2312" pitchFamily="49" charset="-122"/>
              </a:rPr>
              <a:t>    }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today ;</a:t>
            </a:r>
          </a:p>
          <a:p>
            <a:pPr lvl="0" indent="0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  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成员选择运算的结果是得到了该结构变量的某个成员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，其数据类型是定义该结构体类型时成员列表中定义的类型。</a:t>
            </a:r>
          </a:p>
        </p:txBody>
      </p:sp>
      <p:sp>
        <p:nvSpPr>
          <p:cNvPr id="25602" name="文本框 64515"/>
          <p:cNvSpPr txBox="1"/>
          <p:nvPr/>
        </p:nvSpPr>
        <p:spPr>
          <a:xfrm>
            <a:off x="609600" y="349250"/>
            <a:ext cx="4419600" cy="6413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lvl="0" indent="0"/>
            <a:r>
              <a:rPr lang="zh-CN" altLang="en-US" sz="4000" i="1" dirty="0">
                <a:solidFill>
                  <a:srgbClr val="000099"/>
                </a:solidFill>
                <a:latin typeface="Times New Roman" panose="02020603050405020304" charset="0"/>
                <a:ea typeface="隶书" panose="02010509060101010101" pitchFamily="49" charset="-122"/>
              </a:rPr>
              <a:t>成员运算符“.”</a:t>
            </a:r>
          </a:p>
        </p:txBody>
      </p:sp>
    </p:spTree>
  </p:cSld>
  <p:clrMapOvr>
    <a:masterClrMapping/>
  </p:clrMapOvr>
  <p:transition spd="med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文本框 66561"/>
          <p:cNvSpPr txBox="1"/>
          <p:nvPr/>
        </p:nvSpPr>
        <p:spPr>
          <a:xfrm>
            <a:off x="762000" y="685800"/>
            <a:ext cx="184150" cy="5826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>
              <a:lnSpc>
                <a:spcPct val="115000"/>
              </a:lnSpc>
            </a:pP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626" name="文本框 66563"/>
          <p:cNvSpPr txBox="1"/>
          <p:nvPr/>
        </p:nvSpPr>
        <p:spPr>
          <a:xfrm>
            <a:off x="609600" y="0"/>
            <a:ext cx="1752600" cy="7016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lvl="0" indent="0"/>
            <a:r>
              <a:rPr lang="zh-CN" altLang="en-US" sz="5400" i="1" dirty="0">
                <a:solidFill>
                  <a:srgbClr val="000099"/>
                </a:solidFill>
                <a:latin typeface="Times New Roman" panose="02020603050405020304" charset="0"/>
                <a:ea typeface="隶书" panose="02010509060101010101" pitchFamily="49" charset="-122"/>
              </a:rPr>
              <a:t>例</a:t>
            </a:r>
          </a:p>
        </p:txBody>
      </p:sp>
      <p:sp>
        <p:nvSpPr>
          <p:cNvPr id="26627" name="文本框 66564"/>
          <p:cNvSpPr txBox="1"/>
          <p:nvPr/>
        </p:nvSpPr>
        <p:spPr>
          <a:xfrm>
            <a:off x="533400" y="1412875"/>
            <a:ext cx="4343400" cy="49117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lnSpc>
                <a:spcPct val="90000"/>
              </a:lnSpc>
            </a:pPr>
            <a:r>
              <a:rPr lang="en-US" altLang="zh-CN" sz="3200" b="1" err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struct</a:t>
            </a:r>
            <a:r>
              <a:rPr lang="en-US" altLang="zh-CN" sz="3200" b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  data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{   </a:t>
            </a:r>
            <a:r>
              <a:rPr lang="en-US" altLang="zh-CN" sz="3200" b="1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month;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   </a:t>
            </a:r>
            <a:r>
              <a:rPr lang="en-US" altLang="zh-CN" sz="3200" b="1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day;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   </a:t>
            </a:r>
            <a:r>
              <a:rPr lang="en-US" altLang="zh-CN" sz="3200" b="1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year;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};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 err="1">
                <a:latin typeface="Times New Roman" panose="02020603050405020304" charset="0"/>
                <a:ea typeface="宋体" panose="02010600030101010101" pitchFamily="2" charset="-122"/>
              </a:rPr>
              <a:t>struct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student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{ char  name[20];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  char  sex;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    data birthday;</a:t>
            </a:r>
            <a:endParaRPr lang="en-US" altLang="zh-CN" sz="32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  </a:t>
            </a:r>
            <a:r>
              <a:rPr lang="en-US" altLang="zh-CN" sz="3200" b="1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sc[4]；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}  std，arr[5]；</a:t>
            </a:r>
          </a:p>
        </p:txBody>
      </p:sp>
      <p:sp>
        <p:nvSpPr>
          <p:cNvPr id="66566" name="文本框 66565"/>
          <p:cNvSpPr txBox="1"/>
          <p:nvPr/>
        </p:nvSpPr>
        <p:spPr>
          <a:xfrm>
            <a:off x="3962400" y="1322388"/>
            <a:ext cx="5181600" cy="1801812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  <a:tileRect/>
          </a:gradFill>
          <a:ln w="38100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（1）引用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sex</a:t>
            </a:r>
          </a:p>
          <a:p>
            <a:pPr lvl="0" indent="0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  std.sex（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通过结构体变量引用）</a:t>
            </a:r>
          </a:p>
          <a:p>
            <a:pPr lvl="0" indent="0">
              <a:spcBef>
                <a:spcPct val="50000"/>
              </a:spcBef>
            </a:pPr>
            <a:endParaRPr lang="zh-CN" altLang="en-US" sz="2800" b="1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66568" name="文本框 66567"/>
          <p:cNvSpPr txBox="1"/>
          <p:nvPr/>
        </p:nvSpPr>
        <p:spPr>
          <a:xfrm>
            <a:off x="3962400" y="3352800"/>
            <a:ext cx="5181600" cy="2443163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  <a:tileRect/>
          </a:gradFill>
          <a:ln w="38100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引用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arr[0]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中的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sex：</a:t>
            </a:r>
          </a:p>
          <a:p>
            <a:pPr lvl="0" indent="0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       arr[0].sex</a:t>
            </a:r>
          </a:p>
          <a:p>
            <a:pPr lvl="0" indent="0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不能写作 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arr.sex</a:t>
            </a:r>
          </a:p>
          <a:p>
            <a:pPr lvl="0" indent="0">
              <a:spcBef>
                <a:spcPct val="50000"/>
              </a:spcBef>
            </a:pPr>
            <a:endParaRPr lang="zh-CN" altLang="en-US" sz="28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 animBg="1"/>
      <p:bldP spid="6656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6758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5400" dirty="0">
                <a:latin typeface="楷体_GB2312" pitchFamily="49" charset="-122"/>
              </a:rPr>
              <a:t>例</a:t>
            </a:r>
            <a:endParaRPr lang="zh-CN" altLang="en-US" sz="6600" i="0" dirty="0">
              <a:latin typeface="楷体_GB2312" pitchFamily="49" charset="-122"/>
            </a:endParaRPr>
          </a:p>
        </p:txBody>
      </p:sp>
      <p:sp>
        <p:nvSpPr>
          <p:cNvPr id="27650" name="文本框 67587"/>
          <p:cNvSpPr txBox="1"/>
          <p:nvPr/>
        </p:nvSpPr>
        <p:spPr>
          <a:xfrm>
            <a:off x="533400" y="1412875"/>
            <a:ext cx="4343400" cy="49117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lnSpc>
                <a:spcPct val="90000"/>
              </a:lnSpc>
            </a:pPr>
            <a:r>
              <a:rPr lang="en-US" altLang="zh-CN" sz="3200" b="1" err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struct</a:t>
            </a:r>
            <a:r>
              <a:rPr lang="en-US" altLang="zh-CN" sz="3200" b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  data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{   </a:t>
            </a:r>
            <a:r>
              <a:rPr lang="en-US" altLang="zh-CN" sz="3200" b="1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month;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   </a:t>
            </a:r>
            <a:r>
              <a:rPr lang="en-US" altLang="zh-CN" sz="3200" b="1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day;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   </a:t>
            </a:r>
            <a:r>
              <a:rPr lang="en-US" altLang="zh-CN" sz="3200" b="1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year;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};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 err="1">
                <a:latin typeface="Times New Roman" panose="02020603050405020304" charset="0"/>
                <a:ea typeface="宋体" panose="02010600030101010101" pitchFamily="2" charset="-122"/>
              </a:rPr>
              <a:t>struct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student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{ char  name[20];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  char  sex;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    data birthday;</a:t>
            </a:r>
            <a:endParaRPr lang="en-US" altLang="zh-CN" sz="32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  </a:t>
            </a:r>
            <a:r>
              <a:rPr lang="en-US" altLang="zh-CN" sz="3200" b="1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sc[4]；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}  std，arr[5] ；</a:t>
            </a:r>
          </a:p>
        </p:txBody>
      </p:sp>
      <p:sp>
        <p:nvSpPr>
          <p:cNvPr id="67589" name="文本框 67588"/>
          <p:cNvSpPr txBox="1"/>
          <p:nvPr/>
        </p:nvSpPr>
        <p:spPr>
          <a:xfrm>
            <a:off x="3727450" y="1246188"/>
            <a:ext cx="5410200" cy="1801812"/>
          </a:xfrm>
          <a:prstGeom prst="rect">
            <a:avLst/>
          </a:prstGeom>
          <a:gradFill rotWithShape="0">
            <a:gsLst>
              <a:gs pos="0">
                <a:srgbClr val="3399FF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  <a:tileRect/>
          </a:gradFill>
          <a:ln w="38100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（2）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引用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sc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中的元素，如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sc[1]</a:t>
            </a:r>
          </a:p>
          <a:p>
            <a:pPr lvl="0" indent="0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std.sc[1]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（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通过结构体变量引用）</a:t>
            </a:r>
            <a:endParaRPr lang="zh-CN" altLang="en-US" sz="2800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indent="0">
              <a:spcBef>
                <a:spcPct val="50000"/>
              </a:spcBef>
            </a:pPr>
            <a:endParaRPr lang="zh-CN" altLang="en-US" sz="2800" b="1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67590" name="云形标注 67589"/>
          <p:cNvSpPr/>
          <p:nvPr/>
        </p:nvSpPr>
        <p:spPr>
          <a:xfrm>
            <a:off x="3049588" y="3995738"/>
            <a:ext cx="5865812" cy="2395537"/>
          </a:xfrm>
          <a:prstGeom prst="cloudCallout">
            <a:avLst>
              <a:gd name="adj1" fmla="val -11787"/>
              <a:gd name="adj2" fmla="val -97088"/>
            </a:avLst>
          </a:prstGeom>
          <a:gradFill rotWithShape="0">
            <a:gsLst>
              <a:gs pos="0">
                <a:srgbClr val="3399FF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  <a:ln w="63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不能写成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std.sc</a:t>
            </a:r>
          </a:p>
          <a:p>
            <a:pPr lvl="0" indent="0">
              <a:spcBef>
                <a:spcPct val="50000"/>
              </a:spcBef>
            </a:pPr>
            <a:r>
              <a:rPr lang="en-US" altLang="zh-CN" sz="2800" b="1">
                <a:solidFill>
                  <a:schemeClr val="hlink"/>
                </a:solidFill>
                <a:latin typeface="Times New Roman" panose="02020603050405020304" charset="0"/>
                <a:ea typeface="楷体_GB2312" pitchFamily="49" charset="-122"/>
              </a:rPr>
              <a:t>C++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charset="0"/>
                <a:ea typeface="楷体_GB2312" pitchFamily="49" charset="-122"/>
              </a:rPr>
              <a:t>语言不允许对数组整体访问（字符串除外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animBg="1"/>
      <p:bldP spid="6759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6860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5400" dirty="0">
                <a:latin typeface="楷体_GB2312" pitchFamily="49" charset="-122"/>
              </a:rPr>
              <a:t>例</a:t>
            </a:r>
            <a:endParaRPr lang="zh-CN" altLang="en-US" sz="6600" i="0" dirty="0">
              <a:latin typeface="楷体_GB2312" pitchFamily="49" charset="-122"/>
            </a:endParaRPr>
          </a:p>
        </p:txBody>
      </p:sp>
      <p:sp>
        <p:nvSpPr>
          <p:cNvPr id="28674" name="文本框 68611"/>
          <p:cNvSpPr txBox="1"/>
          <p:nvPr/>
        </p:nvSpPr>
        <p:spPr>
          <a:xfrm>
            <a:off x="533400" y="1389063"/>
            <a:ext cx="4343400" cy="52403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lnSpc>
                <a:spcPct val="90000"/>
              </a:lnSpc>
            </a:pPr>
            <a:r>
              <a:rPr lang="en-US" altLang="zh-CN" sz="3200" b="1" err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struct</a:t>
            </a:r>
            <a:r>
              <a:rPr lang="en-US" altLang="zh-CN" sz="3200" b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  data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{   </a:t>
            </a:r>
            <a:r>
              <a:rPr lang="en-US" altLang="zh-CN" sz="3200" b="1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month;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   </a:t>
            </a:r>
            <a:r>
              <a:rPr lang="en-US" altLang="zh-CN" sz="3200" b="1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day;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   </a:t>
            </a:r>
            <a:r>
              <a:rPr lang="en-US" altLang="zh-CN" sz="3200" b="1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year;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};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 err="1">
                <a:latin typeface="Times New Roman" panose="02020603050405020304" charset="0"/>
                <a:ea typeface="宋体" panose="02010600030101010101" pitchFamily="2" charset="-122"/>
              </a:rPr>
              <a:t>struct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student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{ char  name[20];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  char  sex;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    data birthday;</a:t>
            </a:r>
            <a:endParaRPr lang="en-US" altLang="zh-CN" sz="32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  </a:t>
            </a:r>
            <a:r>
              <a:rPr lang="en-US" altLang="zh-CN" sz="3200" b="1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sc[4]；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}  std，arr[5] ；</a:t>
            </a:r>
          </a:p>
          <a:p>
            <a:pPr lvl="0" indent="0">
              <a:lnSpc>
                <a:spcPct val="90000"/>
              </a:lnSpc>
            </a:pPr>
            <a:endParaRPr lang="en-US" altLang="zh-CN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8613" name="文本框 68612"/>
          <p:cNvSpPr txBox="1"/>
          <p:nvPr/>
        </p:nvSpPr>
        <p:spPr>
          <a:xfrm>
            <a:off x="3727450" y="1366838"/>
            <a:ext cx="5410200" cy="2443162"/>
          </a:xfrm>
          <a:prstGeom prst="rect">
            <a:avLst/>
          </a:prstGeom>
          <a:gradFill rotWithShape="0">
            <a:gsLst>
              <a:gs pos="0">
                <a:srgbClr val="3399FF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  <a:tileRect/>
          </a:gradFill>
          <a:ln w="6350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（3）成员为字符串</a:t>
            </a:r>
          </a:p>
          <a:p>
            <a:pPr lvl="0" indent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如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name </a:t>
            </a:r>
          </a:p>
          <a:p>
            <a:pPr lvl="0" indent="0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std.name（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通过结构体变量引用）</a:t>
            </a:r>
          </a:p>
          <a:p>
            <a:pPr lvl="0" indent="0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arr[0].name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6963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例</a:t>
            </a:r>
          </a:p>
        </p:txBody>
      </p:sp>
      <p:sp>
        <p:nvSpPr>
          <p:cNvPr id="29698" name="文本框 69635"/>
          <p:cNvSpPr txBox="1"/>
          <p:nvPr/>
        </p:nvSpPr>
        <p:spPr>
          <a:xfrm>
            <a:off x="533400" y="1412875"/>
            <a:ext cx="4343400" cy="49117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lnSpc>
                <a:spcPct val="90000"/>
              </a:lnSpc>
            </a:pPr>
            <a:r>
              <a:rPr lang="en-US" altLang="zh-CN" sz="3200" b="1" err="1">
                <a:latin typeface="Times New Roman" panose="02020603050405020304" charset="0"/>
                <a:ea typeface="宋体" panose="02010600030101010101" pitchFamily="2" charset="-122"/>
              </a:rPr>
              <a:t>struct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data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{   </a:t>
            </a:r>
            <a:r>
              <a:rPr lang="en-US" altLang="zh-CN" sz="3200" b="1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month;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   </a:t>
            </a:r>
            <a:r>
              <a:rPr lang="en-US" altLang="zh-CN" sz="3200" b="1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day;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   </a:t>
            </a:r>
            <a:r>
              <a:rPr lang="en-US" altLang="zh-CN" sz="3200" b="1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year;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};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 err="1">
                <a:latin typeface="Times New Roman" panose="02020603050405020304" charset="0"/>
                <a:ea typeface="宋体" panose="02010600030101010101" pitchFamily="2" charset="-122"/>
              </a:rPr>
              <a:t>struct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student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{ char  name[20];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  char  sex;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    data birthday;</a:t>
            </a:r>
            <a:endParaRPr lang="en-US" altLang="zh-CN" sz="32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  </a:t>
            </a:r>
            <a:r>
              <a:rPr lang="en-US" altLang="zh-CN" sz="3200" b="1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sc[4]；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}  std，arr[5] ；</a:t>
            </a:r>
          </a:p>
        </p:txBody>
      </p:sp>
      <p:sp>
        <p:nvSpPr>
          <p:cNvPr id="69637" name="文本框 69636"/>
          <p:cNvSpPr txBox="1"/>
          <p:nvPr/>
        </p:nvSpPr>
        <p:spPr>
          <a:xfrm>
            <a:off x="3727450" y="1335088"/>
            <a:ext cx="5410200" cy="3084512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  <a:tileRect/>
          </a:gradFill>
          <a:ln w="38100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（4）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内嵌结构体成员的引用</a:t>
            </a:r>
          </a:p>
          <a:p>
            <a:pPr lvl="0" indent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逐层使用成员名定位</a:t>
            </a:r>
          </a:p>
          <a:p>
            <a:pPr lvl="0" indent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引用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std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中的出生年份</a:t>
            </a:r>
            <a:endParaRPr lang="zh-CN" altLang="en-US" sz="2800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indent="0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std.birthday.year</a:t>
            </a:r>
          </a:p>
          <a:p>
            <a:pPr lvl="0" indent="0">
              <a:spcBef>
                <a:spcPct val="50000"/>
              </a:spcBef>
            </a:pPr>
            <a:endParaRPr lang="en-US" altLang="zh-CN" sz="28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9640" name="爆炸形 2 69639"/>
          <p:cNvSpPr/>
          <p:nvPr/>
        </p:nvSpPr>
        <p:spPr>
          <a:xfrm>
            <a:off x="4422775" y="4306888"/>
            <a:ext cx="4718050" cy="2028825"/>
          </a:xfrm>
          <a:prstGeom prst="irregularSeal2">
            <a:avLst/>
          </a:prstGeom>
          <a:gradFill rotWithShape="0">
            <a:gsLst>
              <a:gs pos="0">
                <a:srgbClr val="33CC33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  <a:tileRect/>
          </a:gra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只可引用最低一级成员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 animBg="1"/>
      <p:bldP spid="696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矩形 70657"/>
          <p:cNvSpPr/>
          <p:nvPr/>
        </p:nvSpPr>
        <p:spPr>
          <a:xfrm>
            <a:off x="609600" y="2667000"/>
            <a:ext cx="8210550" cy="10668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lvl="0" indent="0"/>
            <a:r>
              <a:rPr lang="zh-CN" altLang="en-US" sz="3200" b="1">
                <a:latin typeface="Times New Roman" panose="02020603050405020304" charset="0"/>
                <a:ea typeface="楷体_GB2312" pitchFamily="49" charset="-122"/>
              </a:rPr>
              <a:t>例</a:t>
            </a:r>
            <a:r>
              <a:rPr lang="en-US" altLang="zh-CN" sz="3200" b="1">
                <a:latin typeface="Times New Roman" panose="02020603050405020304" charset="0"/>
                <a:ea typeface="楷体_GB2312" pitchFamily="49" charset="-122"/>
              </a:rPr>
              <a:t>std.name</a:t>
            </a:r>
            <a:r>
              <a:rPr lang="zh-CN" altLang="en-US" sz="3200" b="1" dirty="0">
                <a:latin typeface="Times New Roman" panose="02020603050405020304" charset="0"/>
                <a:ea typeface="楷体_GB2312" pitchFamily="49" charset="-122"/>
              </a:rPr>
              <a:t>是字符串，可以对它进行对任何字符串允许的操作，包括输入输出。</a:t>
            </a:r>
          </a:p>
        </p:txBody>
      </p:sp>
      <p:sp>
        <p:nvSpPr>
          <p:cNvPr id="30722" name="文本框 70659"/>
          <p:cNvSpPr txBox="1"/>
          <p:nvPr/>
        </p:nvSpPr>
        <p:spPr>
          <a:xfrm>
            <a:off x="533400" y="1233488"/>
            <a:ext cx="8382000" cy="1066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/>
            <a:r>
              <a:rPr lang="zh-CN" altLang="en-US" sz="32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对结构体变量中的每个成员，可对它进行同类变量所允许的任何操作。</a:t>
            </a:r>
            <a:endParaRPr lang="zh-CN" altLang="en-US" sz="3200" dirty="0">
              <a:solidFill>
                <a:srgbClr val="CC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0723" name="文本框 70660"/>
          <p:cNvSpPr txBox="1"/>
          <p:nvPr/>
        </p:nvSpPr>
        <p:spPr>
          <a:xfrm>
            <a:off x="762000" y="2286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0724" name="文本框 70661"/>
          <p:cNvSpPr txBox="1"/>
          <p:nvPr/>
        </p:nvSpPr>
        <p:spPr>
          <a:xfrm>
            <a:off x="533400" y="273050"/>
            <a:ext cx="7315200" cy="6413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lvl="0" indent="0"/>
            <a:r>
              <a:rPr lang="zh-CN" altLang="en-US" sz="4000" i="1" dirty="0">
                <a:solidFill>
                  <a:srgbClr val="000099"/>
                </a:solidFill>
                <a:latin typeface="Times New Roman" panose="02020603050405020304" charset="0"/>
                <a:ea typeface="隶书" panose="02010509060101010101" pitchFamily="49" charset="-122"/>
              </a:rPr>
              <a:t>对结构体变量中的成员进行操作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7168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例</a:t>
            </a:r>
          </a:p>
        </p:txBody>
      </p:sp>
      <p:sp>
        <p:nvSpPr>
          <p:cNvPr id="31746" name="文本框 71683"/>
          <p:cNvSpPr txBox="1"/>
          <p:nvPr/>
        </p:nvSpPr>
        <p:spPr>
          <a:xfrm>
            <a:off x="533400" y="1260475"/>
            <a:ext cx="4343400" cy="49117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lnSpc>
                <a:spcPct val="90000"/>
              </a:lnSpc>
            </a:pPr>
            <a:r>
              <a:rPr lang="en-US" altLang="zh-CN" sz="3200" b="1" err="1">
                <a:latin typeface="Times New Roman" panose="02020603050405020304" charset="0"/>
                <a:ea typeface="宋体" panose="02010600030101010101" pitchFamily="2" charset="-122"/>
              </a:rPr>
              <a:t>struct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data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{   </a:t>
            </a:r>
            <a:r>
              <a:rPr lang="en-US" altLang="zh-CN" sz="3200" b="1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month;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   </a:t>
            </a:r>
            <a:r>
              <a:rPr lang="en-US" altLang="zh-CN" sz="3200" b="1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day;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   </a:t>
            </a:r>
            <a:r>
              <a:rPr lang="en-US" altLang="zh-CN" sz="3200" b="1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year;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};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 err="1">
                <a:latin typeface="Times New Roman" panose="02020603050405020304" charset="0"/>
                <a:ea typeface="宋体" panose="02010600030101010101" pitchFamily="2" charset="-122"/>
              </a:rPr>
              <a:t>struct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student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{ char  name[20];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  char  sex;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    data birthday;</a:t>
            </a:r>
            <a:endParaRPr lang="en-US" altLang="zh-CN" sz="32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  </a:t>
            </a:r>
            <a:r>
              <a:rPr lang="en-US" altLang="zh-CN" sz="3200" b="1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sc[4]；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}  std，pers[5] ；</a:t>
            </a:r>
          </a:p>
        </p:txBody>
      </p:sp>
      <p:sp>
        <p:nvSpPr>
          <p:cNvPr id="71685" name="文本框 71684"/>
          <p:cNvSpPr txBox="1"/>
          <p:nvPr/>
        </p:nvSpPr>
        <p:spPr>
          <a:xfrm>
            <a:off x="4572000" y="1193800"/>
            <a:ext cx="4419600" cy="5435600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  <a:tileRect/>
          </a:gradFill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（1）对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name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的操作</a:t>
            </a:r>
          </a:p>
          <a:p>
            <a:pPr lvl="0" indent="0">
              <a:spcBef>
                <a:spcPct val="50000"/>
              </a:spcBef>
            </a:pPr>
            <a:r>
              <a:rPr lang="en-US" altLang="zh-CN" sz="2800" b="1" err="1">
                <a:latin typeface="Times New Roman" panose="02020603050405020304" charset="0"/>
                <a:ea typeface="楷体_GB2312" pitchFamily="49" charset="-122"/>
              </a:rPr>
              <a:t>cin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&gt;&gt;std.name;</a:t>
            </a:r>
          </a:p>
          <a:p>
            <a:pPr lvl="0" indent="0">
              <a:spcBef>
                <a:spcPct val="50000"/>
              </a:spcBef>
            </a:pPr>
            <a:r>
              <a:rPr lang="zh-CN" altLang="zh-CN" sz="2800" b="1">
                <a:latin typeface="Times New Roman" panose="02020603050405020304" charset="0"/>
                <a:ea typeface="楷体_GB2312" pitchFamily="49" charset="-122"/>
              </a:rPr>
              <a:t>或</a:t>
            </a:r>
            <a:r>
              <a:rPr lang="zh-CN" altLang="en-US" sz="2800" b="1">
                <a:latin typeface="Times New Roman" panose="02020603050405020304" charset="0"/>
                <a:ea typeface="楷体_GB2312" pitchFamily="49" charset="-122"/>
              </a:rPr>
              <a:t>c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in.getline(std.name,80);</a:t>
            </a:r>
          </a:p>
          <a:p>
            <a:pPr lvl="0" indent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（2）对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sex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的操作</a:t>
            </a:r>
          </a:p>
          <a:p>
            <a:pPr lvl="0" indent="0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①</a:t>
            </a:r>
            <a:r>
              <a:rPr lang="en-US" altLang="zh-CN" sz="2800" b="1" err="1">
                <a:latin typeface="Times New Roman" panose="02020603050405020304" charset="0"/>
                <a:ea typeface="楷体_GB2312" pitchFamily="49" charset="-122"/>
              </a:rPr>
              <a:t>cin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&gt;&gt;std.sex;</a:t>
            </a:r>
          </a:p>
          <a:p>
            <a:pPr lvl="0" indent="0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②for(i=0;i&lt;3;i++)</a:t>
            </a:r>
          </a:p>
          <a:p>
            <a:pPr lvl="0" indent="0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         </a:t>
            </a:r>
            <a:r>
              <a:rPr lang="en-US" altLang="zh-CN" sz="2800" b="1" err="1">
                <a:latin typeface="Times New Roman" panose="02020603050405020304" charset="0"/>
                <a:ea typeface="楷体_GB2312" pitchFamily="49" charset="-122"/>
              </a:rPr>
              <a:t>cin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&gt;&gt;</a:t>
            </a:r>
            <a:r>
              <a:rPr lang="en-US" altLang="zh-CN" sz="2800" b="1" err="1">
                <a:latin typeface="Times New Roman" panose="02020603050405020304" charset="0"/>
                <a:ea typeface="楷体_GB2312" pitchFamily="49" charset="-122"/>
              </a:rPr>
              <a:t>pers[i].sex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;</a:t>
            </a:r>
          </a:p>
          <a:p>
            <a:pPr lvl="0" indent="0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③std.sex= 'M'; </a:t>
            </a:r>
            <a:r>
              <a:rPr lang="zh-CN" altLang="en-US" sz="2800" b="1">
                <a:latin typeface="Times New Roman" panose="02020603050405020304" charset="0"/>
                <a:ea typeface="楷体_GB2312" pitchFamily="49" charset="-122"/>
              </a:rPr>
              <a:t>   </a:t>
            </a:r>
            <a:endParaRPr lang="en-US" altLang="zh-CN" sz="2800" b="1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71686" name="竖卷形 71685"/>
          <p:cNvSpPr/>
          <p:nvPr/>
        </p:nvSpPr>
        <p:spPr>
          <a:xfrm>
            <a:off x="381000" y="1066800"/>
            <a:ext cx="4495800" cy="4800600"/>
          </a:xfrm>
          <a:prstGeom prst="verticalScroll">
            <a:avLst>
              <a:gd name="adj" fmla="val 12500"/>
            </a:avLst>
          </a:prstGeom>
          <a:gradFill rotWithShape="0">
            <a:gsLst>
              <a:gs pos="0">
                <a:srgbClr val="33CC33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注意：</a:t>
            </a:r>
          </a:p>
          <a:p>
            <a:pPr lvl="0" indent="0" algn="ctr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不能写成</a:t>
            </a:r>
          </a:p>
          <a:p>
            <a:pPr lvl="0" indent="0" algn="ctr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std.name="Li Ming"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 animBg="1"/>
      <p:bldP spid="7168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文本框 73729"/>
          <p:cNvSpPr txBox="1"/>
          <p:nvPr/>
        </p:nvSpPr>
        <p:spPr>
          <a:xfrm>
            <a:off x="304800" y="1489075"/>
            <a:ext cx="4343400" cy="49117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lnSpc>
                <a:spcPct val="90000"/>
              </a:lnSpc>
            </a:pPr>
            <a:r>
              <a:rPr lang="en-US" altLang="zh-CN" sz="3200" b="1" err="1">
                <a:latin typeface="Times New Roman" panose="02020603050405020304" charset="0"/>
                <a:ea typeface="宋体" panose="02010600030101010101" pitchFamily="2" charset="-122"/>
              </a:rPr>
              <a:t>struct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data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{   </a:t>
            </a:r>
            <a:r>
              <a:rPr lang="en-US" altLang="zh-CN" sz="3200" b="1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month;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   </a:t>
            </a:r>
            <a:r>
              <a:rPr lang="en-US" altLang="zh-CN" sz="3200" b="1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day;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   </a:t>
            </a:r>
            <a:r>
              <a:rPr lang="en-US" altLang="zh-CN" sz="3200" b="1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year;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};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 err="1">
                <a:latin typeface="Times New Roman" panose="02020603050405020304" charset="0"/>
                <a:ea typeface="宋体" panose="02010600030101010101" pitchFamily="2" charset="-122"/>
              </a:rPr>
              <a:t>struct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student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{ char  name[20];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  char  sex;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    data birthday;</a:t>
            </a:r>
            <a:endParaRPr lang="en-US" altLang="zh-CN" sz="32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  </a:t>
            </a:r>
            <a:r>
              <a:rPr lang="en-US" altLang="zh-CN" sz="3200" b="1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sc[4]；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}  std，pers[5]；</a:t>
            </a:r>
          </a:p>
        </p:txBody>
      </p:sp>
      <p:sp>
        <p:nvSpPr>
          <p:cNvPr id="32770" name="矩形 73730"/>
          <p:cNvSpPr/>
          <p:nvPr/>
        </p:nvSpPr>
        <p:spPr>
          <a:xfrm>
            <a:off x="381000" y="1524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 sz="4400" i="1" dirty="0">
                <a:solidFill>
                  <a:srgbClr val="0000B0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例</a:t>
            </a:r>
          </a:p>
        </p:txBody>
      </p:sp>
      <p:sp>
        <p:nvSpPr>
          <p:cNvPr id="73733" name="文本框 73732"/>
          <p:cNvSpPr txBox="1"/>
          <p:nvPr/>
        </p:nvSpPr>
        <p:spPr>
          <a:xfrm>
            <a:off x="3505200" y="1398588"/>
            <a:ext cx="5638800" cy="1801812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  <a:tileRect/>
          </a:gradFill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（3）对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birthday</a:t>
            </a:r>
            <a:r>
              <a:rPr lang="zh-CN" altLang="en-US" sz="2800" b="1">
                <a:latin typeface="Times New Roman" panose="02020603050405020304" charset="0"/>
                <a:ea typeface="楷体_GB2312" pitchFamily="49" charset="-122"/>
              </a:rPr>
              <a:t>中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year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的操作</a:t>
            </a:r>
          </a:p>
          <a:p>
            <a:pPr lvl="0" indent="0" algn="ctr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①</a:t>
            </a:r>
            <a:r>
              <a:rPr lang="en-US" altLang="zh-CN" sz="2800" b="1" err="1">
                <a:latin typeface="Times New Roman" panose="02020603050405020304" charset="0"/>
                <a:ea typeface="楷体_GB2312" pitchFamily="49" charset="-122"/>
              </a:rPr>
              <a:t>cin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&gt;&gt;std.birthday.year;</a:t>
            </a:r>
          </a:p>
          <a:p>
            <a:pPr lvl="0" indent="0" algn="ctr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②std.birthday.year=1962;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81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问题的提出</a:t>
            </a:r>
          </a:p>
        </p:txBody>
      </p:sp>
      <p:sp>
        <p:nvSpPr>
          <p:cNvPr id="6146" name="文本占位符 8194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2397125"/>
          </a:xfrm>
        </p:spPr>
        <p:txBody>
          <a:bodyPr anchor="t"/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800" dirty="0">
                <a:solidFill>
                  <a:schemeClr val="hlink"/>
                </a:solidFill>
              </a:rPr>
              <a:t>学号          姓名   年龄    性别   成绩1  成绩2    平均成绩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800" dirty="0"/>
              <a:t>   1    	</a:t>
            </a:r>
            <a:r>
              <a:rPr lang="en-US" altLang="zh-CN" sz="2800"/>
              <a:t>AA        19        M        80        90           90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800"/>
              <a:t>   2    	BB         18        F         78        70          73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800"/>
              <a:t>   3    	CC         17        M        81       75           79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800"/>
              <a:t>   4    	DD         18        F         80       60          75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800"/>
              <a:t>   5    	EE          19        M       76       83           83</a:t>
            </a:r>
            <a:endParaRPr lang="zh-CN" altLang="en-US" sz="2800"/>
          </a:p>
        </p:txBody>
      </p:sp>
      <p:sp>
        <p:nvSpPr>
          <p:cNvPr id="8196" name="文本框 8195"/>
          <p:cNvSpPr txBox="1"/>
          <p:nvPr/>
        </p:nvSpPr>
        <p:spPr>
          <a:xfrm>
            <a:off x="381000" y="3886200"/>
            <a:ext cx="6629400" cy="822325"/>
          </a:xfrm>
          <a:prstGeom prst="rect">
            <a:avLst/>
          </a:prstGeom>
          <a:gradFill rotWithShape="0">
            <a:gsLst>
              <a:gs pos="0">
                <a:srgbClr val="3399FF"/>
              </a:gs>
              <a:gs pos="50000">
                <a:srgbClr val="FFFFFF"/>
              </a:gs>
              <a:gs pos="100000">
                <a:srgbClr val="3399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>
            <a:spAutoFit/>
          </a:bodyPr>
          <a:lstStyle/>
          <a:p>
            <a:pPr lvl="0" indent="0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每行的数据类型不相同，如何表示此二维数据？</a:t>
            </a:r>
          </a:p>
          <a:p>
            <a:pPr lvl="0" indent="0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如何交换两行值？  能否将一行看成一个整体？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8197" name="文本框 8196"/>
          <p:cNvSpPr txBox="1"/>
          <p:nvPr/>
        </p:nvSpPr>
        <p:spPr>
          <a:xfrm>
            <a:off x="685800" y="4953000"/>
            <a:ext cx="8458200" cy="4572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lvl="0" indent="0"/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定义一种类型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，把不同的数据作为一个整体来处理——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结构体</a:t>
            </a:r>
            <a:endParaRPr lang="zh-CN" altLang="en-US" dirty="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19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71681"/>
          <p:cNvSpPr>
            <a:spLocks noGrp="1"/>
          </p:cNvSpPr>
          <p:nvPr/>
        </p:nvSpPr>
        <p:spPr>
          <a:xfrm>
            <a:off x="381000" y="381000"/>
            <a:ext cx="777240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1" u="none" kern="1200" baseline="0">
                <a:solidFill>
                  <a:srgbClr val="0000B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例</a:t>
            </a:r>
            <a:r>
              <a:rPr lang="en-US" altLang="zh-CN" dirty="0"/>
              <a:t>8.1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9545" y="1216660"/>
            <a:ext cx="8722995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#include &lt;iostream&gt;</a:t>
            </a:r>
          </a:p>
          <a:p>
            <a:r>
              <a:rPr lang="zh-CN" altLang="en-US" sz="2800" b="1"/>
              <a:t>#include &lt;cstring&gt;</a:t>
            </a:r>
          </a:p>
          <a:p>
            <a:r>
              <a:rPr lang="zh-CN" altLang="en-US" sz="2800" b="1"/>
              <a:t>using namespace std;</a:t>
            </a:r>
          </a:p>
          <a:p>
            <a:r>
              <a:rPr lang="zh-CN" altLang="en-US" sz="2800" b="1"/>
              <a:t>struct student</a:t>
            </a:r>
          </a:p>
          <a:p>
            <a:r>
              <a:rPr lang="zh-CN" altLang="en-US" sz="2800" b="1"/>
              <a:t>{	int num;</a:t>
            </a:r>
          </a:p>
          <a:p>
            <a:r>
              <a:rPr lang="zh-CN" altLang="en-US" sz="2800" b="1"/>
              <a:t>	char name[20];</a:t>
            </a:r>
          </a:p>
          <a:p>
            <a:r>
              <a:rPr lang="zh-CN" altLang="en-US" sz="2800" b="1"/>
              <a:t>	float score[4];</a:t>
            </a:r>
          </a:p>
          <a:p>
            <a:r>
              <a:rPr lang="zh-CN" altLang="en-US" sz="2800" b="1"/>
              <a:t>};</a:t>
            </a:r>
          </a:p>
          <a:p>
            <a:endParaRPr lang="zh-CN" altLang="en-US" sz="2800"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090" y="1227455"/>
            <a:ext cx="8543925" cy="551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ym typeface="+mn-ea"/>
              </a:rPr>
              <a:t>int main( )</a:t>
            </a:r>
          </a:p>
          <a:p>
            <a:r>
              <a:rPr lang="zh-CN" altLang="en-US" sz="2800" b="1">
                <a:sym typeface="+mn-ea"/>
              </a:rPr>
              <a:t>{	void print(student);</a:t>
            </a:r>
          </a:p>
          <a:p>
            <a:r>
              <a:rPr lang="zh-CN" altLang="en-US" sz="2800" b="1">
                <a:sym typeface="+mn-ea"/>
              </a:rPr>
              <a:t>	student stud;</a:t>
            </a:r>
          </a:p>
          <a:p>
            <a:r>
              <a:rPr lang="zh-CN" altLang="en-US" sz="2800" b="1">
                <a:sym typeface="+mn-ea"/>
              </a:rPr>
              <a:t>	stud.num=2468;</a:t>
            </a:r>
          </a:p>
          <a:p>
            <a:r>
              <a:rPr lang="zh-CN" altLang="en-US" sz="2800" b="1">
                <a:sym typeface="+mn-ea"/>
              </a:rPr>
              <a:t>	strcpy(stud.name, "LiWen");</a:t>
            </a:r>
          </a:p>
          <a:p>
            <a:r>
              <a:rPr lang="zh-CN" altLang="en-US" sz="2800" b="1">
                <a:sym typeface="+mn-ea"/>
              </a:rPr>
              <a:t>	stud.score[0]=68.5;</a:t>
            </a:r>
          </a:p>
          <a:p>
            <a:r>
              <a:rPr lang="zh-CN" altLang="en-US" sz="2800" b="1">
                <a:sym typeface="+mn-ea"/>
              </a:rPr>
              <a:t>	stud.score[1]=90;</a:t>
            </a:r>
          </a:p>
          <a:p>
            <a:r>
              <a:rPr lang="zh-CN" altLang="en-US" sz="2800" b="1">
                <a:sym typeface="+mn-ea"/>
              </a:rPr>
              <a:t>	stud.score[2]=78.5;</a:t>
            </a:r>
          </a:p>
          <a:p>
            <a:r>
              <a:rPr lang="zh-CN" altLang="en-US" sz="2800" b="1">
                <a:sym typeface="+mn-ea"/>
              </a:rPr>
              <a:t>	stud.score[3]=85.5;</a:t>
            </a:r>
          </a:p>
          <a:p>
            <a:r>
              <a:rPr lang="zh-CN" altLang="en-US" sz="2800" b="1">
                <a:sym typeface="+mn-ea"/>
              </a:rPr>
              <a:t>	print(stud);</a:t>
            </a:r>
          </a:p>
          <a:p>
            <a:r>
              <a:rPr lang="zh-CN" altLang="en-US" sz="2800" b="1">
                <a:sym typeface="+mn-ea"/>
              </a:rPr>
              <a:t>	return 0;</a:t>
            </a:r>
          </a:p>
          <a:p>
            <a:r>
              <a:rPr lang="zh-CN" altLang="en-US" b="1">
                <a:sym typeface="+mn-ea"/>
              </a:rPr>
              <a:t>}</a:t>
            </a:r>
          </a:p>
          <a:p>
            <a:endParaRPr lang="zh-CN" altLang="en-US" b="1">
              <a:sym typeface="+mn-ea"/>
            </a:endParaRPr>
          </a:p>
        </p:txBody>
      </p:sp>
      <p:sp>
        <p:nvSpPr>
          <p:cNvPr id="31745" name="标题 71681"/>
          <p:cNvSpPr>
            <a:spLocks noGrp="1"/>
          </p:cNvSpPr>
          <p:nvPr/>
        </p:nvSpPr>
        <p:spPr>
          <a:xfrm>
            <a:off x="381000" y="381000"/>
            <a:ext cx="777240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1" u="none" kern="1200" baseline="0">
                <a:solidFill>
                  <a:srgbClr val="0000B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例</a:t>
            </a:r>
            <a:r>
              <a:rPr lang="en-US" altLang="zh-CN" dirty="0"/>
              <a:t>8.1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090" y="1227455"/>
            <a:ext cx="8543925" cy="551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ym typeface="+mn-ea"/>
              </a:rPr>
              <a:t>int main( )</a:t>
            </a:r>
          </a:p>
          <a:p>
            <a:r>
              <a:rPr lang="zh-CN" altLang="en-US" sz="2800" b="1">
                <a:sym typeface="+mn-ea"/>
              </a:rPr>
              <a:t>{	void print(student);</a:t>
            </a:r>
          </a:p>
          <a:p>
            <a:r>
              <a:rPr lang="zh-CN" altLang="en-US" sz="2800" b="1">
                <a:sym typeface="+mn-ea"/>
              </a:rPr>
              <a:t>	student stud;</a:t>
            </a:r>
          </a:p>
          <a:p>
            <a:r>
              <a:rPr lang="zh-CN" altLang="en-US" sz="2800" b="1">
                <a:sym typeface="+mn-ea"/>
              </a:rPr>
              <a:t>	stud.num=2468;</a:t>
            </a:r>
          </a:p>
          <a:p>
            <a:r>
              <a:rPr lang="zh-CN" altLang="en-US" sz="2800" b="1">
                <a:sym typeface="+mn-ea"/>
              </a:rPr>
              <a:t>	strcpy(stud.name, "LiWen");</a:t>
            </a:r>
          </a:p>
          <a:p>
            <a:r>
              <a:rPr lang="zh-CN" altLang="en-US" sz="2800" b="1">
                <a:sym typeface="+mn-ea"/>
              </a:rPr>
              <a:t>	stud.score[0]=68.5;</a:t>
            </a:r>
          </a:p>
          <a:p>
            <a:r>
              <a:rPr lang="zh-CN" altLang="en-US" sz="2800" b="1">
                <a:sym typeface="+mn-ea"/>
              </a:rPr>
              <a:t>	stud.score[1]=90;</a:t>
            </a:r>
          </a:p>
          <a:p>
            <a:r>
              <a:rPr lang="zh-CN" altLang="en-US" sz="2800" b="1">
                <a:sym typeface="+mn-ea"/>
              </a:rPr>
              <a:t>	stud.score[2]=78.5;</a:t>
            </a:r>
          </a:p>
          <a:p>
            <a:r>
              <a:rPr lang="zh-CN" altLang="en-US" sz="2800" b="1">
                <a:sym typeface="+mn-ea"/>
              </a:rPr>
              <a:t>	stud.score[3]=85.5;</a:t>
            </a:r>
          </a:p>
          <a:p>
            <a:r>
              <a:rPr lang="zh-CN" altLang="en-US" sz="2800" b="1">
                <a:sym typeface="+mn-ea"/>
              </a:rPr>
              <a:t>	print(stud);</a:t>
            </a:r>
          </a:p>
          <a:p>
            <a:r>
              <a:rPr lang="zh-CN" altLang="en-US" sz="2800" b="1">
                <a:sym typeface="+mn-ea"/>
              </a:rPr>
              <a:t>	return 0;</a:t>
            </a:r>
          </a:p>
          <a:p>
            <a:r>
              <a:rPr lang="zh-CN" altLang="en-US" b="1">
                <a:sym typeface="+mn-ea"/>
              </a:rPr>
              <a:t>}</a:t>
            </a:r>
          </a:p>
          <a:p>
            <a:endParaRPr lang="zh-CN" altLang="en-US" b="1">
              <a:sym typeface="+mn-ea"/>
            </a:endParaRPr>
          </a:p>
        </p:txBody>
      </p:sp>
      <p:sp>
        <p:nvSpPr>
          <p:cNvPr id="31745" name="标题 71681"/>
          <p:cNvSpPr>
            <a:spLocks noGrp="1"/>
          </p:cNvSpPr>
          <p:nvPr/>
        </p:nvSpPr>
        <p:spPr>
          <a:xfrm>
            <a:off x="381000" y="381000"/>
            <a:ext cx="777240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1" u="none" kern="1200" baseline="0">
                <a:solidFill>
                  <a:srgbClr val="0000B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例</a:t>
            </a:r>
            <a:r>
              <a:rPr lang="en-US" altLang="zh-CN" dirty="0"/>
              <a:t>8.1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750" y="1170940"/>
            <a:ext cx="8615045" cy="478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void print(student stud)</a:t>
            </a:r>
          </a:p>
          <a:p>
            <a:r>
              <a:rPr lang="zh-CN" altLang="en-US" sz="2800" b="1"/>
              <a:t>{</a:t>
            </a:r>
          </a:p>
          <a:p>
            <a:r>
              <a:rPr lang="zh-CN" altLang="en-US" sz="2800" b="1"/>
              <a:t>	cout&lt;&lt;"学号\t\t"&lt;&lt;stud.num&lt;&lt;'\n'&lt;&lt;"姓名\t\t"&lt;&lt;stud.name&lt;&lt;'\n';</a:t>
            </a:r>
          </a:p>
          <a:p>
            <a:r>
              <a:rPr lang="zh-CN" altLang="en-US" sz="2800" b="1"/>
              <a:t>	cout&lt;&lt;"数学成绩\t"&lt;&lt;stud.score[0]&lt;&lt;'\n'&lt;&lt;"英语成绩\t"</a:t>
            </a:r>
          </a:p>
          <a:p>
            <a:r>
              <a:rPr lang="zh-CN" altLang="en-US" sz="2800" b="1"/>
              <a:t>&lt;&lt;stud.score[1]&lt;&lt;'\n';</a:t>
            </a:r>
          </a:p>
          <a:p>
            <a:r>
              <a:rPr lang="zh-CN" altLang="en-US" sz="2800" b="1"/>
              <a:t>	cout&lt;&lt;"程序设计成绩\t"&lt;&lt;stud.score[2]&lt;&lt;'\n'&lt;&lt;"物理成绩\t"</a:t>
            </a:r>
          </a:p>
          <a:p>
            <a:r>
              <a:rPr lang="zh-CN" altLang="en-US" sz="2800" b="1"/>
              <a:t>&lt;&lt;stud.score[3]&lt;&lt;endl;</a:t>
            </a:r>
          </a:p>
          <a:p>
            <a:r>
              <a:rPr lang="zh-CN" altLang="en-US" sz="2800" b="1"/>
              <a:t>}</a:t>
            </a:r>
          </a:p>
        </p:txBody>
      </p:sp>
      <p:sp>
        <p:nvSpPr>
          <p:cNvPr id="31745" name="标题 71681"/>
          <p:cNvSpPr>
            <a:spLocks noGrp="1"/>
          </p:cNvSpPr>
          <p:nvPr/>
        </p:nvSpPr>
        <p:spPr>
          <a:xfrm>
            <a:off x="381000" y="381000"/>
            <a:ext cx="777240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1" u="none" kern="1200" baseline="0">
                <a:solidFill>
                  <a:srgbClr val="0000B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例</a:t>
            </a:r>
            <a:r>
              <a:rPr lang="en-US" altLang="zh-CN" dirty="0"/>
              <a:t>8.1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9318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结构体数组</a:t>
            </a:r>
          </a:p>
        </p:txBody>
      </p:sp>
      <p:sp>
        <p:nvSpPr>
          <p:cNvPr id="93187" name="内容占位符 93186"/>
          <p:cNvSpPr>
            <a:spLocks noGrp="1"/>
          </p:cNvSpPr>
          <p:nvPr>
            <p:ph idx="1"/>
          </p:nvPr>
        </p:nvSpPr>
        <p:spPr>
          <a:xfrm>
            <a:off x="283845" y="1267460"/>
            <a:ext cx="8839200" cy="4724400"/>
          </a:xfrm>
        </p:spPr>
        <p:txBody>
          <a:bodyPr anchor="t"/>
          <a:lstStyle/>
          <a:p>
            <a:pPr algn="just">
              <a:lnSpc>
                <a:spcPct val="90000"/>
              </a:lnSpc>
              <a:buNone/>
            </a:pPr>
            <a:r>
              <a:rPr lang="en-US" altLang="zh-CN" sz="2400" err="1">
                <a:ea typeface="宋体" panose="02010600030101010101" pitchFamily="2" charset="-122"/>
              </a:rPr>
              <a:t>struct</a:t>
            </a:r>
            <a:r>
              <a:rPr lang="en-US" altLang="zh-CN" sz="2400">
                <a:ea typeface="宋体" panose="02010600030101010101" pitchFamily="2" charset="-122"/>
              </a:rPr>
              <a:t> student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>
                <a:ea typeface="宋体" panose="02010600030101010101" pitchFamily="2" charset="-122"/>
              </a:rPr>
              <a:t>{	</a:t>
            </a:r>
            <a:r>
              <a:rPr lang="en-US" altLang="zh-CN" sz="2400" err="1">
                <a:ea typeface="宋体" panose="02010600030101010101" pitchFamily="2" charset="-122"/>
              </a:rPr>
              <a:t>int</a:t>
            </a:r>
            <a:r>
              <a:rPr lang="en-US" altLang="zh-CN" sz="2400">
                <a:ea typeface="宋体" panose="02010600030101010101" pitchFamily="2" charset="-122"/>
              </a:rPr>
              <a:t> num;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>
                <a:ea typeface="宋体" panose="02010600030101010101" pitchFamily="2" charset="-122"/>
              </a:rPr>
              <a:t>	char name[20];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>
                <a:ea typeface="宋体" panose="02010600030101010101" pitchFamily="2" charset="-122"/>
              </a:rPr>
              <a:t>	char sex;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en-US" altLang="zh-CN" sz="2400" err="1">
                <a:ea typeface="宋体" panose="02010600030101010101" pitchFamily="2" charset="-122"/>
              </a:rPr>
              <a:t>int</a:t>
            </a:r>
            <a:r>
              <a:rPr lang="en-US" altLang="zh-CN" sz="2400">
                <a:ea typeface="宋体" panose="02010600030101010101" pitchFamily="2" charset="-122"/>
              </a:rPr>
              <a:t> age;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>
                <a:ea typeface="宋体" panose="02010600030101010101" pitchFamily="2" charset="-122"/>
              </a:rPr>
              <a:t>	float score;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>
                <a:ea typeface="宋体" panose="02010600030101010101" pitchFamily="2" charset="-122"/>
              </a:rPr>
              <a:t>	char addr[30];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>
                <a:ea typeface="宋体" panose="02010600030101010101" pitchFamily="2" charset="-122"/>
              </a:rPr>
              <a:t>} stud[4] = 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>
                <a:ea typeface="宋体" panose="02010600030101010101" pitchFamily="2" charset="-122"/>
              </a:rPr>
              <a:t>{ {23901, "</a:t>
            </a:r>
            <a:r>
              <a:rPr lang="en-US" altLang="zh-CN" sz="2400" err="1">
                <a:ea typeface="宋体" panose="02010600030101010101" pitchFamily="2" charset="-122"/>
              </a:rPr>
              <a:t>Zang</a:t>
            </a:r>
            <a:r>
              <a:rPr lang="en-US" altLang="zh-CN" sz="2400">
                <a:ea typeface="宋体" panose="02010600030101010101" pitchFamily="2" charset="-122"/>
              </a:rPr>
              <a:t> Li", 'F', 19, 78.5, "35 Shanghai Road"},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>
                <a:ea typeface="宋体" panose="02010600030101010101" pitchFamily="2" charset="-122"/>
              </a:rPr>
              <a:t>{23902, "Wang Fang", 'F', 19, 92, "101 </a:t>
            </a:r>
            <a:r>
              <a:rPr lang="en-US" altLang="zh-CN" sz="2400" err="1">
                <a:ea typeface="宋体" panose="02010600030101010101" pitchFamily="2" charset="-122"/>
              </a:rPr>
              <a:t>Taiping</a:t>
            </a:r>
            <a:r>
              <a:rPr lang="en-US" altLang="zh-CN" sz="2400">
                <a:ea typeface="宋体" panose="02010600030101010101" pitchFamily="2" charset="-122"/>
              </a:rPr>
              <a:t> Road"},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>
                <a:ea typeface="宋体" panose="02010600030101010101" pitchFamily="2" charset="-122"/>
              </a:rPr>
              <a:t>{23905, "Zhao </a:t>
            </a:r>
            <a:r>
              <a:rPr lang="en-US" altLang="zh-CN" sz="2400" err="1">
                <a:ea typeface="宋体" panose="02010600030101010101" pitchFamily="2" charset="-122"/>
              </a:rPr>
              <a:t>Qiang</a:t>
            </a:r>
            <a:r>
              <a:rPr lang="en-US" altLang="zh-CN" sz="2400">
                <a:ea typeface="宋体" panose="02010600030101010101" pitchFamily="2" charset="-122"/>
              </a:rPr>
              <a:t>", 'M', 20, 87, "56 </a:t>
            </a:r>
            <a:r>
              <a:rPr lang="en-US" altLang="zh-CN" sz="2400" err="1">
                <a:ea typeface="宋体" panose="02010600030101010101" pitchFamily="2" charset="-122"/>
              </a:rPr>
              <a:t>Ninghai</a:t>
            </a:r>
            <a:r>
              <a:rPr lang="en-US" altLang="zh-CN" sz="2400">
                <a:ea typeface="宋体" panose="02010600030101010101" pitchFamily="2" charset="-122"/>
              </a:rPr>
              <a:t> Road"},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>
                <a:ea typeface="宋体" panose="02010600030101010101" pitchFamily="2" charset="-122"/>
              </a:rPr>
              <a:t>{23908, "Li </a:t>
            </a:r>
            <a:r>
              <a:rPr lang="en-US" altLang="zh-CN" sz="2400" err="1">
                <a:ea typeface="宋体" panose="02010600030101010101" pitchFamily="2" charset="-122"/>
              </a:rPr>
              <a:t>Hai</a:t>
            </a:r>
            <a:r>
              <a:rPr lang="en-US" altLang="zh-CN" sz="2400">
                <a:ea typeface="宋体" panose="02010600030101010101" pitchFamily="2" charset="-122"/>
              </a:rPr>
              <a:t>", 'M', 19, 95, "48 </a:t>
            </a:r>
            <a:r>
              <a:rPr lang="en-US" altLang="zh-CN" sz="2400" err="1">
                <a:ea typeface="宋体" panose="02010600030101010101" pitchFamily="2" charset="-122"/>
              </a:rPr>
              <a:t>Jiankang</a:t>
            </a:r>
            <a:r>
              <a:rPr lang="en-US" altLang="zh-CN" sz="2400">
                <a:ea typeface="宋体" panose="02010600030101010101" pitchFamily="2" charset="-122"/>
              </a:rPr>
              <a:t> Road"}};</a:t>
            </a:r>
            <a:r>
              <a:rPr lang="en-US" altLang="zh-CN" sz="2400"/>
              <a:t> </a:t>
            </a:r>
            <a:endParaRPr lang="zh-CN" altLang="en-US" sz="24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9420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内存存储情况</a:t>
            </a:r>
          </a:p>
        </p:txBody>
      </p:sp>
      <p:sp>
        <p:nvSpPr>
          <p:cNvPr id="94300" name="右大括号 94299"/>
          <p:cNvSpPr/>
          <p:nvPr/>
        </p:nvSpPr>
        <p:spPr>
          <a:xfrm>
            <a:off x="5715000" y="1600200"/>
            <a:ext cx="304800" cy="2286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571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94301" name="右大括号 94300"/>
          <p:cNvSpPr/>
          <p:nvPr/>
        </p:nvSpPr>
        <p:spPr>
          <a:xfrm>
            <a:off x="5638800" y="3962400"/>
            <a:ext cx="304800" cy="2286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571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94302" name="文本框 94301"/>
          <p:cNvSpPr txBox="1"/>
          <p:nvPr/>
        </p:nvSpPr>
        <p:spPr>
          <a:xfrm>
            <a:off x="6096000" y="2514600"/>
            <a:ext cx="12954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</a:rPr>
              <a:t>stud[0]</a:t>
            </a:r>
          </a:p>
        </p:txBody>
      </p:sp>
      <p:sp>
        <p:nvSpPr>
          <p:cNvPr id="94303" name="文本框 94302"/>
          <p:cNvSpPr txBox="1"/>
          <p:nvPr/>
        </p:nvSpPr>
        <p:spPr>
          <a:xfrm>
            <a:off x="6019800" y="4835525"/>
            <a:ext cx="12954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</a:rPr>
              <a:t>stud[1]</a:t>
            </a:r>
          </a:p>
        </p:txBody>
      </p:sp>
      <p:grpSp>
        <p:nvGrpSpPr>
          <p:cNvPr id="94305" name="组合 94304"/>
          <p:cNvGrpSpPr/>
          <p:nvPr/>
        </p:nvGrpSpPr>
        <p:grpSpPr>
          <a:xfrm>
            <a:off x="2133600" y="990600"/>
            <a:ext cx="3438525" cy="5886450"/>
            <a:chOff x="1344" y="624"/>
            <a:chExt cx="2166" cy="3708"/>
          </a:xfrm>
        </p:grpSpPr>
        <p:sp>
          <p:nvSpPr>
            <p:cNvPr id="34823" name="文本框 94285"/>
            <p:cNvSpPr txBox="1"/>
            <p:nvPr/>
          </p:nvSpPr>
          <p:spPr>
            <a:xfrm>
              <a:off x="1344" y="624"/>
              <a:ext cx="2160" cy="3708"/>
            </a:xfrm>
            <a:prstGeom prst="rect">
              <a:avLst/>
            </a:prstGeom>
            <a:noFill/>
            <a:ln w="38100" cap="flat" cmpd="sng">
              <a:solidFill>
                <a:srgbClr val="0099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>
              <a:spAutoFit/>
            </a:bodyPr>
            <a:lstStyle/>
            <a:p>
              <a:pPr lvl="0" indent="0" algn="ctr">
                <a:lnSpc>
                  <a:spcPct val="45000"/>
                </a:lnSpc>
                <a:buClr>
                  <a:srgbClr val="3399FF"/>
                </a:buClr>
                <a:buSzPct val="95000"/>
                <a:buFont typeface="Wingdings" panose="05000000000000000000" pitchFamily="2" charset="2"/>
                <a:buNone/>
              </a:pP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.</a:t>
              </a:r>
            </a:p>
            <a:p>
              <a:pPr lvl="0" indent="0" algn="ctr">
                <a:lnSpc>
                  <a:spcPct val="45000"/>
                </a:lnSpc>
                <a:buClr>
                  <a:srgbClr val="3399FF"/>
                </a:buClr>
                <a:buSzPct val="95000"/>
                <a:buFont typeface="Wingdings" panose="05000000000000000000" pitchFamily="2" charset="2"/>
                <a:buNone/>
              </a:pP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.</a:t>
              </a:r>
            </a:p>
            <a:p>
              <a:pPr lvl="0" indent="0" algn="ctr">
                <a:lnSpc>
                  <a:spcPct val="45000"/>
                </a:lnSpc>
                <a:buClr>
                  <a:srgbClr val="3399FF"/>
                </a:buClr>
                <a:buSzPct val="95000"/>
                <a:buFont typeface="Wingdings" panose="05000000000000000000" pitchFamily="2" charset="2"/>
                <a:buNone/>
              </a:pP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.</a:t>
              </a:r>
              <a:r>
                <a:rPr lang="zh-CN" altLang="en-US" b="1">
                  <a:latin typeface="Times New Roman" panose="02020603050405020304" charset="0"/>
                  <a:ea typeface="宋体" panose="02010600030101010101" pitchFamily="2" charset="-122"/>
                </a:rPr>
                <a:t> </a:t>
              </a:r>
            </a:p>
            <a:p>
              <a:pPr lvl="0" indent="0" algn="ctr">
                <a:lnSpc>
                  <a:spcPct val="95000"/>
                </a:lnSpc>
                <a:buClr>
                  <a:srgbClr val="3399FF"/>
                </a:buClr>
                <a:buSzPct val="95000"/>
                <a:buFont typeface="Wingdings" panose="05000000000000000000" pitchFamily="2" charset="2"/>
                <a:buNone/>
              </a:pPr>
              <a:r>
                <a:rPr lang="zh-CN" altLang="en-US" b="1" dirty="0">
                  <a:latin typeface="Times New Roman" panose="02020603050405020304" charset="0"/>
                  <a:ea typeface="宋体" panose="02010600030101010101" pitchFamily="2" charset="-122"/>
                </a:rPr>
                <a:t>23901</a:t>
              </a:r>
            </a:p>
            <a:p>
              <a:pPr lvl="0" indent="0" algn="ctr">
                <a:lnSpc>
                  <a:spcPct val="90000"/>
                </a:lnSpc>
                <a:spcBef>
                  <a:spcPct val="20000"/>
                </a:spcBef>
                <a:buClr>
                  <a:srgbClr val="3399FF"/>
                </a:buClr>
                <a:buSzPct val="95000"/>
                <a:buFont typeface="Wingdings" panose="05000000000000000000" pitchFamily="2" charset="2"/>
                <a:buNone/>
              </a:pPr>
              <a:r>
                <a:rPr lang="zh-CN" altLang="en-US" b="1" dirty="0">
                  <a:latin typeface="Times New Roman" panose="02020603050405020304" charset="0"/>
                  <a:ea typeface="宋体" panose="02010600030101010101" pitchFamily="2" charset="-122"/>
                </a:rPr>
                <a:t>"</a:t>
              </a:r>
              <a:r>
                <a:rPr lang="en-US" altLang="zh-CN" b="1" err="1">
                  <a:latin typeface="Times New Roman" panose="02020603050405020304" charset="0"/>
                  <a:ea typeface="宋体" panose="02010600030101010101" pitchFamily="2" charset="-122"/>
                </a:rPr>
                <a:t>Zang</a:t>
              </a: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 Li"</a:t>
              </a:r>
            </a:p>
            <a:p>
              <a:pPr lvl="0" indent="0" algn="ctr">
                <a:lnSpc>
                  <a:spcPct val="90000"/>
                </a:lnSpc>
                <a:spcBef>
                  <a:spcPct val="20000"/>
                </a:spcBef>
                <a:buClr>
                  <a:srgbClr val="3399FF"/>
                </a:buClr>
                <a:buSzPct val="95000"/>
                <a:buFont typeface="Wingdings" panose="05000000000000000000" pitchFamily="2" charset="2"/>
                <a:buNone/>
              </a:pP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'F'</a:t>
              </a:r>
            </a:p>
            <a:p>
              <a:pPr lvl="0" indent="0" algn="ctr">
                <a:lnSpc>
                  <a:spcPct val="90000"/>
                </a:lnSpc>
                <a:spcBef>
                  <a:spcPct val="20000"/>
                </a:spcBef>
                <a:buClr>
                  <a:srgbClr val="3399FF"/>
                </a:buClr>
                <a:buSzPct val="95000"/>
                <a:buFont typeface="Wingdings" panose="05000000000000000000" pitchFamily="2" charset="2"/>
                <a:buNone/>
              </a:pP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19</a:t>
              </a:r>
            </a:p>
            <a:p>
              <a:pPr lvl="0" indent="0" algn="ctr">
                <a:lnSpc>
                  <a:spcPct val="90000"/>
                </a:lnSpc>
                <a:spcBef>
                  <a:spcPct val="20000"/>
                </a:spcBef>
                <a:buClr>
                  <a:srgbClr val="3399FF"/>
                </a:buClr>
                <a:buSzPct val="95000"/>
                <a:buFont typeface="Wingdings" panose="05000000000000000000" pitchFamily="2" charset="2"/>
                <a:buNone/>
              </a:pP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78.5</a:t>
              </a:r>
            </a:p>
            <a:p>
              <a:pPr lvl="0" indent="0" algn="ctr">
                <a:lnSpc>
                  <a:spcPct val="90000"/>
                </a:lnSpc>
                <a:spcBef>
                  <a:spcPct val="20000"/>
                </a:spcBef>
                <a:buClr>
                  <a:srgbClr val="3399FF"/>
                </a:buClr>
                <a:buSzPct val="95000"/>
                <a:buFont typeface="Wingdings" panose="05000000000000000000" pitchFamily="2" charset="2"/>
                <a:buNone/>
              </a:pP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"35 Shanghai Road"</a:t>
              </a:r>
            </a:p>
            <a:p>
              <a:pPr lvl="0" indent="0" algn="ctr">
                <a:lnSpc>
                  <a:spcPct val="90000"/>
                </a:lnSpc>
                <a:spcBef>
                  <a:spcPct val="20000"/>
                </a:spcBef>
                <a:buClr>
                  <a:srgbClr val="3399FF"/>
                </a:buClr>
                <a:buSzPct val="95000"/>
                <a:buFont typeface="Wingdings" panose="05000000000000000000" pitchFamily="2" charset="2"/>
                <a:buNone/>
              </a:pP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23902</a:t>
              </a:r>
            </a:p>
            <a:p>
              <a:pPr lvl="0" indent="0" algn="ctr">
                <a:lnSpc>
                  <a:spcPct val="90000"/>
                </a:lnSpc>
                <a:spcBef>
                  <a:spcPct val="20000"/>
                </a:spcBef>
                <a:buClr>
                  <a:srgbClr val="3399FF"/>
                </a:buClr>
                <a:buSzPct val="95000"/>
                <a:buFont typeface="Wingdings" panose="05000000000000000000" pitchFamily="2" charset="2"/>
                <a:buNone/>
              </a:pP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"Wang Fang"</a:t>
              </a:r>
            </a:p>
            <a:p>
              <a:pPr lvl="0" indent="0" algn="ctr">
                <a:lnSpc>
                  <a:spcPct val="90000"/>
                </a:lnSpc>
                <a:spcBef>
                  <a:spcPct val="20000"/>
                </a:spcBef>
                <a:buClr>
                  <a:srgbClr val="3399FF"/>
                </a:buClr>
                <a:buSzPct val="95000"/>
                <a:buFont typeface="Wingdings" panose="05000000000000000000" pitchFamily="2" charset="2"/>
                <a:buNone/>
              </a:pP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'F'</a:t>
              </a:r>
            </a:p>
            <a:p>
              <a:pPr lvl="0" indent="0" algn="ctr">
                <a:lnSpc>
                  <a:spcPct val="90000"/>
                </a:lnSpc>
                <a:spcBef>
                  <a:spcPct val="20000"/>
                </a:spcBef>
                <a:buClr>
                  <a:srgbClr val="3399FF"/>
                </a:buClr>
                <a:buSzPct val="95000"/>
                <a:buFont typeface="Wingdings" panose="05000000000000000000" pitchFamily="2" charset="2"/>
                <a:buNone/>
              </a:pP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19</a:t>
              </a:r>
            </a:p>
            <a:p>
              <a:pPr lvl="0" indent="0" algn="ctr">
                <a:lnSpc>
                  <a:spcPct val="90000"/>
                </a:lnSpc>
                <a:spcBef>
                  <a:spcPct val="20000"/>
                </a:spcBef>
                <a:buClr>
                  <a:srgbClr val="3399FF"/>
                </a:buClr>
                <a:buSzPct val="95000"/>
                <a:buFont typeface="Wingdings" panose="05000000000000000000" pitchFamily="2" charset="2"/>
                <a:buNone/>
              </a:pP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92</a:t>
              </a:r>
            </a:p>
            <a:p>
              <a:pPr lvl="0" indent="0" algn="ctr">
                <a:lnSpc>
                  <a:spcPct val="90000"/>
                </a:lnSpc>
                <a:spcBef>
                  <a:spcPct val="20000"/>
                </a:spcBef>
                <a:buClr>
                  <a:srgbClr val="3399FF"/>
                </a:buClr>
                <a:buSzPct val="95000"/>
                <a:buFont typeface="Wingdings" panose="05000000000000000000" pitchFamily="2" charset="2"/>
                <a:buNone/>
              </a:pP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"101 </a:t>
              </a:r>
              <a:r>
                <a:rPr lang="en-US" altLang="zh-CN" b="1" err="1">
                  <a:latin typeface="Times New Roman" panose="02020603050405020304" charset="0"/>
                  <a:ea typeface="宋体" panose="02010600030101010101" pitchFamily="2" charset="-122"/>
                </a:rPr>
                <a:t>Taiping</a:t>
              </a: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 Road"</a:t>
              </a:r>
            </a:p>
            <a:p>
              <a:pPr lvl="0" indent="0" algn="ctr">
                <a:lnSpc>
                  <a:spcPct val="45000"/>
                </a:lnSpc>
                <a:buClr>
                  <a:srgbClr val="3399FF"/>
                </a:buClr>
                <a:buSzPct val="95000"/>
                <a:buFont typeface="Wingdings" panose="05000000000000000000" pitchFamily="2" charset="2"/>
                <a:buNone/>
              </a:pP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.</a:t>
              </a:r>
            </a:p>
            <a:p>
              <a:pPr lvl="0" indent="0" algn="ctr">
                <a:lnSpc>
                  <a:spcPct val="45000"/>
                </a:lnSpc>
                <a:buClr>
                  <a:srgbClr val="3399FF"/>
                </a:buClr>
                <a:buSzPct val="95000"/>
                <a:buFont typeface="Wingdings" panose="05000000000000000000" pitchFamily="2" charset="2"/>
                <a:buNone/>
              </a:pP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.</a:t>
              </a:r>
            </a:p>
            <a:p>
              <a:pPr lvl="0" indent="0" algn="ctr">
                <a:lnSpc>
                  <a:spcPct val="45000"/>
                </a:lnSpc>
                <a:buClr>
                  <a:srgbClr val="3399FF"/>
                </a:buClr>
                <a:buSzPct val="95000"/>
                <a:buFont typeface="Wingdings" panose="05000000000000000000" pitchFamily="2" charset="2"/>
                <a:buNone/>
              </a:pP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.</a:t>
              </a:r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34824" name="直接连接符 94286"/>
            <p:cNvSpPr/>
            <p:nvPr/>
          </p:nvSpPr>
          <p:spPr>
            <a:xfrm>
              <a:off x="1344" y="1228"/>
              <a:ext cx="2160" cy="0"/>
            </a:xfrm>
            <a:prstGeom prst="line">
              <a:avLst/>
            </a:prstGeom>
            <a:ln w="38100" cap="flat" cmpd="sng">
              <a:solidFill>
                <a:srgbClr val="0099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4825" name="直接连接符 94287"/>
            <p:cNvSpPr/>
            <p:nvPr/>
          </p:nvSpPr>
          <p:spPr>
            <a:xfrm>
              <a:off x="1344" y="1458"/>
              <a:ext cx="2160" cy="0"/>
            </a:xfrm>
            <a:prstGeom prst="line">
              <a:avLst/>
            </a:prstGeom>
            <a:ln w="38100" cap="flat" cmpd="sng">
              <a:solidFill>
                <a:srgbClr val="0099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4826" name="直接连接符 94288"/>
            <p:cNvSpPr/>
            <p:nvPr/>
          </p:nvSpPr>
          <p:spPr>
            <a:xfrm>
              <a:off x="1344" y="1680"/>
              <a:ext cx="2160" cy="0"/>
            </a:xfrm>
            <a:prstGeom prst="line">
              <a:avLst/>
            </a:prstGeom>
            <a:ln w="38100" cap="flat" cmpd="sng">
              <a:solidFill>
                <a:srgbClr val="0099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4827" name="直接连接符 94289"/>
            <p:cNvSpPr/>
            <p:nvPr/>
          </p:nvSpPr>
          <p:spPr>
            <a:xfrm>
              <a:off x="1344" y="1980"/>
              <a:ext cx="2160" cy="0"/>
            </a:xfrm>
            <a:prstGeom prst="line">
              <a:avLst/>
            </a:prstGeom>
            <a:ln w="38100" cap="flat" cmpd="sng">
              <a:solidFill>
                <a:srgbClr val="0099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4828" name="直接连接符 94290"/>
            <p:cNvSpPr/>
            <p:nvPr/>
          </p:nvSpPr>
          <p:spPr>
            <a:xfrm>
              <a:off x="1344" y="2226"/>
              <a:ext cx="2160" cy="0"/>
            </a:xfrm>
            <a:prstGeom prst="line">
              <a:avLst/>
            </a:prstGeom>
            <a:ln w="38100" cap="flat" cmpd="sng">
              <a:solidFill>
                <a:srgbClr val="0099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4829" name="直接连接符 94291"/>
            <p:cNvSpPr/>
            <p:nvPr/>
          </p:nvSpPr>
          <p:spPr>
            <a:xfrm>
              <a:off x="1344" y="2496"/>
              <a:ext cx="2160" cy="0"/>
            </a:xfrm>
            <a:prstGeom prst="line">
              <a:avLst/>
            </a:prstGeom>
            <a:ln w="38100" cap="flat" cmpd="sng">
              <a:solidFill>
                <a:srgbClr val="0099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4830" name="直接连接符 94292"/>
            <p:cNvSpPr/>
            <p:nvPr/>
          </p:nvSpPr>
          <p:spPr>
            <a:xfrm>
              <a:off x="1344" y="2736"/>
              <a:ext cx="2160" cy="0"/>
            </a:xfrm>
            <a:prstGeom prst="line">
              <a:avLst/>
            </a:prstGeom>
            <a:ln w="38100" cap="flat" cmpd="sng">
              <a:solidFill>
                <a:srgbClr val="0099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4831" name="直接连接符 94293"/>
            <p:cNvSpPr/>
            <p:nvPr/>
          </p:nvSpPr>
          <p:spPr>
            <a:xfrm>
              <a:off x="1344" y="2994"/>
              <a:ext cx="2160" cy="0"/>
            </a:xfrm>
            <a:prstGeom prst="line">
              <a:avLst/>
            </a:prstGeom>
            <a:ln w="38100" cap="flat" cmpd="sng">
              <a:solidFill>
                <a:srgbClr val="0099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4832" name="直接连接符 94294"/>
            <p:cNvSpPr/>
            <p:nvPr/>
          </p:nvSpPr>
          <p:spPr>
            <a:xfrm>
              <a:off x="1350" y="3234"/>
              <a:ext cx="2160" cy="0"/>
            </a:xfrm>
            <a:prstGeom prst="line">
              <a:avLst/>
            </a:prstGeom>
            <a:ln w="38100" cap="flat" cmpd="sng">
              <a:solidFill>
                <a:srgbClr val="0099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4833" name="直接连接符 94295"/>
            <p:cNvSpPr/>
            <p:nvPr/>
          </p:nvSpPr>
          <p:spPr>
            <a:xfrm>
              <a:off x="1344" y="3474"/>
              <a:ext cx="2160" cy="0"/>
            </a:xfrm>
            <a:prstGeom prst="line">
              <a:avLst/>
            </a:prstGeom>
            <a:ln w="38100" cap="flat" cmpd="sng">
              <a:solidFill>
                <a:srgbClr val="0099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4834" name="直接连接符 94296"/>
            <p:cNvSpPr/>
            <p:nvPr/>
          </p:nvSpPr>
          <p:spPr>
            <a:xfrm>
              <a:off x="1344" y="3744"/>
              <a:ext cx="2160" cy="0"/>
            </a:xfrm>
            <a:prstGeom prst="line">
              <a:avLst/>
            </a:prstGeom>
            <a:ln w="38100" cap="flat" cmpd="sng">
              <a:solidFill>
                <a:srgbClr val="0099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4835" name="直接连接符 94297"/>
            <p:cNvSpPr/>
            <p:nvPr/>
          </p:nvSpPr>
          <p:spPr>
            <a:xfrm>
              <a:off x="1344" y="3994"/>
              <a:ext cx="2160" cy="0"/>
            </a:xfrm>
            <a:prstGeom prst="line">
              <a:avLst/>
            </a:prstGeom>
            <a:ln w="38100" cap="flat" cmpd="sng">
              <a:solidFill>
                <a:srgbClr val="0099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4836" name="直接连接符 94303"/>
            <p:cNvSpPr/>
            <p:nvPr/>
          </p:nvSpPr>
          <p:spPr>
            <a:xfrm>
              <a:off x="1344" y="978"/>
              <a:ext cx="2160" cy="0"/>
            </a:xfrm>
            <a:prstGeom prst="line">
              <a:avLst/>
            </a:prstGeom>
            <a:ln w="38100" cap="flat" cmpd="sng">
              <a:solidFill>
                <a:srgbClr val="0099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4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4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4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4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4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4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4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4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4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4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4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4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4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4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4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02" grpId="0"/>
      <p:bldP spid="9430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95233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r>
              <a:rPr lang="zh-CN" altLang="en-US" dirty="0"/>
              <a:t>结构体数组的应用  </a:t>
            </a:r>
            <a:r>
              <a:rPr lang="zh-CN" altLang="en-US" sz="3200" dirty="0">
                <a:solidFill>
                  <a:schemeClr val="hlink"/>
                </a:solidFill>
              </a:rPr>
              <a:t>例8.2</a:t>
            </a:r>
          </a:p>
        </p:txBody>
      </p:sp>
      <p:sp>
        <p:nvSpPr>
          <p:cNvPr id="95235" name="内容占位符 95234"/>
          <p:cNvSpPr>
            <a:spLocks noGrp="1"/>
          </p:cNvSpPr>
          <p:nvPr>
            <p:ph idx="1"/>
          </p:nvPr>
        </p:nvSpPr>
        <p:spPr>
          <a:xfrm>
            <a:off x="304800" y="1447800"/>
            <a:ext cx="8839200" cy="4724400"/>
          </a:xfrm>
        </p:spPr>
        <p:txBody>
          <a:bodyPr anchor="t"/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400" dirty="0">
                <a:solidFill>
                  <a:srgbClr val="CC0000"/>
                </a:solidFill>
              </a:rPr>
              <a:t>问题：</a:t>
            </a:r>
            <a:r>
              <a:rPr lang="zh-CN" altLang="en-US" sz="2400" dirty="0"/>
              <a:t>建立一个学生档案的结构体数组，输入并输出学生的信息。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sz="2400"/>
              <a:t>#include &lt;iostream&gt;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sz="2400"/>
              <a:t>#include &lt;iomanip&gt;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sz="2400"/>
              <a:t>using namespace std;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 err="1"/>
              <a:t>struct</a:t>
            </a:r>
            <a:r>
              <a:rPr lang="en-US" altLang="zh-CN" sz="2400"/>
              <a:t> student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{	char num[16];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	char name[20];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	float score;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};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student Input(student stud)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{	</a:t>
            </a:r>
            <a:r>
              <a:rPr lang="en-US" altLang="zh-CN" sz="2400" err="1"/>
              <a:t>cout</a:t>
            </a:r>
            <a:r>
              <a:rPr lang="en-US" altLang="zh-CN" sz="2400"/>
              <a:t>&lt;&lt;"</a:t>
            </a:r>
            <a:r>
              <a:rPr lang="zh-CN" altLang="en-US" sz="2400" dirty="0"/>
              <a:t>请输入学号、姓名和程序设计成绩:";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400" dirty="0"/>
              <a:t>	</a:t>
            </a:r>
            <a:r>
              <a:rPr lang="en-US" altLang="zh-CN" sz="2400" err="1"/>
              <a:t>cin</a:t>
            </a:r>
            <a:r>
              <a:rPr lang="en-US" altLang="zh-CN" sz="2400"/>
              <a:t>&gt;&gt;stud.num&gt;&gt;stud.name&gt;&gt;stud.score;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	return stud;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}</a:t>
            </a:r>
            <a:endParaRPr lang="zh-CN" altLang="en-US" sz="24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9625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结构体数组的应用 </a:t>
            </a:r>
            <a:r>
              <a:rPr lang="zh-CN" altLang="en-US" sz="3200" dirty="0">
                <a:solidFill>
                  <a:schemeClr val="hlink"/>
                </a:solidFill>
              </a:rPr>
              <a:t>例8.2</a:t>
            </a:r>
          </a:p>
        </p:txBody>
      </p:sp>
      <p:sp>
        <p:nvSpPr>
          <p:cNvPr id="96259" name="内容占位符 96258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 anchor="t"/>
          <a:lstStyle/>
          <a:p>
            <a:pPr>
              <a:buNone/>
            </a:pPr>
            <a:r>
              <a:rPr lang="en-US" altLang="zh-CN" sz="2000"/>
              <a:t>void Output(student stud)</a:t>
            </a:r>
          </a:p>
          <a:p>
            <a:pPr>
              <a:buNone/>
            </a:pPr>
            <a:r>
              <a:rPr lang="en-US" altLang="zh-CN" sz="2000"/>
              <a:t>{      </a:t>
            </a:r>
            <a:r>
              <a:rPr lang="en-US" altLang="zh-CN" sz="2000" err="1"/>
              <a:t>cout</a:t>
            </a:r>
            <a:r>
              <a:rPr lang="en-US" altLang="zh-CN" sz="2000"/>
              <a:t>&lt;&lt;setw(10)&lt;&lt;stud.num&lt;&lt;setw(10)&lt;&lt;stud.name</a:t>
            </a:r>
          </a:p>
          <a:p>
            <a:pPr>
              <a:buNone/>
            </a:pPr>
            <a:r>
              <a:rPr lang="en-US" altLang="zh-CN" sz="2000"/>
              <a:t>                 &lt;&lt;setw(10)&lt;&lt;stud.score&lt;&lt;</a:t>
            </a:r>
            <a:r>
              <a:rPr lang="en-US" altLang="zh-CN" sz="2000" err="1"/>
              <a:t>endl</a:t>
            </a:r>
            <a:r>
              <a:rPr lang="en-US" altLang="zh-CN" sz="2000"/>
              <a:t>;</a:t>
            </a:r>
          </a:p>
          <a:p>
            <a:pPr>
              <a:buNone/>
            </a:pPr>
            <a:r>
              <a:rPr lang="en-US" altLang="zh-CN" sz="2000"/>
              <a:t>}</a:t>
            </a:r>
          </a:p>
          <a:p>
            <a:pPr>
              <a:buNone/>
            </a:pPr>
            <a:r>
              <a:rPr lang="en-US" altLang="zh-CN" sz="2000"/>
              <a:t>int main( )</a:t>
            </a:r>
          </a:p>
          <a:p>
            <a:pPr>
              <a:buNone/>
            </a:pPr>
            <a:r>
              <a:rPr lang="en-US" altLang="zh-CN" sz="2000"/>
              <a:t>{	student studs[3];</a:t>
            </a:r>
          </a:p>
          <a:p>
            <a:pPr>
              <a:buNone/>
            </a:pPr>
            <a:r>
              <a:rPr lang="en-US" altLang="zh-CN" sz="2000"/>
              <a:t>	for (</a:t>
            </a:r>
            <a:r>
              <a:rPr lang="en-US" altLang="zh-CN" sz="2000" err="1"/>
              <a:t>int</a:t>
            </a:r>
            <a:r>
              <a:rPr lang="en-US" altLang="zh-CN" sz="2000"/>
              <a:t> i=0;i&lt;3;i++)</a:t>
            </a:r>
          </a:p>
          <a:p>
            <a:pPr>
              <a:buNone/>
            </a:pPr>
            <a:r>
              <a:rPr lang="en-US" altLang="zh-CN" sz="2000"/>
              <a:t>		studs[i]=Input(studs[i]);</a:t>
            </a:r>
          </a:p>
          <a:p>
            <a:pPr>
              <a:buNone/>
            </a:pPr>
            <a:r>
              <a:rPr lang="en-US" altLang="zh-CN" sz="2000"/>
              <a:t>	</a:t>
            </a:r>
            <a:r>
              <a:rPr lang="en-US" altLang="zh-CN" sz="2000" err="1"/>
              <a:t>cout</a:t>
            </a:r>
            <a:r>
              <a:rPr lang="en-US" altLang="zh-CN" sz="2000"/>
              <a:t>&lt;&lt;setw(10)&lt;&lt;"</a:t>
            </a:r>
            <a:r>
              <a:rPr lang="zh-CN" altLang="en-US" sz="2000" dirty="0"/>
              <a:t>学号"&lt;&lt;</a:t>
            </a:r>
            <a:r>
              <a:rPr lang="en-US" altLang="zh-CN" sz="2000"/>
              <a:t>setw(10)&lt;&lt;"</a:t>
            </a:r>
            <a:r>
              <a:rPr lang="zh-CN" altLang="en-US" sz="2000" dirty="0"/>
              <a:t>姓名"&lt;&lt;</a:t>
            </a:r>
            <a:r>
              <a:rPr lang="en-US" altLang="zh-CN" sz="2000"/>
              <a:t>setw(20)&lt;&lt;"</a:t>
            </a:r>
            <a:r>
              <a:rPr lang="zh-CN" altLang="en-US" sz="2000" dirty="0"/>
              <a:t>程序设计成绩  "&lt;&lt;</a:t>
            </a:r>
            <a:r>
              <a:rPr lang="en-US" altLang="zh-CN" sz="2000" err="1"/>
              <a:t>endl</a:t>
            </a:r>
            <a:r>
              <a:rPr lang="en-US" altLang="zh-CN" sz="2000"/>
              <a:t>;</a:t>
            </a:r>
          </a:p>
          <a:p>
            <a:pPr>
              <a:buNone/>
            </a:pPr>
            <a:r>
              <a:rPr lang="en-US" altLang="zh-CN" sz="2000"/>
              <a:t>	for(i=0;i&lt;3;i++)</a:t>
            </a:r>
          </a:p>
          <a:p>
            <a:pPr>
              <a:buNone/>
            </a:pPr>
            <a:r>
              <a:rPr lang="en-US" altLang="zh-CN" sz="2000"/>
              <a:t>		Output(studs[i]);</a:t>
            </a:r>
          </a:p>
          <a:p>
            <a:pPr>
              <a:buNone/>
            </a:pPr>
            <a:r>
              <a:rPr lang="en-US" altLang="zh-CN" sz="2000"/>
              <a:t>	</a:t>
            </a:r>
            <a:r>
              <a:rPr lang="en-US" altLang="zh-CN" sz="2000" err="1"/>
              <a:t>cout</a:t>
            </a:r>
            <a:r>
              <a:rPr lang="en-US" altLang="zh-CN" sz="2000"/>
              <a:t>&lt;&lt;</a:t>
            </a:r>
            <a:r>
              <a:rPr lang="en-US" altLang="zh-CN" sz="2000" err="1"/>
              <a:t>endl</a:t>
            </a:r>
            <a:r>
              <a:rPr lang="en-US" altLang="zh-CN" sz="2000"/>
              <a:t>;</a:t>
            </a:r>
          </a:p>
          <a:p>
            <a:pPr>
              <a:buNone/>
            </a:pPr>
            <a:r>
              <a:rPr lang="en-US" altLang="zh-CN" sz="2000"/>
              <a:t>    return 0; </a:t>
            </a:r>
          </a:p>
          <a:p>
            <a:pPr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96260" name="三十二角星 96259"/>
          <p:cNvSpPr/>
          <p:nvPr/>
        </p:nvSpPr>
        <p:spPr>
          <a:xfrm>
            <a:off x="6019800" y="2362200"/>
            <a:ext cx="2514600" cy="1752600"/>
          </a:xfrm>
          <a:prstGeom prst="star32">
            <a:avLst>
              <a:gd name="adj" fmla="val 37500"/>
            </a:avLst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 lvl="0" indent="0" algn="ctr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传值调用</a:t>
            </a:r>
          </a:p>
        </p:txBody>
      </p:sp>
      <p:sp>
        <p:nvSpPr>
          <p:cNvPr id="96261" name="椭圆 96260"/>
          <p:cNvSpPr/>
          <p:nvPr/>
        </p:nvSpPr>
        <p:spPr>
          <a:xfrm>
            <a:off x="7543800" y="4876800"/>
            <a:ext cx="1066800" cy="838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008000"/>
              </a:gs>
            </a:gsLst>
            <a:path path="shape">
              <a:fillToRect l="50000" t="50000" r="50000" b="50000"/>
            </a:path>
            <a:tileRect/>
          </a:gradFill>
          <a:ln w="12700">
            <a:noFill/>
          </a:ln>
        </p:spPr>
        <p:txBody>
          <a:bodyPr wrap="none" anchor="ctr"/>
          <a:lstStyle/>
          <a:p>
            <a:pPr lvl="0" indent="0" algn="ctr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演示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/>
      <p:bldP spid="96260" grpId="0" animBg="1"/>
      <p:bldP spid="9626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9728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引用调用</a:t>
            </a:r>
          </a:p>
        </p:txBody>
      </p:sp>
      <p:sp>
        <p:nvSpPr>
          <p:cNvPr id="97283" name="内容占位符 9728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90000"/>
              </a:lnSpc>
              <a:buNone/>
            </a:pPr>
            <a:r>
              <a:rPr sz="2400"/>
              <a:t>#include &lt;iostream&gt;</a:t>
            </a:r>
          </a:p>
          <a:p>
            <a:pPr>
              <a:lnSpc>
                <a:spcPct val="90000"/>
              </a:lnSpc>
              <a:buNone/>
            </a:pPr>
            <a:r>
              <a:rPr sz="2400"/>
              <a:t>#include &lt;iomanip&gt;</a:t>
            </a:r>
          </a:p>
          <a:p>
            <a:pPr>
              <a:lnSpc>
                <a:spcPct val="90000"/>
              </a:lnSpc>
              <a:buNone/>
            </a:pPr>
            <a:r>
              <a:rPr sz="2400"/>
              <a:t>using namespace std;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err="1"/>
              <a:t>struct</a:t>
            </a:r>
            <a:r>
              <a:rPr lang="en-US" altLang="zh-CN" sz="2400"/>
              <a:t> student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{	char num[16];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char name[20];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float score;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};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void Input(student&amp; stud)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{	</a:t>
            </a:r>
            <a:r>
              <a:rPr lang="en-US" altLang="zh-CN" sz="2400" err="1"/>
              <a:t>cout</a:t>
            </a:r>
            <a:r>
              <a:rPr lang="en-US" altLang="zh-CN" sz="2400"/>
              <a:t>&lt;&lt;"</a:t>
            </a:r>
            <a:r>
              <a:rPr lang="zh-CN" altLang="en-US" sz="2400" dirty="0"/>
              <a:t>请输入学号、姓名和程序设计成绩:";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	</a:t>
            </a:r>
            <a:r>
              <a:rPr lang="en-US" altLang="zh-CN" sz="2400" err="1"/>
              <a:t>cin</a:t>
            </a:r>
            <a:r>
              <a:rPr lang="en-US" altLang="zh-CN" sz="2400"/>
              <a:t>&gt;&gt;stud.num&gt;&gt;stud.name&gt;&gt;stud.score;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}</a:t>
            </a:r>
            <a:endParaRPr lang="zh-CN" altLang="en-US" sz="24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9830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引用调用</a:t>
            </a:r>
          </a:p>
        </p:txBody>
      </p:sp>
      <p:sp>
        <p:nvSpPr>
          <p:cNvPr id="98307" name="内容占位符 98306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724400"/>
          </a:xfrm>
        </p:spPr>
        <p:txBody>
          <a:bodyPr anchor="t"/>
          <a:lstStyle/>
          <a:p>
            <a:pPr>
              <a:lnSpc>
                <a:spcPct val="90000"/>
              </a:lnSpc>
              <a:buNone/>
            </a:pPr>
            <a:r>
              <a:rPr lang="en-US" altLang="zh-CN" sz="2000"/>
              <a:t>void Output(student&amp; stud)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/>
              <a:t>{      </a:t>
            </a:r>
            <a:r>
              <a:rPr lang="en-US" altLang="zh-CN" sz="2000" err="1"/>
              <a:t>cout</a:t>
            </a:r>
            <a:r>
              <a:rPr lang="en-US" altLang="zh-CN" sz="2000"/>
              <a:t>&lt;&lt;setw(10)&lt;&lt;stud.num&lt;&lt;setw(10)&lt;&lt;stud.name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/>
              <a:t>          &lt;&lt;setw(10)&lt;&lt;stud.score&lt;&lt;</a:t>
            </a:r>
            <a:r>
              <a:rPr lang="en-US" altLang="zh-CN" sz="2000" err="1"/>
              <a:t>endl</a:t>
            </a:r>
            <a:r>
              <a:rPr lang="en-US" altLang="zh-CN" sz="200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/>
              <a:t>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/>
              <a:t>int main( 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/>
              <a:t>{	student studs[3];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/>
              <a:t>	for (</a:t>
            </a:r>
            <a:r>
              <a:rPr lang="en-US" altLang="zh-CN" sz="2000" err="1"/>
              <a:t>int</a:t>
            </a:r>
            <a:r>
              <a:rPr lang="en-US" altLang="zh-CN" sz="2000"/>
              <a:t> i=0;i&lt;3;i++)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/>
              <a:t>		Input(studs[i]);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/>
              <a:t>	</a:t>
            </a:r>
            <a:r>
              <a:rPr lang="en-US" altLang="zh-CN" sz="2000" err="1"/>
              <a:t>cout</a:t>
            </a:r>
            <a:r>
              <a:rPr lang="en-US" altLang="zh-CN" sz="2000"/>
              <a:t>&lt;&lt;setw(10)&lt;&lt;"</a:t>
            </a:r>
            <a:r>
              <a:rPr lang="zh-CN" altLang="en-US" sz="2000" dirty="0"/>
              <a:t>学号"&lt;&lt;</a:t>
            </a:r>
            <a:r>
              <a:rPr lang="en-US" altLang="zh-CN" sz="2000"/>
              <a:t>setw(10)&lt;&lt;"</a:t>
            </a:r>
            <a:r>
              <a:rPr lang="zh-CN" altLang="en-US" sz="2000" dirty="0"/>
              <a:t>姓名"&lt;&lt;</a:t>
            </a:r>
            <a:r>
              <a:rPr lang="en-US" altLang="zh-CN" sz="2000"/>
              <a:t>setw(20)&lt;&lt;"</a:t>
            </a:r>
            <a:r>
              <a:rPr lang="zh-CN" altLang="en-US" sz="2000" dirty="0"/>
              <a:t>程序设计成绩  "&lt;&lt;</a:t>
            </a:r>
            <a:r>
              <a:rPr lang="en-US" altLang="zh-CN" sz="2000" err="1"/>
              <a:t>endl</a:t>
            </a:r>
            <a:r>
              <a:rPr lang="en-US" altLang="zh-CN" sz="200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/>
              <a:t>	for(i=0;i&lt;3;i++)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/>
              <a:t>		Output(studs[i]);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/>
              <a:t>	</a:t>
            </a:r>
            <a:r>
              <a:rPr lang="en-US" altLang="zh-CN" sz="2000" err="1"/>
              <a:t>cout</a:t>
            </a:r>
            <a:r>
              <a:rPr lang="en-US" altLang="zh-CN" sz="2000"/>
              <a:t>&lt;&lt;</a:t>
            </a:r>
            <a:r>
              <a:rPr lang="en-US" altLang="zh-CN" sz="2000" err="1"/>
              <a:t>endl</a:t>
            </a:r>
            <a:r>
              <a:rPr lang="en-US" altLang="zh-CN" sz="200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/>
              <a:t>    return 0;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/>
              <a:t>}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4608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数据类型</a:t>
            </a:r>
          </a:p>
        </p:txBody>
      </p:sp>
      <p:sp>
        <p:nvSpPr>
          <p:cNvPr id="46084" name="文本框 46083"/>
          <p:cNvSpPr txBox="1"/>
          <p:nvPr/>
        </p:nvSpPr>
        <p:spPr>
          <a:xfrm>
            <a:off x="685800" y="4114800"/>
            <a:ext cx="7924800" cy="10318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lvl="0" indent="0">
              <a:lnSpc>
                <a:spcPct val="110000"/>
              </a:lnSpc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charset="0"/>
                <a:ea typeface="楷体_GB2312" pitchFamily="49" charset="-122"/>
              </a:rPr>
              <a:t>数组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 ------ 有相同类型的数据集合</a:t>
            </a:r>
          </a:p>
          <a:p>
            <a:pPr lvl="0" indent="0">
              <a:lnSpc>
                <a:spcPct val="110000"/>
              </a:lnSpc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charset="0"/>
                <a:ea typeface="楷体_GB2312" pitchFamily="49" charset="-122"/>
              </a:rPr>
              <a:t>结构体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------ 不同类型的数据集合</a:t>
            </a:r>
          </a:p>
        </p:txBody>
      </p:sp>
      <p:sp>
        <p:nvSpPr>
          <p:cNvPr id="46085" name="文本框 46084"/>
          <p:cNvSpPr txBox="1"/>
          <p:nvPr/>
        </p:nvSpPr>
        <p:spPr>
          <a:xfrm>
            <a:off x="762000" y="2438400"/>
            <a:ext cx="7696200" cy="137318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lvl="0" indent="0"/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charset="0"/>
                <a:ea typeface="楷体_GB2312" pitchFamily="49" charset="-122"/>
              </a:rPr>
              <a:t>构造数据类型: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</a:p>
          <a:p>
            <a:pPr lvl="0" indent="0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     由简单数据类型（</a:t>
            </a:r>
            <a:r>
              <a:rPr lang="en-US" altLang="zh-CN" sz="2800" b="1" err="1">
                <a:latin typeface="Times New Roman" panose="02020603050405020304" charset="0"/>
                <a:ea typeface="楷体_GB2312" pitchFamily="49" charset="-122"/>
              </a:rPr>
              <a:t>int、float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、 char）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组合而成的（有机整体）数据类型。</a:t>
            </a:r>
            <a:endParaRPr lang="zh-CN" altLang="en-US" sz="28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6086" name="文本框 46085"/>
          <p:cNvSpPr txBox="1"/>
          <p:nvPr/>
        </p:nvSpPr>
        <p:spPr>
          <a:xfrm>
            <a:off x="685800" y="1219200"/>
            <a:ext cx="6781800" cy="94615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lvl="0" indent="0"/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charset="0"/>
                <a:ea typeface="楷体_GB2312" pitchFamily="49" charset="-122"/>
              </a:rPr>
              <a:t>基本类型 ：</a:t>
            </a:r>
            <a:r>
              <a:rPr lang="zh-CN" altLang="en-US" sz="2000" b="1" dirty="0">
                <a:solidFill>
                  <a:srgbClr val="CC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</a:p>
          <a:p>
            <a:pPr lvl="0" indent="0"/>
            <a:r>
              <a:rPr lang="zh-CN" altLang="en-US" sz="2000" b="1" dirty="0">
                <a:latin typeface="Times New Roman" panose="02020603050405020304" charset="0"/>
                <a:ea typeface="楷体_GB2312" pitchFamily="49" charset="-122"/>
              </a:rPr>
              <a:t>        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整型 、实型 、字符型.......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/>
      <p:bldP spid="46085" grpId="0"/>
      <p:bldP spid="4608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14690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r>
              <a:rPr lang="zh-CN" altLang="en-US" dirty="0"/>
              <a:t>求若干学生的平均成绩例8.3 </a:t>
            </a:r>
          </a:p>
        </p:txBody>
      </p:sp>
      <p:sp>
        <p:nvSpPr>
          <p:cNvPr id="114692" name="内容占位符 114691"/>
          <p:cNvSpPr>
            <a:spLocks noGrp="1"/>
          </p:cNvSpPr>
          <p:nvPr>
            <p:ph idx="1"/>
          </p:nvPr>
        </p:nvSpPr>
        <p:spPr>
          <a:xfrm>
            <a:off x="165735" y="1371600"/>
            <a:ext cx="7736205" cy="3429000"/>
          </a:xfrm>
        </p:spPr>
        <p:txBody>
          <a:bodyPr anchor="t"/>
          <a:lstStyle/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#include &lt;iostream&gt; 	//结构体数组作为函数参数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#include &lt;iomanip&gt;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using namespace std;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struct  stud 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{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	char  num[10];		//学号用字符型数组存放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   	char  name[20];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   	int   age;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   	char  sex;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  	int   score;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};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14690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r>
              <a:rPr lang="zh-CN" altLang="en-US" dirty="0"/>
              <a:t>求若干学生的平均成绩例8.3 </a:t>
            </a:r>
          </a:p>
        </p:txBody>
      </p:sp>
      <p:sp>
        <p:nvSpPr>
          <p:cNvPr id="114692" name="内容占位符 114691"/>
          <p:cNvSpPr>
            <a:spLocks noGrp="1"/>
          </p:cNvSpPr>
          <p:nvPr>
            <p:ph idx="1"/>
          </p:nvPr>
        </p:nvSpPr>
        <p:spPr>
          <a:xfrm>
            <a:off x="165735" y="1371600"/>
            <a:ext cx="7736205" cy="3429000"/>
          </a:xfrm>
        </p:spPr>
        <p:txBody>
          <a:bodyPr anchor="t"/>
          <a:lstStyle/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float average(stud studs[], int n)		//求平均成绩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{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	float aver=0;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	for(int i=0; i&lt;n; i++)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      	aver += studs[i].score;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  	aver /= n;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	return aver;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}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endParaRPr lang="en-US" altLang="zh-CN" sz="24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14690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r>
              <a:rPr lang="zh-CN" altLang="en-US" dirty="0"/>
              <a:t>求若干学生的平均成绩例8.3 </a:t>
            </a:r>
          </a:p>
        </p:txBody>
      </p:sp>
      <p:sp>
        <p:nvSpPr>
          <p:cNvPr id="114692" name="内容占位符 114691"/>
          <p:cNvSpPr>
            <a:spLocks noGrp="1"/>
          </p:cNvSpPr>
          <p:nvPr>
            <p:ph idx="1"/>
          </p:nvPr>
        </p:nvSpPr>
        <p:spPr>
          <a:xfrm>
            <a:off x="165735" y="1371600"/>
            <a:ext cx="8828405" cy="5020310"/>
          </a:xfrm>
        </p:spPr>
        <p:txBody>
          <a:bodyPr anchor="t"/>
          <a:lstStyle/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>
                <a:sym typeface="+mn-ea"/>
              </a:rPr>
              <a:t>void print(stud studs[], int n)</a:t>
            </a:r>
            <a:endParaRPr lang="en-US" altLang="zh-CN" sz="2400"/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>
                <a:sym typeface="+mn-ea"/>
              </a:rPr>
              <a:t>{	</a:t>
            </a:r>
            <a:endParaRPr lang="en-US" altLang="zh-CN" sz="2400"/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>
                <a:sym typeface="+mn-ea"/>
              </a:rPr>
              <a:t>	cout &lt;&lt; setw(12) &lt;&lt; "学号" &lt;&lt; setw(15) &lt;&lt; "姓名"    	&lt;&lt; setw(8) &lt;&lt; "年龄" &lt;&lt; setw(8) &lt;&lt; "性别" &lt;&lt; 	setw(8) &lt;&lt; "成绩" &lt;&lt; endl;</a:t>
            </a:r>
            <a:endParaRPr lang="en-US" altLang="zh-CN" sz="2400"/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>
                <a:sym typeface="+mn-ea"/>
              </a:rPr>
              <a:t>	for (int i = 0; i&lt;n; i++)</a:t>
            </a:r>
            <a:endParaRPr lang="en-US" altLang="zh-CN" sz="2400"/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>
                <a:sym typeface="+mn-ea"/>
              </a:rPr>
              <a:t>		cout &lt;&lt; setw(12) &lt;&lt; studs[i].num &lt;&lt; setw(15) 	&lt;&lt; studs[i].name &lt;&lt; setw(8) &lt;&lt; studs[i].age &lt;&lt; 	setw(8) &lt;&lt; studs[i].sex &lt;&lt; setw(8) &lt;&lt; 	studs[i].score &lt;&lt; endl;</a:t>
            </a:r>
            <a:endParaRPr lang="en-US" altLang="zh-CN" sz="2400"/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>
                <a:sym typeface="+mn-ea"/>
              </a:rPr>
              <a:t>}</a:t>
            </a:r>
            <a:endParaRPr lang="zh-CN" altLang="en-US" sz="24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14690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r>
              <a:rPr lang="zh-CN" altLang="en-US" dirty="0"/>
              <a:t>求若干学生的平均成绩例8.3 </a:t>
            </a:r>
          </a:p>
        </p:txBody>
      </p:sp>
      <p:sp>
        <p:nvSpPr>
          <p:cNvPr id="114692" name="内容占位符 114691"/>
          <p:cNvSpPr>
            <a:spLocks noGrp="1"/>
          </p:cNvSpPr>
          <p:nvPr>
            <p:ph idx="1"/>
          </p:nvPr>
        </p:nvSpPr>
        <p:spPr>
          <a:xfrm>
            <a:off x="165735" y="1371600"/>
            <a:ext cx="8489950" cy="5020310"/>
          </a:xfrm>
        </p:spPr>
        <p:txBody>
          <a:bodyPr anchor="t"/>
          <a:lstStyle/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>
                <a:sym typeface="+mn-ea"/>
              </a:rPr>
              <a:t>int main(void)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>
                <a:sym typeface="+mn-ea"/>
              </a:rPr>
              <a:t>{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>
                <a:sym typeface="+mn-ea"/>
              </a:rPr>
              <a:t>	stud studs[4]={ {"020110101", "Wu", 19, 'M', 80}, {"020110102", "Li", 18, 'F', 95}, {"020110103", "Zhang", 18, 'F', 78}, {"020110104", "Zhao", 20, 'M', 88} };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>
                <a:sym typeface="+mn-ea"/>
              </a:rPr>
              <a:t>   	float  aver ;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>
                <a:sym typeface="+mn-ea"/>
              </a:rPr>
              <a:t>	print(studs,4);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>
                <a:sym typeface="+mn-ea"/>
              </a:rPr>
              <a:t>   	aver=average(studs, 4);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>
                <a:sym typeface="+mn-ea"/>
              </a:rPr>
              <a:t>   	cout &lt;&lt; "平均成绩为: "&lt;&lt; aver &lt;&lt; endl;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>
                <a:sym typeface="+mn-ea"/>
              </a:rPr>
              <a:t>   	return 0;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>
                <a:sym typeface="+mn-ea"/>
              </a:rPr>
              <a:t>}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87041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sz="4000" dirty="0"/>
              <a:t>结构体变量所占字节数</a:t>
            </a:r>
            <a:endParaRPr lang="en-US" altLang="zh-CN" sz="2800">
              <a:solidFill>
                <a:schemeClr val="hlink"/>
              </a:solidFill>
            </a:endParaRPr>
          </a:p>
        </p:txBody>
      </p:sp>
      <p:sp>
        <p:nvSpPr>
          <p:cNvPr id="87044" name="文本框 87043"/>
          <p:cNvSpPr txBox="1"/>
          <p:nvPr/>
        </p:nvSpPr>
        <p:spPr>
          <a:xfrm>
            <a:off x="3368675" y="2962275"/>
            <a:ext cx="15621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结果均为2</a:t>
            </a:r>
          </a:p>
        </p:txBody>
      </p:sp>
      <p:sp>
        <p:nvSpPr>
          <p:cNvPr id="87045" name="文本框 87044"/>
          <p:cNvSpPr txBox="1"/>
          <p:nvPr/>
        </p:nvSpPr>
        <p:spPr>
          <a:xfrm>
            <a:off x="762000" y="3689350"/>
            <a:ext cx="1782763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b="1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b="1" err="1">
                <a:latin typeface="Times New Roman" panose="02020603050405020304" charset="0"/>
                <a:ea typeface="楷体_GB2312" pitchFamily="49" charset="-122"/>
              </a:rPr>
              <a:t>sizeof(float</a:t>
            </a:r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)</a:t>
            </a:r>
          </a:p>
          <a:p>
            <a:pPr lvl="0" indent="0"/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b="1" err="1">
                <a:latin typeface="Times New Roman" panose="02020603050405020304" charset="0"/>
                <a:ea typeface="楷体_GB2312" pitchFamily="49" charset="-122"/>
              </a:rPr>
              <a:t>sizeof(x</a:t>
            </a:r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)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87046" name="文本框 87045"/>
          <p:cNvSpPr txBox="1"/>
          <p:nvPr/>
        </p:nvSpPr>
        <p:spPr>
          <a:xfrm>
            <a:off x="3352800" y="3765550"/>
            <a:ext cx="15621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结果均为4</a:t>
            </a:r>
          </a:p>
        </p:txBody>
      </p:sp>
      <p:sp>
        <p:nvSpPr>
          <p:cNvPr id="87047" name="文本框 87046"/>
          <p:cNvSpPr txBox="1"/>
          <p:nvPr/>
        </p:nvSpPr>
        <p:spPr>
          <a:xfrm>
            <a:off x="762000" y="4679950"/>
            <a:ext cx="2741613" cy="11874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b="1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b="1" err="1">
                <a:latin typeface="Times New Roman" panose="02020603050405020304" charset="0"/>
                <a:ea typeface="楷体_GB2312" pitchFamily="49" charset="-122"/>
              </a:rPr>
              <a:t>sizeof(struct</a:t>
            </a:r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  stud) </a:t>
            </a:r>
          </a:p>
          <a:p>
            <a:pPr lvl="0" indent="0"/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b="1" err="1">
                <a:latin typeface="Times New Roman" panose="02020603050405020304" charset="0"/>
                <a:ea typeface="楷体_GB2312" pitchFamily="49" charset="-122"/>
              </a:rPr>
              <a:t>sizeof(stud</a:t>
            </a:r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) </a:t>
            </a:r>
          </a:p>
          <a:p>
            <a:pPr lvl="0" indent="0"/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 sizeof(stud1)</a:t>
            </a:r>
          </a:p>
        </p:txBody>
      </p:sp>
      <p:sp>
        <p:nvSpPr>
          <p:cNvPr id="87048" name="文本框 87047"/>
          <p:cNvSpPr txBox="1"/>
          <p:nvPr/>
        </p:nvSpPr>
        <p:spPr>
          <a:xfrm>
            <a:off x="3352800" y="4800600"/>
            <a:ext cx="54371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结果均为33    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charset="0"/>
                <a:ea typeface="楷体_GB2312" pitchFamily="49" charset="-122"/>
              </a:rPr>
              <a:t>实际运行输出36(4的倍数)</a:t>
            </a:r>
            <a:endParaRPr lang="zh-CN" altLang="en-US" dirty="0">
              <a:solidFill>
                <a:schemeClr val="hlink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87049" name="文本框 87048"/>
          <p:cNvSpPr txBox="1"/>
          <p:nvPr/>
        </p:nvSpPr>
        <p:spPr>
          <a:xfrm>
            <a:off x="5181600" y="1447800"/>
            <a:ext cx="3652838" cy="2660650"/>
          </a:xfrm>
          <a:prstGeom prst="rect">
            <a:avLst/>
          </a:prstGeom>
          <a:gradFill rotWithShape="0">
            <a:gsLst>
              <a:gs pos="0">
                <a:srgbClr val="3399FF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b="1" err="1">
                <a:latin typeface="Times New Roman" panose="02020603050405020304" charset="0"/>
                <a:ea typeface="楷体_GB2312" pitchFamily="49" charset="-122"/>
              </a:rPr>
              <a:t>struct</a:t>
            </a:r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  stud </a:t>
            </a:r>
          </a:p>
          <a:p>
            <a:pPr lvl="0" indent="0"/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{  </a:t>
            </a:r>
            <a:r>
              <a:rPr lang="en-US" altLang="zh-CN" b="1" err="1">
                <a:latin typeface="Times New Roman" panose="02020603050405020304" charset="0"/>
                <a:ea typeface="楷体_GB2312" pitchFamily="49" charset="-122"/>
              </a:rPr>
              <a:t>int</a:t>
            </a:r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  num;     /* </a:t>
            </a:r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学号 */</a:t>
            </a:r>
          </a:p>
          <a:p>
            <a:pPr lvl="0" indent="0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   </a:t>
            </a:r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char name[20];/* </a:t>
            </a:r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姓名 */</a:t>
            </a:r>
          </a:p>
          <a:p>
            <a:pPr lvl="0" indent="0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   </a:t>
            </a:r>
            <a:r>
              <a:rPr lang="en-US" altLang="zh-CN" b="1" err="1">
                <a:latin typeface="Times New Roman" panose="02020603050405020304" charset="0"/>
                <a:ea typeface="楷体_GB2312" pitchFamily="49" charset="-122"/>
              </a:rPr>
              <a:t>int</a:t>
            </a:r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  age;     /* </a:t>
            </a:r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年龄 */</a:t>
            </a:r>
          </a:p>
          <a:p>
            <a:pPr lvl="0" indent="0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   </a:t>
            </a:r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char sex;     /* </a:t>
            </a:r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性别 */</a:t>
            </a:r>
          </a:p>
          <a:p>
            <a:pPr lvl="0" indent="0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   </a:t>
            </a:r>
            <a:r>
              <a:rPr lang="en-US" altLang="zh-CN" b="1" err="1">
                <a:latin typeface="Times New Roman" panose="02020603050405020304" charset="0"/>
                <a:ea typeface="楷体_GB2312" pitchFamily="49" charset="-122"/>
              </a:rPr>
              <a:t>int</a:t>
            </a:r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  score;   /* </a:t>
            </a:r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成绩 */</a:t>
            </a:r>
          </a:p>
          <a:p>
            <a:pPr lvl="0" indent="0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 };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87050" name="文本框 87049"/>
          <p:cNvSpPr txBox="1"/>
          <p:nvPr/>
        </p:nvSpPr>
        <p:spPr>
          <a:xfrm>
            <a:off x="365125" y="1250950"/>
            <a:ext cx="3082925" cy="26479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例  </a:t>
            </a:r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short   i ;</a:t>
            </a:r>
          </a:p>
          <a:p>
            <a:pPr lvl="0" indent="0"/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      float  x;</a:t>
            </a:r>
          </a:p>
          <a:p>
            <a:pPr lvl="0" indent="0"/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      </a:t>
            </a:r>
            <a:r>
              <a:rPr lang="en-US" altLang="zh-CN" b="1" err="1">
                <a:latin typeface="Times New Roman" panose="02020603050405020304" charset="0"/>
                <a:ea typeface="楷体_GB2312" pitchFamily="49" charset="-122"/>
              </a:rPr>
              <a:t>struct</a:t>
            </a:r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  stud  stud1;</a:t>
            </a:r>
          </a:p>
          <a:p>
            <a:pPr lvl="0" indent="0"/>
            <a:endParaRPr lang="en-US" altLang="zh-CN" b="1">
              <a:latin typeface="Times New Roman" panose="02020603050405020304" charset="0"/>
              <a:ea typeface="楷体_GB2312" pitchFamily="49" charset="-122"/>
            </a:endParaRPr>
          </a:p>
          <a:p>
            <a:pPr lvl="0" indent="0"/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      </a:t>
            </a:r>
            <a:r>
              <a:rPr lang="en-US" altLang="zh-CN" b="1" err="1">
                <a:latin typeface="Times New Roman" panose="02020603050405020304" charset="0"/>
                <a:ea typeface="楷体_GB2312" pitchFamily="49" charset="-122"/>
              </a:rPr>
              <a:t>sizeof(short</a:t>
            </a:r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)</a:t>
            </a:r>
          </a:p>
          <a:p>
            <a:pPr lvl="0" indent="0"/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      </a:t>
            </a:r>
            <a:r>
              <a:rPr lang="en-US" altLang="zh-CN" b="1" err="1">
                <a:latin typeface="Times New Roman" panose="02020603050405020304" charset="0"/>
                <a:ea typeface="楷体_GB2312" pitchFamily="49" charset="-122"/>
              </a:rPr>
              <a:t>sizeof(i</a:t>
            </a:r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)</a:t>
            </a:r>
          </a:p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87051" name="文本框 87050"/>
          <p:cNvSpPr txBox="1"/>
          <p:nvPr/>
        </p:nvSpPr>
        <p:spPr>
          <a:xfrm>
            <a:off x="3429000" y="5715000"/>
            <a:ext cx="4114800" cy="457200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  <a:tileRect/>
          </a:gradFill>
          <a:ln w="12700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b="1">
                <a:solidFill>
                  <a:schemeClr val="hlink"/>
                </a:solidFill>
                <a:latin typeface="Times New Roman" panose="02020603050405020304" charset="0"/>
                <a:ea typeface="楷体_GB2312" pitchFamily="49" charset="-122"/>
              </a:rPr>
              <a:t>用</a:t>
            </a:r>
            <a:r>
              <a:rPr lang="en-US" altLang="zh-CN" b="1" err="1">
                <a:solidFill>
                  <a:schemeClr val="hlink"/>
                </a:solidFill>
                <a:latin typeface="Times New Roman" panose="02020603050405020304" charset="0"/>
                <a:ea typeface="楷体_GB2312" pitchFamily="49" charset="-122"/>
              </a:rPr>
              <a:t>sizeof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charset="0"/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charset="0"/>
                <a:ea typeface="楷体_GB2312" pitchFamily="49" charset="-122"/>
              </a:rPr>
              <a:t>类型标识/变量名)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/>
      <p:bldP spid="87045" grpId="0"/>
      <p:bldP spid="87046" grpId="0"/>
      <p:bldP spid="87047" grpId="0"/>
      <p:bldP spid="87048" grpId="0"/>
      <p:bldP spid="87049" grpId="0" animBg="1"/>
      <p:bldP spid="87050" grpId="0"/>
      <p:bldP spid="8705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90113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r>
              <a:rPr lang="zh-CN" altLang="en-US" dirty="0"/>
              <a:t>共用体的定义及应用</a:t>
            </a:r>
          </a:p>
        </p:txBody>
      </p:sp>
      <p:sp>
        <p:nvSpPr>
          <p:cNvPr id="41986" name="文本占位符 9011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sz="2400" dirty="0">
                <a:solidFill>
                  <a:srgbClr val="CC0000"/>
                </a:solidFill>
              </a:rPr>
              <a:t>问题的提出：</a:t>
            </a:r>
            <a:r>
              <a:rPr lang="zh-CN" altLang="en-US" sz="2400" dirty="0"/>
              <a:t>表格     “学生班级 / 教师职务”</a:t>
            </a:r>
            <a:r>
              <a:rPr lang="zh-CN" altLang="en-US" sz="2000" i="1" dirty="0"/>
              <a:t>   </a:t>
            </a:r>
            <a:br>
              <a:rPr lang="zh-CN" altLang="en-US" sz="2000" i="1" dirty="0"/>
            </a:br>
            <a:endParaRPr lang="zh-CN" altLang="en-US" sz="2000" i="1" dirty="0"/>
          </a:p>
        </p:txBody>
      </p:sp>
      <p:grpSp>
        <p:nvGrpSpPr>
          <p:cNvPr id="90116" name="组合 90115"/>
          <p:cNvGrpSpPr/>
          <p:nvPr/>
        </p:nvGrpSpPr>
        <p:grpSpPr>
          <a:xfrm>
            <a:off x="1828800" y="1447800"/>
            <a:ext cx="6019800" cy="2209800"/>
            <a:chOff x="720" y="1056"/>
            <a:chExt cx="3792" cy="1392"/>
          </a:xfrm>
        </p:grpSpPr>
        <p:sp>
          <p:nvSpPr>
            <p:cNvPr id="41988" name="文本框 90116"/>
            <p:cNvSpPr txBox="1"/>
            <p:nvPr/>
          </p:nvSpPr>
          <p:spPr>
            <a:xfrm>
              <a:off x="775" y="1169"/>
              <a:ext cx="3257" cy="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>
                <a:lnSpc>
                  <a:spcPct val="170000"/>
                </a:lnSpc>
              </a:pP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name    num      sex       job  </a:t>
              </a:r>
            </a:p>
            <a:p>
              <a:pPr lvl="0" indent="0">
                <a:lnSpc>
                  <a:spcPct val="170000"/>
                </a:lnSpc>
              </a:pP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Li          1011       F          S             </a:t>
              </a: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501</a:t>
              </a: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   </a:t>
              </a:r>
            </a:p>
            <a:p>
              <a:pPr lvl="0" indent="0">
                <a:lnSpc>
                  <a:spcPct val="170000"/>
                </a:lnSpc>
              </a:pPr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Zhou     2085      M        T            </a:t>
              </a: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</a:t>
              </a:r>
              <a:r>
                <a:rPr lang="en-US" altLang="zh-CN" b="1" err="1">
                  <a:solidFill>
                    <a:schemeClr val="accent2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prof</a:t>
              </a:r>
              <a:endParaRPr lang="en-US" altLang="zh-CN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grpSp>
          <p:nvGrpSpPr>
            <p:cNvPr id="41989" name="组合 90117"/>
            <p:cNvGrpSpPr/>
            <p:nvPr/>
          </p:nvGrpSpPr>
          <p:grpSpPr>
            <a:xfrm>
              <a:off x="720" y="1056"/>
              <a:ext cx="3792" cy="1392"/>
              <a:chOff x="720" y="1056"/>
              <a:chExt cx="3792" cy="1392"/>
            </a:xfrm>
          </p:grpSpPr>
          <p:grpSp>
            <p:nvGrpSpPr>
              <p:cNvPr id="41990" name="组合 90118"/>
              <p:cNvGrpSpPr/>
              <p:nvPr/>
            </p:nvGrpSpPr>
            <p:grpSpPr>
              <a:xfrm>
                <a:off x="720" y="1056"/>
                <a:ext cx="3792" cy="1392"/>
                <a:chOff x="720" y="1056"/>
                <a:chExt cx="3408" cy="1392"/>
              </a:xfrm>
            </p:grpSpPr>
            <p:sp>
              <p:nvSpPr>
                <p:cNvPr id="41991" name="矩形 90119"/>
                <p:cNvSpPr/>
                <p:nvPr/>
              </p:nvSpPr>
              <p:spPr>
                <a:xfrm>
                  <a:off x="720" y="1056"/>
                  <a:ext cx="3408" cy="139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lvl="0" indent="0"/>
                  <a:endParaRPr lang="zh-CN" altLang="en-US"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992" name="直接连接符 90120"/>
                <p:cNvSpPr/>
                <p:nvPr/>
              </p:nvSpPr>
              <p:spPr>
                <a:xfrm>
                  <a:off x="720" y="1632"/>
                  <a:ext cx="3408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993" name="直接连接符 90121"/>
                <p:cNvSpPr/>
                <p:nvPr/>
              </p:nvSpPr>
              <p:spPr>
                <a:xfrm>
                  <a:off x="720" y="2016"/>
                  <a:ext cx="3408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1994" name="直接连接符 90122"/>
              <p:cNvSpPr/>
              <p:nvPr/>
            </p:nvSpPr>
            <p:spPr>
              <a:xfrm>
                <a:off x="1392" y="1056"/>
                <a:ext cx="0" cy="13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995" name="直接连接符 90123"/>
              <p:cNvSpPr/>
              <p:nvPr/>
            </p:nvSpPr>
            <p:spPr>
              <a:xfrm>
                <a:off x="2016" y="1056"/>
                <a:ext cx="0" cy="13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996" name="直接连接符 90124"/>
              <p:cNvSpPr/>
              <p:nvPr/>
            </p:nvSpPr>
            <p:spPr>
              <a:xfrm>
                <a:off x="2544" y="1056"/>
                <a:ext cx="0" cy="13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997" name="直接连接符 90125"/>
              <p:cNvSpPr/>
              <p:nvPr/>
            </p:nvSpPr>
            <p:spPr>
              <a:xfrm>
                <a:off x="3168" y="1056"/>
                <a:ext cx="0" cy="13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998" name="直接连接符 90126"/>
              <p:cNvSpPr/>
              <p:nvPr/>
            </p:nvSpPr>
            <p:spPr>
              <a:xfrm flipV="1">
                <a:off x="3168" y="1056"/>
                <a:ext cx="1344" cy="57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1999" name="文本框 90127"/>
            <p:cNvSpPr txBox="1"/>
            <p:nvPr/>
          </p:nvSpPr>
          <p:spPr>
            <a:xfrm>
              <a:off x="3216" y="1104"/>
              <a:ext cx="5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en-US" altLang="zh-CN" b="1">
                  <a:solidFill>
                    <a:schemeClr val="accent2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Class</a:t>
              </a:r>
              <a:endParaRPr lang="en-US" altLang="zh-CN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42000" name="文本框 90128"/>
            <p:cNvSpPr txBox="1"/>
            <p:nvPr/>
          </p:nvSpPr>
          <p:spPr>
            <a:xfrm>
              <a:off x="3696" y="1344"/>
              <a:ext cx="77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en-US" altLang="zh-CN" b="1">
                  <a:solidFill>
                    <a:schemeClr val="accent2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Position</a:t>
              </a:r>
              <a:endParaRPr lang="en-US" altLang="zh-CN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0130" name="文本框 90129"/>
          <p:cNvSpPr txBox="1"/>
          <p:nvPr/>
        </p:nvSpPr>
        <p:spPr>
          <a:xfrm>
            <a:off x="762000" y="3844925"/>
            <a:ext cx="5695950" cy="30130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b="1" err="1">
                <a:latin typeface="Times New Roman" panose="02020603050405020304" charset="0"/>
                <a:ea typeface="楷体_GB2312" pitchFamily="49" charset="-122"/>
              </a:rPr>
              <a:t>struct</a:t>
            </a:r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  people { char  name[10];</a:t>
            </a:r>
          </a:p>
          <a:p>
            <a:pPr lvl="0" indent="0"/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                           </a:t>
            </a:r>
            <a:r>
              <a:rPr lang="en-US" altLang="zh-CN" b="1" err="1">
                <a:latin typeface="Times New Roman" panose="02020603050405020304" charset="0"/>
                <a:ea typeface="楷体_GB2312" pitchFamily="49" charset="-122"/>
              </a:rPr>
              <a:t>int</a:t>
            </a:r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  num;</a:t>
            </a:r>
          </a:p>
          <a:p>
            <a:pPr lvl="0" indent="0"/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                           char  sex;</a:t>
            </a:r>
          </a:p>
          <a:p>
            <a:pPr lvl="0" indent="0"/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                           char  job;</a:t>
            </a:r>
          </a:p>
          <a:p>
            <a:pPr lvl="0" indent="0"/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                           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union { </a:t>
            </a:r>
            <a:r>
              <a:rPr lang="en-US" altLang="zh-CN" b="1" err="1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int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  class;</a:t>
            </a:r>
          </a:p>
          <a:p>
            <a:pPr lvl="0" indent="0"/>
            <a:r>
              <a:rPr lang="en-US" altLang="zh-CN" b="1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                                         char  position[20];</a:t>
            </a:r>
          </a:p>
          <a:p>
            <a:pPr lvl="0" indent="0"/>
            <a:r>
              <a:rPr lang="en-US" altLang="zh-CN" b="1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                                      } category;</a:t>
            </a:r>
          </a:p>
          <a:p>
            <a:pPr lvl="0" indent="0"/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                          };</a:t>
            </a:r>
          </a:p>
        </p:txBody>
      </p:sp>
      <p:sp>
        <p:nvSpPr>
          <p:cNvPr id="90131" name="文本框 90130"/>
          <p:cNvSpPr txBox="1"/>
          <p:nvPr/>
        </p:nvSpPr>
        <p:spPr>
          <a:xfrm>
            <a:off x="0" y="1698625"/>
            <a:ext cx="5213350" cy="1401763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  <a:tileRect/>
          </a:gradFill>
          <a:ln w="28575" cap="flat" cmpd="sng">
            <a:solidFill>
              <a:srgbClr val="CC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Class 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和 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Position</a:t>
            </a:r>
          </a:p>
          <a:p>
            <a:pPr lvl="0" indent="0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的使用是互斥的，可分成两列，</a:t>
            </a:r>
          </a:p>
          <a:p>
            <a:pPr lvl="0" indent="0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为节省空间，合并成一列。</a:t>
            </a:r>
            <a:endParaRPr lang="zh-CN" altLang="en-US" sz="2800" dirty="0">
              <a:latin typeface="Times New Roman" panose="0202060305040502030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30" grpId="0"/>
      <p:bldP spid="9013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013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Monotype Sorts" pitchFamily="2" charset="2"/>
              </a:rPr>
              <a:t>共用体变量的定义</a:t>
            </a:r>
          </a:p>
        </p:txBody>
      </p:sp>
      <p:sp>
        <p:nvSpPr>
          <p:cNvPr id="101380" name="矩形 101379"/>
          <p:cNvSpPr/>
          <p:nvPr/>
        </p:nvSpPr>
        <p:spPr>
          <a:xfrm>
            <a:off x="615950" y="944563"/>
            <a:ext cx="7685088" cy="519112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lvl="0" indent="0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不同数据类型的一组变量使用同一组内存单元。</a:t>
            </a:r>
          </a:p>
        </p:txBody>
      </p:sp>
      <p:sp>
        <p:nvSpPr>
          <p:cNvPr id="101381" name="矩形 101380"/>
          <p:cNvSpPr/>
          <p:nvPr/>
        </p:nvSpPr>
        <p:spPr>
          <a:xfrm>
            <a:off x="685800" y="2362200"/>
            <a:ext cx="3200400" cy="4029075"/>
          </a:xfrm>
          <a:prstGeom prst="rect">
            <a:avLst/>
          </a:prstGeom>
          <a:noFill/>
          <a:ln w="38100" cap="sq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pPr lvl="0" indent="0"/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union  data</a:t>
            </a:r>
          </a:p>
          <a:p>
            <a:pPr lvl="0" indent="0"/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{</a:t>
            </a:r>
          </a:p>
          <a:p>
            <a:pPr lvl="0" indent="0"/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  char  c; </a:t>
            </a:r>
          </a:p>
          <a:p>
            <a:pPr lvl="0" indent="0"/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  float f;                </a:t>
            </a:r>
          </a:p>
          <a:p>
            <a:pPr lvl="0" indent="0"/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  </a:t>
            </a:r>
            <a:r>
              <a:rPr lang="en-US" altLang="zh-CN" sz="3200" b="1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 i ;</a:t>
            </a:r>
          </a:p>
          <a:p>
            <a:pPr lvl="0" indent="0"/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}；</a:t>
            </a:r>
          </a:p>
          <a:p>
            <a:pPr lvl="0" indent="0"/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union data a,b,c;</a:t>
            </a:r>
          </a:p>
          <a:p>
            <a:pPr lvl="0" indent="0"/>
            <a:r>
              <a:rPr lang="zh-CN" altLang="en-US" sz="3200" b="1">
                <a:latin typeface="Times New Roman" panose="02020603050405020304" charset="0"/>
                <a:ea typeface="楷体_GB2312" pitchFamily="49" charset="-122"/>
              </a:rPr>
              <a:t>或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data a,b,c;</a:t>
            </a:r>
            <a:endParaRPr lang="zh-CN" altLang="en-US" sz="32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1382" name="矩形 101381"/>
          <p:cNvSpPr/>
          <p:nvPr/>
        </p:nvSpPr>
        <p:spPr>
          <a:xfrm>
            <a:off x="4038600" y="2438400"/>
            <a:ext cx="2590800" cy="3541713"/>
          </a:xfrm>
          <a:prstGeom prst="rect">
            <a:avLst/>
          </a:prstGeom>
          <a:noFill/>
          <a:ln w="38100" cap="sq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pPr lvl="0" indent="0"/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union  data</a:t>
            </a:r>
          </a:p>
          <a:p>
            <a:pPr lvl="0" indent="0"/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{</a:t>
            </a:r>
          </a:p>
          <a:p>
            <a:pPr lvl="0" indent="0"/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  char  c; </a:t>
            </a:r>
          </a:p>
          <a:p>
            <a:pPr lvl="0" indent="0"/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  float f;                </a:t>
            </a:r>
          </a:p>
          <a:p>
            <a:pPr lvl="0" indent="0"/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  </a:t>
            </a:r>
            <a:r>
              <a:rPr lang="en-US" altLang="zh-CN" sz="3200" b="1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 i ;</a:t>
            </a:r>
          </a:p>
          <a:p>
            <a:pPr lvl="0" indent="0"/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}a,b,c;</a:t>
            </a:r>
          </a:p>
          <a:p>
            <a:pPr lvl="0" indent="0"/>
            <a:endParaRPr lang="zh-CN" altLang="en-US" sz="32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1383" name="矩形 101382"/>
          <p:cNvSpPr/>
          <p:nvPr/>
        </p:nvSpPr>
        <p:spPr>
          <a:xfrm>
            <a:off x="6781800" y="2478088"/>
            <a:ext cx="2286000" cy="3541712"/>
          </a:xfrm>
          <a:prstGeom prst="rect">
            <a:avLst/>
          </a:prstGeom>
          <a:noFill/>
          <a:ln w="38100" cap="sq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pPr lvl="0" indent="0"/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union</a:t>
            </a:r>
          </a:p>
          <a:p>
            <a:pPr lvl="0" indent="0"/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{</a:t>
            </a:r>
          </a:p>
          <a:p>
            <a:pPr lvl="0" indent="0"/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  char  c; </a:t>
            </a:r>
          </a:p>
          <a:p>
            <a:pPr lvl="0" indent="0"/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  float f;                </a:t>
            </a:r>
          </a:p>
          <a:p>
            <a:pPr lvl="0" indent="0"/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  </a:t>
            </a:r>
            <a:r>
              <a:rPr lang="en-US" altLang="zh-CN" sz="3200" b="1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  i ;</a:t>
            </a:r>
          </a:p>
          <a:p>
            <a:pPr lvl="0" indent="0"/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 }a,b,c;</a:t>
            </a:r>
          </a:p>
          <a:p>
            <a:pPr lvl="0" indent="0"/>
            <a:endParaRPr lang="zh-CN" altLang="en-US" sz="32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1384" name="文本框 101383"/>
          <p:cNvSpPr txBox="1"/>
          <p:nvPr/>
        </p:nvSpPr>
        <p:spPr>
          <a:xfrm>
            <a:off x="609600" y="1614488"/>
            <a:ext cx="8382000" cy="519112"/>
          </a:xfrm>
          <a:prstGeom prst="rect">
            <a:avLst/>
          </a:prstGeom>
          <a:noFill/>
          <a:ln w="38100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charset="0"/>
                <a:ea typeface="楷体_GB2312" pitchFamily="49" charset="-122"/>
              </a:rPr>
              <a:t>共用体变量的定义同结构体一样有三种形式：</a:t>
            </a:r>
          </a:p>
        </p:txBody>
      </p:sp>
      <p:sp>
        <p:nvSpPr>
          <p:cNvPr id="101390" name="圆角矩形标注 101389"/>
          <p:cNvSpPr/>
          <p:nvPr/>
        </p:nvSpPr>
        <p:spPr>
          <a:xfrm>
            <a:off x="533400" y="1066800"/>
            <a:ext cx="1600200" cy="685800"/>
          </a:xfrm>
          <a:prstGeom prst="wedgeRoundRectCallout">
            <a:avLst>
              <a:gd name="adj1" fmla="val -12500"/>
              <a:gd name="adj2" fmla="val 158796"/>
              <a:gd name="adj3" fmla="val 16667"/>
            </a:avLst>
          </a:prstGeom>
          <a:gradFill rotWithShape="0">
            <a:gsLst>
              <a:gs pos="0">
                <a:srgbClr val="6600FF"/>
              </a:gs>
              <a:gs pos="50000">
                <a:srgbClr val="FFFFFF"/>
              </a:gs>
              <a:gs pos="100000">
                <a:srgbClr val="6600FF"/>
              </a:gs>
            </a:gsLst>
            <a:lin ang="5400000" scaled="1"/>
            <a:tileRect/>
          </a:gradFill>
          <a:ln w="12700" cap="flat" cmpd="sng">
            <a:solidFill>
              <a:srgbClr val="CC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 lvl="0" indent="0" algn="ctr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关键字</a:t>
            </a:r>
          </a:p>
        </p:txBody>
      </p:sp>
      <p:sp>
        <p:nvSpPr>
          <p:cNvPr id="101391" name="圆角矩形标注 101390"/>
          <p:cNvSpPr/>
          <p:nvPr/>
        </p:nvSpPr>
        <p:spPr>
          <a:xfrm>
            <a:off x="2667000" y="1066800"/>
            <a:ext cx="1600200" cy="685800"/>
          </a:xfrm>
          <a:prstGeom prst="wedgeRoundRectCallout">
            <a:avLst>
              <a:gd name="adj1" fmla="val -62005"/>
              <a:gd name="adj2" fmla="val 154398"/>
              <a:gd name="adj3" fmla="val 16667"/>
            </a:avLst>
          </a:prstGeom>
          <a:gradFill rotWithShape="0">
            <a:gsLst>
              <a:gs pos="0">
                <a:srgbClr val="6600FF"/>
              </a:gs>
              <a:gs pos="50000">
                <a:srgbClr val="FFFFFF"/>
              </a:gs>
              <a:gs pos="100000">
                <a:srgbClr val="6600FF"/>
              </a:gs>
            </a:gsLst>
            <a:lin ang="5400000" scaled="1"/>
            <a:tileRect/>
          </a:gradFill>
          <a:ln w="12700" cap="flat" cmpd="sng">
            <a:solidFill>
              <a:srgbClr val="CC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 lvl="0" indent="0" algn="ctr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  <a:sym typeface="Monotype Sorts" pitchFamily="2" charset="2"/>
              </a:rPr>
              <a:t>共用体名</a:t>
            </a:r>
          </a:p>
        </p:txBody>
      </p:sp>
      <p:sp>
        <p:nvSpPr>
          <p:cNvPr id="101392" name="圆角矩形标注 101391"/>
          <p:cNvSpPr/>
          <p:nvPr/>
        </p:nvSpPr>
        <p:spPr>
          <a:xfrm>
            <a:off x="2743200" y="3657600"/>
            <a:ext cx="1828800" cy="762000"/>
          </a:xfrm>
          <a:prstGeom prst="wedgeRoundRectCallout">
            <a:avLst>
              <a:gd name="adj1" fmla="val -60505"/>
              <a:gd name="adj2" fmla="val 143958"/>
              <a:gd name="adj3" fmla="val 16667"/>
            </a:avLst>
          </a:prstGeom>
          <a:gradFill rotWithShape="0">
            <a:gsLst>
              <a:gs pos="0">
                <a:srgbClr val="6600FF"/>
              </a:gs>
              <a:gs pos="50000">
                <a:srgbClr val="FFFFFF"/>
              </a:gs>
              <a:gs pos="100000">
                <a:srgbClr val="6600FF"/>
              </a:gs>
            </a:gsLst>
            <a:lin ang="5400000" scaled="1"/>
            <a:tileRect/>
          </a:gradFill>
          <a:ln w="12700" cap="flat" cmpd="sng">
            <a:solidFill>
              <a:srgbClr val="CC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 lvl="0" indent="0" algn="ctr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  <a:sym typeface="Monotype Sorts" pitchFamily="2" charset="2"/>
              </a:rPr>
              <a:t>共用体类型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/>
      <p:bldP spid="101381" grpId="0" animBg="1"/>
      <p:bldP spid="101382" grpId="0" animBg="1"/>
      <p:bldP spid="101383" grpId="0" animBg="1"/>
      <p:bldP spid="101384" grpId="0"/>
      <p:bldP spid="101390" grpId="0" animBg="1"/>
      <p:bldP spid="101391" grpId="0" animBg="1"/>
      <p:bldP spid="10139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03425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r>
              <a:rPr lang="zh-CN" altLang="en-US" dirty="0"/>
              <a:t>使用共用体变量</a:t>
            </a:r>
          </a:p>
        </p:txBody>
      </p:sp>
      <p:sp>
        <p:nvSpPr>
          <p:cNvPr id="103428" name="文本框 103427"/>
          <p:cNvSpPr txBox="1"/>
          <p:nvPr/>
        </p:nvSpPr>
        <p:spPr>
          <a:xfrm>
            <a:off x="3200400" y="1271588"/>
            <a:ext cx="5486400" cy="4291012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lvl="0" indent="0" algn="just">
              <a:spcBef>
                <a:spcPct val="50000"/>
              </a:spcBef>
            </a:pPr>
            <a:r>
              <a:rPr lang="zh-CN" altLang="en-US" b="1" dirty="0">
                <a:solidFill>
                  <a:schemeClr val="hlink"/>
                </a:solidFill>
                <a:latin typeface="Times New Roman" panose="02020603050405020304" charset="0"/>
                <a:ea typeface="楷体_GB2312" pitchFamily="49" charset="-122"/>
              </a:rPr>
              <a:t>引用成员</a:t>
            </a:r>
          </a:p>
          <a:p>
            <a:pPr lvl="0" indent="0" algn="just">
              <a:spcBef>
                <a:spcPct val="50000"/>
              </a:spcBef>
            </a:pPr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a.i    //</a:t>
            </a:r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引用共用体变量中的整型变量</a:t>
            </a:r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i</a:t>
            </a:r>
          </a:p>
          <a:p>
            <a:pPr lvl="0" indent="0" algn="just">
              <a:spcBef>
                <a:spcPct val="50000"/>
              </a:spcBef>
            </a:pPr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a.c    //</a:t>
            </a:r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引用共用体变量中的字符变量</a:t>
            </a:r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c</a:t>
            </a:r>
          </a:p>
          <a:p>
            <a:pPr lvl="0" indent="0" algn="just">
              <a:spcBef>
                <a:spcPct val="50000"/>
              </a:spcBef>
            </a:pPr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a.f    //</a:t>
            </a:r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引用共用体变量中的实型变量</a:t>
            </a:r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f</a:t>
            </a:r>
          </a:p>
          <a:p>
            <a:pPr lvl="0" indent="0" algn="just">
              <a:spcBef>
                <a:spcPct val="50000"/>
              </a:spcBef>
            </a:pPr>
            <a:r>
              <a:rPr lang="zh-CN" altLang="en-US" b="1" dirty="0">
                <a:solidFill>
                  <a:schemeClr val="hlink"/>
                </a:solidFill>
                <a:latin typeface="Times New Roman" panose="02020603050405020304" charset="0"/>
                <a:ea typeface="楷体_GB2312" pitchFamily="49" charset="-122"/>
              </a:rPr>
              <a:t>引用整体</a:t>
            </a:r>
          </a:p>
          <a:p>
            <a:pPr lvl="0" indent="0" algn="just">
              <a:spcBef>
                <a:spcPct val="50000"/>
              </a:spcBef>
            </a:pPr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a.i=2;</a:t>
            </a:r>
          </a:p>
          <a:p>
            <a:pPr lvl="0" indent="0" algn="just">
              <a:spcBef>
                <a:spcPct val="50000"/>
              </a:spcBef>
            </a:pPr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b=a;    //</a:t>
            </a:r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引用整体</a:t>
            </a:r>
          </a:p>
          <a:p>
            <a:pPr lvl="0" indent="0">
              <a:spcBef>
                <a:spcPct val="50000"/>
              </a:spcBef>
            </a:pPr>
            <a:endParaRPr lang="zh-CN" altLang="en-US" b="1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03429" name="文本框 103428"/>
          <p:cNvSpPr txBox="1"/>
          <p:nvPr/>
        </p:nvSpPr>
        <p:spPr>
          <a:xfrm>
            <a:off x="457200" y="1347788"/>
            <a:ext cx="2819400" cy="3117850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  <a:tileRect/>
          </a:gradFill>
          <a:ln w="12700">
            <a:noFill/>
          </a:ln>
        </p:spPr>
        <p:txBody>
          <a:bodyPr anchor="t">
            <a:spAutoFit/>
          </a:bodyPr>
          <a:lstStyle/>
          <a:p>
            <a:pPr lvl="0" indent="0" algn="just">
              <a:spcBef>
                <a:spcPct val="20000"/>
              </a:spcBef>
              <a:buClr>
                <a:srgbClr val="3399FF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union</a:t>
            </a:r>
          </a:p>
          <a:p>
            <a:pPr lvl="0" indent="0" algn="just">
              <a:spcBef>
                <a:spcPct val="20000"/>
              </a:spcBef>
              <a:buClr>
                <a:srgbClr val="3399FF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{	short </a:t>
            </a:r>
            <a:r>
              <a:rPr lang="en-US" altLang="zh-CN" sz="2800" b="1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 i;</a:t>
            </a:r>
          </a:p>
          <a:p>
            <a:pPr lvl="0" indent="0" algn="just">
              <a:spcBef>
                <a:spcPct val="20000"/>
              </a:spcBef>
              <a:buClr>
                <a:srgbClr val="3399FF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	char c;</a:t>
            </a:r>
          </a:p>
          <a:p>
            <a:pPr lvl="0" indent="0" algn="just">
              <a:spcBef>
                <a:spcPct val="20000"/>
              </a:spcBef>
              <a:buClr>
                <a:srgbClr val="3399FF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	float f;</a:t>
            </a:r>
          </a:p>
          <a:p>
            <a:pPr lvl="0" indent="0" algn="just">
              <a:spcBef>
                <a:spcPct val="20000"/>
              </a:spcBef>
              <a:buClr>
                <a:srgbClr val="3399FF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}a, b, c;</a:t>
            </a:r>
          </a:p>
          <a:p>
            <a:pPr lvl="0" indent="0">
              <a:spcBef>
                <a:spcPct val="50000"/>
              </a:spcBef>
            </a:pP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/>
      <p:bldP spid="10342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91137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r>
              <a:rPr lang="zh-CN" altLang="en-US" dirty="0"/>
              <a:t>共用体类型的特点</a:t>
            </a:r>
            <a:endParaRPr lang="en-US" altLang="zh-CN"/>
          </a:p>
        </p:txBody>
      </p:sp>
      <p:grpSp>
        <p:nvGrpSpPr>
          <p:cNvPr id="91142" name="组合 91141"/>
          <p:cNvGrpSpPr/>
          <p:nvPr/>
        </p:nvGrpSpPr>
        <p:grpSpPr>
          <a:xfrm>
            <a:off x="6842125" y="3581400"/>
            <a:ext cx="914400" cy="2819400"/>
            <a:chOff x="4224" y="2016"/>
            <a:chExt cx="576" cy="1776"/>
          </a:xfrm>
        </p:grpSpPr>
        <p:sp>
          <p:nvSpPr>
            <p:cNvPr id="45059" name="直接连接符 91142"/>
            <p:cNvSpPr/>
            <p:nvPr/>
          </p:nvSpPr>
          <p:spPr>
            <a:xfrm>
              <a:off x="4224" y="2016"/>
              <a:ext cx="0" cy="17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60" name="直接连接符 91143"/>
            <p:cNvSpPr/>
            <p:nvPr/>
          </p:nvSpPr>
          <p:spPr>
            <a:xfrm>
              <a:off x="4800" y="2016"/>
              <a:ext cx="0" cy="17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61" name="直接连接符 91144"/>
            <p:cNvSpPr/>
            <p:nvPr/>
          </p:nvSpPr>
          <p:spPr>
            <a:xfrm>
              <a:off x="4224" y="2448"/>
              <a:ext cx="57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62" name="直接连接符 91145"/>
            <p:cNvSpPr/>
            <p:nvPr/>
          </p:nvSpPr>
          <p:spPr>
            <a:xfrm>
              <a:off x="4224" y="2688"/>
              <a:ext cx="57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63" name="直接连接符 91146"/>
            <p:cNvSpPr/>
            <p:nvPr/>
          </p:nvSpPr>
          <p:spPr>
            <a:xfrm>
              <a:off x="4224" y="2928"/>
              <a:ext cx="57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64" name="直接连接符 91147"/>
            <p:cNvSpPr/>
            <p:nvPr/>
          </p:nvSpPr>
          <p:spPr>
            <a:xfrm>
              <a:off x="4224" y="3168"/>
              <a:ext cx="57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65" name="直接连接符 91148"/>
            <p:cNvSpPr/>
            <p:nvPr/>
          </p:nvSpPr>
          <p:spPr>
            <a:xfrm>
              <a:off x="4224" y="3408"/>
              <a:ext cx="57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1150" name="右大括号 91149"/>
          <p:cNvSpPr/>
          <p:nvPr/>
        </p:nvSpPr>
        <p:spPr>
          <a:xfrm>
            <a:off x="7756525" y="4267200"/>
            <a:ext cx="152400" cy="381000"/>
          </a:xfrm>
          <a:prstGeom prst="rightBrace">
            <a:avLst>
              <a:gd name="adj1" fmla="val 20821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91151" name="右大括号 91150"/>
          <p:cNvSpPr/>
          <p:nvPr/>
        </p:nvSpPr>
        <p:spPr>
          <a:xfrm>
            <a:off x="8202613" y="4267200"/>
            <a:ext cx="228600" cy="762000"/>
          </a:xfrm>
          <a:prstGeom prst="rightBrace">
            <a:avLst>
              <a:gd name="adj1" fmla="val 27762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91152" name="右大括号 91151"/>
          <p:cNvSpPr/>
          <p:nvPr/>
        </p:nvSpPr>
        <p:spPr>
          <a:xfrm>
            <a:off x="8594725" y="4267200"/>
            <a:ext cx="228600" cy="1524000"/>
          </a:xfrm>
          <a:prstGeom prst="rightBrace">
            <a:avLst>
              <a:gd name="adj1" fmla="val 55524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91153" name="文本框 91152"/>
          <p:cNvSpPr txBox="1"/>
          <p:nvPr/>
        </p:nvSpPr>
        <p:spPr>
          <a:xfrm>
            <a:off x="8789988" y="4783138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f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91154" name="文本框 91153"/>
          <p:cNvSpPr txBox="1"/>
          <p:nvPr/>
        </p:nvSpPr>
        <p:spPr>
          <a:xfrm>
            <a:off x="8397875" y="4419600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91155" name="文本框 91154"/>
          <p:cNvSpPr txBox="1"/>
          <p:nvPr/>
        </p:nvSpPr>
        <p:spPr>
          <a:xfrm>
            <a:off x="7859713" y="4232275"/>
            <a:ext cx="3190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c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pSp>
        <p:nvGrpSpPr>
          <p:cNvPr id="91184" name="组合 91183"/>
          <p:cNvGrpSpPr/>
          <p:nvPr/>
        </p:nvGrpSpPr>
        <p:grpSpPr>
          <a:xfrm>
            <a:off x="5257800" y="3429000"/>
            <a:ext cx="1508125" cy="914400"/>
            <a:chOff x="3312" y="2160"/>
            <a:chExt cx="950" cy="576"/>
          </a:xfrm>
        </p:grpSpPr>
        <p:sp>
          <p:nvSpPr>
            <p:cNvPr id="45073" name="直接连接符 91155"/>
            <p:cNvSpPr/>
            <p:nvPr/>
          </p:nvSpPr>
          <p:spPr>
            <a:xfrm>
              <a:off x="3638" y="2736"/>
              <a:ext cx="62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074" name="文本框 91156"/>
            <p:cNvSpPr txBox="1"/>
            <p:nvPr/>
          </p:nvSpPr>
          <p:spPr>
            <a:xfrm>
              <a:off x="3312" y="2160"/>
              <a:ext cx="888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zh-CN" altLang="en-US" b="1" dirty="0">
                  <a:latin typeface="Times New Roman" panose="02020603050405020304" charset="0"/>
                  <a:ea typeface="楷体_GB2312" pitchFamily="49" charset="-122"/>
                </a:rPr>
                <a:t>起始地址</a:t>
              </a:r>
            </a:p>
            <a:p>
              <a:pPr lvl="0" indent="0"/>
              <a:r>
                <a:rPr lang="zh-CN" altLang="en-US" b="1" dirty="0">
                  <a:latin typeface="Times New Roman" panose="02020603050405020304" charset="0"/>
                  <a:ea typeface="楷体_GB2312" pitchFamily="49" charset="-122"/>
                </a:rPr>
                <a:t>相同</a:t>
              </a:r>
            </a:p>
          </p:txBody>
        </p:sp>
      </p:grpSp>
      <p:sp>
        <p:nvSpPr>
          <p:cNvPr id="91162" name="文本框 91161"/>
          <p:cNvSpPr txBox="1"/>
          <p:nvPr/>
        </p:nvSpPr>
        <p:spPr>
          <a:xfrm>
            <a:off x="609600" y="990600"/>
            <a:ext cx="5430838" cy="1590675"/>
          </a:xfrm>
          <a:prstGeom prst="rect">
            <a:avLst/>
          </a:prstGeom>
          <a:noFill/>
          <a:ln w="38100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特点：三个成员共享存储单元，  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indent="0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            即三个成员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起始地址相等</a:t>
            </a:r>
            <a:endParaRPr lang="zh-CN" altLang="en-US" b="1" dirty="0">
              <a:latin typeface="Times New Roman" panose="02020603050405020304" charset="0"/>
              <a:ea typeface="楷体_GB2312" pitchFamily="49" charset="-122"/>
            </a:endParaRPr>
          </a:p>
          <a:p>
            <a:pPr lvl="0" indent="0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          （部分存储单元共用）</a:t>
            </a:r>
          </a:p>
          <a:p>
            <a:pPr lvl="0" indent="0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同一时刻，只能有一个成员有效！！！</a:t>
            </a:r>
          </a:p>
        </p:txBody>
      </p:sp>
      <p:sp>
        <p:nvSpPr>
          <p:cNvPr id="91181" name="文本框 91180"/>
          <p:cNvSpPr txBox="1"/>
          <p:nvPr/>
        </p:nvSpPr>
        <p:spPr>
          <a:xfrm>
            <a:off x="6216650" y="1143000"/>
            <a:ext cx="2498725" cy="1225550"/>
          </a:xfrm>
          <a:prstGeom prst="rect">
            <a:avLst/>
          </a:prstGeom>
          <a:noFill/>
          <a:ln w="38100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b="1" dirty="0">
                <a:solidFill>
                  <a:srgbClr val="000099"/>
                </a:solidFill>
                <a:latin typeface="Times New Roman" panose="02020603050405020304" charset="0"/>
                <a:ea typeface="楷体_GB2312" pitchFamily="49" charset="-122"/>
              </a:rPr>
              <a:t>图   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charset="0"/>
                <a:ea typeface="楷体_GB2312" pitchFamily="49" charset="-122"/>
              </a:rPr>
              <a:t>c </a:t>
            </a:r>
            <a:r>
              <a:rPr lang="zh-CN" altLang="en-US" b="1" dirty="0">
                <a:solidFill>
                  <a:srgbClr val="000099"/>
                </a:solidFill>
                <a:latin typeface="Times New Roman" panose="02020603050405020304" charset="0"/>
                <a:ea typeface="楷体_GB2312" pitchFamily="49" charset="-122"/>
              </a:rPr>
              <a:t>占 1 个字节</a:t>
            </a:r>
            <a:endParaRPr lang="zh-CN" altLang="en-US" dirty="0">
              <a:solidFill>
                <a:srgbClr val="000099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indent="0"/>
            <a:r>
              <a:rPr lang="zh-CN" altLang="en-US" b="1" dirty="0">
                <a:solidFill>
                  <a:srgbClr val="000099"/>
                </a:solidFill>
                <a:latin typeface="Times New Roman" panose="02020603050405020304" charset="0"/>
                <a:ea typeface="楷体_GB2312" pitchFamily="49" charset="-122"/>
              </a:rPr>
              <a:t>       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charset="0"/>
                <a:ea typeface="楷体_GB2312" pitchFamily="49" charset="-122"/>
              </a:rPr>
              <a:t>i</a:t>
            </a:r>
            <a:r>
              <a:rPr lang="zh-CN" altLang="en-US" b="1" dirty="0">
                <a:solidFill>
                  <a:srgbClr val="000099"/>
                </a:solidFill>
                <a:latin typeface="Times New Roman" panose="02020603050405020304" charset="0"/>
                <a:ea typeface="楷体_GB2312" pitchFamily="49" charset="-122"/>
              </a:rPr>
              <a:t>占 2 个字节 </a:t>
            </a:r>
            <a:endParaRPr lang="zh-CN" altLang="en-US" dirty="0">
              <a:solidFill>
                <a:srgbClr val="000099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indent="0"/>
            <a:r>
              <a:rPr lang="zh-CN" altLang="en-US" b="1" dirty="0">
                <a:solidFill>
                  <a:srgbClr val="000099"/>
                </a:solidFill>
                <a:latin typeface="Times New Roman" panose="02020603050405020304" charset="0"/>
                <a:ea typeface="楷体_GB2312" pitchFamily="49" charset="-122"/>
              </a:rPr>
              <a:t>       </a:t>
            </a:r>
            <a:r>
              <a:rPr lang="en-US" altLang="zh-CN" b="1">
                <a:solidFill>
                  <a:srgbClr val="000099"/>
                </a:solidFill>
                <a:latin typeface="Times New Roman" panose="02020603050405020304" charset="0"/>
                <a:ea typeface="楷体_GB2312" pitchFamily="49" charset="-122"/>
              </a:rPr>
              <a:t>f</a:t>
            </a:r>
            <a:r>
              <a:rPr lang="zh-CN" altLang="en-US" b="1" dirty="0">
                <a:solidFill>
                  <a:srgbClr val="000099"/>
                </a:solidFill>
                <a:latin typeface="Times New Roman" panose="02020603050405020304" charset="0"/>
                <a:ea typeface="楷体_GB2312" pitchFamily="49" charset="-122"/>
              </a:rPr>
              <a:t>占 4 个字节</a:t>
            </a:r>
            <a:endParaRPr lang="zh-CN" altLang="en-US" b="1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91183" name="文本框 91182"/>
          <p:cNvSpPr txBox="1"/>
          <p:nvPr/>
        </p:nvSpPr>
        <p:spPr>
          <a:xfrm>
            <a:off x="685800" y="2743200"/>
            <a:ext cx="4419600" cy="4183063"/>
          </a:xfrm>
          <a:prstGeom prst="rect">
            <a:avLst/>
          </a:prstGeom>
          <a:noFill/>
          <a:ln w="38100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lvl="0" indent="0">
              <a:lnSpc>
                <a:spcPct val="9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(1) 采用内存覆盖技术，使不同数据类型的各个成员变量共用同一存储区。</a:t>
            </a:r>
          </a:p>
          <a:p>
            <a:pPr lvl="0" indent="0">
              <a:lnSpc>
                <a:spcPct val="90000"/>
              </a:lnSpc>
            </a:pP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(2) 共用体变量所占内存长度为其最长成员的长度。 </a:t>
            </a:r>
            <a:r>
              <a:rPr lang="en-US" altLang="zh-CN" b="1" err="1">
                <a:latin typeface="Times New Roman" panose="02020603050405020304" charset="0"/>
                <a:ea typeface="楷体_GB2312" pitchFamily="49" charset="-122"/>
              </a:rPr>
              <a:t>sizeof(union</a:t>
            </a:r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 data) = </a:t>
            </a:r>
            <a:r>
              <a:rPr lang="en-US" altLang="zh-CN" b="1" err="1">
                <a:latin typeface="Times New Roman" panose="02020603050405020304" charset="0"/>
                <a:ea typeface="楷体_GB2312" pitchFamily="49" charset="-122"/>
              </a:rPr>
              <a:t>sizeof(a</a:t>
            </a:r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) = </a:t>
            </a:r>
            <a:r>
              <a:rPr lang="en-US" altLang="zh-CN" b="1" err="1">
                <a:latin typeface="Times New Roman" panose="02020603050405020304" charset="0"/>
                <a:ea typeface="楷体_GB2312" pitchFamily="49" charset="-122"/>
              </a:rPr>
              <a:t>sizeof(b</a:t>
            </a:r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)   ==&gt; 4 </a:t>
            </a:r>
          </a:p>
          <a:p>
            <a:pPr lvl="0" indent="0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（3）结构体和共用体可以互相嵌套。</a:t>
            </a:r>
          </a:p>
          <a:p>
            <a:pPr lvl="0" indent="0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（4）作为一种数据类型， 共用体变量也可以作为函数的参数及返回值。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1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1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1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1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9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3" grpId="0"/>
      <p:bldP spid="91154" grpId="0"/>
      <p:bldP spid="91155" grpId="0"/>
      <p:bldP spid="91162" grpId="0" animBg="1"/>
      <p:bldP spid="91181" grpId="0" animBg="1"/>
      <p:bldP spid="9118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" y="381000"/>
            <a:ext cx="7962900" cy="762000"/>
          </a:xfrm>
        </p:spPr>
        <p:txBody>
          <a:bodyPr/>
          <a:lstStyle/>
          <a:p>
            <a:r>
              <a:rPr lang="zh-CN" altLang="en-US" sz="4000"/>
              <a:t>例8.4分别取出一个整数的4字节。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500" y="1246505"/>
            <a:ext cx="8311515" cy="5276215"/>
          </a:xfrm>
        </p:spPr>
        <p:txBody>
          <a:bodyPr/>
          <a:lstStyle/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/>
              <a:t>#include &lt;iostream&gt; 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/>
              <a:t>using namespace std;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/>
              <a:t>int main( )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/>
              <a:t>{	union 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/>
              <a:t>	{	int i;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/>
              <a:t>		char c[4];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/>
              <a:t>	} a;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/>
              <a:t>	cout&lt;&lt;"请输入一个整数:";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/>
              <a:t>	cin&gt;&gt;a.i;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/>
              <a:t>	cout&lt;&lt;"整数的四字节分别为:";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/>
              <a:t>	for(int k=3; k&gt;=0; k--)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/>
              <a:t>		cout&lt;&lt;(int)a.c[k]&lt;&lt;'\t'; //一个整数的4字节分别对应字符数组的每个元素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/>
              <a:t>	cout&lt;&lt;endl;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/>
              <a:t>	return 0;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47105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838200"/>
          </a:xfrm>
        </p:spPr>
        <p:txBody>
          <a:bodyPr anchor="ctr"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47107" name="内容占位符 47106"/>
          <p:cNvSpPr>
            <a:spLocks noGrp="1"/>
          </p:cNvSpPr>
          <p:nvPr>
            <p:ph idx="1"/>
          </p:nvPr>
        </p:nvSpPr>
        <p:spPr>
          <a:xfrm>
            <a:off x="685800" y="990600"/>
            <a:ext cx="8458200" cy="5562600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hlinkClick r:id="rId2" action="ppaction://hlinksldjump"/>
              </a:rPr>
              <a:t>结构体类型的定义</a:t>
            </a:r>
            <a:endParaRPr lang="zh-CN" altLang="en-US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hlinkClick r:id="rId3" action="ppaction://hlinksldjump"/>
              </a:rPr>
              <a:t>结构体类型的变量和</a:t>
            </a:r>
            <a:r>
              <a:rPr lang="zh-CN" altLang="en-US" dirty="0">
                <a:solidFill>
                  <a:schemeClr val="tx2"/>
                </a:solidFill>
                <a:hlinkClick r:id="rId3" action="ppaction://hlinksldjump"/>
              </a:rPr>
              <a:t>结构体类型</a:t>
            </a:r>
            <a:r>
              <a:rPr lang="zh-CN" altLang="en-US" dirty="0">
                <a:hlinkClick r:id="rId3" action="ppaction://hlinksldjump"/>
              </a:rPr>
              <a:t>数组</a:t>
            </a:r>
            <a:endParaRPr lang="zh-CN" altLang="en-US">
              <a:solidFill>
                <a:schemeClr val="tx2"/>
              </a:solidFill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  <a:hlinkClick r:id="rId4" action="ppaction://hlinksldjump"/>
              </a:rPr>
              <a:t>共用</a:t>
            </a:r>
            <a:r>
              <a:rPr lang="zh-CN" altLang="en-US" dirty="0">
                <a:latin typeface="楷体_GB2312" pitchFamily="49" charset="-122"/>
                <a:hlinkClick r:id="rId4" action="ppaction://hlinksldjump"/>
              </a:rPr>
              <a:t>体</a:t>
            </a:r>
            <a:endParaRPr lang="zh-CN" altLang="en-US">
              <a:latin typeface="楷体_GB2312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  <a:hlinkClick r:id="rId5" action="ppaction://hlinksldjump"/>
              </a:rPr>
              <a:t>枚举类型</a:t>
            </a:r>
            <a:endParaRPr lang="zh-CN" altLang="en-US" sz="2400" i="1" dirty="0">
              <a:solidFill>
                <a:schemeClr val="tx2"/>
              </a:solidFill>
            </a:endParaRPr>
          </a:p>
          <a:p>
            <a:pPr eaLnBrk="0" hangingPunct="0">
              <a:lnSpc>
                <a:spcPct val="150000"/>
              </a:lnSpc>
            </a:pPr>
            <a:endParaRPr lang="zh-CN" altLang="en-US" dirty="0">
              <a:solidFill>
                <a:schemeClr val="tx2"/>
              </a:solidFill>
              <a:latin typeface="楷体_GB2312" pitchFamily="49" charset="-122"/>
            </a:endParaRPr>
          </a:p>
        </p:txBody>
      </p:sp>
      <p:sp>
        <p:nvSpPr>
          <p:cNvPr id="47108" name="动作按钮: 结束 47107">
            <a:hlinkClick r:id="" action="ppaction://noaction"/>
          </p:cNvPr>
          <p:cNvSpPr/>
          <p:nvPr/>
        </p:nvSpPr>
        <p:spPr>
          <a:xfrm>
            <a:off x="8329613" y="6096000"/>
            <a:ext cx="814387" cy="762000"/>
          </a:xfrm>
          <a:prstGeom prst="actionButtonEnd">
            <a:avLst/>
          </a:prstGeom>
          <a:solidFill>
            <a:srgbClr val="CCECFF"/>
          </a:solidFill>
          <a:ln w="38100">
            <a:noFill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05473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r>
              <a:rPr lang="zh-CN" altLang="en-US" dirty="0"/>
              <a:t>枚举类型</a:t>
            </a:r>
          </a:p>
        </p:txBody>
      </p:sp>
      <p:sp>
        <p:nvSpPr>
          <p:cNvPr id="46082" name="文本占位符 105474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2743200"/>
          </a:xfrm>
        </p:spPr>
        <p:txBody>
          <a:bodyPr anchor="t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/>
              <a:t>有时需将一个变量的</a:t>
            </a:r>
            <a:r>
              <a:rPr lang="zh-CN" altLang="en-US" sz="2800" dirty="0">
                <a:solidFill>
                  <a:srgbClr val="FF0000"/>
                </a:solidFill>
              </a:rPr>
              <a:t>取值范围</a:t>
            </a:r>
            <a:r>
              <a:rPr lang="zh-CN" altLang="en-US" sz="2800" dirty="0"/>
              <a:t>限定在某个集合内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99"/>
                </a:solidFill>
              </a:rPr>
              <a:t>如</a:t>
            </a:r>
            <a:r>
              <a:rPr lang="zh-CN" altLang="en-US" sz="2400" dirty="0"/>
              <a:t> 一周内天数：周一、周二、周三、周四、周五、周六、周日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三基色：红、绿、兰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/>
              <a:t>可将其定义成枚举类型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FF0000"/>
                </a:solidFill>
              </a:rPr>
              <a:t>枚举 </a:t>
            </a:r>
            <a:r>
              <a:rPr lang="zh-CN" altLang="en-US" sz="2800" dirty="0"/>
              <a:t>-- </a:t>
            </a:r>
            <a:r>
              <a:rPr lang="zh-CN" altLang="en-US" sz="2800" dirty="0">
                <a:solidFill>
                  <a:schemeClr val="accent2"/>
                </a:solidFill>
              </a:rPr>
              <a:t>将变量的取值范围列举出来</a:t>
            </a:r>
            <a:endParaRPr lang="zh-CN" altLang="en-US" sz="3600" dirty="0"/>
          </a:p>
        </p:txBody>
      </p:sp>
      <p:sp>
        <p:nvSpPr>
          <p:cNvPr id="105476" name="文本框 105475"/>
          <p:cNvSpPr txBox="1"/>
          <p:nvPr/>
        </p:nvSpPr>
        <p:spPr>
          <a:xfrm>
            <a:off x="685800" y="4114800"/>
            <a:ext cx="7294563" cy="11271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                 </a:t>
            </a:r>
          </a:p>
          <a:p>
            <a:pPr lvl="0" indent="0"/>
            <a:r>
              <a:rPr lang="en-US" altLang="zh-CN" b="1" err="1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enum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  </a:t>
            </a:r>
            <a:r>
              <a:rPr lang="en-US" altLang="zh-CN" b="1" u="sng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weekday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 { Sun, Mon, Tue, Wed, Thu, Fri, Sat };</a:t>
            </a:r>
            <a:endParaRPr lang="en-US" altLang="zh-CN" b="1">
              <a:latin typeface="Times New Roman" panose="02020603050405020304" charset="0"/>
              <a:ea typeface="楷体_GB2312" pitchFamily="49" charset="-122"/>
            </a:endParaRPr>
          </a:p>
          <a:p>
            <a:pPr lvl="0" indent="0"/>
            <a:r>
              <a:rPr lang="en-US" altLang="zh-CN" sz="1600" b="1">
                <a:latin typeface="Times New Roman" panose="02020603050405020304" charset="0"/>
                <a:ea typeface="楷体_GB2312" pitchFamily="49" charset="-122"/>
              </a:rPr>
              <a:t>         </a:t>
            </a:r>
            <a:r>
              <a:rPr lang="zh-CN" altLang="en-US" sz="2000" b="1" dirty="0">
                <a:latin typeface="Times New Roman" panose="02020603050405020304" charset="0"/>
                <a:ea typeface="楷体_GB2312" pitchFamily="49" charset="-122"/>
              </a:rPr>
              <a:t>用户取名               枚举常量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05477" name="文本框 105476"/>
          <p:cNvSpPr txBox="1"/>
          <p:nvPr/>
        </p:nvSpPr>
        <p:spPr>
          <a:xfrm>
            <a:off x="1044575" y="6096000"/>
            <a:ext cx="54181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b="1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b="1" err="1">
                <a:latin typeface="Times New Roman" panose="02020603050405020304" charset="0"/>
                <a:ea typeface="楷体_GB2312" pitchFamily="49" charset="-122"/>
              </a:rPr>
              <a:t>enum</a:t>
            </a:r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  basic_color { Red, Green, Blue };</a:t>
            </a:r>
            <a:endParaRPr lang="en-US" altLang="zh-CN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05478" name="文本框 105477"/>
          <p:cNvSpPr txBox="1"/>
          <p:nvPr/>
        </p:nvSpPr>
        <p:spPr>
          <a:xfrm>
            <a:off x="3200400" y="4038600"/>
            <a:ext cx="429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0       1       2       3       4       5     6</a:t>
            </a:r>
          </a:p>
        </p:txBody>
      </p:sp>
      <p:sp>
        <p:nvSpPr>
          <p:cNvPr id="105479" name="文本框 105478"/>
          <p:cNvSpPr txBox="1"/>
          <p:nvPr/>
        </p:nvSpPr>
        <p:spPr>
          <a:xfrm>
            <a:off x="1044575" y="5465763"/>
            <a:ext cx="59388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类型标识符为：</a:t>
            </a:r>
            <a:r>
              <a:rPr lang="en-US" altLang="zh-CN" b="1" err="1">
                <a:latin typeface="Times New Roman" panose="02020603050405020304" charset="0"/>
                <a:ea typeface="楷体_GB2312" pitchFamily="49" charset="-122"/>
              </a:rPr>
              <a:t>enum</a:t>
            </a:r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  weekday </a:t>
            </a:r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或 </a:t>
            </a:r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weekday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/>
      <p:bldP spid="105477" grpId="0"/>
      <p:bldP spid="105478" grpId="0"/>
      <p:bldP spid="10547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0854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枚举类型变量的定义</a:t>
            </a:r>
          </a:p>
        </p:txBody>
      </p:sp>
      <p:sp>
        <p:nvSpPr>
          <p:cNvPr id="47106" name="文本占位符 108546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5105400"/>
          </a:xfrm>
        </p:spPr>
        <p:txBody>
          <a:bodyPr anchor="t"/>
          <a:lstStyle/>
          <a:p>
            <a:pPr>
              <a:lnSpc>
                <a:spcPct val="13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800" err="1"/>
              <a:t>enum</a:t>
            </a:r>
            <a:r>
              <a:rPr lang="en-US" altLang="zh-CN" sz="2800"/>
              <a:t>  weekday { Sun, Mon, Tue, Wed, Thu, Fri, Sat };</a:t>
            </a:r>
          </a:p>
          <a:p>
            <a:pPr>
              <a:lnSpc>
                <a:spcPct val="13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800"/>
              <a:t>weekday day1, day2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FF3300"/>
                </a:solidFill>
              </a:rPr>
              <a:t>意义：</a:t>
            </a:r>
            <a:r>
              <a:rPr lang="zh-CN" altLang="en-US" sz="2800" dirty="0"/>
              <a:t>变量 </a:t>
            </a:r>
            <a:r>
              <a:rPr lang="en-US" altLang="zh-CN" sz="2800"/>
              <a:t>day1, day2 </a:t>
            </a:r>
            <a:r>
              <a:rPr lang="zh-CN" altLang="en-US" sz="2800" dirty="0"/>
              <a:t>的值只能取上述括号中的值</a:t>
            </a:r>
          </a:p>
          <a:p>
            <a:pPr>
              <a:lnSpc>
                <a:spcPct val="13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800" dirty="0"/>
              <a:t>    如：</a:t>
            </a:r>
            <a:r>
              <a:rPr lang="en-US" altLang="zh-CN" sz="2800"/>
              <a:t>day1 = Sun;</a:t>
            </a:r>
          </a:p>
          <a:p>
            <a:pPr>
              <a:lnSpc>
                <a:spcPct val="13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800"/>
              <a:t>            day2 = Wed; </a:t>
            </a:r>
            <a:endParaRPr lang="en-US" altLang="zh-CN" sz="2800" b="0"/>
          </a:p>
          <a:p>
            <a:pPr>
              <a:lnSpc>
                <a:spcPct val="130000"/>
              </a:lnSpc>
            </a:pPr>
            <a:endParaRPr lang="zh-CN" altLang="en-US" sz="3600"/>
          </a:p>
        </p:txBody>
      </p:sp>
    </p:spTree>
  </p:cSld>
  <p:clrMapOvr>
    <a:masterClrMapping/>
  </p:clrMapOvr>
  <p:transition spd="med"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09569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dirty="0"/>
              <a:t>特点</a:t>
            </a:r>
          </a:p>
        </p:txBody>
      </p:sp>
      <p:sp>
        <p:nvSpPr>
          <p:cNvPr id="48130" name="文本占位符 109570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5105400"/>
          </a:xfrm>
        </p:spPr>
        <p:txBody>
          <a:bodyPr anchor="t"/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600" dirty="0"/>
              <a:t>不能对枚举常量赋值   如 </a:t>
            </a:r>
            <a:r>
              <a:rPr lang="en-US" altLang="zh-CN" sz="2600"/>
              <a:t>Sun=7  </a:t>
            </a:r>
            <a:r>
              <a:rPr lang="en-US" altLang="zh-CN" sz="2600">
                <a:solidFill>
                  <a:srgbClr val="FF0000"/>
                </a:solidFill>
              </a:rPr>
              <a:t>×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600" dirty="0"/>
              <a:t>枚举常量有默认值，为 0，1，2，......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600" dirty="0"/>
              <a:t>在定义时，可以改变枚举常量的值（通常周日是一周的第七天）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600" dirty="0"/>
              <a:t>  </a:t>
            </a:r>
            <a:r>
              <a:rPr lang="en-US" altLang="zh-CN" sz="2600" err="1"/>
              <a:t>enum</a:t>
            </a:r>
            <a:r>
              <a:rPr lang="en-US" altLang="zh-CN" sz="2600"/>
              <a:t>  weekday { Sun=7, Mon=1, Tue, Wed, Thu, Fri, Sat };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600"/>
              <a:t>  Tue </a:t>
            </a:r>
            <a:r>
              <a:rPr lang="zh-CN" altLang="en-US" sz="2600" dirty="0"/>
              <a:t>以后的枚举常量虽然没有显式赋值，但它们已有值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endParaRPr lang="en-US" altLang="zh-CN" sz="2600"/>
          </a:p>
          <a:p>
            <a:pPr>
              <a:lnSpc>
                <a:spcPct val="140000"/>
              </a:lnSpc>
            </a:pPr>
            <a:endParaRPr lang="zh-CN" altLang="en-US" sz="2600"/>
          </a:p>
        </p:txBody>
      </p:sp>
    </p:spTree>
  </p:cSld>
  <p:clrMapOvr>
    <a:masterClrMapping/>
  </p:clrMapOvr>
  <p:transition spd="med"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105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特点</a:t>
            </a:r>
          </a:p>
        </p:txBody>
      </p:sp>
      <p:sp>
        <p:nvSpPr>
          <p:cNvPr id="49154" name="文本占位符 11059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sz="2400" dirty="0"/>
              <a:t>   不能直接通过键盘输入枚举变量的值，</a:t>
            </a:r>
          </a:p>
          <a:p>
            <a:pPr>
              <a:spcBef>
                <a:spcPct val="0"/>
              </a:spcBef>
            </a:pPr>
            <a:r>
              <a:rPr lang="zh-CN" altLang="en-US" sz="2400" dirty="0"/>
              <a:t>   可以输出枚举常量和变量的值，实际上输出的是序号。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400" dirty="0"/>
              <a:t>  </a:t>
            </a:r>
            <a:r>
              <a:rPr lang="en-US" altLang="zh-CN" sz="2400" err="1"/>
              <a:t>enum</a:t>
            </a:r>
            <a:r>
              <a:rPr lang="en-US" altLang="zh-CN" sz="2400"/>
              <a:t>  weekday { Sun, Mon, Tue, Wed, Thu, Fri, Sat };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  weekday day1, day2;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  </a:t>
            </a:r>
            <a:r>
              <a:rPr lang="en-US" altLang="zh-CN" sz="2400" err="1"/>
              <a:t>cin</a:t>
            </a:r>
            <a:r>
              <a:rPr lang="en-US" altLang="zh-CN" sz="2400"/>
              <a:t> &gt;&gt; day2;  </a:t>
            </a:r>
            <a:r>
              <a:rPr lang="en-US" altLang="zh-CN" sz="2400">
                <a:solidFill>
                  <a:srgbClr val="CC0000"/>
                </a:solidFill>
              </a:rPr>
              <a:t>// </a:t>
            </a:r>
            <a:r>
              <a:rPr lang="zh-CN" altLang="en-US" sz="2400" dirty="0">
                <a:solidFill>
                  <a:srgbClr val="CC0000"/>
                </a:solidFill>
              </a:rPr>
              <a:t>此行错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400" dirty="0"/>
              <a:t>  </a:t>
            </a:r>
            <a:r>
              <a:rPr lang="en-US" altLang="zh-CN" sz="2400" err="1"/>
              <a:t>cout</a:t>
            </a:r>
            <a:r>
              <a:rPr lang="en-US" altLang="zh-CN" sz="2400"/>
              <a:t> &lt;&lt; Sun &lt;&lt; '\t' &lt;&lt; Sat &lt;&lt; </a:t>
            </a:r>
            <a:r>
              <a:rPr lang="en-US" altLang="zh-CN" sz="2400" err="1"/>
              <a:t>endl</a:t>
            </a:r>
            <a:r>
              <a:rPr lang="en-US" altLang="zh-CN" sz="2400"/>
              <a:t>;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  day1 = Tue;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/>
              <a:t>  </a:t>
            </a:r>
            <a:r>
              <a:rPr lang="en-US" altLang="zh-CN" sz="2400" err="1"/>
              <a:t>cout</a:t>
            </a:r>
            <a:r>
              <a:rPr lang="en-US" altLang="zh-CN" sz="2400"/>
              <a:t> &lt;&lt; day1 &lt;&lt; '\n';</a:t>
            </a:r>
          </a:p>
          <a:p>
            <a:endParaRPr lang="zh-CN" altLang="en-US"/>
          </a:p>
        </p:txBody>
      </p:sp>
      <p:sp>
        <p:nvSpPr>
          <p:cNvPr id="110596" name="文本框 110595"/>
          <p:cNvSpPr txBox="1"/>
          <p:nvPr/>
        </p:nvSpPr>
        <p:spPr>
          <a:xfrm>
            <a:off x="685800" y="6019800"/>
            <a:ext cx="1250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2800" dirty="0">
                <a:solidFill>
                  <a:srgbClr val="CC0000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输出？</a:t>
            </a:r>
          </a:p>
        </p:txBody>
      </p:sp>
      <p:sp>
        <p:nvSpPr>
          <p:cNvPr id="110597" name="文本框 110596"/>
          <p:cNvSpPr txBox="1"/>
          <p:nvPr/>
        </p:nvSpPr>
        <p:spPr>
          <a:xfrm>
            <a:off x="4648200" y="5562600"/>
            <a:ext cx="1276350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0	6</a:t>
            </a:r>
          </a:p>
          <a:p>
            <a:pPr lvl="0" indent="0"/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/>
      <p:bldP spid="11059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1161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5400" dirty="0"/>
              <a:t>取球-</a:t>
            </a:r>
            <a:r>
              <a:rPr lang="zh-CN" altLang="en-US" dirty="0">
                <a:solidFill>
                  <a:schemeClr val="hlink"/>
                </a:solidFill>
              </a:rPr>
              <a:t>穷举法  例8.</a:t>
            </a:r>
            <a:r>
              <a:rPr lang="en-US" altLang="zh-CN" dirty="0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50178" name="文本占位符 111618"/>
          <p:cNvSpPr>
            <a:spLocks noGrp="1"/>
          </p:cNvSpPr>
          <p:nvPr>
            <p:ph idx="1"/>
          </p:nvPr>
        </p:nvSpPr>
        <p:spPr>
          <a:xfrm>
            <a:off x="94615" y="1256665"/>
            <a:ext cx="8970010" cy="4724400"/>
          </a:xfrm>
        </p:spPr>
        <p:txBody>
          <a:bodyPr anchor="t"/>
          <a:lstStyle/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sz="2400"/>
              <a:t>#include &lt;iostream&gt; 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sz="2400"/>
              <a:t>#include &lt;iomanip&gt;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sz="2400"/>
              <a:t>using namespace std;enum color {red, yellow, blue, white, black, purple};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sz="2400"/>
              <a:t>void print(color c)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sz="2400"/>
              <a:t>{	switch(c)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sz="2400"/>
              <a:t>	{ case  red:    cout&lt;&lt;setw(10)&lt;&lt;"red";     break;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sz="2400"/>
              <a:t>	   case  yellow: cout&lt;&lt;setw(10)&lt;&lt;"yellow";  break;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sz="2400"/>
              <a:t>	   case  blue:   cout&lt;&lt;setw(10)&lt;&lt;"blue";    break;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sz="2400"/>
              <a:t>	   case  white:  cout&lt;&lt;setw(10)&lt;&lt;"white";   break;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sz="2400"/>
              <a:t>	   case  black:  cout&lt;&lt;setw(10)&lt;&lt;"black";   break;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sz="2400"/>
              <a:t>	   case  purple: cout&lt;&lt;setw(10)&lt;&lt;"purple";  break;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sz="2400"/>
              <a:t>	   default: break;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sz="2400"/>
              <a:t>	}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sz="2400"/>
              <a:t>}</a:t>
            </a:r>
          </a:p>
        </p:txBody>
      </p:sp>
    </p:spTree>
  </p:cSld>
  <p:clrMapOvr>
    <a:masterClrMapping/>
  </p:clrMapOvr>
  <p:transition spd="med"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取球-</a:t>
            </a:r>
            <a:r>
              <a:rPr lang="zh-CN" altLang="en-US" dirty="0">
                <a:solidFill>
                  <a:schemeClr val="hlink"/>
                </a:solidFill>
                <a:sym typeface="+mn-ea"/>
              </a:rPr>
              <a:t>穷举法  例8.</a:t>
            </a:r>
            <a:r>
              <a:rPr lang="en-US" altLang="zh-CN" dirty="0">
                <a:solidFill>
                  <a:schemeClr val="hlink"/>
                </a:solidFill>
                <a:sym typeface="+mn-ea"/>
              </a:rPr>
              <a:t>5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460" y="1224915"/>
            <a:ext cx="8863330" cy="4724400"/>
          </a:xfrm>
        </p:spPr>
        <p:txBody>
          <a:bodyPr/>
          <a:lstStyle/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/>
              <a:t>int main( )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/>
              <a:t>{  int count=0;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/>
              <a:t>    color i, j, k;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/>
              <a:t>    for(i=red; i&lt;=purple; i=color(int(i) +1))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/>
              <a:t>      for(j=red; j&lt;=purple; j=color(int(j) +1))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/>
              <a:t>	if(i!=j)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/>
              <a:t>	  for (k=red; k&lt;=purple; k=color(int(k) +1))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/>
              <a:t>	     if((k!=i) &amp;&amp; (k!=j))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/>
              <a:t>	     {	cout&lt;&lt;setw(10)&lt;&lt;++count;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/>
              <a:t>		print(i); 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/>
              <a:t>		print(j); 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/>
              <a:t>		print(k);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/>
              <a:t>		cout&lt;&lt;endl;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/>
              <a:t>	    </a:t>
            </a:r>
            <a:r>
              <a:rPr lang="en-US" altLang="zh-CN" sz="2400"/>
              <a:t>}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/>
              <a:t>    cout&lt;&lt;"可能的组合数为:"&lt;&lt;count&lt;&lt;endl;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/>
              <a:t>    return 0;</a:t>
            </a:r>
          </a:p>
          <a:p>
            <a:pPr marL="0" indent="0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40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4812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4000" dirty="0"/>
              <a:t>结构体类型的定义</a:t>
            </a:r>
          </a:p>
        </p:txBody>
      </p:sp>
      <p:sp>
        <p:nvSpPr>
          <p:cNvPr id="48131" name="文本框 48130"/>
          <p:cNvSpPr txBox="1"/>
          <p:nvPr/>
        </p:nvSpPr>
        <p:spPr>
          <a:xfrm>
            <a:off x="482600" y="5348288"/>
            <a:ext cx="8661400" cy="519112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定义了一种新的数据类型   </a:t>
            </a:r>
            <a:r>
              <a:rPr lang="en-US" altLang="zh-CN" sz="2800" b="1" err="1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struct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结构体名或结构体名</a:t>
            </a:r>
            <a:endParaRPr lang="zh-CN" altLang="en-US" sz="2800" b="1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48132" name="文本框 48131"/>
          <p:cNvSpPr txBox="1"/>
          <p:nvPr/>
        </p:nvSpPr>
        <p:spPr>
          <a:xfrm>
            <a:off x="1219200" y="1735138"/>
            <a:ext cx="7212013" cy="3081337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lvl="0" indent="0"/>
            <a:r>
              <a:rPr lang="en-US" altLang="zh-CN" sz="2800" b="1" err="1">
                <a:latin typeface="Times New Roman" panose="02020603050405020304" charset="0"/>
                <a:ea typeface="楷体_GB2312" pitchFamily="49" charset="-122"/>
              </a:rPr>
              <a:t>struct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  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结构体名</a:t>
            </a:r>
          </a:p>
          <a:p>
            <a:pPr lvl="0" indent="0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           {  </a:t>
            </a:r>
          </a:p>
          <a:p>
            <a:pPr lvl="0" indent="0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              数据类型   成员名1</a:t>
            </a:r>
          </a:p>
          <a:p>
            <a:pPr lvl="0" indent="0"/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	    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数据类型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成员名2</a:t>
            </a:r>
          </a:p>
          <a:p>
            <a:pPr lvl="0" indent="0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              .............................</a:t>
            </a:r>
          </a:p>
          <a:p>
            <a:pPr lvl="0" indent="0"/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                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数据类型  成员名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n</a:t>
            </a:r>
          </a:p>
          <a:p>
            <a:pPr lvl="0" indent="0"/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            }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；</a:t>
            </a:r>
          </a:p>
        </p:txBody>
      </p:sp>
      <p:sp>
        <p:nvSpPr>
          <p:cNvPr id="48134" name="云形标注 48133"/>
          <p:cNvSpPr/>
          <p:nvPr/>
        </p:nvSpPr>
        <p:spPr>
          <a:xfrm>
            <a:off x="4114800" y="914400"/>
            <a:ext cx="4419600" cy="1219200"/>
          </a:xfrm>
          <a:prstGeom prst="cloudCallout">
            <a:avLst>
              <a:gd name="adj1" fmla="val -46014"/>
              <a:gd name="adj2" fmla="val 70051"/>
            </a:avLst>
          </a:prstGeom>
          <a:gradFill rotWithShape="0">
            <a:gsLst>
              <a:gs pos="0">
                <a:srgbClr val="3399FF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可为简单类型</a:t>
            </a:r>
          </a:p>
          <a:p>
            <a:pPr lvl="0" indent="0" algn="ctr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也可为构造类型</a:t>
            </a:r>
          </a:p>
        </p:txBody>
      </p:sp>
      <p:grpSp>
        <p:nvGrpSpPr>
          <p:cNvPr id="48135" name="组合 48134"/>
          <p:cNvGrpSpPr/>
          <p:nvPr/>
        </p:nvGrpSpPr>
        <p:grpSpPr>
          <a:xfrm>
            <a:off x="762000" y="1676400"/>
            <a:ext cx="1600200" cy="2100263"/>
            <a:chOff x="528" y="912"/>
            <a:chExt cx="1008" cy="1323"/>
          </a:xfrm>
        </p:grpSpPr>
        <p:sp>
          <p:nvSpPr>
            <p:cNvPr id="9222" name="椭圆 48135"/>
            <p:cNvSpPr/>
            <p:nvPr/>
          </p:nvSpPr>
          <p:spPr>
            <a:xfrm>
              <a:off x="576" y="912"/>
              <a:ext cx="960" cy="480"/>
            </a:xfrm>
            <a:prstGeom prst="ellipse">
              <a:avLst/>
            </a:prstGeom>
            <a:noFill/>
            <a:ln w="57150" cap="flat" cmpd="sng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9223" name="直接连接符 48136"/>
            <p:cNvSpPr/>
            <p:nvPr/>
          </p:nvSpPr>
          <p:spPr>
            <a:xfrm>
              <a:off x="1056" y="1392"/>
              <a:ext cx="0" cy="480"/>
            </a:xfrm>
            <a:prstGeom prst="line">
              <a:avLst/>
            </a:prstGeom>
            <a:ln w="57150" cap="flat" cmpd="sng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224" name="文本框 48137"/>
            <p:cNvSpPr txBox="1"/>
            <p:nvPr/>
          </p:nvSpPr>
          <p:spPr>
            <a:xfrm>
              <a:off x="528" y="1872"/>
              <a:ext cx="1008" cy="363"/>
            </a:xfrm>
            <a:prstGeom prst="rect">
              <a:avLst/>
            </a:prstGeom>
            <a:noFill/>
            <a:ln w="57150" cap="flat" cmpd="sng">
              <a:solidFill>
                <a:srgbClr val="FF33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关键字</a:t>
              </a:r>
            </a:p>
          </p:txBody>
        </p:sp>
      </p:grpSp>
      <p:sp>
        <p:nvSpPr>
          <p:cNvPr id="48139" name="云形标注 48138"/>
          <p:cNvSpPr/>
          <p:nvPr/>
        </p:nvSpPr>
        <p:spPr>
          <a:xfrm>
            <a:off x="4191000" y="4572000"/>
            <a:ext cx="4114800" cy="1295400"/>
          </a:xfrm>
          <a:prstGeom prst="cloudCallout">
            <a:avLst>
              <a:gd name="adj1" fmla="val -82986"/>
              <a:gd name="adj2" fmla="val -48282"/>
            </a:avLst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不能少</a:t>
            </a:r>
          </a:p>
        </p:txBody>
      </p:sp>
      <p:grpSp>
        <p:nvGrpSpPr>
          <p:cNvPr id="48140" name="组合 48139"/>
          <p:cNvGrpSpPr/>
          <p:nvPr/>
        </p:nvGrpSpPr>
        <p:grpSpPr>
          <a:xfrm>
            <a:off x="6781800" y="2514600"/>
            <a:ext cx="2079625" cy="2133600"/>
            <a:chOff x="4272" y="1584"/>
            <a:chExt cx="1310" cy="1344"/>
          </a:xfrm>
        </p:grpSpPr>
        <p:sp>
          <p:nvSpPr>
            <p:cNvPr id="9227" name="右大括号 48140"/>
            <p:cNvSpPr/>
            <p:nvPr/>
          </p:nvSpPr>
          <p:spPr>
            <a:xfrm>
              <a:off x="4272" y="1584"/>
              <a:ext cx="192" cy="1248"/>
            </a:xfrm>
            <a:prstGeom prst="rightBrace">
              <a:avLst>
                <a:gd name="adj1" fmla="val 54136"/>
                <a:gd name="adj2" fmla="val 50000"/>
              </a:avLst>
            </a:prstGeom>
            <a:noFill/>
            <a:ln w="57150" cap="flat" cmpd="sng">
              <a:solidFill>
                <a:srgbClr val="FF33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9228" name="线形标注 1 48141"/>
            <p:cNvSpPr/>
            <p:nvPr/>
          </p:nvSpPr>
          <p:spPr>
            <a:xfrm>
              <a:off x="4896" y="2202"/>
              <a:ext cx="686" cy="726"/>
            </a:xfrm>
            <a:prstGeom prst="borderCallout1">
              <a:avLst>
                <a:gd name="adj1" fmla="val -6611"/>
                <a:gd name="adj2" fmla="val 89505"/>
                <a:gd name="adj3" fmla="val -6611"/>
                <a:gd name="adj4" fmla="val -63847"/>
              </a:avLst>
            </a:prstGeom>
            <a:noFill/>
            <a:ln w="57150" cap="flat" cmpd="sng">
              <a:solidFill>
                <a:srgbClr val="FF33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 algn="ctr">
                <a:spcBef>
                  <a:spcPct val="50000"/>
                </a:spcBef>
              </a:pPr>
              <a:r>
                <a:rPr lang="zh-CN" altLang="en-US" sz="3200" dirty="0">
                  <a:latin typeface="Times New Roman" panose="02020603050405020304" charset="0"/>
                  <a:ea typeface="隶书" panose="02010509060101010101" pitchFamily="49" charset="-122"/>
                </a:rPr>
                <a:t>成员列表</a:t>
              </a: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48132" grpId="0"/>
      <p:bldP spid="48134" grpId="0" animBg="1"/>
      <p:bldP spid="481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4915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例</a:t>
            </a:r>
          </a:p>
        </p:txBody>
      </p:sp>
      <p:sp>
        <p:nvSpPr>
          <p:cNvPr id="10242" name="文本占位符 49154"/>
          <p:cNvSpPr>
            <a:spLocks noGrp="1"/>
          </p:cNvSpPr>
          <p:nvPr>
            <p:ph idx="1"/>
          </p:nvPr>
        </p:nvSpPr>
        <p:spPr>
          <a:xfrm>
            <a:off x="304800" y="1371600"/>
            <a:ext cx="7772400" cy="5105400"/>
          </a:xfrm>
        </p:spPr>
        <p:txBody>
          <a:bodyPr anchor="t"/>
          <a:lstStyle/>
          <a:p>
            <a:r>
              <a:rPr lang="zh-CN" altLang="en-US" sz="2800" dirty="0"/>
              <a:t>以学生档案为例，假设包括如下数据项</a:t>
            </a:r>
          </a:p>
          <a:p>
            <a:pPr>
              <a:buNone/>
            </a:pPr>
            <a:r>
              <a:rPr lang="zh-CN" altLang="en-US" sz="2800" dirty="0"/>
              <a:t>   学号（</a:t>
            </a:r>
            <a:r>
              <a:rPr lang="en-US" altLang="zh-CN" sz="2800"/>
              <a:t>num）：</a:t>
            </a:r>
            <a:r>
              <a:rPr lang="zh-CN" altLang="en-US" sz="2800" dirty="0"/>
              <a:t>整型</a:t>
            </a:r>
          </a:p>
          <a:p>
            <a:pPr>
              <a:buNone/>
            </a:pPr>
            <a:r>
              <a:rPr lang="zh-CN" altLang="en-US" sz="2800" dirty="0"/>
              <a:t>   姓名（</a:t>
            </a:r>
            <a:r>
              <a:rPr lang="en-US" altLang="zh-CN" sz="2800"/>
              <a:t>name）：</a:t>
            </a:r>
            <a:r>
              <a:rPr lang="zh-CN" altLang="en-US" sz="2800" dirty="0"/>
              <a:t>字符串</a:t>
            </a:r>
          </a:p>
          <a:p>
            <a:pPr>
              <a:buNone/>
            </a:pPr>
            <a:r>
              <a:rPr lang="zh-CN" altLang="en-US" sz="2800" dirty="0"/>
              <a:t>   性别（</a:t>
            </a:r>
            <a:r>
              <a:rPr lang="en-US" altLang="zh-CN" sz="2800"/>
              <a:t>sex）：</a:t>
            </a:r>
            <a:r>
              <a:rPr lang="zh-CN" altLang="en-US" sz="2800" dirty="0"/>
              <a:t>字符型</a:t>
            </a:r>
          </a:p>
          <a:p>
            <a:pPr>
              <a:buNone/>
            </a:pPr>
            <a:r>
              <a:rPr lang="zh-CN" altLang="en-US" sz="2800" dirty="0"/>
              <a:t>   出生日期（</a:t>
            </a:r>
            <a:r>
              <a:rPr lang="en-US" altLang="zh-CN" sz="2800"/>
              <a:t>birthday）：date</a:t>
            </a:r>
            <a:r>
              <a:rPr lang="zh-CN" altLang="en-US" sz="2800" dirty="0"/>
              <a:t>结构体</a:t>
            </a:r>
          </a:p>
          <a:p>
            <a:pPr>
              <a:buNone/>
            </a:pPr>
            <a:r>
              <a:rPr lang="zh-CN" altLang="en-US" sz="2800" dirty="0"/>
              <a:t>   四门课成绩（</a:t>
            </a:r>
            <a:r>
              <a:rPr lang="en-US" altLang="zh-CN" sz="2800"/>
              <a:t>sc）：</a:t>
            </a:r>
            <a:r>
              <a:rPr lang="zh-CN" altLang="en-US" sz="2800" dirty="0"/>
              <a:t>一维实型数组</a:t>
            </a:r>
          </a:p>
        </p:txBody>
      </p:sp>
    </p:spTree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501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例</a:t>
            </a:r>
          </a:p>
        </p:txBody>
      </p:sp>
      <p:sp>
        <p:nvSpPr>
          <p:cNvPr id="50179" name="内容占位符 50178"/>
          <p:cNvSpPr>
            <a:spLocks noGrp="1"/>
          </p:cNvSpPr>
          <p:nvPr>
            <p:ph idx="1"/>
          </p:nvPr>
        </p:nvSpPr>
        <p:spPr>
          <a:xfrm>
            <a:off x="685800" y="1219200"/>
            <a:ext cx="3962400" cy="5410200"/>
          </a:xfrm>
        </p:spPr>
        <p:txBody>
          <a:bodyPr anchor="t"/>
          <a:lstStyle/>
          <a:p>
            <a:pPr>
              <a:lnSpc>
                <a:spcPct val="90000"/>
              </a:lnSpc>
              <a:buNone/>
            </a:pPr>
            <a:r>
              <a:rPr lang="zh-CN" altLang="en-US" dirty="0"/>
              <a:t>依此格式定义上例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 err="1">
                <a:solidFill>
                  <a:schemeClr val="hlink"/>
                </a:solidFill>
              </a:rPr>
              <a:t>struct</a:t>
            </a:r>
            <a:r>
              <a:rPr lang="en-US" altLang="zh-CN" sz="2800">
                <a:solidFill>
                  <a:schemeClr val="hlink"/>
                </a:solidFill>
              </a:rPr>
              <a:t> date</a:t>
            </a:r>
            <a:r>
              <a:rPr lang="en-US" altLang="zh-CN" sz="2800"/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{</a:t>
            </a:r>
            <a:r>
              <a:rPr lang="en-US" altLang="zh-CN" sz="2800" err="1"/>
              <a:t>int</a:t>
            </a:r>
            <a:r>
              <a:rPr lang="en-US" altLang="zh-CN" sz="2800"/>
              <a:t> year ,month ,day;};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 err="1">
                <a:solidFill>
                  <a:schemeClr val="hlink"/>
                </a:solidFill>
              </a:rPr>
              <a:t>struct</a:t>
            </a:r>
            <a:r>
              <a:rPr lang="en-US" altLang="zh-CN" sz="2800">
                <a:solidFill>
                  <a:schemeClr val="hlink"/>
                </a:solidFill>
              </a:rPr>
              <a:t> student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  {</a:t>
            </a:r>
            <a:r>
              <a:rPr lang="en-US" altLang="zh-CN" sz="2800" err="1"/>
              <a:t>int</a:t>
            </a:r>
            <a:r>
              <a:rPr lang="en-US" altLang="zh-CN" sz="2800"/>
              <a:t>  num;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    char name[12];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    char sex;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    date birthday;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    float sc[4];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  };</a:t>
            </a:r>
          </a:p>
        </p:txBody>
      </p:sp>
      <p:sp>
        <p:nvSpPr>
          <p:cNvPr id="50181" name="文本框 50180"/>
          <p:cNvSpPr txBox="1"/>
          <p:nvPr/>
        </p:nvSpPr>
        <p:spPr>
          <a:xfrm>
            <a:off x="4572000" y="1106488"/>
            <a:ext cx="4572000" cy="5489575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charset="0"/>
                <a:ea typeface="楷体_GB2312" pitchFamily="49" charset="-122"/>
              </a:rPr>
              <a:t>如</a:t>
            </a:r>
            <a:r>
              <a:rPr lang="en-US" altLang="zh-CN" sz="2800" b="1" err="1">
                <a:latin typeface="Times New Roman" panose="02020603050405020304" charset="0"/>
                <a:ea typeface="宋体" panose="02010600030101010101" pitchFamily="2" charset="-122"/>
              </a:rPr>
              <a:t>struct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 date 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没事先说明可写成：</a:t>
            </a:r>
          </a:p>
          <a:p>
            <a:pPr lvl="0" indent="0"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 err="1">
                <a:latin typeface="Times New Roman" panose="02020603050405020304" charset="0"/>
                <a:ea typeface="宋体" panose="02010600030101010101" pitchFamily="2" charset="-122"/>
              </a:rPr>
              <a:t>struct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 student </a:t>
            </a:r>
          </a:p>
          <a:p>
            <a:pPr lvl="0" indent="0"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  {</a:t>
            </a:r>
            <a:r>
              <a:rPr lang="en-US" altLang="zh-CN" sz="2800" b="1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 num ;</a:t>
            </a:r>
          </a:p>
          <a:p>
            <a:pPr lvl="0" indent="0"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    char name[12];</a:t>
            </a:r>
          </a:p>
          <a:p>
            <a:pPr lvl="0" indent="0"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    char sex;</a:t>
            </a:r>
          </a:p>
          <a:p>
            <a:pPr lvl="0" indent="0"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    </a:t>
            </a:r>
            <a:r>
              <a:rPr lang="en-US" altLang="zh-CN" sz="2800" b="1" err="1">
                <a:solidFill>
                  <a:schemeClr val="hlink"/>
                </a:solidFill>
                <a:latin typeface="Times New Roman" panose="02020603050405020304" charset="0"/>
                <a:ea typeface="宋体" panose="02010600030101010101" pitchFamily="2" charset="-122"/>
              </a:rPr>
              <a:t>struct</a:t>
            </a:r>
            <a:endParaRPr lang="en-US" altLang="zh-CN" sz="2800" b="1">
              <a:solidFill>
                <a:schemeClr val="hlink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indent="0"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hlink"/>
                </a:solidFill>
                <a:latin typeface="Times New Roman" panose="02020603050405020304" charset="0"/>
                <a:ea typeface="宋体" panose="02010600030101010101" pitchFamily="2" charset="-122"/>
              </a:rPr>
              <a:t>       {</a:t>
            </a:r>
            <a:r>
              <a:rPr lang="en-US" altLang="zh-CN" sz="2800" b="1" err="1">
                <a:solidFill>
                  <a:schemeClr val="hlink"/>
                </a:solidFill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charset="0"/>
                <a:ea typeface="宋体" panose="02010600030101010101" pitchFamily="2" charset="-122"/>
              </a:rPr>
              <a:t> year;</a:t>
            </a:r>
          </a:p>
          <a:p>
            <a:pPr lvl="0" indent="0"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hlink"/>
                </a:solidFill>
                <a:latin typeface="Times New Roman" panose="02020603050405020304" charset="0"/>
                <a:ea typeface="宋体" panose="02010600030101010101" pitchFamily="2" charset="-122"/>
              </a:rPr>
              <a:t>         </a:t>
            </a:r>
            <a:r>
              <a:rPr lang="en-US" altLang="zh-CN" sz="2800" b="1" err="1">
                <a:solidFill>
                  <a:schemeClr val="hlink"/>
                </a:solidFill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charset="0"/>
                <a:ea typeface="宋体" panose="02010600030101010101" pitchFamily="2" charset="-122"/>
              </a:rPr>
              <a:t> month;</a:t>
            </a:r>
          </a:p>
          <a:p>
            <a:pPr lvl="0" indent="0"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hlink"/>
                </a:solidFill>
                <a:latin typeface="Times New Roman" panose="02020603050405020304" charset="0"/>
                <a:ea typeface="宋体" panose="02010600030101010101" pitchFamily="2" charset="-122"/>
              </a:rPr>
              <a:t>         </a:t>
            </a:r>
            <a:r>
              <a:rPr lang="en-US" altLang="zh-CN" sz="2800" b="1" err="1">
                <a:solidFill>
                  <a:schemeClr val="hlink"/>
                </a:solidFill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charset="0"/>
                <a:ea typeface="宋体" panose="02010600030101010101" pitchFamily="2" charset="-122"/>
              </a:rPr>
              <a:t> day;</a:t>
            </a:r>
          </a:p>
          <a:p>
            <a:pPr lvl="0" indent="0"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hlink"/>
                </a:solidFill>
                <a:latin typeface="Times New Roman" panose="02020603050405020304" charset="0"/>
                <a:ea typeface="宋体" panose="02010600030101010101" pitchFamily="2" charset="-122"/>
              </a:rPr>
              <a:t>        }birthday;</a:t>
            </a:r>
          </a:p>
          <a:p>
            <a:pPr lvl="0" indent="0"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     float sc[4];</a:t>
            </a:r>
          </a:p>
          <a:p>
            <a:pPr lvl="0" indent="0"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};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501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5120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例</a:t>
            </a:r>
          </a:p>
        </p:txBody>
      </p:sp>
      <p:sp>
        <p:nvSpPr>
          <p:cNvPr id="51204" name="矩形 51203"/>
          <p:cNvSpPr/>
          <p:nvPr/>
        </p:nvSpPr>
        <p:spPr>
          <a:xfrm>
            <a:off x="603250" y="914400"/>
            <a:ext cx="6797675" cy="561975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  <a:tileRect/>
          </a:gradFill>
          <a:ln w="12700">
            <a:noFill/>
          </a:ln>
        </p:spPr>
        <p:txBody>
          <a:bodyPr wrap="none" anchor="ctr">
            <a:spAutoFit/>
          </a:bodyPr>
          <a:lstStyle/>
          <a:p>
            <a:pPr lvl="0" indent="0">
              <a:lnSpc>
                <a:spcPct val="11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例1：一组相关变量      定义结构体类型</a:t>
            </a:r>
          </a:p>
        </p:txBody>
      </p:sp>
      <p:sp>
        <p:nvSpPr>
          <p:cNvPr id="51206" name="云形标注 51205"/>
          <p:cNvSpPr/>
          <p:nvPr/>
        </p:nvSpPr>
        <p:spPr>
          <a:xfrm>
            <a:off x="6927850" y="1371600"/>
            <a:ext cx="1835150" cy="762000"/>
          </a:xfrm>
          <a:prstGeom prst="cloudCallout">
            <a:avLst>
              <a:gd name="adj1" fmla="val -74046"/>
              <a:gd name="adj2" fmla="val -5625"/>
            </a:avLst>
          </a:prstGeom>
          <a:gradFill rotWithShape="0">
            <a:gsLst>
              <a:gs pos="0">
                <a:srgbClr val="FFFFFF"/>
              </a:gs>
              <a:gs pos="50000">
                <a:srgbClr val="FF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r>
              <a:rPr lang="zh-CN" altLang="en-US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新数据类型</a:t>
            </a:r>
          </a:p>
        </p:txBody>
      </p:sp>
      <p:sp>
        <p:nvSpPr>
          <p:cNvPr id="51207" name="云形标注 51206"/>
          <p:cNvSpPr/>
          <p:nvPr/>
        </p:nvSpPr>
        <p:spPr>
          <a:xfrm>
            <a:off x="6858000" y="3429000"/>
            <a:ext cx="1905000" cy="914400"/>
          </a:xfrm>
          <a:prstGeom prst="cloudCallout">
            <a:avLst>
              <a:gd name="adj1" fmla="val -86917"/>
              <a:gd name="adj2" fmla="val -56597"/>
            </a:avLst>
          </a:prstGeom>
          <a:gradFill rotWithShape="0">
            <a:gsLst>
              <a:gs pos="0">
                <a:srgbClr val="33CC33"/>
              </a:gs>
              <a:gs pos="50000">
                <a:srgbClr val="FFCCCC"/>
              </a:gs>
              <a:gs pos="100000">
                <a:srgbClr val="33CC33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r>
              <a:rPr lang="zh-CN" altLang="en-US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结构体成员</a:t>
            </a:r>
          </a:p>
        </p:txBody>
      </p:sp>
      <p:sp>
        <p:nvSpPr>
          <p:cNvPr id="51208" name="文本框 51207"/>
          <p:cNvSpPr txBox="1"/>
          <p:nvPr/>
        </p:nvSpPr>
        <p:spPr>
          <a:xfrm>
            <a:off x="609600" y="1752600"/>
            <a:ext cx="2209800" cy="15017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lvl="0" indent="0">
              <a:lnSpc>
                <a:spcPct val="11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err="1">
                <a:latin typeface="Times New Roman" panose="02020603050405020304" charset="0"/>
                <a:ea typeface="楷体_GB2312" pitchFamily="49" charset="-122"/>
              </a:rPr>
              <a:t>int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 month ;</a:t>
            </a:r>
          </a:p>
          <a:p>
            <a:pPr lvl="0" indent="0">
              <a:lnSpc>
                <a:spcPct val="110000"/>
              </a:lnSpc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  </a:t>
            </a:r>
            <a:r>
              <a:rPr lang="en-US" altLang="zh-CN" sz="2800" b="1" err="1">
                <a:latin typeface="Times New Roman" panose="02020603050405020304" charset="0"/>
                <a:ea typeface="楷体_GB2312" pitchFamily="49" charset="-122"/>
              </a:rPr>
              <a:t>int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 day ;</a:t>
            </a:r>
          </a:p>
          <a:p>
            <a:pPr lvl="0" indent="0">
              <a:lnSpc>
                <a:spcPct val="110000"/>
              </a:lnSpc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  </a:t>
            </a:r>
            <a:r>
              <a:rPr lang="en-US" altLang="zh-CN" sz="2800" b="1" err="1">
                <a:latin typeface="Times New Roman" panose="02020603050405020304" charset="0"/>
                <a:ea typeface="楷体_GB2312" pitchFamily="49" charset="-122"/>
              </a:rPr>
              <a:t>int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 year ;</a:t>
            </a:r>
          </a:p>
        </p:txBody>
      </p:sp>
      <p:sp>
        <p:nvSpPr>
          <p:cNvPr id="51209" name="文本框 51208"/>
          <p:cNvSpPr txBox="1"/>
          <p:nvPr/>
        </p:nvSpPr>
        <p:spPr>
          <a:xfrm>
            <a:off x="4416425" y="1447800"/>
            <a:ext cx="4035425" cy="24415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lvl="0" indent="0">
              <a:lnSpc>
                <a:spcPct val="110000"/>
              </a:lnSpc>
            </a:pPr>
            <a:r>
              <a:rPr lang="en-US" altLang="zh-CN" sz="2800" b="1" err="1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struct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 date</a:t>
            </a:r>
          </a:p>
          <a:p>
            <a:pPr lvl="0" indent="0">
              <a:lnSpc>
                <a:spcPct val="110000"/>
              </a:lnSpc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     { </a:t>
            </a:r>
            <a:r>
              <a:rPr lang="en-US" altLang="zh-CN" sz="2800" b="1" err="1">
                <a:latin typeface="Times New Roman" panose="02020603050405020304" charset="0"/>
                <a:ea typeface="楷体_GB2312" pitchFamily="49" charset="-122"/>
              </a:rPr>
              <a:t>int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 year ; </a:t>
            </a:r>
          </a:p>
          <a:p>
            <a:pPr lvl="0" indent="0">
              <a:lnSpc>
                <a:spcPct val="110000"/>
              </a:lnSpc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        </a:t>
            </a:r>
            <a:r>
              <a:rPr lang="en-US" altLang="zh-CN" sz="2800" b="1" err="1">
                <a:latin typeface="Times New Roman" panose="02020603050405020304" charset="0"/>
                <a:ea typeface="楷体_GB2312" pitchFamily="49" charset="-122"/>
              </a:rPr>
              <a:t>int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 month ;</a:t>
            </a:r>
          </a:p>
          <a:p>
            <a:pPr lvl="0" indent="0">
              <a:lnSpc>
                <a:spcPct val="110000"/>
              </a:lnSpc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        </a:t>
            </a:r>
            <a:r>
              <a:rPr lang="en-US" altLang="zh-CN" sz="2800" b="1" err="1">
                <a:latin typeface="Times New Roman" panose="02020603050405020304" charset="0"/>
                <a:ea typeface="楷体_GB2312" pitchFamily="49" charset="-122"/>
              </a:rPr>
              <a:t>int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 day ;</a:t>
            </a:r>
          </a:p>
          <a:p>
            <a:pPr lvl="0" indent="0">
              <a:lnSpc>
                <a:spcPct val="110000"/>
              </a:lnSpc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      };</a:t>
            </a:r>
          </a:p>
        </p:txBody>
      </p:sp>
      <p:sp>
        <p:nvSpPr>
          <p:cNvPr id="51210" name="右箭头 51209"/>
          <p:cNvSpPr/>
          <p:nvPr/>
        </p:nvSpPr>
        <p:spPr>
          <a:xfrm>
            <a:off x="3041650" y="2514600"/>
            <a:ext cx="1066800" cy="304800"/>
          </a:xfrm>
          <a:prstGeom prst="rightArrow">
            <a:avLst>
              <a:gd name="adj1" fmla="val 50000"/>
              <a:gd name="adj2" fmla="val 87500"/>
            </a:avLst>
          </a:prstGeom>
          <a:gradFill rotWithShape="0">
            <a:gsLst>
              <a:gs pos="0">
                <a:srgbClr val="00FFFF"/>
              </a:gs>
              <a:gs pos="100000">
                <a:srgbClr val="007676"/>
              </a:gs>
            </a:gsLst>
            <a:lin ang="0" scaled="1"/>
            <a:tileRect/>
          </a:gradFill>
          <a:ln w="12700" cap="sq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pSp>
        <p:nvGrpSpPr>
          <p:cNvPr id="51211" name="组合 51210"/>
          <p:cNvGrpSpPr/>
          <p:nvPr/>
        </p:nvGrpSpPr>
        <p:grpSpPr>
          <a:xfrm>
            <a:off x="762000" y="4572000"/>
            <a:ext cx="6873875" cy="1971675"/>
            <a:chOff x="480" y="2832"/>
            <a:chExt cx="4330" cy="1242"/>
          </a:xfrm>
        </p:grpSpPr>
        <p:sp>
          <p:nvSpPr>
            <p:cNvPr id="12297" name="矩形 51211"/>
            <p:cNvSpPr/>
            <p:nvPr/>
          </p:nvSpPr>
          <p:spPr>
            <a:xfrm>
              <a:off x="480" y="2832"/>
              <a:ext cx="4330" cy="124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lvl="0" indent="0">
                <a:lnSpc>
                  <a:spcPct val="110000"/>
                </a:lnSpc>
              </a:pPr>
              <a:r>
                <a:rPr lang="en-US" altLang="zh-CN" sz="2800" b="1">
                  <a:latin typeface="Times New Roman" panose="02020603050405020304" charset="0"/>
                  <a:ea typeface="楷体_GB2312" pitchFamily="49" charset="-122"/>
                </a:rPr>
                <a:t>char name[30];                  </a:t>
              </a:r>
              <a:r>
                <a:rPr lang="en-US" altLang="zh-CN" sz="2800" b="1" err="1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struct</a:t>
              </a:r>
              <a:r>
                <a:rPr lang="en-US" altLang="zh-CN" sz="2800" b="1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 wage</a:t>
              </a:r>
            </a:p>
            <a:p>
              <a:pPr lvl="0" indent="0">
                <a:lnSpc>
                  <a:spcPct val="110000"/>
                </a:lnSpc>
              </a:pPr>
              <a:r>
                <a:rPr lang="en-US" altLang="zh-CN" sz="2800" b="1">
                  <a:latin typeface="Times New Roman" panose="02020603050405020304" charset="0"/>
                  <a:ea typeface="楷体_GB2312" pitchFamily="49" charset="-122"/>
                </a:rPr>
                <a:t>float salary ;                        {  char name[30];</a:t>
              </a:r>
            </a:p>
            <a:p>
              <a:pPr lvl="0" indent="0">
                <a:lnSpc>
                  <a:spcPct val="110000"/>
                </a:lnSpc>
              </a:pPr>
              <a:r>
                <a:rPr lang="en-US" altLang="zh-CN" sz="2800" b="1">
                  <a:latin typeface="Times New Roman" panose="02020603050405020304" charset="0"/>
                  <a:ea typeface="楷体_GB2312" pitchFamily="49" charset="-122"/>
                </a:rPr>
                <a:t>                                                  float salary ;</a:t>
              </a:r>
            </a:p>
            <a:p>
              <a:pPr lvl="0" indent="0">
                <a:lnSpc>
                  <a:spcPct val="110000"/>
                </a:lnSpc>
              </a:pPr>
              <a:r>
                <a:rPr lang="en-US" altLang="zh-CN" sz="2800" b="1">
                  <a:latin typeface="Times New Roman" panose="02020603050405020304" charset="0"/>
                  <a:ea typeface="楷体_GB2312" pitchFamily="49" charset="-122"/>
                </a:rPr>
                <a:t>                                              };</a:t>
              </a:r>
            </a:p>
          </p:txBody>
        </p:sp>
        <p:sp>
          <p:nvSpPr>
            <p:cNvPr id="12298" name="右箭头 51212"/>
            <p:cNvSpPr/>
            <p:nvPr/>
          </p:nvSpPr>
          <p:spPr>
            <a:xfrm>
              <a:off x="2208" y="3072"/>
              <a:ext cx="672" cy="192"/>
            </a:xfrm>
            <a:prstGeom prst="rightArrow">
              <a:avLst>
                <a:gd name="adj1" fmla="val 50000"/>
                <a:gd name="adj2" fmla="val 87500"/>
              </a:avLst>
            </a:prstGeom>
            <a:gradFill rotWithShape="0">
              <a:gsLst>
                <a:gs pos="0">
                  <a:srgbClr val="00FFFF"/>
                </a:gs>
                <a:gs pos="100000">
                  <a:srgbClr val="007676"/>
                </a:gs>
              </a:gsLst>
              <a:lin ang="0" scaled="1"/>
              <a:tileRect/>
            </a:gradFill>
            <a:ln w="12700" cap="sq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214" name="云形标注 51213"/>
          <p:cNvSpPr/>
          <p:nvPr/>
        </p:nvSpPr>
        <p:spPr>
          <a:xfrm>
            <a:off x="762000" y="5791200"/>
            <a:ext cx="3962400" cy="1066800"/>
          </a:xfrm>
          <a:prstGeom prst="cloudCallout">
            <a:avLst>
              <a:gd name="adj1" fmla="val 58694"/>
              <a:gd name="adj2" fmla="val -52528"/>
            </a:avLst>
          </a:prstGeom>
          <a:gradFill rotWithShape="0">
            <a:gsLst>
              <a:gs pos="0">
                <a:srgbClr val="3399FF"/>
              </a:gs>
              <a:gs pos="50000">
                <a:srgbClr val="FFFFFF"/>
              </a:gs>
              <a:gs pos="100000">
                <a:srgbClr val="3399FF"/>
              </a:gs>
            </a:gsLst>
            <a:lin ang="5400000" scaled="1"/>
            <a:tileRect/>
          </a:gradFill>
          <a:ln w="9525" cap="flat" cmpd="sng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r>
              <a:rPr lang="zh-CN" altLang="en-US" b="1" dirty="0">
                <a:solidFill>
                  <a:schemeClr val="hlink"/>
                </a:solidFill>
                <a:latin typeface="Times New Roman" panose="02020603050405020304" charset="0"/>
                <a:ea typeface="楷体_GB2312" pitchFamily="49" charset="-122"/>
              </a:rPr>
              <a:t>不同数据类型的成员</a:t>
            </a:r>
          </a:p>
        </p:txBody>
      </p:sp>
      <p:sp>
        <p:nvSpPr>
          <p:cNvPr id="51215" name="文本框 51214"/>
          <p:cNvSpPr txBox="1"/>
          <p:nvPr/>
        </p:nvSpPr>
        <p:spPr>
          <a:xfrm>
            <a:off x="685800" y="4038600"/>
            <a:ext cx="6797675" cy="561975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  <a:tileRect/>
          </a:gradFill>
          <a:ln w="12700">
            <a:noFill/>
          </a:ln>
        </p:spPr>
        <p:txBody>
          <a:bodyPr wrap="none" anchor="ctr">
            <a:spAutoFit/>
          </a:bodyPr>
          <a:lstStyle/>
          <a:p>
            <a:pPr lvl="0" indent="0">
              <a:lnSpc>
                <a:spcPct val="11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例2：一组相关变量      定义结构体类型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nimBg="1"/>
      <p:bldP spid="51206" grpId="0" animBg="1"/>
      <p:bldP spid="51207" grpId="0" animBg="1"/>
      <p:bldP spid="51208" grpId="0"/>
      <p:bldP spid="51209" grpId="0"/>
      <p:bldP spid="51214" grpId="0" animBg="1"/>
      <p:bldP spid="51215" grpId="0" animBg="1"/>
    </p:bldLst>
  </p:timing>
</p:sld>
</file>

<file path=ppt/theme/theme1.xml><?xml version="1.0" encoding="utf-8"?>
<a:theme xmlns:a="http://schemas.openxmlformats.org/drawingml/2006/main" name="zl3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57428"/>
      </a:accent6>
      <a:hlink>
        <a:srgbClr val="FF63B1"/>
      </a:hlink>
      <a:folHlink>
        <a:srgbClr val="B2B2B2"/>
      </a:folHlink>
    </a:clrScheme>
    <a:fontScheme name="">
      <a:majorFont>
        <a:latin typeface="Tahoma"/>
        <a:ea typeface="华文新魏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FC1"/>
        </a:accent3>
        <a:accent4>
          <a:srgbClr val="D95700"/>
        </a:accent4>
        <a:accent5>
          <a:srgbClr val="AAE2AA"/>
        </a:accent5>
        <a:accent6>
          <a:srgbClr val="E574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574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C9D64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86557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7BD"/>
        </a:accent5>
        <a:accent6>
          <a:srgbClr val="B69ABE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6F1"/>
        </a:accent3>
        <a:accent4>
          <a:srgbClr val="31523C"/>
        </a:accent4>
        <a:accent5>
          <a:srgbClr val="FFD0B9"/>
        </a:accent5>
        <a:accent6>
          <a:srgbClr val="8A96BA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DF"/>
        </a:accent3>
        <a:accent4>
          <a:srgbClr val="243050"/>
        </a:accent4>
        <a:accent5>
          <a:srgbClr val="FFEDB9"/>
        </a:accent5>
        <a:accent6>
          <a:srgbClr val="A6CC74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Settings\Owner\Application Data\Microsoft\Templates\zl3.pot</Template>
  <TotalTime>0</TotalTime>
  <Words>2786</Words>
  <Application>Microsoft Office PowerPoint</Application>
  <PresentationFormat>全屏显示(4:3)</PresentationFormat>
  <Paragraphs>685</Paragraphs>
  <Slides>55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6" baseType="lpstr">
      <vt:lpstr>zl3</vt:lpstr>
      <vt:lpstr>第8章   结构体、共用体和枚举类型 </vt:lpstr>
      <vt:lpstr>本章要点</vt:lpstr>
      <vt:lpstr>问题的提出</vt:lpstr>
      <vt:lpstr>数据类型</vt:lpstr>
      <vt:lpstr>主要内容</vt:lpstr>
      <vt:lpstr>结构体类型的定义</vt:lpstr>
      <vt:lpstr>例</vt:lpstr>
      <vt:lpstr>例</vt:lpstr>
      <vt:lpstr>例</vt:lpstr>
      <vt:lpstr>说明</vt:lpstr>
      <vt:lpstr>结构体类型的变量和数组的定义方法</vt:lpstr>
      <vt:lpstr>方法一</vt:lpstr>
      <vt:lpstr>例</vt:lpstr>
      <vt:lpstr>变量std的结构</vt:lpstr>
      <vt:lpstr>方法二</vt:lpstr>
      <vt:lpstr>方法三</vt:lpstr>
      <vt:lpstr>结构体类型的几点说明</vt:lpstr>
      <vt:lpstr>结构体类型变量初值</vt:lpstr>
      <vt:lpstr>给结构体数组赋初值</vt:lpstr>
      <vt:lpstr>给二维结构体数组赋初值例</vt:lpstr>
      <vt:lpstr>结构体类型变量及其成员的引用</vt:lpstr>
      <vt:lpstr>PowerPoint 演示文稿</vt:lpstr>
      <vt:lpstr>PowerPoint 演示文稿</vt:lpstr>
      <vt:lpstr>例</vt:lpstr>
      <vt:lpstr>例</vt:lpstr>
      <vt:lpstr>例</vt:lpstr>
      <vt:lpstr>PowerPoint 演示文稿</vt:lpstr>
      <vt:lpstr>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结构体数组</vt:lpstr>
      <vt:lpstr>内存存储情况</vt:lpstr>
      <vt:lpstr>结构体数组的应用  例8.2</vt:lpstr>
      <vt:lpstr>结构体数组的应用 例8.2</vt:lpstr>
      <vt:lpstr>引用调用</vt:lpstr>
      <vt:lpstr>引用调用</vt:lpstr>
      <vt:lpstr>求若干学生的平均成绩例8.3 </vt:lpstr>
      <vt:lpstr>求若干学生的平均成绩例8.3 </vt:lpstr>
      <vt:lpstr>求若干学生的平均成绩例8.3 </vt:lpstr>
      <vt:lpstr>求若干学生的平均成绩例8.3 </vt:lpstr>
      <vt:lpstr>结构体变量所占字节数</vt:lpstr>
      <vt:lpstr>共用体的定义及应用</vt:lpstr>
      <vt:lpstr>共用体变量的定义</vt:lpstr>
      <vt:lpstr>使用共用体变量</vt:lpstr>
      <vt:lpstr>共用体类型的特点</vt:lpstr>
      <vt:lpstr>例8.4分别取出一个整数的4字节。</vt:lpstr>
      <vt:lpstr>枚举类型</vt:lpstr>
      <vt:lpstr>枚举类型变量的定义</vt:lpstr>
      <vt:lpstr>特点</vt:lpstr>
      <vt:lpstr>特点</vt:lpstr>
      <vt:lpstr>取球-穷举法  例8.5</vt:lpstr>
      <vt:lpstr>取球-穷举法  例8.5</vt:lpstr>
    </vt:vector>
  </TitlesOfParts>
  <Company>南京航空航天大学信息学院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第8章  结构体、共用体和枚举类型</dc:title>
  <dc:creator>臧洌</dc:creator>
  <dc:description>版权所有</dc:description>
  <cp:lastModifiedBy>个人用户</cp:lastModifiedBy>
  <cp:revision>175</cp:revision>
  <dcterms:created xsi:type="dcterms:W3CDTF">2016-12-19T13:11:00Z</dcterms:created>
  <dcterms:modified xsi:type="dcterms:W3CDTF">2019-12-31T02:19:22Z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