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5"/>
  </p:notesMasterIdLst>
  <p:sldIdLst>
    <p:sldId id="257" r:id="rId2"/>
    <p:sldId id="492" r:id="rId3"/>
    <p:sldId id="258" r:id="rId4"/>
    <p:sldId id="260" r:id="rId5"/>
    <p:sldId id="310" r:id="rId6"/>
    <p:sldId id="268" r:id="rId7"/>
    <p:sldId id="493" r:id="rId8"/>
    <p:sldId id="311" r:id="rId9"/>
    <p:sldId id="265" r:id="rId10"/>
    <p:sldId id="494" r:id="rId11"/>
    <p:sldId id="332" r:id="rId12"/>
    <p:sldId id="269" r:id="rId13"/>
    <p:sldId id="312" r:id="rId14"/>
    <p:sldId id="333" r:id="rId15"/>
    <p:sldId id="422" r:id="rId16"/>
    <p:sldId id="423" r:id="rId17"/>
    <p:sldId id="334" r:id="rId18"/>
    <p:sldId id="335" r:id="rId19"/>
    <p:sldId id="317" r:id="rId20"/>
    <p:sldId id="376" r:id="rId21"/>
    <p:sldId id="272" r:id="rId22"/>
    <p:sldId id="439" r:id="rId23"/>
    <p:sldId id="377" r:id="rId24"/>
    <p:sldId id="378" r:id="rId25"/>
    <p:sldId id="381" r:id="rId26"/>
    <p:sldId id="382" r:id="rId27"/>
    <p:sldId id="280" r:id="rId28"/>
    <p:sldId id="346" r:id="rId29"/>
    <p:sldId id="347" r:id="rId30"/>
    <p:sldId id="428" r:id="rId31"/>
    <p:sldId id="354" r:id="rId32"/>
    <p:sldId id="355" r:id="rId33"/>
    <p:sldId id="356" r:id="rId34"/>
    <p:sldId id="429" r:id="rId35"/>
    <p:sldId id="345" r:id="rId36"/>
    <p:sldId id="319" r:id="rId37"/>
    <p:sldId id="430" r:id="rId38"/>
    <p:sldId id="396" r:id="rId39"/>
    <p:sldId id="397" r:id="rId40"/>
    <p:sldId id="408" r:id="rId41"/>
    <p:sldId id="277" r:id="rId42"/>
    <p:sldId id="359" r:id="rId43"/>
    <p:sldId id="438" r:id="rId44"/>
    <p:sldId id="437" r:id="rId45"/>
    <p:sldId id="386" r:id="rId46"/>
    <p:sldId id="387" r:id="rId47"/>
    <p:sldId id="388" r:id="rId48"/>
    <p:sldId id="390" r:id="rId49"/>
    <p:sldId id="391" r:id="rId50"/>
    <p:sldId id="392" r:id="rId51"/>
    <p:sldId id="393" r:id="rId52"/>
    <p:sldId id="509" r:id="rId53"/>
    <p:sldId id="421" r:id="rId54"/>
    <p:sldId id="409" r:id="rId55"/>
    <p:sldId id="443" r:id="rId56"/>
    <p:sldId id="324" r:id="rId57"/>
    <p:sldId id="407" r:id="rId58"/>
    <p:sldId id="360" r:id="rId59"/>
    <p:sldId id="326" r:id="rId60"/>
    <p:sldId id="370" r:id="rId61"/>
    <p:sldId id="328" r:id="rId62"/>
    <p:sldId id="410" r:id="rId63"/>
    <p:sldId id="372" r:id="rId64"/>
    <p:sldId id="285" r:id="rId65"/>
    <p:sldId id="510" r:id="rId66"/>
    <p:sldId id="325" r:id="rId67"/>
    <p:sldId id="444" r:id="rId68"/>
    <p:sldId id="361" r:id="rId69"/>
    <p:sldId id="533" r:id="rId70"/>
    <p:sldId id="534" r:id="rId71"/>
    <p:sldId id="535" r:id="rId72"/>
    <p:sldId id="536" r:id="rId73"/>
    <p:sldId id="537" r:id="rId74"/>
    <p:sldId id="299" r:id="rId75"/>
    <p:sldId id="366" r:id="rId76"/>
    <p:sldId id="399" r:id="rId77"/>
    <p:sldId id="367" r:id="rId78"/>
    <p:sldId id="368" r:id="rId79"/>
    <p:sldId id="300" r:id="rId80"/>
    <p:sldId id="369" r:id="rId81"/>
    <p:sldId id="448" r:id="rId82"/>
    <p:sldId id="308" r:id="rId83"/>
    <p:sldId id="496" r:id="rId84"/>
    <p:sldId id="498" r:id="rId85"/>
    <p:sldId id="419" r:id="rId86"/>
    <p:sldId id="420" r:id="rId87"/>
    <p:sldId id="307" r:id="rId88"/>
    <p:sldId id="511" r:id="rId89"/>
    <p:sldId id="512" r:id="rId90"/>
    <p:sldId id="513" r:id="rId91"/>
    <p:sldId id="291" r:id="rId92"/>
    <p:sldId id="303" r:id="rId93"/>
    <p:sldId id="374" r:id="rId94"/>
    <p:sldId id="295" r:id="rId95"/>
    <p:sldId id="449" r:id="rId96"/>
    <p:sldId id="453" r:id="rId97"/>
    <p:sldId id="296" r:id="rId98"/>
    <p:sldId id="297" r:id="rId99"/>
    <p:sldId id="304" r:id="rId100"/>
    <p:sldId id="401" r:id="rId101"/>
    <p:sldId id="502" r:id="rId102"/>
    <p:sldId id="503" r:id="rId103"/>
    <p:sldId id="504" r:id="rId104"/>
    <p:sldId id="298" r:id="rId105"/>
    <p:sldId id="306" r:id="rId106"/>
    <p:sldId id="373" r:id="rId107"/>
    <p:sldId id="459" r:id="rId108"/>
    <p:sldId id="460" r:id="rId109"/>
    <p:sldId id="461" r:id="rId110"/>
    <p:sldId id="462" r:id="rId111"/>
    <p:sldId id="463" r:id="rId112"/>
    <p:sldId id="464" r:id="rId113"/>
    <p:sldId id="454" r:id="rId114"/>
    <p:sldId id="455" r:id="rId115"/>
    <p:sldId id="456" r:id="rId116"/>
    <p:sldId id="457" r:id="rId117"/>
    <p:sldId id="458" r:id="rId118"/>
    <p:sldId id="465" r:id="rId119"/>
    <p:sldId id="466" r:id="rId120"/>
    <p:sldId id="467" r:id="rId121"/>
    <p:sldId id="468" r:id="rId122"/>
    <p:sldId id="469" r:id="rId123"/>
    <p:sldId id="470" r:id="rId124"/>
    <p:sldId id="506" r:id="rId125"/>
    <p:sldId id="471" r:id="rId126"/>
    <p:sldId id="472" r:id="rId127"/>
    <p:sldId id="473" r:id="rId128"/>
    <p:sldId id="474" r:id="rId129"/>
    <p:sldId id="475" r:id="rId130"/>
    <p:sldId id="476" r:id="rId131"/>
    <p:sldId id="477" r:id="rId132"/>
    <p:sldId id="514" r:id="rId133"/>
    <p:sldId id="515" r:id="rId134"/>
    <p:sldId id="516" r:id="rId135"/>
    <p:sldId id="481" r:id="rId136"/>
    <p:sldId id="507" r:id="rId137"/>
    <p:sldId id="517" r:id="rId138"/>
    <p:sldId id="518" r:id="rId139"/>
    <p:sldId id="519" r:id="rId140"/>
    <p:sldId id="485" r:id="rId141"/>
    <p:sldId id="520" r:id="rId142"/>
    <p:sldId id="521" r:id="rId143"/>
    <p:sldId id="522" r:id="rId144"/>
    <p:sldId id="489" r:id="rId145"/>
    <p:sldId id="490" r:id="rId146"/>
    <p:sldId id="508" r:id="rId147"/>
    <p:sldId id="523" r:id="rId148"/>
    <p:sldId id="524" r:id="rId149"/>
    <p:sldId id="525" r:id="rId150"/>
    <p:sldId id="526" r:id="rId151"/>
    <p:sldId id="527" r:id="rId152"/>
    <p:sldId id="528" r:id="rId153"/>
    <p:sldId id="491" r:id="rId15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rgbClr val="AEAEAE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D60093"/>
    <a:srgbClr val="33CCCC"/>
    <a:srgbClr val="CC3300"/>
    <a:srgbClr val="FF3300"/>
    <a:srgbClr val="FFFF00"/>
    <a:srgbClr val="FFE7FF"/>
    <a:srgbClr val="990000"/>
    <a:srgbClr val="AEAEAE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1373" y="-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69363"/>
            <a:ext cx="297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7242A197-B45E-4D9D-8530-C64277CB93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062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19443-52BB-407F-A1C3-F6832F077C8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74638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77DB6-838C-473C-97C7-28423937CF3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8638"/>
            <a:ext cx="5029200" cy="274637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33744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25003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74825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9319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076615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17275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59179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60904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19475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044581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2325595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Oval 10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53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5" name="Freeform 11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2940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2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2940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1331913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 dirty="0" smtClean="0">
                <a:solidFill>
                  <a:srgbClr val="5A5A5A"/>
                </a:solidFill>
              </a:rPr>
              <a:t>南京航空航天大学计算机基础教学实验中心  </a:t>
            </a:r>
            <a:r>
              <a:rPr lang="zh-CN" altLang="en-US" b="0" dirty="0">
                <a:solidFill>
                  <a:srgbClr val="5A5A5A"/>
                </a:solidFill>
              </a:rPr>
              <a:t>制作（版权所有）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395288" y="2276475"/>
            <a:ext cx="8748712" cy="762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>
                <a:solidFill>
                  <a:srgbClr val="CC3300"/>
                </a:solidFill>
                <a:ea typeface="宋体" pitchFamily="2" charset="-122"/>
              </a:rPr>
              <a:t>第 </a:t>
            </a:r>
            <a:r>
              <a:rPr lang="en-US" altLang="zh-CN" sz="4400" dirty="0">
                <a:solidFill>
                  <a:srgbClr val="CC3300"/>
                </a:solidFill>
                <a:ea typeface="宋体" pitchFamily="2" charset="-122"/>
              </a:rPr>
              <a:t>9 </a:t>
            </a:r>
            <a:r>
              <a:rPr lang="zh-CN" altLang="en-US" sz="4400">
                <a:solidFill>
                  <a:srgbClr val="CC3300"/>
                </a:solidFill>
                <a:ea typeface="宋体" pitchFamily="2" charset="-122"/>
              </a:rPr>
              <a:t>章    指针、引用和链表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225425" y="161925"/>
            <a:ext cx="73945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9.1.5 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直接访问和间接访问</a:t>
            </a:r>
            <a:endParaRPr lang="zh-CN" altLang="en-US" sz="240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04800" y="914400"/>
            <a:ext cx="90630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C++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中定义的所有变量，编译器都会记录它们的属性，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便于以后对它们的访问，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如在例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9.1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中定义的两个变量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编译器记录的属性如下表：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68323" name="Rectangle 35"/>
          <p:cNvSpPr>
            <a:spLocks noChangeArrowheads="1"/>
          </p:cNvSpPr>
          <p:nvPr/>
        </p:nvSpPr>
        <p:spPr bwMode="auto">
          <a:xfrm>
            <a:off x="2514600" y="31242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黑体" pitchFamily="2" charset="-122"/>
              </a:rPr>
              <a:t>表</a:t>
            </a:r>
            <a:r>
              <a:rPr lang="en-US" altLang="zh-CN" sz="2400">
                <a:solidFill>
                  <a:schemeClr val="tx1"/>
                </a:solidFill>
                <a:ea typeface="黑体" pitchFamily="2" charset="-122"/>
              </a:rPr>
              <a:t>9-1 </a:t>
            </a:r>
            <a:r>
              <a:rPr lang="zh-CN" altLang="en-US" sz="2400">
                <a:solidFill>
                  <a:schemeClr val="tx1"/>
                </a:solidFill>
                <a:ea typeface="黑体" pitchFamily="2" charset="-122"/>
              </a:rPr>
              <a:t>变量及其属性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268344" name="Group 56"/>
          <p:cNvGraphicFramePr>
            <a:graphicFrameLocks noGrp="1"/>
          </p:cNvGraphicFramePr>
          <p:nvPr/>
        </p:nvGraphicFramePr>
        <p:xfrm>
          <a:off x="1371600" y="3657600"/>
          <a:ext cx="6096000" cy="22606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7524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变量名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变量类型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变量地址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1040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int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Text Box 1027"/>
          <p:cNvSpPr txBox="1">
            <a:spLocks noChangeArrowheads="1"/>
          </p:cNvSpPr>
          <p:nvPr/>
        </p:nvSpPr>
        <p:spPr bwMode="auto">
          <a:xfrm>
            <a:off x="304800" y="228600"/>
            <a:ext cx="3641725" cy="355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600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zh-CN" altLang="zh-CN" sz="260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600">
                <a:solidFill>
                  <a:schemeClr val="accent2"/>
                </a:solidFill>
                <a:ea typeface="宋体" pitchFamily="2" charset="-122"/>
              </a:rPr>
              <a:t>9.35] </a:t>
            </a:r>
            <a:r>
              <a:rPr lang="zh-CN" altLang="en-US" sz="2600">
                <a:solidFill>
                  <a:schemeClr val="accent2"/>
                </a:solidFill>
                <a:ea typeface="宋体" pitchFamily="2" charset="-122"/>
              </a:rPr>
              <a:t>续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max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(int x, int y)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{ return( x&gt;y ? x :y ); }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min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(int x, int y)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{ return( x&lt;y ? x :y ); }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sum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(int x, int y)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{ return( x + y ); }</a:t>
            </a:r>
          </a:p>
        </p:txBody>
      </p:sp>
      <p:sp>
        <p:nvSpPr>
          <p:cNvPr id="171019" name="Text Box 1035"/>
          <p:cNvSpPr txBox="1">
            <a:spLocks noChangeArrowheads="1"/>
          </p:cNvSpPr>
          <p:nvPr/>
        </p:nvSpPr>
        <p:spPr bwMode="auto">
          <a:xfrm>
            <a:off x="381000" y="4124325"/>
            <a:ext cx="35988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运行时：输入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4  8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输出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max=8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               min=4</a:t>
            </a:r>
          </a:p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               sum=12</a:t>
            </a:r>
          </a:p>
          <a:p>
            <a:pPr algn="l">
              <a:lnSpc>
                <a:spcPct val="95000"/>
              </a:lnSpc>
            </a:pP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9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76200" y="228600"/>
            <a:ext cx="91090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6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zh-CN" sz="26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600">
                <a:solidFill>
                  <a:srgbClr val="CC3300"/>
                </a:solidFill>
                <a:ea typeface="宋体" pitchFamily="2" charset="-122"/>
              </a:rPr>
              <a:t>9.36] </a:t>
            </a:r>
            <a:r>
              <a:rPr lang="zh-CN" altLang="en-US" sz="26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编写一个通用的积分函数求下列三个定积分的近似值</a:t>
            </a:r>
            <a:r>
              <a:rPr lang="zh-CN" altLang="en-US" sz="2600">
                <a:solidFill>
                  <a:srgbClr val="CC3300"/>
                </a:solidFill>
                <a:ea typeface="宋体" pitchFamily="2" charset="-122"/>
              </a:rPr>
              <a:t> </a:t>
            </a:r>
            <a:endParaRPr lang="zh-CN" altLang="en-US" sz="280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endParaRPr lang="zh-CN" altLang="en-US" sz="28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endParaRPr lang="zh-CN" altLang="en-US" sz="28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endParaRPr lang="zh-CN" altLang="en-US" sz="280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用梯形法求定积分的通用公式为：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grpSp>
        <p:nvGrpSpPr>
          <p:cNvPr id="279554" name="Group 2"/>
          <p:cNvGrpSpPr>
            <a:grpSpLocks/>
          </p:cNvGrpSpPr>
          <p:nvPr/>
        </p:nvGrpSpPr>
        <p:grpSpPr bwMode="auto">
          <a:xfrm>
            <a:off x="381000" y="1066800"/>
            <a:ext cx="8229600" cy="1066800"/>
            <a:chOff x="2952" y="1596"/>
            <a:chExt cx="5880" cy="852"/>
          </a:xfrm>
        </p:grpSpPr>
        <p:graphicFrame>
          <p:nvGraphicFramePr>
            <p:cNvPr id="279555" name="Object 3"/>
            <p:cNvGraphicFramePr>
              <a:graphicFrameLocks noChangeAspect="1"/>
            </p:cNvGraphicFramePr>
            <p:nvPr/>
          </p:nvGraphicFramePr>
          <p:xfrm>
            <a:off x="7467" y="1686"/>
            <a:ext cx="1365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72" name="Equation" r:id="rId3" imgW="685800" imgH="469800" progId="Equation.3">
                    <p:embed/>
                  </p:oleObj>
                </mc:Choice>
                <mc:Fallback>
                  <p:oleObj name="Equation" r:id="rId3" imgW="685800" imgH="469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" y="1686"/>
                          <a:ext cx="1365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56" name="Object 4"/>
            <p:cNvGraphicFramePr>
              <a:graphicFrameLocks noChangeAspect="1"/>
            </p:cNvGraphicFramePr>
            <p:nvPr/>
          </p:nvGraphicFramePr>
          <p:xfrm>
            <a:off x="4892" y="1632"/>
            <a:ext cx="2260" cy="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73" name="Equation" r:id="rId5" imgW="1206360" imgH="482400" progId="Equation.3">
                    <p:embed/>
                  </p:oleObj>
                </mc:Choice>
                <mc:Fallback>
                  <p:oleObj name="Equation" r:id="rId5" imgW="1206360" imgH="482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632"/>
                          <a:ext cx="2260" cy="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557" name="Object 5"/>
            <p:cNvGraphicFramePr>
              <a:graphicFrameLocks noChangeAspect="1"/>
            </p:cNvGraphicFramePr>
            <p:nvPr/>
          </p:nvGraphicFramePr>
          <p:xfrm>
            <a:off x="2952" y="1596"/>
            <a:ext cx="1521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74" name="Equation" r:id="rId7" imgW="927000" imgH="482400" progId="Equation.3">
                    <p:embed/>
                  </p:oleObj>
                </mc:Choice>
                <mc:Fallback>
                  <p:oleObj name="Equation" r:id="rId7" imgW="927000" imgH="48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596"/>
                          <a:ext cx="1521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304800" y="3709988"/>
          <a:ext cx="8229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75" name="Equation" r:id="rId9" imgW="3162240" imgH="431640" progId="Equation.3">
                  <p:embed/>
                </p:oleObj>
              </mc:Choice>
              <mc:Fallback>
                <p:oleObj name="Equation" r:id="rId9" imgW="31622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09988"/>
                        <a:ext cx="82296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34925" y="116632"/>
            <a:ext cx="931376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#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&gt;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9.36]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cmath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double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f1(double x)  {  return(sin(x)+1);  }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double f2(double x)  {  return(1 + x + x*x + x*x*x);  }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double f3(double x)  {  return x/(1+x*x);  } </a:t>
            </a:r>
          </a:p>
          <a:p>
            <a:pPr algn="l"/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通用的求积分函数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double integral(double(*f)(double),double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a,double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b,int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n 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double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s, h; 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h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=(b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－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a)/n;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=(f(a)+f(b))/2;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for(i=1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i&lt;n; i++) s+=f(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a+i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*h);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return(s*h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34925" y="187325"/>
            <a:ext cx="873348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    </a:t>
            </a:r>
            <a:r>
              <a:rPr lang="en-US" altLang="zh-CN" sz="26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zh-CN" sz="26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600" dirty="0">
                <a:solidFill>
                  <a:srgbClr val="CC3300"/>
                </a:solidFill>
                <a:ea typeface="宋体" pitchFamily="2" charset="-122"/>
              </a:rPr>
              <a:t>9.36]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&lt;&lt;"f1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:"&lt;&lt;integral(f1, 0, 1, 3000)&lt;&lt;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&lt;&lt;"f2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:"&lt;&lt;integral(f2, 0, 2, 1000)&lt;&lt;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&lt;&lt;"f3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:"&lt;&lt;integral(f3, 1, 2.5, 2000)&lt;&lt;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/>
            <a:endParaRPr lang="en-US" altLang="zh-CN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程序运行结果：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:1.4597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f2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:10.6667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f3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积分值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:0.643927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9.6.2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返回指针值的函数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指针函数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68325" y="762000"/>
            <a:ext cx="5340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通常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  f1(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型数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en-US" sz="28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 f2(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型数</a:t>
            </a:r>
          </a:p>
          <a:p>
            <a:pPr algn="l"/>
            <a:r>
              <a:rPr lang="en-US" altLang="en-US" sz="28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 f3(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型数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42950" y="2362200"/>
            <a:ext cx="66802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有时需要一个函数的返回值为指针，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称该函数为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指针型函数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定义指针型函数的格式：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类型说明符 *函数名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(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参数表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){ 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函数体 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}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796925" y="4800600"/>
            <a:ext cx="57864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例 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  * f1(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型指针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en-US" sz="28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 * f2(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型指针</a:t>
            </a:r>
          </a:p>
          <a:p>
            <a:pPr algn="l"/>
            <a:r>
              <a:rPr lang="en-US" altLang="en-US" sz="280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 * f3( );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型指针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50184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239000" y="0"/>
            <a:ext cx="1905000" cy="1160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4800" y="482054"/>
            <a:ext cx="6705600" cy="568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</a:t>
            </a:r>
          </a:p>
          <a:p>
            <a:pPr algn="l">
              <a:spcBef>
                <a:spcPts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rgbClr val="FF3300"/>
                </a:solidFill>
                <a:ea typeface="宋体" pitchFamily="2" charset="-122"/>
              </a:rPr>
              <a:t>char *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find(char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char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while(*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!='\0')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if(*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==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ch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return(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else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return(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NULL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若找不到，返回空指针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char  s[ ]="warrior";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char  *p;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p=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find(s, 'r');  if(p)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p&lt;&lt;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p=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find(s, 'i');  if(p)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p&lt;&lt;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p=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find(s, 'b'); if(p)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p&lt;&lt;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-76200" y="14288"/>
            <a:ext cx="925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9.37]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在一个字符串中找出某个字符第一次出现时的地址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6543675" y="4572000"/>
            <a:ext cx="1758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输出 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rrior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输出 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ior</a:t>
            </a:r>
          </a:p>
          <a:p>
            <a:pPr algn="l"/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>
                <a:solidFill>
                  <a:schemeClr val="accent2"/>
                </a:solidFill>
                <a:ea typeface="宋体" pitchFamily="2" charset="-122"/>
              </a:rPr>
              <a:t>不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输出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9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7504" y="98425"/>
            <a:ext cx="9323386" cy="660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9.7  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指针小结：</a:t>
            </a:r>
            <a:endParaRPr kumimoji="0" lang="en-US" altLang="en-US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*p;           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一般指针，可与一维数组名等价。</a:t>
            </a:r>
            <a:endParaRPr kumimoji="0" lang="en-US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(*p)[M];   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指向含有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个元素的一维数组，</a:t>
            </a:r>
          </a:p>
          <a:p>
            <a:pPr algn="l">
              <a:lnSpc>
                <a:spcPct val="130000"/>
              </a:lnSpc>
              <a:spcBef>
                <a:spcPts val="50"/>
              </a:spcBef>
            </a:pP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             可与二维数组名等价。</a:t>
            </a:r>
            <a:endParaRPr kumimoji="0" lang="en-US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*p[M];   </a:t>
            </a:r>
            <a:r>
              <a:rPr kumimoji="0" lang="zh-CN" altLang="zh-CN" sz="2800" dirty="0">
                <a:solidFill>
                  <a:schemeClr val="tx1"/>
                </a:solidFill>
                <a:ea typeface="宋体" pitchFamily="2" charset="-122"/>
              </a:rPr>
              <a:t>指针数组，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有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个元素，每个元素都是指针。</a:t>
            </a: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**p;        </a:t>
            </a:r>
            <a:r>
              <a:rPr kumimoji="0" lang="zh-CN" altLang="zh-CN" sz="2800" dirty="0">
                <a:solidFill>
                  <a:schemeClr val="tx1"/>
                </a:solidFill>
                <a:ea typeface="宋体" pitchFamily="2" charset="-122"/>
              </a:rPr>
              <a:t>指向指针的指针。</a:t>
            </a:r>
            <a:endParaRPr kumimoji="0"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(*p)(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);   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函数指针，指向参数是两个整型值、</a:t>
            </a:r>
          </a:p>
          <a:p>
            <a:pPr algn="l">
              <a:lnSpc>
                <a:spcPct val="130000"/>
              </a:lnSpc>
              <a:spcBef>
                <a:spcPts val="50"/>
              </a:spcBef>
            </a:pP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                     并且返回整型值的函数。</a:t>
            </a:r>
            <a:endParaRPr kumimoji="0" lang="en-US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*p( ){...}         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返回整型指针值的函数</a:t>
            </a:r>
            <a:r>
              <a:rPr kumimoji="0"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。</a:t>
            </a:r>
            <a:endParaRPr kumimoji="0"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  <a:spcBef>
                <a:spcPts val="500"/>
              </a:spcBef>
            </a:pP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void *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p1;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   void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类型指针</a:t>
            </a:r>
            <a:endParaRPr kumimoji="0" lang="zh-CN" altLang="en-US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*p = NULL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   </a:t>
            </a:r>
            <a:r>
              <a:rPr kumimoji="0"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空指针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457200" y="2546374"/>
            <a:ext cx="679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程序运行过程中，不允许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MaxLine = ……;</a:t>
            </a: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24668" y="910193"/>
            <a:ext cx="775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1. 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定义</a:t>
            </a:r>
            <a:r>
              <a:rPr lang="en-US" altLang="zh-CN" sz="2800" dirty="0" err="1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型变量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609600" y="1555774"/>
            <a:ext cx="8194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MaxLine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=1000;     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rgbClr val="339933"/>
                </a:solidFill>
                <a:ea typeface="宋体" pitchFamily="2" charset="-122"/>
              </a:rPr>
              <a:t>定义时，必须赋初值</a:t>
            </a:r>
            <a:endParaRPr lang="en-US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float  PI=3.14;</a:t>
            </a:r>
          </a:p>
        </p:txBody>
      </p:sp>
      <p:grpSp>
        <p:nvGrpSpPr>
          <p:cNvPr id="232453" name="Group 5"/>
          <p:cNvGrpSpPr>
            <a:grpSpLocks/>
          </p:cNvGrpSpPr>
          <p:nvPr/>
        </p:nvGrpSpPr>
        <p:grpSpPr bwMode="auto">
          <a:xfrm>
            <a:off x="2362200" y="2012974"/>
            <a:ext cx="5943600" cy="1524000"/>
            <a:chOff x="1488" y="1104"/>
            <a:chExt cx="3744" cy="960"/>
          </a:xfrm>
        </p:grpSpPr>
        <p:sp>
          <p:nvSpPr>
            <p:cNvPr id="232454" name="Line 6"/>
            <p:cNvSpPr>
              <a:spLocks noChangeShapeType="1"/>
            </p:cNvSpPr>
            <p:nvPr/>
          </p:nvSpPr>
          <p:spPr bwMode="auto">
            <a:xfrm>
              <a:off x="1488" y="1104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55" name="Line 7"/>
            <p:cNvSpPr>
              <a:spLocks noChangeShapeType="1"/>
            </p:cNvSpPr>
            <p:nvPr/>
          </p:nvSpPr>
          <p:spPr bwMode="auto">
            <a:xfrm>
              <a:off x="1584" y="1392"/>
              <a:ext cx="28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456" name="AutoShape 8"/>
            <p:cNvSpPr>
              <a:spLocks noChangeArrowheads="1"/>
            </p:cNvSpPr>
            <p:nvPr/>
          </p:nvSpPr>
          <p:spPr bwMode="auto">
            <a:xfrm>
              <a:off x="3216" y="1296"/>
              <a:ext cx="2016" cy="768"/>
            </a:xfrm>
            <a:prstGeom prst="cloudCallout">
              <a:avLst>
                <a:gd name="adj1" fmla="val -112551"/>
                <a:gd name="adj2" fmla="val -35676"/>
              </a:avLst>
            </a:prstGeom>
            <a:solidFill>
              <a:srgbClr val="FFFFD9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     定义了两个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const 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型变量。</a:t>
              </a:r>
            </a:p>
          </p:txBody>
        </p:sp>
      </p:grpSp>
      <p:sp>
        <p:nvSpPr>
          <p:cNvPr id="232458" name="Text Box 10"/>
          <p:cNvSpPr txBox="1">
            <a:spLocks noChangeArrowheads="1"/>
          </p:cNvSpPr>
          <p:nvPr/>
        </p:nvSpPr>
        <p:spPr bwMode="auto">
          <a:xfrm>
            <a:off x="152400" y="3232174"/>
            <a:ext cx="895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与符号常量的区别：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(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#define   PI   3.14 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定义符号常量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232459" name="Text Box 11"/>
          <p:cNvSpPr txBox="1">
            <a:spLocks noChangeArrowheads="1"/>
          </p:cNvSpPr>
          <p:nvPr/>
        </p:nvSpPr>
        <p:spPr bwMode="auto">
          <a:xfrm>
            <a:off x="76200" y="3922737"/>
            <a:ext cx="93630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buClr>
                <a:schemeClr val="accent2"/>
              </a:buClr>
              <a:buSzPct val="130000"/>
              <a:buFont typeface="Monotype Sorts" charset="2"/>
              <a:buChar char="`"/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符号常量由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预编译器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处理，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类型量由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编译器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处理。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130000"/>
              <a:buFont typeface="Monotype Sorts" charset="2"/>
              <a:buChar char="`"/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在编译时符号常量已经不存在了。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130000"/>
              <a:buFont typeface="Monotype Sorts" charset="2"/>
              <a:buChar char="`"/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符号常量的作用域从定义位置开始，到文件结束。 </a:t>
            </a:r>
          </a:p>
          <a:p>
            <a:pPr algn="l">
              <a:lnSpc>
                <a:spcPct val="130000"/>
              </a:lnSpc>
              <a:buClr>
                <a:schemeClr val="accent2"/>
              </a:buClr>
              <a:buSzPct val="130000"/>
              <a:buFont typeface="Monotype Sorts" charset="2"/>
              <a:buNone/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类型量的作用域与一般变量一样。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512" y="44624"/>
            <a:ext cx="88931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9.8 </a:t>
            </a:r>
            <a:r>
              <a:rPr lang="en-US" altLang="zh-CN" sz="2800" dirty="0" err="1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型变量和</a:t>
            </a:r>
            <a:r>
              <a:rPr lang="en-US" altLang="zh-CN" sz="2800" dirty="0" err="1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型指针、引用</a:t>
            </a:r>
            <a:r>
              <a:rPr lang="zh-CN" altLang="en-US" sz="2800" dirty="0" smtClean="0">
                <a:solidFill>
                  <a:srgbClr val="CC0000"/>
                </a:solidFill>
                <a:ea typeface="宋体" pitchFamily="2" charset="-122"/>
              </a:rPr>
              <a:t>类型</a:t>
            </a:r>
            <a:endParaRPr lang="en-US" altLang="zh-CN" sz="2800" dirty="0" smtClean="0">
              <a:solidFill>
                <a:srgbClr val="CC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9.8.1  </a:t>
            </a:r>
            <a:r>
              <a:rPr lang="en-US" altLang="zh-CN" sz="2800" dirty="0" err="1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型变量和</a:t>
            </a:r>
            <a:r>
              <a:rPr lang="en-US" altLang="zh-CN" sz="2800" dirty="0" err="1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型</a:t>
            </a:r>
            <a:r>
              <a:rPr lang="zh-CN" altLang="en-US" sz="2800" dirty="0" smtClean="0">
                <a:solidFill>
                  <a:srgbClr val="CC0000"/>
                </a:solidFill>
                <a:ea typeface="宋体" pitchFamily="2" charset="-122"/>
              </a:rPr>
              <a:t>指针</a:t>
            </a:r>
            <a:endParaRPr lang="en-US" altLang="zh-CN" sz="2800" dirty="0" smtClean="0">
              <a:solidFill>
                <a:srgbClr val="CC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7" grpId="0" autoUpdateAnimBg="0"/>
      <p:bldP spid="232458" grpId="0" autoUpdateAnimBg="0"/>
      <p:bldP spid="232459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228600" y="90488"/>
            <a:ext cx="775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2.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定义</a:t>
            </a:r>
            <a:r>
              <a:rPr lang="en-US" altLang="zh-CN" sz="2800" dirty="0" err="1" smtClean="0">
                <a:solidFill>
                  <a:srgbClr val="CC0000"/>
                </a:solidFill>
                <a:ea typeface="宋体" pitchFamily="2" charset="-122"/>
              </a:rPr>
              <a:t>const</a:t>
            </a:r>
            <a:r>
              <a:rPr lang="zh-CN" altLang="en-US" sz="2800" dirty="0" smtClean="0">
                <a:solidFill>
                  <a:srgbClr val="CC0000"/>
                </a:solidFill>
                <a:ea typeface="宋体" pitchFamily="2" charset="-122"/>
              </a:rPr>
              <a:t>型指针变量</a:t>
            </a:r>
            <a:r>
              <a:rPr lang="zh-CN" altLang="en-US" sz="2800" dirty="0" smtClean="0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3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种不同的形式）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3326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  *p;    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注意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const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的位置</a:t>
            </a:r>
            <a:r>
              <a:rPr lang="zh-CN" altLang="zh-CN" sz="2800">
                <a:solidFill>
                  <a:srgbClr val="339933"/>
                </a:solidFill>
                <a:ea typeface="宋体" pitchFamily="2" charset="-122"/>
              </a:rPr>
              <a:t>在最前面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const  int a=15;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b;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350" y="2362200"/>
            <a:ext cx="82137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&amp;a;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即可以指向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const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类型量</a:t>
            </a:r>
            <a:endParaRPr lang="zh-CN" altLang="en-US" sz="280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&amp;b;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又可以指向变量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*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18;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不能通过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p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间接给它所指向的变量赋值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b=*p;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但可以取出它所指向的量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b=18;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b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是被指向的变量，可以给它赋值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-76200" y="623888"/>
            <a:ext cx="960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）指向常量的指针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（不能通过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改变它所指向的内容）</a:t>
            </a:r>
          </a:p>
        </p:txBody>
      </p:sp>
      <p:sp>
        <p:nvSpPr>
          <p:cNvPr id="233478" name="AutoShape 6"/>
          <p:cNvSpPr>
            <a:spLocks noChangeArrowheads="1"/>
          </p:cNvSpPr>
          <p:nvPr/>
        </p:nvSpPr>
        <p:spPr bwMode="auto">
          <a:xfrm>
            <a:off x="3276600" y="1752600"/>
            <a:ext cx="5105400" cy="3276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定义指向常量的指针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只限制指针的间接赋值操作，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而不能限制指针指向的量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的自身的操作特性。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即仅仅  *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build="p" autoUpdateAnimBg="0"/>
      <p:bldP spid="233478" grpId="0" animBg="1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3089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a, b 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*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p = &amp;a;    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 p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是指针常量，固定指向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a </a:t>
            </a:r>
          </a:p>
          <a:p>
            <a:pPr algn="l"/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                                       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注意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const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的位置</a:t>
            </a:r>
          </a:p>
        </p:txBody>
      </p:sp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990600" y="2514600"/>
            <a:ext cx="6235700" cy="29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*p = 15;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通过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p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间接访问变量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a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&amp;b;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不可以给指针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p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重新赋值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 = 8;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直接访问变量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a 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b=*p;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可以取出它所指向的量</a:t>
            </a:r>
          </a:p>
          <a:p>
            <a:pPr algn="l"/>
            <a:endParaRPr lang="en-US" altLang="zh-CN" sz="2800">
              <a:solidFill>
                <a:srgbClr val="339933"/>
              </a:solidFill>
              <a:ea typeface="宋体" pitchFamily="2" charset="-122"/>
              <a:sym typeface="Monotype Sorts" charset="2"/>
            </a:endParaRP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）指针常量</a:t>
            </a:r>
          </a:p>
        </p:txBody>
      </p:sp>
      <p:sp>
        <p:nvSpPr>
          <p:cNvPr id="234501" name="AutoShape 5"/>
          <p:cNvSpPr>
            <a:spLocks noChangeArrowheads="1"/>
          </p:cNvSpPr>
          <p:nvPr/>
        </p:nvSpPr>
        <p:spPr bwMode="auto">
          <a:xfrm>
            <a:off x="3733800" y="990600"/>
            <a:ext cx="5105400" cy="38100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定义指针常量，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同时必须给该指针赋初值，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不能改变指针的指向。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即仅仅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  <p:bldP spid="23450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87325" y="-122238"/>
            <a:ext cx="8397875" cy="17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buClr>
                <a:schemeClr val="accent2"/>
              </a:buClr>
              <a:buSzPct val="150000"/>
              <a:buFont typeface="Monotype Sorts" charset="2"/>
              <a:buNone/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直接存取方式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（直接访问）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按变量地址存取变量值的方式称为直接存取方式，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在程序中体现为直接使用变量名来存取变量值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52400" y="1700213"/>
            <a:ext cx="4826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buClr>
                <a:schemeClr val="accent2"/>
              </a:buClr>
              <a:buSzPct val="150000"/>
              <a:buFont typeface="Monotype Sorts" charset="2"/>
              <a:buNone/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间接存取方式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（间接访问）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568325" y="3986213"/>
            <a:ext cx="75628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如果变量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存放着变量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的地址，那么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,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对变量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的访问可以首先访问变量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，取得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的地址，然后按该地址进行对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的存取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操作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称为间接存取方式。</a:t>
            </a:r>
          </a:p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在程序中体现为通过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来存取变量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的值。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4953000" y="2133600"/>
            <a:ext cx="39798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例：</a:t>
            </a:r>
          </a:p>
          <a:p>
            <a:pPr algn="l"/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m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=5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n=</a:t>
            </a:r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m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直接存取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m</a:t>
            </a:r>
          </a:p>
          <a:p>
            <a:pPr algn="l"/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*p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=5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n=</a:t>
            </a:r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*p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间接存取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m</a:t>
            </a:r>
          </a:p>
        </p:txBody>
      </p:sp>
      <p:grpSp>
        <p:nvGrpSpPr>
          <p:cNvPr id="87062" name="Group 22"/>
          <p:cNvGrpSpPr>
            <a:grpSpLocks/>
          </p:cNvGrpSpPr>
          <p:nvPr/>
        </p:nvGrpSpPr>
        <p:grpSpPr bwMode="auto">
          <a:xfrm>
            <a:off x="609600" y="2174875"/>
            <a:ext cx="3810000" cy="1787525"/>
            <a:chOff x="384" y="1370"/>
            <a:chExt cx="2400" cy="1126"/>
          </a:xfrm>
        </p:grpSpPr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384" y="168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619" y="137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80" y="17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1040</a:t>
              </a:r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1152" y="192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2016" y="1680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234" y="139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87053" name="Text Box 13"/>
            <p:cNvSpPr txBox="1">
              <a:spLocks noChangeArrowheads="1"/>
            </p:cNvSpPr>
            <p:nvPr/>
          </p:nvSpPr>
          <p:spPr bwMode="auto">
            <a:xfrm>
              <a:off x="2160" y="22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1040</a:t>
              </a: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480" y="220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2000</a:t>
              </a: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2304" y="1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87058" name="AutoShape 18"/>
          <p:cNvSpPr>
            <a:spLocks noChangeArrowheads="1"/>
          </p:cNvSpPr>
          <p:nvPr/>
        </p:nvSpPr>
        <p:spPr bwMode="auto">
          <a:xfrm>
            <a:off x="4495800" y="457200"/>
            <a:ext cx="4648200" cy="1295400"/>
          </a:xfrm>
          <a:prstGeom prst="cloudCallout">
            <a:avLst>
              <a:gd name="adj1" fmla="val -84292"/>
              <a:gd name="adj2" fmla="val 130514"/>
            </a:avLst>
          </a:prstGeom>
          <a:solidFill>
            <a:srgbClr val="FFFFD9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间接存取的前提是什么？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54" grpId="0" autoUpdateAnimBg="0"/>
      <p:bldP spid="87056" grpId="0" autoUpdateAnimBg="0"/>
      <p:bldP spid="87058" grpId="0" animBg="1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7461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a, b ; </a:t>
            </a:r>
          </a:p>
          <a:p>
            <a:pPr algn="l"/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  *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p = &amp;a;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注意有两个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const 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533400" y="2397125"/>
            <a:ext cx="7345363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*p = 15;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不可以给指针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p </a:t>
            </a:r>
            <a:r>
              <a:rPr lang="zh-CN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指向的内容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赋值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&amp;b;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不可以给指针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p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赋值</a:t>
            </a:r>
            <a:endParaRPr lang="zh-CN" altLang="en-US" sz="2800">
              <a:solidFill>
                <a:srgbClr val="339933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 = 8;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36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不影响被指向的变量的操作特性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b=*p; </a:t>
            </a:r>
            <a:r>
              <a:rPr lang="en-US" altLang="zh-CN" sz="4000">
                <a:solidFill>
                  <a:srgbClr val="FF6600"/>
                </a:solidFill>
                <a:ea typeface="宋体" pitchFamily="2" charset="-122"/>
                <a:sym typeface="Monotype Sorts" charset="2"/>
              </a:rPr>
              <a:t>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  <a:sym typeface="Monotype Sorts" charset="2"/>
              </a:rPr>
              <a:t>可以取出它所指向的量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3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）指向常量的指针常量</a:t>
            </a:r>
          </a:p>
        </p:txBody>
      </p:sp>
      <p:sp>
        <p:nvSpPr>
          <p:cNvPr id="235525" name="AutoShape 5"/>
          <p:cNvSpPr>
            <a:spLocks noChangeArrowheads="1"/>
          </p:cNvSpPr>
          <p:nvPr/>
        </p:nvSpPr>
        <p:spPr bwMode="auto">
          <a:xfrm>
            <a:off x="3581400" y="2057400"/>
            <a:ext cx="5105400" cy="38100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p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为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指向常量的指针常量，</a:t>
            </a: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即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endParaRPr lang="en-US" altLang="zh-CN" sz="3600">
              <a:solidFill>
                <a:srgbClr val="FF6600"/>
              </a:solidFill>
              <a:ea typeface="宋体" pitchFamily="2" charset="-122"/>
              <a:sym typeface="Monotype Sorts" charset="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*p=...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  <p:bldP spid="235525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931275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int   a, b ; </a:t>
            </a:r>
          </a:p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）指向常量的指针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  *p;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*p=...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）指针常量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*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p = &amp;a; 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 p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是指针常量，固定指向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a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（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3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）指向常量的指针常量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  *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 const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p = &amp;a;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339933"/>
                </a:solidFill>
                <a:ea typeface="宋体" pitchFamily="2" charset="-122"/>
              </a:rPr>
              <a:t>注意有两个 </a:t>
            </a:r>
            <a:r>
              <a:rPr lang="en-US" altLang="zh-CN" sz="2800">
                <a:solidFill>
                  <a:srgbClr val="339933"/>
                </a:solidFill>
                <a:ea typeface="宋体" pitchFamily="2" charset="-122"/>
              </a:rPr>
              <a:t>const 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即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endParaRPr lang="en-US" altLang="zh-CN" sz="3600">
              <a:solidFill>
                <a:srgbClr val="FF6600"/>
              </a:solidFill>
              <a:ea typeface="宋体" pitchFamily="2" charset="-122"/>
              <a:sym typeface="Monotype Sorts" charset="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*p=...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152400" y="76200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小结：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57200" y="758309"/>
            <a:ext cx="764799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my_strcpy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(char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*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dest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,  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char *source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while( *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dest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++ = *source ++);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char  a[20] = "How are you! ";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char b[20];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my_strcpy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(b, a);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b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609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例</a:t>
            </a:r>
            <a:r>
              <a:rPr lang="en-US" altLang="zh-CN" sz="2800" dirty="0" smtClean="0">
                <a:solidFill>
                  <a:srgbClr val="CC0000"/>
                </a:solidFill>
                <a:ea typeface="宋体" pitchFamily="2" charset="-122"/>
              </a:rPr>
              <a:t>9.38]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使用指向常量的指针的意义</a:t>
            </a:r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5011738" y="1281981"/>
            <a:ext cx="4132262" cy="3927475"/>
            <a:chOff x="3157" y="1126"/>
            <a:chExt cx="2603" cy="2474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3157" y="1126"/>
              <a:ext cx="172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74" name="AutoShape 6"/>
            <p:cNvSpPr>
              <a:spLocks noChangeArrowheads="1"/>
            </p:cNvSpPr>
            <p:nvPr/>
          </p:nvSpPr>
          <p:spPr bwMode="auto">
            <a:xfrm>
              <a:off x="3600" y="2064"/>
              <a:ext cx="2160" cy="1536"/>
            </a:xfrm>
            <a:prstGeom prst="cloudCallout">
              <a:avLst>
                <a:gd name="adj1" fmla="val -25833"/>
                <a:gd name="adj2" fmla="val -106903"/>
              </a:avLst>
            </a:prstGeom>
            <a:solidFill>
              <a:srgbClr val="FFFFD9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     在被调函数中，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不能通过指针改变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源字符串的内容。</a:t>
              </a:r>
            </a:p>
            <a:p>
              <a:pPr algn="l"/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即保护源串内容。</a:t>
              </a:r>
              <a:endParaRPr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276600" y="2283694"/>
            <a:ext cx="3808413" cy="974725"/>
          </a:xfrm>
          <a:prstGeom prst="rect">
            <a:avLst/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如果误写 *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source = ......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则编译时报错。</a:t>
            </a: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609600" y="5377731"/>
            <a:ext cx="8364538" cy="547688"/>
          </a:xfrm>
          <a:prstGeom prst="rect">
            <a:avLst/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定义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类型指针的主要目的是提高程序的安全性。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 autoUpdateAnimBg="0"/>
      <p:bldP spid="237576" grpId="0" animBg="1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250824" y="169476"/>
            <a:ext cx="8893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CC0000"/>
                </a:solidFill>
                <a:ea typeface="宋体" pitchFamily="2" charset="-122"/>
              </a:rPr>
              <a:t>9.8.2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引用类型变量的说明及使用</a:t>
            </a:r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381000" y="1111250"/>
            <a:ext cx="7712075" cy="685800"/>
            <a:chOff x="422" y="480"/>
            <a:chExt cx="4858" cy="432"/>
          </a:xfrm>
        </p:grpSpPr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422" y="522"/>
              <a:ext cx="47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3300"/>
                  </a:solidFill>
                  <a:ea typeface="宋体" pitchFamily="2" charset="-122"/>
                </a:rPr>
                <a:t>一般格式：</a:t>
              </a: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&lt;</a:t>
              </a:r>
              <a:r>
                <a:rPr lang="zh-CN" altLang="en-US" sz="2800" dirty="0">
                  <a:solidFill>
                    <a:schemeClr val="tx1"/>
                  </a:solidFill>
                  <a:ea typeface="宋体" pitchFamily="2" charset="-122"/>
                </a:rPr>
                <a:t>类型</a:t>
              </a: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&gt;  &amp;&lt;</a:t>
              </a:r>
              <a:r>
                <a:rPr lang="zh-CN" altLang="en-US" sz="2800" dirty="0">
                  <a:solidFill>
                    <a:schemeClr val="tx1"/>
                  </a:solidFill>
                  <a:ea typeface="宋体" pitchFamily="2" charset="-122"/>
                </a:rPr>
                <a:t>引用变量名</a:t>
              </a: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&gt; = &lt;</a:t>
              </a:r>
              <a:r>
                <a:rPr lang="zh-CN" altLang="en-US" sz="2800" dirty="0">
                  <a:solidFill>
                    <a:schemeClr val="tx1"/>
                  </a:solidFill>
                  <a:ea typeface="宋体" pitchFamily="2" charset="-122"/>
                </a:rPr>
                <a:t>变量名</a:t>
              </a:r>
              <a:r>
                <a:rPr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&gt;</a:t>
              </a:r>
            </a:p>
          </p:txBody>
        </p:sp>
        <p:sp>
          <p:nvSpPr>
            <p:cNvPr id="227333" name="Rectangle 5"/>
            <p:cNvSpPr>
              <a:spLocks noChangeArrowheads="1"/>
            </p:cNvSpPr>
            <p:nvPr/>
          </p:nvSpPr>
          <p:spPr bwMode="auto">
            <a:xfrm>
              <a:off x="1536" y="480"/>
              <a:ext cx="374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746125" y="1949450"/>
            <a:ext cx="2986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a;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int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&amp;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ref = a ;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746125" y="3016250"/>
            <a:ext cx="615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意义：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给变量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定义了一个别名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ref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762000" y="3625850"/>
            <a:ext cx="69230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a;  int &amp;ref=a;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a=8;     cout &lt;&lt; a &lt;&lt; ‘\t’ &lt;&lt; ref &lt;&lt; endl;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ref=10; cout &lt;&lt; a &lt;&lt; ‘\t’ &lt;&lt; ref &lt;&lt; endl;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990600" y="5302250"/>
            <a:ext cx="2368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输出：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8	8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         10	10</a:t>
            </a:r>
          </a:p>
        </p:txBody>
      </p:sp>
      <p:grpSp>
        <p:nvGrpSpPr>
          <p:cNvPr id="227338" name="Group 10"/>
          <p:cNvGrpSpPr>
            <a:grpSpLocks/>
          </p:cNvGrpSpPr>
          <p:nvPr/>
        </p:nvGrpSpPr>
        <p:grpSpPr bwMode="auto">
          <a:xfrm>
            <a:off x="7239000" y="2133600"/>
            <a:ext cx="1524000" cy="946150"/>
            <a:chOff x="4560" y="1344"/>
            <a:chExt cx="960" cy="596"/>
          </a:xfrm>
        </p:grpSpPr>
        <p:sp>
          <p:nvSpPr>
            <p:cNvPr id="227339" name="Rectangle 11"/>
            <p:cNvSpPr>
              <a:spLocks noChangeArrowheads="1"/>
            </p:cNvSpPr>
            <p:nvPr/>
          </p:nvSpPr>
          <p:spPr bwMode="auto">
            <a:xfrm>
              <a:off x="4944" y="1488"/>
              <a:ext cx="57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4560" y="1344"/>
              <a:ext cx="3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</a:t>
              </a:r>
            </a:p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ref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4" grpId="0" autoUpdateAnimBg="0"/>
      <p:bldP spid="227335" grpId="0" autoUpdateAnimBg="0"/>
      <p:bldP spid="227336" grpId="0" autoUpdateAnimBg="0"/>
      <p:bldP spid="227337" grpId="0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873989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9.39] 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为指针类型变量定义引用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main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()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a;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*p=&amp;a;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*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&amp;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p1=p;  </a:t>
            </a:r>
            <a:r>
              <a:rPr lang="en-US" altLang="zh-CN" sz="2800" dirty="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006600"/>
                </a:solidFill>
                <a:ea typeface="宋体" pitchFamily="2" charset="-122"/>
              </a:rPr>
              <a:t>为指针定义引用，于是</a:t>
            </a:r>
            <a:r>
              <a:rPr lang="en-US" altLang="zh-CN" sz="2800" dirty="0">
                <a:solidFill>
                  <a:srgbClr val="006600"/>
                </a:solidFill>
                <a:ea typeface="宋体" pitchFamily="2" charset="-122"/>
              </a:rPr>
              <a:t>p</a:t>
            </a:r>
            <a:r>
              <a:rPr lang="zh-CN" altLang="en-US" sz="2800" dirty="0">
                <a:solidFill>
                  <a:srgbClr val="006600"/>
                </a:solidFill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rgbClr val="006600"/>
                </a:solidFill>
                <a:ea typeface="宋体" pitchFamily="2" charset="-122"/>
              </a:rPr>
              <a:t>p1</a:t>
            </a:r>
            <a:r>
              <a:rPr lang="zh-CN" altLang="en-US" sz="2800" dirty="0">
                <a:solidFill>
                  <a:srgbClr val="006600"/>
                </a:solidFill>
                <a:ea typeface="宋体" pitchFamily="2" charset="-122"/>
              </a:rPr>
              <a:t>等价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*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p1=5;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*p = *p+3;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&lt;&lt;a&lt;&lt;','&lt;&lt;*p&lt;&lt;','&lt;&lt;*p1&lt;&lt;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}                                     </a:t>
            </a:r>
            <a:r>
              <a:rPr lang="zh-CN" altLang="en-US" sz="2800" dirty="0" smtClean="0">
                <a:solidFill>
                  <a:schemeClr val="accent2"/>
                </a:solidFill>
                <a:ea typeface="宋体" pitchFamily="2" charset="-122"/>
              </a:rPr>
              <a:t>程序运行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后，输出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8, 8, 8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228600" y="0"/>
            <a:ext cx="6256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除了基本类型的变量可以定义引用外，</a:t>
            </a:r>
          </a:p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指针类型也可以定义引用。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228600" y="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注意事项：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152400" y="641350"/>
            <a:ext cx="572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Font typeface="Wingdings 3" pitchFamily="18" charset="2"/>
              <a:buChar char="è"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一个变量可定义多个引用：</a:t>
            </a:r>
          </a:p>
          <a:p>
            <a:pPr algn="l"/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i;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&amp;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ref1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=i,  &amp;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ref2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=i;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11125" y="1752600"/>
            <a:ext cx="6062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Font typeface="Wingdings 3" pitchFamily="18" charset="2"/>
              <a:buChar char="è"/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可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定义引用的引用：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i;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&amp;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ref1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=i,  &amp;ref2=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ref1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76200" y="2766407"/>
            <a:ext cx="93506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chemeClr val="accent2"/>
              </a:buClr>
              <a:buFont typeface="Wingdings 3" pitchFamily="18" charset="2"/>
              <a:buChar char="è"/>
            </a:pP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  可以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为数组名定义常引用，也可为数组元素定义引用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：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a[10]={1,2,3,4,5,6}, i; </a:t>
            </a:r>
          </a:p>
          <a:p>
            <a:pPr algn="l"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*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&amp;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=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正确。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是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的引用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等价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&amp;ref5 = a[5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];     //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正确，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ref2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a[5]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为同一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变量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</a:pP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    b[i] </a:t>
            </a:r>
            <a:r>
              <a:rPr lang="zh-CN" altLang="en-US" sz="2800" dirty="0" smtClean="0">
                <a:solidFill>
                  <a:srgbClr val="C00000"/>
                </a:solidFill>
                <a:ea typeface="宋体" pitchFamily="2" charset="-122"/>
              </a:rPr>
              <a:t>访问 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a[i] </a:t>
            </a:r>
            <a:endParaRPr lang="zh-CN" altLang="en-US" sz="2800" dirty="0">
              <a:solidFill>
                <a:srgbClr val="C00000"/>
              </a:solidFill>
              <a:ea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8904" y="5068341"/>
            <a:ext cx="83715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accent2"/>
              </a:buClr>
              <a:buFont typeface="Wingdings 3" pitchFamily="18" charset="2"/>
              <a:buChar char="è"/>
            </a:pP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可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为动态申请的空间定义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引用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&amp;ref = * new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	// new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返回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指针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buClr>
                <a:schemeClr val="accent2"/>
              </a:buClr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ref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 200 ;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0" grpId="0" autoUpdateAnimBg="0"/>
      <p:bldP spid="229381" grpId="0" autoUpdateAnimBg="0"/>
      <p:bldP spid="6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250825" y="100013"/>
            <a:ext cx="7759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 smtClean="0">
                <a:solidFill>
                  <a:srgbClr val="CC0000"/>
                </a:solidFill>
                <a:ea typeface="宋体" pitchFamily="2" charset="-122"/>
              </a:rPr>
              <a:t>9.8.3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引用和函数</a:t>
            </a:r>
          </a:p>
          <a:p>
            <a:pPr algn="l"/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      引用类型变量主要用作函数参数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 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07504" y="990600"/>
            <a:ext cx="9036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700" dirty="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zh-CN" altLang="en-US" sz="27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．基本类型变量和指针变量作函数参数</a:t>
            </a:r>
            <a:r>
              <a:rPr lang="zh-CN" altLang="en-US" sz="2700" dirty="0">
                <a:solidFill>
                  <a:srgbClr val="CC3300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zh-CN" altLang="en-US" sz="27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回顾</a:t>
            </a:r>
            <a:r>
              <a:rPr lang="zh-CN" altLang="en-US" sz="27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7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</a:t>
            </a:r>
            <a:r>
              <a:rPr lang="zh-CN" altLang="en-US" sz="27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基本类型变量和指针变量作函数</a:t>
            </a:r>
            <a:r>
              <a:rPr lang="zh-CN" altLang="en-US" sz="27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参数的</a:t>
            </a:r>
            <a:r>
              <a:rPr lang="zh-CN" altLang="en-US" sz="27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两个例子：</a:t>
            </a:r>
            <a:r>
              <a:rPr lang="zh-CN" altLang="en-US" sz="27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152400" y="2001029"/>
            <a:ext cx="42672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114300" algn="just"/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9.8 </a:t>
            </a:r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基本类型量作函数参数</a:t>
            </a:r>
          </a:p>
          <a:p>
            <a:pPr indent="114300" algn="just" eaLnBrk="0" hangingPunct="0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swap(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x,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y)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t ;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t = x ;  x = y ;  y = t ;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indent="114300" algn="just" eaLnBrk="0" hangingPunct="0"/>
            <a:r>
              <a:rPr lang="en-US" altLang="zh-CN" sz="24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x=3, y=9;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swap(x, y);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&lt;&lt; x&lt;&lt; ', ' &lt;&lt; y &lt;&lt;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lang="en-US" altLang="zh-CN" sz="24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114300" algn="just" eaLnBrk="0" hangingPunct="0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 return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indent="114300" algn="just" eaLnBrk="0" hangingPunct="0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indent="114300" algn="just" eaLnBrk="0" hangingPunct="0"/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程序运行后，输出：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3, 9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4572000" y="2001029"/>
            <a:ext cx="4267200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114300" algn="just"/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9.9 </a:t>
            </a:r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指针作函数参数</a:t>
            </a:r>
          </a:p>
          <a:p>
            <a:pPr indent="114300" algn="just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swap(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t ;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t=*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; 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=*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; 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= t;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indent="114300" algn="just"/>
            <a:r>
              <a:rPr lang="en-US" altLang="zh-CN" sz="24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indent="114300" algn="just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{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x=3, y=9, *p1, *p2;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p1=&amp;x; p2=&amp;y;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swap (p1, p2);</a:t>
            </a:r>
          </a:p>
          <a:p>
            <a:pPr indent="114300" algn="just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&lt;&lt; x&lt;&lt; ', '&lt;&lt; y&lt;&lt;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lang="en-US" altLang="zh-CN" sz="2400" dirty="0" smtClean="0">
              <a:solidFill>
                <a:schemeClr val="tx1"/>
              </a:solidFill>
              <a:ea typeface="宋体" pitchFamily="2" charset="-122"/>
            </a:endParaRPr>
          </a:p>
          <a:p>
            <a:pPr indent="114300" algn="just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  return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indent="114300" algn="just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} </a:t>
            </a:r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程序运行后，输出：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9, 3 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autoUpdateAnimBg="0"/>
      <p:bldP spid="230408" grpId="0" animBg="1" autoUpdateAnimBg="0"/>
      <p:bldP spid="230409" grpId="0" animBg="1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76200" y="152400"/>
            <a:ext cx="888206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．引用类型作函数参数</a:t>
            </a:r>
          </a:p>
          <a:p>
            <a:pPr algn="l"/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9.40]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引用类型作函数参数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swap(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&amp;x,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&amp;y)    //A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t;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t = x ;  x = y ;  y = t 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x=3, y=9;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swap(x, y);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&lt;&lt;x&lt;&lt;','&lt;&lt;y&lt;&lt;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	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  <a:endParaRPr lang="en-US" altLang="zh-CN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程序运行后，输出：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9, 3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grpSp>
        <p:nvGrpSpPr>
          <p:cNvPr id="231431" name="Group 7"/>
          <p:cNvGrpSpPr>
            <a:grpSpLocks/>
          </p:cNvGrpSpPr>
          <p:nvPr/>
        </p:nvGrpSpPr>
        <p:grpSpPr bwMode="auto">
          <a:xfrm>
            <a:off x="1081088" y="1484784"/>
            <a:ext cx="7748588" cy="3429000"/>
            <a:chOff x="681" y="1200"/>
            <a:chExt cx="4881" cy="2160"/>
          </a:xfrm>
        </p:grpSpPr>
        <p:sp>
          <p:nvSpPr>
            <p:cNvPr id="231428" name="Line 4"/>
            <p:cNvSpPr>
              <a:spLocks noChangeShapeType="1"/>
            </p:cNvSpPr>
            <p:nvPr/>
          </p:nvSpPr>
          <p:spPr bwMode="auto">
            <a:xfrm>
              <a:off x="1056" y="1200"/>
              <a:ext cx="14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29" name="Line 5"/>
            <p:cNvSpPr>
              <a:spLocks noChangeShapeType="1"/>
            </p:cNvSpPr>
            <p:nvPr/>
          </p:nvSpPr>
          <p:spPr bwMode="auto">
            <a:xfrm>
              <a:off x="681" y="3360"/>
              <a:ext cx="102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30" name="AutoShape 6"/>
            <p:cNvSpPr>
              <a:spLocks noChangeArrowheads="1"/>
            </p:cNvSpPr>
            <p:nvPr/>
          </p:nvSpPr>
          <p:spPr bwMode="auto">
            <a:xfrm>
              <a:off x="2880" y="1296"/>
              <a:ext cx="2682" cy="1859"/>
            </a:xfrm>
            <a:prstGeom prst="horizontalScroll">
              <a:avLst>
                <a:gd name="adj" fmla="val 12500"/>
              </a:avLst>
            </a:prstGeom>
            <a:solidFill>
              <a:srgbClr val="FFFF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en-US" altLang="zh-CN" sz="2800">
                <a:solidFill>
                  <a:srgbClr val="FF3300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使用引用作参数，</a:t>
              </a:r>
            </a:p>
            <a:p>
              <a:pPr algn="l"/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增强程序的可读性和编程的方便性。</a:t>
              </a:r>
            </a:p>
            <a:p>
              <a:pPr algn="l"/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43597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9.9 </a:t>
            </a:r>
            <a:r>
              <a:rPr lang="zh-CN" altLang="en-US" sz="280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存储空间的动态分配和释放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以前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，变量存储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空间的分配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是系统完成的，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不需用户干预。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&lt;1&gt;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静态变量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--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编译时分配空间。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&lt;2&gt;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动态变量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--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系统运行时分配空间。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74613" y="2209800"/>
            <a:ext cx="9069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可以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通过变量名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来访问存储空间，也可以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通过指针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来访问存储空间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                           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直接访问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)                                     (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间接访问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76200" y="3276600"/>
            <a:ext cx="93694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buClr>
                <a:schemeClr val="accent2"/>
              </a:buClr>
              <a:buFont typeface="Monotype Sorts" charset="2"/>
              <a:buChar char="u"/>
            </a:pP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现在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我们学习一种在程序运行过程中，动态申请存储空间的方法。</a:t>
            </a:r>
          </a:p>
          <a:p>
            <a:pPr algn="l">
              <a:lnSpc>
                <a:spcPct val="120000"/>
              </a:lnSpc>
              <a:buClr>
                <a:schemeClr val="accent2"/>
              </a:buClr>
              <a:buFont typeface="Monotype Sorts" charset="2"/>
              <a:buChar char="u"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程序动态申请空间是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由用户在编程时安排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的。</a:t>
            </a:r>
          </a:p>
          <a:p>
            <a:pPr algn="l">
              <a:lnSpc>
                <a:spcPct val="120000"/>
              </a:lnSpc>
              <a:buClr>
                <a:schemeClr val="accent2"/>
              </a:buClr>
              <a:buFont typeface="Monotype Sorts" charset="2"/>
              <a:buChar char="u"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申请多少空间由运行时情况而定。只能通过指针访问动态空间。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1295400" y="4876800"/>
            <a:ext cx="23860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如：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n;</a:t>
            </a:r>
          </a:p>
          <a:p>
            <a:pPr algn="l"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cin &gt;&gt; n ; </a:t>
            </a:r>
            <a:r>
              <a:rPr lang="en-US" altLang="zh-CN" sz="4000">
                <a:solidFill>
                  <a:srgbClr val="FF3300"/>
                </a:solidFill>
                <a:ea typeface="宋体" pitchFamily="2" charset="-122"/>
              </a:rPr>
              <a:t>×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int a[n];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5249863"/>
            <a:ext cx="29416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如何解决这个问题？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utoUpdateAnimBg="0"/>
      <p:bldP spid="238596" grpId="0" build="p" autoUpdateAnimBg="0"/>
      <p:bldP spid="238597" grpId="0" autoUpdateAnimBg="0"/>
      <p:bldP spid="238598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1219200" y="706438"/>
            <a:ext cx="5145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new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动态申请存储空间。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delete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释放由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new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申请的存储空间。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304800" y="1646238"/>
            <a:ext cx="88773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1.  new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运算符的四种格式：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400" u="sng">
                <a:solidFill>
                  <a:srgbClr val="FF3300"/>
                </a:solidFill>
                <a:ea typeface="宋体" pitchFamily="2" charset="-122"/>
              </a:rPr>
              <a:t>格式一：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指针变量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= new 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&gt;;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申请一个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类型变量的空间，并返回该空间的起始地址</a:t>
            </a: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304800" y="174625"/>
            <a:ext cx="426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9.9.1  new </a:t>
            </a:r>
            <a:r>
              <a:rPr lang="zh-CN" altLang="zh-CN" sz="2800">
                <a:solidFill>
                  <a:srgbClr val="CC0000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delete </a:t>
            </a:r>
            <a:r>
              <a:rPr lang="zh-CN" altLang="zh-CN" sz="2800">
                <a:solidFill>
                  <a:srgbClr val="CC0000"/>
                </a:solidFill>
                <a:ea typeface="宋体" pitchFamily="2" charset="-122"/>
              </a:rPr>
              <a:t>运算符</a:t>
            </a:r>
            <a:endParaRPr lang="zh-CN" altLang="en-US" sz="2800">
              <a:solidFill>
                <a:srgbClr val="CC0000"/>
              </a:solidFill>
              <a:ea typeface="宋体" pitchFamily="2" charset="-122"/>
            </a:endParaRPr>
          </a:p>
        </p:txBody>
      </p:sp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304800" y="4135438"/>
            <a:ext cx="8380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u="sng">
                <a:solidFill>
                  <a:srgbClr val="FF3300"/>
                </a:solidFill>
                <a:ea typeface="宋体" pitchFamily="2" charset="-122"/>
              </a:rPr>
              <a:t>格式二：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指针变量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&gt;= new&lt;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(&lt;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值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&gt;);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申请一个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类型变量的空间，以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值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初始化该值，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并返回该空间的起始地址。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533400" y="2851150"/>
            <a:ext cx="6856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 *p;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p =  new int ;   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*p=8;       </a:t>
            </a:r>
            <a:r>
              <a:rPr lang="en-US" altLang="zh-CN" sz="240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006600"/>
                </a:solidFill>
                <a:ea typeface="宋体" pitchFamily="2" charset="-122"/>
              </a:rPr>
              <a:t>该空间只能通过指针 </a:t>
            </a:r>
            <a:r>
              <a:rPr lang="en-US" altLang="zh-CN" sz="2400">
                <a:solidFill>
                  <a:srgbClr val="006600"/>
                </a:solidFill>
                <a:ea typeface="宋体" pitchFamily="2" charset="-122"/>
              </a:rPr>
              <a:t>p </a:t>
            </a:r>
            <a:r>
              <a:rPr lang="zh-CN" altLang="en-US" sz="2400">
                <a:solidFill>
                  <a:srgbClr val="006600"/>
                </a:solidFill>
                <a:ea typeface="宋体" pitchFamily="2" charset="-122"/>
              </a:rPr>
              <a:t>间接访问。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09600" y="5410200"/>
            <a:ext cx="7226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 *p, i 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p =  new int(8) ;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该空间中的初值为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 = *p;                 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该空间只能通过指针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访问。</a:t>
            </a:r>
          </a:p>
        </p:txBody>
      </p:sp>
      <p:grpSp>
        <p:nvGrpSpPr>
          <p:cNvPr id="239624" name="Group 8"/>
          <p:cNvGrpSpPr>
            <a:grpSpLocks/>
          </p:cNvGrpSpPr>
          <p:nvPr/>
        </p:nvGrpSpPr>
        <p:grpSpPr bwMode="auto">
          <a:xfrm>
            <a:off x="7604125" y="3571875"/>
            <a:ext cx="1235075" cy="538163"/>
            <a:chOff x="4790" y="2250"/>
            <a:chExt cx="778" cy="339"/>
          </a:xfrm>
        </p:grpSpPr>
        <p:sp>
          <p:nvSpPr>
            <p:cNvPr id="239625" name="Text Box 9"/>
            <p:cNvSpPr txBox="1">
              <a:spLocks noChangeArrowheads="1"/>
            </p:cNvSpPr>
            <p:nvPr/>
          </p:nvSpPr>
          <p:spPr bwMode="auto">
            <a:xfrm>
              <a:off x="5136" y="2256"/>
              <a:ext cx="432" cy="333"/>
            </a:xfrm>
            <a:prstGeom prst="rect">
              <a:avLst/>
            </a:prstGeom>
            <a:noFill/>
            <a:ln w="952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39626" name="Line 10"/>
            <p:cNvSpPr>
              <a:spLocks noChangeShapeType="1"/>
            </p:cNvSpPr>
            <p:nvPr/>
          </p:nvSpPr>
          <p:spPr bwMode="auto">
            <a:xfrm>
              <a:off x="4848" y="2304"/>
              <a:ext cx="24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27" name="Text Box 11"/>
            <p:cNvSpPr txBox="1">
              <a:spLocks noChangeArrowheads="1"/>
            </p:cNvSpPr>
            <p:nvPr/>
          </p:nvSpPr>
          <p:spPr bwMode="auto">
            <a:xfrm>
              <a:off x="4790" y="225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239628" name="Group 12"/>
          <p:cNvGrpSpPr>
            <a:grpSpLocks/>
          </p:cNvGrpSpPr>
          <p:nvPr/>
        </p:nvGrpSpPr>
        <p:grpSpPr bwMode="auto">
          <a:xfrm>
            <a:off x="7543800" y="5405438"/>
            <a:ext cx="1235075" cy="538162"/>
            <a:chOff x="4790" y="2250"/>
            <a:chExt cx="778" cy="339"/>
          </a:xfrm>
        </p:grpSpPr>
        <p:sp>
          <p:nvSpPr>
            <p:cNvPr id="239629" name="Text Box 13"/>
            <p:cNvSpPr txBox="1">
              <a:spLocks noChangeArrowheads="1"/>
            </p:cNvSpPr>
            <p:nvPr/>
          </p:nvSpPr>
          <p:spPr bwMode="auto">
            <a:xfrm>
              <a:off x="5136" y="2256"/>
              <a:ext cx="432" cy="333"/>
            </a:xfrm>
            <a:prstGeom prst="rect">
              <a:avLst/>
            </a:prstGeom>
            <a:noFill/>
            <a:ln w="952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8</a:t>
              </a:r>
            </a:p>
          </p:txBody>
        </p:sp>
        <p:sp>
          <p:nvSpPr>
            <p:cNvPr id="239630" name="Line 14"/>
            <p:cNvSpPr>
              <a:spLocks noChangeShapeType="1"/>
            </p:cNvSpPr>
            <p:nvPr/>
          </p:nvSpPr>
          <p:spPr bwMode="auto">
            <a:xfrm>
              <a:off x="4848" y="2304"/>
              <a:ext cx="24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631" name="Text Box 15"/>
            <p:cNvSpPr txBox="1">
              <a:spLocks noChangeArrowheads="1"/>
            </p:cNvSpPr>
            <p:nvPr/>
          </p:nvSpPr>
          <p:spPr bwMode="auto">
            <a:xfrm>
              <a:off x="4790" y="225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1" grpId="0" autoUpdateAnimBg="0"/>
      <p:bldP spid="239622" grpId="0" autoUpdateAnimBg="0"/>
      <p:bldP spid="2396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4800" y="3048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总结：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&amp;m ----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获得变量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的地址。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 *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----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为指针变量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所指向的内容。</a:t>
            </a:r>
          </a:p>
        </p:txBody>
      </p:sp>
      <p:grpSp>
        <p:nvGrpSpPr>
          <p:cNvPr id="15425" name="Group 65"/>
          <p:cNvGrpSpPr>
            <a:grpSpLocks/>
          </p:cNvGrpSpPr>
          <p:nvPr/>
        </p:nvGrpSpPr>
        <p:grpSpPr bwMode="auto">
          <a:xfrm>
            <a:off x="914400" y="1905000"/>
            <a:ext cx="6172200" cy="2152650"/>
            <a:chOff x="576" y="1200"/>
            <a:chExt cx="3888" cy="1356"/>
          </a:xfrm>
        </p:grpSpPr>
        <p:sp>
          <p:nvSpPr>
            <p:cNvPr id="15420" name="Text Box 60"/>
            <p:cNvSpPr txBox="1">
              <a:spLocks noChangeArrowheads="1"/>
            </p:cNvSpPr>
            <p:nvPr/>
          </p:nvSpPr>
          <p:spPr bwMode="auto">
            <a:xfrm>
              <a:off x="576" y="1200"/>
              <a:ext cx="3888" cy="13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记住：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已知  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int  *p , m ;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                       p = &amp;m ;  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             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则    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              &amp;m   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</a:rPr>
                <a:t>等价</a:t>
              </a:r>
              <a:endParaRPr lang="zh-CN" altLang="en-US" sz="2800">
                <a:solidFill>
                  <a:schemeClr val="tx1"/>
                </a:solidFill>
                <a:ea typeface="宋体" pitchFamily="2" charset="-122"/>
              </a:endParaRPr>
            </a:p>
            <a:p>
              <a:pPr algn="l">
                <a:lnSpc>
                  <a:spcPct val="120000"/>
                </a:lnSpc>
              </a:pP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                      *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             m</a:t>
              </a:r>
            </a:p>
          </p:txBody>
        </p:sp>
        <p:sp>
          <p:nvSpPr>
            <p:cNvPr id="15422" name="AutoShape 62"/>
            <p:cNvSpPr>
              <a:spLocks noChangeArrowheads="1"/>
            </p:cNvSpPr>
            <p:nvPr/>
          </p:nvSpPr>
          <p:spPr bwMode="auto">
            <a:xfrm>
              <a:off x="2165" y="2016"/>
              <a:ext cx="523" cy="144"/>
            </a:xfrm>
            <a:prstGeom prst="leftRightArrow">
              <a:avLst>
                <a:gd name="adj1" fmla="val 50000"/>
                <a:gd name="adj2" fmla="val 7263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423" name="AutoShape 63"/>
            <p:cNvSpPr>
              <a:spLocks noChangeArrowheads="1"/>
            </p:cNvSpPr>
            <p:nvPr/>
          </p:nvSpPr>
          <p:spPr bwMode="auto">
            <a:xfrm>
              <a:off x="2160" y="2328"/>
              <a:ext cx="522" cy="144"/>
            </a:xfrm>
            <a:prstGeom prst="leftRightArrow">
              <a:avLst>
                <a:gd name="adj1" fmla="val 50000"/>
                <a:gd name="adj2" fmla="val 7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84138" y="249238"/>
            <a:ext cx="7534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u="sng">
                <a:solidFill>
                  <a:srgbClr val="FF3300"/>
                </a:solidFill>
                <a:ea typeface="宋体" pitchFamily="2" charset="-122"/>
              </a:rPr>
              <a:t>格式三：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指针变量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= new 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[&lt;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&gt;];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个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类型变量的空间，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并返回该空间的起始地址，（分配一维数组空间）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84138" y="3221038"/>
            <a:ext cx="88217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 u="sng">
                <a:solidFill>
                  <a:srgbClr val="FF3300"/>
                </a:solidFill>
                <a:ea typeface="宋体" pitchFamily="2" charset="-122"/>
              </a:rPr>
              <a:t>格式四：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指针变量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= new 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&gt; [&lt;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1&gt;] [&lt;</a:t>
            </a:r>
            <a:r>
              <a:rPr lang="zh-CN" altLang="en-US" sz="2400" u="sng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2&gt;]; 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申请（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1&gt;×&lt;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表达式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2&gt;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）个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类型名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类型变量的空间，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并返回该空间的起始地址（分配二维数组空间）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7938" y="1447800"/>
            <a:ext cx="84931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 *p;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p =  new int[10] ;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申请了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个整数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即一维数组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)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的空间，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......  p[i] ...... ;      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该空间只能通过指针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间接访问。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......  *(p+i) ...... ;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7938" y="4495800"/>
            <a:ext cx="91836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 (*p)[4] 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p = new int[3][4] ;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申请了二维数组的空间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返回二维数组指针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,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......  p[i][j] ...... ;    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该空间只能通过指针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访问。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......  *(*(p+i)+j) ...... ;</a:t>
            </a:r>
          </a:p>
        </p:txBody>
      </p:sp>
      <p:grpSp>
        <p:nvGrpSpPr>
          <p:cNvPr id="240646" name="Group 6"/>
          <p:cNvGrpSpPr>
            <a:grpSpLocks/>
          </p:cNvGrpSpPr>
          <p:nvPr/>
        </p:nvGrpSpPr>
        <p:grpSpPr bwMode="auto">
          <a:xfrm>
            <a:off x="7604125" y="452438"/>
            <a:ext cx="1235075" cy="2462212"/>
            <a:chOff x="4790" y="285"/>
            <a:chExt cx="778" cy="1551"/>
          </a:xfrm>
        </p:grpSpPr>
        <p:sp>
          <p:nvSpPr>
            <p:cNvPr id="240647" name="Text Box 7"/>
            <p:cNvSpPr txBox="1">
              <a:spLocks noChangeArrowheads="1"/>
            </p:cNvSpPr>
            <p:nvPr/>
          </p:nvSpPr>
          <p:spPr bwMode="auto">
            <a:xfrm>
              <a:off x="5136" y="291"/>
              <a:ext cx="432" cy="1545"/>
            </a:xfrm>
            <a:prstGeom prst="rect">
              <a:avLst/>
            </a:prstGeom>
            <a:noFill/>
            <a:ln w="9525">
              <a:solidFill>
                <a:srgbClr val="CC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800">
                <a:solidFill>
                  <a:srgbClr val="CC0066"/>
                </a:solidFill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…</a:t>
              </a:r>
            </a:p>
            <a:p>
              <a:pPr algn="l">
                <a:spcBef>
                  <a:spcPct val="50000"/>
                </a:spcBef>
              </a:pPr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0648" name="Line 8"/>
            <p:cNvSpPr>
              <a:spLocks noChangeShapeType="1"/>
            </p:cNvSpPr>
            <p:nvPr/>
          </p:nvSpPr>
          <p:spPr bwMode="auto">
            <a:xfrm>
              <a:off x="4848" y="339"/>
              <a:ext cx="240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4790" y="285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240650" name="Line 10"/>
            <p:cNvSpPr>
              <a:spLocks noChangeShapeType="1"/>
            </p:cNvSpPr>
            <p:nvPr/>
          </p:nvSpPr>
          <p:spPr bwMode="auto">
            <a:xfrm>
              <a:off x="5136" y="432"/>
              <a:ext cx="432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1" name="Line 11"/>
            <p:cNvSpPr>
              <a:spLocks noChangeShapeType="1"/>
            </p:cNvSpPr>
            <p:nvPr/>
          </p:nvSpPr>
          <p:spPr bwMode="auto">
            <a:xfrm>
              <a:off x="5136" y="576"/>
              <a:ext cx="432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2" name="Line 12"/>
            <p:cNvSpPr>
              <a:spLocks noChangeShapeType="1"/>
            </p:cNvSpPr>
            <p:nvPr/>
          </p:nvSpPr>
          <p:spPr bwMode="auto">
            <a:xfrm>
              <a:off x="5136" y="720"/>
              <a:ext cx="432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3" name="Line 13"/>
            <p:cNvSpPr>
              <a:spLocks noChangeShapeType="1"/>
            </p:cNvSpPr>
            <p:nvPr/>
          </p:nvSpPr>
          <p:spPr bwMode="auto">
            <a:xfrm>
              <a:off x="5136" y="1680"/>
              <a:ext cx="432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654" name="Line 14"/>
            <p:cNvSpPr>
              <a:spLocks noChangeShapeType="1"/>
            </p:cNvSpPr>
            <p:nvPr/>
          </p:nvSpPr>
          <p:spPr bwMode="auto">
            <a:xfrm>
              <a:off x="5136" y="864"/>
              <a:ext cx="432" cy="0"/>
            </a:xfrm>
            <a:prstGeom prst="line">
              <a:avLst/>
            </a:prstGeom>
            <a:noFill/>
            <a:ln w="9525">
              <a:solidFill>
                <a:srgbClr val="CC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autoUpdateAnimBg="0"/>
      <p:bldP spid="240644" grpId="0" autoUpdateAnimBg="0"/>
      <p:bldP spid="240645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381000" y="274638"/>
            <a:ext cx="607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★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由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动态申请的存储空间，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在程序结束前必须通过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delete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释放。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76200" y="1646238"/>
            <a:ext cx="8893175" cy="218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2. delete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运算符的两种格式：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zh-CN" altLang="en-US" sz="2800" u="sng">
                <a:solidFill>
                  <a:srgbClr val="FF3300"/>
                </a:solidFill>
                <a:ea typeface="宋体" pitchFamily="2" charset="-122"/>
              </a:rPr>
              <a:t>格式一：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delete &lt;</a:t>
            </a:r>
            <a:r>
              <a:rPr lang="zh-CN" altLang="en-US" sz="2800" u="sng">
                <a:solidFill>
                  <a:schemeClr val="tx1"/>
                </a:solidFill>
                <a:ea typeface="宋体" pitchFamily="2" charset="-122"/>
              </a:rPr>
              <a:t>指针变量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&gt;; </a:t>
            </a:r>
          </a:p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释放一个简单类型变量的空间</a:t>
            </a:r>
          </a:p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用于释放由上述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运算符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格式一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及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格式二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分配的空间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)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304800" y="3962400"/>
            <a:ext cx="5746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*p1, *p2;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p1 =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new int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;  p2 =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new int(9)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*p1 = 8;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delete p1 ;        delete p2 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/>
      <p:bldP spid="241668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6200" y="242888"/>
            <a:ext cx="9242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700" u="sng">
                <a:solidFill>
                  <a:srgbClr val="FF3300"/>
                </a:solidFill>
                <a:ea typeface="宋体" pitchFamily="2" charset="-122"/>
              </a:rPr>
              <a:t>格式二：</a:t>
            </a:r>
            <a:r>
              <a:rPr lang="zh-CN" altLang="en-US" sz="2700" u="sng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700" u="sng">
                <a:solidFill>
                  <a:schemeClr val="tx1"/>
                </a:solidFill>
                <a:ea typeface="宋体" pitchFamily="2" charset="-122"/>
              </a:rPr>
              <a:t>delete [N]pointer;</a:t>
            </a:r>
            <a:r>
              <a:rPr lang="en-US" altLang="zh-CN" sz="27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zh-CN" altLang="en-US" sz="2700">
                <a:solidFill>
                  <a:schemeClr val="tx1"/>
                </a:solidFill>
                <a:ea typeface="宋体" pitchFamily="2" charset="-122"/>
              </a:rPr>
              <a:t>释放一个指针指向的数组空间。</a:t>
            </a:r>
          </a:p>
          <a:p>
            <a:pPr algn="l"/>
            <a:r>
              <a:rPr lang="zh-CN" altLang="en-US" sz="2700">
                <a:solidFill>
                  <a:schemeClr val="tx1"/>
                </a:solidFill>
                <a:ea typeface="宋体" pitchFamily="2" charset="-122"/>
              </a:rPr>
              <a:t>                                                  </a:t>
            </a:r>
            <a:r>
              <a:rPr lang="en-US" altLang="zh-CN" sz="270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zh-CN" altLang="en-US" sz="2700">
                <a:solidFill>
                  <a:schemeClr val="tx1"/>
                </a:solidFill>
                <a:ea typeface="宋体" pitchFamily="2" charset="-122"/>
              </a:rPr>
              <a:t>是常数</a:t>
            </a:r>
            <a:r>
              <a:rPr lang="en-US" altLang="zh-CN" sz="270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zh-CN" altLang="en-US" sz="2700">
                <a:solidFill>
                  <a:schemeClr val="tx1"/>
                </a:solidFill>
                <a:ea typeface="宋体" pitchFamily="2" charset="-122"/>
              </a:rPr>
              <a:t>可省略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575786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*p;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p =  new int[10] 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......  p[i] ...... ;      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......  *(p+i) ...... ;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delete [ ] p ;     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800">
                <a:solidFill>
                  <a:srgbClr val="006600"/>
                </a:solidFill>
                <a:ea typeface="宋体" pitchFamily="2" charset="-122"/>
              </a:rPr>
              <a:t>或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delete [10]p;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609600" y="3733800"/>
            <a:ext cx="52244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(*p)[4];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p =  new int[3][4] 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......  p[i][j] ...... ;      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......  *(*(p+i)+j) ...... ;  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delete [ ] p ; 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800">
                <a:solidFill>
                  <a:srgbClr val="006600"/>
                </a:solidFill>
                <a:ea typeface="宋体" pitchFamily="2" charset="-122"/>
              </a:rPr>
              <a:t>或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delete [3]p;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2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457200" y="198438"/>
            <a:ext cx="7661072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CC0066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0066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0066"/>
                </a:solidFill>
                <a:ea typeface="宋体" pitchFamily="2" charset="-122"/>
              </a:rPr>
              <a:t>9.41]  </a:t>
            </a:r>
            <a:r>
              <a:rPr lang="zh-CN" altLang="en-US" sz="2800" dirty="0">
                <a:solidFill>
                  <a:srgbClr val="CC0066"/>
                </a:solidFill>
                <a:ea typeface="宋体" pitchFamily="2" charset="-122"/>
              </a:rPr>
              <a:t>使用动态数组空间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n, *p, i;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&gt;&gt; n ;</a:t>
            </a:r>
          </a:p>
          <a:p>
            <a:pPr algn="l"/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     p = new 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[n] ;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申请空间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for(i=0; i&lt;n; i++)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使用空间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&gt;&gt; p[i];   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zh-CN" sz="2800" dirty="0">
                <a:solidFill>
                  <a:srgbClr val="339933"/>
                </a:solidFill>
                <a:ea typeface="宋体" pitchFamily="2" charset="-122"/>
              </a:rPr>
              <a:t>或 </a:t>
            </a:r>
            <a:r>
              <a:rPr lang="en-US" altLang="zh-CN" sz="2800" dirty="0" err="1">
                <a:solidFill>
                  <a:srgbClr val="339933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 &gt;&gt; *(</a:t>
            </a:r>
            <a:r>
              <a:rPr lang="en-US" altLang="zh-CN" sz="2800" dirty="0" err="1">
                <a:solidFill>
                  <a:srgbClr val="339933"/>
                </a:solidFill>
                <a:ea typeface="宋体" pitchFamily="2" charset="-122"/>
              </a:rPr>
              <a:t>p+i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);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for(i=0; i&lt;n; i++)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p[i] &lt;&lt; '\t';  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// </a:t>
            </a:r>
            <a:r>
              <a:rPr lang="zh-CN" altLang="zh-CN" sz="2800" dirty="0">
                <a:solidFill>
                  <a:srgbClr val="339933"/>
                </a:solidFill>
                <a:ea typeface="宋体" pitchFamily="2" charset="-122"/>
              </a:rPr>
              <a:t>或 </a:t>
            </a:r>
            <a:r>
              <a:rPr lang="en-US" altLang="zh-CN" sz="2800" dirty="0" err="1">
                <a:solidFill>
                  <a:srgbClr val="339933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 &lt;&lt; *(</a:t>
            </a:r>
            <a:r>
              <a:rPr lang="en-US" altLang="zh-CN" sz="2800" dirty="0" err="1">
                <a:solidFill>
                  <a:srgbClr val="339933"/>
                </a:solidFill>
                <a:ea typeface="宋体" pitchFamily="2" charset="-122"/>
              </a:rPr>
              <a:t>p+i</a:t>
            </a:r>
            <a:r>
              <a:rPr lang="en-US" altLang="zh-CN" sz="2800" dirty="0">
                <a:solidFill>
                  <a:srgbClr val="339933"/>
                </a:solidFill>
                <a:ea typeface="宋体" pitchFamily="2" charset="-122"/>
              </a:rPr>
              <a:t>);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l"/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'\n';</a:t>
            </a:r>
          </a:p>
          <a:p>
            <a:pPr algn="l"/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     delete [ ] p ;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释放</a:t>
            </a:r>
            <a:r>
              <a:rPr lang="zh-CN" altLang="en-US" sz="2800" dirty="0" smtClean="0">
                <a:solidFill>
                  <a:srgbClr val="FF3300"/>
                </a:solidFill>
                <a:ea typeface="宋体" pitchFamily="2" charset="-122"/>
              </a:rPr>
              <a:t>空间</a:t>
            </a:r>
            <a:endParaRPr lang="en-US" altLang="zh-CN" sz="2800" dirty="0" smtClean="0">
              <a:solidFill>
                <a:srgbClr val="FF33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304800" y="174625"/>
            <a:ext cx="694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9.9.2  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使用 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new 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delete 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运算符的注意事项 </a:t>
            </a:r>
          </a:p>
        </p:txBody>
      </p:sp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755063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．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使用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运算符格式二在申请空间的同时初始化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该空间中的值。使用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运算符格式一、三和四，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分配的存储空间中的值是不确定的，申请空间完毕，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必须用赋值语句通过指针间接地对分配的空间赋值。 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28600" y="3214688"/>
            <a:ext cx="781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例如：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*p1=new int(5), *p2=new int ;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*p2 = 8 ;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222250" y="4038600"/>
            <a:ext cx="88328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．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运算符动态申请空间，不是每次都成功的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为保证程序执行正确，每次使用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new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申请空间后，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都要测试是否成功。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utoUpdateAnimBg="0"/>
      <p:bldP spid="283652" grpId="0" autoUpdateAnimBg="0"/>
      <p:bldP spid="283654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228600" y="220663"/>
            <a:ext cx="7588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注意：</a:t>
            </a:r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new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申请空间后，如果返回值为</a:t>
            </a:r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NULL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，</a:t>
            </a:r>
          </a:p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           表示申请不成功。</a:t>
            </a:r>
          </a:p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           因此，为保证程序执行正确，</a:t>
            </a:r>
          </a:p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           应在申请空间后，应进行检测。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492125" y="2100263"/>
            <a:ext cx="6746875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*p;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= new float[10] 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if( p = = NULL )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CC3300"/>
                </a:solidFill>
                <a:ea typeface="宋体" pitchFamily="2" charset="-122"/>
              </a:rPr>
              <a:t>或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p==0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{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cout &lt;&lt; "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动态分配不成功，终止执行！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\n";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exit(3);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......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delete [ ] p ;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228600" y="791294"/>
            <a:ext cx="3665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339933"/>
              </a:buClr>
              <a:buFont typeface="Monotype Sorts" charset="2"/>
              <a:buNone/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1.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结构体类型变量指针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441325" y="1302469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指针可以指向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型变量，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是一种基本数据类型。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结构体是一种构造类型数据，也可以定义指针指向结构体变量。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-111125" y="2139081"/>
            <a:ext cx="43783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400">
                <a:solidFill>
                  <a:srgbClr val="CC0066"/>
                </a:solidFill>
                <a:ea typeface="宋体" pitchFamily="2" charset="-122"/>
              </a:rPr>
              <a:t>类比：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int  x, *p;   p = &amp;x;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                          *p &lt;=&gt; x 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212725" y="2961406"/>
            <a:ext cx="717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  <a:ea typeface="宋体" pitchFamily="2" charset="-122"/>
              </a:rPr>
              <a:t>student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  stud1, *p1;    p1 = &amp;stud1;  </a:t>
            </a:r>
            <a:r>
              <a:rPr lang="en-US" altLang="zh-CN" sz="2400">
                <a:solidFill>
                  <a:srgbClr val="339933"/>
                </a:solidFill>
                <a:ea typeface="宋体" pitchFamily="2" charset="-122"/>
              </a:rPr>
              <a:t>//  *p1 &lt;=&gt; stud1</a:t>
            </a:r>
            <a:endParaRPr lang="en-US" altLang="zh-CN" sz="2400" b="0">
              <a:solidFill>
                <a:srgbClr val="339933"/>
              </a:solidFill>
              <a:ea typeface="宋体" pitchFamily="2" charset="-122"/>
            </a:endParaRPr>
          </a:p>
        </p:txBody>
      </p:sp>
      <p:grpSp>
        <p:nvGrpSpPr>
          <p:cNvPr id="245766" name="Group 6"/>
          <p:cNvGrpSpPr>
            <a:grpSpLocks/>
          </p:cNvGrpSpPr>
          <p:nvPr/>
        </p:nvGrpSpPr>
        <p:grpSpPr bwMode="auto">
          <a:xfrm>
            <a:off x="4038600" y="3512269"/>
            <a:ext cx="4411663" cy="3013075"/>
            <a:chOff x="2726" y="2374"/>
            <a:chExt cx="2779" cy="1898"/>
          </a:xfrm>
        </p:grpSpPr>
        <p:sp>
          <p:nvSpPr>
            <p:cNvPr id="245767" name="Text Box 7"/>
            <p:cNvSpPr txBox="1">
              <a:spLocks noChangeArrowheads="1"/>
            </p:cNvSpPr>
            <p:nvPr/>
          </p:nvSpPr>
          <p:spPr bwMode="auto">
            <a:xfrm>
              <a:off x="2726" y="2374"/>
              <a:ext cx="2779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zh-CN" altLang="en-US" sz="2400">
                  <a:solidFill>
                    <a:srgbClr val="FF3300"/>
                  </a:solidFill>
                  <a:ea typeface="宋体" pitchFamily="2" charset="-122"/>
                </a:rPr>
                <a:t>通过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结构体</a:t>
              </a:r>
              <a:r>
                <a:rPr lang="zh-CN" altLang="en-US" sz="2400">
                  <a:solidFill>
                    <a:srgbClr val="FF3300"/>
                  </a:solidFill>
                  <a:ea typeface="宋体" pitchFamily="2" charset="-122"/>
                </a:rPr>
                <a:t>指针</a:t>
              </a:r>
              <a:endParaRPr lang="zh-CN" altLang="en-US" sz="2400" b="0">
                <a:solidFill>
                  <a:srgbClr val="FF3300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      </a:t>
              </a:r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引用成员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         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(*p1).num                  p1-&gt;num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(*p1).name                p1-&gt;name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(*p1).age                    p1-&gt;age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(*p1).sex                     p1-&gt;sex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(*p1).score                p1-&gt;score </a:t>
              </a:r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>
              <a:off x="4224" y="2688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>
              <a:off x="2784" y="2688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770" name="Group 10"/>
          <p:cNvGrpSpPr>
            <a:grpSpLocks/>
          </p:cNvGrpSpPr>
          <p:nvPr/>
        </p:nvGrpSpPr>
        <p:grpSpPr bwMode="auto">
          <a:xfrm>
            <a:off x="228600" y="3494806"/>
            <a:ext cx="2711450" cy="3013075"/>
            <a:chOff x="326" y="2330"/>
            <a:chExt cx="1708" cy="1898"/>
          </a:xfrm>
        </p:grpSpPr>
        <p:sp>
          <p:nvSpPr>
            <p:cNvPr id="245771" name="Text Box 11"/>
            <p:cNvSpPr txBox="1">
              <a:spLocks noChangeArrowheads="1"/>
            </p:cNvSpPr>
            <p:nvPr/>
          </p:nvSpPr>
          <p:spPr bwMode="auto">
            <a:xfrm>
              <a:off x="326" y="2330"/>
              <a:ext cx="1708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 </a:t>
              </a:r>
              <a:r>
                <a:rPr lang="zh-CN" altLang="en-US" sz="2400">
                  <a:solidFill>
                    <a:srgbClr val="FF3300"/>
                  </a:solidFill>
                  <a:ea typeface="宋体" pitchFamily="2" charset="-122"/>
                </a:rPr>
                <a:t>通过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结构体</a:t>
              </a:r>
              <a:r>
                <a:rPr lang="zh-CN" altLang="en-US" sz="2400">
                  <a:solidFill>
                    <a:srgbClr val="FF3300"/>
                  </a:solidFill>
                  <a:ea typeface="宋体" pitchFamily="2" charset="-122"/>
                </a:rPr>
                <a:t>变量名</a:t>
              </a:r>
              <a:endParaRPr lang="zh-CN" altLang="en-US" sz="2400" b="0">
                <a:solidFill>
                  <a:srgbClr val="FF3300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   </a:t>
              </a:r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引用成员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  </a:t>
              </a:r>
            </a:p>
            <a:p>
              <a:pPr algn="l"/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  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stud1.num  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stud1.name  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stud1.age   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stud1.sex       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stud1.score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5772" name="Line 12"/>
            <p:cNvSpPr>
              <a:spLocks noChangeShapeType="1"/>
            </p:cNvSpPr>
            <p:nvPr/>
          </p:nvSpPr>
          <p:spPr bwMode="auto">
            <a:xfrm flipH="1">
              <a:off x="336" y="2592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3" name="Line 13"/>
            <p:cNvSpPr>
              <a:spLocks noChangeShapeType="1"/>
            </p:cNvSpPr>
            <p:nvPr/>
          </p:nvSpPr>
          <p:spPr bwMode="auto">
            <a:xfrm>
              <a:off x="1440" y="2640"/>
              <a:ext cx="2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2530475" y="5358531"/>
            <a:ext cx="411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b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&lt;=&gt;                                    &lt;=&gt;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250825" y="-10394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9.10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链表</a:t>
            </a:r>
            <a:r>
              <a:rPr lang="zh-CN" altLang="en-US" sz="2800" dirty="0" smtClean="0">
                <a:solidFill>
                  <a:srgbClr val="CC0000"/>
                </a:solidFill>
                <a:ea typeface="宋体" pitchFamily="2" charset="-122"/>
              </a:rPr>
              <a:t>及其算法</a:t>
            </a:r>
            <a:endParaRPr lang="zh-CN" altLang="en-US" sz="2800" dirty="0">
              <a:solidFill>
                <a:srgbClr val="CC0000"/>
              </a:solidFill>
              <a:ea typeface="宋体" pitchFamily="2" charset="-122"/>
            </a:endParaRPr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4048125" y="83269"/>
            <a:ext cx="3725863" cy="2254250"/>
          </a:xfrm>
          <a:prstGeom prst="rect">
            <a:avLst/>
          </a:prstGeom>
          <a:solidFill>
            <a:srgbClr val="FFFFCC"/>
          </a:solidFill>
          <a:ln w="2857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struct  student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{  int   num;      /* </a:t>
            </a: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学号 *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/  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   char  name[20]; /* </a:t>
            </a: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姓名 *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/ 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   int   age;      /* </a:t>
            </a: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年龄 *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/ 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   char  sex;      /* </a:t>
            </a: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性别 *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/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   int   score;    /* </a:t>
            </a:r>
            <a:r>
              <a:rPr lang="zh-CN" altLang="en-US" sz="2000">
                <a:solidFill>
                  <a:schemeClr val="tx1"/>
                </a:solidFill>
                <a:ea typeface="宋体" pitchFamily="2" charset="-122"/>
              </a:rPr>
              <a:t>成绩 *</a:t>
            </a:r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/</a:t>
            </a:r>
          </a:p>
          <a:p>
            <a:pPr algn="l"/>
            <a:r>
              <a:rPr lang="en-US" altLang="zh-CN" sz="2000">
                <a:solidFill>
                  <a:schemeClr val="tx1"/>
                </a:solidFill>
                <a:ea typeface="宋体" pitchFamily="2" charset="-122"/>
              </a:rPr>
              <a:t>        };</a:t>
            </a:r>
            <a:endParaRPr lang="en-US" altLang="zh-CN" sz="20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50825" y="384894"/>
            <a:ext cx="454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9.10.1 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结构体及指针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4" grpId="0" autoUpdateAnimBg="0"/>
      <p:bldP spid="245765" grpId="0" autoUpdateAnimBg="0"/>
      <p:bldP spid="245774" grpId="0" autoUpdateAnimBg="0"/>
      <p:bldP spid="245776" grpId="0" animBg="1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423703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chemeClr val="tx1"/>
                </a:solidFill>
                <a:ea typeface="宋体" pitchFamily="2" charset="-122"/>
              </a:rPr>
              <a:t>student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stu[10]=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{  {10101, "Li Nin",18,'M',88},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{...},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{...},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......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};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u="sng">
                <a:solidFill>
                  <a:srgbClr val="FF0000"/>
                </a:solidFill>
                <a:ea typeface="宋体" pitchFamily="2" charset="-122"/>
              </a:rPr>
              <a:t>student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 *p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228600" y="3660775"/>
            <a:ext cx="32781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 = stu;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for(i=0; i&lt;10; i++,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p++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cout &lt;&lt; 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p-&gt;num </a:t>
            </a:r>
          </a:p>
          <a:p>
            <a:pPr algn="l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       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&lt;&lt; 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p-&gt;name </a:t>
            </a:r>
          </a:p>
          <a:p>
            <a:pPr algn="l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       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&lt;&lt; 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p-&gt;score</a:t>
            </a:r>
          </a:p>
          <a:p>
            <a:pPr algn="l"/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       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&lt;&lt; endl ;</a:t>
            </a:r>
            <a:endParaRPr lang="en-US" altLang="zh-CN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6788" name="Text Box 4"/>
          <p:cNvSpPr txBox="1">
            <a:spLocks noChangeArrowheads="1"/>
          </p:cNvSpPr>
          <p:nvPr/>
        </p:nvSpPr>
        <p:spPr bwMode="auto">
          <a:xfrm>
            <a:off x="0" y="188913"/>
            <a:ext cx="482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>
                <a:srgbClr val="339933"/>
              </a:buClr>
              <a:buFont typeface="Monotype Sorts" charset="2"/>
              <a:buNone/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指向结构体数组元素的指针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46789" name="Group 5"/>
          <p:cNvGrpSpPr>
            <a:grpSpLocks/>
          </p:cNvGrpSpPr>
          <p:nvPr/>
        </p:nvGrpSpPr>
        <p:grpSpPr bwMode="auto">
          <a:xfrm>
            <a:off x="4251325" y="534988"/>
            <a:ext cx="4892675" cy="6246812"/>
            <a:chOff x="1334" y="42"/>
            <a:chExt cx="3082" cy="3935"/>
          </a:xfrm>
        </p:grpSpPr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258" y="288"/>
              <a:ext cx="2158" cy="3370"/>
              <a:chOff x="2258" y="816"/>
              <a:chExt cx="2158" cy="3370"/>
            </a:xfrm>
          </p:grpSpPr>
          <p:sp>
            <p:nvSpPr>
              <p:cNvPr id="246791" name="Rectangle 7"/>
              <p:cNvSpPr>
                <a:spLocks noChangeArrowheads="1"/>
              </p:cNvSpPr>
              <p:nvPr/>
            </p:nvSpPr>
            <p:spPr bwMode="auto">
              <a:xfrm>
                <a:off x="2262" y="816"/>
                <a:ext cx="1200" cy="3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792" name="Line 8"/>
              <p:cNvSpPr>
                <a:spLocks noChangeShapeType="1"/>
              </p:cNvSpPr>
              <p:nvPr/>
            </p:nvSpPr>
            <p:spPr bwMode="auto">
              <a:xfrm>
                <a:off x="2262" y="11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3" name="Line 9"/>
              <p:cNvSpPr>
                <a:spLocks noChangeShapeType="1"/>
              </p:cNvSpPr>
              <p:nvPr/>
            </p:nvSpPr>
            <p:spPr bwMode="auto">
              <a:xfrm>
                <a:off x="2258" y="1311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4" name="Line 10"/>
              <p:cNvSpPr>
                <a:spLocks noChangeShapeType="1"/>
              </p:cNvSpPr>
              <p:nvPr/>
            </p:nvSpPr>
            <p:spPr bwMode="auto">
              <a:xfrm>
                <a:off x="2264" y="1527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5" name="Line 11"/>
              <p:cNvSpPr>
                <a:spLocks noChangeShapeType="1"/>
              </p:cNvSpPr>
              <p:nvPr/>
            </p:nvSpPr>
            <p:spPr bwMode="auto">
              <a:xfrm>
                <a:off x="2271" y="1962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6" name="Line 12"/>
              <p:cNvSpPr>
                <a:spLocks noChangeShapeType="1"/>
              </p:cNvSpPr>
              <p:nvPr/>
            </p:nvSpPr>
            <p:spPr bwMode="auto">
              <a:xfrm>
                <a:off x="2267" y="2188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7" name="Line 13"/>
              <p:cNvSpPr>
                <a:spLocks noChangeShapeType="1"/>
              </p:cNvSpPr>
              <p:nvPr/>
            </p:nvSpPr>
            <p:spPr bwMode="auto">
              <a:xfrm>
                <a:off x="2262" y="2424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8" name="Line 14"/>
              <p:cNvSpPr>
                <a:spLocks noChangeShapeType="1"/>
              </p:cNvSpPr>
              <p:nvPr/>
            </p:nvSpPr>
            <p:spPr bwMode="auto">
              <a:xfrm>
                <a:off x="2269" y="2650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799" name="Line 15"/>
              <p:cNvSpPr>
                <a:spLocks noChangeShapeType="1"/>
              </p:cNvSpPr>
              <p:nvPr/>
            </p:nvSpPr>
            <p:spPr bwMode="auto">
              <a:xfrm>
                <a:off x="2264" y="3093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0" name="Line 16"/>
              <p:cNvSpPr>
                <a:spLocks noChangeShapeType="1"/>
              </p:cNvSpPr>
              <p:nvPr/>
            </p:nvSpPr>
            <p:spPr bwMode="auto">
              <a:xfrm>
                <a:off x="2271" y="3309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1" name="Line 17"/>
              <p:cNvSpPr>
                <a:spLocks noChangeShapeType="1"/>
              </p:cNvSpPr>
              <p:nvPr/>
            </p:nvSpPr>
            <p:spPr bwMode="auto">
              <a:xfrm>
                <a:off x="2267" y="352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02" name="Line 18"/>
              <p:cNvSpPr>
                <a:spLocks noChangeShapeType="1"/>
              </p:cNvSpPr>
              <p:nvPr/>
            </p:nvSpPr>
            <p:spPr bwMode="auto">
              <a:xfrm>
                <a:off x="2262" y="3741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46803" name="Group 19"/>
              <p:cNvGrpSpPr>
                <a:grpSpLocks/>
              </p:cNvGrpSpPr>
              <p:nvPr/>
            </p:nvGrpSpPr>
            <p:grpSpPr bwMode="auto">
              <a:xfrm>
                <a:off x="2464" y="874"/>
                <a:ext cx="707" cy="891"/>
                <a:chOff x="1642" y="1093"/>
                <a:chExt cx="707" cy="891"/>
              </a:xfrm>
            </p:grpSpPr>
            <p:sp>
              <p:nvSpPr>
                <p:cNvPr id="2468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746" y="1093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10101</a:t>
                  </a:r>
                </a:p>
              </p:txBody>
            </p:sp>
            <p:sp>
              <p:nvSpPr>
                <p:cNvPr id="2468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42" y="1299"/>
                  <a:ext cx="7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“Li Lin”</a:t>
                  </a:r>
                </a:p>
              </p:txBody>
            </p:sp>
            <p:sp>
              <p:nvSpPr>
                <p:cNvPr id="2468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10" y="1528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 18</a:t>
                  </a:r>
                </a:p>
              </p:txBody>
            </p:sp>
            <p:sp>
              <p:nvSpPr>
                <p:cNvPr id="2468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56" y="1734"/>
                  <a:ext cx="41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‘M’ </a:t>
                  </a:r>
                </a:p>
              </p:txBody>
            </p:sp>
          </p:grpSp>
          <p:grpSp>
            <p:nvGrpSpPr>
              <p:cNvPr id="246808" name="Group 24"/>
              <p:cNvGrpSpPr>
                <a:grpSpLocks/>
              </p:cNvGrpSpPr>
              <p:nvPr/>
            </p:nvGrpSpPr>
            <p:grpSpPr bwMode="auto">
              <a:xfrm>
                <a:off x="2350" y="1959"/>
                <a:ext cx="1037" cy="921"/>
                <a:chOff x="1528" y="1969"/>
                <a:chExt cx="1037" cy="921"/>
              </a:xfrm>
            </p:grpSpPr>
            <p:sp>
              <p:nvSpPr>
                <p:cNvPr id="24680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742" y="1969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10102</a:t>
                  </a:r>
                </a:p>
              </p:txBody>
            </p:sp>
            <p:sp>
              <p:nvSpPr>
                <p:cNvPr id="2468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28" y="2175"/>
                  <a:ext cx="103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“Zhang Fun”</a:t>
                  </a:r>
                </a:p>
              </p:txBody>
            </p:sp>
            <p:sp>
              <p:nvSpPr>
                <p:cNvPr id="2468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06" y="2404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 19</a:t>
                  </a:r>
                </a:p>
              </p:txBody>
            </p:sp>
            <p:sp>
              <p:nvSpPr>
                <p:cNvPr id="2468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52" y="2640"/>
                  <a:ext cx="37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‘M’</a:t>
                  </a:r>
                </a:p>
              </p:txBody>
            </p:sp>
          </p:grpSp>
          <p:grpSp>
            <p:nvGrpSpPr>
              <p:cNvPr id="246813" name="Group 29"/>
              <p:cNvGrpSpPr>
                <a:grpSpLocks/>
              </p:cNvGrpSpPr>
              <p:nvPr/>
            </p:nvGrpSpPr>
            <p:grpSpPr bwMode="auto">
              <a:xfrm>
                <a:off x="2376" y="3072"/>
                <a:ext cx="1009" cy="891"/>
                <a:chOff x="1554" y="2865"/>
                <a:chExt cx="1009" cy="891"/>
              </a:xfrm>
            </p:grpSpPr>
            <p:sp>
              <p:nvSpPr>
                <p:cNvPr id="2468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758" y="2865"/>
                  <a:ext cx="5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10104</a:t>
                  </a:r>
                </a:p>
              </p:txBody>
            </p:sp>
            <p:sp>
              <p:nvSpPr>
                <p:cNvPr id="2468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554" y="3071"/>
                  <a:ext cx="100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“Wang Min”</a:t>
                  </a:r>
                </a:p>
              </p:txBody>
            </p:sp>
            <p:sp>
              <p:nvSpPr>
                <p:cNvPr id="2468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842" y="3300"/>
                  <a:ext cx="3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 20</a:t>
                  </a:r>
                </a:p>
              </p:txBody>
            </p:sp>
            <p:sp>
              <p:nvSpPr>
                <p:cNvPr id="2468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868" y="3506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‘F’</a:t>
                  </a:r>
                </a:p>
              </p:txBody>
            </p:sp>
          </p:grpSp>
          <p:sp>
            <p:nvSpPr>
              <p:cNvPr id="246818" name="AutoShape 34"/>
              <p:cNvSpPr>
                <a:spLocks/>
              </p:cNvSpPr>
              <p:nvPr/>
            </p:nvSpPr>
            <p:spPr bwMode="auto">
              <a:xfrm>
                <a:off x="3456" y="2016"/>
                <a:ext cx="288" cy="1056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19" name="Text Box 35"/>
              <p:cNvSpPr txBox="1">
                <a:spLocks noChangeArrowheads="1"/>
              </p:cNvSpPr>
              <p:nvPr/>
            </p:nvSpPr>
            <p:spPr bwMode="auto">
              <a:xfrm>
                <a:off x="3744" y="2352"/>
                <a:ext cx="6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stu[1]</a:t>
                </a:r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>
                <a:off x="2267" y="396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1" name="Text Box 37"/>
              <p:cNvSpPr txBox="1">
                <a:spLocks noChangeArrowheads="1"/>
              </p:cNvSpPr>
              <p:nvPr/>
            </p:nvSpPr>
            <p:spPr bwMode="auto">
              <a:xfrm>
                <a:off x="2620" y="3936"/>
                <a:ext cx="3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100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267" y="2847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3" name="Text Box 39"/>
              <p:cNvSpPr txBox="1">
                <a:spLocks noChangeArrowheads="1"/>
              </p:cNvSpPr>
              <p:nvPr/>
            </p:nvSpPr>
            <p:spPr bwMode="auto">
              <a:xfrm>
                <a:off x="2675" y="283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99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>
                <a:off x="2267" y="1743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5" name="Text Box 41"/>
              <p:cNvSpPr txBox="1">
                <a:spLocks noChangeArrowheads="1"/>
              </p:cNvSpPr>
              <p:nvPr/>
            </p:nvSpPr>
            <p:spPr bwMode="auto">
              <a:xfrm>
                <a:off x="2675" y="172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88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246826" name="AutoShape 42"/>
              <p:cNvSpPr>
                <a:spLocks/>
              </p:cNvSpPr>
              <p:nvPr/>
            </p:nvSpPr>
            <p:spPr bwMode="auto">
              <a:xfrm>
                <a:off x="3456" y="864"/>
                <a:ext cx="288" cy="1056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7" name="Text Box 43"/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6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stu[0]</a:t>
                </a:r>
              </a:p>
            </p:txBody>
          </p:sp>
          <p:sp>
            <p:nvSpPr>
              <p:cNvPr id="246828" name="AutoShape 44"/>
              <p:cNvSpPr>
                <a:spLocks/>
              </p:cNvSpPr>
              <p:nvPr/>
            </p:nvSpPr>
            <p:spPr bwMode="auto">
              <a:xfrm>
                <a:off x="3463" y="3120"/>
                <a:ext cx="288" cy="1056"/>
              </a:xfrm>
              <a:prstGeom prst="rightBrace">
                <a:avLst>
                  <a:gd name="adj1" fmla="val 3055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829" name="Text Box 45"/>
              <p:cNvSpPr txBox="1">
                <a:spLocks noChangeArrowheads="1"/>
              </p:cNvSpPr>
              <p:nvPr/>
            </p:nvSpPr>
            <p:spPr bwMode="auto">
              <a:xfrm>
                <a:off x="3751" y="3456"/>
                <a:ext cx="6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stu[2]</a:t>
                </a:r>
              </a:p>
            </p:txBody>
          </p:sp>
        </p:grpSp>
        <p:sp>
          <p:nvSpPr>
            <p:cNvPr id="246830" name="Line 46"/>
            <p:cNvSpPr>
              <a:spLocks noChangeShapeType="1"/>
            </p:cNvSpPr>
            <p:nvPr/>
          </p:nvSpPr>
          <p:spPr bwMode="auto">
            <a:xfrm>
              <a:off x="1584" y="38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1" name="Text Box 47"/>
            <p:cNvSpPr txBox="1">
              <a:spLocks noChangeArrowheads="1"/>
            </p:cNvSpPr>
            <p:nvPr/>
          </p:nvSpPr>
          <p:spPr bwMode="auto">
            <a:xfrm>
              <a:off x="1334" y="42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p, stu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6832" name="Line 48"/>
            <p:cNvSpPr>
              <a:spLocks noChangeShapeType="1"/>
            </p:cNvSpPr>
            <p:nvPr/>
          </p:nvSpPr>
          <p:spPr bwMode="auto">
            <a:xfrm>
              <a:off x="1584" y="153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3" name="Text Box 49"/>
            <p:cNvSpPr txBox="1">
              <a:spLocks noChangeArrowheads="1"/>
            </p:cNvSpPr>
            <p:nvPr/>
          </p:nvSpPr>
          <p:spPr bwMode="auto">
            <a:xfrm>
              <a:off x="1334" y="1194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p+1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6834" name="Line 50"/>
            <p:cNvSpPr>
              <a:spLocks noChangeShapeType="1"/>
            </p:cNvSpPr>
            <p:nvPr/>
          </p:nvSpPr>
          <p:spPr bwMode="auto">
            <a:xfrm>
              <a:off x="1584" y="268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835" name="Text Box 51"/>
            <p:cNvSpPr txBox="1">
              <a:spLocks noChangeArrowheads="1"/>
            </p:cNvSpPr>
            <p:nvPr/>
          </p:nvSpPr>
          <p:spPr bwMode="auto">
            <a:xfrm>
              <a:off x="1334" y="2346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p+2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6836" name="Text Box 52"/>
            <p:cNvSpPr txBox="1">
              <a:spLocks noChangeArrowheads="1"/>
            </p:cNvSpPr>
            <p:nvPr/>
          </p:nvSpPr>
          <p:spPr bwMode="auto">
            <a:xfrm>
              <a:off x="2342" y="3612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>
                  <a:solidFill>
                    <a:schemeClr val="tx1"/>
                  </a:solidFill>
                  <a:ea typeface="宋体" pitchFamily="2" charset="-122"/>
                </a:rPr>
                <a:t>…...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20650" y="606425"/>
            <a:ext cx="6081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处理一个班的学生，一般使用结构体数组，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           需预留足够大的数组空间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301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带来两个问题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：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多余的元素占用的空间浪费，可动态申请数组空间解决，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但有时系统不能满足过大的连续存储空间的要求。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228600" y="3048000"/>
            <a:ext cx="7996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解决：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使用链表结构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,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一次只需要一个结构体的连续空间，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就像现实生活中的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链子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，由若干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环节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组成，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在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C++ 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语言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中用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结构体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实现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链表环节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，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228600" y="4421188"/>
            <a:ext cx="857726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buClr>
                <a:srgbClr val="FF99FF"/>
              </a:buClr>
              <a:buSzPct val="130000"/>
              <a:buFont typeface="Monotype Sorts" charset="2"/>
              <a:buChar char="ª"/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对于一个班，有多少个学生，就动态地生成多少个结构体，</a:t>
            </a:r>
          </a:p>
          <a:p>
            <a:pPr algn="l">
              <a:lnSpc>
                <a:spcPct val="120000"/>
              </a:lnSpc>
              <a:buClr>
                <a:srgbClr val="FF99FF"/>
              </a:buClr>
              <a:buSzPct val="130000"/>
              <a:buFont typeface="Monotype Sorts" charset="2"/>
              <a:buChar char="ª"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如何来连接它们呢？用指针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buClr>
                <a:srgbClr val="FF99FF"/>
              </a:buClr>
              <a:buSzPct val="130000"/>
              <a:buFont typeface="Monotype Sorts" charset="2"/>
              <a:buChar char="ª"/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将它们连接成一个链表结构， 画图表示，单向链表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---&gt;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>
            <a:off x="250825" y="44450"/>
            <a:ext cx="454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00"/>
                </a:solidFill>
                <a:ea typeface="宋体" pitchFamily="2" charset="-122"/>
              </a:rPr>
              <a:t>9.10.2  </a:t>
            </a:r>
            <a:r>
              <a:rPr lang="zh-CN" altLang="en-US" sz="2800" dirty="0">
                <a:solidFill>
                  <a:srgbClr val="CC0000"/>
                </a:solidFill>
                <a:ea typeface="宋体" pitchFamily="2" charset="-122"/>
              </a:rPr>
              <a:t>链表的</a:t>
            </a:r>
            <a:r>
              <a:rPr lang="zh-CN" altLang="en-US" sz="2800" dirty="0" smtClean="0">
                <a:solidFill>
                  <a:srgbClr val="CC0000"/>
                </a:solidFill>
                <a:ea typeface="宋体" pitchFamily="2" charset="-122"/>
              </a:rPr>
              <a:t>概念</a:t>
            </a:r>
            <a:endParaRPr lang="zh-CN" altLang="en-US" sz="2800" dirty="0">
              <a:solidFill>
                <a:srgbClr val="CC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  <p:bldP spid="247812" grpId="0" autoUpdateAnimBg="0"/>
      <p:bldP spid="247813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3048000" y="304800"/>
            <a:ext cx="1416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（环节）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（节点）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结构体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48835" name="Group 3"/>
          <p:cNvGrpSpPr>
            <a:grpSpLocks/>
          </p:cNvGrpSpPr>
          <p:nvPr/>
        </p:nvGrpSpPr>
        <p:grpSpPr bwMode="auto">
          <a:xfrm>
            <a:off x="212725" y="1514475"/>
            <a:ext cx="8245475" cy="1814513"/>
            <a:chOff x="134" y="954"/>
            <a:chExt cx="5194" cy="1143"/>
          </a:xfrm>
        </p:grpSpPr>
        <p:grpSp>
          <p:nvGrpSpPr>
            <p:cNvPr id="248836" name="Group 4"/>
            <p:cNvGrpSpPr>
              <a:grpSpLocks/>
            </p:cNvGrpSpPr>
            <p:nvPr/>
          </p:nvGrpSpPr>
          <p:grpSpPr bwMode="auto">
            <a:xfrm>
              <a:off x="912" y="1056"/>
              <a:ext cx="720" cy="1008"/>
              <a:chOff x="912" y="1056"/>
              <a:chExt cx="720" cy="1008"/>
            </a:xfrm>
          </p:grpSpPr>
          <p:sp>
            <p:nvSpPr>
              <p:cNvPr id="248837" name="Rectangle 5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720" cy="10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38" name="Line 6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39" name="Text Box 7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5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…...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48840" name="Group 8"/>
            <p:cNvGrpSpPr>
              <a:grpSpLocks/>
            </p:cNvGrpSpPr>
            <p:nvPr/>
          </p:nvGrpSpPr>
          <p:grpSpPr bwMode="auto">
            <a:xfrm>
              <a:off x="1968" y="1056"/>
              <a:ext cx="720" cy="1008"/>
              <a:chOff x="912" y="1056"/>
              <a:chExt cx="720" cy="1008"/>
            </a:xfrm>
          </p:grpSpPr>
          <p:sp>
            <p:nvSpPr>
              <p:cNvPr id="248841" name="Rectangle 9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720" cy="10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2" name="Line 10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3" name="Text Box 11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5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…...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48844" name="Group 12"/>
            <p:cNvGrpSpPr>
              <a:grpSpLocks/>
            </p:cNvGrpSpPr>
            <p:nvPr/>
          </p:nvGrpSpPr>
          <p:grpSpPr bwMode="auto">
            <a:xfrm>
              <a:off x="2976" y="1056"/>
              <a:ext cx="720" cy="1008"/>
              <a:chOff x="912" y="1056"/>
              <a:chExt cx="720" cy="1008"/>
            </a:xfrm>
          </p:grpSpPr>
          <p:sp>
            <p:nvSpPr>
              <p:cNvPr id="248845" name="Rectangle 13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720" cy="10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6" name="Line 14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47" name="Text Box 15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5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…...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48848" name="Group 16"/>
            <p:cNvGrpSpPr>
              <a:grpSpLocks/>
            </p:cNvGrpSpPr>
            <p:nvPr/>
          </p:nvGrpSpPr>
          <p:grpSpPr bwMode="auto">
            <a:xfrm>
              <a:off x="4608" y="1056"/>
              <a:ext cx="720" cy="1008"/>
              <a:chOff x="912" y="1056"/>
              <a:chExt cx="720" cy="1008"/>
            </a:xfrm>
          </p:grpSpPr>
          <p:sp>
            <p:nvSpPr>
              <p:cNvPr id="248849" name="Rectangle 17"/>
              <p:cNvSpPr>
                <a:spLocks noChangeArrowheads="1"/>
              </p:cNvSpPr>
              <p:nvPr/>
            </p:nvSpPr>
            <p:spPr bwMode="auto">
              <a:xfrm>
                <a:off x="912" y="1056"/>
                <a:ext cx="720" cy="10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0" name="Line 1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1" name="Text Box 19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5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…...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248852" name="Group 20"/>
            <p:cNvGrpSpPr>
              <a:grpSpLocks/>
            </p:cNvGrpSpPr>
            <p:nvPr/>
          </p:nvGrpSpPr>
          <p:grpSpPr bwMode="auto">
            <a:xfrm>
              <a:off x="1248" y="1152"/>
              <a:ext cx="672" cy="768"/>
              <a:chOff x="1248" y="1152"/>
              <a:chExt cx="672" cy="768"/>
            </a:xfrm>
          </p:grpSpPr>
          <p:sp>
            <p:nvSpPr>
              <p:cNvPr id="248853" name="Line 21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4" name="Line 22"/>
              <p:cNvSpPr>
                <a:spLocks noChangeShapeType="1"/>
              </p:cNvSpPr>
              <p:nvPr/>
            </p:nvSpPr>
            <p:spPr bwMode="auto">
              <a:xfrm flipV="1">
                <a:off x="177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5" name="Line 23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856" name="Group 24"/>
            <p:cNvGrpSpPr>
              <a:grpSpLocks/>
            </p:cNvGrpSpPr>
            <p:nvPr/>
          </p:nvGrpSpPr>
          <p:grpSpPr bwMode="auto">
            <a:xfrm>
              <a:off x="2304" y="1152"/>
              <a:ext cx="672" cy="768"/>
              <a:chOff x="1248" y="1152"/>
              <a:chExt cx="672" cy="768"/>
            </a:xfrm>
          </p:grpSpPr>
          <p:sp>
            <p:nvSpPr>
              <p:cNvPr id="248857" name="Line 25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8" name="Line 26"/>
              <p:cNvSpPr>
                <a:spLocks noChangeShapeType="1"/>
              </p:cNvSpPr>
              <p:nvPr/>
            </p:nvSpPr>
            <p:spPr bwMode="auto">
              <a:xfrm flipV="1">
                <a:off x="177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59" name="Line 27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860" name="Group 28"/>
            <p:cNvGrpSpPr>
              <a:grpSpLocks/>
            </p:cNvGrpSpPr>
            <p:nvPr/>
          </p:nvGrpSpPr>
          <p:grpSpPr bwMode="auto">
            <a:xfrm>
              <a:off x="3312" y="1152"/>
              <a:ext cx="672" cy="768"/>
              <a:chOff x="1248" y="1152"/>
              <a:chExt cx="672" cy="768"/>
            </a:xfrm>
          </p:grpSpPr>
          <p:sp>
            <p:nvSpPr>
              <p:cNvPr id="248861" name="Line 29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2" name="Line 30"/>
              <p:cNvSpPr>
                <a:spLocks noChangeShapeType="1"/>
              </p:cNvSpPr>
              <p:nvPr/>
            </p:nvSpPr>
            <p:spPr bwMode="auto">
              <a:xfrm flipV="1">
                <a:off x="177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3" name="Line 31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8864" name="Group 32"/>
            <p:cNvGrpSpPr>
              <a:grpSpLocks/>
            </p:cNvGrpSpPr>
            <p:nvPr/>
          </p:nvGrpSpPr>
          <p:grpSpPr bwMode="auto">
            <a:xfrm>
              <a:off x="4224" y="1152"/>
              <a:ext cx="336" cy="768"/>
              <a:chOff x="4224" y="1152"/>
              <a:chExt cx="336" cy="768"/>
            </a:xfrm>
          </p:grpSpPr>
          <p:sp>
            <p:nvSpPr>
              <p:cNvPr id="248865" name="Line 33"/>
              <p:cNvSpPr>
                <a:spLocks noChangeShapeType="1"/>
              </p:cNvSpPr>
              <p:nvPr/>
            </p:nvSpPr>
            <p:spPr bwMode="auto">
              <a:xfrm>
                <a:off x="4224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6" name="Line 34"/>
              <p:cNvSpPr>
                <a:spLocks noChangeShapeType="1"/>
              </p:cNvSpPr>
              <p:nvPr/>
            </p:nvSpPr>
            <p:spPr bwMode="auto">
              <a:xfrm flipV="1">
                <a:off x="441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8867" name="Line 35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8868" name="Text Box 36"/>
            <p:cNvSpPr txBox="1">
              <a:spLocks noChangeArrowheads="1"/>
            </p:cNvSpPr>
            <p:nvPr/>
          </p:nvSpPr>
          <p:spPr bwMode="auto">
            <a:xfrm>
              <a:off x="3936" y="1248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…...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8869" name="Line 37"/>
            <p:cNvSpPr>
              <a:spLocks noChangeShapeType="1"/>
            </p:cNvSpPr>
            <p:nvPr/>
          </p:nvSpPr>
          <p:spPr bwMode="auto">
            <a:xfrm>
              <a:off x="672" y="115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70" name="Text Box 38"/>
            <p:cNvSpPr txBox="1">
              <a:spLocks noChangeArrowheads="1"/>
            </p:cNvSpPr>
            <p:nvPr/>
          </p:nvSpPr>
          <p:spPr bwMode="auto">
            <a:xfrm>
              <a:off x="134" y="954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head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8871" name="Text Box 39"/>
            <p:cNvSpPr txBox="1">
              <a:spLocks noChangeArrowheads="1"/>
            </p:cNvSpPr>
            <p:nvPr/>
          </p:nvSpPr>
          <p:spPr bwMode="auto">
            <a:xfrm>
              <a:off x="4838" y="177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0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533400" y="3733800"/>
            <a:ext cx="62563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为形成链表，结构体要增加一个成员，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即指针，指向下一个结构体节点。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如上图是一个单向链表。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48873" name="Group 41"/>
          <p:cNvGrpSpPr>
            <a:grpSpLocks/>
          </p:cNvGrpSpPr>
          <p:nvPr/>
        </p:nvGrpSpPr>
        <p:grpSpPr bwMode="auto">
          <a:xfrm>
            <a:off x="7391400" y="3124200"/>
            <a:ext cx="1406525" cy="1958975"/>
            <a:chOff x="4656" y="1968"/>
            <a:chExt cx="886" cy="1234"/>
          </a:xfrm>
        </p:grpSpPr>
        <p:sp>
          <p:nvSpPr>
            <p:cNvPr id="248874" name="Text Box 42"/>
            <p:cNvSpPr txBox="1">
              <a:spLocks noChangeArrowheads="1"/>
            </p:cNvSpPr>
            <p:nvPr/>
          </p:nvSpPr>
          <p:spPr bwMode="auto">
            <a:xfrm>
              <a:off x="4656" y="2448"/>
              <a:ext cx="886" cy="7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accent2"/>
                  </a:solidFill>
                  <a:ea typeface="宋体" pitchFamily="2" charset="-122"/>
                </a:rPr>
                <a:t>结尾标志</a:t>
              </a:r>
            </a:p>
            <a:p>
              <a:pPr algn="l"/>
              <a:r>
                <a:rPr lang="en-US" altLang="zh-CN" sz="2400">
                  <a:solidFill>
                    <a:schemeClr val="accent2"/>
                  </a:solidFill>
                  <a:ea typeface="宋体" pitchFamily="2" charset="-122"/>
                </a:rPr>
                <a:t>NULL</a:t>
              </a:r>
            </a:p>
            <a:p>
              <a:pPr algn="l"/>
              <a:r>
                <a:rPr lang="zh-CN" altLang="en-US" sz="2400">
                  <a:solidFill>
                    <a:schemeClr val="accent2"/>
                  </a:solidFill>
                  <a:ea typeface="宋体" pitchFamily="2" charset="-122"/>
                </a:rPr>
                <a:t>空指针</a:t>
              </a:r>
              <a:endParaRPr lang="zh-CN" altLang="en-US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48875" name="Line 43"/>
            <p:cNvSpPr>
              <a:spLocks noChangeShapeType="1"/>
            </p:cNvSpPr>
            <p:nvPr/>
          </p:nvSpPr>
          <p:spPr bwMode="auto">
            <a:xfrm flipH="1" flipV="1">
              <a:off x="5040" y="1968"/>
              <a:ext cx="192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7635875" cy="664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32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9.3]  </a:t>
            </a:r>
            <a:r>
              <a:rPr lang="zh-CN" altLang="en-US" sz="32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变量的直接访问和间接访问</a:t>
            </a:r>
            <a:r>
              <a:rPr lang="zh-CN" altLang="en-US" sz="3200" dirty="0">
                <a:solidFill>
                  <a:srgbClr val="CC33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main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( )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{     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char c='A' ;                      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char 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3200" dirty="0" err="1">
                <a:solidFill>
                  <a:srgbClr val="CC3300"/>
                </a:solidFill>
                <a:ea typeface="宋体" pitchFamily="2" charset="-122"/>
              </a:rPr>
              <a:t>cp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=&amp;c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;                 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c &lt;&lt; *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cp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       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c='B'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c &lt;&lt; *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cp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       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3200" dirty="0" err="1">
                <a:solidFill>
                  <a:srgbClr val="CC3300"/>
                </a:solidFill>
                <a:ea typeface="宋体" pitchFamily="2" charset="-122"/>
              </a:rPr>
              <a:t>cp</a:t>
            </a:r>
            <a:r>
              <a:rPr lang="en-US" altLang="zh-CN" sz="3200" dirty="0">
                <a:solidFill>
                  <a:srgbClr val="CC3300"/>
                </a:solidFill>
                <a:ea typeface="宋体" pitchFamily="2" charset="-122"/>
              </a:rPr>
              <a:t>='a'</a:t>
            </a: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c &lt;&lt; *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cp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32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;       </a:t>
            </a:r>
            <a:endParaRPr lang="en-US" altLang="zh-CN" sz="32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 dirty="0" smtClean="0">
                <a:solidFill>
                  <a:schemeClr val="tx1"/>
                </a:solidFill>
                <a:ea typeface="宋体" pitchFamily="2" charset="-122"/>
              </a:rPr>
              <a:t>       return </a:t>
            </a: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95000"/>
              </a:lnSpc>
            </a:pPr>
            <a:r>
              <a:rPr lang="en-US" altLang="zh-CN" sz="3200" dirty="0">
                <a:solidFill>
                  <a:schemeClr val="tx1"/>
                </a:solidFill>
                <a:ea typeface="宋体" pitchFamily="2" charset="-122"/>
              </a:rPr>
              <a:t>}            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019800" y="2590800"/>
            <a:ext cx="21336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输出：？</a:t>
            </a:r>
            <a:endParaRPr lang="zh-CN" altLang="en-US" sz="32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3200">
                <a:solidFill>
                  <a:schemeClr val="tx1"/>
                </a:solidFill>
                <a:ea typeface="宋体" pitchFamily="2" charset="-122"/>
              </a:rPr>
              <a:t>            </a:t>
            </a: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AA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            BB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            aa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152400" y="3200400"/>
            <a:ext cx="8550275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优点：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解决了上述两个问题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1.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需要多少结构体，就动态申请多少个结构体空间，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               比数组实现节约空间。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2.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每个结点未必连续存放，通过指针将各个结点连接起来，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这样对大片连续存储区的要求降低。</a:t>
            </a:r>
          </a:p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3.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另外，对链表的操作如插入、删除等，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也变得比较简单了。（不需要挪动数组元素空间了）</a:t>
            </a: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457200" y="173038"/>
            <a:ext cx="5219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struct 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student   </a:t>
            </a:r>
            <a:r>
              <a:rPr lang="en-US" altLang="zh-CN" sz="240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006600"/>
                </a:solidFill>
                <a:ea typeface="宋体" pitchFamily="2" charset="-122"/>
              </a:rPr>
              <a:t>定义节点结构体类型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{    int   num;      /*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学号 *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/ 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char  name[20]; /*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姓名 *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/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int   age;      /*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年龄 *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/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char  sex;      /*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性别 *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/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int   score;    /*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成绩 *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/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student  *next;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    };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8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7772400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①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创建链表（有序链表、无序链表）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② 遍历链表（依次访问链表的每一个结点）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查找结点，释放链表各节点的空间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③ 删除结点</a:t>
            </a:r>
          </a:p>
          <a:p>
            <a:pPr algn="l">
              <a:spcBef>
                <a:spcPct val="3000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④ 插入结点</a:t>
            </a: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538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9.10.3   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链表的常用算法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457200" y="4038600"/>
            <a:ext cx="277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1. 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创建无序链表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50886" name="Group 6"/>
          <p:cNvGrpSpPr>
            <a:grpSpLocks/>
          </p:cNvGrpSpPr>
          <p:nvPr/>
        </p:nvGrpSpPr>
        <p:grpSpPr bwMode="auto">
          <a:xfrm>
            <a:off x="3581400" y="4038600"/>
            <a:ext cx="3968750" cy="2344738"/>
            <a:chOff x="2208" y="384"/>
            <a:chExt cx="2500" cy="1477"/>
          </a:xfrm>
        </p:grpSpPr>
        <p:sp>
          <p:nvSpPr>
            <p:cNvPr id="250887" name="Text Box 7"/>
            <p:cNvSpPr txBox="1">
              <a:spLocks noChangeArrowheads="1"/>
            </p:cNvSpPr>
            <p:nvPr/>
          </p:nvSpPr>
          <p:spPr bwMode="auto">
            <a:xfrm>
              <a:off x="2352" y="384"/>
              <a:ext cx="235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链表上的数据结点为：</a:t>
              </a:r>
            </a:p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struct  </a:t>
              </a:r>
              <a:r>
                <a:rPr lang="en-US" altLang="zh-CN" sz="2800">
                  <a:solidFill>
                    <a:srgbClr val="CC0066"/>
                  </a:solidFill>
                  <a:ea typeface="宋体" pitchFamily="2" charset="-122"/>
                </a:rPr>
                <a:t>node</a:t>
              </a:r>
            </a:p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 {	int  data;</a:t>
              </a:r>
            </a:p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	node  *next;</a:t>
              </a:r>
            </a:p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};</a:t>
              </a: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2208" y="709"/>
              <a:ext cx="2304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5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Text Box 2"/>
          <p:cNvSpPr txBox="1">
            <a:spLocks noChangeArrowheads="1"/>
          </p:cNvSpPr>
          <p:nvPr/>
        </p:nvSpPr>
        <p:spPr bwMode="auto">
          <a:xfrm>
            <a:off x="125413" y="76200"/>
            <a:ext cx="901858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0066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0066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0066"/>
                </a:solidFill>
                <a:ea typeface="宋体" pitchFamily="2" charset="-122"/>
              </a:rPr>
              <a:t>9.43] </a:t>
            </a:r>
            <a:r>
              <a:rPr lang="zh-CN" altLang="en-US" sz="2800" dirty="0">
                <a:solidFill>
                  <a:srgbClr val="CC0066"/>
                </a:solidFill>
                <a:ea typeface="宋体" pitchFamily="2" charset="-122"/>
              </a:rPr>
              <a:t>动态申请，建立链表，输出各结点数据，最后循环依次释放各结点空间。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#include  &lt;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iostream.h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node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{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data;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                 node  *next;  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}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{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node  *head, *p1, *p2;   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head = new node;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p1 = new node;   p2 = new node;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head-&gt;data = 1000; head-&gt;next = p1;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p1-&gt;data = 1001; p1-&gt;next = p2;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p2-&gt;data = 1002; p2-&gt;next = NULL;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while(head!=NULL)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{     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&lt;&lt; head-&gt;data &lt;&lt; 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;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	 p1=head;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head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= head-&gt;next;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delete p1;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    return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5334000" y="1308100"/>
            <a:ext cx="3505200" cy="1946275"/>
            <a:chOff x="2592" y="672"/>
            <a:chExt cx="2208" cy="1226"/>
          </a:xfrm>
        </p:grpSpPr>
        <p:sp>
          <p:nvSpPr>
            <p:cNvPr id="292868" name="Rectangle 4"/>
            <p:cNvSpPr>
              <a:spLocks noChangeArrowheads="1"/>
            </p:cNvSpPr>
            <p:nvPr/>
          </p:nvSpPr>
          <p:spPr bwMode="auto">
            <a:xfrm>
              <a:off x="3371" y="1344"/>
              <a:ext cx="366" cy="5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69" name="Line 5"/>
            <p:cNvSpPr>
              <a:spLocks noChangeShapeType="1"/>
            </p:cNvSpPr>
            <p:nvPr/>
          </p:nvSpPr>
          <p:spPr bwMode="auto">
            <a:xfrm>
              <a:off x="3371" y="1728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3908" y="1344"/>
              <a:ext cx="366" cy="5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1" name="Line 7"/>
            <p:cNvSpPr>
              <a:spLocks noChangeShapeType="1"/>
            </p:cNvSpPr>
            <p:nvPr/>
          </p:nvSpPr>
          <p:spPr bwMode="auto">
            <a:xfrm>
              <a:off x="3908" y="1728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4420" y="1344"/>
              <a:ext cx="366" cy="5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3" name="Line 9"/>
            <p:cNvSpPr>
              <a:spLocks noChangeShapeType="1"/>
            </p:cNvSpPr>
            <p:nvPr/>
          </p:nvSpPr>
          <p:spPr bwMode="auto">
            <a:xfrm>
              <a:off x="4420" y="1728"/>
              <a:ext cx="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2874" name="Group 10"/>
            <p:cNvGrpSpPr>
              <a:grpSpLocks/>
            </p:cNvGrpSpPr>
            <p:nvPr/>
          </p:nvGrpSpPr>
          <p:grpSpPr bwMode="auto">
            <a:xfrm>
              <a:off x="3542" y="1395"/>
              <a:ext cx="342" cy="409"/>
              <a:chOff x="1248" y="1152"/>
              <a:chExt cx="672" cy="768"/>
            </a:xfrm>
          </p:grpSpPr>
          <p:sp>
            <p:nvSpPr>
              <p:cNvPr id="292875" name="Line 11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76" name="Line 12"/>
              <p:cNvSpPr>
                <a:spLocks noChangeShapeType="1"/>
              </p:cNvSpPr>
              <p:nvPr/>
            </p:nvSpPr>
            <p:spPr bwMode="auto">
              <a:xfrm flipV="1">
                <a:off x="177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77" name="Line 13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2878" name="Group 14"/>
            <p:cNvGrpSpPr>
              <a:grpSpLocks/>
            </p:cNvGrpSpPr>
            <p:nvPr/>
          </p:nvGrpSpPr>
          <p:grpSpPr bwMode="auto">
            <a:xfrm>
              <a:off x="4079" y="1395"/>
              <a:ext cx="341" cy="409"/>
              <a:chOff x="1248" y="1152"/>
              <a:chExt cx="672" cy="768"/>
            </a:xfrm>
          </p:grpSpPr>
          <p:sp>
            <p:nvSpPr>
              <p:cNvPr id="292879" name="Line 15"/>
              <p:cNvSpPr>
                <a:spLocks noChangeShapeType="1"/>
              </p:cNvSpPr>
              <p:nvPr/>
            </p:nvSpPr>
            <p:spPr bwMode="auto">
              <a:xfrm>
                <a:off x="1248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80" name="Line 16"/>
              <p:cNvSpPr>
                <a:spLocks noChangeShapeType="1"/>
              </p:cNvSpPr>
              <p:nvPr/>
            </p:nvSpPr>
            <p:spPr bwMode="auto">
              <a:xfrm flipV="1">
                <a:off x="1776" y="115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81" name="Line 17"/>
              <p:cNvSpPr>
                <a:spLocks noChangeShapeType="1"/>
              </p:cNvSpPr>
              <p:nvPr/>
            </p:nvSpPr>
            <p:spPr bwMode="auto">
              <a:xfrm>
                <a:off x="1776" y="115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2882" name="Line 18"/>
            <p:cNvSpPr>
              <a:spLocks noChangeShapeType="1"/>
            </p:cNvSpPr>
            <p:nvPr/>
          </p:nvSpPr>
          <p:spPr bwMode="auto">
            <a:xfrm>
              <a:off x="3168" y="1393"/>
              <a:ext cx="20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3" name="Text Box 19"/>
            <p:cNvSpPr txBox="1">
              <a:spLocks noChangeArrowheads="1"/>
            </p:cNvSpPr>
            <p:nvPr/>
          </p:nvSpPr>
          <p:spPr bwMode="auto">
            <a:xfrm>
              <a:off x="2592" y="1200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3300"/>
                  </a:solidFill>
                  <a:ea typeface="宋体" pitchFamily="2" charset="-122"/>
                </a:rPr>
                <a:t>head</a:t>
              </a:r>
              <a:endParaRPr lang="en-US" altLang="zh-CN" sz="2400" b="0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292884" name="Text Box 20"/>
            <p:cNvSpPr txBox="1">
              <a:spLocks noChangeArrowheads="1"/>
            </p:cNvSpPr>
            <p:nvPr/>
          </p:nvSpPr>
          <p:spPr bwMode="auto">
            <a:xfrm>
              <a:off x="3408" y="672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3300"/>
                  </a:solidFill>
                  <a:ea typeface="宋体" pitchFamily="2" charset="-122"/>
                </a:rPr>
                <a:t>p1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2885" name="Line 21"/>
            <p:cNvSpPr>
              <a:spLocks noChangeShapeType="1"/>
            </p:cNvSpPr>
            <p:nvPr/>
          </p:nvSpPr>
          <p:spPr bwMode="auto">
            <a:xfrm>
              <a:off x="3600" y="960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6" name="Text Box 22"/>
            <p:cNvSpPr txBox="1">
              <a:spLocks noChangeArrowheads="1"/>
            </p:cNvSpPr>
            <p:nvPr/>
          </p:nvSpPr>
          <p:spPr bwMode="auto">
            <a:xfrm>
              <a:off x="3984" y="672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3300"/>
                  </a:solidFill>
                  <a:ea typeface="宋体" pitchFamily="2" charset="-122"/>
                </a:rPr>
                <a:t>p2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2887" name="Line 23"/>
            <p:cNvSpPr>
              <a:spLocks noChangeShapeType="1"/>
            </p:cNvSpPr>
            <p:nvPr/>
          </p:nvSpPr>
          <p:spPr bwMode="auto">
            <a:xfrm>
              <a:off x="4176" y="960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8" name="Text Box 24"/>
            <p:cNvSpPr txBox="1">
              <a:spLocks noChangeArrowheads="1"/>
            </p:cNvSpPr>
            <p:nvPr/>
          </p:nvSpPr>
          <p:spPr bwMode="auto">
            <a:xfrm>
              <a:off x="4418" y="1725"/>
              <a:ext cx="3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tx1"/>
                  </a:solidFill>
                  <a:ea typeface="宋体" pitchFamily="2" charset="-122"/>
                </a:rPr>
                <a:t>NULL</a:t>
              </a:r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6791325" y="4090988"/>
            <a:ext cx="23526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输出：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1000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         1001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         1002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9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215900" y="981075"/>
            <a:ext cx="89646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创建无序链表：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循环输入数据，若数值不为－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b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新建一结点并连接到链表尾部。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381000" y="4783138"/>
            <a:ext cx="5302250" cy="1382712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head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指向链表首结点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p2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指向建立过程中的链表尾结点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指向新开辟的结点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93892" name="Group 4"/>
          <p:cNvGrpSpPr>
            <a:grpSpLocks/>
          </p:cNvGrpSpPr>
          <p:nvPr/>
        </p:nvGrpSpPr>
        <p:grpSpPr bwMode="auto">
          <a:xfrm>
            <a:off x="4114800" y="2736850"/>
            <a:ext cx="4800600" cy="1981200"/>
            <a:chOff x="2496" y="1632"/>
            <a:chExt cx="3024" cy="1248"/>
          </a:xfrm>
        </p:grpSpPr>
        <p:grpSp>
          <p:nvGrpSpPr>
            <p:cNvPr id="293893" name="Group 5"/>
            <p:cNvGrpSpPr>
              <a:grpSpLocks/>
            </p:cNvGrpSpPr>
            <p:nvPr/>
          </p:nvGrpSpPr>
          <p:grpSpPr bwMode="auto">
            <a:xfrm>
              <a:off x="3072" y="1776"/>
              <a:ext cx="2448" cy="537"/>
              <a:chOff x="2880" y="1324"/>
              <a:chExt cx="2448" cy="749"/>
            </a:xfrm>
          </p:grpSpPr>
          <p:sp>
            <p:nvSpPr>
              <p:cNvPr id="293894" name="Rectangle 6"/>
              <p:cNvSpPr>
                <a:spLocks noChangeArrowheads="1"/>
              </p:cNvSpPr>
              <p:nvPr/>
            </p:nvSpPr>
            <p:spPr bwMode="auto">
              <a:xfrm>
                <a:off x="3083" y="1324"/>
                <a:ext cx="366" cy="7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895" name="Line 7"/>
              <p:cNvSpPr>
                <a:spLocks noChangeShapeType="1"/>
              </p:cNvSpPr>
              <p:nvPr/>
            </p:nvSpPr>
            <p:spPr bwMode="auto">
              <a:xfrm>
                <a:off x="3083" y="1859"/>
                <a:ext cx="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3620" y="1324"/>
                <a:ext cx="366" cy="7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897" name="Line 9"/>
              <p:cNvSpPr>
                <a:spLocks noChangeShapeType="1"/>
              </p:cNvSpPr>
              <p:nvPr/>
            </p:nvSpPr>
            <p:spPr bwMode="auto">
              <a:xfrm>
                <a:off x="3620" y="1859"/>
                <a:ext cx="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898" name="Rectangle 10"/>
              <p:cNvSpPr>
                <a:spLocks noChangeArrowheads="1"/>
              </p:cNvSpPr>
              <p:nvPr/>
            </p:nvSpPr>
            <p:spPr bwMode="auto">
              <a:xfrm>
                <a:off x="4132" y="1324"/>
                <a:ext cx="366" cy="7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899" name="Line 11"/>
              <p:cNvSpPr>
                <a:spLocks noChangeShapeType="1"/>
              </p:cNvSpPr>
              <p:nvPr/>
            </p:nvSpPr>
            <p:spPr bwMode="auto">
              <a:xfrm>
                <a:off x="4132" y="1859"/>
                <a:ext cx="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4962" y="1324"/>
                <a:ext cx="366" cy="7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901" name="Line 13"/>
              <p:cNvSpPr>
                <a:spLocks noChangeShapeType="1"/>
              </p:cNvSpPr>
              <p:nvPr/>
            </p:nvSpPr>
            <p:spPr bwMode="auto">
              <a:xfrm>
                <a:off x="4962" y="1859"/>
                <a:ext cx="36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902" name="Group 14"/>
              <p:cNvGrpSpPr>
                <a:grpSpLocks/>
              </p:cNvGrpSpPr>
              <p:nvPr/>
            </p:nvGrpSpPr>
            <p:grpSpPr bwMode="auto">
              <a:xfrm>
                <a:off x="3254" y="1395"/>
                <a:ext cx="342" cy="571"/>
                <a:chOff x="1248" y="1152"/>
                <a:chExt cx="672" cy="768"/>
              </a:xfrm>
            </p:grpSpPr>
            <p:sp>
              <p:nvSpPr>
                <p:cNvPr id="293903" name="Line 15"/>
                <p:cNvSpPr>
                  <a:spLocks noChangeShapeType="1"/>
                </p:cNvSpPr>
                <p:nvPr/>
              </p:nvSpPr>
              <p:spPr bwMode="auto">
                <a:xfrm>
                  <a:off x="1248" y="192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90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776" y="11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905" name="Line 17"/>
                <p:cNvSpPr>
                  <a:spLocks noChangeShapeType="1"/>
                </p:cNvSpPr>
                <p:nvPr/>
              </p:nvSpPr>
              <p:spPr bwMode="auto">
                <a:xfrm>
                  <a:off x="1776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3906" name="Group 18"/>
              <p:cNvGrpSpPr>
                <a:grpSpLocks/>
              </p:cNvGrpSpPr>
              <p:nvPr/>
            </p:nvGrpSpPr>
            <p:grpSpPr bwMode="auto">
              <a:xfrm>
                <a:off x="3791" y="1395"/>
                <a:ext cx="341" cy="571"/>
                <a:chOff x="1248" y="1152"/>
                <a:chExt cx="672" cy="768"/>
              </a:xfrm>
            </p:grpSpPr>
            <p:sp>
              <p:nvSpPr>
                <p:cNvPr id="293907" name="Line 19"/>
                <p:cNvSpPr>
                  <a:spLocks noChangeShapeType="1"/>
                </p:cNvSpPr>
                <p:nvPr/>
              </p:nvSpPr>
              <p:spPr bwMode="auto">
                <a:xfrm>
                  <a:off x="1248" y="1920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90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776" y="1152"/>
                  <a:ext cx="0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909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1152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3910" name="Line 22"/>
              <p:cNvSpPr>
                <a:spLocks noChangeShapeType="1"/>
              </p:cNvSpPr>
              <p:nvPr/>
            </p:nvSpPr>
            <p:spPr bwMode="auto">
              <a:xfrm>
                <a:off x="2880" y="1392"/>
                <a:ext cx="20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3911" name="Text Box 23"/>
            <p:cNvSpPr txBox="1">
              <a:spLocks noChangeArrowheads="1"/>
            </p:cNvSpPr>
            <p:nvPr/>
          </p:nvSpPr>
          <p:spPr bwMode="auto">
            <a:xfrm>
              <a:off x="2496" y="1632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head</a:t>
              </a:r>
              <a:endParaRPr lang="en-US" altLang="zh-CN" sz="24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93912" name="Text Box 24"/>
            <p:cNvSpPr txBox="1">
              <a:spLocks noChangeArrowheads="1"/>
            </p:cNvSpPr>
            <p:nvPr/>
          </p:nvSpPr>
          <p:spPr bwMode="auto">
            <a:xfrm>
              <a:off x="3888" y="2544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p2</a:t>
              </a:r>
              <a:endParaRPr lang="en-US" altLang="zh-CN" sz="24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93913" name="Line 25"/>
            <p:cNvSpPr>
              <a:spLocks noChangeShapeType="1"/>
            </p:cNvSpPr>
            <p:nvPr/>
          </p:nvSpPr>
          <p:spPr bwMode="auto">
            <a:xfrm flipV="1">
              <a:off x="4128" y="235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14" name="Text Box 26"/>
            <p:cNvSpPr txBox="1">
              <a:spLocks noChangeArrowheads="1"/>
            </p:cNvSpPr>
            <p:nvPr/>
          </p:nvSpPr>
          <p:spPr bwMode="auto">
            <a:xfrm>
              <a:off x="4752" y="255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p1</a:t>
              </a:r>
              <a:endParaRPr lang="en-US" altLang="zh-CN" sz="24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93915" name="Line 27"/>
            <p:cNvSpPr>
              <a:spLocks noChangeShapeType="1"/>
            </p:cNvSpPr>
            <p:nvPr/>
          </p:nvSpPr>
          <p:spPr bwMode="auto">
            <a:xfrm flipV="1">
              <a:off x="4992" y="2361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3916" name="AutoShape 2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10400" y="5099050"/>
            <a:ext cx="1138238" cy="960438"/>
          </a:xfrm>
          <a:prstGeom prst="rightArrow">
            <a:avLst>
              <a:gd name="adj1" fmla="val 50000"/>
              <a:gd name="adj2" fmla="val 29628"/>
            </a:avLst>
          </a:prstGeom>
          <a:solidFill>
            <a:schemeClr val="hlink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程序</a:t>
            </a:r>
          </a:p>
        </p:txBody>
      </p:sp>
      <p:sp>
        <p:nvSpPr>
          <p:cNvPr id="293917" name="Text Box 29"/>
          <p:cNvSpPr txBox="1">
            <a:spLocks noChangeArrowheads="1"/>
          </p:cNvSpPr>
          <p:nvPr/>
        </p:nvSpPr>
        <p:spPr bwMode="auto">
          <a:xfrm>
            <a:off x="288925" y="2289175"/>
            <a:ext cx="42830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加入结点时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分三种情况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①首结点的建立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②中间结点的加入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③尾结点的处理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93918" name="Rectangle 30"/>
          <p:cNvSpPr>
            <a:spLocks noChangeArrowheads="1"/>
          </p:cNvSpPr>
          <p:nvPr/>
        </p:nvSpPr>
        <p:spPr bwMode="auto">
          <a:xfrm>
            <a:off x="395288" y="188913"/>
            <a:ext cx="799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</a:rPr>
              <a:t>[</a:t>
            </a:r>
            <a:r>
              <a:rPr lang="zh-CN" altLang="en-US" sz="2800">
                <a:solidFill>
                  <a:srgbClr val="CC0066"/>
                </a:solidFill>
              </a:rPr>
              <a:t>例</a:t>
            </a:r>
            <a:r>
              <a:rPr lang="en-US" altLang="zh-CN" sz="2800">
                <a:solidFill>
                  <a:srgbClr val="CC0066"/>
                </a:solidFill>
              </a:rPr>
              <a:t>9.44] </a:t>
            </a:r>
            <a:r>
              <a:rPr lang="zh-CN" altLang="en-US" sz="2800">
                <a:solidFill>
                  <a:srgbClr val="CC0066"/>
                </a:solidFill>
              </a:rPr>
              <a:t>链表常用算法介绍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nimBg="1" autoUpdateAnimBg="0"/>
      <p:bldP spid="293916" grpId="0" animBg="1" autoUpdateAnimBg="0"/>
      <p:bldP spid="293917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0" y="0"/>
            <a:ext cx="9396413" cy="705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>
                <a:solidFill>
                  <a:srgbClr val="CC0066"/>
                </a:solidFill>
                <a:ea typeface="宋体" pitchFamily="2" charset="-122"/>
              </a:rPr>
              <a:t>node  *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Create( 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返回值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: 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链表的首指针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{  node  *p1, *p2, *head;    int a;   head = NULL;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cout &lt;&lt;"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正在创建一条无序链表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...\n";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cout &lt;&lt;"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请输入一个整数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以 －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1 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结束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: 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cin &gt;&gt; a;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while( a != -1 )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 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循环输入数据，建立链表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{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p1 = new node;    p1-&gt;data = a;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	if(head==0 )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 ①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建立首结点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       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{ head=p1; p2=p1; 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	else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 ②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处理中间结点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     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{ p2-&gt;next=p1; p2=p1; 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   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cout &lt;&lt;"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请输入一个整数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以 －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1 </a:t>
            </a:r>
            <a:r>
              <a:rPr lang="zh-CN" altLang="en-US" sz="2600">
                <a:solidFill>
                  <a:schemeClr val="tx1"/>
                </a:solidFill>
                <a:ea typeface="宋体" pitchFamily="2" charset="-122"/>
              </a:rPr>
              <a:t>结束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: 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	cin &gt;&gt; a;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600">
                <a:solidFill>
                  <a:schemeClr val="accent2"/>
                </a:solidFill>
                <a:ea typeface="宋体" pitchFamily="2" charset="-122"/>
              </a:rPr>
              <a:t>} </a:t>
            </a:r>
          </a:p>
          <a:p>
            <a:pPr algn="l"/>
            <a:r>
              <a:rPr lang="en-US" altLang="zh-CN" sz="260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2600">
                <a:solidFill>
                  <a:srgbClr val="CC0066"/>
                </a:solidFill>
                <a:ea typeface="宋体" pitchFamily="2" charset="-122"/>
              </a:rPr>
              <a:t>if(head != 0)</a:t>
            </a:r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p2-&gt;next=0;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//③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处理尾结点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, 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可能第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次就输入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-1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    return(head);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返回创建链表的首指针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94915" name="AutoShap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467600" y="2286000"/>
            <a:ext cx="1152525" cy="960438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hlink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解释</a:t>
            </a:r>
          </a:p>
        </p:txBody>
      </p:sp>
      <p:sp>
        <p:nvSpPr>
          <p:cNvPr id="294916" name="AutoShape 4"/>
          <p:cNvSpPr>
            <a:spLocks/>
          </p:cNvSpPr>
          <p:nvPr/>
        </p:nvSpPr>
        <p:spPr bwMode="auto">
          <a:xfrm>
            <a:off x="685800" y="2667000"/>
            <a:ext cx="228600" cy="2667000"/>
          </a:xfrm>
          <a:prstGeom prst="leftBracket">
            <a:avLst>
              <a:gd name="adj" fmla="val 97222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85725" y="228600"/>
            <a:ext cx="6611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遍历链表（输出链表上各个结点的值）</a:t>
            </a:r>
            <a:endParaRPr lang="zh-CN" altLang="en-US" sz="2800" baseline="-25000">
              <a:solidFill>
                <a:srgbClr val="CC0066"/>
              </a:solidFill>
              <a:ea typeface="宋体" pitchFamily="2" charset="-122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83550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Print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 </a:t>
            </a:r>
            <a:r>
              <a:rPr lang="en-US" altLang="zh-CN" sz="2800" dirty="0" err="1">
                <a:solidFill>
                  <a:srgbClr val="FF3300"/>
                </a:solidFill>
                <a:ea typeface="宋体" pitchFamily="2" charset="-122"/>
              </a:rPr>
              <a:t>const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node  *head )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不允许通过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head 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修改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                                                    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 // 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链表中结点的值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u="sng" dirty="0" err="1">
                <a:solidFill>
                  <a:schemeClr val="tx1"/>
                </a:solidFill>
                <a:ea typeface="宋体" pitchFamily="2" charset="-122"/>
              </a:rPr>
              <a:t>const</a:t>
            </a:r>
            <a:r>
              <a:rPr lang="en-US" altLang="zh-CN" sz="2800" u="sng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node  *p;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p=head;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输出链表中各结点数据：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while( p!=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NULL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{ 	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setw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(4) &lt;&lt; (p-&gt;data) 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	p=p-&gt;next;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}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85725" y="228600"/>
            <a:ext cx="5272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遍历链表（续）（</a:t>
            </a:r>
            <a:r>
              <a:rPr lang="zh-CN" altLang="en-US" sz="2800">
                <a:solidFill>
                  <a:srgbClr val="CC0066"/>
                </a:solidFill>
                <a:latin typeface="宋体" pitchFamily="2" charset="-122"/>
                <a:ea typeface="宋体" pitchFamily="2" charset="-122"/>
              </a:rPr>
              <a:t>查找结点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）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0" y="914400"/>
            <a:ext cx="922813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node * Search(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const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node *head, int x )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008000"/>
                </a:solidFill>
                <a:ea typeface="宋体" pitchFamily="2" charset="-122"/>
              </a:rPr>
              <a:t>不允许通过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</a:rPr>
              <a:t>head</a:t>
            </a:r>
            <a:r>
              <a:rPr lang="zh-CN" altLang="en-US" sz="2800">
                <a:solidFill>
                  <a:srgbClr val="008000"/>
                </a:solidFill>
                <a:ea typeface="宋体" pitchFamily="2" charset="-122"/>
              </a:rPr>
              <a:t>修改链表中结点的值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{ 	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const node *p;  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rgbClr val="008000"/>
                </a:solidFill>
                <a:ea typeface="宋体" pitchFamily="2" charset="-122"/>
              </a:rPr>
              <a:t>不允许通过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rgbClr val="008000"/>
                </a:solidFill>
                <a:ea typeface="宋体" pitchFamily="2" charset="-122"/>
              </a:rPr>
              <a:t>修改它指向的结点的值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p=head;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while( p!=NULL )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{	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if(p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－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&gt;data == x) return p;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若找到，则返回该结点指针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= 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－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&gt;next;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}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return NULL;  </a:t>
            </a:r>
            <a:r>
              <a:rPr lang="en-US" altLang="zh-CN" sz="2800">
                <a:solidFill>
                  <a:srgbClr val="008000"/>
                </a:solidFill>
                <a:ea typeface="宋体" pitchFamily="2" charset="-122"/>
              </a:rPr>
              <a:t>//</a:t>
            </a:r>
            <a:r>
              <a:rPr lang="zh-CN" altLang="en-US" sz="2800">
                <a:solidFill>
                  <a:srgbClr val="008000"/>
                </a:solidFill>
                <a:ea typeface="宋体" pitchFamily="2" charset="-122"/>
              </a:rPr>
              <a:t>若找不到，则返回空指针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154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3.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删除一个结点</a:t>
            </a:r>
          </a:p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   删除链表上具有指定值的第一个结点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395288" y="1341438"/>
            <a:ext cx="9001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删除结点时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分三种情况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①原始链表为空链表   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800">
                <a:solidFill>
                  <a:srgbClr val="006600"/>
                </a:solidFill>
                <a:ea typeface="宋体" pitchFamily="2" charset="-122"/>
              </a:rPr>
              <a:t>无结点可删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②待删除的结点是原始链表的首结点  </a:t>
            </a:r>
            <a:r>
              <a:rPr lang="en-US" altLang="zh-CN" sz="2800">
                <a:solidFill>
                  <a:srgbClr val="006600"/>
                </a:solidFill>
                <a:ea typeface="宋体" pitchFamily="2" charset="-122"/>
              </a:rPr>
              <a:t>// head </a:t>
            </a:r>
            <a:r>
              <a:rPr lang="zh-CN" altLang="en-US" sz="2800">
                <a:solidFill>
                  <a:srgbClr val="006600"/>
                </a:solidFill>
                <a:ea typeface="宋体" pitchFamily="2" charset="-122"/>
              </a:rPr>
              <a:t>指针变化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③删除其他结点</a:t>
            </a:r>
          </a:p>
        </p:txBody>
      </p:sp>
      <p:pic>
        <p:nvPicPr>
          <p:cNvPr id="295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6840537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88925" y="0"/>
            <a:ext cx="8855075" cy="644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>
                <a:solidFill>
                  <a:srgbClr val="CC3300"/>
                </a:solidFill>
              </a:rPr>
              <a:t>// </a:t>
            </a:r>
            <a:r>
              <a:rPr lang="zh-CN" altLang="en-US" sz="2600">
                <a:solidFill>
                  <a:srgbClr val="CC3300"/>
                </a:solidFill>
              </a:rPr>
              <a:t>函数功能：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删除第</a:t>
            </a:r>
            <a:r>
              <a:rPr lang="en-US" altLang="zh-CN" sz="2600">
                <a:solidFill>
                  <a:schemeClr val="tx1"/>
                </a:solidFill>
              </a:rPr>
              <a:t>1</a:t>
            </a:r>
            <a:r>
              <a:rPr lang="zh-CN" altLang="en-US" sz="2600">
                <a:solidFill>
                  <a:schemeClr val="tx1"/>
                </a:solidFill>
              </a:rPr>
              <a:t>个值为</a:t>
            </a:r>
            <a:r>
              <a:rPr lang="en-US" altLang="zh-CN" sz="2600">
                <a:solidFill>
                  <a:schemeClr val="tx1"/>
                </a:solidFill>
              </a:rPr>
              <a:t>num</a:t>
            </a:r>
            <a:r>
              <a:rPr lang="zh-CN" altLang="en-US" sz="2600">
                <a:solidFill>
                  <a:schemeClr val="tx1"/>
                </a:solidFill>
              </a:rPr>
              <a:t>的结点，返回新链表的首指针。</a:t>
            </a:r>
          </a:p>
          <a:p>
            <a:pPr algn="l"/>
            <a:r>
              <a:rPr lang="en-US" altLang="zh-CN" sz="2600">
                <a:solidFill>
                  <a:srgbClr val="D60093"/>
                </a:solidFill>
              </a:rPr>
              <a:t>node *</a:t>
            </a:r>
            <a:r>
              <a:rPr lang="en-US" altLang="zh-CN" sz="2600">
                <a:solidFill>
                  <a:schemeClr val="tx1"/>
                </a:solidFill>
              </a:rPr>
              <a:t>Delete_one_node( node *head,  int num )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{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node *p1, *p2;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if( head == NULL)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链表为空，处理情况①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 </a:t>
            </a:r>
            <a:r>
              <a:rPr lang="en-US" altLang="zh-CN" sz="2600">
                <a:solidFill>
                  <a:schemeClr val="tx1"/>
                </a:solidFill>
              </a:rPr>
              <a:t>{   cout &lt;&lt; "</a:t>
            </a:r>
            <a:r>
              <a:rPr lang="zh-CN" altLang="en-US" sz="2600">
                <a:solidFill>
                  <a:schemeClr val="tx1"/>
                </a:solidFill>
              </a:rPr>
              <a:t>链表为空，无结点可删</a:t>
            </a:r>
            <a:r>
              <a:rPr lang="en-US" altLang="zh-CN" sz="2600">
                <a:solidFill>
                  <a:schemeClr val="tx1"/>
                </a:solidFill>
              </a:rPr>
              <a:t>!\n";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 return(NULL);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}</a:t>
            </a:r>
          </a:p>
          <a:p>
            <a:pPr algn="l"/>
            <a:endParaRPr lang="en-US" altLang="zh-CN" sz="2600">
              <a:solidFill>
                <a:schemeClr val="tx1"/>
              </a:solidFill>
            </a:endParaRP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p1 = head;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while(p1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 != num &amp;&amp;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!= NULL )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{                                   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循环查找待删除结点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	</a:t>
            </a:r>
            <a:r>
              <a:rPr lang="en-US" altLang="zh-CN" sz="2600">
                <a:solidFill>
                  <a:schemeClr val="tx1"/>
                </a:solidFill>
              </a:rPr>
              <a:t>p2 = p1;      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p1 =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&gt;next; </a:t>
            </a:r>
            <a:r>
              <a:rPr lang="en-US" altLang="zh-CN" sz="2600">
                <a:solidFill>
                  <a:srgbClr val="FF3300"/>
                </a:solidFill>
              </a:rPr>
              <a:t>// p2</a:t>
            </a:r>
            <a:r>
              <a:rPr lang="zh-CN" altLang="en-US" sz="2600">
                <a:solidFill>
                  <a:srgbClr val="FF3300"/>
                </a:solidFill>
              </a:rPr>
              <a:t>指向的结点在</a:t>
            </a:r>
            <a:r>
              <a:rPr lang="en-US" altLang="zh-CN" sz="2600">
                <a:solidFill>
                  <a:srgbClr val="FF3300"/>
                </a:solidFill>
              </a:rPr>
              <a:t>p1</a:t>
            </a:r>
            <a:r>
              <a:rPr lang="zh-CN" altLang="en-US" sz="2600">
                <a:solidFill>
                  <a:srgbClr val="FF3300"/>
                </a:solidFill>
              </a:rPr>
              <a:t>指向的结点之前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 </a:t>
            </a:r>
            <a:r>
              <a:rPr lang="en-US" altLang="zh-CN" sz="26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288925" y="219075"/>
            <a:ext cx="8855075" cy="60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</a:rPr>
              <a:t>    if(p1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 == num)  	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找到待删除结点，由</a:t>
            </a:r>
            <a:r>
              <a:rPr lang="en-US" altLang="zh-CN" sz="2600">
                <a:solidFill>
                  <a:srgbClr val="FF3300"/>
                </a:solidFill>
              </a:rPr>
              <a:t>p1</a:t>
            </a:r>
            <a:r>
              <a:rPr lang="zh-CN" altLang="en-US" sz="2600">
                <a:solidFill>
                  <a:srgbClr val="FF3300"/>
                </a:solidFill>
              </a:rPr>
              <a:t>指向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{     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if(p1==head)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若找到的结点是首结点，处理情况②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	    </a:t>
            </a:r>
            <a:r>
              <a:rPr lang="en-US" altLang="zh-CN" sz="2600">
                <a:solidFill>
                  <a:schemeClr val="tx1"/>
                </a:solidFill>
              </a:rPr>
              <a:t>head=p1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&gt;next; 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   else  	          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找到的结点不是首结点</a:t>
            </a:r>
            <a:r>
              <a:rPr lang="en-US" altLang="zh-CN" sz="2600">
                <a:solidFill>
                  <a:srgbClr val="FF3300"/>
                </a:solidFill>
              </a:rPr>
              <a:t>,</a:t>
            </a:r>
            <a:r>
              <a:rPr lang="zh-CN" altLang="en-US" sz="2600">
                <a:solidFill>
                  <a:srgbClr val="FF3300"/>
                </a:solidFill>
              </a:rPr>
              <a:t>处理情况③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	    </a:t>
            </a:r>
            <a:r>
              <a:rPr lang="en-US" altLang="zh-CN" sz="2600">
                <a:solidFill>
                  <a:schemeClr val="tx1"/>
                </a:solidFill>
              </a:rPr>
              <a:t>p2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&gt;next;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delete p1;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cout &lt;&lt; "</a:t>
            </a:r>
            <a:r>
              <a:rPr lang="zh-CN" altLang="en-US" sz="2600">
                <a:solidFill>
                  <a:schemeClr val="tx1"/>
                </a:solidFill>
              </a:rPr>
              <a:t>删除了一个结点</a:t>
            </a:r>
            <a:r>
              <a:rPr lang="en-US" altLang="zh-CN" sz="2600">
                <a:solidFill>
                  <a:schemeClr val="tx1"/>
                </a:solidFill>
              </a:rPr>
              <a:t>!\n";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else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未找到待删除结点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     </a:t>
            </a:r>
            <a:r>
              <a:rPr lang="en-US" altLang="zh-CN" sz="2600">
                <a:solidFill>
                  <a:schemeClr val="tx1"/>
                </a:solidFill>
              </a:rPr>
              <a:t>cout&lt;&lt;num&lt;&lt;"</a:t>
            </a:r>
            <a:r>
              <a:rPr lang="zh-CN" altLang="en-US" sz="2600">
                <a:solidFill>
                  <a:schemeClr val="tx1"/>
                </a:solidFill>
              </a:rPr>
              <a:t>链表上没有找到要删除的结点</a:t>
            </a:r>
            <a:r>
              <a:rPr lang="en-US" altLang="zh-CN" sz="2600">
                <a:solidFill>
                  <a:schemeClr val="tx1"/>
                </a:solidFill>
              </a:rPr>
              <a:t>!\n";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return(head);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52400" y="-76200"/>
            <a:ext cx="96012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zh-CN" sz="32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9.4] 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变量的直接访问和间接访问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 </a:t>
            </a:r>
            <a:endParaRPr lang="zh-CN" altLang="zh-CN" sz="320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a=1;     float b=5.2;    char  c=‘A’;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*p1;     float *p2;       char  *p3;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p1=&amp;a;      p2=&amp;b;           p3=&amp;c;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cout &lt;&lt; a &lt;&lt; ‘,’ &lt;&lt; b &lt;&lt; ‘,’ &lt;&lt; c &lt;&lt; endl;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cout &lt;&lt; *p1 &lt;&lt; ‘,’ &lt;&lt; *p2 &lt;&lt; ‘,’ &lt;&lt; *p3 &lt;&lt; endl; 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28600" y="3200400"/>
            <a:ext cx="23272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运行结果：？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463800" y="3227388"/>
            <a:ext cx="14192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1, 5.2, A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1, 5.2, A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28600" y="4419600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zh-CN" sz="2800">
                <a:solidFill>
                  <a:srgbClr val="FF3300"/>
                </a:solidFill>
                <a:ea typeface="宋体" pitchFamily="2" charset="-122"/>
              </a:rPr>
              <a:t>续：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p1=*p1+1; *p2=*p2+2;  *p3=*p3+3;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cout &lt;&lt; a &lt;&lt; ‘,’ &lt;&lt; b &lt;&lt; ‘,’ &lt;&lt; c &lt;&lt; endl;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04800" y="5740400"/>
            <a:ext cx="23272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运行结果：？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819400" y="5741988"/>
            <a:ext cx="14192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2, 7.2, D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  <p:bldP spid="88073" grpId="0" build="p" autoUpdateAnimBg="0"/>
      <p:bldP spid="88074" grpId="0" autoUpdateAnimBg="0"/>
      <p:bldP spid="88075" grpId="0" autoUpdateAnimBg="0"/>
      <p:bldP spid="88076" grpId="0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4.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释放链表 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52400" y="990600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Delete_chain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 node *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head</a:t>
            </a:r>
            <a:r>
              <a:rPr lang="en-US" altLang="zh-CN" sz="2400" dirty="0" smtClean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释放已创建的链表结点空间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 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	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node *p;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while( head)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{	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     p=head;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	head=head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－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&gt;next;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	delete p;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}</a:t>
            </a:r>
          </a:p>
          <a:p>
            <a:pPr algn="just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5.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插入结点</a:t>
            </a:r>
          </a:p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   把一个结点插入链表，使链表结点数据保持升序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433388" y="1268413"/>
            <a:ext cx="871061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插入结点时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分四种情况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①原链表为空链表；②插入在链表首结点之前；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③插入在链表中间；④插在链表尾结点之后。 </a:t>
            </a:r>
          </a:p>
        </p:txBody>
      </p:sp>
      <p:pic>
        <p:nvPicPr>
          <p:cNvPr id="299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7272338" cy="350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8964612" cy="644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函数功能：将</a:t>
            </a:r>
            <a:r>
              <a:rPr lang="en-US" altLang="zh-CN" sz="2600">
                <a:solidFill>
                  <a:srgbClr val="FF3300"/>
                </a:solidFill>
              </a:rPr>
              <a:t>p</a:t>
            </a:r>
            <a:r>
              <a:rPr lang="zh-CN" altLang="en-US" sz="2600">
                <a:solidFill>
                  <a:srgbClr val="FF3300"/>
                </a:solidFill>
              </a:rPr>
              <a:t>指向的结点插入链表</a:t>
            </a:r>
            <a:r>
              <a:rPr lang="en-US" altLang="zh-CN" sz="2600">
                <a:solidFill>
                  <a:srgbClr val="FF3300"/>
                </a:solidFill>
              </a:rPr>
              <a:t>, </a:t>
            </a:r>
            <a:r>
              <a:rPr lang="zh-CN" altLang="en-US" sz="2600">
                <a:solidFill>
                  <a:srgbClr val="FF3300"/>
                </a:solidFill>
              </a:rPr>
              <a:t>结果链表保持有序。</a:t>
            </a:r>
          </a:p>
          <a:p>
            <a:pPr algn="l"/>
            <a:r>
              <a:rPr lang="zh-CN" altLang="en-US" sz="2600">
                <a:solidFill>
                  <a:srgbClr val="FF3300"/>
                </a:solidFill>
              </a:rPr>
              <a:t>                        返回值是新链表的首指针。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node *Insert(node *head,  node *p) //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{    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node *p1, *p2;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if(head == NULL)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原链表为空链表，对应情况①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{	head = p;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p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NULL;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return(head);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p1 = head;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while( (p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&gt;data) &gt; (p1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&gt;data) &amp;&amp;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!= NULL )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{	                                           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寻找待插入位置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	</a:t>
            </a:r>
            <a:r>
              <a:rPr lang="en-US" altLang="zh-CN" sz="2600">
                <a:solidFill>
                  <a:schemeClr val="tx1"/>
                </a:solidFill>
              </a:rPr>
              <a:t>p2 = p1; p1 =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&gt;next; 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                              </a:t>
            </a:r>
            <a:r>
              <a:rPr lang="en-US" altLang="zh-CN" sz="2600">
                <a:solidFill>
                  <a:srgbClr val="FF3300"/>
                </a:solidFill>
              </a:rPr>
              <a:t>// p2</a:t>
            </a:r>
            <a:r>
              <a:rPr lang="zh-CN" altLang="en-US" sz="2600">
                <a:solidFill>
                  <a:srgbClr val="FF3300"/>
                </a:solidFill>
              </a:rPr>
              <a:t>指向的结点在</a:t>
            </a:r>
            <a:r>
              <a:rPr lang="en-US" altLang="zh-CN" sz="2600">
                <a:solidFill>
                  <a:srgbClr val="FF3300"/>
                </a:solidFill>
              </a:rPr>
              <a:t>p1</a:t>
            </a:r>
            <a:r>
              <a:rPr lang="zh-CN" altLang="en-US" sz="2600">
                <a:solidFill>
                  <a:srgbClr val="FF3300"/>
                </a:solidFill>
              </a:rPr>
              <a:t>指向的结点之前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820150" cy="60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>
                <a:solidFill>
                  <a:schemeClr val="tx1"/>
                </a:solidFill>
              </a:rPr>
              <a:t>    if( (p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&gt;data) &lt;= (p1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&gt;data) )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插在</a:t>
            </a:r>
            <a:r>
              <a:rPr lang="en-US" altLang="zh-CN" sz="2600">
                <a:solidFill>
                  <a:srgbClr val="FF3300"/>
                </a:solidFill>
              </a:rPr>
              <a:t>p1</a:t>
            </a:r>
            <a:r>
              <a:rPr lang="zh-CN" altLang="en-US" sz="2600">
                <a:solidFill>
                  <a:srgbClr val="FF3300"/>
                </a:solidFill>
              </a:rPr>
              <a:t>之前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{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p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p1;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if(head == p1)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    head = p;	         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插在链表首部，对应情况②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    </a:t>
            </a:r>
            <a:r>
              <a:rPr lang="en-US" altLang="zh-CN" sz="2600">
                <a:solidFill>
                  <a:schemeClr val="tx1"/>
                </a:solidFill>
              </a:rPr>
              <a:t>else 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	    p2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p;	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插在链表中间，对应情况③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else 	          </a:t>
            </a:r>
            <a:r>
              <a:rPr lang="en-US" altLang="zh-CN" sz="2600">
                <a:solidFill>
                  <a:srgbClr val="FF3300"/>
                </a:solidFill>
              </a:rPr>
              <a:t>// </a:t>
            </a:r>
            <a:r>
              <a:rPr lang="zh-CN" altLang="en-US" sz="2600">
                <a:solidFill>
                  <a:srgbClr val="FF3300"/>
                </a:solidFill>
              </a:rPr>
              <a:t>插在链表尾结点之后，对应情况④</a:t>
            </a:r>
            <a:r>
              <a:rPr lang="zh-CN" altLang="en-US" sz="260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zh-CN" altLang="en-US" sz="2600">
                <a:solidFill>
                  <a:schemeClr val="tx1"/>
                </a:solidFill>
              </a:rPr>
              <a:t>    </a:t>
            </a:r>
            <a:r>
              <a:rPr lang="en-US" altLang="zh-CN" sz="2600">
                <a:solidFill>
                  <a:schemeClr val="tx1"/>
                </a:solidFill>
              </a:rPr>
              <a:t>{	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p1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p;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    p</a:t>
            </a:r>
            <a:r>
              <a:rPr lang="zh-CN" altLang="en-US" sz="2600">
                <a:solidFill>
                  <a:schemeClr val="tx1"/>
                </a:solidFill>
              </a:rPr>
              <a:t>－</a:t>
            </a:r>
            <a:r>
              <a:rPr lang="en-US" altLang="zh-CN" sz="2600">
                <a:solidFill>
                  <a:schemeClr val="tx1"/>
                </a:solidFill>
              </a:rPr>
              <a:t>&gt;next = NULL;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}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    return(head);</a:t>
            </a:r>
          </a:p>
          <a:p>
            <a:pPr algn="l"/>
            <a:r>
              <a:rPr lang="en-US" altLang="zh-CN" sz="260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6.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创建有序链表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304800" y="558800"/>
            <a:ext cx="7915275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node  *Create_sort(void)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{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node *p1, *head=0;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int a;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cout &lt;&lt;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"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产生一条排序链表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请输入数据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以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-1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结束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: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";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cin &gt;&gt; a;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while( a!=-1 )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{ 	p1=new node;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p1-&gt;data = a;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head=Insert(head,p1);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	cin &gt;&gt; a;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}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return(head);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411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0066"/>
                </a:solidFill>
                <a:ea typeface="宋体" pitchFamily="2" charset="-122"/>
              </a:rPr>
              <a:t>7. </a:t>
            </a:r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主函数，测试上述函数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04800" y="558800"/>
            <a:ext cx="8515350" cy="62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iomanip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#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node_def.h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create.h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print_search.h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delete.h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insert.h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deletechain.h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#include  "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create_sort.h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"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	node *head;   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head=Create( );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建立一条无序链表</a:t>
            </a:r>
          </a:p>
          <a:p>
            <a:pPr algn="l">
              <a:lnSpc>
                <a:spcPct val="9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Print(head);     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输出链表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179512" y="2956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0066"/>
                </a:solidFill>
                <a:ea typeface="宋体" pitchFamily="2" charset="-122"/>
              </a:rPr>
              <a:t>续：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0" y="42872"/>
            <a:ext cx="8969122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输入待删除结点上的整数：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\n";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&gt;&gt;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head=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Delete_one_node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(head,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Print(head);       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删除一个结点后，输出链表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输入要查找的整数：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\n";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&gt;&gt;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if(Search(head,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)!=NULL)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&lt;&lt;"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在链表中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\n";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else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&lt;&lt;"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不在链表中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\n";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Delete_chain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(head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  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释放上述链表空间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head=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Create_sort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 );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建立一条有序链表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Print(head);             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输出链表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Delete_chain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(head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          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释放有序链表</a:t>
            </a:r>
            <a:r>
              <a:rPr lang="zh-CN" altLang="en-US" sz="2800" dirty="0" smtClean="0">
                <a:solidFill>
                  <a:srgbClr val="FF3300"/>
                </a:solidFill>
                <a:ea typeface="宋体" pitchFamily="2" charset="-122"/>
              </a:rPr>
              <a:t>空间</a:t>
            </a:r>
            <a:endParaRPr lang="en-US" altLang="zh-CN" sz="2800" dirty="0" smtClean="0">
              <a:solidFill>
                <a:srgbClr val="FF33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rgbClr val="FF3300"/>
                </a:solidFill>
                <a:ea typeface="宋体" pitchFamily="2" charset="-122"/>
              </a:rPr>
              <a:t>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85700" name="AutoShape 4"/>
          <p:cNvSpPr>
            <a:spLocks/>
          </p:cNvSpPr>
          <p:nvPr/>
        </p:nvSpPr>
        <p:spPr bwMode="auto">
          <a:xfrm>
            <a:off x="838200" y="393576"/>
            <a:ext cx="152400" cy="838200"/>
          </a:xfrm>
          <a:prstGeom prst="leftBracket">
            <a:avLst>
              <a:gd name="adj" fmla="val 45833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b="1">
                <a:solidFill>
                  <a:srgbClr val="FF3300"/>
                </a:solidFill>
              </a:rPr>
              <a:t>9.11  </a:t>
            </a:r>
            <a:r>
              <a:rPr lang="zh-CN" altLang="en-US" sz="3600" b="1">
                <a:solidFill>
                  <a:srgbClr val="FF3300"/>
                </a:solidFill>
              </a:rPr>
              <a:t>用 </a:t>
            </a:r>
            <a:r>
              <a:rPr lang="en-US" altLang="zh-CN" sz="3600" b="1">
                <a:solidFill>
                  <a:srgbClr val="FF3300"/>
                </a:solidFill>
              </a:rPr>
              <a:t>typedef </a:t>
            </a:r>
            <a:r>
              <a:rPr lang="zh-CN" altLang="en-US" sz="3600" b="1">
                <a:solidFill>
                  <a:srgbClr val="FF3300"/>
                </a:solidFill>
              </a:rPr>
              <a:t>定义新类型名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052513"/>
            <a:ext cx="8686800" cy="5616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/>
              <a:t>为了提高程序的可读性和可移植性，</a:t>
            </a:r>
            <a:r>
              <a:rPr lang="en-US" altLang="zh-CN" sz="2800" b="1"/>
              <a:t>C++</a:t>
            </a:r>
            <a:r>
              <a:rPr lang="zh-CN" altLang="en-US" sz="2800" b="1"/>
              <a:t>提供了为已有的数据类型名定义新的类型名的机制。</a:t>
            </a:r>
          </a:p>
          <a:p>
            <a:r>
              <a:rPr lang="zh-CN" altLang="en-US" sz="2800" b="1"/>
              <a:t>例如：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typedef  long  streamoff ; 		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typedef  long  streampos; 		 </a:t>
            </a:r>
          </a:p>
          <a:p>
            <a:r>
              <a:rPr lang="en-US" altLang="zh-CN" sz="2800" b="1"/>
              <a:t>streamoff </a:t>
            </a:r>
            <a:r>
              <a:rPr lang="zh-CN" altLang="en-US" sz="2800" b="1"/>
              <a:t>和 </a:t>
            </a:r>
            <a:r>
              <a:rPr lang="en-US" altLang="zh-CN" sz="2800" b="1"/>
              <a:t>streampos </a:t>
            </a:r>
            <a:r>
              <a:rPr lang="zh-CN" altLang="en-US" sz="2800" b="1"/>
              <a:t>是新的类型名，等价于类型名</a:t>
            </a:r>
            <a:r>
              <a:rPr lang="en-US" altLang="zh-CN" sz="2800" b="1"/>
              <a:t>long</a:t>
            </a:r>
            <a:r>
              <a:rPr lang="zh-CN" altLang="en-US" sz="2800" b="1"/>
              <a:t>。可以用它们定义变量，例如： </a:t>
            </a:r>
          </a:p>
          <a:p>
            <a:pPr lvl="1"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streamoff  x , y;</a:t>
            </a:r>
            <a:r>
              <a:rPr lang="en-US" altLang="zh-CN" b="1"/>
              <a:t>    // x</a:t>
            </a:r>
            <a:r>
              <a:rPr lang="zh-CN" altLang="en-US" b="1"/>
              <a:t>和</a:t>
            </a:r>
            <a:r>
              <a:rPr lang="en-US" altLang="zh-CN" b="1"/>
              <a:t>y</a:t>
            </a:r>
            <a:r>
              <a:rPr lang="zh-CN" altLang="en-US" b="1"/>
              <a:t>是用于表示相对位置的变量</a:t>
            </a:r>
          </a:p>
          <a:p>
            <a:pPr lvl="1">
              <a:buFontTx/>
              <a:buNone/>
            </a:pPr>
            <a:r>
              <a:rPr lang="en-US" altLang="zh-CN" b="1">
                <a:solidFill>
                  <a:srgbClr val="990000"/>
                </a:solidFill>
              </a:rPr>
              <a:t>streampos  sp1, sp2;</a:t>
            </a:r>
            <a:r>
              <a:rPr lang="en-US" altLang="zh-CN" b="1"/>
              <a:t>  // sp1</a:t>
            </a:r>
            <a:r>
              <a:rPr lang="zh-CN" altLang="en-US" b="1"/>
              <a:t>和</a:t>
            </a:r>
            <a:r>
              <a:rPr lang="en-US" altLang="zh-CN" b="1"/>
              <a:t>sp2</a:t>
            </a:r>
            <a:r>
              <a:rPr lang="zh-CN" altLang="en-US" b="1"/>
              <a:t>是用于表示绝对位置的变量</a:t>
            </a:r>
          </a:p>
          <a:p>
            <a:r>
              <a:rPr lang="zh-CN" altLang="en-US" b="1"/>
              <a:t>本质上</a:t>
            </a:r>
            <a:r>
              <a:rPr lang="en-US" altLang="zh-CN" b="1"/>
              <a:t>x</a:t>
            </a:r>
            <a:r>
              <a:rPr lang="zh-CN" altLang="en-US" b="1"/>
              <a:t>、</a:t>
            </a:r>
            <a:r>
              <a:rPr lang="en-US" altLang="zh-CN" b="1"/>
              <a:t>y</a:t>
            </a:r>
            <a:r>
              <a:rPr lang="zh-CN" altLang="en-US" b="1"/>
              <a:t>、</a:t>
            </a:r>
            <a:r>
              <a:rPr lang="en-US" altLang="zh-CN" b="1"/>
              <a:t>sp1 </a:t>
            </a:r>
            <a:r>
              <a:rPr lang="zh-CN" altLang="en-US" b="1"/>
              <a:t>和 </a:t>
            </a:r>
            <a:r>
              <a:rPr lang="en-US" altLang="zh-CN" b="1"/>
              <a:t>sp2 </a:t>
            </a:r>
            <a:r>
              <a:rPr lang="zh-CN" altLang="en-US" b="1"/>
              <a:t>是 </a:t>
            </a:r>
            <a:r>
              <a:rPr lang="en-US" altLang="zh-CN" b="1"/>
              <a:t>long </a:t>
            </a:r>
            <a:r>
              <a:rPr lang="zh-CN" altLang="en-US" b="1"/>
              <a:t>型变量。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76250"/>
            <a:ext cx="8229600" cy="576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/>
              <a:t>又如，可以为结构体类型定义新的类型名： 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typedef struct person 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{ 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	char name[20];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	int age;  </a:t>
            </a:r>
          </a:p>
          <a:p>
            <a:pPr lvl="1"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</a:rPr>
              <a:t>} Person; </a:t>
            </a:r>
          </a:p>
          <a:p>
            <a:r>
              <a:rPr lang="en-US" altLang="zh-CN" sz="2800" b="1"/>
              <a:t>Person</a:t>
            </a:r>
            <a:r>
              <a:rPr lang="zh-CN" altLang="en-US" sz="2800" b="1"/>
              <a:t>是新的类型名，可以用它定义结构体类型的变量，如</a:t>
            </a:r>
            <a:r>
              <a:rPr lang="en-US" altLang="zh-CN" sz="2800" b="1"/>
              <a:t>:</a:t>
            </a:r>
          </a:p>
          <a:p>
            <a:r>
              <a:rPr lang="en-US" altLang="zh-CN" sz="2800" b="1"/>
              <a:t>Person  person1, person2; </a:t>
            </a:r>
          </a:p>
          <a:p>
            <a:r>
              <a:rPr lang="zh-CN" altLang="en-US" sz="2800" b="1"/>
              <a:t>虽然在</a:t>
            </a:r>
            <a:r>
              <a:rPr lang="en-US" altLang="zh-CN" sz="2800" b="1"/>
              <a:t>C++</a:t>
            </a:r>
            <a:r>
              <a:rPr lang="zh-CN" altLang="en-US" sz="2800" b="1"/>
              <a:t>中 </a:t>
            </a:r>
            <a:r>
              <a:rPr lang="en-US" altLang="zh-CN" sz="2800" b="1"/>
              <a:t>person </a:t>
            </a:r>
            <a:r>
              <a:rPr lang="zh-CN" altLang="en-US" sz="2800" b="1"/>
              <a:t>已经是类型名了，</a:t>
            </a:r>
            <a:r>
              <a:rPr lang="en-US" altLang="zh-CN" sz="2800" b="1"/>
              <a:t>C++</a:t>
            </a:r>
            <a:r>
              <a:rPr lang="zh-CN" altLang="en-US" sz="2800" b="1"/>
              <a:t>保留用</a:t>
            </a:r>
            <a:r>
              <a:rPr lang="en-US" altLang="zh-CN" sz="2800" b="1"/>
              <a:t>typedef </a:t>
            </a:r>
            <a:r>
              <a:rPr lang="zh-CN" altLang="en-US" sz="2800" b="1"/>
              <a:t>定义新类型名的机制的目的是为了兼容</a:t>
            </a:r>
            <a:r>
              <a:rPr lang="en-US" altLang="zh-CN" sz="2800" b="1"/>
              <a:t>C</a:t>
            </a:r>
            <a:r>
              <a:rPr lang="zh-CN" altLang="en-US" sz="2800" b="1"/>
              <a:t>语言。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3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3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3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3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476250"/>
            <a:ext cx="8229600" cy="5761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/>
              <a:t>一般地，定义一个新类型名的方法是：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/>
              <a:t>① 按常规方式写出变量的定义语句，</a:t>
            </a:r>
            <a:br>
              <a:rPr lang="zh-CN" altLang="en-US" sz="2800" b="1"/>
            </a:br>
            <a:r>
              <a:rPr lang="zh-CN" altLang="en-US" sz="2800" b="1"/>
              <a:t>   如：</a:t>
            </a:r>
            <a:r>
              <a:rPr lang="en-US" altLang="zh-CN" sz="2800" b="1"/>
              <a:t>long x; </a:t>
            </a:r>
            <a:r>
              <a:rPr lang="zh-CN" altLang="en-US" sz="2800" b="1"/>
              <a:t>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/>
              <a:t>② 将变量名替换成新的类型名，</a:t>
            </a:r>
            <a:br>
              <a:rPr lang="zh-CN" altLang="en-US" sz="2800" b="1"/>
            </a:br>
            <a:r>
              <a:rPr lang="zh-CN" altLang="en-US" sz="2800" b="1"/>
              <a:t>   如：</a:t>
            </a:r>
            <a:r>
              <a:rPr lang="en-US" altLang="zh-CN" sz="2800" b="1"/>
              <a:t>long streamoff; </a:t>
            </a:r>
            <a:r>
              <a:rPr lang="zh-CN" altLang="en-US" sz="2800" b="1"/>
              <a:t>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/>
              <a:t>③ 在最前面加关键字</a:t>
            </a:r>
            <a:r>
              <a:rPr lang="en-US" altLang="zh-CN" sz="2800" b="1"/>
              <a:t>typedef</a:t>
            </a:r>
            <a:r>
              <a:rPr lang="zh-CN" altLang="en-US" sz="2800" b="1"/>
              <a:t>，</a:t>
            </a:r>
            <a:br>
              <a:rPr lang="zh-CN" altLang="en-US" sz="2800" b="1"/>
            </a:br>
            <a:r>
              <a:rPr lang="zh-CN" altLang="en-US" sz="2800" b="1"/>
              <a:t>  如：</a:t>
            </a:r>
            <a:r>
              <a:rPr lang="en-US" altLang="zh-CN" sz="2800" b="1"/>
              <a:t>typedef long streamoff; </a:t>
            </a:r>
            <a:r>
              <a:rPr lang="zh-CN" altLang="en-US" sz="2800" b="1"/>
              <a:t>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/>
              <a:t>④ 用新的类型名定义变量，</a:t>
            </a:r>
            <a:br>
              <a:rPr lang="zh-CN" altLang="en-US" sz="2800" b="1"/>
            </a:br>
            <a:r>
              <a:rPr lang="zh-CN" altLang="en-US" sz="2800" b="1"/>
              <a:t>   如：</a:t>
            </a:r>
            <a:r>
              <a:rPr lang="en-US" altLang="zh-CN" sz="2800" b="1"/>
              <a:t>streamoff x, y; 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228600" y="0"/>
            <a:ext cx="8610600" cy="670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关于指针使用的几点说明：</a:t>
            </a:r>
            <a:endParaRPr lang="zh-CN" altLang="en-US" sz="32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①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指针变量必须通过初始化或赋值获得值后（即必须明确指向某一变量），才可以利用它进行间接访问。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②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若有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m ;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int *p = &amp;m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;                          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划线部分的意义是将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的地址赋给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，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而不是将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的地址赋给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指向的空间。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上述两个语句的意义等价于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m ;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int *p ; p = &amp;m ;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③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注意指针变量的指向类型，只有相同类型数据变量的地址才能赋给该指针变量。即整型变量的地址只能赋给整型指针。如在例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9.4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中，若出现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 = &amp;b ; 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是无意义的。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0350"/>
            <a:ext cx="8229600" cy="6264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下面使用该方法定义若干新类型名。</a:t>
            </a:r>
          </a:p>
          <a:p>
            <a:pPr>
              <a:buFontTx/>
              <a:buNone/>
            </a:pPr>
            <a:r>
              <a:rPr lang="zh-CN" altLang="en-US" sz="2400" b="1"/>
              <a:t>先做第①步，定义各种类型的变量如下：</a:t>
            </a:r>
          </a:p>
          <a:p>
            <a:pPr>
              <a:buFontTx/>
              <a:buNone/>
            </a:pPr>
            <a:r>
              <a:rPr lang="en-US" altLang="zh-CN" sz="2400" b="1"/>
              <a:t>float  </a:t>
            </a:r>
            <a:r>
              <a:rPr lang="en-US" altLang="zh-CN" sz="2400" b="1">
                <a:solidFill>
                  <a:schemeClr val="accent2"/>
                </a:solidFill>
              </a:rPr>
              <a:t>x</a:t>
            </a:r>
            <a:r>
              <a:rPr lang="en-US" altLang="zh-CN" sz="2400" b="1"/>
              <a:t>; 				// A </a:t>
            </a:r>
          </a:p>
          <a:p>
            <a:pPr>
              <a:buFontTx/>
              <a:buNone/>
            </a:pPr>
            <a:r>
              <a:rPr lang="en-US" altLang="zh-CN" sz="2400" b="1"/>
              <a:t>int 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/>
              <a:t>[10], </a:t>
            </a:r>
            <a:r>
              <a:rPr lang="en-US" altLang="zh-CN" sz="2400" b="1">
                <a:solidFill>
                  <a:schemeClr val="accent2"/>
                </a:solidFill>
              </a:rPr>
              <a:t>b</a:t>
            </a:r>
            <a:r>
              <a:rPr lang="en-US" altLang="zh-CN" sz="2400" b="1"/>
              <a:t>[100], </a:t>
            </a:r>
            <a:r>
              <a:rPr lang="en-US" altLang="zh-CN" sz="2400" b="1">
                <a:solidFill>
                  <a:schemeClr val="accent2"/>
                </a:solidFill>
              </a:rPr>
              <a:t>c</a:t>
            </a:r>
            <a:r>
              <a:rPr lang="en-US" altLang="zh-CN" sz="2400" b="1"/>
              <a:t>[6][6]; 		// B </a:t>
            </a:r>
          </a:p>
          <a:p>
            <a:pPr>
              <a:buFontTx/>
              <a:buNone/>
            </a:pPr>
            <a:r>
              <a:rPr lang="en-US" altLang="zh-CN" sz="2400" b="1"/>
              <a:t>char *</a:t>
            </a:r>
            <a:r>
              <a:rPr lang="en-US" altLang="zh-CN" sz="2400" b="1">
                <a:solidFill>
                  <a:schemeClr val="accent2"/>
                </a:solidFill>
              </a:rPr>
              <a:t>strp</a:t>
            </a:r>
            <a:r>
              <a:rPr lang="en-US" altLang="zh-CN" sz="2400" b="1"/>
              <a:t>; 				// C </a:t>
            </a:r>
          </a:p>
          <a:p>
            <a:pPr>
              <a:buFontTx/>
              <a:buNone/>
            </a:pPr>
            <a:r>
              <a:rPr lang="en-US" altLang="zh-CN" sz="2400" b="1"/>
              <a:t>int (*</a:t>
            </a:r>
            <a:r>
              <a:rPr lang="en-US" altLang="zh-CN" sz="2400" b="1">
                <a:solidFill>
                  <a:schemeClr val="accent2"/>
                </a:solidFill>
              </a:rPr>
              <a:t>fp</a:t>
            </a:r>
            <a:r>
              <a:rPr lang="en-US" altLang="zh-CN" sz="2400" b="1"/>
              <a:t>)(int, int); 			// D </a:t>
            </a:r>
            <a:endParaRPr lang="fr-FR" altLang="zh-CN" sz="2400" b="1"/>
          </a:p>
          <a:p>
            <a:pPr>
              <a:buFontTx/>
              <a:buNone/>
            </a:pPr>
            <a:r>
              <a:rPr lang="fr-FR" altLang="zh-CN" sz="2400" b="1"/>
              <a:t>struct point { int x, y; } </a:t>
            </a:r>
            <a:r>
              <a:rPr lang="fr-FR" altLang="zh-CN" sz="2400" b="1">
                <a:solidFill>
                  <a:schemeClr val="accent2"/>
                </a:solidFill>
              </a:rPr>
              <a:t>pt</a:t>
            </a:r>
            <a:r>
              <a:rPr lang="fr-FR" altLang="zh-CN" sz="2400" b="1"/>
              <a:t>;		// E</a:t>
            </a:r>
            <a:r>
              <a:rPr lang="fr-FR" altLang="zh-CN" sz="2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/>
              <a:t>然后将第②③步一次性应用于上述变量定义：</a:t>
            </a:r>
          </a:p>
          <a:p>
            <a:pPr>
              <a:buFontTx/>
              <a:buNone/>
            </a:pPr>
            <a:r>
              <a:rPr lang="en-US" altLang="zh-CN" sz="2400" b="1"/>
              <a:t>typedef  float  </a:t>
            </a:r>
            <a:r>
              <a:rPr lang="en-US" altLang="zh-CN" sz="2400" b="1">
                <a:solidFill>
                  <a:schemeClr val="accent2"/>
                </a:solidFill>
              </a:rPr>
              <a:t>Real</a:t>
            </a:r>
            <a:r>
              <a:rPr lang="en-US" altLang="zh-CN" sz="2400" b="1"/>
              <a:t>; </a:t>
            </a:r>
          </a:p>
          <a:p>
            <a:pPr>
              <a:buFontTx/>
              <a:buNone/>
            </a:pPr>
            <a:r>
              <a:rPr lang="en-US" altLang="zh-CN" sz="2400" b="1"/>
              <a:t>typedef  int </a:t>
            </a:r>
            <a:r>
              <a:rPr lang="en-US" altLang="zh-CN" sz="2400" b="1">
                <a:solidFill>
                  <a:schemeClr val="accent2"/>
                </a:solidFill>
              </a:rPr>
              <a:t>Arr</a:t>
            </a:r>
            <a:r>
              <a:rPr lang="en-US" altLang="zh-CN" sz="2400" b="1"/>
              <a:t>[10], </a:t>
            </a:r>
            <a:r>
              <a:rPr lang="en-US" altLang="zh-CN" sz="2400" b="1">
                <a:solidFill>
                  <a:schemeClr val="accent2"/>
                </a:solidFill>
              </a:rPr>
              <a:t>Vector</a:t>
            </a:r>
            <a:r>
              <a:rPr lang="en-US" altLang="zh-CN" sz="2400" b="1"/>
              <a:t>[100], </a:t>
            </a:r>
            <a:r>
              <a:rPr lang="en-US" altLang="zh-CN" sz="2400" b="1">
                <a:solidFill>
                  <a:schemeClr val="accent2"/>
                </a:solidFill>
              </a:rPr>
              <a:t>Matrix</a:t>
            </a:r>
            <a:r>
              <a:rPr lang="en-US" altLang="zh-CN" sz="2400" b="1"/>
              <a:t>[6][6]; </a:t>
            </a:r>
          </a:p>
          <a:p>
            <a:pPr>
              <a:buFontTx/>
              <a:buNone/>
            </a:pPr>
            <a:r>
              <a:rPr lang="en-US" altLang="zh-CN" sz="2400" b="1"/>
              <a:t>typedef  char * </a:t>
            </a:r>
            <a:r>
              <a:rPr lang="en-US" altLang="zh-CN" sz="2400" b="1">
                <a:solidFill>
                  <a:schemeClr val="accent2"/>
                </a:solidFill>
              </a:rPr>
              <a:t>StrPtr</a:t>
            </a:r>
            <a:r>
              <a:rPr lang="en-US" altLang="zh-CN" sz="2400" b="1"/>
              <a:t>; </a:t>
            </a:r>
          </a:p>
          <a:p>
            <a:pPr>
              <a:buFontTx/>
              <a:buNone/>
            </a:pPr>
            <a:r>
              <a:rPr lang="en-US" altLang="zh-CN" sz="2400" b="1"/>
              <a:t>typedef  int (*</a:t>
            </a:r>
            <a:r>
              <a:rPr lang="en-US" altLang="zh-CN" sz="2400" b="1">
                <a:solidFill>
                  <a:schemeClr val="accent2"/>
                </a:solidFill>
              </a:rPr>
              <a:t>FunPtr</a:t>
            </a:r>
            <a:r>
              <a:rPr lang="en-US" altLang="zh-CN" sz="2400" b="1"/>
              <a:t>)(int, int); </a:t>
            </a:r>
          </a:p>
          <a:p>
            <a:pPr>
              <a:buFontTx/>
              <a:buNone/>
            </a:pPr>
            <a:r>
              <a:rPr lang="en-US" altLang="zh-CN" sz="2400" b="1"/>
              <a:t>typedef  struct point { int x, y; } </a:t>
            </a:r>
            <a:r>
              <a:rPr lang="en-US" altLang="zh-CN" sz="2400" b="1">
                <a:solidFill>
                  <a:schemeClr val="accent2"/>
                </a:solidFill>
              </a:rPr>
              <a:t>Point</a:t>
            </a:r>
            <a:r>
              <a:rPr lang="en-US" altLang="zh-CN" sz="2400" b="1"/>
              <a:t>;</a:t>
            </a:r>
            <a:endParaRPr lang="en-US" altLang="zh-CN" sz="24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5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5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5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5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88913"/>
            <a:ext cx="8748712" cy="6119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/>
              <a:t>则产生了新的类型名</a:t>
            </a:r>
            <a:r>
              <a:rPr lang="en-US" altLang="zh-CN" sz="2800" b="1"/>
              <a:t>Real</a:t>
            </a:r>
            <a:r>
              <a:rPr lang="zh-CN" altLang="en-US" sz="2800" b="1"/>
              <a:t>、</a:t>
            </a:r>
            <a:r>
              <a:rPr lang="en-US" altLang="zh-CN" sz="2800" b="1"/>
              <a:t>Arr</a:t>
            </a:r>
            <a:r>
              <a:rPr lang="zh-CN" altLang="en-US" sz="2800" b="1"/>
              <a:t>、</a:t>
            </a:r>
            <a:r>
              <a:rPr lang="en-US" altLang="zh-CN" sz="2800" b="1"/>
              <a:t>Vector</a:t>
            </a:r>
            <a:r>
              <a:rPr lang="zh-CN" altLang="en-US" sz="2800" b="1"/>
              <a:t>、</a:t>
            </a:r>
            <a:r>
              <a:rPr lang="en-US" altLang="zh-CN" sz="2800" b="1"/>
              <a:t>Matrix</a:t>
            </a:r>
            <a:r>
              <a:rPr lang="zh-CN" altLang="en-US" sz="2800" b="1"/>
              <a:t>、</a:t>
            </a:r>
            <a:r>
              <a:rPr lang="en-US" altLang="zh-CN" sz="2800" b="1"/>
              <a:t>StrPtr</a:t>
            </a:r>
            <a:r>
              <a:rPr lang="zh-CN" altLang="en-US" sz="2800" b="1"/>
              <a:t>、</a:t>
            </a:r>
            <a:r>
              <a:rPr lang="en-US" altLang="zh-CN" sz="2800" b="1"/>
              <a:t>FunPtr</a:t>
            </a:r>
            <a:r>
              <a:rPr lang="zh-CN" altLang="en-US" sz="2800" b="1"/>
              <a:t>和</a:t>
            </a:r>
            <a:r>
              <a:rPr lang="en-US" altLang="zh-CN" sz="2800" b="1"/>
              <a:t>Point</a:t>
            </a:r>
            <a:r>
              <a:rPr lang="zh-CN" altLang="en-US" sz="2800" b="1"/>
              <a:t>，它们分别表示对应的数据类型。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最后，做第④步，用这些新的类型名定义变量：</a:t>
            </a:r>
            <a:endParaRPr lang="zh-CN" altLang="es-ES" sz="2800" b="1"/>
          </a:p>
          <a:p>
            <a:pPr lvl="1">
              <a:spcBef>
                <a:spcPct val="50000"/>
              </a:spcBef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Real</a:t>
            </a:r>
            <a:r>
              <a:rPr lang="es-ES" altLang="zh-CN" sz="2400" b="1"/>
              <a:t> x, y;                     </a:t>
            </a:r>
            <a:r>
              <a:rPr lang="zh-CN" altLang="es-ES" sz="2400" b="1"/>
              <a:t>等价于  </a:t>
            </a:r>
            <a:r>
              <a:rPr lang="es-ES" altLang="zh-CN" sz="2400" b="1"/>
              <a:t>float x, y;</a:t>
            </a:r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Arr</a:t>
            </a:r>
            <a:r>
              <a:rPr lang="es-ES" altLang="zh-CN" sz="2400" b="1"/>
              <a:t> a, a1, a2;               </a:t>
            </a:r>
            <a:r>
              <a:rPr lang="zh-CN" altLang="es-ES" sz="2400" b="1"/>
              <a:t>等价于 </a:t>
            </a:r>
            <a:r>
              <a:rPr lang="es-ES" altLang="zh-CN" sz="2400" b="1"/>
              <a:t>int a[10], a1[10], a2[10]</a:t>
            </a:r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Vector</a:t>
            </a:r>
            <a:r>
              <a:rPr lang="es-ES" altLang="zh-CN" sz="2400" b="1"/>
              <a:t> b, b1, b2;         </a:t>
            </a:r>
            <a:r>
              <a:rPr lang="zh-CN" altLang="es-ES" sz="2400" b="1"/>
              <a:t>等价于 </a:t>
            </a:r>
            <a:r>
              <a:rPr lang="es-ES" altLang="zh-CN" sz="2400" b="1"/>
              <a:t>int b[100], b1[100], b2[100];</a:t>
            </a:r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Matrix</a:t>
            </a:r>
            <a:r>
              <a:rPr lang="es-ES" altLang="zh-CN" sz="2400" b="1"/>
              <a:t> c, m;                </a:t>
            </a:r>
            <a:r>
              <a:rPr lang="zh-CN" altLang="es-ES" sz="2400" b="1"/>
              <a:t>等价于 </a:t>
            </a:r>
            <a:r>
              <a:rPr lang="es-ES" altLang="zh-CN" sz="2400" b="1"/>
              <a:t>int  c[6][6], m[6][6];</a:t>
            </a:r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StrPtr</a:t>
            </a:r>
            <a:r>
              <a:rPr lang="es-ES" altLang="zh-CN" sz="2400" b="1"/>
              <a:t> strp, p1, p2;     </a:t>
            </a:r>
            <a:r>
              <a:rPr lang="zh-CN" altLang="es-ES" sz="2400" b="1"/>
              <a:t>等价于 </a:t>
            </a:r>
            <a:r>
              <a:rPr lang="es-ES" altLang="zh-CN" sz="2400" b="1"/>
              <a:t>char *strp, *p1, *p2;</a:t>
            </a:r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FunPtr </a:t>
            </a:r>
            <a:r>
              <a:rPr lang="es-ES" altLang="zh-CN" sz="2400" b="1"/>
              <a:t>fp, fp2;           </a:t>
            </a:r>
            <a:r>
              <a:rPr lang="zh-CN" altLang="es-ES" sz="2400" b="1"/>
              <a:t>等价于 </a:t>
            </a:r>
            <a:r>
              <a:rPr lang="en-US" altLang="zh-CN" sz="2400" b="1"/>
              <a:t>int (*fp1)(int, int), (*fp2)(int, int);</a:t>
            </a:r>
            <a:r>
              <a:rPr lang="en-US" altLang="zh-CN" sz="2000" b="1"/>
              <a:t> </a:t>
            </a:r>
            <a:endParaRPr lang="zh-CN" altLang="es-ES" sz="2400" b="1"/>
          </a:p>
          <a:p>
            <a:pPr lvl="1">
              <a:buFontTx/>
              <a:buNone/>
            </a:pPr>
            <a:r>
              <a:rPr lang="es-ES" altLang="zh-CN" sz="2400" b="1">
                <a:solidFill>
                  <a:schemeClr val="accent2"/>
                </a:solidFill>
              </a:rPr>
              <a:t>Point</a:t>
            </a:r>
            <a:r>
              <a:rPr lang="es-ES" altLang="zh-CN" sz="2400" b="1"/>
              <a:t> pt, pt2;              </a:t>
            </a:r>
            <a:r>
              <a:rPr lang="zh-CN" altLang="es-ES" sz="2400" b="1"/>
              <a:t>等价于 </a:t>
            </a:r>
            <a:r>
              <a:rPr lang="fr-FR" altLang="zh-CN" sz="2400" b="1"/>
              <a:t>struct point { int x, y; } pt, pt2;</a:t>
            </a:r>
            <a:endParaRPr lang="zh-CN" altLang="es-ES" sz="24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6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6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6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6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404813"/>
            <a:ext cx="8229600" cy="5761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800" b="1"/>
              <a:t>说明：</a:t>
            </a:r>
          </a:p>
          <a:p>
            <a:pPr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typedef </a:t>
            </a:r>
            <a:r>
              <a:rPr lang="zh-CN" altLang="en-US" sz="2800" b="1"/>
              <a:t>只能用于为已知数据类型名定义新的类型名，并没有增加新的数据类型。</a:t>
            </a:r>
          </a:p>
          <a:p>
            <a:pPr>
              <a:buFontTx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）关于 </a:t>
            </a:r>
            <a:r>
              <a:rPr lang="en-US" altLang="zh-CN" sz="2800" b="1"/>
              <a:t>typedef </a:t>
            </a:r>
            <a:r>
              <a:rPr lang="zh-CN" altLang="en-US" sz="2800" b="1"/>
              <a:t>应用于软件移植，给出两个参考例子，参阅教材。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18" name="Group 2"/>
          <p:cNvGrpSpPr>
            <a:grpSpLocks/>
          </p:cNvGrpSpPr>
          <p:nvPr/>
        </p:nvGrpSpPr>
        <p:grpSpPr bwMode="auto">
          <a:xfrm>
            <a:off x="1905000" y="2895600"/>
            <a:ext cx="4953000" cy="519113"/>
            <a:chOff x="1296" y="1824"/>
            <a:chExt cx="3120" cy="327"/>
          </a:xfrm>
        </p:grpSpPr>
        <p:sp>
          <p:nvSpPr>
            <p:cNvPr id="265219" name="Text Box 3"/>
            <p:cNvSpPr txBox="1">
              <a:spLocks noChangeArrowheads="1"/>
            </p:cNvSpPr>
            <p:nvPr/>
          </p:nvSpPr>
          <p:spPr bwMode="auto">
            <a:xfrm>
              <a:off x="2332" y="1824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本章完</a:t>
              </a:r>
            </a:p>
          </p:txBody>
        </p:sp>
        <p:sp>
          <p:nvSpPr>
            <p:cNvPr id="265220" name="Line 4"/>
            <p:cNvSpPr>
              <a:spLocks noChangeShapeType="1"/>
            </p:cNvSpPr>
            <p:nvPr/>
          </p:nvSpPr>
          <p:spPr bwMode="auto">
            <a:xfrm>
              <a:off x="1296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1" name="Line 5"/>
            <p:cNvSpPr>
              <a:spLocks noChangeShapeType="1"/>
            </p:cNvSpPr>
            <p:nvPr/>
          </p:nvSpPr>
          <p:spPr bwMode="auto">
            <a:xfrm>
              <a:off x="3264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152400" y="171450"/>
            <a:ext cx="883761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关于指针使用的几点说明（续）：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④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同类型指针变量之间可以相互赋值，不同类型的指针变量一般不能相互赋值，如在例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9.4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中，若出现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 = p2 ;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是无意义的。 </a:t>
            </a:r>
            <a:endParaRPr lang="zh-CN" altLang="en-US" sz="1600">
              <a:solidFill>
                <a:srgbClr val="CC3300"/>
              </a:solidFill>
              <a:ea typeface="宋体" pitchFamily="2" charset="-122"/>
              <a:sym typeface="Monotype Sorts" charset="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⑤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允许将一个整型常数经强制类型转换后赋给指针变量，如：</a:t>
            </a:r>
          </a:p>
          <a:p>
            <a:pPr algn="just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  	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float *fpp ;  fpp = (float *)5000 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其意义：将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5000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作为一个地址值赋给指针变量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Monotype Sorts" charset="2"/>
              </a:rPr>
              <a:t>fpp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76358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9.5] 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交换两个指针的指向</a:t>
            </a:r>
            <a:endParaRPr lang="zh-CN" altLang="en-US" sz="32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89126" name="Group 38"/>
          <p:cNvGrpSpPr>
            <a:grpSpLocks/>
          </p:cNvGrpSpPr>
          <p:nvPr/>
        </p:nvGrpSpPr>
        <p:grpSpPr bwMode="auto">
          <a:xfrm>
            <a:off x="533400" y="533400"/>
            <a:ext cx="2286000" cy="1828800"/>
            <a:chOff x="384" y="768"/>
            <a:chExt cx="1440" cy="1152"/>
          </a:xfrm>
        </p:grpSpPr>
        <p:grpSp>
          <p:nvGrpSpPr>
            <p:cNvPr id="89109" name="Group 21"/>
            <p:cNvGrpSpPr>
              <a:grpSpLocks/>
            </p:cNvGrpSpPr>
            <p:nvPr/>
          </p:nvGrpSpPr>
          <p:grpSpPr bwMode="auto">
            <a:xfrm>
              <a:off x="395" y="768"/>
              <a:ext cx="1429" cy="576"/>
              <a:chOff x="395" y="768"/>
              <a:chExt cx="1429" cy="576"/>
            </a:xfrm>
          </p:grpSpPr>
          <p:sp>
            <p:nvSpPr>
              <p:cNvPr id="89093" name="Rectangle 5"/>
              <p:cNvSpPr>
                <a:spLocks noChangeArrowheads="1"/>
              </p:cNvSpPr>
              <p:nvPr/>
            </p:nvSpPr>
            <p:spPr bwMode="auto">
              <a:xfrm>
                <a:off x="395" y="1078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094" name="Text Box 6"/>
              <p:cNvSpPr txBox="1">
                <a:spLocks noChangeArrowheads="1"/>
              </p:cNvSpPr>
              <p:nvPr/>
            </p:nvSpPr>
            <p:spPr bwMode="auto">
              <a:xfrm>
                <a:off x="497" y="7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p1</a:t>
                </a:r>
              </a:p>
            </p:txBody>
          </p:sp>
          <p:sp>
            <p:nvSpPr>
              <p:cNvPr id="89096" name="Text Box 8"/>
              <p:cNvSpPr txBox="1">
                <a:spLocks noChangeArrowheads="1"/>
              </p:cNvSpPr>
              <p:nvPr/>
            </p:nvSpPr>
            <p:spPr bwMode="auto">
              <a:xfrm>
                <a:off x="1468" y="8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x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89097" name="Text Box 9"/>
              <p:cNvSpPr txBox="1">
                <a:spLocks noChangeArrowheads="1"/>
              </p:cNvSpPr>
              <p:nvPr/>
            </p:nvSpPr>
            <p:spPr bwMode="auto">
              <a:xfrm>
                <a:off x="1488" y="105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10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89099" name="Rectangle 11"/>
              <p:cNvSpPr>
                <a:spLocks noChangeArrowheads="1"/>
              </p:cNvSpPr>
              <p:nvPr/>
            </p:nvSpPr>
            <p:spPr bwMode="auto">
              <a:xfrm>
                <a:off x="1344" y="1067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00" name="Line 12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9110" name="Group 22"/>
            <p:cNvGrpSpPr>
              <a:grpSpLocks/>
            </p:cNvGrpSpPr>
            <p:nvPr/>
          </p:nvGrpSpPr>
          <p:grpSpPr bwMode="auto">
            <a:xfrm>
              <a:off x="384" y="1344"/>
              <a:ext cx="1429" cy="576"/>
              <a:chOff x="384" y="1344"/>
              <a:chExt cx="1429" cy="576"/>
            </a:xfrm>
          </p:grpSpPr>
          <p:sp>
            <p:nvSpPr>
              <p:cNvPr id="89103" name="Rectangle 15"/>
              <p:cNvSpPr>
                <a:spLocks noChangeArrowheads="1"/>
              </p:cNvSpPr>
              <p:nvPr/>
            </p:nvSpPr>
            <p:spPr bwMode="auto">
              <a:xfrm>
                <a:off x="384" y="1654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04" name="Text Box 16"/>
              <p:cNvSpPr txBox="1">
                <a:spLocks noChangeArrowheads="1"/>
              </p:cNvSpPr>
              <p:nvPr/>
            </p:nvSpPr>
            <p:spPr bwMode="auto">
              <a:xfrm>
                <a:off x="486" y="134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p2</a:t>
                </a:r>
              </a:p>
            </p:txBody>
          </p:sp>
          <p:sp>
            <p:nvSpPr>
              <p:cNvPr id="89105" name="Text Box 17"/>
              <p:cNvSpPr txBox="1">
                <a:spLocks noChangeArrowheads="1"/>
              </p:cNvSpPr>
              <p:nvPr/>
            </p:nvSpPr>
            <p:spPr bwMode="auto">
              <a:xfrm>
                <a:off x="1457" y="13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y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89106" name="Text Box 18"/>
              <p:cNvSpPr txBox="1">
                <a:spLocks noChangeArrowheads="1"/>
              </p:cNvSpPr>
              <p:nvPr/>
            </p:nvSpPr>
            <p:spPr bwMode="auto">
              <a:xfrm>
                <a:off x="1477" y="16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20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89107" name="Rectangle 19"/>
              <p:cNvSpPr>
                <a:spLocks noChangeArrowheads="1"/>
              </p:cNvSpPr>
              <p:nvPr/>
            </p:nvSpPr>
            <p:spPr bwMode="auto">
              <a:xfrm>
                <a:off x="1333" y="1643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08" name="Line 20"/>
              <p:cNvSpPr>
                <a:spLocks noChangeShapeType="1"/>
              </p:cNvSpPr>
              <p:nvPr/>
            </p:nvSpPr>
            <p:spPr bwMode="auto">
              <a:xfrm>
                <a:off x="613" y="17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9130" name="Group 42"/>
          <p:cNvGrpSpPr>
            <a:grpSpLocks/>
          </p:cNvGrpSpPr>
          <p:nvPr/>
        </p:nvGrpSpPr>
        <p:grpSpPr bwMode="auto">
          <a:xfrm>
            <a:off x="5791200" y="533400"/>
            <a:ext cx="2286000" cy="1828800"/>
            <a:chOff x="3696" y="768"/>
            <a:chExt cx="1440" cy="1152"/>
          </a:xfrm>
        </p:grpSpPr>
        <p:sp>
          <p:nvSpPr>
            <p:cNvPr id="89112" name="Rectangle 24"/>
            <p:cNvSpPr>
              <a:spLocks noChangeArrowheads="1"/>
            </p:cNvSpPr>
            <p:nvPr/>
          </p:nvSpPr>
          <p:spPr bwMode="auto">
            <a:xfrm>
              <a:off x="3707" y="1078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3809" y="7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p1</a:t>
              </a:r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4780" y="8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lang="en-US" altLang="zh-CN" sz="240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89115" name="Text Box 27"/>
            <p:cNvSpPr txBox="1">
              <a:spLocks noChangeArrowheads="1"/>
            </p:cNvSpPr>
            <p:nvPr/>
          </p:nvSpPr>
          <p:spPr bwMode="auto">
            <a:xfrm>
              <a:off x="480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10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9116" name="Rectangle 28"/>
            <p:cNvSpPr>
              <a:spLocks noChangeArrowheads="1"/>
            </p:cNvSpPr>
            <p:nvPr/>
          </p:nvSpPr>
          <p:spPr bwMode="auto">
            <a:xfrm>
              <a:off x="4656" y="1067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3936" y="1200"/>
              <a:ext cx="72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19" name="Rectangle 31"/>
            <p:cNvSpPr>
              <a:spLocks noChangeArrowheads="1"/>
            </p:cNvSpPr>
            <p:nvPr/>
          </p:nvSpPr>
          <p:spPr bwMode="auto">
            <a:xfrm>
              <a:off x="3696" y="1654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3798" y="134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p2</a:t>
              </a:r>
            </a:p>
          </p:txBody>
        </p:sp>
        <p:sp>
          <p:nvSpPr>
            <p:cNvPr id="89121" name="Text Box 33"/>
            <p:cNvSpPr txBox="1">
              <a:spLocks noChangeArrowheads="1"/>
            </p:cNvSpPr>
            <p:nvPr/>
          </p:nvSpPr>
          <p:spPr bwMode="auto">
            <a:xfrm>
              <a:off x="4769" y="138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y</a:t>
              </a:r>
              <a:endParaRPr lang="en-US" altLang="zh-CN" sz="240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89122" name="Text Box 34"/>
            <p:cNvSpPr txBox="1">
              <a:spLocks noChangeArrowheads="1"/>
            </p:cNvSpPr>
            <p:nvPr/>
          </p:nvSpPr>
          <p:spPr bwMode="auto">
            <a:xfrm>
              <a:off x="4789" y="16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20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9123" name="Rectangle 35"/>
            <p:cNvSpPr>
              <a:spLocks noChangeArrowheads="1"/>
            </p:cNvSpPr>
            <p:nvPr/>
          </p:nvSpPr>
          <p:spPr bwMode="auto">
            <a:xfrm>
              <a:off x="4645" y="1643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 flipV="1">
              <a:off x="3925" y="1200"/>
              <a:ext cx="731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31" name="Group 43"/>
          <p:cNvGrpSpPr>
            <a:grpSpLocks/>
          </p:cNvGrpSpPr>
          <p:nvPr/>
        </p:nvGrpSpPr>
        <p:grpSpPr bwMode="auto">
          <a:xfrm>
            <a:off x="533400" y="2362200"/>
            <a:ext cx="762000" cy="914400"/>
            <a:chOff x="432" y="2016"/>
            <a:chExt cx="480" cy="576"/>
          </a:xfrm>
        </p:grpSpPr>
        <p:sp>
          <p:nvSpPr>
            <p:cNvPr id="89128" name="Rectangle 40"/>
            <p:cNvSpPr>
              <a:spLocks noChangeArrowheads="1"/>
            </p:cNvSpPr>
            <p:nvPr/>
          </p:nvSpPr>
          <p:spPr bwMode="auto">
            <a:xfrm>
              <a:off x="432" y="2326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29" name="Text Box 41"/>
            <p:cNvSpPr txBox="1">
              <a:spLocks noChangeArrowheads="1"/>
            </p:cNvSpPr>
            <p:nvPr/>
          </p:nvSpPr>
          <p:spPr bwMode="auto">
            <a:xfrm>
              <a:off x="534" y="201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89136" name="Group 48"/>
          <p:cNvGrpSpPr>
            <a:grpSpLocks/>
          </p:cNvGrpSpPr>
          <p:nvPr/>
        </p:nvGrpSpPr>
        <p:grpSpPr bwMode="auto">
          <a:xfrm>
            <a:off x="3657600" y="1004888"/>
            <a:ext cx="1295400" cy="1052512"/>
            <a:chOff x="2304" y="633"/>
            <a:chExt cx="816" cy="663"/>
          </a:xfrm>
        </p:grpSpPr>
        <p:sp>
          <p:nvSpPr>
            <p:cNvPr id="89127" name="AutoShape 39"/>
            <p:cNvSpPr>
              <a:spLocks noChangeArrowheads="1"/>
            </p:cNvSpPr>
            <p:nvPr/>
          </p:nvSpPr>
          <p:spPr bwMode="auto">
            <a:xfrm>
              <a:off x="2304" y="864"/>
              <a:ext cx="816" cy="432"/>
            </a:xfrm>
            <a:prstGeom prst="rightArrow">
              <a:avLst>
                <a:gd name="adj1" fmla="val 34259"/>
                <a:gd name="adj2" fmla="val 472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35" name="Text Box 47"/>
            <p:cNvSpPr txBox="1">
              <a:spLocks noChangeArrowheads="1"/>
            </p:cNvSpPr>
            <p:nvPr/>
          </p:nvSpPr>
          <p:spPr bwMode="auto">
            <a:xfrm>
              <a:off x="2312" y="63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目标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52400" y="3429000"/>
            <a:ext cx="47244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int  x=10, y=20;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int  *p1=&amp;x, *p2 =&amp;y, *t;</a:t>
            </a:r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4724400" y="3276600"/>
            <a:ext cx="3276600" cy="1219200"/>
            <a:chOff x="2544" y="2256"/>
            <a:chExt cx="2064" cy="768"/>
          </a:xfrm>
        </p:grpSpPr>
        <p:sp>
          <p:nvSpPr>
            <p:cNvPr id="89138" name="Text Box 50"/>
            <p:cNvSpPr txBox="1">
              <a:spLocks noChangeArrowheads="1"/>
            </p:cNvSpPr>
            <p:nvPr/>
          </p:nvSpPr>
          <p:spPr bwMode="auto">
            <a:xfrm>
              <a:off x="2880" y="2448"/>
              <a:ext cx="172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建立初始状态</a:t>
              </a:r>
            </a:p>
          </p:txBody>
        </p:sp>
        <p:sp>
          <p:nvSpPr>
            <p:cNvPr id="89139" name="AutoShape 51"/>
            <p:cNvSpPr>
              <a:spLocks/>
            </p:cNvSpPr>
            <p:nvPr/>
          </p:nvSpPr>
          <p:spPr bwMode="auto">
            <a:xfrm>
              <a:off x="2544" y="2256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144" name="Text Box 56"/>
          <p:cNvSpPr txBox="1">
            <a:spLocks noChangeArrowheads="1"/>
          </p:cNvSpPr>
          <p:nvPr/>
        </p:nvSpPr>
        <p:spPr bwMode="auto">
          <a:xfrm>
            <a:off x="0" y="4800600"/>
            <a:ext cx="74676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cout&lt;&lt; *p1&lt;&lt; ‘\t’&lt;&lt; *p2&lt;&lt; endl;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t=p1; p1=p2; p2=t;</a:t>
            </a:r>
            <a:endParaRPr lang="en-US" altLang="zh-CN" sz="32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cout&lt;&lt; *p1&lt;&lt; ‘\t’&lt;&lt; *p2&lt;&lt; endl;</a:t>
            </a:r>
          </a:p>
        </p:txBody>
      </p:sp>
      <p:grpSp>
        <p:nvGrpSpPr>
          <p:cNvPr id="89151" name="Group 63"/>
          <p:cNvGrpSpPr>
            <a:grpSpLocks/>
          </p:cNvGrpSpPr>
          <p:nvPr/>
        </p:nvGrpSpPr>
        <p:grpSpPr bwMode="auto">
          <a:xfrm>
            <a:off x="5943600" y="5257800"/>
            <a:ext cx="2514600" cy="860425"/>
            <a:chOff x="3408" y="3470"/>
            <a:chExt cx="1584" cy="542"/>
          </a:xfrm>
        </p:grpSpPr>
        <p:sp>
          <p:nvSpPr>
            <p:cNvPr id="89145" name="AutoShape 57"/>
            <p:cNvSpPr>
              <a:spLocks/>
            </p:cNvSpPr>
            <p:nvPr/>
          </p:nvSpPr>
          <p:spPr bwMode="auto">
            <a:xfrm>
              <a:off x="3408" y="3470"/>
              <a:ext cx="192" cy="542"/>
            </a:xfrm>
            <a:prstGeom prst="rightBrace">
              <a:avLst>
                <a:gd name="adj1" fmla="val 2352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146" name="Text Box 58"/>
            <p:cNvSpPr txBox="1">
              <a:spLocks noChangeArrowheads="1"/>
            </p:cNvSpPr>
            <p:nvPr/>
          </p:nvSpPr>
          <p:spPr bwMode="auto">
            <a:xfrm>
              <a:off x="3648" y="3518"/>
              <a:ext cx="134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3200">
                  <a:solidFill>
                    <a:schemeClr val="accent2"/>
                  </a:solidFill>
                  <a:ea typeface="宋体" pitchFamily="2" charset="-122"/>
                </a:rPr>
                <a:t>输出结果？</a:t>
              </a:r>
              <a:endParaRPr lang="zh-CN" altLang="en-US" sz="32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89152" name="Group 64"/>
          <p:cNvGrpSpPr>
            <a:grpSpLocks/>
          </p:cNvGrpSpPr>
          <p:nvPr/>
        </p:nvGrpSpPr>
        <p:grpSpPr bwMode="auto">
          <a:xfrm>
            <a:off x="7620000" y="4287838"/>
            <a:ext cx="1281113" cy="1198562"/>
            <a:chOff x="4944" y="2845"/>
            <a:chExt cx="807" cy="755"/>
          </a:xfrm>
        </p:grpSpPr>
        <p:sp>
          <p:nvSpPr>
            <p:cNvPr id="89147" name="Text Box 59"/>
            <p:cNvSpPr txBox="1">
              <a:spLocks noChangeArrowheads="1"/>
            </p:cNvSpPr>
            <p:nvPr/>
          </p:nvSpPr>
          <p:spPr bwMode="auto">
            <a:xfrm>
              <a:off x="5040" y="2845"/>
              <a:ext cx="711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10    20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20    10</a:t>
              </a:r>
            </a:p>
          </p:txBody>
        </p:sp>
        <p:sp>
          <p:nvSpPr>
            <p:cNvPr id="89148" name="Line 60"/>
            <p:cNvSpPr>
              <a:spLocks noChangeShapeType="1"/>
            </p:cNvSpPr>
            <p:nvPr/>
          </p:nvSpPr>
          <p:spPr bwMode="auto">
            <a:xfrm flipV="1">
              <a:off x="4944" y="340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5791200" y="1524000"/>
            <a:ext cx="1447800" cy="1752600"/>
            <a:chOff x="3648" y="960"/>
            <a:chExt cx="912" cy="1104"/>
          </a:xfrm>
        </p:grpSpPr>
        <p:grpSp>
          <p:nvGrpSpPr>
            <p:cNvPr id="89132" name="Group 44"/>
            <p:cNvGrpSpPr>
              <a:grpSpLocks/>
            </p:cNvGrpSpPr>
            <p:nvPr/>
          </p:nvGrpSpPr>
          <p:grpSpPr bwMode="auto">
            <a:xfrm>
              <a:off x="3648" y="1488"/>
              <a:ext cx="480" cy="576"/>
              <a:chOff x="432" y="2016"/>
              <a:chExt cx="480" cy="576"/>
            </a:xfrm>
          </p:grpSpPr>
          <p:sp>
            <p:nvSpPr>
              <p:cNvPr id="89133" name="Rectangle 45"/>
              <p:cNvSpPr>
                <a:spLocks noChangeArrowheads="1"/>
              </p:cNvSpPr>
              <p:nvPr/>
            </p:nvSpPr>
            <p:spPr bwMode="auto">
              <a:xfrm>
                <a:off x="432" y="2326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34" name="Text Box 46"/>
              <p:cNvSpPr txBox="1">
                <a:spLocks noChangeArrowheads="1"/>
              </p:cNvSpPr>
              <p:nvPr/>
            </p:nvSpPr>
            <p:spPr bwMode="auto">
              <a:xfrm>
                <a:off x="534" y="2016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t</a:t>
                </a:r>
              </a:p>
            </p:txBody>
          </p:sp>
        </p:grpSp>
        <p:sp>
          <p:nvSpPr>
            <p:cNvPr id="89153" name="Line 65"/>
            <p:cNvSpPr>
              <a:spLocks noChangeShapeType="1"/>
            </p:cNvSpPr>
            <p:nvPr/>
          </p:nvSpPr>
          <p:spPr bwMode="auto">
            <a:xfrm flipV="1">
              <a:off x="3888" y="960"/>
              <a:ext cx="67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14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763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9.6]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通过指针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,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交换两个指针所指向的变量的值</a:t>
            </a:r>
            <a:endParaRPr lang="zh-CN" altLang="en-US" sz="320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90115" name="Group 3"/>
          <p:cNvGrpSpPr>
            <a:grpSpLocks/>
          </p:cNvGrpSpPr>
          <p:nvPr/>
        </p:nvGrpSpPr>
        <p:grpSpPr bwMode="auto">
          <a:xfrm>
            <a:off x="533400" y="533400"/>
            <a:ext cx="2286000" cy="1828800"/>
            <a:chOff x="384" y="768"/>
            <a:chExt cx="1440" cy="1152"/>
          </a:xfrm>
        </p:grpSpPr>
        <p:grpSp>
          <p:nvGrpSpPr>
            <p:cNvPr id="90116" name="Group 4"/>
            <p:cNvGrpSpPr>
              <a:grpSpLocks/>
            </p:cNvGrpSpPr>
            <p:nvPr/>
          </p:nvGrpSpPr>
          <p:grpSpPr bwMode="auto">
            <a:xfrm>
              <a:off x="395" y="768"/>
              <a:ext cx="1429" cy="576"/>
              <a:chOff x="395" y="768"/>
              <a:chExt cx="1429" cy="576"/>
            </a:xfrm>
          </p:grpSpPr>
          <p:sp>
            <p:nvSpPr>
              <p:cNvPr id="90117" name="Rectangle 5"/>
              <p:cNvSpPr>
                <a:spLocks noChangeArrowheads="1"/>
              </p:cNvSpPr>
              <p:nvPr/>
            </p:nvSpPr>
            <p:spPr bwMode="auto">
              <a:xfrm>
                <a:off x="395" y="1078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18" name="Text Box 6"/>
              <p:cNvSpPr txBox="1">
                <a:spLocks noChangeArrowheads="1"/>
              </p:cNvSpPr>
              <p:nvPr/>
            </p:nvSpPr>
            <p:spPr bwMode="auto">
              <a:xfrm>
                <a:off x="497" y="7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p1</a:t>
                </a:r>
              </a:p>
            </p:txBody>
          </p:sp>
          <p:sp>
            <p:nvSpPr>
              <p:cNvPr id="90119" name="Text Box 7"/>
              <p:cNvSpPr txBox="1">
                <a:spLocks noChangeArrowheads="1"/>
              </p:cNvSpPr>
              <p:nvPr/>
            </p:nvSpPr>
            <p:spPr bwMode="auto">
              <a:xfrm>
                <a:off x="1468" y="8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x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90120" name="Text Box 8"/>
              <p:cNvSpPr txBox="1">
                <a:spLocks noChangeArrowheads="1"/>
              </p:cNvSpPr>
              <p:nvPr/>
            </p:nvSpPr>
            <p:spPr bwMode="auto">
              <a:xfrm>
                <a:off x="1488" y="105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10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90121" name="Rectangle 9"/>
              <p:cNvSpPr>
                <a:spLocks noChangeArrowheads="1"/>
              </p:cNvSpPr>
              <p:nvPr/>
            </p:nvSpPr>
            <p:spPr bwMode="auto">
              <a:xfrm>
                <a:off x="1344" y="1067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22" name="Line 10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0123" name="Group 11"/>
            <p:cNvGrpSpPr>
              <a:grpSpLocks/>
            </p:cNvGrpSpPr>
            <p:nvPr/>
          </p:nvGrpSpPr>
          <p:grpSpPr bwMode="auto">
            <a:xfrm>
              <a:off x="384" y="1344"/>
              <a:ext cx="1429" cy="576"/>
              <a:chOff x="384" y="1344"/>
              <a:chExt cx="1429" cy="576"/>
            </a:xfrm>
          </p:grpSpPr>
          <p:sp>
            <p:nvSpPr>
              <p:cNvPr id="90124" name="Rectangle 12"/>
              <p:cNvSpPr>
                <a:spLocks noChangeArrowheads="1"/>
              </p:cNvSpPr>
              <p:nvPr/>
            </p:nvSpPr>
            <p:spPr bwMode="auto">
              <a:xfrm>
                <a:off x="384" y="1654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25" name="Text Box 13"/>
              <p:cNvSpPr txBox="1">
                <a:spLocks noChangeArrowheads="1"/>
              </p:cNvSpPr>
              <p:nvPr/>
            </p:nvSpPr>
            <p:spPr bwMode="auto">
              <a:xfrm>
                <a:off x="486" y="134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p2</a:t>
                </a:r>
              </a:p>
            </p:txBody>
          </p:sp>
          <p:sp>
            <p:nvSpPr>
              <p:cNvPr id="90126" name="Text Box 14"/>
              <p:cNvSpPr txBox="1">
                <a:spLocks noChangeArrowheads="1"/>
              </p:cNvSpPr>
              <p:nvPr/>
            </p:nvSpPr>
            <p:spPr bwMode="auto">
              <a:xfrm>
                <a:off x="1457" y="13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y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90127" name="Text Box 15"/>
              <p:cNvSpPr txBox="1">
                <a:spLocks noChangeArrowheads="1"/>
              </p:cNvSpPr>
              <p:nvPr/>
            </p:nvSpPr>
            <p:spPr bwMode="auto">
              <a:xfrm>
                <a:off x="1477" y="16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20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90128" name="Rectangle 16"/>
              <p:cNvSpPr>
                <a:spLocks noChangeArrowheads="1"/>
              </p:cNvSpPr>
              <p:nvPr/>
            </p:nvSpPr>
            <p:spPr bwMode="auto">
              <a:xfrm>
                <a:off x="1333" y="1643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29" name="Line 17"/>
              <p:cNvSpPr>
                <a:spLocks noChangeShapeType="1"/>
              </p:cNvSpPr>
              <p:nvPr/>
            </p:nvSpPr>
            <p:spPr bwMode="auto">
              <a:xfrm>
                <a:off x="613" y="17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0143" name="Group 31"/>
          <p:cNvGrpSpPr>
            <a:grpSpLocks/>
          </p:cNvGrpSpPr>
          <p:nvPr/>
        </p:nvGrpSpPr>
        <p:grpSpPr bwMode="auto">
          <a:xfrm>
            <a:off x="533400" y="2362200"/>
            <a:ext cx="762000" cy="914400"/>
            <a:chOff x="432" y="2016"/>
            <a:chExt cx="480" cy="576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432" y="2326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45" name="Text Box 33"/>
            <p:cNvSpPr txBox="1">
              <a:spLocks noChangeArrowheads="1"/>
            </p:cNvSpPr>
            <p:nvPr/>
          </p:nvSpPr>
          <p:spPr bwMode="auto">
            <a:xfrm>
              <a:off x="534" y="2016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t</a:t>
              </a:r>
            </a:p>
          </p:txBody>
        </p:sp>
      </p:grpSp>
      <p:grpSp>
        <p:nvGrpSpPr>
          <p:cNvPr id="90146" name="Group 34"/>
          <p:cNvGrpSpPr>
            <a:grpSpLocks/>
          </p:cNvGrpSpPr>
          <p:nvPr/>
        </p:nvGrpSpPr>
        <p:grpSpPr bwMode="auto">
          <a:xfrm>
            <a:off x="3657600" y="1004888"/>
            <a:ext cx="1295400" cy="1052512"/>
            <a:chOff x="2304" y="633"/>
            <a:chExt cx="816" cy="663"/>
          </a:xfrm>
        </p:grpSpPr>
        <p:sp>
          <p:nvSpPr>
            <p:cNvPr id="90147" name="AutoShape 35"/>
            <p:cNvSpPr>
              <a:spLocks noChangeArrowheads="1"/>
            </p:cNvSpPr>
            <p:nvPr/>
          </p:nvSpPr>
          <p:spPr bwMode="auto">
            <a:xfrm>
              <a:off x="2304" y="864"/>
              <a:ext cx="816" cy="432"/>
            </a:xfrm>
            <a:prstGeom prst="rightArrow">
              <a:avLst>
                <a:gd name="adj1" fmla="val 34259"/>
                <a:gd name="adj2" fmla="val 472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48" name="Text Box 36"/>
            <p:cNvSpPr txBox="1">
              <a:spLocks noChangeArrowheads="1"/>
            </p:cNvSpPr>
            <p:nvPr/>
          </p:nvSpPr>
          <p:spPr bwMode="auto">
            <a:xfrm>
              <a:off x="2312" y="63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目标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152400" y="3429000"/>
            <a:ext cx="54102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int  x=10, y=20,t;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int  *p1 =&amp;x, *p2 =&amp;y;</a:t>
            </a:r>
          </a:p>
        </p:txBody>
      </p:sp>
      <p:grpSp>
        <p:nvGrpSpPr>
          <p:cNvPr id="90187" name="Group 75"/>
          <p:cNvGrpSpPr>
            <a:grpSpLocks/>
          </p:cNvGrpSpPr>
          <p:nvPr/>
        </p:nvGrpSpPr>
        <p:grpSpPr bwMode="auto">
          <a:xfrm>
            <a:off x="4419600" y="3505200"/>
            <a:ext cx="3124200" cy="838200"/>
            <a:chOff x="2784" y="2208"/>
            <a:chExt cx="1968" cy="528"/>
          </a:xfrm>
        </p:grpSpPr>
        <p:sp>
          <p:nvSpPr>
            <p:cNvPr id="90152" name="Text Box 40"/>
            <p:cNvSpPr txBox="1">
              <a:spLocks noChangeArrowheads="1"/>
            </p:cNvSpPr>
            <p:nvPr/>
          </p:nvSpPr>
          <p:spPr bwMode="auto">
            <a:xfrm>
              <a:off x="3024" y="2290"/>
              <a:ext cx="1728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3200">
                  <a:solidFill>
                    <a:schemeClr val="tx1"/>
                  </a:solidFill>
                  <a:ea typeface="宋体" pitchFamily="2" charset="-122"/>
                </a:rPr>
                <a:t>建立初始状态</a:t>
              </a:r>
            </a:p>
          </p:txBody>
        </p:sp>
        <p:sp>
          <p:nvSpPr>
            <p:cNvPr id="90153" name="AutoShape 41"/>
            <p:cNvSpPr>
              <a:spLocks/>
            </p:cNvSpPr>
            <p:nvPr/>
          </p:nvSpPr>
          <p:spPr bwMode="auto">
            <a:xfrm>
              <a:off x="2784" y="2208"/>
              <a:ext cx="192" cy="528"/>
            </a:xfrm>
            <a:prstGeom prst="rightBrace">
              <a:avLst>
                <a:gd name="adj1" fmla="val 2291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158" name="Group 46"/>
          <p:cNvGrpSpPr>
            <a:grpSpLocks/>
          </p:cNvGrpSpPr>
          <p:nvPr/>
        </p:nvGrpSpPr>
        <p:grpSpPr bwMode="auto">
          <a:xfrm>
            <a:off x="5257800" y="4911725"/>
            <a:ext cx="2514600" cy="860425"/>
            <a:chOff x="3408" y="3470"/>
            <a:chExt cx="1584" cy="542"/>
          </a:xfrm>
        </p:grpSpPr>
        <p:sp>
          <p:nvSpPr>
            <p:cNvPr id="90159" name="AutoShape 47"/>
            <p:cNvSpPr>
              <a:spLocks/>
            </p:cNvSpPr>
            <p:nvPr/>
          </p:nvSpPr>
          <p:spPr bwMode="auto">
            <a:xfrm>
              <a:off x="3408" y="3470"/>
              <a:ext cx="192" cy="542"/>
            </a:xfrm>
            <a:prstGeom prst="rightBrace">
              <a:avLst>
                <a:gd name="adj1" fmla="val 2352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60" name="Text Box 48"/>
            <p:cNvSpPr txBox="1">
              <a:spLocks noChangeArrowheads="1"/>
            </p:cNvSpPr>
            <p:nvPr/>
          </p:nvSpPr>
          <p:spPr bwMode="auto">
            <a:xfrm>
              <a:off x="3648" y="3518"/>
              <a:ext cx="1344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3200">
                  <a:solidFill>
                    <a:schemeClr val="accent2"/>
                  </a:solidFill>
                  <a:ea typeface="宋体" pitchFamily="2" charset="-122"/>
                </a:rPr>
                <a:t>输出结果？</a:t>
              </a:r>
              <a:endParaRPr lang="zh-CN" altLang="en-US" sz="32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90161" name="Group 49"/>
          <p:cNvGrpSpPr>
            <a:grpSpLocks/>
          </p:cNvGrpSpPr>
          <p:nvPr/>
        </p:nvGrpSpPr>
        <p:grpSpPr bwMode="auto">
          <a:xfrm>
            <a:off x="7696200" y="4364038"/>
            <a:ext cx="1281113" cy="1198562"/>
            <a:chOff x="4944" y="2845"/>
            <a:chExt cx="807" cy="755"/>
          </a:xfrm>
        </p:grpSpPr>
        <p:sp>
          <p:nvSpPr>
            <p:cNvPr id="90162" name="Text Box 50"/>
            <p:cNvSpPr txBox="1">
              <a:spLocks noChangeArrowheads="1"/>
            </p:cNvSpPr>
            <p:nvPr/>
          </p:nvSpPr>
          <p:spPr bwMode="auto">
            <a:xfrm>
              <a:off x="5040" y="2845"/>
              <a:ext cx="711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10    20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20    10</a:t>
              </a:r>
            </a:p>
          </p:txBody>
        </p:sp>
        <p:sp>
          <p:nvSpPr>
            <p:cNvPr id="90163" name="Line 51"/>
            <p:cNvSpPr>
              <a:spLocks noChangeShapeType="1"/>
            </p:cNvSpPr>
            <p:nvPr/>
          </p:nvSpPr>
          <p:spPr bwMode="auto">
            <a:xfrm flipV="1">
              <a:off x="4944" y="340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169" name="Group 57"/>
          <p:cNvGrpSpPr>
            <a:grpSpLocks/>
          </p:cNvGrpSpPr>
          <p:nvPr/>
        </p:nvGrpSpPr>
        <p:grpSpPr bwMode="auto">
          <a:xfrm>
            <a:off x="5638800" y="533400"/>
            <a:ext cx="2286000" cy="1828800"/>
            <a:chOff x="384" y="768"/>
            <a:chExt cx="1440" cy="1152"/>
          </a:xfrm>
        </p:grpSpPr>
        <p:grpSp>
          <p:nvGrpSpPr>
            <p:cNvPr id="90170" name="Group 58"/>
            <p:cNvGrpSpPr>
              <a:grpSpLocks/>
            </p:cNvGrpSpPr>
            <p:nvPr/>
          </p:nvGrpSpPr>
          <p:grpSpPr bwMode="auto">
            <a:xfrm>
              <a:off x="395" y="768"/>
              <a:ext cx="1429" cy="576"/>
              <a:chOff x="395" y="768"/>
              <a:chExt cx="1429" cy="576"/>
            </a:xfrm>
          </p:grpSpPr>
          <p:sp>
            <p:nvSpPr>
              <p:cNvPr id="90171" name="Rectangle 59"/>
              <p:cNvSpPr>
                <a:spLocks noChangeArrowheads="1"/>
              </p:cNvSpPr>
              <p:nvPr/>
            </p:nvSpPr>
            <p:spPr bwMode="auto">
              <a:xfrm>
                <a:off x="395" y="1078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72" name="Text Box 60"/>
              <p:cNvSpPr txBox="1">
                <a:spLocks noChangeArrowheads="1"/>
              </p:cNvSpPr>
              <p:nvPr/>
            </p:nvSpPr>
            <p:spPr bwMode="auto">
              <a:xfrm>
                <a:off x="497" y="768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p1</a:t>
                </a:r>
              </a:p>
            </p:txBody>
          </p:sp>
          <p:sp>
            <p:nvSpPr>
              <p:cNvPr id="90173" name="Text Box 61"/>
              <p:cNvSpPr txBox="1">
                <a:spLocks noChangeArrowheads="1"/>
              </p:cNvSpPr>
              <p:nvPr/>
            </p:nvSpPr>
            <p:spPr bwMode="auto">
              <a:xfrm>
                <a:off x="1468" y="8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x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90174" name="Text Box 62"/>
              <p:cNvSpPr txBox="1">
                <a:spLocks noChangeArrowheads="1"/>
              </p:cNvSpPr>
              <p:nvPr/>
            </p:nvSpPr>
            <p:spPr bwMode="auto">
              <a:xfrm>
                <a:off x="1488" y="105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20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90175" name="Rectangle 63"/>
              <p:cNvSpPr>
                <a:spLocks noChangeArrowheads="1"/>
              </p:cNvSpPr>
              <p:nvPr/>
            </p:nvSpPr>
            <p:spPr bwMode="auto">
              <a:xfrm>
                <a:off x="1344" y="1067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76" name="Line 64"/>
              <p:cNvSpPr>
                <a:spLocks noChangeShapeType="1"/>
              </p:cNvSpPr>
              <p:nvPr/>
            </p:nvSpPr>
            <p:spPr bwMode="auto">
              <a:xfrm>
                <a:off x="624" y="12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0177" name="Group 65"/>
            <p:cNvGrpSpPr>
              <a:grpSpLocks/>
            </p:cNvGrpSpPr>
            <p:nvPr/>
          </p:nvGrpSpPr>
          <p:grpSpPr bwMode="auto">
            <a:xfrm>
              <a:off x="384" y="1344"/>
              <a:ext cx="1429" cy="576"/>
              <a:chOff x="384" y="1344"/>
              <a:chExt cx="1429" cy="576"/>
            </a:xfrm>
          </p:grpSpPr>
          <p:sp>
            <p:nvSpPr>
              <p:cNvPr id="90178" name="Rectangle 66"/>
              <p:cNvSpPr>
                <a:spLocks noChangeArrowheads="1"/>
              </p:cNvSpPr>
              <p:nvPr/>
            </p:nvSpPr>
            <p:spPr bwMode="auto">
              <a:xfrm>
                <a:off x="384" y="1654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79" name="Text Box 67"/>
              <p:cNvSpPr txBox="1">
                <a:spLocks noChangeArrowheads="1"/>
              </p:cNvSpPr>
              <p:nvPr/>
            </p:nvSpPr>
            <p:spPr bwMode="auto">
              <a:xfrm>
                <a:off x="486" y="134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p2</a:t>
                </a:r>
              </a:p>
            </p:txBody>
          </p:sp>
          <p:sp>
            <p:nvSpPr>
              <p:cNvPr id="90180" name="Text Box 68"/>
              <p:cNvSpPr txBox="1">
                <a:spLocks noChangeArrowheads="1"/>
              </p:cNvSpPr>
              <p:nvPr/>
            </p:nvSpPr>
            <p:spPr bwMode="auto">
              <a:xfrm>
                <a:off x="1457" y="138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y</a:t>
                </a:r>
                <a:endParaRPr lang="en-US" altLang="zh-CN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90181" name="Text Box 69"/>
              <p:cNvSpPr txBox="1">
                <a:spLocks noChangeArrowheads="1"/>
              </p:cNvSpPr>
              <p:nvPr/>
            </p:nvSpPr>
            <p:spPr bwMode="auto">
              <a:xfrm>
                <a:off x="1477" y="16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FF3300"/>
                    </a:solidFill>
                    <a:ea typeface="宋体" pitchFamily="2" charset="-122"/>
                  </a:rPr>
                  <a:t>10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90182" name="Rectangle 70"/>
              <p:cNvSpPr>
                <a:spLocks noChangeArrowheads="1"/>
              </p:cNvSpPr>
              <p:nvPr/>
            </p:nvSpPr>
            <p:spPr bwMode="auto">
              <a:xfrm>
                <a:off x="1333" y="1643"/>
                <a:ext cx="480" cy="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83" name="Line 71"/>
              <p:cNvSpPr>
                <a:spLocks noChangeShapeType="1"/>
              </p:cNvSpPr>
              <p:nvPr/>
            </p:nvSpPr>
            <p:spPr bwMode="auto">
              <a:xfrm>
                <a:off x="613" y="1776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0185" name="Group 73"/>
          <p:cNvGrpSpPr>
            <a:grpSpLocks/>
          </p:cNvGrpSpPr>
          <p:nvPr/>
        </p:nvGrpSpPr>
        <p:grpSpPr bwMode="auto">
          <a:xfrm>
            <a:off x="5791200" y="2362200"/>
            <a:ext cx="762000" cy="914400"/>
            <a:chOff x="3648" y="1488"/>
            <a:chExt cx="480" cy="576"/>
          </a:xfrm>
        </p:grpSpPr>
        <p:sp>
          <p:nvSpPr>
            <p:cNvPr id="90166" name="Rectangle 54"/>
            <p:cNvSpPr>
              <a:spLocks noChangeArrowheads="1"/>
            </p:cNvSpPr>
            <p:nvPr/>
          </p:nvSpPr>
          <p:spPr bwMode="auto">
            <a:xfrm>
              <a:off x="3648" y="1798"/>
              <a:ext cx="480" cy="2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67" name="Text Box 55"/>
            <p:cNvSpPr txBox="1">
              <a:spLocks noChangeArrowheads="1"/>
            </p:cNvSpPr>
            <p:nvPr/>
          </p:nvSpPr>
          <p:spPr bwMode="auto">
            <a:xfrm>
              <a:off x="3750" y="148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t</a:t>
              </a:r>
            </a:p>
          </p:txBody>
        </p:sp>
        <p:sp>
          <p:nvSpPr>
            <p:cNvPr id="90184" name="Text Box 72"/>
            <p:cNvSpPr txBox="1">
              <a:spLocks noChangeArrowheads="1"/>
            </p:cNvSpPr>
            <p:nvPr/>
          </p:nvSpPr>
          <p:spPr bwMode="auto">
            <a:xfrm>
              <a:off x="3756" y="17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10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90186" name="Text Box 74"/>
          <p:cNvSpPr txBox="1">
            <a:spLocks noChangeArrowheads="1"/>
          </p:cNvSpPr>
          <p:nvPr/>
        </p:nvSpPr>
        <p:spPr bwMode="auto">
          <a:xfrm>
            <a:off x="76200" y="4572000"/>
            <a:ext cx="51816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cout&lt;&lt; x&lt;&lt; ‘,’&lt;&lt; y&lt;&lt; endl;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t=*p1;*p1=*p2; *p2=t;</a:t>
            </a:r>
          </a:p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chemeClr val="tx1"/>
                </a:solidFill>
                <a:ea typeface="宋体" pitchFamily="2" charset="-122"/>
              </a:rPr>
              <a:t>cout&lt;&lt; x&lt;&lt; ‘,’&lt;&lt; y&lt;&lt; endl;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0" grpId="0" autoUpdateAnimBg="0"/>
      <p:bldP spid="901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2400" y="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9.1.6  </a:t>
            </a:r>
            <a:r>
              <a:rPr lang="zh-CN" altLang="en-US" sz="28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地址值的输出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28600" y="533400"/>
            <a:ext cx="57422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9.7]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a, *p1; 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float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b, *p2; 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double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d, *p3;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p1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=&amp;a;    p2=&amp;b;   p3=&amp;d;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 "p1=" &lt;&lt; p1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 "p2=" &lt;&lt; p2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 "p3=" &lt;&lt; p3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0" y="5029200"/>
            <a:ext cx="44862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输出结果：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p1=0x0012FF7C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    p2=0x0012FF74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    p3=0x0012FF68</a:t>
            </a:r>
          </a:p>
        </p:txBody>
      </p:sp>
      <p:grpSp>
        <p:nvGrpSpPr>
          <p:cNvPr id="70673" name="Group 17"/>
          <p:cNvGrpSpPr>
            <a:grpSpLocks/>
          </p:cNvGrpSpPr>
          <p:nvPr/>
        </p:nvGrpSpPr>
        <p:grpSpPr bwMode="auto">
          <a:xfrm>
            <a:off x="3707904" y="4068763"/>
            <a:ext cx="6219825" cy="960437"/>
            <a:chOff x="2359" y="2544"/>
            <a:chExt cx="3918" cy="562"/>
          </a:xfrm>
        </p:grpSpPr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448" y="2544"/>
              <a:ext cx="33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2" name="AutoShape 16"/>
            <p:cNvSpPr>
              <a:spLocks noChangeArrowheads="1"/>
            </p:cNvSpPr>
            <p:nvPr/>
          </p:nvSpPr>
          <p:spPr bwMode="auto">
            <a:xfrm>
              <a:off x="2359" y="2656"/>
              <a:ext cx="3918" cy="450"/>
            </a:xfrm>
            <a:prstGeom prst="cloudCallout">
              <a:avLst>
                <a:gd name="adj1" fmla="val -40926"/>
                <a:gd name="adj2" fmla="val -46074"/>
              </a:avLst>
            </a:prstGeom>
            <a:solidFill>
              <a:srgbClr val="FFFFD9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 sz="2800">
                  <a:solidFill>
                    <a:schemeClr val="tx1"/>
                  </a:solidFill>
                  <a:ea typeface="宋体" pitchFamily="2" charset="-122"/>
                </a:rPr>
                <a:t>输出的是十六进制地址值</a:t>
              </a:r>
              <a:endParaRPr kumimoji="0"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029200" y="5105400"/>
            <a:ext cx="2743200" cy="1382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如果希望输出</a:t>
            </a:r>
          </a:p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十进制地址值，</a:t>
            </a:r>
          </a:p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则改程序为：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=&gt;</a:t>
            </a:r>
            <a:endParaRPr kumimoji="0"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9" grpId="0" autoUpdateAnimBg="0"/>
      <p:bldP spid="7067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772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b="1">
                <a:solidFill>
                  <a:srgbClr val="990000"/>
                </a:solidFill>
              </a:rPr>
              <a:t>本章主要内容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52736"/>
            <a:ext cx="7772400" cy="5114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9.1  </a:t>
            </a:r>
            <a:r>
              <a:rPr lang="zh-CN" altLang="en-US" sz="2800" b="1" dirty="0"/>
              <a:t>指针和指针变量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9.2  </a:t>
            </a:r>
            <a:r>
              <a:rPr lang="zh-CN" altLang="en-US" sz="2800" b="1" dirty="0"/>
              <a:t>指针</a:t>
            </a:r>
            <a:r>
              <a:rPr lang="zh-CN" altLang="en-US" sz="2800" b="1" dirty="0" smtClean="0"/>
              <a:t>作</a:t>
            </a:r>
            <a:r>
              <a:rPr lang="zh-CN" altLang="en-US" sz="2800" b="1" dirty="0"/>
              <a:t>为</a:t>
            </a:r>
            <a:r>
              <a:rPr lang="zh-CN" altLang="en-US" sz="2800" b="1" dirty="0" smtClean="0"/>
              <a:t>函数</a:t>
            </a:r>
            <a:r>
              <a:rPr lang="zh-CN" altLang="en-US" sz="2800" b="1" dirty="0"/>
              <a:t>参数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9.3  </a:t>
            </a:r>
            <a:r>
              <a:rPr lang="zh-CN" altLang="en-US" sz="2800" b="1" dirty="0"/>
              <a:t>指针和指向数组的指针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9.4  </a:t>
            </a:r>
            <a:r>
              <a:rPr lang="zh-CN" altLang="en-US" sz="2800" b="1" dirty="0"/>
              <a:t>指针数组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9.5  </a:t>
            </a:r>
            <a:r>
              <a:rPr lang="zh-CN" altLang="en-US" sz="2800" b="1" dirty="0"/>
              <a:t>指向指针的指针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9.6  </a:t>
            </a:r>
            <a:r>
              <a:rPr lang="zh-CN" altLang="en-US" sz="2800" b="1" dirty="0"/>
              <a:t>指针和函数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9.7  </a:t>
            </a:r>
            <a:r>
              <a:rPr lang="zh-CN" altLang="en-US" sz="2800" b="1" dirty="0"/>
              <a:t>指针小结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9.8  </a:t>
            </a:r>
            <a:r>
              <a:rPr lang="en-US" altLang="zh-CN" sz="2800" b="1" dirty="0" err="1"/>
              <a:t>const</a:t>
            </a:r>
            <a:r>
              <a:rPr lang="zh-CN" altLang="en-US" sz="2800" b="1" dirty="0"/>
              <a:t>型变量和</a:t>
            </a:r>
            <a:r>
              <a:rPr lang="en-US" altLang="zh-CN" sz="2800" b="1" dirty="0" err="1"/>
              <a:t>const</a:t>
            </a:r>
            <a:r>
              <a:rPr lang="zh-CN" altLang="en-US" sz="2800" b="1" dirty="0"/>
              <a:t>型指针、引用类型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9.9  </a:t>
            </a:r>
            <a:r>
              <a:rPr lang="zh-CN" altLang="en-US" sz="2800" b="1" dirty="0"/>
              <a:t>存储空间的动态分配和释放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9.10  </a:t>
            </a:r>
            <a:r>
              <a:rPr lang="zh-CN" altLang="en-US" sz="2800" b="1" dirty="0"/>
              <a:t>链表</a:t>
            </a:r>
            <a:r>
              <a:rPr lang="zh-CN" altLang="en-US" sz="2800" b="1" dirty="0" smtClean="0"/>
              <a:t>及其算法</a:t>
            </a:r>
            <a:endParaRPr lang="zh-CN" altLang="en-US" sz="28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9.11 </a:t>
            </a:r>
            <a:r>
              <a:rPr lang="zh-CN" altLang="en-US" sz="2800" b="1" dirty="0"/>
              <a:t>用</a:t>
            </a:r>
            <a:r>
              <a:rPr lang="en-US" altLang="zh-CN" sz="2800" b="1" dirty="0" err="1"/>
              <a:t>typedef</a:t>
            </a:r>
            <a:r>
              <a:rPr lang="zh-CN" altLang="en-US" sz="2800" b="1" dirty="0"/>
              <a:t>定义新类型名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99FF"/>
                </a:solidFill>
                <a:ea typeface="宋体" pitchFamily="2" charset="-122"/>
              </a:rPr>
              <a:t>★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地址值的</a:t>
            </a:r>
            <a:r>
              <a:rPr lang="zh-CN" altLang="en-US" sz="2800" dirty="0" smtClean="0">
                <a:solidFill>
                  <a:srgbClr val="CC3300"/>
                </a:solidFill>
                <a:ea typeface="宋体" pitchFamily="2" charset="-122"/>
              </a:rPr>
              <a:t>输出（输出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十进制地址</a:t>
            </a:r>
            <a:r>
              <a:rPr lang="zh-CN" altLang="en-US" sz="2800" dirty="0" smtClean="0">
                <a:solidFill>
                  <a:srgbClr val="CC3300"/>
                </a:solidFill>
                <a:ea typeface="宋体" pitchFamily="2" charset="-122"/>
              </a:rPr>
              <a:t>值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）</a:t>
            </a:r>
            <a:endParaRPr lang="en-US" altLang="zh-CN" sz="2800" dirty="0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7201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a, *p1;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float  b, *p2;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double   d, *p3;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p1=&amp;a;    p2=&amp;b;   p3=&amp;d;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"p1=" &lt;&lt;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)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p1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"p2=" &lt;&lt;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)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p2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"p3=" &lt;&lt;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(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p3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3794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输出结果：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p1=6684148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    p2=6684140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    p3=6684132</a:t>
            </a:r>
          </a:p>
        </p:txBody>
      </p:sp>
      <p:grpSp>
        <p:nvGrpSpPr>
          <p:cNvPr id="138250" name="Group 10"/>
          <p:cNvGrpSpPr>
            <a:grpSpLocks/>
          </p:cNvGrpSpPr>
          <p:nvPr/>
        </p:nvGrpSpPr>
        <p:grpSpPr bwMode="auto">
          <a:xfrm>
            <a:off x="4000500" y="4038598"/>
            <a:ext cx="2147888" cy="533400"/>
            <a:chOff x="2520" y="2544"/>
            <a:chExt cx="1353" cy="336"/>
          </a:xfrm>
        </p:grpSpPr>
        <p:sp>
          <p:nvSpPr>
            <p:cNvPr id="138246" name="Line 6"/>
            <p:cNvSpPr>
              <a:spLocks noChangeShapeType="1"/>
            </p:cNvSpPr>
            <p:nvPr/>
          </p:nvSpPr>
          <p:spPr bwMode="auto">
            <a:xfrm>
              <a:off x="2520" y="2544"/>
              <a:ext cx="76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8249" name="Text Box 9"/>
            <p:cNvSpPr txBox="1">
              <a:spLocks noChangeArrowheads="1"/>
            </p:cNvSpPr>
            <p:nvPr/>
          </p:nvSpPr>
          <p:spPr bwMode="auto">
            <a:xfrm>
              <a:off x="3307" y="255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2800">
                  <a:solidFill>
                    <a:srgbClr val="FF3300"/>
                  </a:solidFill>
                  <a:ea typeface="宋体" pitchFamily="2" charset="-122"/>
                </a:rPr>
                <a:t>亦可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28600" y="346075"/>
            <a:ext cx="8610600" cy="603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rgbClr val="0099FF"/>
                </a:solidFill>
                <a:ea typeface="宋体" pitchFamily="2" charset="-122"/>
              </a:rPr>
              <a:t>★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指针使用的常见错误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使用未初始化的指针变量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x,*p 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x=0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p=x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指针变量所指向的数据类型与其定义的类型不符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float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*p 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p=&amp;x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y=*p ;</a:t>
            </a:r>
          </a:p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457200" y="457200"/>
            <a:ext cx="8382000" cy="425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                                         //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复习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x=10, y ; 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p1=&amp;x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,*p2 ; 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指针的定义及初始化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p2=&amp;y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                 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指针的赋值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p2 = *p1 + 5 ;      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通过指针间接存取变量</a:t>
            </a:r>
            <a:endParaRPr lang="zh-CN" altLang="en-US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*p2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  <a:spcBef>
                <a:spcPct val="50000"/>
              </a:spcBef>
            </a:pP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0" name="Group 2"/>
          <p:cNvGrpSpPr>
            <a:grpSpLocks/>
          </p:cNvGrpSpPr>
          <p:nvPr/>
        </p:nvGrpSpPr>
        <p:grpSpPr bwMode="auto">
          <a:xfrm>
            <a:off x="4800600" y="1887538"/>
            <a:ext cx="4144963" cy="4346575"/>
            <a:chOff x="3156" y="1189"/>
            <a:chExt cx="2611" cy="2738"/>
          </a:xfrm>
        </p:grpSpPr>
        <p:sp>
          <p:nvSpPr>
            <p:cNvPr id="145411" name="Freeform 3"/>
            <p:cNvSpPr>
              <a:spLocks/>
            </p:cNvSpPr>
            <p:nvPr/>
          </p:nvSpPr>
          <p:spPr bwMode="auto">
            <a:xfrm>
              <a:off x="3156" y="1189"/>
              <a:ext cx="2611" cy="2422"/>
            </a:xfrm>
            <a:custGeom>
              <a:avLst/>
              <a:gdLst>
                <a:gd name="T0" fmla="*/ 1056 w 2611"/>
                <a:gd name="T1" fmla="*/ 1933 h 2422"/>
                <a:gd name="T2" fmla="*/ 945 w 2611"/>
                <a:gd name="T3" fmla="*/ 1877 h 2422"/>
                <a:gd name="T4" fmla="*/ 845 w 2611"/>
                <a:gd name="T5" fmla="*/ 1789 h 2422"/>
                <a:gd name="T6" fmla="*/ 745 w 2611"/>
                <a:gd name="T7" fmla="*/ 1700 h 2422"/>
                <a:gd name="T8" fmla="*/ 300 w 2611"/>
                <a:gd name="T9" fmla="*/ 1333 h 2422"/>
                <a:gd name="T10" fmla="*/ 100 w 2611"/>
                <a:gd name="T11" fmla="*/ 1111 h 2422"/>
                <a:gd name="T12" fmla="*/ 56 w 2611"/>
                <a:gd name="T13" fmla="*/ 389 h 2422"/>
                <a:gd name="T14" fmla="*/ 167 w 2611"/>
                <a:gd name="T15" fmla="*/ 189 h 2422"/>
                <a:gd name="T16" fmla="*/ 256 w 2611"/>
                <a:gd name="T17" fmla="*/ 144 h 2422"/>
                <a:gd name="T18" fmla="*/ 333 w 2611"/>
                <a:gd name="T19" fmla="*/ 89 h 2422"/>
                <a:gd name="T20" fmla="*/ 833 w 2611"/>
                <a:gd name="T21" fmla="*/ 33 h 2422"/>
                <a:gd name="T22" fmla="*/ 945 w 2611"/>
                <a:gd name="T23" fmla="*/ 0 h 2422"/>
                <a:gd name="T24" fmla="*/ 1322 w 2611"/>
                <a:gd name="T25" fmla="*/ 33 h 2422"/>
                <a:gd name="T26" fmla="*/ 1478 w 2611"/>
                <a:gd name="T27" fmla="*/ 78 h 2422"/>
                <a:gd name="T28" fmla="*/ 1656 w 2611"/>
                <a:gd name="T29" fmla="*/ 133 h 2422"/>
                <a:gd name="T30" fmla="*/ 1911 w 2611"/>
                <a:gd name="T31" fmla="*/ 211 h 2422"/>
                <a:gd name="T32" fmla="*/ 2011 w 2611"/>
                <a:gd name="T33" fmla="*/ 278 h 2422"/>
                <a:gd name="T34" fmla="*/ 2189 w 2611"/>
                <a:gd name="T35" fmla="*/ 344 h 2422"/>
                <a:gd name="T36" fmla="*/ 2300 w 2611"/>
                <a:gd name="T37" fmla="*/ 389 h 2422"/>
                <a:gd name="T38" fmla="*/ 2411 w 2611"/>
                <a:gd name="T39" fmla="*/ 433 h 2422"/>
                <a:gd name="T40" fmla="*/ 2545 w 2611"/>
                <a:gd name="T41" fmla="*/ 578 h 2422"/>
                <a:gd name="T42" fmla="*/ 2611 w 2611"/>
                <a:gd name="T43" fmla="*/ 777 h 2422"/>
                <a:gd name="T44" fmla="*/ 2534 w 2611"/>
                <a:gd name="T45" fmla="*/ 1289 h 2422"/>
                <a:gd name="T46" fmla="*/ 2500 w 2611"/>
                <a:gd name="T47" fmla="*/ 1700 h 2422"/>
                <a:gd name="T48" fmla="*/ 2378 w 2611"/>
                <a:gd name="T49" fmla="*/ 1922 h 2422"/>
                <a:gd name="T50" fmla="*/ 1989 w 2611"/>
                <a:gd name="T51" fmla="*/ 1989 h 2422"/>
                <a:gd name="T52" fmla="*/ 767 w 2611"/>
                <a:gd name="T53" fmla="*/ 1966 h 2422"/>
                <a:gd name="T54" fmla="*/ 656 w 2611"/>
                <a:gd name="T55" fmla="*/ 2044 h 2422"/>
                <a:gd name="T56" fmla="*/ 789 w 2611"/>
                <a:gd name="T57" fmla="*/ 2144 h 2422"/>
                <a:gd name="T58" fmla="*/ 500 w 2611"/>
                <a:gd name="T59" fmla="*/ 2055 h 2422"/>
                <a:gd name="T60" fmla="*/ 344 w 2611"/>
                <a:gd name="T61" fmla="*/ 2288 h 2422"/>
                <a:gd name="T62" fmla="*/ 322 w 2611"/>
                <a:gd name="T63" fmla="*/ 2422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1" h="2422">
                  <a:moveTo>
                    <a:pt x="1145" y="1944"/>
                  </a:moveTo>
                  <a:cubicBezTo>
                    <a:pt x="1115" y="1940"/>
                    <a:pt x="1085" y="1941"/>
                    <a:pt x="1056" y="1933"/>
                  </a:cubicBezTo>
                  <a:cubicBezTo>
                    <a:pt x="1046" y="1930"/>
                    <a:pt x="1042" y="1916"/>
                    <a:pt x="1033" y="1911"/>
                  </a:cubicBezTo>
                  <a:cubicBezTo>
                    <a:pt x="1005" y="1897"/>
                    <a:pt x="945" y="1877"/>
                    <a:pt x="945" y="1877"/>
                  </a:cubicBezTo>
                  <a:cubicBezTo>
                    <a:pt x="926" y="1862"/>
                    <a:pt x="907" y="1849"/>
                    <a:pt x="889" y="1833"/>
                  </a:cubicBezTo>
                  <a:cubicBezTo>
                    <a:pt x="873" y="1819"/>
                    <a:pt x="861" y="1803"/>
                    <a:pt x="845" y="1789"/>
                  </a:cubicBezTo>
                  <a:cubicBezTo>
                    <a:pt x="805" y="1755"/>
                    <a:pt x="810" y="1776"/>
                    <a:pt x="767" y="1733"/>
                  </a:cubicBezTo>
                  <a:cubicBezTo>
                    <a:pt x="758" y="1724"/>
                    <a:pt x="754" y="1710"/>
                    <a:pt x="745" y="1700"/>
                  </a:cubicBezTo>
                  <a:cubicBezTo>
                    <a:pt x="659" y="1602"/>
                    <a:pt x="559" y="1514"/>
                    <a:pt x="467" y="1422"/>
                  </a:cubicBezTo>
                  <a:cubicBezTo>
                    <a:pt x="440" y="1395"/>
                    <a:pt x="338" y="1352"/>
                    <a:pt x="300" y="1333"/>
                  </a:cubicBezTo>
                  <a:cubicBezTo>
                    <a:pt x="263" y="1278"/>
                    <a:pt x="287" y="1309"/>
                    <a:pt x="222" y="1244"/>
                  </a:cubicBezTo>
                  <a:cubicBezTo>
                    <a:pt x="178" y="1200"/>
                    <a:pt x="152" y="1146"/>
                    <a:pt x="100" y="1111"/>
                  </a:cubicBezTo>
                  <a:cubicBezTo>
                    <a:pt x="45" y="1025"/>
                    <a:pt x="17" y="992"/>
                    <a:pt x="0" y="889"/>
                  </a:cubicBezTo>
                  <a:cubicBezTo>
                    <a:pt x="7" y="701"/>
                    <a:pt x="11" y="561"/>
                    <a:pt x="56" y="389"/>
                  </a:cubicBezTo>
                  <a:cubicBezTo>
                    <a:pt x="73" y="322"/>
                    <a:pt x="71" y="246"/>
                    <a:pt x="144" y="222"/>
                  </a:cubicBezTo>
                  <a:cubicBezTo>
                    <a:pt x="152" y="211"/>
                    <a:pt x="156" y="196"/>
                    <a:pt x="167" y="189"/>
                  </a:cubicBezTo>
                  <a:cubicBezTo>
                    <a:pt x="187" y="177"/>
                    <a:pt x="233" y="166"/>
                    <a:pt x="233" y="166"/>
                  </a:cubicBezTo>
                  <a:cubicBezTo>
                    <a:pt x="241" y="159"/>
                    <a:pt x="247" y="149"/>
                    <a:pt x="256" y="144"/>
                  </a:cubicBezTo>
                  <a:cubicBezTo>
                    <a:pt x="266" y="138"/>
                    <a:pt x="281" y="141"/>
                    <a:pt x="289" y="133"/>
                  </a:cubicBezTo>
                  <a:cubicBezTo>
                    <a:pt x="348" y="74"/>
                    <a:pt x="245" y="118"/>
                    <a:pt x="333" y="89"/>
                  </a:cubicBezTo>
                  <a:cubicBezTo>
                    <a:pt x="364" y="43"/>
                    <a:pt x="349" y="47"/>
                    <a:pt x="422" y="44"/>
                  </a:cubicBezTo>
                  <a:cubicBezTo>
                    <a:pt x="559" y="38"/>
                    <a:pt x="696" y="37"/>
                    <a:pt x="833" y="33"/>
                  </a:cubicBezTo>
                  <a:cubicBezTo>
                    <a:pt x="848" y="29"/>
                    <a:pt x="863" y="26"/>
                    <a:pt x="878" y="22"/>
                  </a:cubicBezTo>
                  <a:cubicBezTo>
                    <a:pt x="901" y="15"/>
                    <a:pt x="945" y="0"/>
                    <a:pt x="945" y="0"/>
                  </a:cubicBezTo>
                  <a:cubicBezTo>
                    <a:pt x="1041" y="4"/>
                    <a:pt x="1137" y="3"/>
                    <a:pt x="1233" y="11"/>
                  </a:cubicBezTo>
                  <a:cubicBezTo>
                    <a:pt x="1263" y="14"/>
                    <a:pt x="1292" y="26"/>
                    <a:pt x="1322" y="33"/>
                  </a:cubicBezTo>
                  <a:cubicBezTo>
                    <a:pt x="1337" y="37"/>
                    <a:pt x="1367" y="44"/>
                    <a:pt x="1367" y="44"/>
                  </a:cubicBezTo>
                  <a:cubicBezTo>
                    <a:pt x="1443" y="82"/>
                    <a:pt x="1379" y="55"/>
                    <a:pt x="1478" y="78"/>
                  </a:cubicBezTo>
                  <a:cubicBezTo>
                    <a:pt x="1596" y="105"/>
                    <a:pt x="1418" y="69"/>
                    <a:pt x="1545" y="111"/>
                  </a:cubicBezTo>
                  <a:cubicBezTo>
                    <a:pt x="1581" y="123"/>
                    <a:pt x="1619" y="124"/>
                    <a:pt x="1656" y="133"/>
                  </a:cubicBezTo>
                  <a:cubicBezTo>
                    <a:pt x="1700" y="155"/>
                    <a:pt x="1741" y="165"/>
                    <a:pt x="1789" y="178"/>
                  </a:cubicBezTo>
                  <a:cubicBezTo>
                    <a:pt x="1863" y="228"/>
                    <a:pt x="1772" y="174"/>
                    <a:pt x="1911" y="211"/>
                  </a:cubicBezTo>
                  <a:cubicBezTo>
                    <a:pt x="1935" y="217"/>
                    <a:pt x="1954" y="236"/>
                    <a:pt x="1978" y="244"/>
                  </a:cubicBezTo>
                  <a:cubicBezTo>
                    <a:pt x="1989" y="255"/>
                    <a:pt x="1997" y="270"/>
                    <a:pt x="2011" y="278"/>
                  </a:cubicBezTo>
                  <a:cubicBezTo>
                    <a:pt x="2032" y="289"/>
                    <a:pt x="2078" y="300"/>
                    <a:pt x="2078" y="300"/>
                  </a:cubicBezTo>
                  <a:cubicBezTo>
                    <a:pt x="2139" y="361"/>
                    <a:pt x="2079" y="315"/>
                    <a:pt x="2189" y="344"/>
                  </a:cubicBezTo>
                  <a:cubicBezTo>
                    <a:pt x="2205" y="348"/>
                    <a:pt x="2219" y="360"/>
                    <a:pt x="2234" y="366"/>
                  </a:cubicBezTo>
                  <a:cubicBezTo>
                    <a:pt x="2256" y="375"/>
                    <a:pt x="2278" y="382"/>
                    <a:pt x="2300" y="389"/>
                  </a:cubicBezTo>
                  <a:cubicBezTo>
                    <a:pt x="2311" y="393"/>
                    <a:pt x="2334" y="400"/>
                    <a:pt x="2334" y="400"/>
                  </a:cubicBezTo>
                  <a:cubicBezTo>
                    <a:pt x="2415" y="454"/>
                    <a:pt x="2314" y="392"/>
                    <a:pt x="2411" y="433"/>
                  </a:cubicBezTo>
                  <a:cubicBezTo>
                    <a:pt x="2452" y="450"/>
                    <a:pt x="2486" y="487"/>
                    <a:pt x="2523" y="511"/>
                  </a:cubicBezTo>
                  <a:cubicBezTo>
                    <a:pt x="2530" y="533"/>
                    <a:pt x="2532" y="558"/>
                    <a:pt x="2545" y="578"/>
                  </a:cubicBezTo>
                  <a:cubicBezTo>
                    <a:pt x="2552" y="589"/>
                    <a:pt x="2562" y="599"/>
                    <a:pt x="2567" y="611"/>
                  </a:cubicBezTo>
                  <a:cubicBezTo>
                    <a:pt x="2590" y="664"/>
                    <a:pt x="2597" y="722"/>
                    <a:pt x="2611" y="777"/>
                  </a:cubicBezTo>
                  <a:cubicBezTo>
                    <a:pt x="2607" y="881"/>
                    <a:pt x="2606" y="985"/>
                    <a:pt x="2600" y="1089"/>
                  </a:cubicBezTo>
                  <a:cubicBezTo>
                    <a:pt x="2596" y="1149"/>
                    <a:pt x="2550" y="1225"/>
                    <a:pt x="2534" y="1289"/>
                  </a:cubicBezTo>
                  <a:cubicBezTo>
                    <a:pt x="2530" y="1389"/>
                    <a:pt x="2529" y="1489"/>
                    <a:pt x="2523" y="1589"/>
                  </a:cubicBezTo>
                  <a:cubicBezTo>
                    <a:pt x="2522" y="1601"/>
                    <a:pt x="2513" y="1676"/>
                    <a:pt x="2500" y="1700"/>
                  </a:cubicBezTo>
                  <a:cubicBezTo>
                    <a:pt x="2487" y="1723"/>
                    <a:pt x="2456" y="1766"/>
                    <a:pt x="2456" y="1766"/>
                  </a:cubicBezTo>
                  <a:cubicBezTo>
                    <a:pt x="2444" y="1816"/>
                    <a:pt x="2424" y="1892"/>
                    <a:pt x="2378" y="1922"/>
                  </a:cubicBezTo>
                  <a:cubicBezTo>
                    <a:pt x="2345" y="1944"/>
                    <a:pt x="2282" y="1948"/>
                    <a:pt x="2245" y="1955"/>
                  </a:cubicBezTo>
                  <a:cubicBezTo>
                    <a:pt x="2168" y="2029"/>
                    <a:pt x="2219" y="1989"/>
                    <a:pt x="1989" y="1989"/>
                  </a:cubicBezTo>
                  <a:cubicBezTo>
                    <a:pt x="1811" y="1989"/>
                    <a:pt x="1634" y="1981"/>
                    <a:pt x="1456" y="1977"/>
                  </a:cubicBezTo>
                  <a:cubicBezTo>
                    <a:pt x="1233" y="1922"/>
                    <a:pt x="988" y="1962"/>
                    <a:pt x="767" y="1966"/>
                  </a:cubicBezTo>
                  <a:cubicBezTo>
                    <a:pt x="752" y="1970"/>
                    <a:pt x="735" y="1968"/>
                    <a:pt x="722" y="1977"/>
                  </a:cubicBezTo>
                  <a:cubicBezTo>
                    <a:pt x="696" y="1995"/>
                    <a:pt x="656" y="2044"/>
                    <a:pt x="656" y="2044"/>
                  </a:cubicBezTo>
                  <a:cubicBezTo>
                    <a:pt x="635" y="2103"/>
                    <a:pt x="594" y="2170"/>
                    <a:pt x="678" y="2200"/>
                  </a:cubicBezTo>
                  <a:cubicBezTo>
                    <a:pt x="739" y="2189"/>
                    <a:pt x="770" y="2202"/>
                    <a:pt x="789" y="2144"/>
                  </a:cubicBezTo>
                  <a:cubicBezTo>
                    <a:pt x="775" y="2072"/>
                    <a:pt x="783" y="2062"/>
                    <a:pt x="711" y="2044"/>
                  </a:cubicBezTo>
                  <a:cubicBezTo>
                    <a:pt x="641" y="2048"/>
                    <a:pt x="570" y="2049"/>
                    <a:pt x="500" y="2055"/>
                  </a:cubicBezTo>
                  <a:cubicBezTo>
                    <a:pt x="423" y="2062"/>
                    <a:pt x="386" y="2172"/>
                    <a:pt x="356" y="2233"/>
                  </a:cubicBezTo>
                  <a:cubicBezTo>
                    <a:pt x="352" y="2251"/>
                    <a:pt x="347" y="2269"/>
                    <a:pt x="344" y="2288"/>
                  </a:cubicBezTo>
                  <a:cubicBezTo>
                    <a:pt x="339" y="2321"/>
                    <a:pt x="338" y="2355"/>
                    <a:pt x="333" y="2388"/>
                  </a:cubicBezTo>
                  <a:cubicBezTo>
                    <a:pt x="331" y="2400"/>
                    <a:pt x="322" y="2422"/>
                    <a:pt x="322" y="242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5412" name="Text Box 4"/>
            <p:cNvSpPr txBox="1">
              <a:spLocks noChangeArrowheads="1"/>
            </p:cNvSpPr>
            <p:nvPr/>
          </p:nvSpPr>
          <p:spPr bwMode="auto">
            <a:xfrm>
              <a:off x="3264" y="360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撤消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0" y="1127125"/>
            <a:ext cx="5257800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9.8] 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基本类型量作函数参数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swap(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x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y)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t=x; x=y; y=t;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x=3, y=9;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swap(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x,y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 x&lt;&lt; ‘,’&lt;&lt; y&lt;&lt;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  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return 0;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>
              <a:lnSpc>
                <a:spcPct val="95000"/>
              </a:lnSpc>
            </a:pP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输出？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5562600" y="1617663"/>
            <a:ext cx="1127125" cy="612775"/>
            <a:chOff x="3636" y="1019"/>
            <a:chExt cx="710" cy="386"/>
          </a:xfrm>
        </p:grpSpPr>
        <p:sp>
          <p:nvSpPr>
            <p:cNvPr id="145415" name="Line 7"/>
            <p:cNvSpPr>
              <a:spLocks noChangeShapeType="1"/>
            </p:cNvSpPr>
            <p:nvPr/>
          </p:nvSpPr>
          <p:spPr bwMode="auto">
            <a:xfrm>
              <a:off x="3636" y="101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16" name="Line 8"/>
            <p:cNvSpPr>
              <a:spLocks noChangeShapeType="1"/>
            </p:cNvSpPr>
            <p:nvPr/>
          </p:nvSpPr>
          <p:spPr bwMode="auto">
            <a:xfrm>
              <a:off x="4346" y="102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17" name="Group 9"/>
          <p:cNvGrpSpPr>
            <a:grpSpLocks/>
          </p:cNvGrpSpPr>
          <p:nvPr/>
        </p:nvGrpSpPr>
        <p:grpSpPr bwMode="auto">
          <a:xfrm>
            <a:off x="4972050" y="838200"/>
            <a:ext cx="3165475" cy="771525"/>
            <a:chOff x="3264" y="528"/>
            <a:chExt cx="1994" cy="486"/>
          </a:xfrm>
        </p:grpSpPr>
        <p:sp>
          <p:nvSpPr>
            <p:cNvPr id="145418" name="Text Box 10"/>
            <p:cNvSpPr txBox="1">
              <a:spLocks noChangeArrowheads="1"/>
            </p:cNvSpPr>
            <p:nvPr/>
          </p:nvSpPr>
          <p:spPr bwMode="auto">
            <a:xfrm>
              <a:off x="3482" y="661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19" name="Text Box 11"/>
            <p:cNvSpPr txBox="1">
              <a:spLocks noChangeArrowheads="1"/>
            </p:cNvSpPr>
            <p:nvPr/>
          </p:nvSpPr>
          <p:spPr bwMode="auto">
            <a:xfrm>
              <a:off x="3264" y="6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4192" y="663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9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3974" y="64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y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4692" y="52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实参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45423" name="Group 15"/>
          <p:cNvGrpSpPr>
            <a:grpSpLocks/>
          </p:cNvGrpSpPr>
          <p:nvPr/>
        </p:nvGrpSpPr>
        <p:grpSpPr bwMode="auto">
          <a:xfrm>
            <a:off x="4972050" y="2241550"/>
            <a:ext cx="3241675" cy="730250"/>
            <a:chOff x="3264" y="1403"/>
            <a:chExt cx="2042" cy="460"/>
          </a:xfrm>
        </p:grpSpPr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3492" y="1406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3264" y="140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4202" y="1408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9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3974" y="140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y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4740" y="153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形参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45429" name="Group 21"/>
          <p:cNvGrpSpPr>
            <a:grpSpLocks/>
          </p:cNvGrpSpPr>
          <p:nvPr/>
        </p:nvGrpSpPr>
        <p:grpSpPr bwMode="auto">
          <a:xfrm>
            <a:off x="4876800" y="1625600"/>
            <a:ext cx="3975100" cy="519113"/>
            <a:chOff x="3204" y="1008"/>
            <a:chExt cx="2504" cy="327"/>
          </a:xfrm>
        </p:grpSpPr>
        <p:sp>
          <p:nvSpPr>
            <p:cNvPr id="145430" name="Text Box 22"/>
            <p:cNvSpPr txBox="1">
              <a:spLocks noChangeArrowheads="1"/>
            </p:cNvSpPr>
            <p:nvPr/>
          </p:nvSpPr>
          <p:spPr bwMode="auto">
            <a:xfrm>
              <a:off x="4692" y="100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传值调用</a:t>
              </a:r>
              <a:endParaRPr lang="zh-CN" altLang="en-US" sz="24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45431" name="Line 23"/>
            <p:cNvSpPr>
              <a:spLocks noChangeShapeType="1"/>
            </p:cNvSpPr>
            <p:nvPr/>
          </p:nvSpPr>
          <p:spPr bwMode="auto">
            <a:xfrm>
              <a:off x="3204" y="1152"/>
              <a:ext cx="139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432" name="Line 24"/>
          <p:cNvSpPr>
            <a:spLocks noChangeShapeType="1"/>
          </p:cNvSpPr>
          <p:nvPr/>
        </p:nvSpPr>
        <p:spPr bwMode="auto">
          <a:xfrm>
            <a:off x="4724400" y="685800"/>
            <a:ext cx="0" cy="617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5433" name="Group 25"/>
          <p:cNvGrpSpPr>
            <a:grpSpLocks/>
          </p:cNvGrpSpPr>
          <p:nvPr/>
        </p:nvGrpSpPr>
        <p:grpSpPr bwMode="auto">
          <a:xfrm>
            <a:off x="4972050" y="3048000"/>
            <a:ext cx="895350" cy="557213"/>
            <a:chOff x="3276" y="2451"/>
            <a:chExt cx="564" cy="151"/>
          </a:xfrm>
        </p:grpSpPr>
        <p:sp>
          <p:nvSpPr>
            <p:cNvPr id="145434" name="Text Box 26"/>
            <p:cNvSpPr txBox="1">
              <a:spLocks noChangeArrowheads="1"/>
            </p:cNvSpPr>
            <p:nvPr/>
          </p:nvSpPr>
          <p:spPr bwMode="auto">
            <a:xfrm>
              <a:off x="3494" y="2468"/>
              <a:ext cx="346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5435" name="Text Box 27"/>
            <p:cNvSpPr txBox="1">
              <a:spLocks noChangeArrowheads="1"/>
            </p:cNvSpPr>
            <p:nvPr/>
          </p:nvSpPr>
          <p:spPr bwMode="auto">
            <a:xfrm>
              <a:off x="3276" y="2451"/>
              <a:ext cx="191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t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45436" name="Group 28"/>
          <p:cNvGrpSpPr>
            <a:grpSpLocks/>
          </p:cNvGrpSpPr>
          <p:nvPr/>
        </p:nvGrpSpPr>
        <p:grpSpPr bwMode="auto">
          <a:xfrm>
            <a:off x="5335588" y="2227263"/>
            <a:ext cx="1676400" cy="560387"/>
            <a:chOff x="3578" y="3205"/>
            <a:chExt cx="1056" cy="353"/>
          </a:xfrm>
        </p:grpSpPr>
        <p:sp>
          <p:nvSpPr>
            <p:cNvPr id="145437" name="Text Box 29"/>
            <p:cNvSpPr txBox="1">
              <a:spLocks noChangeArrowheads="1"/>
            </p:cNvSpPr>
            <p:nvPr/>
          </p:nvSpPr>
          <p:spPr bwMode="auto">
            <a:xfrm>
              <a:off x="3578" y="3205"/>
              <a:ext cx="34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9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145438" name="Text Box 30"/>
            <p:cNvSpPr txBox="1">
              <a:spLocks noChangeArrowheads="1"/>
            </p:cNvSpPr>
            <p:nvPr/>
          </p:nvSpPr>
          <p:spPr bwMode="auto">
            <a:xfrm>
              <a:off x="4288" y="3207"/>
              <a:ext cx="34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</p:grpSp>
      <p:grpSp>
        <p:nvGrpSpPr>
          <p:cNvPr id="145439" name="Group 31"/>
          <p:cNvGrpSpPr>
            <a:grpSpLocks/>
          </p:cNvGrpSpPr>
          <p:nvPr/>
        </p:nvGrpSpPr>
        <p:grpSpPr bwMode="auto">
          <a:xfrm>
            <a:off x="4972050" y="3048000"/>
            <a:ext cx="895350" cy="584200"/>
            <a:chOff x="3275" y="1888"/>
            <a:chExt cx="564" cy="368"/>
          </a:xfrm>
        </p:grpSpPr>
        <p:sp>
          <p:nvSpPr>
            <p:cNvPr id="145440" name="Text Box 32"/>
            <p:cNvSpPr txBox="1">
              <a:spLocks noChangeArrowheads="1"/>
            </p:cNvSpPr>
            <p:nvPr/>
          </p:nvSpPr>
          <p:spPr bwMode="auto">
            <a:xfrm>
              <a:off x="3493" y="1905"/>
              <a:ext cx="346" cy="351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145441" name="Text Box 33"/>
            <p:cNvSpPr txBox="1">
              <a:spLocks noChangeArrowheads="1"/>
            </p:cNvSpPr>
            <p:nvPr/>
          </p:nvSpPr>
          <p:spPr bwMode="auto">
            <a:xfrm>
              <a:off x="3275" y="188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t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</p:grp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8248650" y="2555875"/>
            <a:ext cx="611188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局部动态变量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1676400" y="5715000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3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9</a:t>
            </a:r>
            <a:endParaRPr lang="en-US" altLang="zh-CN" sz="2800" b="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145444" name="Text Box 36"/>
          <p:cNvSpPr txBox="1">
            <a:spLocks noChangeArrowheads="1"/>
          </p:cNvSpPr>
          <p:nvPr/>
        </p:nvSpPr>
        <p:spPr bwMode="auto">
          <a:xfrm>
            <a:off x="5791200" y="0"/>
            <a:ext cx="112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zh-CN" altLang="zh-CN" sz="2400" dirty="0">
                <a:solidFill>
                  <a:schemeClr val="accent1"/>
                </a:solidFill>
                <a:ea typeface="宋体" pitchFamily="2" charset="-122"/>
              </a:rPr>
              <a:t>工作区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6705600" y="3429000"/>
            <a:ext cx="1277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accent1"/>
                </a:solidFill>
                <a:ea typeface="宋体" pitchFamily="2" charset="-122"/>
              </a:rPr>
              <a:t>swap1( )</a:t>
            </a:r>
          </a:p>
          <a:p>
            <a:pPr algn="l"/>
            <a:r>
              <a:rPr lang="zh-CN" altLang="zh-CN" sz="2400">
                <a:solidFill>
                  <a:schemeClr val="accent1"/>
                </a:solidFill>
                <a:ea typeface="宋体" pitchFamily="2" charset="-122"/>
              </a:rPr>
              <a:t>工作区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5446" name="Text Box 38"/>
          <p:cNvSpPr txBox="1">
            <a:spLocks noChangeArrowheads="1"/>
          </p:cNvSpPr>
          <p:nvPr/>
        </p:nvSpPr>
        <p:spPr bwMode="auto">
          <a:xfrm>
            <a:off x="0" y="0"/>
            <a:ext cx="5638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9.2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指针作函数参数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9.2.1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基本类型量作函数参数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45447" name="AutoShape 39"/>
          <p:cNvSpPr>
            <a:spLocks noChangeArrowheads="1"/>
          </p:cNvSpPr>
          <p:nvPr/>
        </p:nvSpPr>
        <p:spPr bwMode="auto">
          <a:xfrm>
            <a:off x="1676400" y="4800600"/>
            <a:ext cx="6932613" cy="1811338"/>
          </a:xfrm>
          <a:prstGeom prst="horizontalScroll">
            <a:avLst>
              <a:gd name="adj" fmla="val 12500"/>
            </a:avLst>
          </a:prstGeom>
          <a:solidFill>
            <a:srgbClr val="FFFFD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实参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y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和形参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x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y</a:t>
            </a:r>
          </a:p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是不同的变量，占据不同的存储空间。</a:t>
            </a:r>
          </a:p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参数传递时：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x=x,int y=y;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2" grpId="0" autoUpdateAnimBg="0"/>
      <p:bldP spid="145443" grpId="0" autoUpdateAnimBg="0"/>
      <p:bldP spid="145444" grpId="0" autoUpdateAnimBg="0"/>
      <p:bldP spid="145445" grpId="0" autoUpdateAnimBg="0"/>
      <p:bldP spid="14544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2"/>
          <p:cNvGrpSpPr>
            <a:grpSpLocks/>
          </p:cNvGrpSpPr>
          <p:nvPr/>
        </p:nvGrpSpPr>
        <p:grpSpPr bwMode="auto">
          <a:xfrm>
            <a:off x="5715000" y="561975"/>
            <a:ext cx="2209800" cy="587375"/>
            <a:chOff x="3600" y="116"/>
            <a:chExt cx="1392" cy="370"/>
          </a:xfrm>
        </p:grpSpPr>
        <p:sp>
          <p:nvSpPr>
            <p:cNvPr id="146435" name="Text Box 3"/>
            <p:cNvSpPr txBox="1">
              <a:spLocks noChangeArrowheads="1"/>
            </p:cNvSpPr>
            <p:nvPr/>
          </p:nvSpPr>
          <p:spPr bwMode="auto">
            <a:xfrm>
              <a:off x="3818" y="133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36" name="Text Box 4"/>
            <p:cNvSpPr txBox="1">
              <a:spLocks noChangeArrowheads="1"/>
            </p:cNvSpPr>
            <p:nvPr/>
          </p:nvSpPr>
          <p:spPr bwMode="auto">
            <a:xfrm>
              <a:off x="3600" y="1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37" name="Text Box 5"/>
            <p:cNvSpPr txBox="1">
              <a:spLocks noChangeArrowheads="1"/>
            </p:cNvSpPr>
            <p:nvPr/>
          </p:nvSpPr>
          <p:spPr bwMode="auto">
            <a:xfrm>
              <a:off x="4646" y="135"/>
              <a:ext cx="346" cy="3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9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38" name="Text Box 6"/>
            <p:cNvSpPr txBox="1">
              <a:spLocks noChangeArrowheads="1"/>
            </p:cNvSpPr>
            <p:nvPr/>
          </p:nvSpPr>
          <p:spPr bwMode="auto">
            <a:xfrm>
              <a:off x="4428" y="1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y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46439" name="Group 7"/>
          <p:cNvGrpSpPr>
            <a:grpSpLocks/>
          </p:cNvGrpSpPr>
          <p:nvPr/>
        </p:nvGrpSpPr>
        <p:grpSpPr bwMode="auto">
          <a:xfrm>
            <a:off x="4495800" y="2130425"/>
            <a:ext cx="4659313" cy="4346575"/>
            <a:chOff x="3156" y="1189"/>
            <a:chExt cx="2611" cy="2738"/>
          </a:xfrm>
        </p:grpSpPr>
        <p:sp>
          <p:nvSpPr>
            <p:cNvPr id="146440" name="Freeform 8"/>
            <p:cNvSpPr>
              <a:spLocks/>
            </p:cNvSpPr>
            <p:nvPr/>
          </p:nvSpPr>
          <p:spPr bwMode="auto">
            <a:xfrm>
              <a:off x="3156" y="1189"/>
              <a:ext cx="2611" cy="2422"/>
            </a:xfrm>
            <a:custGeom>
              <a:avLst/>
              <a:gdLst>
                <a:gd name="T0" fmla="*/ 1056 w 2611"/>
                <a:gd name="T1" fmla="*/ 1933 h 2422"/>
                <a:gd name="T2" fmla="*/ 945 w 2611"/>
                <a:gd name="T3" fmla="*/ 1877 h 2422"/>
                <a:gd name="T4" fmla="*/ 845 w 2611"/>
                <a:gd name="T5" fmla="*/ 1789 h 2422"/>
                <a:gd name="T6" fmla="*/ 745 w 2611"/>
                <a:gd name="T7" fmla="*/ 1700 h 2422"/>
                <a:gd name="T8" fmla="*/ 300 w 2611"/>
                <a:gd name="T9" fmla="*/ 1333 h 2422"/>
                <a:gd name="T10" fmla="*/ 100 w 2611"/>
                <a:gd name="T11" fmla="*/ 1111 h 2422"/>
                <a:gd name="T12" fmla="*/ 56 w 2611"/>
                <a:gd name="T13" fmla="*/ 389 h 2422"/>
                <a:gd name="T14" fmla="*/ 167 w 2611"/>
                <a:gd name="T15" fmla="*/ 189 h 2422"/>
                <a:gd name="T16" fmla="*/ 256 w 2611"/>
                <a:gd name="T17" fmla="*/ 144 h 2422"/>
                <a:gd name="T18" fmla="*/ 333 w 2611"/>
                <a:gd name="T19" fmla="*/ 89 h 2422"/>
                <a:gd name="T20" fmla="*/ 833 w 2611"/>
                <a:gd name="T21" fmla="*/ 33 h 2422"/>
                <a:gd name="T22" fmla="*/ 945 w 2611"/>
                <a:gd name="T23" fmla="*/ 0 h 2422"/>
                <a:gd name="T24" fmla="*/ 1322 w 2611"/>
                <a:gd name="T25" fmla="*/ 33 h 2422"/>
                <a:gd name="T26" fmla="*/ 1478 w 2611"/>
                <a:gd name="T27" fmla="*/ 78 h 2422"/>
                <a:gd name="T28" fmla="*/ 1656 w 2611"/>
                <a:gd name="T29" fmla="*/ 133 h 2422"/>
                <a:gd name="T30" fmla="*/ 1911 w 2611"/>
                <a:gd name="T31" fmla="*/ 211 h 2422"/>
                <a:gd name="T32" fmla="*/ 2011 w 2611"/>
                <a:gd name="T33" fmla="*/ 278 h 2422"/>
                <a:gd name="T34" fmla="*/ 2189 w 2611"/>
                <a:gd name="T35" fmla="*/ 344 h 2422"/>
                <a:gd name="T36" fmla="*/ 2300 w 2611"/>
                <a:gd name="T37" fmla="*/ 389 h 2422"/>
                <a:gd name="T38" fmla="*/ 2411 w 2611"/>
                <a:gd name="T39" fmla="*/ 433 h 2422"/>
                <a:gd name="T40" fmla="*/ 2545 w 2611"/>
                <a:gd name="T41" fmla="*/ 578 h 2422"/>
                <a:gd name="T42" fmla="*/ 2611 w 2611"/>
                <a:gd name="T43" fmla="*/ 777 h 2422"/>
                <a:gd name="T44" fmla="*/ 2534 w 2611"/>
                <a:gd name="T45" fmla="*/ 1289 h 2422"/>
                <a:gd name="T46" fmla="*/ 2500 w 2611"/>
                <a:gd name="T47" fmla="*/ 1700 h 2422"/>
                <a:gd name="T48" fmla="*/ 2378 w 2611"/>
                <a:gd name="T49" fmla="*/ 1922 h 2422"/>
                <a:gd name="T50" fmla="*/ 1989 w 2611"/>
                <a:gd name="T51" fmla="*/ 1989 h 2422"/>
                <a:gd name="T52" fmla="*/ 767 w 2611"/>
                <a:gd name="T53" fmla="*/ 1966 h 2422"/>
                <a:gd name="T54" fmla="*/ 656 w 2611"/>
                <a:gd name="T55" fmla="*/ 2044 h 2422"/>
                <a:gd name="T56" fmla="*/ 789 w 2611"/>
                <a:gd name="T57" fmla="*/ 2144 h 2422"/>
                <a:gd name="T58" fmla="*/ 500 w 2611"/>
                <a:gd name="T59" fmla="*/ 2055 h 2422"/>
                <a:gd name="T60" fmla="*/ 344 w 2611"/>
                <a:gd name="T61" fmla="*/ 2288 h 2422"/>
                <a:gd name="T62" fmla="*/ 322 w 2611"/>
                <a:gd name="T63" fmla="*/ 2422 h 2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1" h="2422">
                  <a:moveTo>
                    <a:pt x="1145" y="1944"/>
                  </a:moveTo>
                  <a:cubicBezTo>
                    <a:pt x="1115" y="1940"/>
                    <a:pt x="1085" y="1941"/>
                    <a:pt x="1056" y="1933"/>
                  </a:cubicBezTo>
                  <a:cubicBezTo>
                    <a:pt x="1046" y="1930"/>
                    <a:pt x="1042" y="1916"/>
                    <a:pt x="1033" y="1911"/>
                  </a:cubicBezTo>
                  <a:cubicBezTo>
                    <a:pt x="1005" y="1897"/>
                    <a:pt x="945" y="1877"/>
                    <a:pt x="945" y="1877"/>
                  </a:cubicBezTo>
                  <a:cubicBezTo>
                    <a:pt x="926" y="1862"/>
                    <a:pt x="907" y="1849"/>
                    <a:pt x="889" y="1833"/>
                  </a:cubicBezTo>
                  <a:cubicBezTo>
                    <a:pt x="873" y="1819"/>
                    <a:pt x="861" y="1803"/>
                    <a:pt x="845" y="1789"/>
                  </a:cubicBezTo>
                  <a:cubicBezTo>
                    <a:pt x="805" y="1755"/>
                    <a:pt x="810" y="1776"/>
                    <a:pt x="767" y="1733"/>
                  </a:cubicBezTo>
                  <a:cubicBezTo>
                    <a:pt x="758" y="1724"/>
                    <a:pt x="754" y="1710"/>
                    <a:pt x="745" y="1700"/>
                  </a:cubicBezTo>
                  <a:cubicBezTo>
                    <a:pt x="659" y="1602"/>
                    <a:pt x="559" y="1514"/>
                    <a:pt x="467" y="1422"/>
                  </a:cubicBezTo>
                  <a:cubicBezTo>
                    <a:pt x="440" y="1395"/>
                    <a:pt x="338" y="1352"/>
                    <a:pt x="300" y="1333"/>
                  </a:cubicBezTo>
                  <a:cubicBezTo>
                    <a:pt x="263" y="1278"/>
                    <a:pt x="287" y="1309"/>
                    <a:pt x="222" y="1244"/>
                  </a:cubicBezTo>
                  <a:cubicBezTo>
                    <a:pt x="178" y="1200"/>
                    <a:pt x="152" y="1146"/>
                    <a:pt x="100" y="1111"/>
                  </a:cubicBezTo>
                  <a:cubicBezTo>
                    <a:pt x="45" y="1025"/>
                    <a:pt x="17" y="992"/>
                    <a:pt x="0" y="889"/>
                  </a:cubicBezTo>
                  <a:cubicBezTo>
                    <a:pt x="7" y="701"/>
                    <a:pt x="11" y="561"/>
                    <a:pt x="56" y="389"/>
                  </a:cubicBezTo>
                  <a:cubicBezTo>
                    <a:pt x="73" y="322"/>
                    <a:pt x="71" y="246"/>
                    <a:pt x="144" y="222"/>
                  </a:cubicBezTo>
                  <a:cubicBezTo>
                    <a:pt x="152" y="211"/>
                    <a:pt x="156" y="196"/>
                    <a:pt x="167" y="189"/>
                  </a:cubicBezTo>
                  <a:cubicBezTo>
                    <a:pt x="187" y="177"/>
                    <a:pt x="233" y="166"/>
                    <a:pt x="233" y="166"/>
                  </a:cubicBezTo>
                  <a:cubicBezTo>
                    <a:pt x="241" y="159"/>
                    <a:pt x="247" y="149"/>
                    <a:pt x="256" y="144"/>
                  </a:cubicBezTo>
                  <a:cubicBezTo>
                    <a:pt x="266" y="138"/>
                    <a:pt x="281" y="141"/>
                    <a:pt x="289" y="133"/>
                  </a:cubicBezTo>
                  <a:cubicBezTo>
                    <a:pt x="348" y="74"/>
                    <a:pt x="245" y="118"/>
                    <a:pt x="333" y="89"/>
                  </a:cubicBezTo>
                  <a:cubicBezTo>
                    <a:pt x="364" y="43"/>
                    <a:pt x="349" y="47"/>
                    <a:pt x="422" y="44"/>
                  </a:cubicBezTo>
                  <a:cubicBezTo>
                    <a:pt x="559" y="38"/>
                    <a:pt x="696" y="37"/>
                    <a:pt x="833" y="33"/>
                  </a:cubicBezTo>
                  <a:cubicBezTo>
                    <a:pt x="848" y="29"/>
                    <a:pt x="863" y="26"/>
                    <a:pt x="878" y="22"/>
                  </a:cubicBezTo>
                  <a:cubicBezTo>
                    <a:pt x="901" y="15"/>
                    <a:pt x="945" y="0"/>
                    <a:pt x="945" y="0"/>
                  </a:cubicBezTo>
                  <a:cubicBezTo>
                    <a:pt x="1041" y="4"/>
                    <a:pt x="1137" y="3"/>
                    <a:pt x="1233" y="11"/>
                  </a:cubicBezTo>
                  <a:cubicBezTo>
                    <a:pt x="1263" y="14"/>
                    <a:pt x="1292" y="26"/>
                    <a:pt x="1322" y="33"/>
                  </a:cubicBezTo>
                  <a:cubicBezTo>
                    <a:pt x="1337" y="37"/>
                    <a:pt x="1367" y="44"/>
                    <a:pt x="1367" y="44"/>
                  </a:cubicBezTo>
                  <a:cubicBezTo>
                    <a:pt x="1443" y="82"/>
                    <a:pt x="1379" y="55"/>
                    <a:pt x="1478" y="78"/>
                  </a:cubicBezTo>
                  <a:cubicBezTo>
                    <a:pt x="1596" y="105"/>
                    <a:pt x="1418" y="69"/>
                    <a:pt x="1545" y="111"/>
                  </a:cubicBezTo>
                  <a:cubicBezTo>
                    <a:pt x="1581" y="123"/>
                    <a:pt x="1619" y="124"/>
                    <a:pt x="1656" y="133"/>
                  </a:cubicBezTo>
                  <a:cubicBezTo>
                    <a:pt x="1700" y="155"/>
                    <a:pt x="1741" y="165"/>
                    <a:pt x="1789" y="178"/>
                  </a:cubicBezTo>
                  <a:cubicBezTo>
                    <a:pt x="1863" y="228"/>
                    <a:pt x="1772" y="174"/>
                    <a:pt x="1911" y="211"/>
                  </a:cubicBezTo>
                  <a:cubicBezTo>
                    <a:pt x="1935" y="217"/>
                    <a:pt x="1954" y="236"/>
                    <a:pt x="1978" y="244"/>
                  </a:cubicBezTo>
                  <a:cubicBezTo>
                    <a:pt x="1989" y="255"/>
                    <a:pt x="1997" y="270"/>
                    <a:pt x="2011" y="278"/>
                  </a:cubicBezTo>
                  <a:cubicBezTo>
                    <a:pt x="2032" y="289"/>
                    <a:pt x="2078" y="300"/>
                    <a:pt x="2078" y="300"/>
                  </a:cubicBezTo>
                  <a:cubicBezTo>
                    <a:pt x="2139" y="361"/>
                    <a:pt x="2079" y="315"/>
                    <a:pt x="2189" y="344"/>
                  </a:cubicBezTo>
                  <a:cubicBezTo>
                    <a:pt x="2205" y="348"/>
                    <a:pt x="2219" y="360"/>
                    <a:pt x="2234" y="366"/>
                  </a:cubicBezTo>
                  <a:cubicBezTo>
                    <a:pt x="2256" y="375"/>
                    <a:pt x="2278" y="382"/>
                    <a:pt x="2300" y="389"/>
                  </a:cubicBezTo>
                  <a:cubicBezTo>
                    <a:pt x="2311" y="393"/>
                    <a:pt x="2334" y="400"/>
                    <a:pt x="2334" y="400"/>
                  </a:cubicBezTo>
                  <a:cubicBezTo>
                    <a:pt x="2415" y="454"/>
                    <a:pt x="2314" y="392"/>
                    <a:pt x="2411" y="433"/>
                  </a:cubicBezTo>
                  <a:cubicBezTo>
                    <a:pt x="2452" y="450"/>
                    <a:pt x="2486" y="487"/>
                    <a:pt x="2523" y="511"/>
                  </a:cubicBezTo>
                  <a:cubicBezTo>
                    <a:pt x="2530" y="533"/>
                    <a:pt x="2532" y="558"/>
                    <a:pt x="2545" y="578"/>
                  </a:cubicBezTo>
                  <a:cubicBezTo>
                    <a:pt x="2552" y="589"/>
                    <a:pt x="2562" y="599"/>
                    <a:pt x="2567" y="611"/>
                  </a:cubicBezTo>
                  <a:cubicBezTo>
                    <a:pt x="2590" y="664"/>
                    <a:pt x="2597" y="722"/>
                    <a:pt x="2611" y="777"/>
                  </a:cubicBezTo>
                  <a:cubicBezTo>
                    <a:pt x="2607" y="881"/>
                    <a:pt x="2606" y="985"/>
                    <a:pt x="2600" y="1089"/>
                  </a:cubicBezTo>
                  <a:cubicBezTo>
                    <a:pt x="2596" y="1149"/>
                    <a:pt x="2550" y="1225"/>
                    <a:pt x="2534" y="1289"/>
                  </a:cubicBezTo>
                  <a:cubicBezTo>
                    <a:pt x="2530" y="1389"/>
                    <a:pt x="2529" y="1489"/>
                    <a:pt x="2523" y="1589"/>
                  </a:cubicBezTo>
                  <a:cubicBezTo>
                    <a:pt x="2522" y="1601"/>
                    <a:pt x="2513" y="1676"/>
                    <a:pt x="2500" y="1700"/>
                  </a:cubicBezTo>
                  <a:cubicBezTo>
                    <a:pt x="2487" y="1723"/>
                    <a:pt x="2456" y="1766"/>
                    <a:pt x="2456" y="1766"/>
                  </a:cubicBezTo>
                  <a:cubicBezTo>
                    <a:pt x="2444" y="1816"/>
                    <a:pt x="2424" y="1892"/>
                    <a:pt x="2378" y="1922"/>
                  </a:cubicBezTo>
                  <a:cubicBezTo>
                    <a:pt x="2345" y="1944"/>
                    <a:pt x="2282" y="1948"/>
                    <a:pt x="2245" y="1955"/>
                  </a:cubicBezTo>
                  <a:cubicBezTo>
                    <a:pt x="2168" y="2029"/>
                    <a:pt x="2219" y="1989"/>
                    <a:pt x="1989" y="1989"/>
                  </a:cubicBezTo>
                  <a:cubicBezTo>
                    <a:pt x="1811" y="1989"/>
                    <a:pt x="1634" y="1981"/>
                    <a:pt x="1456" y="1977"/>
                  </a:cubicBezTo>
                  <a:cubicBezTo>
                    <a:pt x="1233" y="1922"/>
                    <a:pt x="988" y="1962"/>
                    <a:pt x="767" y="1966"/>
                  </a:cubicBezTo>
                  <a:cubicBezTo>
                    <a:pt x="752" y="1970"/>
                    <a:pt x="735" y="1968"/>
                    <a:pt x="722" y="1977"/>
                  </a:cubicBezTo>
                  <a:cubicBezTo>
                    <a:pt x="696" y="1995"/>
                    <a:pt x="656" y="2044"/>
                    <a:pt x="656" y="2044"/>
                  </a:cubicBezTo>
                  <a:cubicBezTo>
                    <a:pt x="635" y="2103"/>
                    <a:pt x="594" y="2170"/>
                    <a:pt x="678" y="2200"/>
                  </a:cubicBezTo>
                  <a:cubicBezTo>
                    <a:pt x="739" y="2189"/>
                    <a:pt x="770" y="2202"/>
                    <a:pt x="789" y="2144"/>
                  </a:cubicBezTo>
                  <a:cubicBezTo>
                    <a:pt x="775" y="2072"/>
                    <a:pt x="783" y="2062"/>
                    <a:pt x="711" y="2044"/>
                  </a:cubicBezTo>
                  <a:cubicBezTo>
                    <a:pt x="641" y="2048"/>
                    <a:pt x="570" y="2049"/>
                    <a:pt x="500" y="2055"/>
                  </a:cubicBezTo>
                  <a:cubicBezTo>
                    <a:pt x="423" y="2062"/>
                    <a:pt x="386" y="2172"/>
                    <a:pt x="356" y="2233"/>
                  </a:cubicBezTo>
                  <a:cubicBezTo>
                    <a:pt x="352" y="2251"/>
                    <a:pt x="347" y="2269"/>
                    <a:pt x="344" y="2288"/>
                  </a:cubicBezTo>
                  <a:cubicBezTo>
                    <a:pt x="339" y="2321"/>
                    <a:pt x="338" y="2355"/>
                    <a:pt x="333" y="2388"/>
                  </a:cubicBezTo>
                  <a:cubicBezTo>
                    <a:pt x="331" y="2400"/>
                    <a:pt x="322" y="2422"/>
                    <a:pt x="322" y="242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41" name="Text Box 9"/>
            <p:cNvSpPr txBox="1">
              <a:spLocks noChangeArrowheads="1"/>
            </p:cNvSpPr>
            <p:nvPr/>
          </p:nvSpPr>
          <p:spPr bwMode="auto">
            <a:xfrm>
              <a:off x="3264" y="3600"/>
              <a:ext cx="5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撤消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0" y="703263"/>
            <a:ext cx="5257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9.9]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指针作函数参数</a:t>
            </a:r>
            <a:endParaRPr lang="zh-CN" altLang="en-US" sz="32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swap(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4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t=*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;*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=*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;*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py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=t;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x=3,y=9,*p1,*p2;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p1=&amp;x; p2=&amp;y;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swap(p1,p2);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 x&lt;&lt;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','&lt;&lt;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y&lt;&lt;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>
              <a:lnSpc>
                <a:spcPct val="95000"/>
              </a:lnSpc>
            </a:pP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输出？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549900" y="1931988"/>
            <a:ext cx="1349375" cy="614362"/>
            <a:chOff x="3496" y="979"/>
            <a:chExt cx="850" cy="387"/>
          </a:xfrm>
        </p:grpSpPr>
        <p:sp>
          <p:nvSpPr>
            <p:cNvPr id="146444" name="Line 12"/>
            <p:cNvSpPr>
              <a:spLocks noChangeShapeType="1"/>
            </p:cNvSpPr>
            <p:nvPr/>
          </p:nvSpPr>
          <p:spPr bwMode="auto">
            <a:xfrm>
              <a:off x="3496" y="979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45" name="Line 13"/>
            <p:cNvSpPr>
              <a:spLocks noChangeShapeType="1"/>
            </p:cNvSpPr>
            <p:nvPr/>
          </p:nvSpPr>
          <p:spPr bwMode="auto">
            <a:xfrm>
              <a:off x="4346" y="98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6446" name="Group 14"/>
          <p:cNvGrpSpPr>
            <a:grpSpLocks/>
          </p:cNvGrpSpPr>
          <p:nvPr/>
        </p:nvGrpSpPr>
        <p:grpSpPr bwMode="auto">
          <a:xfrm>
            <a:off x="5086350" y="2003425"/>
            <a:ext cx="3975100" cy="519113"/>
            <a:chOff x="3204" y="1008"/>
            <a:chExt cx="2504" cy="327"/>
          </a:xfrm>
        </p:grpSpPr>
        <p:sp>
          <p:nvSpPr>
            <p:cNvPr id="146447" name="Text Box 15"/>
            <p:cNvSpPr txBox="1">
              <a:spLocks noChangeArrowheads="1"/>
            </p:cNvSpPr>
            <p:nvPr/>
          </p:nvSpPr>
          <p:spPr bwMode="auto">
            <a:xfrm>
              <a:off x="4692" y="100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传值调用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48" name="Line 16"/>
            <p:cNvSpPr>
              <a:spLocks noChangeShapeType="1"/>
            </p:cNvSpPr>
            <p:nvPr/>
          </p:nvSpPr>
          <p:spPr bwMode="auto">
            <a:xfrm>
              <a:off x="3204" y="1152"/>
              <a:ext cx="139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449" name="Line 17"/>
          <p:cNvSpPr>
            <a:spLocks noChangeShapeType="1"/>
          </p:cNvSpPr>
          <p:nvPr/>
        </p:nvSpPr>
        <p:spPr bwMode="auto">
          <a:xfrm>
            <a:off x="4495800" y="685800"/>
            <a:ext cx="0" cy="617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46450" name="Group 18"/>
          <p:cNvGrpSpPr>
            <a:grpSpLocks/>
          </p:cNvGrpSpPr>
          <p:nvPr/>
        </p:nvGrpSpPr>
        <p:grpSpPr bwMode="auto">
          <a:xfrm>
            <a:off x="4819650" y="3375025"/>
            <a:ext cx="895350" cy="557213"/>
            <a:chOff x="3276" y="2451"/>
            <a:chExt cx="564" cy="151"/>
          </a:xfrm>
        </p:grpSpPr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3494" y="2468"/>
              <a:ext cx="346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3276" y="2451"/>
              <a:ext cx="191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t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46453" name="Group 21"/>
          <p:cNvGrpSpPr>
            <a:grpSpLocks/>
          </p:cNvGrpSpPr>
          <p:nvPr/>
        </p:nvGrpSpPr>
        <p:grpSpPr bwMode="auto">
          <a:xfrm>
            <a:off x="6061075" y="582613"/>
            <a:ext cx="1855788" cy="560387"/>
            <a:chOff x="3818" y="129"/>
            <a:chExt cx="1169" cy="353"/>
          </a:xfrm>
        </p:grpSpPr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3818" y="129"/>
              <a:ext cx="34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9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4641" y="131"/>
              <a:ext cx="346" cy="3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</p:grpSp>
      <p:grpSp>
        <p:nvGrpSpPr>
          <p:cNvPr id="146456" name="Group 24"/>
          <p:cNvGrpSpPr>
            <a:grpSpLocks/>
          </p:cNvGrpSpPr>
          <p:nvPr/>
        </p:nvGrpSpPr>
        <p:grpSpPr bwMode="auto">
          <a:xfrm>
            <a:off x="4819650" y="3378200"/>
            <a:ext cx="895350" cy="584200"/>
            <a:chOff x="3275" y="1888"/>
            <a:chExt cx="564" cy="368"/>
          </a:xfrm>
        </p:grpSpPr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3493" y="1905"/>
              <a:ext cx="346" cy="351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3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3275" y="188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t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</p:grp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8458200" y="2867025"/>
            <a:ext cx="611188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局部动态变量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1524000" y="5486400"/>
            <a:ext cx="89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9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3</a:t>
            </a:r>
            <a:endParaRPr lang="en-US" altLang="zh-CN" sz="2800" b="0">
              <a:solidFill>
                <a:srgbClr val="FF3300"/>
              </a:solidFill>
              <a:ea typeface="宋体" pitchFamily="2" charset="-122"/>
            </a:endParaRPr>
          </a:p>
        </p:txBody>
      </p:sp>
      <p:grpSp>
        <p:nvGrpSpPr>
          <p:cNvPr id="146461" name="Group 29"/>
          <p:cNvGrpSpPr>
            <a:grpSpLocks/>
          </p:cNvGrpSpPr>
          <p:nvPr/>
        </p:nvGrpSpPr>
        <p:grpSpPr bwMode="auto">
          <a:xfrm>
            <a:off x="4724400" y="987425"/>
            <a:ext cx="3565525" cy="938213"/>
            <a:chOff x="2976" y="384"/>
            <a:chExt cx="2246" cy="591"/>
          </a:xfrm>
        </p:grpSpPr>
        <p:sp>
          <p:nvSpPr>
            <p:cNvPr id="146462" name="Text Box 30"/>
            <p:cNvSpPr txBox="1">
              <a:spLocks noChangeArrowheads="1"/>
            </p:cNvSpPr>
            <p:nvPr/>
          </p:nvSpPr>
          <p:spPr bwMode="auto">
            <a:xfrm>
              <a:off x="3338" y="661"/>
              <a:ext cx="34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63" name="Text Box 31"/>
            <p:cNvSpPr txBox="1">
              <a:spLocks noChangeArrowheads="1"/>
            </p:cNvSpPr>
            <p:nvPr/>
          </p:nvSpPr>
          <p:spPr bwMode="auto">
            <a:xfrm>
              <a:off x="2976" y="644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p1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64" name="Text Box 32"/>
            <p:cNvSpPr txBox="1">
              <a:spLocks noChangeArrowheads="1"/>
            </p:cNvSpPr>
            <p:nvPr/>
          </p:nvSpPr>
          <p:spPr bwMode="auto">
            <a:xfrm>
              <a:off x="4192" y="663"/>
              <a:ext cx="34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65" name="Text Box 33"/>
            <p:cNvSpPr txBox="1">
              <a:spLocks noChangeArrowheads="1"/>
            </p:cNvSpPr>
            <p:nvPr/>
          </p:nvSpPr>
          <p:spPr bwMode="auto">
            <a:xfrm>
              <a:off x="3840" y="646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p2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66" name="Text Box 34"/>
            <p:cNvSpPr txBox="1">
              <a:spLocks noChangeArrowheads="1"/>
            </p:cNvSpPr>
            <p:nvPr/>
          </p:nvSpPr>
          <p:spPr bwMode="auto">
            <a:xfrm>
              <a:off x="4656" y="62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实参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 flipV="1">
              <a:off x="3504" y="384"/>
              <a:ext cx="28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 flipV="1">
              <a:off x="4320" y="384"/>
              <a:ext cx="28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6469" name="Group 37"/>
          <p:cNvGrpSpPr>
            <a:grpSpLocks/>
          </p:cNvGrpSpPr>
          <p:nvPr/>
        </p:nvGrpSpPr>
        <p:grpSpPr bwMode="auto">
          <a:xfrm>
            <a:off x="4648200" y="1219200"/>
            <a:ext cx="3641725" cy="1890713"/>
            <a:chOff x="2928" y="528"/>
            <a:chExt cx="2294" cy="1191"/>
          </a:xfrm>
        </p:grpSpPr>
        <p:grpSp>
          <p:nvGrpSpPr>
            <p:cNvPr id="146470" name="Group 38"/>
            <p:cNvGrpSpPr>
              <a:grpSpLocks/>
            </p:cNvGrpSpPr>
            <p:nvPr/>
          </p:nvGrpSpPr>
          <p:grpSpPr bwMode="auto">
            <a:xfrm>
              <a:off x="2928" y="1344"/>
              <a:ext cx="2294" cy="375"/>
              <a:chOff x="2928" y="1344"/>
              <a:chExt cx="2294" cy="375"/>
            </a:xfrm>
          </p:grpSpPr>
          <p:sp>
            <p:nvSpPr>
              <p:cNvPr id="146471" name="Text Box 39"/>
              <p:cNvSpPr txBox="1">
                <a:spLocks noChangeArrowheads="1"/>
              </p:cNvSpPr>
              <p:nvPr/>
            </p:nvSpPr>
            <p:spPr bwMode="auto">
              <a:xfrm>
                <a:off x="3304" y="1366"/>
                <a:ext cx="346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46472" name="Text Box 40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px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46473" name="Text Box 41"/>
              <p:cNvSpPr txBox="1">
                <a:spLocks noChangeArrowheads="1"/>
              </p:cNvSpPr>
              <p:nvPr/>
            </p:nvSpPr>
            <p:spPr bwMode="auto">
              <a:xfrm>
                <a:off x="4202" y="1369"/>
                <a:ext cx="346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46474" name="Text Box 42"/>
              <p:cNvSpPr txBox="1">
                <a:spLocks noChangeArrowheads="1"/>
              </p:cNvSpPr>
              <p:nvPr/>
            </p:nvSpPr>
            <p:spPr bwMode="auto">
              <a:xfrm>
                <a:off x="3840" y="1353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py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46475" name="Text Box 43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ea typeface="宋体" pitchFamily="2" charset="-122"/>
                  </a:rPr>
                  <a:t>形参</a:t>
                </a:r>
                <a:endParaRPr lang="zh-CN" altLang="en-US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46476" name="Line 44"/>
            <p:cNvSpPr>
              <a:spLocks noChangeShapeType="1"/>
            </p:cNvSpPr>
            <p:nvPr/>
          </p:nvSpPr>
          <p:spPr bwMode="auto">
            <a:xfrm flipV="1">
              <a:off x="3504" y="528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6477" name="Line 45"/>
            <p:cNvSpPr>
              <a:spLocks noChangeShapeType="1"/>
            </p:cNvSpPr>
            <p:nvPr/>
          </p:nvSpPr>
          <p:spPr bwMode="auto">
            <a:xfrm flipV="1">
              <a:off x="4368" y="528"/>
              <a:ext cx="432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6478" name="AutoShape 46"/>
          <p:cNvSpPr>
            <a:spLocks noChangeArrowheads="1"/>
          </p:cNvSpPr>
          <p:nvPr/>
        </p:nvSpPr>
        <p:spPr bwMode="auto">
          <a:xfrm>
            <a:off x="5175250" y="4133850"/>
            <a:ext cx="3968750" cy="2724150"/>
          </a:xfrm>
          <a:prstGeom prst="horizontalScroll">
            <a:avLst>
              <a:gd name="adj" fmla="val 12500"/>
            </a:avLst>
          </a:prstGeom>
          <a:solidFill>
            <a:srgbClr val="FFFFD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指针作为函数参数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可以改变主调函数中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变量的值。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79" name="Text Box 47"/>
          <p:cNvSpPr txBox="1">
            <a:spLocks noChangeArrowheads="1"/>
          </p:cNvSpPr>
          <p:nvPr/>
        </p:nvSpPr>
        <p:spPr bwMode="auto">
          <a:xfrm>
            <a:off x="4724400" y="0"/>
            <a:ext cx="1123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zh-CN" altLang="zh-CN" sz="2400" dirty="0">
                <a:solidFill>
                  <a:schemeClr val="accent1"/>
                </a:solidFill>
                <a:ea typeface="宋体" pitchFamily="2" charset="-122"/>
              </a:rPr>
              <a:t>工作区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80" name="Text Box 48"/>
          <p:cNvSpPr txBox="1">
            <a:spLocks noChangeArrowheads="1"/>
          </p:cNvSpPr>
          <p:nvPr/>
        </p:nvSpPr>
        <p:spPr bwMode="auto">
          <a:xfrm>
            <a:off x="6705600" y="3429000"/>
            <a:ext cx="1277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accent1"/>
                </a:solidFill>
                <a:ea typeface="宋体" pitchFamily="2" charset="-122"/>
              </a:rPr>
              <a:t>swap2( )</a:t>
            </a:r>
          </a:p>
          <a:p>
            <a:pPr algn="l"/>
            <a:r>
              <a:rPr lang="zh-CN" altLang="zh-CN" sz="2400">
                <a:solidFill>
                  <a:schemeClr val="accent1"/>
                </a:solidFill>
                <a:ea typeface="宋体" pitchFamily="2" charset="-122"/>
              </a:rPr>
              <a:t>工作区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81" name="AutoShape 49"/>
          <p:cNvSpPr>
            <a:spLocks noChangeArrowheads="1"/>
          </p:cNvSpPr>
          <p:nvPr/>
        </p:nvSpPr>
        <p:spPr bwMode="auto">
          <a:xfrm>
            <a:off x="385763" y="4475163"/>
            <a:ext cx="3846512" cy="2039937"/>
          </a:xfrm>
          <a:prstGeom prst="horizontalScroll">
            <a:avLst>
              <a:gd name="adj" fmla="val 12500"/>
            </a:avLst>
          </a:prstGeom>
          <a:solidFill>
            <a:srgbClr val="FFFFD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参数传递时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有：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*px=p1;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b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*py=p2;</a:t>
            </a:r>
          </a:p>
        </p:txBody>
      </p:sp>
      <p:sp>
        <p:nvSpPr>
          <p:cNvPr id="146482" name="Text Box 50"/>
          <p:cNvSpPr txBox="1">
            <a:spLocks noChangeArrowheads="1"/>
          </p:cNvSpPr>
          <p:nvPr/>
        </p:nvSpPr>
        <p:spPr bwMode="auto">
          <a:xfrm>
            <a:off x="1447800" y="6394450"/>
            <a:ext cx="539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400">
                <a:solidFill>
                  <a:schemeClr val="accent2"/>
                </a:solidFill>
                <a:ea typeface="宋体" pitchFamily="2" charset="-122"/>
              </a:rPr>
              <a:t>被调函数中参数的指针，相当于一只手</a:t>
            </a:r>
          </a:p>
        </p:txBody>
      </p:sp>
      <p:sp>
        <p:nvSpPr>
          <p:cNvPr id="146483" name="Rectangle 51"/>
          <p:cNvSpPr>
            <a:spLocks noChangeArrowheads="1"/>
          </p:cNvSpPr>
          <p:nvPr/>
        </p:nvSpPr>
        <p:spPr bwMode="auto">
          <a:xfrm>
            <a:off x="0" y="0"/>
            <a:ext cx="42878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9.2.2 </a:t>
            </a:r>
            <a:r>
              <a:rPr lang="zh-CN" altLang="en-US" sz="28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指针变量作函数参数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8" dur="500"/>
                                        <p:tgtEl>
                                          <p:spTgt spid="146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4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9" grpId="0" autoUpdateAnimBg="0"/>
      <p:bldP spid="146460" grpId="0" autoUpdateAnimBg="0"/>
      <p:bldP spid="146478" grpId="0" animBg="1" autoUpdateAnimBg="0"/>
      <p:bldP spid="146479" grpId="0" autoUpdateAnimBg="0"/>
      <p:bldP spid="146480" grpId="0" autoUpdateAnimBg="0"/>
      <p:bldP spid="146481" grpId="0" animBg="1" autoUpdateAnimBg="0"/>
      <p:bldP spid="14648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0" y="188640"/>
            <a:ext cx="96012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9.10]</a:t>
            </a:r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约简分数(用分子分母的最大公约数除分子分母)</a:t>
            </a:r>
            <a:endParaRPr lang="zh-CN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#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using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zh-CN" altLang="zh-CN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lowterm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,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*den)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{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n ,d ,r 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n=*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 d=*den ;</a:t>
            </a:r>
          </a:p>
          <a:p>
            <a:pPr algn="l"/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while(d!=0)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/*</a:t>
            </a:r>
            <a:r>
              <a:rPr lang="zh-CN" altLang="zh-CN" sz="2400" dirty="0">
                <a:solidFill>
                  <a:srgbClr val="FF3300"/>
                </a:solidFill>
                <a:ea typeface="宋体" pitchFamily="2" charset="-122"/>
              </a:rPr>
              <a:t>求分子分母的最大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公约数*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/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{ r=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n%d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 n=d ; d=r ; }</a:t>
            </a:r>
          </a:p>
          <a:p>
            <a:pPr algn="l"/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if(n&gt;1)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/* n 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是</a:t>
            </a:r>
            <a:r>
              <a:rPr lang="zh-CN" altLang="zh-CN" sz="2400" dirty="0">
                <a:solidFill>
                  <a:srgbClr val="FF3300"/>
                </a:solidFill>
                <a:ea typeface="宋体" pitchFamily="2" charset="-122"/>
              </a:rPr>
              <a:t>最大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公约数*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/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{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/n 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*den=*den/n 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}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/*</a:t>
            </a:r>
            <a:r>
              <a:rPr lang="zh-CN" altLang="zh-CN" sz="2400" dirty="0">
                <a:solidFill>
                  <a:srgbClr val="FF3300"/>
                </a:solidFill>
                <a:ea typeface="宋体" pitchFamily="2" charset="-122"/>
              </a:rPr>
              <a:t>直接对主调函数中的实参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进行间接访问操作*</a:t>
            </a:r>
            <a:r>
              <a:rPr lang="en-US" altLang="zh-CN" sz="2400" dirty="0">
                <a:solidFill>
                  <a:srgbClr val="FF3300"/>
                </a:solidFill>
                <a:ea typeface="宋体" pitchFamily="2" charset="-122"/>
              </a:rPr>
              <a:t>/</a:t>
            </a:r>
            <a:endParaRPr lang="en-US" altLang="zh-CN" sz="2800" dirty="0">
              <a:solidFill>
                <a:srgbClr val="FF33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例：约简分数（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续</a:t>
            </a:r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）</a:t>
            </a:r>
            <a:endParaRPr lang="zh-CN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main(void)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{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a = 14, b = 21;	</a:t>
            </a:r>
            <a:r>
              <a:rPr lang="en-US" altLang="zh-CN" sz="2400" dirty="0" smtClean="0">
                <a:solidFill>
                  <a:srgbClr val="008000"/>
                </a:solidFill>
                <a:ea typeface="宋体" pitchFamily="2" charset="-122"/>
              </a:rPr>
              <a:t>// a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是分子，</a:t>
            </a:r>
            <a:r>
              <a:rPr lang="en-US" altLang="zh-CN" sz="2400" dirty="0" smtClean="0">
                <a:solidFill>
                  <a:srgbClr val="008000"/>
                </a:solidFill>
                <a:ea typeface="宋体" pitchFamily="2" charset="-122"/>
              </a:rPr>
              <a:t>b</a:t>
            </a:r>
            <a:r>
              <a:rPr lang="zh-CN" altLang="en-US" sz="2400" dirty="0" smtClean="0">
                <a:solidFill>
                  <a:srgbClr val="008000"/>
                </a:solidFill>
                <a:ea typeface="宋体" pitchFamily="2" charset="-122"/>
              </a:rPr>
              <a:t>是分母</a:t>
            </a:r>
            <a:endParaRPr lang="zh-CN" altLang="en-US" sz="2000" dirty="0" smtClean="0">
              <a:solidFill>
                <a:srgbClr val="008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"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分数：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" &lt;&lt; a &lt;&lt; '/' &lt;&lt; b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  <a:r>
              <a:rPr lang="en-US" altLang="zh-CN" sz="2000" dirty="0" smtClean="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ea typeface="宋体" pitchFamily="2" charset="-122"/>
              </a:rPr>
              <a:t>输出分数</a:t>
            </a:r>
            <a:endParaRPr lang="zh-CN" altLang="en-US" sz="2800" dirty="0">
              <a:solidFill>
                <a:srgbClr val="008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lowterm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(&amp;a, &amp;b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);</a:t>
            </a:r>
          </a:p>
          <a:p>
            <a:pPr algn="l"/>
            <a:r>
              <a:rPr lang="en-US" altLang="zh-CN" sz="3600" dirty="0" smtClean="0">
                <a:solidFill>
                  <a:srgbClr val="000000"/>
                </a:solidFill>
                <a:ea typeface="宋体" pitchFamily="2" charset="-122"/>
              </a:rPr>
              <a:t>                                            </a:t>
            </a:r>
            <a:r>
              <a:rPr lang="en-US" altLang="zh-CN" sz="2400" dirty="0" smtClean="0">
                <a:solidFill>
                  <a:srgbClr val="008000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输出约简后的分数</a:t>
            </a:r>
            <a:endParaRPr lang="zh-CN" altLang="en-US" sz="2800" dirty="0">
              <a:solidFill>
                <a:srgbClr val="008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"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约简后：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" &lt;&lt; a &lt;&lt; '/' &lt;&lt; b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778496" y="4869160"/>
            <a:ext cx="365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输出：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分数</a:t>
            </a:r>
            <a:r>
              <a:rPr lang="zh-CN" altLang="zh-CN" sz="2800" dirty="0">
                <a:solidFill>
                  <a:schemeClr val="tx1"/>
                </a:solidFill>
                <a:ea typeface="宋体" pitchFamily="2" charset="-122"/>
              </a:rPr>
              <a:t>：14/21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endParaRPr lang="zh-CN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zh-CN" sz="2800" dirty="0">
                <a:solidFill>
                  <a:schemeClr val="tx1"/>
                </a:solidFill>
                <a:ea typeface="宋体" pitchFamily="2" charset="-122"/>
              </a:rPr>
              <a:t>约减后：2/3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95536" y="4967659"/>
            <a:ext cx="40211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假定：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 = = 1000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，</a:t>
            </a: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且两个数组连续存放</a:t>
            </a:r>
            <a:endParaRPr lang="en-US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则：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 = =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?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6200" y="152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9.3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指针和指向数组的指针</a:t>
            </a:r>
          </a:p>
          <a:p>
            <a:pPr algn="l"/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9.3.1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一维数组与指针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2800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52400" y="1052736"/>
            <a:ext cx="545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CC3300"/>
                </a:solidFill>
              </a:rPr>
              <a:t>1.</a:t>
            </a:r>
            <a:r>
              <a:rPr lang="zh-CN" altLang="en-US" sz="2800" dirty="0">
                <a:solidFill>
                  <a:srgbClr val="CC3300"/>
                </a:solidFill>
              </a:rPr>
              <a:t>数组名</a:t>
            </a:r>
            <a:r>
              <a:rPr lang="en-US" altLang="zh-CN" sz="2800" dirty="0">
                <a:solidFill>
                  <a:srgbClr val="CC3300"/>
                </a:solidFill>
              </a:rPr>
              <a:t>----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数组元素在内存中连续存放，</a:t>
            </a:r>
          </a:p>
          <a:p>
            <a:r>
              <a:rPr lang="zh-CN" altLang="en-US" sz="2800" dirty="0">
                <a:solidFill>
                  <a:srgbClr val="CC3300"/>
                </a:solidFill>
              </a:rPr>
              <a:t>   数组名</a:t>
            </a:r>
            <a:r>
              <a:rPr lang="zh-CN" altLang="en-US" sz="2800" dirty="0">
                <a:solidFill>
                  <a:srgbClr val="000000"/>
                </a:solidFill>
              </a:rPr>
              <a:t>是该存储区的起始地址，</a:t>
            </a:r>
          </a:p>
          <a:p>
            <a:r>
              <a:rPr lang="zh-CN" altLang="en-US" sz="2800" dirty="0">
                <a:solidFill>
                  <a:srgbClr val="000000"/>
                </a:solidFill>
              </a:rPr>
              <a:t>   是</a:t>
            </a:r>
            <a:r>
              <a:rPr lang="zh-CN" altLang="en-US" sz="2800" dirty="0">
                <a:solidFill>
                  <a:srgbClr val="CC3300"/>
                </a:solidFill>
              </a:rPr>
              <a:t>地址常量。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9782" name="Text Box 86"/>
          <p:cNvSpPr txBox="1">
            <a:spLocks noChangeArrowheads="1"/>
          </p:cNvSpPr>
          <p:nvPr/>
        </p:nvSpPr>
        <p:spPr bwMode="auto">
          <a:xfrm>
            <a:off x="381000" y="2886299"/>
            <a:ext cx="461055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例：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a[10]; 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 float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b[10];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是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a[0]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元素的起始地址。</a:t>
            </a: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是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b[0]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元素的起始地址。</a:t>
            </a:r>
          </a:p>
        </p:txBody>
      </p:sp>
      <p:sp>
        <p:nvSpPr>
          <p:cNvPr id="29791" name="Text Box 95"/>
          <p:cNvSpPr txBox="1">
            <a:spLocks noChangeArrowheads="1"/>
          </p:cNvSpPr>
          <p:nvPr/>
        </p:nvSpPr>
        <p:spPr bwMode="auto">
          <a:xfrm>
            <a:off x="1948458" y="5805264"/>
            <a:ext cx="8953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 dirty="0">
                <a:solidFill>
                  <a:srgbClr val="FF3300"/>
                </a:solidFill>
                <a:ea typeface="宋体" pitchFamily="2" charset="-122"/>
              </a:rPr>
              <a:t>1040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29807" name="Group 111"/>
          <p:cNvGrpSpPr>
            <a:grpSpLocks/>
          </p:cNvGrpSpPr>
          <p:nvPr/>
        </p:nvGrpSpPr>
        <p:grpSpPr bwMode="auto">
          <a:xfrm>
            <a:off x="5767388" y="381000"/>
            <a:ext cx="2690812" cy="6019800"/>
            <a:chOff x="4022" y="240"/>
            <a:chExt cx="1695" cy="3792"/>
          </a:xfrm>
        </p:grpSpPr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357" y="240"/>
              <a:ext cx="0" cy="3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5029" y="240"/>
              <a:ext cx="0" cy="3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>
              <a:off x="4357" y="7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4357" y="9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42"/>
            <p:cNvSpPr>
              <a:spLocks noChangeShapeType="1"/>
            </p:cNvSpPr>
            <p:nvPr/>
          </p:nvSpPr>
          <p:spPr bwMode="auto">
            <a:xfrm>
              <a:off x="4357" y="11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>
              <a:off x="4357" y="134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4357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4357" y="172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50"/>
            <p:cNvSpPr>
              <a:spLocks noChangeShapeType="1"/>
            </p:cNvSpPr>
            <p:nvPr/>
          </p:nvSpPr>
          <p:spPr bwMode="auto">
            <a:xfrm>
              <a:off x="4357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4357" y="21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>
              <a:off x="4357" y="278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55"/>
            <p:cNvSpPr>
              <a:spLocks noChangeShapeType="1"/>
            </p:cNvSpPr>
            <p:nvPr/>
          </p:nvSpPr>
          <p:spPr bwMode="auto">
            <a:xfrm>
              <a:off x="4357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>
              <a:off x="4357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>
              <a:off x="4357" y="336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>
              <a:off x="4357" y="35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59" name="Group 63"/>
            <p:cNvGrpSpPr>
              <a:grpSpLocks/>
            </p:cNvGrpSpPr>
            <p:nvPr/>
          </p:nvGrpSpPr>
          <p:grpSpPr bwMode="auto">
            <a:xfrm>
              <a:off x="5077" y="707"/>
              <a:ext cx="608" cy="658"/>
              <a:chOff x="4176" y="995"/>
              <a:chExt cx="608" cy="658"/>
            </a:xfrm>
          </p:grpSpPr>
          <p:grpSp>
            <p:nvGrpSpPr>
              <p:cNvPr id="29760" name="Group 64"/>
              <p:cNvGrpSpPr>
                <a:grpSpLocks/>
              </p:cNvGrpSpPr>
              <p:nvPr/>
            </p:nvGrpSpPr>
            <p:grpSpPr bwMode="auto">
              <a:xfrm>
                <a:off x="4176" y="995"/>
                <a:ext cx="600" cy="250"/>
                <a:chOff x="4176" y="995"/>
                <a:chExt cx="600" cy="250"/>
              </a:xfrm>
            </p:grpSpPr>
            <p:sp>
              <p:nvSpPr>
                <p:cNvPr id="29761" name="AutoShape 65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6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85" y="995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b[0]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3" name="Group 67"/>
              <p:cNvGrpSpPr>
                <a:grpSpLocks/>
              </p:cNvGrpSpPr>
              <p:nvPr/>
            </p:nvGrpSpPr>
            <p:grpSpPr bwMode="auto">
              <a:xfrm>
                <a:off x="4184" y="1203"/>
                <a:ext cx="600" cy="250"/>
                <a:chOff x="4176" y="995"/>
                <a:chExt cx="600" cy="250"/>
              </a:xfrm>
            </p:grpSpPr>
            <p:sp>
              <p:nvSpPr>
                <p:cNvPr id="29764" name="AutoShape 68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6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85" y="995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b[1]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766" name="Group 70"/>
              <p:cNvGrpSpPr>
                <a:grpSpLocks/>
              </p:cNvGrpSpPr>
              <p:nvPr/>
            </p:nvGrpSpPr>
            <p:grpSpPr bwMode="auto">
              <a:xfrm>
                <a:off x="4184" y="1403"/>
                <a:ext cx="600" cy="250"/>
                <a:chOff x="4176" y="995"/>
                <a:chExt cx="600" cy="250"/>
              </a:xfrm>
            </p:grpSpPr>
            <p:sp>
              <p:nvSpPr>
                <p:cNvPr id="29767" name="AutoShape 71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385" y="995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b[2]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9779" name="Text Box 83"/>
            <p:cNvSpPr txBox="1">
              <a:spLocks noChangeArrowheads="1"/>
            </p:cNvSpPr>
            <p:nvPr/>
          </p:nvSpPr>
          <p:spPr bwMode="auto">
            <a:xfrm>
              <a:off x="5360" y="2227"/>
              <a:ext cx="3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…..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780" name="Text Box 84"/>
            <p:cNvSpPr txBox="1">
              <a:spLocks noChangeArrowheads="1"/>
            </p:cNvSpPr>
            <p:nvPr/>
          </p:nvSpPr>
          <p:spPr bwMode="auto">
            <a:xfrm>
              <a:off x="4549" y="2246"/>
              <a:ext cx="3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…..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781" name="Text Box 85"/>
            <p:cNvSpPr txBox="1">
              <a:spLocks noChangeArrowheads="1"/>
            </p:cNvSpPr>
            <p:nvPr/>
          </p:nvSpPr>
          <p:spPr bwMode="auto">
            <a:xfrm>
              <a:off x="4451" y="288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内存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787" name="Text Box 91"/>
            <p:cNvSpPr txBox="1">
              <a:spLocks noChangeArrowheads="1"/>
            </p:cNvSpPr>
            <p:nvPr/>
          </p:nvSpPr>
          <p:spPr bwMode="auto">
            <a:xfrm>
              <a:off x="5371" y="3667"/>
              <a:ext cx="3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…..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788" name="Text Box 92"/>
            <p:cNvSpPr txBox="1">
              <a:spLocks noChangeArrowheads="1"/>
            </p:cNvSpPr>
            <p:nvPr/>
          </p:nvSpPr>
          <p:spPr bwMode="auto">
            <a:xfrm>
              <a:off x="4560" y="3600"/>
              <a:ext cx="34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…..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9792" name="Line 96"/>
            <p:cNvSpPr>
              <a:spLocks noChangeShapeType="1"/>
            </p:cNvSpPr>
            <p:nvPr/>
          </p:nvSpPr>
          <p:spPr bwMode="auto">
            <a:xfrm>
              <a:off x="4080" y="77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4022" y="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29794" name="Text Box 98"/>
            <p:cNvSpPr txBox="1">
              <a:spLocks noChangeArrowheads="1"/>
            </p:cNvSpPr>
            <p:nvPr/>
          </p:nvSpPr>
          <p:spPr bwMode="auto">
            <a:xfrm>
              <a:off x="4044" y="244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29795" name="Line 99"/>
            <p:cNvSpPr>
              <a:spLocks noChangeShapeType="1"/>
            </p:cNvSpPr>
            <p:nvPr/>
          </p:nvSpPr>
          <p:spPr bwMode="auto">
            <a:xfrm>
              <a:off x="4080" y="278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97" name="Group 101"/>
            <p:cNvGrpSpPr>
              <a:grpSpLocks/>
            </p:cNvGrpSpPr>
            <p:nvPr/>
          </p:nvGrpSpPr>
          <p:grpSpPr bwMode="auto">
            <a:xfrm>
              <a:off x="5088" y="2702"/>
              <a:ext cx="603" cy="658"/>
              <a:chOff x="4176" y="995"/>
              <a:chExt cx="603" cy="658"/>
            </a:xfrm>
          </p:grpSpPr>
          <p:grpSp>
            <p:nvGrpSpPr>
              <p:cNvPr id="29798" name="Group 102"/>
              <p:cNvGrpSpPr>
                <a:grpSpLocks/>
              </p:cNvGrpSpPr>
              <p:nvPr/>
            </p:nvGrpSpPr>
            <p:grpSpPr bwMode="auto">
              <a:xfrm>
                <a:off x="4176" y="995"/>
                <a:ext cx="595" cy="250"/>
                <a:chOff x="4176" y="995"/>
                <a:chExt cx="595" cy="250"/>
              </a:xfrm>
            </p:grpSpPr>
            <p:sp>
              <p:nvSpPr>
                <p:cNvPr id="29799" name="AutoShape 103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389" y="995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a[0]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801" name="Group 105"/>
              <p:cNvGrpSpPr>
                <a:grpSpLocks/>
              </p:cNvGrpSpPr>
              <p:nvPr/>
            </p:nvGrpSpPr>
            <p:grpSpPr bwMode="auto">
              <a:xfrm>
                <a:off x="4184" y="1203"/>
                <a:ext cx="595" cy="250"/>
                <a:chOff x="4176" y="995"/>
                <a:chExt cx="595" cy="250"/>
              </a:xfrm>
            </p:grpSpPr>
            <p:sp>
              <p:nvSpPr>
                <p:cNvPr id="29802" name="AutoShape 106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389" y="995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a[1]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29804" name="Group 108"/>
              <p:cNvGrpSpPr>
                <a:grpSpLocks/>
              </p:cNvGrpSpPr>
              <p:nvPr/>
            </p:nvGrpSpPr>
            <p:grpSpPr bwMode="auto">
              <a:xfrm>
                <a:off x="4184" y="1403"/>
                <a:ext cx="595" cy="250"/>
                <a:chOff x="4176" y="995"/>
                <a:chExt cx="595" cy="250"/>
              </a:xfrm>
            </p:grpSpPr>
            <p:sp>
              <p:nvSpPr>
                <p:cNvPr id="29805" name="AutoShape 109"/>
                <p:cNvSpPr>
                  <a:spLocks/>
                </p:cNvSpPr>
                <p:nvPr/>
              </p:nvSpPr>
              <p:spPr bwMode="auto">
                <a:xfrm>
                  <a:off x="4176" y="1056"/>
                  <a:ext cx="48" cy="144"/>
                </a:xfrm>
                <a:prstGeom prst="rightBrace">
                  <a:avLst>
                    <a:gd name="adj1" fmla="val 25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0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389" y="995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a[2]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autoUpdateAnimBg="0"/>
      <p:bldP spid="29723" grpId="0" autoUpdateAnimBg="0"/>
      <p:bldP spid="29782" grpId="0" build="p" autoUpdateAnimBg="0"/>
      <p:bldP spid="29791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79400" y="250825"/>
            <a:ext cx="509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2.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指向一维数组元素的指针变量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81000" y="803275"/>
            <a:ext cx="68246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a[10]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；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假定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的值为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1040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int *p; 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p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是指向整型变量的指针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,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     a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数组的元素为整型变量，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        那么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可以指向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数组的任意元素。</a:t>
            </a:r>
          </a:p>
        </p:txBody>
      </p:sp>
      <p:sp>
        <p:nvSpPr>
          <p:cNvPr id="102457" name="Text Box 57"/>
          <p:cNvSpPr txBox="1">
            <a:spLocks noChangeArrowheads="1"/>
          </p:cNvSpPr>
          <p:nvPr/>
        </p:nvSpPr>
        <p:spPr bwMode="auto">
          <a:xfrm>
            <a:off x="990600" y="3079750"/>
            <a:ext cx="8826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p=a;</a:t>
            </a:r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2057400" y="3079750"/>
            <a:ext cx="43386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p=1040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指向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a[0]</a:t>
            </a:r>
          </a:p>
        </p:txBody>
      </p:sp>
      <p:sp>
        <p:nvSpPr>
          <p:cNvPr id="102459" name="Text Box 59"/>
          <p:cNvSpPr txBox="1">
            <a:spLocks noChangeArrowheads="1"/>
          </p:cNvSpPr>
          <p:nvPr/>
        </p:nvSpPr>
        <p:spPr bwMode="auto">
          <a:xfrm>
            <a:off x="1003300" y="3541713"/>
            <a:ext cx="9080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p++;</a:t>
            </a:r>
          </a:p>
        </p:txBody>
      </p:sp>
      <p:sp>
        <p:nvSpPr>
          <p:cNvPr id="102460" name="Text Box 60"/>
          <p:cNvSpPr txBox="1">
            <a:spLocks noChangeArrowheads="1"/>
          </p:cNvSpPr>
          <p:nvPr/>
        </p:nvSpPr>
        <p:spPr bwMode="auto">
          <a:xfrm>
            <a:off x="2057400" y="3536950"/>
            <a:ext cx="23860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p=1044</a:t>
            </a:r>
          </a:p>
        </p:txBody>
      </p:sp>
      <p:sp>
        <p:nvSpPr>
          <p:cNvPr id="102461" name="Text Box 61"/>
          <p:cNvSpPr txBox="1">
            <a:spLocks noChangeArrowheads="1"/>
          </p:cNvSpPr>
          <p:nvPr/>
        </p:nvSpPr>
        <p:spPr bwMode="auto">
          <a:xfrm>
            <a:off x="1003300" y="3998913"/>
            <a:ext cx="9080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p++;</a:t>
            </a:r>
          </a:p>
        </p:txBody>
      </p:sp>
      <p:sp>
        <p:nvSpPr>
          <p:cNvPr id="102462" name="Text Box 62"/>
          <p:cNvSpPr txBox="1">
            <a:spLocks noChangeArrowheads="1"/>
          </p:cNvSpPr>
          <p:nvPr/>
        </p:nvSpPr>
        <p:spPr bwMode="auto">
          <a:xfrm>
            <a:off x="2070100" y="3998913"/>
            <a:ext cx="23860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p=1048</a:t>
            </a:r>
          </a:p>
        </p:txBody>
      </p:sp>
      <p:sp>
        <p:nvSpPr>
          <p:cNvPr id="102467" name="Text Box 67"/>
          <p:cNvSpPr txBox="1">
            <a:spLocks noChangeArrowheads="1"/>
          </p:cNvSpPr>
          <p:nvPr/>
        </p:nvSpPr>
        <p:spPr bwMode="auto">
          <a:xfrm>
            <a:off x="1009650" y="4451350"/>
            <a:ext cx="7905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p-</a:t>
            </a: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-;</a:t>
            </a:r>
          </a:p>
        </p:txBody>
      </p:sp>
      <p:sp>
        <p:nvSpPr>
          <p:cNvPr id="102468" name="Text Box 68"/>
          <p:cNvSpPr txBox="1">
            <a:spLocks noChangeArrowheads="1"/>
          </p:cNvSpPr>
          <p:nvPr/>
        </p:nvSpPr>
        <p:spPr bwMode="auto">
          <a:xfrm>
            <a:off x="2076450" y="4451350"/>
            <a:ext cx="25638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p2=1044</a:t>
            </a:r>
          </a:p>
        </p:txBody>
      </p:sp>
      <p:sp>
        <p:nvSpPr>
          <p:cNvPr id="102469" name="Text Box 69"/>
          <p:cNvSpPr txBox="1">
            <a:spLocks noChangeArrowheads="1"/>
          </p:cNvSpPr>
          <p:nvPr/>
        </p:nvSpPr>
        <p:spPr bwMode="auto">
          <a:xfrm>
            <a:off x="5470525" y="366236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向下移动一个元素的位置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71" name="Text Box 71"/>
          <p:cNvSpPr txBox="1">
            <a:spLocks noChangeArrowheads="1"/>
          </p:cNvSpPr>
          <p:nvPr/>
        </p:nvSpPr>
        <p:spPr bwMode="auto">
          <a:xfrm>
            <a:off x="914400" y="5360988"/>
            <a:ext cx="45275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若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 = &amp;a[6];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则 *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访问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a[6]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7" grpId="0" build="p" autoUpdateAnimBg="0"/>
      <p:bldP spid="102458" grpId="0" build="p" autoUpdateAnimBg="0"/>
      <p:bldP spid="102459" grpId="0" build="p" autoUpdateAnimBg="0"/>
      <p:bldP spid="102460" grpId="0" build="p" autoUpdateAnimBg="0"/>
      <p:bldP spid="102461" grpId="0" build="p" autoUpdateAnimBg="0"/>
      <p:bldP spid="102462" grpId="0" build="p" autoUpdateAnimBg="0"/>
      <p:bldP spid="102467" grpId="0" build="p" autoUpdateAnimBg="0"/>
      <p:bldP spid="102468" grpId="0" build="p" autoUpdateAnimBg="0"/>
      <p:bldP spid="102469" grpId="0" autoUpdateAnimBg="0"/>
      <p:bldP spid="10247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79400" y="250825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3.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指针可进行的运算（一般为加、减、比较运算）</a:t>
            </a: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1000" y="803275"/>
            <a:ext cx="8129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(1)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±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数值      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(2)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-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    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(3)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指针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58775" y="1779588"/>
            <a:ext cx="77438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(1)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±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数值  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运算的意义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如果：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是指针，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n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是数值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则：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p±n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表示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向后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/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向前移动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n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个元素位置。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即：结果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的值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±n*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434975" y="4056063"/>
            <a:ext cx="5335588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若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int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型指针，则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等于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4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若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char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型指针，则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等于 </a:t>
            </a:r>
            <a:r>
              <a:rPr lang="en-US" altLang="en-US" sz="2800">
                <a:solidFill>
                  <a:srgbClr val="FF3300"/>
                </a:solidFill>
                <a:ea typeface="宋体" pitchFamily="2" charset="-122"/>
              </a:rPr>
              <a:t>1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若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float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型指针，则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等于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4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......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  <p:bldP spid="10344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950913"/>
            <a:ext cx="914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  <a:sym typeface="Wingdings" pitchFamily="2" charset="2"/>
              </a:rPr>
              <a:t></a:t>
            </a:r>
            <a:r>
              <a:rPr lang="en-US" altLang="zh-CN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内存中的一个字节为一个存储单元（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Byte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）。</a:t>
            </a:r>
          </a:p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  <a:sym typeface="Wingdings" pitchFamily="2" charset="2"/>
              </a:rPr>
              <a:t></a:t>
            </a:r>
            <a:r>
              <a:rPr lang="zh-CN" altLang="en-US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存储单元的编号称为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地址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  <a:sym typeface="Wingdings" pitchFamily="2" charset="2"/>
              </a:rPr>
              <a:t></a:t>
            </a:r>
            <a:r>
              <a:rPr lang="zh-CN" altLang="en-US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变量的地址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是指该变量所在存储区域的第一个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字节（单元）的地址。</a:t>
            </a:r>
          </a:p>
        </p:txBody>
      </p:sp>
      <p:sp>
        <p:nvSpPr>
          <p:cNvPr id="4218" name="Text Box 122"/>
          <p:cNvSpPr txBox="1">
            <a:spLocks noChangeArrowheads="1"/>
          </p:cNvSpPr>
          <p:nvPr/>
        </p:nvSpPr>
        <p:spPr bwMode="auto">
          <a:xfrm>
            <a:off x="228600" y="0"/>
            <a:ext cx="39544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9.1   </a:t>
            </a:r>
            <a:r>
              <a:rPr lang="zh-CN" altLang="en-US" sz="320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指针和指针变量</a:t>
            </a:r>
            <a:r>
              <a:rPr lang="zh-CN" altLang="en-US" sz="3200">
                <a:solidFill>
                  <a:srgbClr val="990000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9.1.1  </a:t>
            </a:r>
            <a:r>
              <a:rPr lang="zh-CN" altLang="en-US" sz="3200">
                <a:solidFill>
                  <a:srgbClr val="990000"/>
                </a:solidFill>
                <a:ea typeface="宋体" pitchFamily="2" charset="-122"/>
              </a:rPr>
              <a:t>指针的概念</a:t>
            </a:r>
          </a:p>
        </p:txBody>
      </p:sp>
      <p:sp>
        <p:nvSpPr>
          <p:cNvPr id="4219" name="Text Box 123"/>
          <p:cNvSpPr txBox="1">
            <a:spLocks noChangeArrowheads="1"/>
          </p:cNvSpPr>
          <p:nvPr/>
        </p:nvSpPr>
        <p:spPr bwMode="auto">
          <a:xfrm>
            <a:off x="990600" y="3017838"/>
            <a:ext cx="2039938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a;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float b;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char c; </a:t>
            </a:r>
          </a:p>
        </p:txBody>
      </p:sp>
      <p:sp>
        <p:nvSpPr>
          <p:cNvPr id="4233" name="Text Box 137"/>
          <p:cNvSpPr txBox="1">
            <a:spLocks noChangeArrowheads="1"/>
          </p:cNvSpPr>
          <p:nvPr/>
        </p:nvSpPr>
        <p:spPr bwMode="auto">
          <a:xfrm>
            <a:off x="533400" y="5013176"/>
            <a:ext cx="38862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这三个地址就称为变量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的指针。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pic>
        <p:nvPicPr>
          <p:cNvPr id="280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9" y="2377041"/>
            <a:ext cx="3571241" cy="40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utoUpdateAnimBg="0"/>
      <p:bldP spid="4219" grpId="0" autoUpdateAnimBg="0"/>
      <p:bldP spid="423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76200" y="188640"/>
            <a:ext cx="8991600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9.11] 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用指针间接访问数组元素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main(void)</a:t>
            </a: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 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a[10]={1, 2, 3, 4, 5, 6, 7, 8, 9, 10 }, *p = a 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sum=0, i ;</a:t>
            </a:r>
          </a:p>
          <a:p>
            <a:pPr algn="l">
              <a:spcBef>
                <a:spcPts val="0"/>
              </a:spcBef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for( i=0; i&lt;10; i++)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sum = sum + *(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p+i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);  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//   *(</a:t>
            </a:r>
            <a:r>
              <a:rPr kumimoji="0"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p+i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)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p[i]a[i]</a:t>
            </a:r>
            <a:endParaRPr kumimoji="0" lang="en-US" altLang="zh-CN" sz="2400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for( i=0; i&lt;10; i++, p++) 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//  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指针变量可进行自加、自减运算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*p;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"sum=" &lt;&lt; sum &lt;&lt;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return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04800" y="681038"/>
            <a:ext cx="7773988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指向相同数据类型的指针变量可以相减，其结果</a:t>
            </a:r>
          </a:p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为两指针所指向地址之间数据的个数。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04800" y="1957388"/>
            <a:ext cx="5257800" cy="188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例：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int *px ,*py ,n ,a[5] ;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    px=&amp;a[1];py=&amp;a[4];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  <a:sym typeface="Wingdings" pitchFamily="2" charset="2"/>
              </a:rPr>
              <a:t>n=py-px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 ;       </a:t>
            </a:r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5667375" y="3768725"/>
            <a:ext cx="1989138" cy="803275"/>
            <a:chOff x="3360" y="2640"/>
            <a:chExt cx="1253" cy="506"/>
          </a:xfrm>
        </p:grpSpPr>
        <p:sp>
          <p:nvSpPr>
            <p:cNvPr id="110599" name="AutoShape 7"/>
            <p:cNvSpPr>
              <a:spLocks/>
            </p:cNvSpPr>
            <p:nvPr/>
          </p:nvSpPr>
          <p:spPr bwMode="auto">
            <a:xfrm rot="5400000">
              <a:off x="3864" y="2136"/>
              <a:ext cx="240" cy="1248"/>
            </a:xfrm>
            <a:prstGeom prst="rightBrace">
              <a:avLst>
                <a:gd name="adj1" fmla="val 4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0" name="Text Box 8"/>
            <p:cNvSpPr txBox="1">
              <a:spLocks noChangeArrowheads="1"/>
            </p:cNvSpPr>
            <p:nvPr/>
          </p:nvSpPr>
          <p:spPr bwMode="auto">
            <a:xfrm>
              <a:off x="3436" y="2858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3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个数组元素</a:t>
              </a:r>
            </a:p>
          </p:txBody>
        </p:sp>
      </p:grpSp>
      <p:grpSp>
        <p:nvGrpSpPr>
          <p:cNvPr id="110601" name="Group 9"/>
          <p:cNvGrpSpPr>
            <a:grpSpLocks/>
          </p:cNvGrpSpPr>
          <p:nvPr/>
        </p:nvGrpSpPr>
        <p:grpSpPr bwMode="auto">
          <a:xfrm>
            <a:off x="4940300" y="2701925"/>
            <a:ext cx="3429000" cy="1109663"/>
            <a:chOff x="2902" y="1968"/>
            <a:chExt cx="2160" cy="699"/>
          </a:xfrm>
        </p:grpSpPr>
        <p:grpSp>
          <p:nvGrpSpPr>
            <p:cNvPr id="110602" name="Group 10"/>
            <p:cNvGrpSpPr>
              <a:grpSpLocks/>
            </p:cNvGrpSpPr>
            <p:nvPr/>
          </p:nvGrpSpPr>
          <p:grpSpPr bwMode="auto">
            <a:xfrm>
              <a:off x="2902" y="1992"/>
              <a:ext cx="2160" cy="278"/>
              <a:chOff x="1303" y="2739"/>
              <a:chExt cx="2766" cy="343"/>
            </a:xfrm>
          </p:grpSpPr>
          <p:sp>
            <p:nvSpPr>
              <p:cNvPr id="110603" name="Rectangle 11"/>
              <p:cNvSpPr>
                <a:spLocks noChangeArrowheads="1"/>
              </p:cNvSpPr>
              <p:nvPr/>
            </p:nvSpPr>
            <p:spPr bwMode="auto">
              <a:xfrm>
                <a:off x="1303" y="2739"/>
                <a:ext cx="2766" cy="3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>
                <a:off x="2399" y="2739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05" name="Line 13"/>
              <p:cNvSpPr>
                <a:spLocks noChangeShapeType="1"/>
              </p:cNvSpPr>
              <p:nvPr/>
            </p:nvSpPr>
            <p:spPr bwMode="auto">
              <a:xfrm>
                <a:off x="1845" y="2739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06" name="Line 14"/>
              <p:cNvSpPr>
                <a:spLocks noChangeShapeType="1"/>
              </p:cNvSpPr>
              <p:nvPr/>
            </p:nvSpPr>
            <p:spPr bwMode="auto">
              <a:xfrm>
                <a:off x="2941" y="2739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07" name="Line 15"/>
              <p:cNvSpPr>
                <a:spLocks noChangeShapeType="1"/>
              </p:cNvSpPr>
              <p:nvPr/>
            </p:nvSpPr>
            <p:spPr bwMode="auto">
              <a:xfrm>
                <a:off x="3493" y="2739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0608" name="Group 16"/>
            <p:cNvGrpSpPr>
              <a:grpSpLocks/>
            </p:cNvGrpSpPr>
            <p:nvPr/>
          </p:nvGrpSpPr>
          <p:grpSpPr bwMode="auto">
            <a:xfrm>
              <a:off x="3329" y="2308"/>
              <a:ext cx="308" cy="359"/>
              <a:chOff x="3072" y="2284"/>
              <a:chExt cx="234" cy="359"/>
            </a:xfrm>
          </p:grpSpPr>
          <p:sp>
            <p:nvSpPr>
              <p:cNvPr id="110609" name="Line 17"/>
              <p:cNvSpPr>
                <a:spLocks noChangeShapeType="1"/>
              </p:cNvSpPr>
              <p:nvPr/>
            </p:nvSpPr>
            <p:spPr bwMode="auto">
              <a:xfrm flipV="1">
                <a:off x="3082" y="2284"/>
                <a:ext cx="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10" name="Text Box 18"/>
              <p:cNvSpPr txBox="1">
                <a:spLocks noChangeArrowheads="1"/>
              </p:cNvSpPr>
              <p:nvPr/>
            </p:nvSpPr>
            <p:spPr bwMode="auto">
              <a:xfrm>
                <a:off x="3072" y="2355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CC3300"/>
                    </a:solidFill>
                    <a:ea typeface="宋体" pitchFamily="2" charset="-122"/>
                  </a:rPr>
                  <a:t>px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10611" name="Group 19"/>
            <p:cNvGrpSpPr>
              <a:grpSpLocks/>
            </p:cNvGrpSpPr>
            <p:nvPr/>
          </p:nvGrpSpPr>
          <p:grpSpPr bwMode="auto">
            <a:xfrm>
              <a:off x="4625" y="2303"/>
              <a:ext cx="308" cy="359"/>
              <a:chOff x="3072" y="2284"/>
              <a:chExt cx="234" cy="359"/>
            </a:xfrm>
          </p:grpSpPr>
          <p:sp>
            <p:nvSpPr>
              <p:cNvPr id="110612" name="Line 20"/>
              <p:cNvSpPr>
                <a:spLocks noChangeShapeType="1"/>
              </p:cNvSpPr>
              <p:nvPr/>
            </p:nvSpPr>
            <p:spPr bwMode="auto">
              <a:xfrm flipV="1">
                <a:off x="3082" y="2284"/>
                <a:ext cx="0" cy="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613" name="Text Box 21"/>
              <p:cNvSpPr txBox="1">
                <a:spLocks noChangeArrowheads="1"/>
              </p:cNvSpPr>
              <p:nvPr/>
            </p:nvSpPr>
            <p:spPr bwMode="auto">
              <a:xfrm>
                <a:off x="3072" y="2355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b="0">
                    <a:solidFill>
                      <a:srgbClr val="CC3300"/>
                    </a:solidFill>
                    <a:ea typeface="宋体" pitchFamily="2" charset="-122"/>
                  </a:rPr>
                  <a:t>py</a:t>
                </a:r>
                <a:endParaRPr lang="en-US" altLang="zh-CN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3328" y="196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a[1]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4634" y="1968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b="0">
                  <a:solidFill>
                    <a:schemeClr val="tx1"/>
                  </a:solidFill>
                  <a:ea typeface="宋体" pitchFamily="2" charset="-122"/>
                </a:rPr>
                <a:t>a[4]</a:t>
              </a:r>
            </a:p>
          </p:txBody>
        </p:sp>
      </p:grp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304800" y="142875"/>
            <a:ext cx="41862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(2)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-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运算的意义</a:t>
            </a:r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1143000" y="3840163"/>
            <a:ext cx="24352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结果：</a:t>
            </a:r>
            <a:r>
              <a:rPr lang="en-US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n </a:t>
            </a:r>
            <a:r>
              <a:rPr lang="zh-CN" altLang="zh-CN" sz="2800">
                <a:solidFill>
                  <a:schemeClr val="tx2"/>
                </a:solidFill>
                <a:ea typeface="宋体" pitchFamily="2" charset="-122"/>
                <a:sym typeface="Wingdings" pitchFamily="2" charset="2"/>
              </a:rPr>
              <a:t>值为3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7" grpId="0" autoUpdateAnimBg="0"/>
      <p:bldP spid="1106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54102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==   !=   &lt;   &lt;=   &gt;  &gt;=  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04800" y="255588"/>
            <a:ext cx="29114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(3)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比较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指针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04800" y="2209800"/>
            <a:ext cx="80010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指针的关系运算是两个指针所指向的地址之间的</a:t>
            </a:r>
          </a:p>
          <a:p>
            <a:pPr algn="l">
              <a:lnSpc>
                <a:spcPct val="145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比较运算，产生的结果为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0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（假）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（真）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>
    <p:zoom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28600" y="373063"/>
            <a:ext cx="55324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例：有定义：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double a[5],*p1,*p2 ;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p1,p2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指向如图所示。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42900" y="4273550"/>
            <a:ext cx="83042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993300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p1==NULL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判断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p1</a:t>
            </a:r>
            <a:r>
              <a:rPr lang="zh-CN" altLang="zh-CN" sz="2400">
                <a:solidFill>
                  <a:schemeClr val="tx1"/>
                </a:solidFill>
                <a:ea typeface="宋体" pitchFamily="2" charset="-122"/>
              </a:rPr>
              <a:t>是否为空指针？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(NULL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是系统定义的</a:t>
            </a: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zh-CN" altLang="zh-CN" sz="240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0</a:t>
            </a:r>
          </a:p>
        </p:txBody>
      </p:sp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6794500" y="304800"/>
            <a:ext cx="1739900" cy="3286125"/>
            <a:chOff x="3656" y="186"/>
            <a:chExt cx="1096" cy="2070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4224" y="528"/>
              <a:ext cx="528" cy="1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6" name="Line 6"/>
            <p:cNvSpPr>
              <a:spLocks noChangeShapeType="1"/>
            </p:cNvSpPr>
            <p:nvPr/>
          </p:nvSpPr>
          <p:spPr bwMode="auto">
            <a:xfrm>
              <a:off x="4224" y="864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4224" y="121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4224" y="157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4224" y="1910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0" name="Text Box 10"/>
            <p:cNvSpPr txBox="1">
              <a:spLocks noChangeArrowheads="1"/>
            </p:cNvSpPr>
            <p:nvPr/>
          </p:nvSpPr>
          <p:spPr bwMode="auto">
            <a:xfrm>
              <a:off x="4358" y="18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12651" name="Text Box 11"/>
            <p:cNvSpPr txBox="1">
              <a:spLocks noChangeArrowheads="1"/>
            </p:cNvSpPr>
            <p:nvPr/>
          </p:nvSpPr>
          <p:spPr bwMode="auto">
            <a:xfrm>
              <a:off x="4262" y="550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a[0]</a:t>
              </a:r>
            </a:p>
          </p:txBody>
        </p:sp>
        <p:sp>
          <p:nvSpPr>
            <p:cNvPr id="112652" name="Text Box 12"/>
            <p:cNvSpPr txBox="1">
              <a:spLocks noChangeArrowheads="1"/>
            </p:cNvSpPr>
            <p:nvPr/>
          </p:nvSpPr>
          <p:spPr bwMode="auto">
            <a:xfrm>
              <a:off x="4264" y="877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a[1]</a:t>
              </a:r>
            </a:p>
          </p:txBody>
        </p:sp>
        <p:sp>
          <p:nvSpPr>
            <p:cNvPr id="112653" name="Text Box 13"/>
            <p:cNvSpPr txBox="1">
              <a:spLocks noChangeArrowheads="1"/>
            </p:cNvSpPr>
            <p:nvPr/>
          </p:nvSpPr>
          <p:spPr bwMode="auto">
            <a:xfrm>
              <a:off x="4264" y="1241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a[2]</a:t>
              </a:r>
            </a:p>
          </p:txBody>
        </p:sp>
        <p:sp>
          <p:nvSpPr>
            <p:cNvPr id="112654" name="Text Box 14"/>
            <p:cNvSpPr txBox="1">
              <a:spLocks noChangeArrowheads="1"/>
            </p:cNvSpPr>
            <p:nvPr/>
          </p:nvSpPr>
          <p:spPr bwMode="auto">
            <a:xfrm>
              <a:off x="4262" y="1595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a[3]</a:t>
              </a:r>
            </a:p>
          </p:txBody>
        </p:sp>
        <p:sp>
          <p:nvSpPr>
            <p:cNvPr id="112655" name="Text Box 15"/>
            <p:cNvSpPr txBox="1">
              <a:spLocks noChangeArrowheads="1"/>
            </p:cNvSpPr>
            <p:nvPr/>
          </p:nvSpPr>
          <p:spPr bwMode="auto">
            <a:xfrm>
              <a:off x="4262" y="1951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a[4]</a:t>
              </a:r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3744" y="8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7" name="Text Box 17"/>
            <p:cNvSpPr txBox="1">
              <a:spLocks noChangeArrowheads="1"/>
            </p:cNvSpPr>
            <p:nvPr/>
          </p:nvSpPr>
          <p:spPr bwMode="auto">
            <a:xfrm>
              <a:off x="3660" y="57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p1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3740" y="19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3656" y="163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p2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304800" y="1676400"/>
            <a:ext cx="5992813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计算：</a:t>
            </a:r>
          </a:p>
          <a:p>
            <a:pPr algn="l">
              <a:lnSpc>
                <a:spcPct val="110000"/>
              </a:lnSpc>
            </a:pPr>
            <a:r>
              <a:rPr lang="zh-CN" altLang="en-US" sz="1600">
                <a:solidFill>
                  <a:srgbClr val="993300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p1==p2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判断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p1,p2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是否指向同一变量？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</a:t>
            </a:r>
            <a:r>
              <a:rPr lang="zh-CN" altLang="en-US" sz="2400">
                <a:solidFill>
                  <a:schemeClr val="accent2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314325" y="3254375"/>
            <a:ext cx="64150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1600">
                <a:solidFill>
                  <a:srgbClr val="993300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p1&lt;p2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判断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p1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的地址是否比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p2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的地址小？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361950" y="5308600"/>
            <a:ext cx="5246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>
                <a:solidFill>
                  <a:srgbClr val="993300"/>
                </a:solidFill>
                <a:ea typeface="宋体" pitchFamily="2" charset="-122"/>
                <a:sym typeface="Marlett" pitchFamily="2" charset="2"/>
              </a:rPr>
              <a:t>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p1!=0    </a:t>
            </a: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判断 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p1 </a:t>
            </a:r>
            <a:r>
              <a:rPr lang="zh-CN" altLang="zh-CN" sz="2400">
                <a:solidFill>
                  <a:schemeClr val="tx1"/>
                </a:solidFill>
                <a:ea typeface="宋体" pitchFamily="2" charset="-122"/>
              </a:rPr>
              <a:t>是否</a:t>
            </a:r>
            <a:r>
              <a:rPr lang="zh-CN" altLang="zh-CN" sz="2400" u="sng">
                <a:solidFill>
                  <a:schemeClr val="tx1"/>
                </a:solidFill>
                <a:ea typeface="宋体" pitchFamily="2" charset="-122"/>
              </a:rPr>
              <a:t>不为</a:t>
            </a:r>
            <a:r>
              <a:rPr lang="zh-CN" altLang="zh-CN" sz="2400">
                <a:solidFill>
                  <a:schemeClr val="tx1"/>
                </a:solidFill>
                <a:ea typeface="宋体" pitchFamily="2" charset="-122"/>
              </a:rPr>
              <a:t>空指针？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结果：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1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2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2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autoUpdateAnimBg="0"/>
      <p:bldP spid="112660" grpId="0" build="p" autoUpdateAnimBg="0"/>
      <p:bldP spid="112661" grpId="0" build="p" autoUpdateAnimBg="0"/>
      <p:bldP spid="11266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04800" y="304800"/>
            <a:ext cx="81534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9.12]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改写例</a:t>
            </a: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9.11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，注意指针的比较运算。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 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a[10]={1, 2, 3, 4, 5, 6, 7, 8, 9, 10 }, *p 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sum=0 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for(p = a ; p &lt; a+10; p++)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sum = sum + *p 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for(p = a ; p &lt; a+10; p++)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需重新给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p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赋初值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*p;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"sum=" &lt;&lt; sum &lt;&lt;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return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00707" name="Line 3"/>
          <p:cNvSpPr>
            <a:spLocks noChangeShapeType="1"/>
          </p:cNvSpPr>
          <p:nvPr/>
        </p:nvSpPr>
        <p:spPr bwMode="auto">
          <a:xfrm>
            <a:off x="2540000" y="3378200"/>
            <a:ext cx="1371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2514600" y="4267200"/>
            <a:ext cx="1371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517525" y="2433638"/>
            <a:ext cx="3041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以上定义等价于：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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int a[10],*p; 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   p=a ;         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6548438" y="838200"/>
            <a:ext cx="1849437" cy="3141663"/>
            <a:chOff x="4211" y="1429"/>
            <a:chExt cx="1165" cy="1979"/>
          </a:xfrm>
        </p:grpSpPr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4848" y="1680"/>
              <a:ext cx="528" cy="17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>
              <a:off x="4848" y="201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4848" y="236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4848" y="306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4211" y="1429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a,</a:t>
              </a:r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4886" y="170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a[0]</a:t>
              </a:r>
            </a:p>
          </p:txBody>
        </p:sp>
        <p:sp>
          <p:nvSpPr>
            <p:cNvPr id="101387" name="Text Box 11"/>
            <p:cNvSpPr txBox="1">
              <a:spLocks noChangeArrowheads="1"/>
            </p:cNvSpPr>
            <p:nvPr/>
          </p:nvSpPr>
          <p:spPr bwMode="auto">
            <a:xfrm>
              <a:off x="4888" y="2029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a[1]</a:t>
              </a:r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5016" y="2292"/>
              <a:ext cx="16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.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.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.</a:t>
              </a:r>
            </a:p>
          </p:txBody>
        </p:sp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4886" y="3103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a[9]</a:t>
              </a:r>
            </a:p>
          </p:txBody>
        </p:sp>
        <p:sp>
          <p:nvSpPr>
            <p:cNvPr id="101390" name="Line 14"/>
            <p:cNvSpPr>
              <a:spLocks noChangeShapeType="1"/>
            </p:cNvSpPr>
            <p:nvPr/>
          </p:nvSpPr>
          <p:spPr bwMode="auto">
            <a:xfrm>
              <a:off x="4368" y="171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4433" y="143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p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57200" y="1227138"/>
            <a:ext cx="2847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a[10],*p ;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p=&amp;a[0];</a:t>
            </a:r>
            <a:endParaRPr lang="en-US" altLang="zh-CN" sz="24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3911600" y="2865438"/>
            <a:ext cx="2544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 int a[10];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   int *p=&amp;a[0];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546100" y="4119563"/>
            <a:ext cx="1985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 int a[10];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  <a:sym typeface="Monotype Sorts" charset="2"/>
              </a:rPr>
              <a:t>   int *p=a ;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4206875" y="1708150"/>
            <a:ext cx="2039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 &lt;=&gt; &amp;a[0]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279400" y="250825"/>
            <a:ext cx="845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4.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如何获取数组任一元素的地址、任一数组元素的值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01397" name="AutoShape 21"/>
          <p:cNvSpPr>
            <a:spLocks noChangeArrowheads="1"/>
          </p:cNvSpPr>
          <p:nvPr/>
        </p:nvSpPr>
        <p:spPr bwMode="auto">
          <a:xfrm>
            <a:off x="3352800" y="4648200"/>
            <a:ext cx="5029200" cy="1295400"/>
          </a:xfrm>
          <a:prstGeom prst="cloudCallout">
            <a:avLst>
              <a:gd name="adj1" fmla="val -40213"/>
              <a:gd name="adj2" fmla="val -105023"/>
            </a:avLst>
          </a:prstGeom>
          <a:solidFill>
            <a:srgbClr val="FFFFD9"/>
          </a:solidFill>
          <a:ln w="28575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是 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int *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类型的指针。 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93" grpId="0" autoUpdateAnimBg="0"/>
      <p:bldP spid="101394" grpId="0" autoUpdateAnimBg="0"/>
      <p:bldP spid="101395" grpId="0" autoUpdateAnimBg="0"/>
      <p:bldP spid="10139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42" name="Group 38"/>
          <p:cNvGrpSpPr>
            <a:grpSpLocks/>
          </p:cNvGrpSpPr>
          <p:nvPr/>
        </p:nvGrpSpPr>
        <p:grpSpPr bwMode="auto">
          <a:xfrm>
            <a:off x="457200" y="2268538"/>
            <a:ext cx="6553200" cy="2227262"/>
            <a:chOff x="288" y="1429"/>
            <a:chExt cx="4128" cy="1403"/>
          </a:xfrm>
        </p:grpSpPr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422" y="1429"/>
              <a:ext cx="3994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第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i</a:t>
              </a:r>
              <a:r>
                <a:rPr lang="zh-CN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个元素地址的表示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(p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的初值为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a)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 </a:t>
              </a: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：</a:t>
              </a:r>
            </a:p>
            <a:p>
              <a:pPr algn="l"/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a+i    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数组名法</a:t>
              </a: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</a:t>
              </a:r>
            </a:p>
            <a:p>
              <a:pPr algn="l"/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p+i  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指针法</a:t>
              </a:r>
              <a:endParaRPr lang="zh-CN" altLang="en-US" sz="2800">
                <a:solidFill>
                  <a:srgbClr val="CC3300"/>
                </a:solidFill>
                <a:ea typeface="宋体" pitchFamily="2" charset="-122"/>
                <a:sym typeface="Monotype Sorts" charset="2"/>
              </a:endParaRPr>
            </a:p>
            <a:p>
              <a:pPr algn="l"/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&amp;a[i]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下标法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&amp;p[i]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下标法</a:t>
              </a:r>
            </a:p>
          </p:txBody>
        </p:sp>
        <p:sp>
          <p:nvSpPr>
            <p:cNvPr id="72720" name="AutoShape 16"/>
            <p:cNvSpPr>
              <a:spLocks/>
            </p:cNvSpPr>
            <p:nvPr/>
          </p:nvSpPr>
          <p:spPr bwMode="auto">
            <a:xfrm>
              <a:off x="288" y="1843"/>
              <a:ext cx="240" cy="854"/>
            </a:xfrm>
            <a:prstGeom prst="leftBrace">
              <a:avLst>
                <a:gd name="adj1" fmla="val 2965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741" name="Group 37"/>
          <p:cNvGrpSpPr>
            <a:grpSpLocks/>
          </p:cNvGrpSpPr>
          <p:nvPr/>
        </p:nvGrpSpPr>
        <p:grpSpPr bwMode="auto">
          <a:xfrm>
            <a:off x="457200" y="58738"/>
            <a:ext cx="5562600" cy="2227262"/>
            <a:chOff x="288" y="37"/>
            <a:chExt cx="3504" cy="1403"/>
          </a:xfrm>
        </p:grpSpPr>
        <p:sp>
          <p:nvSpPr>
            <p:cNvPr id="72721" name="Text Box 17"/>
            <p:cNvSpPr txBox="1">
              <a:spLocks noChangeArrowheads="1"/>
            </p:cNvSpPr>
            <p:nvPr/>
          </p:nvSpPr>
          <p:spPr bwMode="auto">
            <a:xfrm>
              <a:off x="432" y="37"/>
              <a:ext cx="3360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第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i</a:t>
              </a:r>
              <a:r>
                <a:rPr lang="zh-CN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个元素值的表示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(p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的初值为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a)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 </a:t>
              </a: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：</a:t>
              </a:r>
            </a:p>
            <a:p>
              <a:pPr algn="l"/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*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(a+i)    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数组名法</a:t>
              </a: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</a:t>
              </a:r>
            </a:p>
            <a:p>
              <a:pPr algn="l"/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*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(p+i)  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指针法</a:t>
              </a:r>
              <a:endParaRPr lang="zh-CN" altLang="en-US" sz="2800">
                <a:solidFill>
                  <a:srgbClr val="CC3300"/>
                </a:solidFill>
                <a:ea typeface="宋体" pitchFamily="2" charset="-122"/>
                <a:sym typeface="Monotype Sorts" charset="2"/>
              </a:endParaRPr>
            </a:p>
            <a:p>
              <a:pPr algn="l"/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a[i]     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下标法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  <a:sym typeface="Monotype Sorts" charset="2"/>
                </a:rPr>
                <a:t>p[i]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      </a:t>
              </a:r>
              <a:r>
                <a:rPr lang="zh-CN" altLang="zh-CN" sz="2800">
                  <a:solidFill>
                    <a:schemeClr val="tx1"/>
                  </a:solidFill>
                  <a:ea typeface="宋体" pitchFamily="2" charset="-122"/>
                  <a:sym typeface="Monotype Sorts" charset="2"/>
                </a:rPr>
                <a:t>下标法</a:t>
              </a:r>
              <a:endParaRPr lang="zh-CN" altLang="en-US" sz="2800">
                <a:solidFill>
                  <a:schemeClr val="tx1"/>
                </a:solidFill>
                <a:ea typeface="宋体" pitchFamily="2" charset="-122"/>
                <a:sym typeface="Monotype Sorts" charset="2"/>
              </a:endParaRPr>
            </a:p>
          </p:txBody>
        </p:sp>
        <p:sp>
          <p:nvSpPr>
            <p:cNvPr id="72722" name="AutoShape 18"/>
            <p:cNvSpPr>
              <a:spLocks/>
            </p:cNvSpPr>
            <p:nvPr/>
          </p:nvSpPr>
          <p:spPr bwMode="auto">
            <a:xfrm>
              <a:off x="288" y="471"/>
              <a:ext cx="307" cy="864"/>
            </a:xfrm>
            <a:prstGeom prst="leftBrace">
              <a:avLst>
                <a:gd name="adj1" fmla="val 2345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733" name="Group 29"/>
          <p:cNvGrpSpPr>
            <a:grpSpLocks/>
          </p:cNvGrpSpPr>
          <p:nvPr/>
        </p:nvGrpSpPr>
        <p:grpSpPr bwMode="auto">
          <a:xfrm>
            <a:off x="5486400" y="358775"/>
            <a:ext cx="3333750" cy="5051425"/>
            <a:chOff x="3468" y="226"/>
            <a:chExt cx="2100" cy="3182"/>
          </a:xfrm>
        </p:grpSpPr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5066" y="3072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a[9]</a:t>
              </a:r>
            </a:p>
          </p:txBody>
        </p:sp>
        <p:grpSp>
          <p:nvGrpSpPr>
            <p:cNvPr id="72732" name="Group 28"/>
            <p:cNvGrpSpPr>
              <a:grpSpLocks/>
            </p:cNvGrpSpPr>
            <p:nvPr/>
          </p:nvGrpSpPr>
          <p:grpSpPr bwMode="auto">
            <a:xfrm>
              <a:off x="3468" y="226"/>
              <a:ext cx="2100" cy="3182"/>
              <a:chOff x="3468" y="226"/>
              <a:chExt cx="2100" cy="3182"/>
            </a:xfrm>
          </p:grpSpPr>
          <p:sp>
            <p:nvSpPr>
              <p:cNvPr id="72708" name="Rectangle 4"/>
              <p:cNvSpPr>
                <a:spLocks noChangeArrowheads="1"/>
              </p:cNvSpPr>
              <p:nvPr/>
            </p:nvSpPr>
            <p:spPr bwMode="auto">
              <a:xfrm>
                <a:off x="5040" y="678"/>
                <a:ext cx="528" cy="27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09" name="Line 5"/>
              <p:cNvSpPr>
                <a:spLocks noChangeShapeType="1"/>
              </p:cNvSpPr>
              <p:nvPr/>
            </p:nvSpPr>
            <p:spPr bwMode="auto">
              <a:xfrm>
                <a:off x="5040" y="1014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0" name="Line 6"/>
              <p:cNvSpPr>
                <a:spLocks noChangeShapeType="1"/>
              </p:cNvSpPr>
              <p:nvPr/>
            </p:nvSpPr>
            <p:spPr bwMode="auto">
              <a:xfrm>
                <a:off x="5040" y="1360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1" name="Line 7"/>
              <p:cNvSpPr>
                <a:spLocks noChangeShapeType="1"/>
              </p:cNvSpPr>
              <p:nvPr/>
            </p:nvSpPr>
            <p:spPr bwMode="auto">
              <a:xfrm>
                <a:off x="5040" y="3047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2" name="Text Box 8"/>
              <p:cNvSpPr txBox="1">
                <a:spLocks noChangeArrowheads="1"/>
              </p:cNvSpPr>
              <p:nvPr/>
            </p:nvSpPr>
            <p:spPr bwMode="auto">
              <a:xfrm>
                <a:off x="4464" y="226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endParaRPr lang="zh-CN" altLang="zh-CN" sz="28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sp>
            <p:nvSpPr>
              <p:cNvPr id="72713" name="Text Box 9"/>
              <p:cNvSpPr txBox="1">
                <a:spLocks noChangeArrowheads="1"/>
              </p:cNvSpPr>
              <p:nvPr/>
            </p:nvSpPr>
            <p:spPr bwMode="auto">
              <a:xfrm>
                <a:off x="5078" y="70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a[0]</a:t>
                </a:r>
              </a:p>
            </p:txBody>
          </p:sp>
          <p:sp>
            <p:nvSpPr>
              <p:cNvPr id="72714" name="Text Box 10"/>
              <p:cNvSpPr txBox="1">
                <a:spLocks noChangeArrowheads="1"/>
              </p:cNvSpPr>
              <p:nvPr/>
            </p:nvSpPr>
            <p:spPr bwMode="auto">
              <a:xfrm>
                <a:off x="5080" y="1027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a[1]</a:t>
                </a:r>
              </a:p>
            </p:txBody>
          </p:sp>
          <p:sp>
            <p:nvSpPr>
              <p:cNvPr id="72715" name="Text Box 11"/>
              <p:cNvSpPr txBox="1">
                <a:spLocks noChangeArrowheads="1"/>
              </p:cNvSpPr>
              <p:nvPr/>
            </p:nvSpPr>
            <p:spPr bwMode="auto">
              <a:xfrm>
                <a:off x="5208" y="1280"/>
                <a:ext cx="164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</p:txBody>
          </p:sp>
          <p:sp>
            <p:nvSpPr>
              <p:cNvPr id="72717" name="Line 13"/>
              <p:cNvSpPr>
                <a:spLocks noChangeShapeType="1"/>
              </p:cNvSpPr>
              <p:nvPr/>
            </p:nvSpPr>
            <p:spPr bwMode="auto">
              <a:xfrm>
                <a:off x="4560" y="716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18" name="Text Box 14"/>
              <p:cNvSpPr txBox="1">
                <a:spLocks noChangeArrowheads="1"/>
              </p:cNvSpPr>
              <p:nvPr/>
            </p:nvSpPr>
            <p:spPr bwMode="auto">
              <a:xfrm>
                <a:off x="4476" y="428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CC3300"/>
                    </a:solidFill>
                    <a:ea typeface="宋体" pitchFamily="2" charset="-122"/>
                  </a:rPr>
                  <a:t>a,p</a:t>
                </a:r>
                <a:endParaRPr lang="en-US" altLang="zh-CN" sz="240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72723" name="Line 19"/>
              <p:cNvSpPr>
                <a:spLocks noChangeShapeType="1"/>
              </p:cNvSpPr>
              <p:nvPr/>
            </p:nvSpPr>
            <p:spPr bwMode="auto">
              <a:xfrm>
                <a:off x="5034" y="2036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4" name="Line 20"/>
              <p:cNvSpPr>
                <a:spLocks noChangeShapeType="1"/>
              </p:cNvSpPr>
              <p:nvPr/>
            </p:nvSpPr>
            <p:spPr bwMode="auto">
              <a:xfrm>
                <a:off x="5034" y="237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5" name="Text Box 21"/>
              <p:cNvSpPr txBox="1">
                <a:spLocks noChangeArrowheads="1"/>
              </p:cNvSpPr>
              <p:nvPr/>
            </p:nvSpPr>
            <p:spPr bwMode="auto">
              <a:xfrm>
                <a:off x="5214" y="2294"/>
                <a:ext cx="164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.</a:t>
                </a:r>
              </a:p>
            </p:txBody>
          </p:sp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5110" y="2044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chemeClr val="tx1"/>
                    </a:solidFill>
                    <a:ea typeface="宋体" pitchFamily="2" charset="-122"/>
                  </a:rPr>
                  <a:t>a[i]</a:t>
                </a:r>
              </a:p>
            </p:txBody>
          </p:sp>
          <p:sp>
            <p:nvSpPr>
              <p:cNvPr id="72727" name="AutoShape 23"/>
              <p:cNvSpPr>
                <a:spLocks/>
              </p:cNvSpPr>
              <p:nvPr/>
            </p:nvSpPr>
            <p:spPr bwMode="auto">
              <a:xfrm>
                <a:off x="4284" y="768"/>
                <a:ext cx="240" cy="124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3468" y="1248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CC3300"/>
                    </a:solidFill>
                    <a:ea typeface="宋体" pitchFamily="2" charset="-122"/>
                  </a:rPr>
                  <a:t>i</a:t>
                </a:r>
                <a:r>
                  <a:rPr lang="zh-CN" altLang="zh-CN" sz="2400">
                    <a:solidFill>
                      <a:srgbClr val="CC3300"/>
                    </a:solidFill>
                    <a:ea typeface="宋体" pitchFamily="2" charset="-122"/>
                  </a:rPr>
                  <a:t>个元素</a:t>
                </a:r>
                <a:endParaRPr lang="zh-CN" altLang="en-US" sz="240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</p:grpSp>
      </p:grp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28600" y="4629150"/>
            <a:ext cx="7594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通过指针变量和数组名访问元素的</a:t>
            </a:r>
            <a:r>
              <a:rPr lang="zh-CN" altLang="en-US" sz="2800" u="sng">
                <a:solidFill>
                  <a:srgbClr val="CC3300"/>
                </a:solidFill>
                <a:ea typeface="宋体" pitchFamily="2" charset="-122"/>
              </a:rPr>
              <a:t>重要区别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: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1.</a:t>
            </a:r>
            <a:r>
              <a:rPr lang="zh-CN" altLang="en-US" sz="2800">
                <a:solidFill>
                  <a:srgbClr val="993300"/>
                </a:solidFill>
                <a:ea typeface="宋体" pitchFamily="2" charset="-122"/>
              </a:rPr>
              <a:t>指针变量是地址变量，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其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指向由所赋值确定。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2.</a:t>
            </a:r>
            <a:r>
              <a:rPr lang="zh-CN" altLang="en-US" sz="2800">
                <a:solidFill>
                  <a:srgbClr val="993300"/>
                </a:solidFill>
                <a:ea typeface="宋体" pitchFamily="2" charset="-122"/>
              </a:rPr>
              <a:t>数组名是地址常量（指针常量）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，恒定指向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数组的第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个元素。</a:t>
            </a:r>
          </a:p>
        </p:txBody>
      </p:sp>
      <p:sp>
        <p:nvSpPr>
          <p:cNvPr id="72735" name="AutoShape 31"/>
          <p:cNvSpPr>
            <a:spLocks noChangeArrowheads="1"/>
          </p:cNvSpPr>
          <p:nvPr/>
        </p:nvSpPr>
        <p:spPr bwMode="auto">
          <a:xfrm>
            <a:off x="2438400" y="2590800"/>
            <a:ext cx="5791200" cy="2746375"/>
          </a:xfrm>
          <a:prstGeom prst="star32">
            <a:avLst>
              <a:gd name="adj" fmla="val 39343"/>
            </a:avLst>
          </a:prstGeom>
          <a:solidFill>
            <a:srgbClr val="FFFFD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p=a; p++</a:t>
            </a: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 ;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正确</a:t>
            </a:r>
          </a:p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a=p+2; a++</a:t>
            </a: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 ;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错误</a:t>
            </a:r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7191375" y="3276600"/>
            <a:ext cx="7620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7102475" y="2825750"/>
            <a:ext cx="66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a+i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 autoUpdateAnimBg="0"/>
      <p:bldP spid="7273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304800" y="188640"/>
            <a:ext cx="86106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9.13] 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数组元素逆向存放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/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main(void)</a:t>
            </a:r>
          </a:p>
          <a:p>
            <a:pPr algn="just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</a:t>
            </a:r>
          </a:p>
          <a:p>
            <a:pPr algn="just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a[10]={1, 2, 3, 4, 5, 6, 7, 8, 9, 10}, t ; </a:t>
            </a:r>
          </a:p>
          <a:p>
            <a:pPr algn="just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*p1=a, *p2=a+9 ;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while(p1&lt;p2)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{ 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t = *p1; *p1 = *p2; *p2=t;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p1++ ; p2 - - ;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for(p1 = a; p1 &lt; a+10; p1++)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*p1 &lt;&lt; '\t ' 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return 0;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33400" y="1007869"/>
            <a:ext cx="6248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void   reverse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(int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b[ ], int n)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{  int  i, j, t;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i=0;  j=n-1;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while(i&lt;j) {  t=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b[i]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; 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b[i]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b[j]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;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b[j]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=t;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              i++; j- -; }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09588" y="3560817"/>
            <a:ext cx="69580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main(void)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a[10]={1,2,3,4,5,6,7,8,9,10},   i; 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reverse(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a, 10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for(i=0; i&lt;10; i++)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a[i] &lt;&lt; '\t ' 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return 0;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65892" name="AutoShape 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010400" y="4074125"/>
            <a:ext cx="604838" cy="9604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图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620688"/>
            <a:ext cx="6096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CC0000"/>
                </a:solidFill>
              </a:rPr>
              <a:t>[</a:t>
            </a:r>
            <a:r>
              <a:rPr lang="zh-CN" altLang="en-US" b="1">
                <a:solidFill>
                  <a:srgbClr val="CC0000"/>
                </a:solidFill>
              </a:rPr>
              <a:t>例</a:t>
            </a:r>
            <a:r>
              <a:rPr lang="en-US" altLang="zh-CN" b="1">
                <a:solidFill>
                  <a:srgbClr val="CC0000"/>
                </a:solidFill>
              </a:rPr>
              <a:t>9.14]</a:t>
            </a:r>
            <a:r>
              <a:rPr lang="zh-CN" altLang="en-US" b="1"/>
              <a:t>将数组元素逆向存放。</a:t>
            </a:r>
            <a:endParaRPr lang="zh-CN" altLang="en-US" sz="3600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838200" y="5140925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14300" y="76200"/>
            <a:ext cx="630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9.3.2</a:t>
            </a:r>
            <a:r>
              <a:rPr lang="zh-CN" altLang="en-US" sz="3200">
                <a:solidFill>
                  <a:srgbClr val="660033"/>
                </a:solidFill>
                <a:ea typeface="宋体" pitchFamily="2" charset="-122"/>
              </a:rPr>
              <a:t>一维数组元素指针作函数参数 </a:t>
            </a: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4876800" y="111125"/>
            <a:ext cx="4302125" cy="2479675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在被调函数中数组元素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的值被改变后，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自动带回主函数，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不需要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return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语句返回。</a:t>
            </a:r>
          </a:p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注意：实参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是一个指针。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1" grpId="0" autoUpdateAnimBg="0"/>
      <p:bldP spid="165892" grpId="0" animBg="1" autoUpdateAnimBg="0"/>
      <p:bldP spid="165894" grpId="0" animBg="1"/>
      <p:bldP spid="16589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实参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a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905000" y="1066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339966"/>
                </a:solidFill>
                <a:ea typeface="宋体" pitchFamily="2" charset="-122"/>
              </a:rPr>
              <a:t>main( ) </a:t>
            </a:r>
            <a:r>
              <a:rPr lang="zh-CN" altLang="en-US" sz="2800" dirty="0">
                <a:solidFill>
                  <a:srgbClr val="339966"/>
                </a:solidFill>
                <a:ea typeface="宋体" pitchFamily="2" charset="-122"/>
              </a:rPr>
              <a:t>函数存储区内容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66917" name="AutoShap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06388" y="5867400"/>
            <a:ext cx="1141412" cy="814388"/>
          </a:xfrm>
          <a:prstGeom prst="leftArrow">
            <a:avLst>
              <a:gd name="adj1" fmla="val 60287"/>
              <a:gd name="adj2" fmla="val 43604"/>
            </a:avLst>
          </a:prstGeom>
          <a:solidFill>
            <a:schemeClr val="hlink"/>
          </a:solidFill>
          <a:ln w="127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ea typeface="宋体" pitchFamily="2" charset="-122"/>
              </a:rPr>
              <a:t>程序</a:t>
            </a:r>
          </a:p>
        </p:txBody>
      </p:sp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1295400" y="1890713"/>
            <a:ext cx="7467600" cy="1187450"/>
            <a:chOff x="816" y="1479"/>
            <a:chExt cx="4704" cy="748"/>
          </a:xfrm>
        </p:grpSpPr>
        <p:sp>
          <p:nvSpPr>
            <p:cNvPr id="166919" name="Text Box 7"/>
            <p:cNvSpPr txBox="1">
              <a:spLocks noChangeArrowheads="1"/>
            </p:cNvSpPr>
            <p:nvPr/>
          </p:nvSpPr>
          <p:spPr bwMode="auto">
            <a:xfrm>
              <a:off x="817" y="1479"/>
              <a:ext cx="46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a[0]   a[1]   a[2]        …...                                    a[8]   a[9]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                             …...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</a:p>
          </p:txBody>
        </p:sp>
        <p:grpSp>
          <p:nvGrpSpPr>
            <p:cNvPr id="166920" name="Group 8"/>
            <p:cNvGrpSpPr>
              <a:grpSpLocks/>
            </p:cNvGrpSpPr>
            <p:nvPr/>
          </p:nvGrpSpPr>
          <p:grpSpPr bwMode="auto">
            <a:xfrm>
              <a:off x="816" y="1767"/>
              <a:ext cx="4704" cy="210"/>
              <a:chOff x="816" y="1767"/>
              <a:chExt cx="4704" cy="210"/>
            </a:xfrm>
          </p:grpSpPr>
          <p:sp>
            <p:nvSpPr>
              <p:cNvPr id="166921" name="Rectangle 9"/>
              <p:cNvSpPr>
                <a:spLocks noChangeArrowheads="1"/>
              </p:cNvSpPr>
              <p:nvPr/>
            </p:nvSpPr>
            <p:spPr bwMode="auto">
              <a:xfrm>
                <a:off x="816" y="1767"/>
                <a:ext cx="4704" cy="2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2" name="Line 10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3" name="Line 11"/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4" name="Line 12"/>
              <p:cNvSpPr>
                <a:spLocks noChangeShapeType="1"/>
              </p:cNvSpPr>
              <p:nvPr/>
            </p:nvSpPr>
            <p:spPr bwMode="auto">
              <a:xfrm>
                <a:off x="2256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5" name="Line 13"/>
              <p:cNvSpPr>
                <a:spLocks noChangeShapeType="1"/>
              </p:cNvSpPr>
              <p:nvPr/>
            </p:nvSpPr>
            <p:spPr bwMode="auto">
              <a:xfrm>
                <a:off x="5040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26" name="Line 14"/>
              <p:cNvSpPr>
                <a:spLocks noChangeShapeType="1"/>
              </p:cNvSpPr>
              <p:nvPr/>
            </p:nvSpPr>
            <p:spPr bwMode="auto">
              <a:xfrm>
                <a:off x="4560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381000" y="152400"/>
            <a:ext cx="640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00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CC0000"/>
                </a:solidFill>
                <a:ea typeface="宋体" pitchFamily="2" charset="-122"/>
              </a:rPr>
              <a:t>9.14]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将数组元素逆向存放。（续）</a:t>
            </a:r>
          </a:p>
        </p:txBody>
      </p:sp>
      <p:sp>
        <p:nvSpPr>
          <p:cNvPr id="166942" name="Text Box 30"/>
          <p:cNvSpPr txBox="1">
            <a:spLocks noChangeArrowheads="1"/>
          </p:cNvSpPr>
          <p:nvPr/>
        </p:nvSpPr>
        <p:spPr bwMode="auto">
          <a:xfrm>
            <a:off x="762000" y="4648200"/>
            <a:ext cx="7867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*(b+0) *(b+1)  *(b+2)     …...                            *(b+8)  *(b+9)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b[0]     b[1]      b[2]       …...                               b[8]      b[9]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b++;</a:t>
            </a:r>
          </a:p>
        </p:txBody>
      </p:sp>
      <p:sp>
        <p:nvSpPr>
          <p:cNvPr id="166943" name="Line 31"/>
          <p:cNvSpPr>
            <a:spLocks noChangeShapeType="1"/>
          </p:cNvSpPr>
          <p:nvPr/>
        </p:nvSpPr>
        <p:spPr bwMode="auto">
          <a:xfrm flipV="1">
            <a:off x="1371600" y="2743200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6944" name="Line 32"/>
          <p:cNvSpPr>
            <a:spLocks noChangeShapeType="1"/>
          </p:cNvSpPr>
          <p:nvPr/>
        </p:nvSpPr>
        <p:spPr bwMode="auto">
          <a:xfrm flipV="1">
            <a:off x="1371600" y="26670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6952" name="Group 40"/>
          <p:cNvGrpSpPr>
            <a:grpSpLocks/>
          </p:cNvGrpSpPr>
          <p:nvPr/>
        </p:nvGrpSpPr>
        <p:grpSpPr bwMode="auto">
          <a:xfrm>
            <a:off x="1066800" y="2667000"/>
            <a:ext cx="361950" cy="747713"/>
            <a:chOff x="672" y="1680"/>
            <a:chExt cx="228" cy="471"/>
          </a:xfrm>
        </p:grpSpPr>
        <p:sp>
          <p:nvSpPr>
            <p:cNvPr id="166945" name="Line 33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7" name="Text Box 35"/>
            <p:cNvSpPr txBox="1">
              <a:spLocks noChangeArrowheads="1"/>
            </p:cNvSpPr>
            <p:nvPr/>
          </p:nvSpPr>
          <p:spPr bwMode="auto">
            <a:xfrm>
              <a:off x="672" y="1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66950" name="Text Box 38"/>
          <p:cNvSpPr txBox="1">
            <a:spLocks noChangeArrowheads="1"/>
          </p:cNvSpPr>
          <p:nvPr/>
        </p:nvSpPr>
        <p:spPr bwMode="auto">
          <a:xfrm>
            <a:off x="1981200" y="595788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339966"/>
                </a:solidFill>
                <a:ea typeface="宋体" pitchFamily="2" charset="-122"/>
              </a:rPr>
              <a:t>reverse( ) </a:t>
            </a:r>
            <a:r>
              <a:rPr lang="zh-CN" altLang="en-US" sz="2800">
                <a:solidFill>
                  <a:srgbClr val="339966"/>
                </a:solidFill>
                <a:ea typeface="宋体" pitchFamily="2" charset="-122"/>
              </a:rPr>
              <a:t>函数存储区内容</a:t>
            </a:r>
          </a:p>
        </p:txBody>
      </p:sp>
      <p:grpSp>
        <p:nvGrpSpPr>
          <p:cNvPr id="166955" name="Group 43"/>
          <p:cNvGrpSpPr>
            <a:grpSpLocks/>
          </p:cNvGrpSpPr>
          <p:nvPr/>
        </p:nvGrpSpPr>
        <p:grpSpPr bwMode="auto">
          <a:xfrm>
            <a:off x="0" y="3016250"/>
            <a:ext cx="9144000" cy="519113"/>
            <a:chOff x="0" y="1900"/>
            <a:chExt cx="5760" cy="327"/>
          </a:xfrm>
        </p:grpSpPr>
        <p:sp>
          <p:nvSpPr>
            <p:cNvPr id="166949" name="Line 37"/>
            <p:cNvSpPr>
              <a:spLocks noChangeShapeType="1"/>
            </p:cNvSpPr>
            <p:nvPr/>
          </p:nvSpPr>
          <p:spPr bwMode="auto">
            <a:xfrm>
              <a:off x="0" y="2208"/>
              <a:ext cx="57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54" name="Text Box 42"/>
            <p:cNvSpPr txBox="1">
              <a:spLocks noChangeArrowheads="1"/>
            </p:cNvSpPr>
            <p:nvPr/>
          </p:nvSpPr>
          <p:spPr bwMode="auto">
            <a:xfrm>
              <a:off x="3254" y="19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2800">
                  <a:solidFill>
                    <a:schemeClr val="accent2"/>
                  </a:solidFill>
                  <a:ea typeface="宋体" pitchFamily="2" charset="-122"/>
                </a:rPr>
                <a:t>传值调用</a:t>
              </a:r>
              <a:endParaRPr kumimoji="0" lang="zh-CN" altLang="en-US" sz="2800" b="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grpSp>
        <p:nvGrpSpPr>
          <p:cNvPr id="166957" name="Group 45"/>
          <p:cNvGrpSpPr>
            <a:grpSpLocks/>
          </p:cNvGrpSpPr>
          <p:nvPr/>
        </p:nvGrpSpPr>
        <p:grpSpPr bwMode="auto">
          <a:xfrm>
            <a:off x="762000" y="2667000"/>
            <a:ext cx="1014413" cy="1524000"/>
            <a:chOff x="480" y="1680"/>
            <a:chExt cx="639" cy="960"/>
          </a:xfrm>
        </p:grpSpPr>
        <p:sp>
          <p:nvSpPr>
            <p:cNvPr id="166946" name="Line 34"/>
            <p:cNvSpPr>
              <a:spLocks noChangeShapeType="1"/>
            </p:cNvSpPr>
            <p:nvPr/>
          </p:nvSpPr>
          <p:spPr bwMode="auto">
            <a:xfrm flipV="1">
              <a:off x="912" y="168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948" name="Text Box 36"/>
            <p:cNvSpPr txBox="1">
              <a:spLocks noChangeArrowheads="1"/>
            </p:cNvSpPr>
            <p:nvPr/>
          </p:nvSpPr>
          <p:spPr bwMode="auto">
            <a:xfrm>
              <a:off x="480" y="2313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6956" name="Rectangle 44"/>
            <p:cNvSpPr>
              <a:spLocks noChangeArrowheads="1"/>
            </p:cNvSpPr>
            <p:nvPr/>
          </p:nvSpPr>
          <p:spPr bwMode="auto">
            <a:xfrm>
              <a:off x="687" y="2345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3276600" y="2620963"/>
            <a:ext cx="5211763" cy="2003425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在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reverse( )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函数中，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将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b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处理成一个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int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型指针，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（相当于：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int  *b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）</a:t>
            </a:r>
          </a:p>
          <a:p>
            <a:pPr algn="l"/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通过指针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b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访问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数组中内容。</a:t>
            </a:r>
          </a:p>
        </p:txBody>
      </p:sp>
      <p:sp>
        <p:nvSpPr>
          <p:cNvPr id="166958" name="Text Box 46"/>
          <p:cNvSpPr txBox="1">
            <a:spLocks noChangeArrowheads="1"/>
          </p:cNvSpPr>
          <p:nvPr/>
        </p:nvSpPr>
        <p:spPr bwMode="auto">
          <a:xfrm>
            <a:off x="1447800" y="6394450"/>
            <a:ext cx="5392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400">
                <a:solidFill>
                  <a:schemeClr val="accent2"/>
                </a:solidFill>
                <a:ea typeface="宋体" pitchFamily="2" charset="-122"/>
              </a:rPr>
              <a:t>被调函数中参数的指针，相当于一只手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nimBg="1" autoUpdateAnimBg="0"/>
      <p:bldP spid="166942" grpId="0" autoUpdateAnimBg="0"/>
      <p:bldP spid="166950" grpId="0" autoUpdateAnimBg="0"/>
      <p:bldP spid="16695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403225" y="873125"/>
            <a:ext cx="72771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指针也是一个数值，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C++</a:t>
            </a: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提供了一种类型的变量用于存放地址值，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即存放指针，这种变量就是指针变量。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6202" name="Rectangle 58"/>
          <p:cNvSpPr>
            <a:spLocks noChangeArrowheads="1"/>
          </p:cNvSpPr>
          <p:nvPr/>
        </p:nvSpPr>
        <p:spPr bwMode="auto">
          <a:xfrm>
            <a:off x="152400" y="0"/>
            <a:ext cx="39544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9.1.2 </a:t>
            </a:r>
            <a:r>
              <a:rPr lang="zh-CN" altLang="en-US" sz="3200">
                <a:solidFill>
                  <a:srgbClr val="990000"/>
                </a:solidFill>
                <a:ea typeface="宋体" pitchFamily="2" charset="-122"/>
              </a:rPr>
              <a:t>指针变量的定义</a:t>
            </a:r>
          </a:p>
        </p:txBody>
      </p:sp>
      <p:sp>
        <p:nvSpPr>
          <p:cNvPr id="6203" name="Rectangle 59"/>
          <p:cNvSpPr>
            <a:spLocks noChangeArrowheads="1"/>
          </p:cNvSpPr>
          <p:nvPr/>
        </p:nvSpPr>
        <p:spPr bwMode="auto">
          <a:xfrm>
            <a:off x="457200" y="2590800"/>
            <a:ext cx="8040688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指针变量的定义格式：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类型说明符  *指针变量名；</a:t>
            </a: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0" y="3573463"/>
            <a:ext cx="9324975" cy="182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  *pi ;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定义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pi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为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指向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int </a:t>
            </a:r>
            <a:r>
              <a:rPr lang="zh-CN" altLang="zh-CN" sz="2800">
                <a:solidFill>
                  <a:srgbClr val="FF3300"/>
                </a:solidFill>
                <a:ea typeface="宋体" pitchFamily="2" charset="-122"/>
              </a:rPr>
              <a:t>类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型变量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的指针变量</a:t>
            </a:r>
          </a:p>
          <a:p>
            <a:pPr algn="l">
              <a:lnSpc>
                <a:spcPct val="135000"/>
              </a:lnSpc>
            </a:pP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float   *pf ;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定义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pf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为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指向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float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类型变量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的指针变量</a:t>
            </a: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2743200" y="4114800"/>
            <a:ext cx="62484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int *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为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型指针类型标识符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35000"/>
              </a:lnSpc>
            </a:pPr>
            <a:endParaRPr lang="zh-CN" altLang="en-US" sz="280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sz="2800" u="sng">
                <a:solidFill>
                  <a:schemeClr val="accent2"/>
                </a:solidFill>
                <a:ea typeface="宋体" pitchFamily="2" charset="-122"/>
              </a:rPr>
              <a:t>float *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为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float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型指针类型标识符。</a:t>
            </a:r>
            <a:endParaRPr lang="zh-CN" altLang="en-US" sz="280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utoUpdateAnimBg="0"/>
      <p:bldP spid="6203" grpId="0" autoUpdateAnimBg="0"/>
      <p:bldP spid="6204" grpId="0" autoUpdateAnimBg="0"/>
      <p:bldP spid="620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33400" y="501824"/>
            <a:ext cx="8153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void   reverse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(int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b[ ], int n)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b</a:t>
            </a:r>
            <a:r>
              <a:rPr lang="zh-CN" altLang="zh-CN" sz="2400">
                <a:solidFill>
                  <a:schemeClr val="accent2"/>
                </a:solidFill>
                <a:ea typeface="宋体" pitchFamily="2" charset="-122"/>
              </a:rPr>
              <a:t>是一个指针变量</a:t>
            </a:r>
            <a:r>
              <a:rPr lang="zh-CN" altLang="en-US" sz="2800">
                <a:solidFill>
                  <a:schemeClr val="accent1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{  int  i, j, t;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i=0;  j=n-1;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while(i&lt;j)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{   t=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*(b+i)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;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*(b+i)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*(b+j)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;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*(b+j)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=t;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i++; j- -;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>
                <a:solidFill>
                  <a:schemeClr val="accent2"/>
                </a:solidFill>
                <a:ea typeface="宋体" pitchFamily="2" charset="-122"/>
              </a:rPr>
              <a:t>原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t=b[i];  b[i]=b[j]; b[j]=t;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}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509588" y="3791124"/>
            <a:ext cx="69580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main(void)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a[10]={1,2,3,4,5,6,7,8,9,10},   i; 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reverse(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a, 10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 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for(i=0; i&lt;10; i++)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a[i] &lt;&lt; '\t ' 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44624"/>
            <a:ext cx="7315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</a:rPr>
              <a:t>[</a:t>
            </a:r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9.14]</a:t>
            </a:r>
            <a:r>
              <a:rPr lang="zh-CN" altLang="en-US" sz="2800" b="1"/>
              <a:t>将数组元素逆向存放。</a:t>
            </a:r>
            <a:r>
              <a:rPr lang="en-US" altLang="zh-CN" sz="2800" b="1"/>
              <a:t>( </a:t>
            </a:r>
            <a:r>
              <a:rPr lang="zh-CN" altLang="en-US" sz="2800" b="1"/>
              <a:t>改写 </a:t>
            </a:r>
            <a:r>
              <a:rPr lang="en-US" altLang="zh-CN" sz="2800" b="1"/>
              <a:t>)</a:t>
            </a:r>
          </a:p>
        </p:txBody>
      </p:sp>
      <p:grpSp>
        <p:nvGrpSpPr>
          <p:cNvPr id="178190" name="Group 14"/>
          <p:cNvGrpSpPr>
            <a:grpSpLocks/>
          </p:cNvGrpSpPr>
          <p:nvPr/>
        </p:nvGrpSpPr>
        <p:grpSpPr bwMode="auto">
          <a:xfrm>
            <a:off x="1371600" y="1340024"/>
            <a:ext cx="7750175" cy="1371600"/>
            <a:chOff x="864" y="912"/>
            <a:chExt cx="4882" cy="864"/>
          </a:xfrm>
        </p:grpSpPr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H="1">
              <a:off x="2208" y="1056"/>
              <a:ext cx="432" cy="432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88" name="AutoShape 12"/>
            <p:cNvSpPr>
              <a:spLocks noChangeArrowheads="1"/>
            </p:cNvSpPr>
            <p:nvPr/>
          </p:nvSpPr>
          <p:spPr bwMode="auto">
            <a:xfrm>
              <a:off x="2688" y="912"/>
              <a:ext cx="3058" cy="364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通过指针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b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访问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a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数组元素。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>
              <a:off x="864" y="1776"/>
              <a:ext cx="312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81000" y="0"/>
            <a:ext cx="69342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</a:pPr>
            <a:r>
              <a:rPr lang="en-US" altLang="zh-CN" sz="2800">
                <a:solidFill>
                  <a:srgbClr val="0099FF"/>
                </a:solidFill>
                <a:ea typeface="宋体" pitchFamily="2" charset="-122"/>
              </a:rPr>
              <a:t>★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一维数组名作函数参数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45000"/>
              </a:lnSpc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实参和形参的各种写法</a:t>
            </a: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381000" y="1295400"/>
            <a:ext cx="35496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f(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b[ ],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n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…...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b[i]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zh-CN" sz="2800" dirty="0">
                <a:solidFill>
                  <a:schemeClr val="accent2"/>
                </a:solidFill>
                <a:ea typeface="宋体" pitchFamily="2" charset="-122"/>
              </a:rPr>
              <a:t>或 *( 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b+i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/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main(void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a[10], *p;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p=a;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f(  a  , 10 );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26681" name="Group 57"/>
          <p:cNvGrpSpPr>
            <a:grpSpLocks/>
          </p:cNvGrpSpPr>
          <p:nvPr/>
        </p:nvGrpSpPr>
        <p:grpSpPr bwMode="auto">
          <a:xfrm>
            <a:off x="1600200" y="1371600"/>
            <a:ext cx="6838950" cy="1528763"/>
            <a:chOff x="1008" y="864"/>
            <a:chExt cx="4308" cy="963"/>
          </a:xfrm>
        </p:grpSpPr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 flipH="1" flipV="1">
              <a:off x="1536" y="1200"/>
              <a:ext cx="1440" cy="57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3" name="AutoShape 49"/>
            <p:cNvSpPr>
              <a:spLocks noChangeArrowheads="1"/>
            </p:cNvSpPr>
            <p:nvPr/>
          </p:nvSpPr>
          <p:spPr bwMode="auto">
            <a:xfrm>
              <a:off x="2976" y="864"/>
              <a:ext cx="2340" cy="963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形参可以写成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int  *b </a:t>
              </a:r>
            </a:p>
            <a:p>
              <a:pPr algn="l"/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                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或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int b[10]</a:t>
              </a:r>
            </a:p>
            <a:p>
              <a:pPr algn="l"/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                  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或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int b[ ]</a:t>
              </a: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>
              <a:off x="1008" y="1152"/>
              <a:ext cx="62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78" name="Group 54"/>
          <p:cNvGrpSpPr>
            <a:grpSpLocks/>
          </p:cNvGrpSpPr>
          <p:nvPr/>
        </p:nvGrpSpPr>
        <p:grpSpPr bwMode="auto">
          <a:xfrm>
            <a:off x="1066800" y="5715000"/>
            <a:ext cx="7377113" cy="577850"/>
            <a:chOff x="672" y="3600"/>
            <a:chExt cx="4647" cy="364"/>
          </a:xfrm>
        </p:grpSpPr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 flipH="1" flipV="1">
              <a:off x="1008" y="3600"/>
              <a:ext cx="1488" cy="144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1" name="AutoShape 47"/>
            <p:cNvSpPr>
              <a:spLocks noChangeArrowheads="1"/>
            </p:cNvSpPr>
            <p:nvPr/>
          </p:nvSpPr>
          <p:spPr bwMode="auto">
            <a:xfrm>
              <a:off x="2544" y="3600"/>
              <a:ext cx="2775" cy="364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实参可以写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a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或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p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或 </a:t>
              </a:r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&amp;a[0]</a:t>
              </a:r>
            </a:p>
          </p:txBody>
        </p:sp>
        <p:sp>
          <p:nvSpPr>
            <p:cNvPr id="26675" name="Line 51"/>
            <p:cNvSpPr>
              <a:spLocks noChangeShapeType="1"/>
            </p:cNvSpPr>
            <p:nvPr/>
          </p:nvSpPr>
          <p:spPr bwMode="auto">
            <a:xfrm>
              <a:off x="672" y="3600"/>
              <a:ext cx="24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680" name="Group 56"/>
          <p:cNvGrpSpPr>
            <a:grpSpLocks/>
          </p:cNvGrpSpPr>
          <p:nvPr/>
        </p:nvGrpSpPr>
        <p:grpSpPr bwMode="auto">
          <a:xfrm>
            <a:off x="609600" y="2667000"/>
            <a:ext cx="8137525" cy="2443163"/>
            <a:chOff x="384" y="1680"/>
            <a:chExt cx="5126" cy="1539"/>
          </a:xfrm>
        </p:grpSpPr>
        <p:sp>
          <p:nvSpPr>
            <p:cNvPr id="26676" name="Line 52"/>
            <p:cNvSpPr>
              <a:spLocks noChangeShapeType="1"/>
            </p:cNvSpPr>
            <p:nvPr/>
          </p:nvSpPr>
          <p:spPr bwMode="auto">
            <a:xfrm flipH="1" flipV="1">
              <a:off x="864" y="1728"/>
              <a:ext cx="1824" cy="81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77" name="AutoShape 53"/>
            <p:cNvSpPr>
              <a:spLocks noChangeArrowheads="1"/>
            </p:cNvSpPr>
            <p:nvPr/>
          </p:nvSpPr>
          <p:spPr bwMode="auto">
            <a:xfrm>
              <a:off x="2688" y="2256"/>
              <a:ext cx="2822" cy="963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 b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是一个局部指针变量，</a:t>
              </a:r>
            </a:p>
            <a:p>
              <a:pPr algn="l"/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通过它可以访问它所指向的</a:t>
              </a:r>
            </a:p>
            <a:p>
              <a:pPr algn="l"/>
              <a:r>
                <a:rPr lang="en-US" altLang="zh-CN" sz="2800">
                  <a:solidFill>
                    <a:srgbClr val="FF0000"/>
                  </a:solidFill>
                  <a:ea typeface="宋体" pitchFamily="2" charset="-122"/>
                </a:rPr>
                <a:t>a </a:t>
              </a:r>
              <a:r>
                <a:rPr lang="zh-CN" altLang="en-US" sz="2800">
                  <a:solidFill>
                    <a:srgbClr val="FF0000"/>
                  </a:solidFill>
                  <a:ea typeface="宋体" pitchFamily="2" charset="-122"/>
                </a:rPr>
                <a:t>数组的元素。</a:t>
              </a: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>
              <a:off x="384" y="1680"/>
              <a:ext cx="62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20650" y="98425"/>
            <a:ext cx="8008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9.15]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分别求数组前十个元素和后十个元素之和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88925" y="706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 sz="24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20650" y="555625"/>
            <a:ext cx="6610079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fsum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FF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 *</a:t>
            </a:r>
            <a:r>
              <a:rPr lang="en-US" altLang="zh-CN" sz="2800" dirty="0" err="1">
                <a:solidFill>
                  <a:srgbClr val="FF3300"/>
                </a:solidFill>
                <a:ea typeface="宋体" pitchFamily="2" charset="-122"/>
              </a:rPr>
              <a:t>array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,int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n)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i,s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=0;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for(i=0;i&lt;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n;i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++)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s+=(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*array++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 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return(s); 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main(void)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a[15]={ 1,2,3 ……14,15 };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shead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stail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shead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fsum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,10);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第 1 次调用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stail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fsum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&amp;a[5]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,10);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第 2 次调用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shead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&lt;&lt;‘,’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stail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   </a:t>
            </a:r>
            <a:endParaRPr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115747" name="Group 35"/>
          <p:cNvGrpSpPr>
            <a:grpSpLocks/>
          </p:cNvGrpSpPr>
          <p:nvPr/>
        </p:nvGrpSpPr>
        <p:grpSpPr bwMode="auto">
          <a:xfrm>
            <a:off x="6477000" y="609600"/>
            <a:ext cx="1676400" cy="895350"/>
            <a:chOff x="4080" y="384"/>
            <a:chExt cx="1056" cy="564"/>
          </a:xfrm>
        </p:grpSpPr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4368" y="67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2" name="Text Box 20"/>
            <p:cNvSpPr txBox="1">
              <a:spLocks noChangeArrowheads="1"/>
            </p:cNvSpPr>
            <p:nvPr/>
          </p:nvSpPr>
          <p:spPr bwMode="auto">
            <a:xfrm>
              <a:off x="4080" y="384"/>
              <a:ext cx="98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a, </a:t>
              </a:r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array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第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次调用</a:t>
              </a:r>
            </a:p>
          </p:txBody>
        </p:sp>
      </p:grp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6096000" y="2133600"/>
            <a:ext cx="2057400" cy="895350"/>
            <a:chOff x="3840" y="1344"/>
            <a:chExt cx="1296" cy="564"/>
          </a:xfrm>
        </p:grpSpPr>
        <p:sp>
          <p:nvSpPr>
            <p:cNvPr id="115743" name="Line 31"/>
            <p:cNvSpPr>
              <a:spLocks noChangeShapeType="1"/>
            </p:cNvSpPr>
            <p:nvPr/>
          </p:nvSpPr>
          <p:spPr bwMode="auto">
            <a:xfrm>
              <a:off x="4368" y="16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4" name="Text Box 32"/>
            <p:cNvSpPr txBox="1">
              <a:spLocks noChangeArrowheads="1"/>
            </p:cNvSpPr>
            <p:nvPr/>
          </p:nvSpPr>
          <p:spPr bwMode="auto">
            <a:xfrm>
              <a:off x="3840" y="1344"/>
              <a:ext cx="1150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&amp;a[5], </a:t>
              </a:r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array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第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次调用</a:t>
              </a:r>
              <a:endParaRPr lang="zh-CN" altLang="en-US" sz="200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grpSp>
        <p:nvGrpSpPr>
          <p:cNvPr id="115746" name="Group 34"/>
          <p:cNvGrpSpPr>
            <a:grpSpLocks/>
          </p:cNvGrpSpPr>
          <p:nvPr/>
        </p:nvGrpSpPr>
        <p:grpSpPr bwMode="auto">
          <a:xfrm>
            <a:off x="8213725" y="949325"/>
            <a:ext cx="625475" cy="4613275"/>
            <a:chOff x="5174" y="598"/>
            <a:chExt cx="394" cy="2906"/>
          </a:xfrm>
        </p:grpSpPr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5184" y="598"/>
              <a:ext cx="384" cy="2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5174" y="15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5184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5184" y="196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5184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5184" y="23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5184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5184" y="10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5184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5184" y="13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8" name="Line 26"/>
            <p:cNvSpPr>
              <a:spLocks noChangeShapeType="1"/>
            </p:cNvSpPr>
            <p:nvPr/>
          </p:nvSpPr>
          <p:spPr bwMode="auto">
            <a:xfrm>
              <a:off x="5184" y="254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9" name="Line 27"/>
            <p:cNvSpPr>
              <a:spLocks noChangeShapeType="1"/>
            </p:cNvSpPr>
            <p:nvPr/>
          </p:nvSpPr>
          <p:spPr bwMode="auto">
            <a:xfrm>
              <a:off x="5184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0" name="Line 28"/>
            <p:cNvSpPr>
              <a:spLocks noChangeShapeType="1"/>
            </p:cNvSpPr>
            <p:nvPr/>
          </p:nvSpPr>
          <p:spPr bwMode="auto">
            <a:xfrm>
              <a:off x="5184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1" name="Line 29"/>
            <p:cNvSpPr>
              <a:spLocks noChangeShapeType="1"/>
            </p:cNvSpPr>
            <p:nvPr/>
          </p:nvSpPr>
          <p:spPr bwMode="auto">
            <a:xfrm>
              <a:off x="5184" y="31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45" name="Line 33"/>
            <p:cNvSpPr>
              <a:spLocks noChangeShapeType="1"/>
            </p:cNvSpPr>
            <p:nvPr/>
          </p:nvSpPr>
          <p:spPr bwMode="auto">
            <a:xfrm>
              <a:off x="5184" y="33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76200" y="304800"/>
            <a:ext cx="9448800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CC3300"/>
                </a:solidFill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</a:rPr>
              <a:t>例</a:t>
            </a:r>
            <a:r>
              <a:rPr kumimoji="0" lang="en-US" altLang="zh-CN" sz="2800" dirty="0">
                <a:solidFill>
                  <a:srgbClr val="CC3300"/>
                </a:solidFill>
              </a:rPr>
              <a:t>9.16]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求出数组最大元素值和最小元素值</a:t>
            </a:r>
          </a:p>
          <a:p>
            <a:pPr algn="l"/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void 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max_min_value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 (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 *array, 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 n, 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 *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maxp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 *</a:t>
            </a:r>
            <a:r>
              <a:rPr kumimoji="0" lang="en-US" altLang="zh-CN" sz="2500" dirty="0" err="1">
                <a:solidFill>
                  <a:schemeClr val="tx1"/>
                </a:solidFill>
                <a:ea typeface="宋体" pitchFamily="2" charset="-122"/>
              </a:rPr>
              <a:t>minp</a:t>
            </a:r>
            <a:r>
              <a:rPr kumimoji="0" lang="en-US" altLang="zh-CN" sz="25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{   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kumimoji="0"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maxp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指向主函数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变量，</a:t>
            </a:r>
            <a:r>
              <a:rPr kumimoji="0"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minp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指向主函数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min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变量</a:t>
            </a:r>
          </a:p>
          <a:p>
            <a:pPr algn="just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*p, 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array_end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array_end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= array + n 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maxp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=*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minp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=*array;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for(p=array+1; p 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array_end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 p++)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{ 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if( *p&gt;*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maxp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) 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maxp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=*p;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else if( *p&lt;*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minp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) 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minp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=*p;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}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228600" y="89669"/>
            <a:ext cx="8663880" cy="621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9. 16] </a:t>
            </a: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续</a:t>
            </a:r>
          </a:p>
          <a:p>
            <a:pPr algn="l">
              <a:lnSpc>
                <a:spcPct val="110000"/>
              </a:lnSpc>
            </a:pPr>
            <a:r>
              <a:rPr kumimoji="0"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main(void)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i, number[10], *p = number, max, min;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for(i=0; i&lt;10; i++)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&gt;&gt; *(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p+i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) ;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输入数组元素值</a:t>
            </a:r>
          </a:p>
          <a:p>
            <a:pPr algn="just">
              <a:lnSpc>
                <a:spcPct val="110000"/>
              </a:lnSpc>
            </a:pPr>
            <a:r>
              <a:rPr kumimoji="0" lang="zh-CN" altLang="en-US" sz="2800" dirty="0">
                <a:solidFill>
                  <a:srgbClr val="CC3300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 err="1">
                <a:solidFill>
                  <a:srgbClr val="CC3300"/>
                </a:solidFill>
                <a:ea typeface="宋体" pitchFamily="2" charset="-122"/>
              </a:rPr>
              <a:t>max_min_value</a:t>
            </a:r>
            <a:r>
              <a:rPr kumimoji="0" lang="en-US" altLang="zh-CN" sz="2800" dirty="0">
                <a:solidFill>
                  <a:srgbClr val="CC3300"/>
                </a:solidFill>
                <a:ea typeface="宋体" pitchFamily="2" charset="-122"/>
              </a:rPr>
              <a:t>( p, 10, &amp;max, &amp;min );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for(i=0; i&lt;10; i++)  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*(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p+i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) &lt;&lt; '\t ' ;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输出数组元素值</a:t>
            </a:r>
          </a:p>
          <a:p>
            <a:pPr algn="just">
              <a:lnSpc>
                <a:spcPct val="110000"/>
              </a:lnSpc>
            </a:pP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"max value = " &lt;&lt; max</a:t>
            </a: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&lt;&lt; "min value = " &lt;&lt; min &lt;&lt;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return 0;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238125" y="533400"/>
            <a:ext cx="7839075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C++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语言中通常用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char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型指针来处理字符串。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1.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字符数组和字符指针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lang="zh-CN" altLang="en-US" sz="28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定义一个字符数组存放字符串</a:t>
            </a:r>
            <a:r>
              <a:rPr lang="zh-CN" altLang="en-US" sz="2800" u="sng" dirty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char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[10]="Hello!";</a:t>
            </a:r>
          </a:p>
          <a:p>
            <a:pPr algn="l">
              <a:lnSpc>
                <a:spcPct val="110000"/>
              </a:lnSpc>
              <a:buClr>
                <a:schemeClr val="accent1"/>
              </a:buClr>
              <a:buFont typeface="Monotype Sorts" charset="2"/>
              <a:buChar char="F"/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是一维字符数组名，即起始地址。</a:t>
            </a:r>
          </a:p>
          <a:p>
            <a:pPr algn="l">
              <a:lnSpc>
                <a:spcPct val="110000"/>
              </a:lnSpc>
              <a:buClr>
                <a:schemeClr val="accent1"/>
              </a:buClr>
              <a:buFont typeface="Monotype Sorts" charset="2"/>
              <a:buChar char="F"/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字符数组输入输出：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&gt;&gt;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</a:t>
            </a:r>
            <a:r>
              <a:rPr lang="en-US" altLang="zh-CN" sz="2400" dirty="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不</a:t>
            </a:r>
            <a:r>
              <a:rPr lang="zh-CN" altLang="zh-CN" sz="2400" dirty="0">
                <a:solidFill>
                  <a:srgbClr val="006600"/>
                </a:solidFill>
                <a:ea typeface="宋体" pitchFamily="2" charset="-122"/>
              </a:rPr>
              <a:t>可</a:t>
            </a:r>
            <a:r>
              <a:rPr lang="zh-CN" altLang="en-US" sz="2400" dirty="0">
                <a:solidFill>
                  <a:srgbClr val="006600"/>
                </a:solidFill>
                <a:ea typeface="宋体" pitchFamily="2" charset="-122"/>
              </a:rPr>
              <a:t>输入带空格字符串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cin.getline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(str,80);</a:t>
            </a:r>
            <a:r>
              <a:rPr lang="en-US" altLang="zh-CN" sz="2400" dirty="0">
                <a:solidFill>
                  <a:srgbClr val="006600"/>
                </a:solidFill>
                <a:ea typeface="宋体" pitchFamily="2" charset="-122"/>
              </a:rPr>
              <a:t>//</a:t>
            </a:r>
            <a:r>
              <a:rPr lang="zh-CN" altLang="zh-CN" sz="2400" dirty="0">
                <a:solidFill>
                  <a:srgbClr val="006600"/>
                </a:solidFill>
                <a:ea typeface="宋体" pitchFamily="2" charset="-122"/>
              </a:rPr>
              <a:t>可</a:t>
            </a:r>
            <a:r>
              <a:rPr lang="zh-CN" altLang="en-US" sz="2400" dirty="0">
                <a:solidFill>
                  <a:srgbClr val="006600"/>
                </a:solidFill>
                <a:ea typeface="宋体" pitchFamily="2" charset="-122"/>
              </a:rPr>
              <a:t>输入带空格字符串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</a:t>
            </a:r>
          </a:p>
          <a:p>
            <a:pPr algn="l">
              <a:lnSpc>
                <a:spcPct val="110000"/>
              </a:lnSpc>
              <a:buClr>
                <a:schemeClr val="accent1"/>
              </a:buClr>
              <a:buFont typeface="Monotype Sorts" charset="2"/>
              <a:buChar char="F"/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字符数组赋值：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strcpy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"ABCD");</a:t>
            </a:r>
          </a:p>
          <a:p>
            <a:pPr algn="l">
              <a:lnSpc>
                <a:spcPct val="110000"/>
              </a:lnSpc>
              <a:buClr>
                <a:schemeClr val="accent1"/>
              </a:buClr>
              <a:buFont typeface="Monotype Sorts" charset="2"/>
              <a:buChar char="F"/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访问第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个字符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[i],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或  *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str+i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10000"/>
              </a:lnSpc>
              <a:buClr>
                <a:schemeClr val="accent1"/>
              </a:buClr>
              <a:buFont typeface="Monotype Sorts" charset="2"/>
              <a:buChar char="F"/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个字符的地址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&amp;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[i],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或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str+i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7924800" y="1295400"/>
            <a:ext cx="1066800" cy="3352800"/>
            <a:chOff x="4752" y="1104"/>
            <a:chExt cx="672" cy="2112"/>
          </a:xfrm>
        </p:grpSpPr>
        <p:sp>
          <p:nvSpPr>
            <p:cNvPr id="154628" name="Line 4"/>
            <p:cNvSpPr>
              <a:spLocks noChangeShapeType="1"/>
            </p:cNvSpPr>
            <p:nvPr/>
          </p:nvSpPr>
          <p:spPr bwMode="auto">
            <a:xfrm>
              <a:off x="4752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29" name="Line 5"/>
            <p:cNvSpPr>
              <a:spLocks noChangeShapeType="1"/>
            </p:cNvSpPr>
            <p:nvPr/>
          </p:nvSpPr>
          <p:spPr bwMode="auto">
            <a:xfrm>
              <a:off x="5424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4752" y="14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4752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2" name="Line 8"/>
            <p:cNvSpPr>
              <a:spLocks noChangeShapeType="1"/>
            </p:cNvSpPr>
            <p:nvPr/>
          </p:nvSpPr>
          <p:spPr bwMode="auto">
            <a:xfrm>
              <a:off x="4752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>
              <a:off x="4752" y="20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4752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4752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4752" y="264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4752" y="283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69" y="1425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‘H’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4902" y="1632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‘e’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4923" y="182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‘l’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4923" y="201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‘l’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42" name="Text Box 18"/>
            <p:cNvSpPr txBox="1">
              <a:spLocks noChangeArrowheads="1"/>
            </p:cNvSpPr>
            <p:nvPr/>
          </p:nvSpPr>
          <p:spPr bwMode="auto">
            <a:xfrm>
              <a:off x="4896" y="220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‘o’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43" name="Text Box 19"/>
            <p:cNvSpPr txBox="1">
              <a:spLocks noChangeArrowheads="1"/>
            </p:cNvSpPr>
            <p:nvPr/>
          </p:nvSpPr>
          <p:spPr bwMode="auto">
            <a:xfrm>
              <a:off x="4896" y="2592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  <a:ea typeface="宋体" pitchFamily="2" charset="-122"/>
                </a:rPr>
                <a:t>‘\0’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54644" name="Text Box 20"/>
            <p:cNvSpPr txBox="1">
              <a:spLocks noChangeArrowheads="1"/>
            </p:cNvSpPr>
            <p:nvPr/>
          </p:nvSpPr>
          <p:spPr bwMode="auto">
            <a:xfrm>
              <a:off x="4912" y="24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‘!’</a:t>
              </a:r>
              <a:endParaRPr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842125" y="15144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chemeClr val="tx1"/>
                </a:solidFill>
                <a:ea typeface="宋体" pitchFamily="2" charset="-122"/>
              </a:rPr>
              <a:t>str</a:t>
            </a:r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7391400" y="1905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4647" name="Rectangle 23"/>
          <p:cNvSpPr>
            <a:spLocks noChangeArrowheads="1"/>
          </p:cNvSpPr>
          <p:nvPr/>
        </p:nvSpPr>
        <p:spPr bwMode="auto">
          <a:xfrm>
            <a:off x="228600" y="23813"/>
            <a:ext cx="31273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9.3.3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指针和字符串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4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4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4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0" name="Group 1026"/>
          <p:cNvGrpSpPr>
            <a:grpSpLocks/>
          </p:cNvGrpSpPr>
          <p:nvPr/>
        </p:nvGrpSpPr>
        <p:grpSpPr bwMode="auto">
          <a:xfrm>
            <a:off x="4816475" y="712788"/>
            <a:ext cx="3848100" cy="1514476"/>
            <a:chOff x="3034" y="548"/>
            <a:chExt cx="2424" cy="954"/>
          </a:xfrm>
        </p:grpSpPr>
        <p:sp>
          <p:nvSpPr>
            <p:cNvPr id="155651" name="Text Box 1027"/>
            <p:cNvSpPr txBox="1">
              <a:spLocks noChangeArrowheads="1"/>
            </p:cNvSpPr>
            <p:nvPr/>
          </p:nvSpPr>
          <p:spPr bwMode="auto">
            <a:xfrm>
              <a:off x="3524" y="548"/>
              <a:ext cx="1934" cy="954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  <a:ea typeface="宋体" pitchFamily="2" charset="-122"/>
                </a:rPr>
                <a:t>将</a:t>
              </a:r>
              <a:r>
                <a:rPr lang="zh-CN" altLang="en-US" sz="2800" dirty="0" smtClean="0">
                  <a:solidFill>
                    <a:schemeClr val="accent2"/>
                  </a:solidFill>
                  <a:ea typeface="宋体" pitchFamily="2" charset="-122"/>
                </a:rPr>
                <a:t>字符串</a:t>
              </a:r>
              <a:r>
                <a:rPr lang="en-US" altLang="zh-CN" sz="2800" dirty="0">
                  <a:solidFill>
                    <a:schemeClr val="accent2"/>
                  </a:solidFill>
                  <a:ea typeface="宋体" pitchFamily="2" charset="-122"/>
                </a:rPr>
                <a:t>"Hello!"</a:t>
              </a:r>
              <a:endParaRPr lang="en-US" altLang="zh-CN" sz="2800" dirty="0">
                <a:solidFill>
                  <a:srgbClr val="000000"/>
                </a:solidFill>
                <a:ea typeface="宋体" pitchFamily="2" charset="-122"/>
              </a:endParaRPr>
            </a:p>
            <a:p>
              <a:pPr algn="l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  <a:ea typeface="宋体" pitchFamily="2" charset="-122"/>
                </a:rPr>
                <a:t>的首地址赋给指针</a:t>
              </a:r>
              <a:endParaRPr lang="en-US" altLang="en-US" sz="2800" dirty="0">
                <a:solidFill>
                  <a:srgbClr val="000000"/>
                </a:solidFill>
                <a:ea typeface="宋体" pitchFamily="2" charset="-122"/>
              </a:endParaRPr>
            </a:p>
            <a:p>
              <a:pPr algn="l">
                <a:lnSpc>
                  <a:spcPct val="110000"/>
                </a:lnSpc>
              </a:pPr>
              <a:r>
                <a:rPr lang="zh-CN" altLang="en-US" sz="2800" dirty="0">
                  <a:solidFill>
                    <a:schemeClr val="accent2"/>
                  </a:solidFill>
                  <a:ea typeface="宋体" pitchFamily="2" charset="-122"/>
                </a:rPr>
                <a:t>变量</a:t>
              </a:r>
              <a:r>
                <a:rPr lang="en-US" altLang="zh-CN" sz="2800" dirty="0" err="1">
                  <a:solidFill>
                    <a:schemeClr val="accent2"/>
                  </a:solidFill>
                  <a:ea typeface="宋体" pitchFamily="2" charset="-122"/>
                </a:rPr>
                <a:t>strp</a:t>
              </a:r>
              <a:r>
                <a:rPr lang="zh-CN" altLang="en-US" sz="2800" dirty="0">
                  <a:solidFill>
                    <a:schemeClr val="accent2"/>
                  </a:solidFill>
                  <a:ea typeface="宋体" pitchFamily="2" charset="-122"/>
                </a:rPr>
                <a:t>。</a:t>
              </a:r>
            </a:p>
          </p:txBody>
        </p:sp>
        <p:sp>
          <p:nvSpPr>
            <p:cNvPr id="155652" name="Line 1028"/>
            <p:cNvSpPr>
              <a:spLocks noChangeShapeType="1"/>
            </p:cNvSpPr>
            <p:nvPr/>
          </p:nvSpPr>
          <p:spPr bwMode="auto">
            <a:xfrm flipH="1">
              <a:off x="3034" y="624"/>
              <a:ext cx="48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53" name="Text Box 1029"/>
          <p:cNvSpPr txBox="1">
            <a:spLocks noChangeArrowheads="1"/>
          </p:cNvSpPr>
          <p:nvPr/>
        </p:nvSpPr>
        <p:spPr bwMode="auto">
          <a:xfrm>
            <a:off x="152400" y="100013"/>
            <a:ext cx="72072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(2) </a:t>
            </a:r>
            <a:r>
              <a:rPr lang="zh-CN" altLang="en-US" sz="2800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定义一个字符指针并令其指向一个字符串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char *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="Hello!" ;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</a:p>
        </p:txBody>
      </p:sp>
      <p:sp>
        <p:nvSpPr>
          <p:cNvPr id="155654" name="Text Box 1030"/>
          <p:cNvSpPr txBox="1">
            <a:spLocks noChangeArrowheads="1"/>
          </p:cNvSpPr>
          <p:nvPr/>
        </p:nvSpPr>
        <p:spPr bwMode="auto">
          <a:xfrm>
            <a:off x="708025" y="2336800"/>
            <a:ext cx="60962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u="sng" dirty="0" smtClean="0">
                <a:solidFill>
                  <a:srgbClr val="CC3300"/>
                </a:solidFill>
                <a:ea typeface="宋体" pitchFamily="2" charset="-122"/>
              </a:rPr>
              <a:t>"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Hello!"</a:t>
            </a:r>
            <a:r>
              <a:rPr lang="zh-CN" altLang="en-US" sz="2800" u="sng" dirty="0" smtClean="0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值是该字符串的首地址</a:t>
            </a:r>
            <a:endParaRPr lang="zh-CN" altLang="en-US" sz="2800" u="sng" dirty="0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155655" name="Text Box 1031"/>
          <p:cNvSpPr txBox="1">
            <a:spLocks noChangeArrowheads="1"/>
          </p:cNvSpPr>
          <p:nvPr/>
        </p:nvSpPr>
        <p:spPr bwMode="auto">
          <a:xfrm>
            <a:off x="152400" y="3741738"/>
            <a:ext cx="86518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(3) </a:t>
            </a: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字符数组名</a:t>
            </a:r>
            <a:r>
              <a:rPr lang="en-US" altLang="zh-CN" sz="2800" u="sng">
                <a:solidFill>
                  <a:srgbClr val="000000"/>
                </a:solidFill>
                <a:ea typeface="宋体" pitchFamily="2" charset="-122"/>
              </a:rPr>
              <a:t>(str)</a:t>
            </a:r>
            <a:r>
              <a:rPr lang="zh-CN" altLang="zh-CN" sz="2800" u="sng">
                <a:solidFill>
                  <a:srgbClr val="000000"/>
                </a:solidFill>
                <a:ea typeface="宋体" pitchFamily="2" charset="-122"/>
              </a:rPr>
              <a:t>与</a:t>
            </a: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字符指针（</a:t>
            </a:r>
            <a:r>
              <a:rPr lang="en-US" altLang="zh-CN" sz="2800" u="sng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）的区别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：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char str[10], *strp;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① str ---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常量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，不论是否对字符数组赋值，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       数组空间已分配，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的指向明确。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strp ---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指针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变量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，若不赋初值，则其指向不确定。</a:t>
            </a:r>
          </a:p>
        </p:txBody>
      </p:sp>
      <p:sp>
        <p:nvSpPr>
          <p:cNvPr id="155656" name="Text Box 1032"/>
          <p:cNvSpPr txBox="1">
            <a:spLocks noChangeArrowheads="1"/>
          </p:cNvSpPr>
          <p:nvPr/>
        </p:nvSpPr>
        <p:spPr bwMode="auto">
          <a:xfrm>
            <a:off x="609600" y="2919413"/>
            <a:ext cx="43846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输出字符串：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cout &lt;&lt; strp ;</a:t>
            </a:r>
          </a:p>
        </p:txBody>
      </p:sp>
      <p:sp>
        <p:nvSpPr>
          <p:cNvPr id="155657" name="Rectangle 1033"/>
          <p:cNvSpPr>
            <a:spLocks noChangeArrowheads="1"/>
          </p:cNvSpPr>
          <p:nvPr/>
        </p:nvSpPr>
        <p:spPr bwMode="auto">
          <a:xfrm>
            <a:off x="685800" y="1039813"/>
            <a:ext cx="4572000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等价于：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char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     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"Hello!"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 autoUpdateAnimBg="0"/>
      <p:bldP spid="155655" grpId="0" autoUpdateAnimBg="0"/>
      <p:bldP spid="155656" grpId="0" autoUpdateAnimBg="0"/>
      <p:bldP spid="15565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304800" y="0"/>
            <a:ext cx="8610600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②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赋值：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char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[10], *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strcpy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"ABC");     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的指向不变，改变的是存储单元的内容。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="Hello!";     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将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指向字符串</a:t>
            </a:r>
            <a:r>
              <a:rPr lang="zh-CN" altLang="zh-CN" sz="2800" dirty="0" smtClean="0">
                <a:solidFill>
                  <a:srgbClr val="000000"/>
                </a:solidFill>
                <a:ea typeface="宋体" pitchFamily="2" charset="-122"/>
              </a:rPr>
              <a:t>常量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"Hello!"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；</a:t>
            </a:r>
          </a:p>
          <a:p>
            <a:pPr algn="l">
              <a:lnSpc>
                <a:spcPct val="12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     将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指向字符串数组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。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304800" y="3810000"/>
            <a:ext cx="8610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使用字符串指针易犯的错误：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(1) char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[10];  </a:t>
            </a:r>
            <a:r>
              <a:rPr lang="en-US" altLang="zh-CN" sz="2800" dirty="0" err="1" smtClean="0">
                <a:solidFill>
                  <a:srgbClr val="FF3300"/>
                </a:solidFill>
                <a:ea typeface="宋体" pitchFamily="2" charset="-122"/>
              </a:rPr>
              <a:t>str</a:t>
            </a:r>
            <a:r>
              <a:rPr lang="en-US" altLang="zh-CN" sz="2800" dirty="0" smtClean="0">
                <a:solidFill>
                  <a:srgbClr val="FF3300"/>
                </a:solidFill>
                <a:ea typeface="宋体" pitchFamily="2" charset="-122"/>
              </a:rPr>
              <a:t> = "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Hello!";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×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zh-CN" altLang="zh-CN" sz="2800" dirty="0">
                <a:solidFill>
                  <a:srgbClr val="000000"/>
                </a:solidFill>
                <a:ea typeface="宋体" pitchFamily="2" charset="-122"/>
              </a:rPr>
              <a:t>是指针常量，不能给常量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赋值。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251520" y="5445224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(2) char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[10];  </a:t>
            </a:r>
            <a:r>
              <a:rPr lang="en-US" altLang="zh-CN" sz="2800" dirty="0" err="1">
                <a:solidFill>
                  <a:srgbClr val="FF33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[ </a:t>
            </a:r>
            <a:r>
              <a:rPr lang="en-US" altLang="zh-CN" sz="2800" dirty="0" smtClean="0">
                <a:solidFill>
                  <a:srgbClr val="FF3300"/>
                </a:solidFill>
                <a:ea typeface="宋体" pitchFamily="2" charset="-122"/>
              </a:rPr>
              <a:t>]="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Hello!"; ×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不能用赋值语句给数组整体赋值。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Text Box 2052"/>
          <p:cNvSpPr txBox="1">
            <a:spLocks noChangeArrowheads="1"/>
          </p:cNvSpPr>
          <p:nvPr/>
        </p:nvSpPr>
        <p:spPr bwMode="auto">
          <a:xfrm>
            <a:off x="228600" y="533400"/>
            <a:ext cx="86106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解1：用字符数组实现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main()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{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char  a[20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]="ABCD",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b[10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]="EFG";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i, j;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i =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strlen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(a);  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i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是字符串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a[ ]</a:t>
            </a: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</a:rPr>
              <a:t>结尾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'\0'</a:t>
            </a:r>
            <a:r>
              <a:rPr lang="zh-CN" altLang="en-US" sz="2400" dirty="0" smtClean="0">
                <a:solidFill>
                  <a:schemeClr val="accent2"/>
                </a:solidFill>
                <a:ea typeface="宋体" pitchFamily="2" charset="-122"/>
              </a:rPr>
              <a:t>的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下标</a:t>
            </a: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for(j=0; b[j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]!='\0';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++, j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a[i]=b[j];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a[i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]='\0';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a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58722" name="Text Box 2050"/>
          <p:cNvSpPr txBox="1">
            <a:spLocks noChangeArrowheads="1"/>
          </p:cNvSpPr>
          <p:nvPr/>
        </p:nvSpPr>
        <p:spPr bwMode="auto">
          <a:xfrm>
            <a:off x="0" y="0"/>
            <a:ext cx="8610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9.18]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将字符串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b[ 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的内容追加到字符串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a[ 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尾部。</a:t>
            </a:r>
          </a:p>
        </p:txBody>
      </p:sp>
      <p:sp>
        <p:nvSpPr>
          <p:cNvPr id="158723" name="Text Box 2051"/>
          <p:cNvSpPr txBox="1">
            <a:spLocks noChangeArrowheads="1"/>
          </p:cNvSpPr>
          <p:nvPr/>
        </p:nvSpPr>
        <p:spPr bwMode="auto">
          <a:xfrm>
            <a:off x="4343400" y="4876800"/>
            <a:ext cx="35052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输出：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ABCDEFG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58729" name="Group 2057"/>
          <p:cNvGrpSpPr>
            <a:grpSpLocks/>
          </p:cNvGrpSpPr>
          <p:nvPr/>
        </p:nvGrpSpPr>
        <p:grpSpPr bwMode="auto">
          <a:xfrm>
            <a:off x="762000" y="1111250"/>
            <a:ext cx="8255000" cy="2927350"/>
            <a:chOff x="480" y="700"/>
            <a:chExt cx="5200" cy="1844"/>
          </a:xfrm>
        </p:grpSpPr>
        <p:sp>
          <p:nvSpPr>
            <p:cNvPr id="158725" name="Rectangle 2053"/>
            <p:cNvSpPr>
              <a:spLocks noChangeArrowheads="1"/>
            </p:cNvSpPr>
            <p:nvPr/>
          </p:nvSpPr>
          <p:spPr bwMode="auto">
            <a:xfrm>
              <a:off x="480" y="2208"/>
              <a:ext cx="1392" cy="33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26" name="Line 2054"/>
            <p:cNvSpPr>
              <a:spLocks noChangeShapeType="1"/>
            </p:cNvSpPr>
            <p:nvPr/>
          </p:nvSpPr>
          <p:spPr bwMode="auto">
            <a:xfrm flipV="1">
              <a:off x="1872" y="1296"/>
              <a:ext cx="1392" cy="91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27" name="Text Box 2055"/>
            <p:cNvSpPr txBox="1">
              <a:spLocks noChangeArrowheads="1"/>
            </p:cNvSpPr>
            <p:nvPr/>
          </p:nvSpPr>
          <p:spPr bwMode="auto">
            <a:xfrm>
              <a:off x="3302" y="700"/>
              <a:ext cx="2378" cy="614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2800" dirty="0">
                  <a:solidFill>
                    <a:schemeClr val="tx1"/>
                  </a:solidFill>
                  <a:ea typeface="宋体" pitchFamily="2" charset="-122"/>
                </a:rPr>
                <a:t>可改为：</a:t>
              </a:r>
            </a:p>
            <a:p>
              <a:pPr algn="l"/>
              <a:r>
                <a:rPr kumimoji="0"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for(i=0; a[i</a:t>
              </a:r>
              <a:r>
                <a:rPr kumimoji="0" lang="en-US" altLang="zh-CN" sz="2800" dirty="0" smtClean="0">
                  <a:solidFill>
                    <a:schemeClr val="tx1"/>
                  </a:solidFill>
                  <a:ea typeface="宋体" pitchFamily="2" charset="-122"/>
                </a:rPr>
                <a:t>]!='\0'; </a:t>
              </a:r>
              <a:r>
                <a:rPr kumimoji="0" lang="en-US" altLang="zh-CN" sz="2800" dirty="0">
                  <a:solidFill>
                    <a:schemeClr val="tx1"/>
                  </a:solidFill>
                  <a:ea typeface="宋体" pitchFamily="2" charset="-122"/>
                </a:rPr>
                <a:t>i++);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  <p:bldP spid="15872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9144000" cy="651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 dirty="0">
                <a:solidFill>
                  <a:srgbClr val="CC3300"/>
                </a:solidFill>
                <a:ea typeface="宋体" pitchFamily="2" charset="-122"/>
              </a:rPr>
              <a:t>解2：用字符指针实现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using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char  a[20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]="ABCD",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b[10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]="EFG";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char *pa=a,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pb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=b;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//pa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指向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a[ ],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pb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指向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b[ ]</a:t>
            </a:r>
            <a:endParaRPr lang="en-US" altLang="zh-CN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while(*pa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!='\0')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pa++;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循环结束后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,pa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指向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a[]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尾部</a:t>
            </a:r>
            <a:r>
              <a:rPr lang="zh-CN" altLang="zh-CN" sz="2400" dirty="0" smtClean="0">
                <a:solidFill>
                  <a:schemeClr val="accent2"/>
                </a:solidFill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'</a:t>
            </a:r>
            <a:r>
              <a:rPr lang="zh-CN" altLang="zh-CN" sz="2400" dirty="0" smtClean="0">
                <a:solidFill>
                  <a:schemeClr val="accent2"/>
                </a:solidFill>
                <a:ea typeface="宋体" pitchFamily="2" charset="-122"/>
              </a:rPr>
              <a:t>\0</a:t>
            </a:r>
            <a:r>
              <a:rPr lang="en-US" altLang="zh-CN" sz="2400" dirty="0" smtClean="0">
                <a:solidFill>
                  <a:schemeClr val="accent2"/>
                </a:solidFill>
                <a:ea typeface="宋体" pitchFamily="2" charset="-122"/>
              </a:rPr>
              <a:t>'</a:t>
            </a:r>
            <a:endParaRPr lang="en-US" altLang="zh-CN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while(*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pb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!='\0')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{    *pa=*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pb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pa++;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pb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++;    }</a:t>
            </a:r>
          </a:p>
          <a:p>
            <a:pPr algn="l">
              <a:spcBef>
                <a:spcPct val="3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*pa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='\0';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pa=a;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pa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8600" y="431800"/>
            <a:ext cx="9233618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几点说明：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①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一个指针变量只能指向同一数据类型的变量，该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数据类型是在定义指针变量时明确给定的。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②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C++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语言规定有效数据的指针不指向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单元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为非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值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，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如果指针变量值为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，即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NULL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C++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已预先</a:t>
            </a:r>
            <a:r>
              <a:rPr lang="zh-CN" altLang="zh-CN" sz="2800" dirty="0" smtClean="0">
                <a:solidFill>
                  <a:schemeClr val="tx1"/>
                </a:solidFill>
                <a:ea typeface="宋体" pitchFamily="2" charset="-122"/>
              </a:rPr>
              <a:t>定义</a:t>
            </a:r>
            <a:r>
              <a:rPr lang="zh-CN" altLang="en-US" sz="2800" dirty="0" smtClean="0">
                <a:solidFill>
                  <a:schemeClr val="tx1"/>
                </a:solidFill>
                <a:ea typeface="宋体" pitchFamily="2" charset="-122"/>
              </a:rPr>
              <a:t>），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表示空指针，即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不指向任何变量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  <a:sym typeface="Wingdings" pitchFamily="2" charset="2"/>
              </a:rPr>
              <a:t>③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不要把地址值与整数类型值相混淆。</a:t>
            </a:r>
          </a:p>
          <a:p>
            <a:pPr algn="l">
              <a:lnSpc>
                <a:spcPct val="14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例如：地址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2000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与整型量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2000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是两个不同的概念。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026"/>
          <p:cNvSpPr txBox="1">
            <a:spLocks noChangeArrowheads="1"/>
          </p:cNvSpPr>
          <p:nvPr/>
        </p:nvSpPr>
        <p:spPr bwMode="auto">
          <a:xfrm>
            <a:off x="152400" y="76200"/>
            <a:ext cx="8305800" cy="618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2.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字符串指针作函数参数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9900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9.19] </a:t>
            </a:r>
          </a:p>
          <a:p>
            <a:pPr algn="l"/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my_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strlen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char *s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自定义函数 </a:t>
            </a:r>
          </a:p>
          <a:p>
            <a:pPr algn="l"/>
            <a:r>
              <a:rPr lang="zh-CN" altLang="en-US" sz="2400" dirty="0">
                <a:solidFill>
                  <a:srgbClr val="FF3300"/>
                </a:solidFill>
                <a:ea typeface="宋体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n ;                             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for(n=0 ;*s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!='\0'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;s++) n++ ;   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return(n);  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{    char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]="Hello!"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'\t';         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my_strlen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'\t';           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           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    return 0;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160777" name="Group 1033"/>
          <p:cNvGrpSpPr>
            <a:grpSpLocks/>
          </p:cNvGrpSpPr>
          <p:nvPr/>
        </p:nvGrpSpPr>
        <p:grpSpPr bwMode="auto">
          <a:xfrm>
            <a:off x="371475" y="4419600"/>
            <a:ext cx="7600950" cy="2155825"/>
            <a:chOff x="234" y="2784"/>
            <a:chExt cx="4788" cy="1358"/>
          </a:xfrm>
        </p:grpSpPr>
        <p:sp>
          <p:nvSpPr>
            <p:cNvPr id="160772" name="Text Box 1028"/>
            <p:cNvSpPr txBox="1">
              <a:spLocks noChangeArrowheads="1"/>
            </p:cNvSpPr>
            <p:nvPr/>
          </p:nvSpPr>
          <p:spPr bwMode="auto">
            <a:xfrm>
              <a:off x="234" y="3522"/>
              <a:ext cx="4788" cy="6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00"/>
                  </a:solidFill>
                  <a:ea typeface="宋体" pitchFamily="2" charset="-122"/>
                </a:rPr>
                <a:t>形参</a:t>
              </a: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r>
                <a:rPr lang="zh-CN" altLang="en-US" sz="2800" dirty="0">
                  <a:solidFill>
                    <a:srgbClr val="000000"/>
                  </a:solidFill>
                  <a:ea typeface="宋体" pitchFamily="2" charset="-122"/>
                </a:rPr>
                <a:t>数值的变化不会影响主调函数中的实参</a:t>
              </a: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, </a:t>
              </a:r>
            </a:p>
            <a:p>
              <a:pPr algn="l"/>
              <a:r>
                <a:rPr lang="zh-CN" altLang="en-US" sz="2800" dirty="0">
                  <a:solidFill>
                    <a:srgbClr val="000000"/>
                  </a:solidFill>
                  <a:ea typeface="宋体" pitchFamily="2" charset="-122"/>
                </a:rPr>
                <a:t>函数调用后再次输出</a:t>
              </a:r>
              <a:r>
                <a:rPr lang="en-US" altLang="zh-CN" sz="2800" dirty="0" err="1">
                  <a:solidFill>
                    <a:srgbClr val="000000"/>
                  </a:solidFill>
                  <a:ea typeface="宋体" pitchFamily="2" charset="-122"/>
                </a:rPr>
                <a:t>str</a:t>
              </a:r>
              <a:r>
                <a:rPr lang="zh-CN" altLang="en-US" sz="2800" dirty="0">
                  <a:solidFill>
                    <a:srgbClr val="000000"/>
                  </a:solidFill>
                  <a:ea typeface="宋体" pitchFamily="2" charset="-122"/>
                </a:rPr>
                <a:t>数组首字符</a:t>
              </a:r>
              <a:r>
                <a:rPr lang="en-US" altLang="zh-CN" sz="2800" dirty="0">
                  <a:solidFill>
                    <a:srgbClr val="000000"/>
                  </a:solidFill>
                  <a:ea typeface="宋体" pitchFamily="2" charset="-122"/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  <a:ea typeface="宋体" pitchFamily="2" charset="-122"/>
                </a:rPr>
                <a:t>没有变化。</a:t>
              </a:r>
            </a:p>
          </p:txBody>
        </p:sp>
        <p:sp>
          <p:nvSpPr>
            <p:cNvPr id="160773" name="Oval 1029"/>
            <p:cNvSpPr>
              <a:spLocks noChangeArrowheads="1"/>
            </p:cNvSpPr>
            <p:nvPr/>
          </p:nvSpPr>
          <p:spPr bwMode="auto">
            <a:xfrm>
              <a:off x="2352" y="2784"/>
              <a:ext cx="624" cy="3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0774" name="Line 1030"/>
            <p:cNvSpPr>
              <a:spLocks noChangeShapeType="1"/>
            </p:cNvSpPr>
            <p:nvPr/>
          </p:nvSpPr>
          <p:spPr bwMode="auto">
            <a:xfrm flipH="1" flipV="1">
              <a:off x="2688" y="3120"/>
              <a:ext cx="0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0776" name="Text Box 1032"/>
          <p:cNvSpPr txBox="1">
            <a:spLocks noChangeArrowheads="1"/>
          </p:cNvSpPr>
          <p:nvPr/>
        </p:nvSpPr>
        <p:spPr bwMode="auto">
          <a:xfrm>
            <a:off x="4267200" y="2667000"/>
            <a:ext cx="46482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运行结果：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H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6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H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050"/>
          <p:cNvSpPr txBox="1">
            <a:spLocks noChangeArrowheads="1"/>
          </p:cNvSpPr>
          <p:nvPr/>
        </p:nvSpPr>
        <p:spPr bwMode="auto">
          <a:xfrm>
            <a:off x="228600" y="142875"/>
            <a:ext cx="8458200" cy="582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9900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9.20]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比较两个字符串的大小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my_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strcmp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s,char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*t)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自定义函数 </a:t>
            </a: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for( ; *s==*t; s++,t++)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if(*s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=='\0')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return(0);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return (*s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－*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t)&gt;0 ? 1 : -1;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}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   char s1[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]="Hello!";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char *s2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="Hello!";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my_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strcmp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(s1, s2)&lt;&lt;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'\t';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my_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strcmp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("Hi",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s2)&lt;&lt;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  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}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161795" name="Text Box 2051"/>
          <p:cNvSpPr txBox="1">
            <a:spLocks noChangeArrowheads="1"/>
          </p:cNvSpPr>
          <p:nvPr/>
        </p:nvSpPr>
        <p:spPr bwMode="auto">
          <a:xfrm>
            <a:off x="539552" y="5790208"/>
            <a:ext cx="768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说明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zh-CN" altLang="en-US" sz="2800" u="sng" dirty="0">
                <a:solidFill>
                  <a:srgbClr val="000000"/>
                </a:solidFill>
                <a:ea typeface="宋体" pitchFamily="2" charset="-122"/>
              </a:rPr>
              <a:t>字符串作实参，传递的是字符串的首地址</a:t>
            </a:r>
          </a:p>
        </p:txBody>
      </p:sp>
      <p:sp>
        <p:nvSpPr>
          <p:cNvPr id="161796" name="Text Box 2052"/>
          <p:cNvSpPr txBox="1">
            <a:spLocks noChangeArrowheads="1"/>
          </p:cNvSpPr>
          <p:nvPr/>
        </p:nvSpPr>
        <p:spPr bwMode="auto">
          <a:xfrm>
            <a:off x="6019800" y="3048000"/>
            <a:ext cx="26670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输出：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0           1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610600" cy="659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9.21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字符串拷贝函数，比较以下几个函数：</a:t>
            </a:r>
          </a:p>
          <a:p>
            <a:pPr algn="l">
              <a:lnSpc>
                <a:spcPct val="95000"/>
              </a:lnSpc>
            </a:pPr>
            <a:r>
              <a:rPr lang="zh-CN" altLang="en-US" sz="16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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copy_string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to[ ], char from[ ])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i=0 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while(from[i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]!='\0')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{ to[i]=from[i];i++ ; }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to[i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]='\0'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}</a:t>
            </a:r>
            <a:endParaRPr lang="en-US" altLang="zh-CN" sz="1600" dirty="0">
              <a:solidFill>
                <a:srgbClr val="CC3300"/>
              </a:solidFill>
              <a:ea typeface="宋体" pitchFamily="2" charset="-122"/>
              <a:sym typeface="Monotype Sorts" charset="2"/>
            </a:endParaRPr>
          </a:p>
          <a:p>
            <a:pPr algn="l">
              <a:lnSpc>
                <a:spcPct val="95000"/>
              </a:lnSpc>
            </a:pPr>
            <a:r>
              <a:rPr lang="en-US" altLang="zh-CN" sz="16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copy_string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to[ ], char from[ ])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i=0 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while((to[i]=from[i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])!='\0')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i++ ;  }</a:t>
            </a:r>
          </a:p>
          <a:p>
            <a:pPr algn="l">
              <a:lnSpc>
                <a:spcPct val="95000"/>
              </a:lnSpc>
            </a:pPr>
            <a:r>
              <a:rPr lang="en-US" altLang="zh-CN" sz="16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copy_string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*to, char *from)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while((*to=*from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)!='\0')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{  to++ ; from++ ; }  }</a:t>
            </a:r>
            <a:endParaRPr lang="en-US" altLang="zh-CN" sz="24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6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copy_string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*to, char *from)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while((*to++ = *from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++)!='\0')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}</a:t>
            </a:r>
            <a:endParaRPr lang="en-US" altLang="zh-CN" sz="32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600" dirty="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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void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copy_string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(char *to, char *from)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{  while(*to++ = *from++) ;  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76200" y="0"/>
            <a:ext cx="5746750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9.3.4 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二维数组与指针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、二维数组的地址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(1)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行指针和元素指针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例：有定义：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a[3][4];            </a:t>
            </a:r>
          </a:p>
        </p:txBody>
      </p:sp>
      <p:grpSp>
        <p:nvGrpSpPr>
          <p:cNvPr id="191541" name="Group 53"/>
          <p:cNvGrpSpPr>
            <a:grpSpLocks/>
          </p:cNvGrpSpPr>
          <p:nvPr/>
        </p:nvGrpSpPr>
        <p:grpSpPr bwMode="auto">
          <a:xfrm>
            <a:off x="228600" y="2006600"/>
            <a:ext cx="8686800" cy="2230438"/>
            <a:chOff x="144" y="912"/>
            <a:chExt cx="5472" cy="1405"/>
          </a:xfrm>
        </p:grpSpPr>
        <p:grpSp>
          <p:nvGrpSpPr>
            <p:cNvPr id="191542" name="Group 54"/>
            <p:cNvGrpSpPr>
              <a:grpSpLocks/>
            </p:cNvGrpSpPr>
            <p:nvPr/>
          </p:nvGrpSpPr>
          <p:grpSpPr bwMode="auto">
            <a:xfrm>
              <a:off x="1477" y="1008"/>
              <a:ext cx="624" cy="1309"/>
              <a:chOff x="2101" y="1008"/>
              <a:chExt cx="624" cy="1309"/>
            </a:xfrm>
          </p:grpSpPr>
          <p:sp>
            <p:nvSpPr>
              <p:cNvPr id="191543" name="Text Box 55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602" cy="13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a[0]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a[1]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a[2]</a:t>
                </a:r>
              </a:p>
            </p:txBody>
          </p:sp>
          <p:sp>
            <p:nvSpPr>
              <p:cNvPr id="191544" name="Line 56"/>
              <p:cNvSpPr>
                <a:spLocks noChangeShapeType="1"/>
              </p:cNvSpPr>
              <p:nvPr/>
            </p:nvSpPr>
            <p:spPr bwMode="auto">
              <a:xfrm>
                <a:off x="2101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1545" name="Line 57"/>
              <p:cNvSpPr>
                <a:spLocks noChangeShapeType="1"/>
              </p:cNvSpPr>
              <p:nvPr/>
            </p:nvSpPr>
            <p:spPr bwMode="auto">
              <a:xfrm>
                <a:off x="2101" y="19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1546" name="Line 58"/>
            <p:cNvSpPr>
              <a:spLocks noChangeShapeType="1"/>
            </p:cNvSpPr>
            <p:nvPr/>
          </p:nvSpPr>
          <p:spPr bwMode="auto">
            <a:xfrm>
              <a:off x="720" y="11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7" name="Text Box 59"/>
            <p:cNvSpPr txBox="1">
              <a:spLocks noChangeArrowheads="1"/>
            </p:cNvSpPr>
            <p:nvPr/>
          </p:nvSpPr>
          <p:spPr bwMode="auto">
            <a:xfrm>
              <a:off x="144" y="912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a+0</a:t>
              </a:r>
            </a:p>
          </p:txBody>
        </p:sp>
        <p:sp>
          <p:nvSpPr>
            <p:cNvPr id="191548" name="Line 60"/>
            <p:cNvSpPr>
              <a:spLocks noChangeShapeType="1"/>
            </p:cNvSpPr>
            <p:nvPr/>
          </p:nvSpPr>
          <p:spPr bwMode="auto">
            <a:xfrm>
              <a:off x="2016" y="13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49" name="Line 61"/>
            <p:cNvSpPr>
              <a:spLocks noChangeShapeType="1"/>
            </p:cNvSpPr>
            <p:nvPr/>
          </p:nvSpPr>
          <p:spPr bwMode="auto">
            <a:xfrm>
              <a:off x="720" y="156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0" name="Text Box 62"/>
            <p:cNvSpPr txBox="1">
              <a:spLocks noChangeArrowheads="1"/>
            </p:cNvSpPr>
            <p:nvPr/>
          </p:nvSpPr>
          <p:spPr bwMode="auto">
            <a:xfrm>
              <a:off x="144" y="1324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a+1</a:t>
              </a:r>
            </a:p>
          </p:txBody>
        </p:sp>
        <p:sp>
          <p:nvSpPr>
            <p:cNvPr id="191551" name="Line 63"/>
            <p:cNvSpPr>
              <a:spLocks noChangeShapeType="1"/>
            </p:cNvSpPr>
            <p:nvPr/>
          </p:nvSpPr>
          <p:spPr bwMode="auto">
            <a:xfrm>
              <a:off x="720" y="19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2" name="Text Box 64"/>
            <p:cNvSpPr txBox="1">
              <a:spLocks noChangeArrowheads="1"/>
            </p:cNvSpPr>
            <p:nvPr/>
          </p:nvSpPr>
          <p:spPr bwMode="auto">
            <a:xfrm>
              <a:off x="144" y="1756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a+2</a:t>
              </a:r>
            </a:p>
          </p:txBody>
        </p:sp>
        <p:sp>
          <p:nvSpPr>
            <p:cNvPr id="191553" name="Text Box 65"/>
            <p:cNvSpPr txBox="1">
              <a:spLocks noChangeArrowheads="1"/>
            </p:cNvSpPr>
            <p:nvPr/>
          </p:nvSpPr>
          <p:spPr bwMode="auto">
            <a:xfrm>
              <a:off x="2544" y="1155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a[0][0]  a[0][1]  a[0][2]  a[0][3]</a:t>
              </a:r>
            </a:p>
          </p:txBody>
        </p:sp>
        <p:sp>
          <p:nvSpPr>
            <p:cNvPr id="191554" name="Line 66"/>
            <p:cNvSpPr>
              <a:spLocks noChangeShapeType="1"/>
            </p:cNvSpPr>
            <p:nvPr/>
          </p:nvSpPr>
          <p:spPr bwMode="auto">
            <a:xfrm>
              <a:off x="2016" y="171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2544" y="1569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a[1][0]  a[1][1]  a[1][2]  a[1][3]</a:t>
              </a:r>
            </a:p>
          </p:txBody>
        </p:sp>
        <p:sp>
          <p:nvSpPr>
            <p:cNvPr id="191556" name="Line 68"/>
            <p:cNvSpPr>
              <a:spLocks noChangeShapeType="1"/>
            </p:cNvSpPr>
            <p:nvPr/>
          </p:nvSpPr>
          <p:spPr bwMode="auto">
            <a:xfrm>
              <a:off x="2016" y="211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57" name="Text Box 69"/>
            <p:cNvSpPr txBox="1">
              <a:spLocks noChangeArrowheads="1"/>
            </p:cNvSpPr>
            <p:nvPr/>
          </p:nvSpPr>
          <p:spPr bwMode="auto">
            <a:xfrm>
              <a:off x="2544" y="1968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a[2][0]  a[2][1]  a[2][2]  a[2][3]</a:t>
              </a:r>
            </a:p>
          </p:txBody>
        </p:sp>
      </p:grpSp>
      <p:grpSp>
        <p:nvGrpSpPr>
          <p:cNvPr id="191562" name="Group 74"/>
          <p:cNvGrpSpPr>
            <a:grpSpLocks/>
          </p:cNvGrpSpPr>
          <p:nvPr/>
        </p:nvGrpSpPr>
        <p:grpSpPr bwMode="auto">
          <a:xfrm>
            <a:off x="304800" y="2360613"/>
            <a:ext cx="8839200" cy="3767137"/>
            <a:chOff x="192" y="1266"/>
            <a:chExt cx="5568" cy="2373"/>
          </a:xfrm>
        </p:grpSpPr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192" y="2660"/>
              <a:ext cx="499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CC3300"/>
                  </a:solidFill>
                  <a:ea typeface="宋体" pitchFamily="2" charset="-122"/>
                </a:rPr>
                <a:t>将每行看成一个“大元素（即一维数组）”，</a:t>
              </a:r>
            </a:p>
            <a:p>
              <a:pPr algn="l"/>
              <a:r>
                <a:rPr lang="zh-CN" altLang="en-US" sz="3200" dirty="0">
                  <a:solidFill>
                    <a:srgbClr val="CC3300"/>
                  </a:solidFill>
                  <a:ea typeface="宋体" pitchFamily="2" charset="-122"/>
                </a:rPr>
                <a:t>二维数组是这些“大元素”的数组</a:t>
              </a:r>
              <a:r>
                <a:rPr lang="en-US" altLang="zh-CN" sz="3200" dirty="0">
                  <a:solidFill>
                    <a:srgbClr val="CC3300"/>
                  </a:solidFill>
                  <a:ea typeface="宋体" pitchFamily="2" charset="-122"/>
                </a:rPr>
                <a:t>,</a:t>
              </a:r>
            </a:p>
            <a:p>
              <a:pPr algn="l"/>
              <a:r>
                <a:rPr lang="zh-CN" altLang="en-US" sz="3200" dirty="0">
                  <a:solidFill>
                    <a:srgbClr val="CC3300"/>
                  </a:solidFill>
                  <a:ea typeface="宋体" pitchFamily="2" charset="-122"/>
                </a:rPr>
                <a:t>即二维数组是数组的数组。</a:t>
              </a:r>
            </a:p>
          </p:txBody>
        </p:sp>
        <p:sp>
          <p:nvSpPr>
            <p:cNvPr id="191559" name="Oval 71"/>
            <p:cNvSpPr>
              <a:spLocks noChangeArrowheads="1"/>
            </p:cNvSpPr>
            <p:nvPr/>
          </p:nvSpPr>
          <p:spPr bwMode="auto">
            <a:xfrm>
              <a:off x="2496" y="1266"/>
              <a:ext cx="3264" cy="43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60" name="Oval 72"/>
            <p:cNvSpPr>
              <a:spLocks noChangeArrowheads="1"/>
            </p:cNvSpPr>
            <p:nvPr/>
          </p:nvSpPr>
          <p:spPr bwMode="auto">
            <a:xfrm>
              <a:off x="2496" y="1650"/>
              <a:ext cx="3264" cy="43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1561" name="Oval 73"/>
            <p:cNvSpPr>
              <a:spLocks noChangeArrowheads="1"/>
            </p:cNvSpPr>
            <p:nvPr/>
          </p:nvSpPr>
          <p:spPr bwMode="auto">
            <a:xfrm>
              <a:off x="2496" y="2082"/>
              <a:ext cx="3264" cy="43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21" name="Group 21"/>
          <p:cNvGrpSpPr>
            <a:grpSpLocks/>
          </p:cNvGrpSpPr>
          <p:nvPr/>
        </p:nvGrpSpPr>
        <p:grpSpPr bwMode="auto">
          <a:xfrm>
            <a:off x="228600" y="533400"/>
            <a:ext cx="8686800" cy="2230438"/>
            <a:chOff x="144" y="912"/>
            <a:chExt cx="5472" cy="1405"/>
          </a:xfrm>
        </p:grpSpPr>
        <p:grpSp>
          <p:nvGrpSpPr>
            <p:cNvPr id="179205" name="Group 5"/>
            <p:cNvGrpSpPr>
              <a:grpSpLocks/>
            </p:cNvGrpSpPr>
            <p:nvPr/>
          </p:nvGrpSpPr>
          <p:grpSpPr bwMode="auto">
            <a:xfrm>
              <a:off x="1477" y="1008"/>
              <a:ext cx="624" cy="1309"/>
              <a:chOff x="2101" y="1008"/>
              <a:chExt cx="624" cy="1309"/>
            </a:xfrm>
          </p:grpSpPr>
          <p:sp>
            <p:nvSpPr>
              <p:cNvPr id="179202" name="Text Box 2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602" cy="13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a[0]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a[1]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a[2]</a:t>
                </a:r>
              </a:p>
            </p:txBody>
          </p:sp>
          <p:sp>
            <p:nvSpPr>
              <p:cNvPr id="179203" name="Line 3"/>
              <p:cNvSpPr>
                <a:spLocks noChangeShapeType="1"/>
              </p:cNvSpPr>
              <p:nvPr/>
            </p:nvSpPr>
            <p:spPr bwMode="auto">
              <a:xfrm>
                <a:off x="2101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204" name="Line 4"/>
              <p:cNvSpPr>
                <a:spLocks noChangeShapeType="1"/>
              </p:cNvSpPr>
              <p:nvPr/>
            </p:nvSpPr>
            <p:spPr bwMode="auto">
              <a:xfrm>
                <a:off x="2101" y="19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720" y="11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07" name="Text Box 7"/>
            <p:cNvSpPr txBox="1">
              <a:spLocks noChangeArrowheads="1"/>
            </p:cNvSpPr>
            <p:nvPr/>
          </p:nvSpPr>
          <p:spPr bwMode="auto">
            <a:xfrm>
              <a:off x="144" y="912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rgbClr val="CC3300"/>
                  </a:solidFill>
                  <a:ea typeface="宋体" pitchFamily="2" charset="-122"/>
                </a:rPr>
                <a:t>a+0</a:t>
              </a:r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2016" y="13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>
              <a:off x="720" y="156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144" y="1324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rgbClr val="CC3300"/>
                  </a:solidFill>
                  <a:ea typeface="宋体" pitchFamily="2" charset="-122"/>
                </a:rPr>
                <a:t>a+1</a:t>
              </a: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>
              <a:off x="720" y="19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12" name="Text Box 12"/>
            <p:cNvSpPr txBox="1">
              <a:spLocks noChangeArrowheads="1"/>
            </p:cNvSpPr>
            <p:nvPr/>
          </p:nvSpPr>
          <p:spPr bwMode="auto">
            <a:xfrm>
              <a:off x="144" y="1756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rgbClr val="CC3300"/>
                  </a:solidFill>
                  <a:ea typeface="宋体" pitchFamily="2" charset="-122"/>
                </a:rPr>
                <a:t>a+2</a:t>
              </a:r>
            </a:p>
          </p:txBody>
        </p:sp>
        <p:sp>
          <p:nvSpPr>
            <p:cNvPr id="179213" name="Text Box 13"/>
            <p:cNvSpPr txBox="1">
              <a:spLocks noChangeArrowheads="1"/>
            </p:cNvSpPr>
            <p:nvPr/>
          </p:nvSpPr>
          <p:spPr bwMode="auto">
            <a:xfrm>
              <a:off x="2544" y="1155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a[0][0]  a[0][1]  a[0][2]  a[0][3]</a:t>
              </a:r>
            </a:p>
          </p:txBody>
        </p:sp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2016" y="171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18" name="Text Box 18"/>
            <p:cNvSpPr txBox="1">
              <a:spLocks noChangeArrowheads="1"/>
            </p:cNvSpPr>
            <p:nvPr/>
          </p:nvSpPr>
          <p:spPr bwMode="auto">
            <a:xfrm>
              <a:off x="2544" y="1569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a[1][0]  a[1][1]  a[1][2]  a[1][3]</a:t>
              </a:r>
            </a:p>
          </p:txBody>
        </p:sp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2016" y="211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20" name="Text Box 20"/>
            <p:cNvSpPr txBox="1">
              <a:spLocks noChangeArrowheads="1"/>
            </p:cNvSpPr>
            <p:nvPr/>
          </p:nvSpPr>
          <p:spPr bwMode="auto">
            <a:xfrm>
              <a:off x="2544" y="1968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a[2][0]  a[2][1]  a[2][2]  a[2][3]</a:t>
              </a:r>
            </a:p>
          </p:txBody>
        </p:sp>
      </p:grp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228600" y="2992438"/>
            <a:ext cx="47291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二维数组名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指向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a[0],</a:t>
            </a:r>
          </a:p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是</a:t>
            </a:r>
            <a:r>
              <a:rPr lang="zh-CN" altLang="en-US" sz="2800" u="sng">
                <a:solidFill>
                  <a:srgbClr val="CC3300"/>
                </a:solidFill>
                <a:ea typeface="宋体" pitchFamily="2" charset="-122"/>
              </a:rPr>
              <a:t>行指针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，</a:t>
            </a:r>
          </a:p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a+1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指向下一行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即指向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a[1]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。</a:t>
            </a:r>
          </a:p>
        </p:txBody>
      </p:sp>
      <p:grpSp>
        <p:nvGrpSpPr>
          <p:cNvPr id="179231" name="Group 31"/>
          <p:cNvGrpSpPr>
            <a:grpSpLocks/>
          </p:cNvGrpSpPr>
          <p:nvPr/>
        </p:nvGrpSpPr>
        <p:grpSpPr bwMode="auto">
          <a:xfrm>
            <a:off x="304800" y="0"/>
            <a:ext cx="5918200" cy="5815013"/>
            <a:chOff x="192" y="0"/>
            <a:chExt cx="3728" cy="3663"/>
          </a:xfrm>
        </p:grpSpPr>
        <p:sp>
          <p:nvSpPr>
            <p:cNvPr id="179226" name="Text Box 26"/>
            <p:cNvSpPr txBox="1">
              <a:spLocks noChangeArrowheads="1"/>
            </p:cNvSpPr>
            <p:nvPr/>
          </p:nvSpPr>
          <p:spPr bwMode="auto">
            <a:xfrm>
              <a:off x="192" y="2798"/>
              <a:ext cx="372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一维数组名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指向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a[0][0],</a:t>
              </a:r>
            </a:p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是</a:t>
              </a:r>
              <a:r>
                <a:rPr lang="zh-CN" altLang="en-US" sz="2800" u="sng">
                  <a:solidFill>
                    <a:schemeClr val="accent2"/>
                  </a:solidFill>
                  <a:ea typeface="宋体" pitchFamily="2" charset="-122"/>
                </a:rPr>
                <a:t>元素指针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，</a:t>
              </a:r>
            </a:p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a[0]+1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指向下一元素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, 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即指向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a[0][1]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。</a:t>
              </a:r>
            </a:p>
          </p:txBody>
        </p:sp>
        <p:sp>
          <p:nvSpPr>
            <p:cNvPr id="179227" name="Text Box 27"/>
            <p:cNvSpPr txBox="1">
              <a:spLocks noChangeArrowheads="1"/>
            </p:cNvSpPr>
            <p:nvPr/>
          </p:nvSpPr>
          <p:spPr bwMode="auto">
            <a:xfrm>
              <a:off x="2534" y="0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accent2"/>
                  </a:solidFill>
                  <a:ea typeface="宋体" pitchFamily="2" charset="-122"/>
                </a:rPr>
                <a:t>a[0]     a[0]+1</a:t>
              </a:r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>
              <a:off x="2784" y="29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>
              <a:off x="3408" y="294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32" name="Text Box 32"/>
          <p:cNvSpPr txBox="1">
            <a:spLocks noChangeArrowheads="1"/>
          </p:cNvSpPr>
          <p:nvPr/>
        </p:nvSpPr>
        <p:spPr bwMode="auto">
          <a:xfrm>
            <a:off x="593725" y="5857875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a[1]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和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a[2]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的意义类推！！！</a:t>
            </a:r>
          </a:p>
        </p:txBody>
      </p:sp>
      <p:sp>
        <p:nvSpPr>
          <p:cNvPr id="179233" name="AutoShape 33"/>
          <p:cNvSpPr>
            <a:spLocks noChangeArrowheads="1"/>
          </p:cNvSpPr>
          <p:nvPr/>
        </p:nvSpPr>
        <p:spPr bwMode="auto">
          <a:xfrm>
            <a:off x="4953000" y="2895600"/>
            <a:ext cx="4038600" cy="2133600"/>
          </a:xfrm>
          <a:prstGeom prst="wedgeRoundRectCallout">
            <a:avLst>
              <a:gd name="adj1" fmla="val -35574"/>
              <a:gd name="adj2" fmla="val 62056"/>
              <a:gd name="adj3" fmla="val 16667"/>
            </a:avLst>
          </a:prstGeom>
          <a:solidFill>
            <a:srgbClr val="FFFFCC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zh-CN" sz="2800" u="sng">
                <a:solidFill>
                  <a:schemeClr val="accent2"/>
                </a:solidFill>
                <a:ea typeface="宋体" pitchFamily="2" charset="-122"/>
              </a:rPr>
              <a:t>注意：</a:t>
            </a:r>
            <a:endParaRPr lang="zh-CN" altLang="en-US" sz="2800" u="sng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en-US" altLang="zh-CN" sz="2800" u="sng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zh-CN" altLang="zh-CN" sz="2800" u="sng">
                <a:solidFill>
                  <a:srgbClr val="CC3300"/>
                </a:solidFill>
                <a:ea typeface="宋体" pitchFamily="2" charset="-122"/>
              </a:rPr>
              <a:t>和</a:t>
            </a:r>
            <a:r>
              <a:rPr lang="en-US" altLang="zh-CN" sz="2800" u="sng">
                <a:solidFill>
                  <a:srgbClr val="CC3300"/>
                </a:solidFill>
                <a:ea typeface="宋体" pitchFamily="2" charset="-122"/>
              </a:rPr>
              <a:t>a[i]</a:t>
            </a:r>
            <a:r>
              <a:rPr lang="zh-CN" altLang="zh-CN" sz="2800" u="sng">
                <a:solidFill>
                  <a:srgbClr val="CC3300"/>
                </a:solidFill>
                <a:ea typeface="宋体" pitchFamily="2" charset="-122"/>
              </a:rPr>
              <a:t>是两种类型不同的指针常量。</a:t>
            </a:r>
            <a:endParaRPr lang="zh-CN" altLang="en-US" sz="280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a[i]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的类型是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int *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7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5" grpId="0" autoUpdateAnimBg="0"/>
      <p:bldP spid="179232" grpId="0" autoUpdateAnimBg="0"/>
      <p:bldP spid="17923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228600" y="2819400"/>
            <a:ext cx="7726363" cy="301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从</a:t>
            </a:r>
            <a:r>
              <a:rPr lang="zh-CN" altLang="en-US" sz="3200" u="sng">
                <a:solidFill>
                  <a:schemeClr val="accent2"/>
                </a:solidFill>
                <a:ea typeface="宋体" pitchFamily="2" charset="-122"/>
              </a:rPr>
              <a:t>元素指针</a:t>
            </a: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的角度来看：</a:t>
            </a:r>
          </a:p>
          <a:p>
            <a:pPr algn="l"/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若欲访问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a[i][j],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可以写成 *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( a[i]+j )</a:t>
            </a:r>
          </a:p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从</a:t>
            </a:r>
            <a:r>
              <a:rPr lang="zh-CN" altLang="en-US" sz="3200" u="sng">
                <a:solidFill>
                  <a:schemeClr val="accent2"/>
                </a:solidFill>
                <a:ea typeface="宋体" pitchFamily="2" charset="-122"/>
              </a:rPr>
              <a:t>行指针</a:t>
            </a: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的角度来看：</a:t>
            </a:r>
          </a:p>
          <a:p>
            <a:pPr algn="l"/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*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(a+i) ==&gt; a[i]</a:t>
            </a:r>
            <a:r>
              <a:rPr lang="en-US" altLang="zh-CN" sz="2400">
                <a:solidFill>
                  <a:srgbClr val="CC3300"/>
                </a:solidFill>
                <a:ea typeface="宋体" pitchFamily="2" charset="-122"/>
              </a:rPr>
              <a:t> </a:t>
            </a:r>
          </a:p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所以访问元素</a:t>
            </a:r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a[i][j]</a:t>
            </a:r>
            <a:r>
              <a:rPr lang="zh-CN" altLang="en-US" sz="320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也可写成 *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(*(a+i)+j )</a:t>
            </a:r>
          </a:p>
        </p:txBody>
      </p:sp>
      <p:grpSp>
        <p:nvGrpSpPr>
          <p:cNvPr id="215043" name="Group 3"/>
          <p:cNvGrpSpPr>
            <a:grpSpLocks/>
          </p:cNvGrpSpPr>
          <p:nvPr/>
        </p:nvGrpSpPr>
        <p:grpSpPr bwMode="auto">
          <a:xfrm>
            <a:off x="228600" y="360363"/>
            <a:ext cx="8686800" cy="2230437"/>
            <a:chOff x="144" y="912"/>
            <a:chExt cx="5472" cy="1405"/>
          </a:xfrm>
        </p:grpSpPr>
        <p:grpSp>
          <p:nvGrpSpPr>
            <p:cNvPr id="215044" name="Group 4"/>
            <p:cNvGrpSpPr>
              <a:grpSpLocks/>
            </p:cNvGrpSpPr>
            <p:nvPr/>
          </p:nvGrpSpPr>
          <p:grpSpPr bwMode="auto">
            <a:xfrm>
              <a:off x="1477" y="1008"/>
              <a:ext cx="624" cy="1309"/>
              <a:chOff x="2101" y="1008"/>
              <a:chExt cx="624" cy="1309"/>
            </a:xfrm>
          </p:grpSpPr>
          <p:sp>
            <p:nvSpPr>
              <p:cNvPr id="215045" name="Text Box 5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602" cy="130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a[0]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a[1]</a:t>
                </a:r>
              </a:p>
              <a:p>
                <a:pPr algn="l">
                  <a:lnSpc>
                    <a:spcPct val="120000"/>
                  </a:lnSpc>
                </a:pPr>
                <a:r>
                  <a:rPr kumimoji="0" lang="en-US" altLang="zh-CN" sz="3600">
                    <a:solidFill>
                      <a:schemeClr val="tx1"/>
                    </a:solidFill>
                    <a:ea typeface="宋体" pitchFamily="2" charset="-122"/>
                  </a:rPr>
                  <a:t>a[2]</a:t>
                </a:r>
              </a:p>
            </p:txBody>
          </p:sp>
          <p:sp>
            <p:nvSpPr>
              <p:cNvPr id="215046" name="Line 6"/>
              <p:cNvSpPr>
                <a:spLocks noChangeShapeType="1"/>
              </p:cNvSpPr>
              <p:nvPr/>
            </p:nvSpPr>
            <p:spPr bwMode="auto">
              <a:xfrm>
                <a:off x="2101" y="148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047" name="Line 7"/>
              <p:cNvSpPr>
                <a:spLocks noChangeShapeType="1"/>
              </p:cNvSpPr>
              <p:nvPr/>
            </p:nvSpPr>
            <p:spPr bwMode="auto">
              <a:xfrm>
                <a:off x="2101" y="19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720" y="115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49" name="Text Box 9"/>
            <p:cNvSpPr txBox="1">
              <a:spLocks noChangeArrowheads="1"/>
            </p:cNvSpPr>
            <p:nvPr/>
          </p:nvSpPr>
          <p:spPr bwMode="auto">
            <a:xfrm>
              <a:off x="144" y="912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a+0</a:t>
              </a:r>
            </a:p>
          </p:txBody>
        </p:sp>
        <p:sp>
          <p:nvSpPr>
            <p:cNvPr id="215050" name="Line 10"/>
            <p:cNvSpPr>
              <a:spLocks noChangeShapeType="1"/>
            </p:cNvSpPr>
            <p:nvPr/>
          </p:nvSpPr>
          <p:spPr bwMode="auto">
            <a:xfrm>
              <a:off x="2016" y="130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51" name="Line 11"/>
            <p:cNvSpPr>
              <a:spLocks noChangeShapeType="1"/>
            </p:cNvSpPr>
            <p:nvPr/>
          </p:nvSpPr>
          <p:spPr bwMode="auto">
            <a:xfrm>
              <a:off x="720" y="1564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52" name="Text Box 12"/>
            <p:cNvSpPr txBox="1">
              <a:spLocks noChangeArrowheads="1"/>
            </p:cNvSpPr>
            <p:nvPr/>
          </p:nvSpPr>
          <p:spPr bwMode="auto">
            <a:xfrm>
              <a:off x="144" y="1324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a+1</a:t>
              </a:r>
            </a:p>
          </p:txBody>
        </p:sp>
        <p:sp>
          <p:nvSpPr>
            <p:cNvPr id="215053" name="Line 13"/>
            <p:cNvSpPr>
              <a:spLocks noChangeShapeType="1"/>
            </p:cNvSpPr>
            <p:nvPr/>
          </p:nvSpPr>
          <p:spPr bwMode="auto">
            <a:xfrm>
              <a:off x="720" y="19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54" name="Text Box 14"/>
            <p:cNvSpPr txBox="1">
              <a:spLocks noChangeArrowheads="1"/>
            </p:cNvSpPr>
            <p:nvPr/>
          </p:nvSpPr>
          <p:spPr bwMode="auto">
            <a:xfrm>
              <a:off x="144" y="1756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>
                  <a:solidFill>
                    <a:schemeClr val="tx1"/>
                  </a:solidFill>
                  <a:ea typeface="宋体" pitchFamily="2" charset="-122"/>
                </a:rPr>
                <a:t>a+2</a:t>
              </a:r>
            </a:p>
          </p:txBody>
        </p:sp>
        <p:sp>
          <p:nvSpPr>
            <p:cNvPr id="215055" name="Text Box 15"/>
            <p:cNvSpPr txBox="1">
              <a:spLocks noChangeArrowheads="1"/>
            </p:cNvSpPr>
            <p:nvPr/>
          </p:nvSpPr>
          <p:spPr bwMode="auto">
            <a:xfrm>
              <a:off x="2544" y="1155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a[0][0]  a[0][1]  a[0][2]  a[0][3]</a:t>
              </a:r>
            </a:p>
          </p:txBody>
        </p:sp>
        <p:sp>
          <p:nvSpPr>
            <p:cNvPr id="215056" name="Line 16"/>
            <p:cNvSpPr>
              <a:spLocks noChangeShapeType="1"/>
            </p:cNvSpPr>
            <p:nvPr/>
          </p:nvSpPr>
          <p:spPr bwMode="auto">
            <a:xfrm>
              <a:off x="2016" y="171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57" name="Text Box 17"/>
            <p:cNvSpPr txBox="1">
              <a:spLocks noChangeArrowheads="1"/>
            </p:cNvSpPr>
            <p:nvPr/>
          </p:nvSpPr>
          <p:spPr bwMode="auto">
            <a:xfrm>
              <a:off x="2544" y="1569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a[1][0]  a[1][1]  a[1][2]  a[1][3]</a:t>
              </a:r>
            </a:p>
          </p:txBody>
        </p:sp>
        <p:sp>
          <p:nvSpPr>
            <p:cNvPr id="215058" name="Line 18"/>
            <p:cNvSpPr>
              <a:spLocks noChangeShapeType="1"/>
            </p:cNvSpPr>
            <p:nvPr/>
          </p:nvSpPr>
          <p:spPr bwMode="auto">
            <a:xfrm>
              <a:off x="2016" y="211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059" name="Text Box 19"/>
            <p:cNvSpPr txBox="1">
              <a:spLocks noChangeArrowheads="1"/>
            </p:cNvSpPr>
            <p:nvPr/>
          </p:nvSpPr>
          <p:spPr bwMode="auto">
            <a:xfrm>
              <a:off x="2544" y="1968"/>
              <a:ext cx="3072" cy="3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a[2][0]  a[2][1]  a[2][2]  a[2][3]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-76200" y="169863"/>
            <a:ext cx="6115050" cy="235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(2)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二维数组中元素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a[i][j]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地址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的表示：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    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&amp;a[i][j]    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        a[i]+j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        *(a+i)+j</a:t>
            </a:r>
          </a:p>
        </p:txBody>
      </p:sp>
      <p:sp>
        <p:nvSpPr>
          <p:cNvPr id="78852" name="AutoShape 4"/>
          <p:cNvSpPr>
            <a:spLocks/>
          </p:cNvSpPr>
          <p:nvPr/>
        </p:nvSpPr>
        <p:spPr bwMode="auto">
          <a:xfrm>
            <a:off x="168275" y="1219200"/>
            <a:ext cx="441325" cy="1143000"/>
          </a:xfrm>
          <a:prstGeom prst="leftBrace">
            <a:avLst>
              <a:gd name="adj1" fmla="val 215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8929" name="Group 81"/>
          <p:cNvGrpSpPr>
            <a:grpSpLocks/>
          </p:cNvGrpSpPr>
          <p:nvPr/>
        </p:nvGrpSpPr>
        <p:grpSpPr bwMode="auto">
          <a:xfrm>
            <a:off x="-69850" y="3124200"/>
            <a:ext cx="6416675" cy="3168650"/>
            <a:chOff x="-44" y="1968"/>
            <a:chExt cx="4042" cy="1996"/>
          </a:xfrm>
        </p:grpSpPr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-44" y="1968"/>
              <a:ext cx="4042" cy="1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</a:rPr>
                <a:t>(3)</a:t>
              </a: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</a:rPr>
                <a:t>二维数组中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元素值</a:t>
              </a: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</a:rPr>
                <a:t>的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</a:rPr>
                <a:t>    引用方法：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</a:rPr>
                <a:t>    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a[i][j]  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*(a[i]+j)  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*(*(a+i)+j)  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(*(a+i))[j]</a:t>
              </a:r>
              <a:endParaRPr lang="en-US" altLang="zh-CN" sz="28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853" name="AutoShape 5"/>
            <p:cNvSpPr>
              <a:spLocks/>
            </p:cNvSpPr>
            <p:nvPr/>
          </p:nvSpPr>
          <p:spPr bwMode="auto">
            <a:xfrm>
              <a:off x="134" y="2784"/>
              <a:ext cx="250" cy="1104"/>
            </a:xfrm>
            <a:prstGeom prst="leftBrace">
              <a:avLst>
                <a:gd name="adj1" fmla="val 36800"/>
                <a:gd name="adj2" fmla="val 5090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896" name="Group 48"/>
          <p:cNvGrpSpPr>
            <a:grpSpLocks/>
          </p:cNvGrpSpPr>
          <p:nvPr/>
        </p:nvGrpSpPr>
        <p:grpSpPr bwMode="auto">
          <a:xfrm>
            <a:off x="3686175" y="685800"/>
            <a:ext cx="5075238" cy="2940050"/>
            <a:chOff x="2320" y="576"/>
            <a:chExt cx="3197" cy="1852"/>
          </a:xfrm>
        </p:grpSpPr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>
              <a:off x="2440" y="10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8" name="Text Box 50"/>
            <p:cNvSpPr txBox="1">
              <a:spLocks noChangeArrowheads="1"/>
            </p:cNvSpPr>
            <p:nvPr/>
          </p:nvSpPr>
          <p:spPr bwMode="auto">
            <a:xfrm>
              <a:off x="2328" y="7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</a:t>
              </a:r>
            </a:p>
          </p:txBody>
        </p:sp>
        <p:grpSp>
          <p:nvGrpSpPr>
            <p:cNvPr id="78899" name="Group 51"/>
            <p:cNvGrpSpPr>
              <a:grpSpLocks/>
            </p:cNvGrpSpPr>
            <p:nvPr/>
          </p:nvGrpSpPr>
          <p:grpSpPr bwMode="auto">
            <a:xfrm>
              <a:off x="2908" y="1048"/>
              <a:ext cx="2556" cy="1380"/>
              <a:chOff x="1044" y="1708"/>
              <a:chExt cx="1974" cy="1380"/>
            </a:xfrm>
          </p:grpSpPr>
          <p:grpSp>
            <p:nvGrpSpPr>
              <p:cNvPr id="78900" name="Group 52"/>
              <p:cNvGrpSpPr>
                <a:grpSpLocks/>
              </p:cNvGrpSpPr>
              <p:nvPr/>
            </p:nvGrpSpPr>
            <p:grpSpPr bwMode="auto">
              <a:xfrm>
                <a:off x="1048" y="1708"/>
                <a:ext cx="1968" cy="288"/>
                <a:chOff x="768" y="1488"/>
                <a:chExt cx="1968" cy="288"/>
              </a:xfrm>
            </p:grpSpPr>
            <p:sp>
              <p:nvSpPr>
                <p:cNvPr id="78901" name="Rectangle 53"/>
                <p:cNvSpPr>
                  <a:spLocks noChangeArrowheads="1"/>
                </p:cNvSpPr>
                <p:nvPr/>
              </p:nvSpPr>
              <p:spPr bwMode="auto">
                <a:xfrm>
                  <a:off x="768" y="1488"/>
                  <a:ext cx="196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2" name="Line 54"/>
                <p:cNvSpPr>
                  <a:spLocks noChangeShapeType="1"/>
                </p:cNvSpPr>
                <p:nvPr/>
              </p:nvSpPr>
              <p:spPr bwMode="auto">
                <a:xfrm>
                  <a:off x="17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3" name="Line 55"/>
                <p:cNvSpPr>
                  <a:spLocks noChangeShapeType="1"/>
                </p:cNvSpPr>
                <p:nvPr/>
              </p:nvSpPr>
              <p:spPr bwMode="auto">
                <a:xfrm>
                  <a:off x="223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4" name="Line 56"/>
                <p:cNvSpPr>
                  <a:spLocks noChangeShapeType="1"/>
                </p:cNvSpPr>
                <p:nvPr/>
              </p:nvSpPr>
              <p:spPr bwMode="auto">
                <a:xfrm>
                  <a:off x="12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05" name="Group 57"/>
              <p:cNvGrpSpPr>
                <a:grpSpLocks/>
              </p:cNvGrpSpPr>
              <p:nvPr/>
            </p:nvGrpSpPr>
            <p:grpSpPr bwMode="auto">
              <a:xfrm>
                <a:off x="1044" y="2264"/>
                <a:ext cx="1968" cy="288"/>
                <a:chOff x="768" y="1488"/>
                <a:chExt cx="1968" cy="288"/>
              </a:xfrm>
            </p:grpSpPr>
            <p:sp>
              <p:nvSpPr>
                <p:cNvPr id="78906" name="Rectangle 58"/>
                <p:cNvSpPr>
                  <a:spLocks noChangeArrowheads="1"/>
                </p:cNvSpPr>
                <p:nvPr/>
              </p:nvSpPr>
              <p:spPr bwMode="auto">
                <a:xfrm>
                  <a:off x="768" y="1488"/>
                  <a:ext cx="196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7" name="Line 59"/>
                <p:cNvSpPr>
                  <a:spLocks noChangeShapeType="1"/>
                </p:cNvSpPr>
                <p:nvPr/>
              </p:nvSpPr>
              <p:spPr bwMode="auto">
                <a:xfrm>
                  <a:off x="17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8" name="Line 60"/>
                <p:cNvSpPr>
                  <a:spLocks noChangeShapeType="1"/>
                </p:cNvSpPr>
                <p:nvPr/>
              </p:nvSpPr>
              <p:spPr bwMode="auto">
                <a:xfrm>
                  <a:off x="223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09" name="Line 61"/>
                <p:cNvSpPr>
                  <a:spLocks noChangeShapeType="1"/>
                </p:cNvSpPr>
                <p:nvPr/>
              </p:nvSpPr>
              <p:spPr bwMode="auto">
                <a:xfrm>
                  <a:off x="12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910" name="Group 62"/>
              <p:cNvGrpSpPr>
                <a:grpSpLocks/>
              </p:cNvGrpSpPr>
              <p:nvPr/>
            </p:nvGrpSpPr>
            <p:grpSpPr bwMode="auto">
              <a:xfrm>
                <a:off x="1050" y="2800"/>
                <a:ext cx="1968" cy="288"/>
                <a:chOff x="768" y="1488"/>
                <a:chExt cx="1968" cy="288"/>
              </a:xfrm>
            </p:grpSpPr>
            <p:sp>
              <p:nvSpPr>
                <p:cNvPr id="78911" name="Rectangle 63"/>
                <p:cNvSpPr>
                  <a:spLocks noChangeArrowheads="1"/>
                </p:cNvSpPr>
                <p:nvPr/>
              </p:nvSpPr>
              <p:spPr bwMode="auto">
                <a:xfrm>
                  <a:off x="768" y="1488"/>
                  <a:ext cx="1968" cy="2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2" name="Line 64"/>
                <p:cNvSpPr>
                  <a:spLocks noChangeShapeType="1"/>
                </p:cNvSpPr>
                <p:nvPr/>
              </p:nvSpPr>
              <p:spPr bwMode="auto">
                <a:xfrm>
                  <a:off x="17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3" name="Line 65"/>
                <p:cNvSpPr>
                  <a:spLocks noChangeShapeType="1"/>
                </p:cNvSpPr>
                <p:nvPr/>
              </p:nvSpPr>
              <p:spPr bwMode="auto">
                <a:xfrm>
                  <a:off x="223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14" name="Line 66"/>
                <p:cNvSpPr>
                  <a:spLocks noChangeShapeType="1"/>
                </p:cNvSpPr>
                <p:nvPr/>
              </p:nvSpPr>
              <p:spPr bwMode="auto">
                <a:xfrm>
                  <a:off x="1258" y="148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15" name="Text Box 67"/>
            <p:cNvSpPr txBox="1">
              <a:spLocks noChangeArrowheads="1"/>
            </p:cNvSpPr>
            <p:nvPr/>
          </p:nvSpPr>
          <p:spPr bwMode="auto">
            <a:xfrm>
              <a:off x="2688" y="57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a[0]</a:t>
              </a:r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2440" y="161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7" name="Text Box 69"/>
            <p:cNvSpPr txBox="1">
              <a:spLocks noChangeArrowheads="1"/>
            </p:cNvSpPr>
            <p:nvPr/>
          </p:nvSpPr>
          <p:spPr bwMode="auto">
            <a:xfrm>
              <a:off x="2320" y="1380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a+1</a:t>
              </a: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2450" y="215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9" name="Text Box 71"/>
            <p:cNvSpPr txBox="1">
              <a:spLocks noChangeArrowheads="1"/>
            </p:cNvSpPr>
            <p:nvPr/>
          </p:nvSpPr>
          <p:spPr bwMode="auto">
            <a:xfrm>
              <a:off x="2332" y="1912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a+2</a:t>
              </a:r>
            </a:p>
          </p:txBody>
        </p:sp>
        <p:sp>
          <p:nvSpPr>
            <p:cNvPr id="78920" name="Text Box 72"/>
            <p:cNvSpPr txBox="1">
              <a:spLocks noChangeArrowheads="1"/>
            </p:cNvSpPr>
            <p:nvPr/>
          </p:nvSpPr>
          <p:spPr bwMode="auto">
            <a:xfrm>
              <a:off x="3176" y="589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a[0]+1</a:t>
              </a:r>
            </a:p>
          </p:txBody>
        </p:sp>
        <p:sp>
          <p:nvSpPr>
            <p:cNvPr id="78921" name="Text Box 73"/>
            <p:cNvSpPr txBox="1">
              <a:spLocks noChangeArrowheads="1"/>
            </p:cNvSpPr>
            <p:nvPr/>
          </p:nvSpPr>
          <p:spPr bwMode="auto">
            <a:xfrm>
              <a:off x="3832" y="589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a[0]+2</a:t>
              </a:r>
            </a:p>
          </p:txBody>
        </p:sp>
        <p:sp>
          <p:nvSpPr>
            <p:cNvPr id="78922" name="Text Box 74"/>
            <p:cNvSpPr txBox="1">
              <a:spLocks noChangeArrowheads="1"/>
            </p:cNvSpPr>
            <p:nvPr/>
          </p:nvSpPr>
          <p:spPr bwMode="auto">
            <a:xfrm>
              <a:off x="4504" y="589"/>
              <a:ext cx="6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a[0]+3</a:t>
              </a:r>
            </a:p>
          </p:txBody>
        </p:sp>
        <p:sp>
          <p:nvSpPr>
            <p:cNvPr id="78923" name="Line 75"/>
            <p:cNvSpPr>
              <a:spLocks noChangeShapeType="1"/>
            </p:cNvSpPr>
            <p:nvPr/>
          </p:nvSpPr>
          <p:spPr bwMode="auto">
            <a:xfrm>
              <a:off x="3544" y="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4" name="Line 76"/>
            <p:cNvSpPr>
              <a:spLocks noChangeShapeType="1"/>
            </p:cNvSpPr>
            <p:nvPr/>
          </p:nvSpPr>
          <p:spPr bwMode="auto">
            <a:xfrm>
              <a:off x="4188" y="83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5" name="Line 77"/>
            <p:cNvSpPr>
              <a:spLocks noChangeShapeType="1"/>
            </p:cNvSpPr>
            <p:nvPr/>
          </p:nvSpPr>
          <p:spPr bwMode="auto">
            <a:xfrm>
              <a:off x="4812" y="8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6" name="Text Box 78"/>
            <p:cNvSpPr txBox="1">
              <a:spLocks noChangeArrowheads="1"/>
            </p:cNvSpPr>
            <p:nvPr/>
          </p:nvSpPr>
          <p:spPr bwMode="auto">
            <a:xfrm>
              <a:off x="2352" y="105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i</a:t>
              </a:r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行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927" name="Text Box 79"/>
            <p:cNvSpPr txBox="1">
              <a:spLocks noChangeArrowheads="1"/>
            </p:cNvSpPr>
            <p:nvPr/>
          </p:nvSpPr>
          <p:spPr bwMode="auto">
            <a:xfrm>
              <a:off x="5144" y="637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j</a:t>
              </a:r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列</a:t>
              </a: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78928" name="Line 80"/>
            <p:cNvSpPr>
              <a:spLocks noChangeShapeType="1"/>
            </p:cNvSpPr>
            <p:nvPr/>
          </p:nvSpPr>
          <p:spPr bwMode="auto">
            <a:xfrm>
              <a:off x="2928" y="81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04800" y="44624"/>
            <a:ext cx="8991600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CC3300"/>
                </a:solidFill>
              </a:rPr>
              <a:t>[</a:t>
            </a:r>
            <a:r>
              <a:rPr kumimoji="0" lang="zh-CN" altLang="en-US" sz="2800" dirty="0">
                <a:solidFill>
                  <a:srgbClr val="CC3300"/>
                </a:solidFill>
              </a:rPr>
              <a:t>例</a:t>
            </a:r>
            <a:r>
              <a:rPr kumimoji="0" lang="en-US" altLang="zh-CN" sz="2800" dirty="0">
                <a:solidFill>
                  <a:srgbClr val="CC3300"/>
                </a:solidFill>
              </a:rPr>
              <a:t>9.22] </a:t>
            </a:r>
            <a:r>
              <a:rPr kumimoji="0"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以下程序输入二维数组的值，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并求出二维数组的全体元素之和。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endParaRPr kumimoji="0" lang="zh-CN" altLang="en-US" sz="2800" dirty="0">
              <a:solidFill>
                <a:srgbClr val="CC3300"/>
              </a:solidFill>
            </a:endParaRP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/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 algn="just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  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a[3][4];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sum=0, i, j;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for(i=0; i&lt;3; i++)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for(j=0; j&lt;4; j++)   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	     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&gt;&gt; </a:t>
            </a:r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*(a[i]+j)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 </a:t>
            </a:r>
            <a:r>
              <a:rPr kumimoji="0" lang="en-US" altLang="zh-CN" sz="24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400" dirty="0">
                <a:solidFill>
                  <a:schemeClr val="accent2"/>
                </a:solidFill>
                <a:ea typeface="宋体" pitchFamily="2" charset="-122"/>
              </a:rPr>
              <a:t>注意二维数组元素的访问方法</a:t>
            </a:r>
          </a:p>
          <a:p>
            <a:pPr algn="just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for(i=0; i&lt;3; i++)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for(j=0; j&lt;4; j++)   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     sum += </a:t>
            </a:r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*(*(</a:t>
            </a:r>
            <a:r>
              <a:rPr kumimoji="0" lang="en-US" altLang="zh-CN" sz="2800" dirty="0" err="1">
                <a:solidFill>
                  <a:srgbClr val="FF3300"/>
                </a:solidFill>
                <a:ea typeface="宋体" pitchFamily="2" charset="-122"/>
              </a:rPr>
              <a:t>a+i</a:t>
            </a:r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)+j)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//B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sum &lt;&lt;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return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just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152400" y="136525"/>
            <a:ext cx="90678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指向一维数组的指针变量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行指针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(*p)[4]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 int a[3][4]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；       </a:t>
            </a:r>
            <a:endParaRPr lang="zh-CN" altLang="en-US" sz="2800" u="sng">
              <a:solidFill>
                <a:srgbClr val="CC3300"/>
              </a:solidFill>
              <a:ea typeface="宋体" pitchFamily="2" charset="-122"/>
            </a:endParaRPr>
          </a:p>
        </p:txBody>
      </p:sp>
      <p:grpSp>
        <p:nvGrpSpPr>
          <p:cNvPr id="116768" name="Group 1056"/>
          <p:cNvGrpSpPr>
            <a:grpSpLocks/>
          </p:cNvGrpSpPr>
          <p:nvPr/>
        </p:nvGrpSpPr>
        <p:grpSpPr bwMode="auto">
          <a:xfrm>
            <a:off x="685800" y="2662238"/>
            <a:ext cx="5918200" cy="2544762"/>
            <a:chOff x="432" y="1677"/>
            <a:chExt cx="3728" cy="1603"/>
          </a:xfrm>
        </p:grpSpPr>
        <p:sp>
          <p:nvSpPr>
            <p:cNvPr id="116760" name="Text Box 1048"/>
            <p:cNvSpPr txBox="1">
              <a:spLocks noChangeArrowheads="1"/>
            </p:cNvSpPr>
            <p:nvPr/>
          </p:nvSpPr>
          <p:spPr bwMode="auto">
            <a:xfrm>
              <a:off x="432" y="1677"/>
              <a:ext cx="3728" cy="1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通过行指针 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引用数组元素的方式：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2800">
                  <a:solidFill>
                    <a:srgbClr val="000000"/>
                  </a:solidFill>
                  <a:ea typeface="宋体" pitchFamily="2" charset="-122"/>
                </a:rPr>
                <a:t>     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p[i][j]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*(p[i]+j)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*(*(p+i)+j)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(*(p+i))[j]</a:t>
              </a:r>
            </a:p>
          </p:txBody>
        </p:sp>
        <p:sp>
          <p:nvSpPr>
            <p:cNvPr id="116761" name="AutoShape 1049"/>
            <p:cNvSpPr>
              <a:spLocks/>
            </p:cNvSpPr>
            <p:nvPr/>
          </p:nvSpPr>
          <p:spPr bwMode="auto">
            <a:xfrm>
              <a:off x="672" y="2176"/>
              <a:ext cx="192" cy="96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762" name="Text Box 1050"/>
          <p:cNvSpPr txBox="1">
            <a:spLocks noChangeArrowheads="1"/>
          </p:cNvSpPr>
          <p:nvPr/>
        </p:nvSpPr>
        <p:spPr bwMode="auto">
          <a:xfrm>
            <a:off x="184150" y="5283200"/>
            <a:ext cx="8415338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注意：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数组名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同为行指针，但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是指针常量，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  而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是指针变量。</a:t>
            </a:r>
          </a:p>
        </p:txBody>
      </p:sp>
      <p:sp>
        <p:nvSpPr>
          <p:cNvPr id="116763" name="Text Box 1051"/>
          <p:cNvSpPr txBox="1">
            <a:spLocks noChangeArrowheads="1"/>
          </p:cNvSpPr>
          <p:nvPr/>
        </p:nvSpPr>
        <p:spPr bwMode="auto">
          <a:xfrm>
            <a:off x="457200" y="1241425"/>
            <a:ext cx="8220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定义一个行指针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，指向一维数组，该一维数组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包含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个整型数值（相当于二维数组的一行元素）。</a:t>
            </a:r>
          </a:p>
        </p:txBody>
      </p:sp>
      <p:grpSp>
        <p:nvGrpSpPr>
          <p:cNvPr id="116766" name="Group 1054"/>
          <p:cNvGrpSpPr>
            <a:grpSpLocks/>
          </p:cNvGrpSpPr>
          <p:nvPr/>
        </p:nvGrpSpPr>
        <p:grpSpPr bwMode="auto">
          <a:xfrm>
            <a:off x="4881563" y="3124200"/>
            <a:ext cx="3043237" cy="2054225"/>
            <a:chOff x="3075" y="1968"/>
            <a:chExt cx="1917" cy="1294"/>
          </a:xfrm>
        </p:grpSpPr>
        <p:sp>
          <p:nvSpPr>
            <p:cNvPr id="116764" name="Rectangle 1052"/>
            <p:cNvSpPr>
              <a:spLocks noChangeArrowheads="1"/>
            </p:cNvSpPr>
            <p:nvPr/>
          </p:nvSpPr>
          <p:spPr bwMode="auto">
            <a:xfrm>
              <a:off x="3264" y="1968"/>
              <a:ext cx="1728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a[i][j]   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对比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</a:rPr>
                <a:t>*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(a[i]+j)   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*(*(a+i)+j)  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(*(a+i))[j]</a:t>
              </a:r>
            </a:p>
          </p:txBody>
        </p:sp>
        <p:sp>
          <p:nvSpPr>
            <p:cNvPr id="116765" name="AutoShape 1053"/>
            <p:cNvSpPr>
              <a:spLocks/>
            </p:cNvSpPr>
            <p:nvPr/>
          </p:nvSpPr>
          <p:spPr bwMode="auto">
            <a:xfrm>
              <a:off x="3075" y="2130"/>
              <a:ext cx="192" cy="1056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6767" name="Text Box 1055"/>
          <p:cNvSpPr txBox="1">
            <a:spLocks noChangeArrowheads="1"/>
          </p:cNvSpPr>
          <p:nvPr/>
        </p:nvSpPr>
        <p:spPr bwMode="auto">
          <a:xfrm>
            <a:off x="685800" y="2133600"/>
            <a:ext cx="76200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p=a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;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p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和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的类型一样，类型为</a:t>
            </a:r>
            <a:r>
              <a:rPr lang="zh-CN" altLang="en-US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 u="sng">
                <a:solidFill>
                  <a:srgbClr val="CC3300"/>
                </a:solidFill>
                <a:ea typeface="宋体" pitchFamily="2" charset="-122"/>
              </a:rPr>
              <a:t>int(*)[4]</a:t>
            </a:r>
            <a:endParaRPr kumimoji="0" lang="en-US" altLang="zh-CN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 autoUpdateAnimBg="0"/>
      <p:bldP spid="116763" grpId="0" autoUpdateAnimBg="0"/>
      <p:bldP spid="11676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76200" y="0"/>
            <a:ext cx="8915400" cy="604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>
                <a:solidFill>
                  <a:srgbClr val="CC3300"/>
                </a:solidFill>
                <a:ea typeface="宋体" pitchFamily="2" charset="-122"/>
              </a:rPr>
              <a:t>比较：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①与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一维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数组名等价的指针变量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指向数组元素的指针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int  a[10],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*p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类型是</a:t>
            </a:r>
            <a:r>
              <a:rPr lang="zh-CN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 u="sng">
                <a:solidFill>
                  <a:srgbClr val="CC3300"/>
                </a:solidFill>
                <a:ea typeface="宋体" pitchFamily="2" charset="-122"/>
              </a:rPr>
              <a:t>int *</a:t>
            </a:r>
            <a:endParaRPr lang="en-US" altLang="zh-CN" sz="2800" u="sng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p=a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②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与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二维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数组名等价的指针变量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指向一维数组的指针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int a[3][4];</a:t>
            </a: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(*p)[4]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p=a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800">
                <a:solidFill>
                  <a:schemeClr val="accent2"/>
                </a:solidFill>
                <a:ea typeface="宋体" pitchFamily="2" charset="-122"/>
              </a:rPr>
              <a:t>类型是</a:t>
            </a:r>
            <a:r>
              <a:rPr lang="zh-CN" altLang="zh-CN" sz="280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sz="2800" u="sng">
                <a:solidFill>
                  <a:srgbClr val="CC3300"/>
                </a:solidFill>
                <a:ea typeface="宋体" pitchFamily="2" charset="-122"/>
              </a:rPr>
              <a:t>int (*)[4]</a:t>
            </a:r>
            <a:endParaRPr lang="en-US" altLang="zh-CN" sz="2800" u="sng">
              <a:solidFill>
                <a:schemeClr val="accent1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</a:t>
            </a:r>
          </a:p>
        </p:txBody>
      </p: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6019800" y="2209800"/>
            <a:ext cx="2971800" cy="4038600"/>
            <a:chOff x="3792" y="720"/>
            <a:chExt cx="1872" cy="2544"/>
          </a:xfrm>
        </p:grpSpPr>
        <p:sp>
          <p:nvSpPr>
            <p:cNvPr id="80921" name="AutoShape 25"/>
            <p:cNvSpPr>
              <a:spLocks noChangeArrowheads="1"/>
            </p:cNvSpPr>
            <p:nvPr/>
          </p:nvSpPr>
          <p:spPr bwMode="auto">
            <a:xfrm>
              <a:off x="3792" y="720"/>
              <a:ext cx="1872" cy="2544"/>
            </a:xfrm>
            <a:prstGeom prst="horizontalScroll">
              <a:avLst>
                <a:gd name="adj" fmla="val 12500"/>
              </a:avLst>
            </a:prstGeom>
            <a:solidFill>
              <a:srgbClr val="FFFF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4224" y="1152"/>
              <a:ext cx="1309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差别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：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a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指针常量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  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 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指针变量</a:t>
              </a:r>
            </a:p>
            <a:p>
              <a:pPr algn="l"/>
              <a:endParaRPr lang="zh-CN" altLang="en-US" sz="2800">
                <a:solidFill>
                  <a:schemeClr val="tx1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其他特性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完全一样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763000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、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&amp;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取地址运算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 功能：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返回变量的内存地址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9.1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int *p ,m ;  //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定义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为指向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类型变量的指针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m=200 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p=&amp;m ;  //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将整型变量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的地址值赋给指针变量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123825" y="95250"/>
            <a:ext cx="58197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9.1.3 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有关指针的运算符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&amp;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 * </a:t>
            </a:r>
          </a:p>
        </p:txBody>
      </p:sp>
      <p:sp>
        <p:nvSpPr>
          <p:cNvPr id="14453" name="Text Box 117"/>
          <p:cNvSpPr txBox="1">
            <a:spLocks noChangeArrowheads="1"/>
          </p:cNvSpPr>
          <p:nvPr/>
        </p:nvSpPr>
        <p:spPr bwMode="auto">
          <a:xfrm>
            <a:off x="1279525" y="5248275"/>
            <a:ext cx="280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990000"/>
                </a:solidFill>
              </a:rPr>
              <a:t>其意义见下一页</a:t>
            </a:r>
            <a:r>
              <a:rPr kumimoji="0" lang="en-US" altLang="zh-CN" sz="2800">
                <a:solidFill>
                  <a:srgbClr val="990000"/>
                </a:solidFill>
              </a:rPr>
              <a:t>!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60350" y="228600"/>
            <a:ext cx="8686800" cy="586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例：输出一个指定行、列下标的二维数组元素值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a[3][4]={...};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(*p)[4]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i, j;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p=a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&gt;&gt; i &gt;&gt; j;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输入行标、列下标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"a[" &lt;&lt; i &lt;&lt; "][" &lt;&lt; j&lt;&lt; "]="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   &lt;&lt;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*(*(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p+i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)+j)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29034" name="Group 10"/>
          <p:cNvGrpSpPr>
            <a:grpSpLocks/>
          </p:cNvGrpSpPr>
          <p:nvPr/>
        </p:nvGrpSpPr>
        <p:grpSpPr bwMode="auto">
          <a:xfrm>
            <a:off x="2133600" y="609600"/>
            <a:ext cx="6705600" cy="4876800"/>
            <a:chOff x="1344" y="384"/>
            <a:chExt cx="4224" cy="3072"/>
          </a:xfrm>
        </p:grpSpPr>
        <p:grpSp>
          <p:nvGrpSpPr>
            <p:cNvPr id="129030" name="Group 6"/>
            <p:cNvGrpSpPr>
              <a:grpSpLocks/>
            </p:cNvGrpSpPr>
            <p:nvPr/>
          </p:nvGrpSpPr>
          <p:grpSpPr bwMode="auto">
            <a:xfrm>
              <a:off x="3216" y="384"/>
              <a:ext cx="2352" cy="2208"/>
              <a:chOff x="3312" y="720"/>
              <a:chExt cx="2352" cy="2208"/>
            </a:xfrm>
          </p:grpSpPr>
          <p:sp>
            <p:nvSpPr>
              <p:cNvPr id="129028" name="AutoShape 4"/>
              <p:cNvSpPr>
                <a:spLocks noChangeArrowheads="1"/>
              </p:cNvSpPr>
              <p:nvPr/>
            </p:nvSpPr>
            <p:spPr bwMode="auto">
              <a:xfrm>
                <a:off x="3312" y="720"/>
                <a:ext cx="2352" cy="2208"/>
              </a:xfrm>
              <a:prstGeom prst="horizontalScroll">
                <a:avLst>
                  <a:gd name="adj" fmla="val 12500"/>
                </a:avLst>
              </a:prstGeom>
              <a:solidFill>
                <a:srgbClr val="FFFFD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029" name="Text Box 5"/>
              <p:cNvSpPr txBox="1">
                <a:spLocks noChangeArrowheads="1"/>
              </p:cNvSpPr>
              <p:nvPr/>
            </p:nvSpPr>
            <p:spPr bwMode="auto">
              <a:xfrm>
                <a:off x="3744" y="1104"/>
                <a:ext cx="1632" cy="1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rgbClr val="FF3300"/>
                    </a:solidFill>
                    <a:ea typeface="宋体" pitchFamily="2" charset="-122"/>
                  </a:rPr>
                  <a:t>可等价地写成：</a:t>
                </a:r>
                <a:endParaRPr lang="zh-CN" altLang="en-US" sz="280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ea typeface="宋体" pitchFamily="2" charset="-122"/>
                  </a:rPr>
                  <a:t> </a:t>
                </a:r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a[i][j]</a:t>
                </a:r>
              </a:p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 p[i][j]</a:t>
                </a:r>
              </a:p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ea typeface="宋体" pitchFamily="2" charset="-122"/>
                  </a:rPr>
                  <a:t>*(*( a + i )+j )</a:t>
                </a:r>
              </a:p>
              <a:p>
                <a:pPr algn="l"/>
                <a:r>
                  <a:rPr lang="zh-CN" altLang="en-US" sz="2800">
                    <a:solidFill>
                      <a:srgbClr val="FF3300"/>
                    </a:solidFill>
                    <a:ea typeface="宋体" pitchFamily="2" charset="-122"/>
                  </a:rPr>
                  <a:t>等</a:t>
                </a:r>
              </a:p>
            </p:txBody>
          </p:sp>
        </p:grp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1344" y="3456"/>
              <a:ext cx="1152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 flipH="1">
              <a:off x="2640" y="2352"/>
              <a:ext cx="1680" cy="86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026"/>
          <p:cNvSpPr txBox="1">
            <a:spLocks noChangeArrowheads="1"/>
          </p:cNvSpPr>
          <p:nvPr/>
        </p:nvSpPr>
        <p:spPr bwMode="auto">
          <a:xfrm>
            <a:off x="304800" y="457200"/>
            <a:ext cx="7772400" cy="664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9.24]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求二维数组全体元素之和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total(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(*p)[4]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n) </a:t>
            </a:r>
            <a:r>
              <a:rPr lang="en-US" altLang="zh-CN" sz="2800" dirty="0">
                <a:solidFill>
                  <a:srgbClr val="339966"/>
                </a:solidFill>
                <a:ea typeface="宋体" pitchFamily="2" charset="-122"/>
              </a:rPr>
              <a:t>//n </a:t>
            </a:r>
            <a:r>
              <a:rPr lang="zh-CN" altLang="en-US" sz="2800" dirty="0">
                <a:solidFill>
                  <a:srgbClr val="339966"/>
                </a:solidFill>
                <a:ea typeface="宋体" pitchFamily="2" charset="-122"/>
              </a:rPr>
              <a:t>行数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i,j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sum=0;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for( i=0 ;i&lt;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n;i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for( j=0 ;j&lt;4;j++)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   sum +=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*(*(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p+i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)+j)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return sum;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main(void)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a[3][4],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sum,i,j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for(i=0;i&lt;3;i++)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for(j=0; j&lt;4; j++)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&gt;&gt;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*(a[i]+j)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sum = total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(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3 );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sum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  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82990" name="Group 1070"/>
          <p:cNvGrpSpPr>
            <a:grpSpLocks/>
          </p:cNvGrpSpPr>
          <p:nvPr/>
        </p:nvGrpSpPr>
        <p:grpSpPr bwMode="auto">
          <a:xfrm>
            <a:off x="1566863" y="1341439"/>
            <a:ext cx="6662737" cy="4464051"/>
            <a:chOff x="987" y="845"/>
            <a:chExt cx="4197" cy="2812"/>
          </a:xfrm>
        </p:grpSpPr>
        <p:sp>
          <p:nvSpPr>
            <p:cNvPr id="82982" name="Line 1062"/>
            <p:cNvSpPr>
              <a:spLocks noChangeShapeType="1"/>
            </p:cNvSpPr>
            <p:nvPr/>
          </p:nvSpPr>
          <p:spPr bwMode="auto">
            <a:xfrm>
              <a:off x="1680" y="3657"/>
              <a:ext cx="240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3" name="AutoShape 1063"/>
            <p:cNvSpPr>
              <a:spLocks noChangeArrowheads="1"/>
            </p:cNvSpPr>
            <p:nvPr/>
          </p:nvSpPr>
          <p:spPr bwMode="auto">
            <a:xfrm>
              <a:off x="2928" y="2160"/>
              <a:ext cx="2256" cy="576"/>
            </a:xfrm>
            <a:prstGeom prst="cloudCallout">
              <a:avLst>
                <a:gd name="adj1" fmla="val -13032"/>
                <a:gd name="adj2" fmla="val 69792"/>
              </a:avLst>
            </a:prstGeom>
            <a:solidFill>
              <a:srgbClr val="FFE7FF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二维数组作参数</a:t>
              </a:r>
            </a:p>
          </p:txBody>
        </p:sp>
        <p:sp>
          <p:nvSpPr>
            <p:cNvPr id="82984" name="Line 1064"/>
            <p:cNvSpPr>
              <a:spLocks noChangeShapeType="1"/>
            </p:cNvSpPr>
            <p:nvPr/>
          </p:nvSpPr>
          <p:spPr bwMode="auto">
            <a:xfrm>
              <a:off x="987" y="845"/>
              <a:ext cx="100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6" name="Line 1066"/>
            <p:cNvSpPr>
              <a:spLocks noChangeShapeType="1"/>
            </p:cNvSpPr>
            <p:nvPr/>
          </p:nvSpPr>
          <p:spPr bwMode="auto">
            <a:xfrm>
              <a:off x="1872" y="1888"/>
              <a:ext cx="1056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988" name="Rectangle 1068"/>
          <p:cNvSpPr>
            <a:spLocks noChangeArrowheads="1"/>
          </p:cNvSpPr>
          <p:nvPr/>
        </p:nvSpPr>
        <p:spPr bwMode="auto">
          <a:xfrm>
            <a:off x="152400" y="22225"/>
            <a:ext cx="411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二维数组名作函数参数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1026"/>
          <p:cNvSpPr txBox="1">
            <a:spLocks noChangeArrowheads="1"/>
          </p:cNvSpPr>
          <p:nvPr/>
        </p:nvSpPr>
        <p:spPr bwMode="auto">
          <a:xfrm>
            <a:off x="457200" y="200025"/>
            <a:ext cx="77724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9.24]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改写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total( )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函数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total(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int(*p)[4]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,int n) </a:t>
            </a:r>
            <a:r>
              <a:rPr lang="en-US" altLang="zh-CN" sz="2800">
                <a:solidFill>
                  <a:srgbClr val="339966"/>
                </a:solidFill>
                <a:ea typeface="宋体" pitchFamily="2" charset="-122"/>
              </a:rPr>
              <a:t>//n </a:t>
            </a:r>
            <a:r>
              <a:rPr lang="zh-CN" altLang="en-US" sz="2800">
                <a:solidFill>
                  <a:srgbClr val="339966"/>
                </a:solidFill>
                <a:ea typeface="宋体" pitchFamily="2" charset="-122"/>
              </a:rPr>
              <a:t>行数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{ 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int  i, j, sum=0 ;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for( i=0; i&lt;n; i++,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p++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for( j=0; j&lt;4; j++)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       sum +=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*( *p + j )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return sum;</a:t>
            </a:r>
          </a:p>
          <a:p>
            <a:pPr algn="l">
              <a:lnSpc>
                <a:spcPct val="12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08" name="Text Box 1060"/>
          <p:cNvSpPr txBox="1">
            <a:spLocks noChangeArrowheads="1"/>
          </p:cNvSpPr>
          <p:nvPr/>
        </p:nvSpPr>
        <p:spPr bwMode="auto">
          <a:xfrm>
            <a:off x="304800" y="1524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形参二维数组名的三种写法</a:t>
            </a:r>
            <a:endParaRPr lang="zh-CN" altLang="en-US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1109" name="Text Box 1061"/>
          <p:cNvSpPr txBox="1">
            <a:spLocks noChangeArrowheads="1"/>
          </p:cNvSpPr>
          <p:nvPr/>
        </p:nvSpPr>
        <p:spPr bwMode="auto">
          <a:xfrm>
            <a:off x="457200" y="704850"/>
            <a:ext cx="30845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f(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 b[3][4]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…...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*(*(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b+i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)+j)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b[i][j]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  <a:r>
              <a:rPr lang="en-US" altLang="zh-CN" sz="2800" b="0" dirty="0">
                <a:solidFill>
                  <a:schemeClr val="tx1"/>
                </a:solidFill>
                <a:ea typeface="宋体" pitchFamily="2" charset="-122"/>
              </a:rPr>
              <a:t>   </a:t>
            </a: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a[3][4];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f(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131122" name="Group 1074"/>
          <p:cNvGrpSpPr>
            <a:grpSpLocks/>
          </p:cNvGrpSpPr>
          <p:nvPr/>
        </p:nvGrpSpPr>
        <p:grpSpPr bwMode="auto">
          <a:xfrm>
            <a:off x="1600200" y="1219200"/>
            <a:ext cx="7243763" cy="5384800"/>
            <a:chOff x="1008" y="768"/>
            <a:chExt cx="4563" cy="3392"/>
          </a:xfrm>
        </p:grpSpPr>
        <p:sp>
          <p:nvSpPr>
            <p:cNvPr id="131118" name="AutoShape 1070"/>
            <p:cNvSpPr>
              <a:spLocks noChangeArrowheads="1"/>
            </p:cNvSpPr>
            <p:nvPr/>
          </p:nvSpPr>
          <p:spPr bwMode="auto">
            <a:xfrm>
              <a:off x="1913" y="1226"/>
              <a:ext cx="3658" cy="2934"/>
            </a:xfrm>
            <a:prstGeom prst="horizontalScroll">
              <a:avLst>
                <a:gd name="adj" fmla="val 12500"/>
              </a:avLst>
            </a:prstGeom>
            <a:solidFill>
              <a:srgbClr val="FFFF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en-US" altLang="zh-CN" sz="2800">
                <a:solidFill>
                  <a:srgbClr val="FF3300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等价地写成：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int  b[ ][4]</a:t>
              </a:r>
            </a:p>
            <a:p>
              <a:pPr algn="l"/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       </a:t>
              </a:r>
              <a:r>
                <a:rPr lang="zh-CN" altLang="en-US" sz="2800">
                  <a:solidFill>
                    <a:srgbClr val="FF3300"/>
                  </a:solidFill>
                  <a:ea typeface="宋体" pitchFamily="2" charset="-122"/>
                </a:rPr>
                <a:t>或：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int  (*b)[4]</a:t>
              </a:r>
            </a:p>
            <a:p>
              <a:pPr algn="l"/>
              <a:endParaRPr lang="en-US" altLang="zh-CN" sz="2800">
                <a:solidFill>
                  <a:srgbClr val="CC3300"/>
                </a:solidFill>
                <a:ea typeface="宋体" pitchFamily="2" charset="-122"/>
              </a:endParaRP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在被调函数中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是一个行指针变量，访问元素可用指针形式或下标形式。</a:t>
              </a:r>
            </a:p>
            <a:p>
              <a:pPr algn="l"/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1120" name="Line 1072"/>
            <p:cNvSpPr>
              <a:spLocks noChangeShapeType="1"/>
            </p:cNvSpPr>
            <p:nvPr/>
          </p:nvSpPr>
          <p:spPr bwMode="auto">
            <a:xfrm>
              <a:off x="1008" y="768"/>
              <a:ext cx="1152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121" name="Line 1073"/>
            <p:cNvSpPr>
              <a:spLocks noChangeShapeType="1"/>
            </p:cNvSpPr>
            <p:nvPr/>
          </p:nvSpPr>
          <p:spPr bwMode="auto">
            <a:xfrm flipH="1" flipV="1">
              <a:off x="1728" y="816"/>
              <a:ext cx="1632" cy="76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56" name="Group 40"/>
          <p:cNvGrpSpPr>
            <a:grpSpLocks/>
          </p:cNvGrpSpPr>
          <p:nvPr/>
        </p:nvGrpSpPr>
        <p:grpSpPr bwMode="auto">
          <a:xfrm>
            <a:off x="8100120" y="1025699"/>
            <a:ext cx="625475" cy="4613275"/>
            <a:chOff x="5174" y="598"/>
            <a:chExt cx="394" cy="2906"/>
          </a:xfrm>
        </p:grpSpPr>
        <p:sp>
          <p:nvSpPr>
            <p:cNvPr id="34857" name="Rectangle 41"/>
            <p:cNvSpPr>
              <a:spLocks noChangeArrowheads="1"/>
            </p:cNvSpPr>
            <p:nvPr/>
          </p:nvSpPr>
          <p:spPr bwMode="auto">
            <a:xfrm>
              <a:off x="5184" y="598"/>
              <a:ext cx="384" cy="290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>
              <a:off x="5174" y="158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5184" y="177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5184" y="196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5184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5184" y="235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5184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4" name="Line 48"/>
            <p:cNvSpPr>
              <a:spLocks noChangeShapeType="1"/>
            </p:cNvSpPr>
            <p:nvPr/>
          </p:nvSpPr>
          <p:spPr bwMode="auto">
            <a:xfrm>
              <a:off x="5184" y="100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5" name="Line 49"/>
            <p:cNvSpPr>
              <a:spLocks noChangeShapeType="1"/>
            </p:cNvSpPr>
            <p:nvPr/>
          </p:nvSpPr>
          <p:spPr bwMode="auto">
            <a:xfrm>
              <a:off x="5184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6" name="Line 50"/>
            <p:cNvSpPr>
              <a:spLocks noChangeShapeType="1"/>
            </p:cNvSpPr>
            <p:nvPr/>
          </p:nvSpPr>
          <p:spPr bwMode="auto">
            <a:xfrm>
              <a:off x="5184" y="13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7" name="Line 51"/>
            <p:cNvSpPr>
              <a:spLocks noChangeShapeType="1"/>
            </p:cNvSpPr>
            <p:nvPr/>
          </p:nvSpPr>
          <p:spPr bwMode="auto">
            <a:xfrm>
              <a:off x="5184" y="2544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>
              <a:off x="5184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69" name="Line 53"/>
            <p:cNvSpPr>
              <a:spLocks noChangeShapeType="1"/>
            </p:cNvSpPr>
            <p:nvPr/>
          </p:nvSpPr>
          <p:spPr bwMode="auto">
            <a:xfrm>
              <a:off x="5184" y="29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>
              <a:off x="5184" y="312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71" name="Line 55"/>
            <p:cNvSpPr>
              <a:spLocks noChangeShapeType="1"/>
            </p:cNvSpPr>
            <p:nvPr/>
          </p:nvSpPr>
          <p:spPr bwMode="auto">
            <a:xfrm>
              <a:off x="5184" y="33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51520" y="44624"/>
            <a:ext cx="8778875" cy="676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、将二维数组看成一维数组访问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(1)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通过元素指针访问二维数组元素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9.25]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输出二维数组全体元素的值。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main(void)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a[3][4]={...};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*p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for(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p=a[0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]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p&lt;a[0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]+12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 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++)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{  if((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p-a[0]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)%4==0)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setw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(4) &lt;&lt; *p ;  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}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}   </a:t>
            </a:r>
          </a:p>
        </p:txBody>
      </p:sp>
      <p:grpSp>
        <p:nvGrpSpPr>
          <p:cNvPr id="34873" name="Group 57"/>
          <p:cNvGrpSpPr>
            <a:grpSpLocks/>
          </p:cNvGrpSpPr>
          <p:nvPr/>
        </p:nvGrpSpPr>
        <p:grpSpPr bwMode="auto">
          <a:xfrm>
            <a:off x="1486595" y="1862559"/>
            <a:ext cx="6629400" cy="1846263"/>
            <a:chOff x="1152" y="1381"/>
            <a:chExt cx="4176" cy="1163"/>
          </a:xfrm>
        </p:grpSpPr>
        <p:sp>
          <p:nvSpPr>
            <p:cNvPr id="34849" name="AutoShape 33"/>
            <p:cNvSpPr>
              <a:spLocks noChangeArrowheads="1"/>
            </p:cNvSpPr>
            <p:nvPr/>
          </p:nvSpPr>
          <p:spPr bwMode="auto">
            <a:xfrm>
              <a:off x="3120" y="1381"/>
              <a:ext cx="2208" cy="915"/>
            </a:xfrm>
            <a:prstGeom prst="cloudCallout">
              <a:avLst>
                <a:gd name="adj1" fmla="val -121602"/>
                <a:gd name="adj2" fmla="val 48690"/>
              </a:avLst>
            </a:prstGeom>
            <a:solidFill>
              <a:srgbClr val="FFFFCC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 dirty="0">
                  <a:solidFill>
                    <a:srgbClr val="990000"/>
                  </a:solidFill>
                  <a:ea typeface="宋体" pitchFamily="2" charset="-122"/>
                </a:rPr>
                <a:t>     </a:t>
              </a:r>
              <a:r>
                <a:rPr lang="zh-CN" altLang="en-US" sz="2400" dirty="0">
                  <a:solidFill>
                    <a:srgbClr val="990000"/>
                  </a:solidFill>
                  <a:ea typeface="宋体" pitchFamily="2" charset="-122"/>
                </a:rPr>
                <a:t>注意数据类型的一致，</a:t>
              </a:r>
            </a:p>
            <a:p>
              <a:r>
                <a:rPr lang="zh-CN" altLang="en-US" sz="2400" dirty="0">
                  <a:solidFill>
                    <a:srgbClr val="990000"/>
                  </a:solidFill>
                  <a:ea typeface="宋体" pitchFamily="2" charset="-122"/>
                </a:rPr>
                <a:t>不能写为</a:t>
              </a:r>
              <a:r>
                <a:rPr lang="en-US" altLang="zh-CN" sz="2400" dirty="0">
                  <a:solidFill>
                    <a:srgbClr val="990000"/>
                  </a:solidFill>
                  <a:ea typeface="宋体" pitchFamily="2" charset="-122"/>
                </a:rPr>
                <a:t>p=a;</a:t>
              </a:r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1152" y="2544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874" name="Group 58"/>
          <p:cNvGrpSpPr>
            <a:grpSpLocks/>
          </p:cNvGrpSpPr>
          <p:nvPr/>
        </p:nvGrpSpPr>
        <p:grpSpPr bwMode="auto">
          <a:xfrm>
            <a:off x="2975943" y="3671267"/>
            <a:ext cx="4722812" cy="1909763"/>
            <a:chOff x="1968" y="2544"/>
            <a:chExt cx="2975" cy="1203"/>
          </a:xfrm>
        </p:grpSpPr>
        <p:sp>
          <p:nvSpPr>
            <p:cNvPr id="34850" name="AutoShape 34"/>
            <p:cNvSpPr>
              <a:spLocks noChangeArrowheads="1"/>
            </p:cNvSpPr>
            <p:nvPr/>
          </p:nvSpPr>
          <p:spPr bwMode="auto">
            <a:xfrm>
              <a:off x="3456" y="2976"/>
              <a:ext cx="1487" cy="771"/>
            </a:xfrm>
            <a:prstGeom prst="cloudCallout">
              <a:avLst>
                <a:gd name="adj1" fmla="val -105954"/>
                <a:gd name="adj2" fmla="val -112648"/>
              </a:avLst>
            </a:prstGeom>
            <a:solidFill>
              <a:srgbClr val="FFE7FF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dirty="0">
                  <a:solidFill>
                    <a:srgbClr val="990000"/>
                  </a:solidFill>
                  <a:ea typeface="宋体" pitchFamily="2" charset="-122"/>
                </a:rPr>
                <a:t>元素指针</a:t>
              </a:r>
              <a:r>
                <a:rPr lang="en-US" altLang="zh-CN" sz="2400" dirty="0">
                  <a:solidFill>
                    <a:srgbClr val="990000"/>
                  </a:solidFill>
                  <a:ea typeface="宋体" pitchFamily="2" charset="-122"/>
                </a:rPr>
                <a:t>p</a:t>
              </a:r>
              <a:r>
                <a:rPr lang="zh-CN" altLang="en-US" sz="2400" dirty="0">
                  <a:solidFill>
                    <a:srgbClr val="990000"/>
                  </a:solidFill>
                  <a:ea typeface="宋体" pitchFamily="2" charset="-122"/>
                </a:rPr>
                <a:t>的</a:t>
              </a:r>
            </a:p>
            <a:p>
              <a:r>
                <a:rPr lang="zh-CN" altLang="en-US" sz="2400" dirty="0">
                  <a:solidFill>
                    <a:srgbClr val="990000"/>
                  </a:solidFill>
                  <a:ea typeface="宋体" pitchFamily="2" charset="-122"/>
                </a:rPr>
                <a:t>移动范围</a:t>
              </a:r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1968" y="2544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1434059" y="4140870"/>
            <a:ext cx="4281488" cy="1951037"/>
            <a:chOff x="1430" y="2854"/>
            <a:chExt cx="2697" cy="1229"/>
          </a:xfrm>
        </p:grpSpPr>
        <p:sp>
          <p:nvSpPr>
            <p:cNvPr id="34853" name="AutoShape 37"/>
            <p:cNvSpPr>
              <a:spLocks noChangeArrowheads="1"/>
            </p:cNvSpPr>
            <p:nvPr/>
          </p:nvSpPr>
          <p:spPr bwMode="auto">
            <a:xfrm>
              <a:off x="2640" y="3456"/>
              <a:ext cx="1487" cy="627"/>
            </a:xfrm>
            <a:prstGeom prst="cloudCallout">
              <a:avLst>
                <a:gd name="adj1" fmla="val -87255"/>
                <a:gd name="adj2" fmla="val -146491"/>
              </a:avLst>
            </a:prstGeom>
            <a:solidFill>
              <a:srgbClr val="CCECFF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400">
                  <a:solidFill>
                    <a:srgbClr val="990000"/>
                  </a:solidFill>
                  <a:ea typeface="宋体" pitchFamily="2" charset="-122"/>
                </a:rPr>
                <a:t>  </a:t>
              </a:r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注意指针相减</a:t>
              </a:r>
            </a:p>
            <a:p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运算的含义</a:t>
              </a:r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1430" y="2854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855" name="Line 39"/>
          <p:cNvSpPr>
            <a:spLocks noChangeShapeType="1"/>
          </p:cNvSpPr>
          <p:nvPr/>
        </p:nvSpPr>
        <p:spPr bwMode="auto">
          <a:xfrm flipV="1">
            <a:off x="7582595" y="114317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7185720" y="828849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endParaRPr kumimoji="0"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 Box 2"/>
          <p:cNvSpPr txBox="1">
            <a:spLocks noChangeArrowheads="1"/>
          </p:cNvSpPr>
          <p:nvPr/>
        </p:nvSpPr>
        <p:spPr bwMode="auto">
          <a:xfrm>
            <a:off x="304800" y="174625"/>
            <a:ext cx="613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</a:rPr>
              <a:t>[</a:t>
            </a:r>
            <a:r>
              <a:rPr lang="zh-CN" altLang="en-US" sz="2800">
                <a:solidFill>
                  <a:srgbClr val="CC3300"/>
                </a:solidFill>
              </a:rPr>
              <a:t>例</a:t>
            </a:r>
            <a:r>
              <a:rPr lang="en-US" altLang="zh-CN" sz="2800">
                <a:solidFill>
                  <a:srgbClr val="CC3300"/>
                </a:solidFill>
              </a:rPr>
              <a:t>9.26] </a:t>
            </a:r>
            <a:r>
              <a:rPr lang="zh-CN" altLang="en-US" sz="2800">
                <a:solidFill>
                  <a:schemeClr val="tx1"/>
                </a:solidFill>
              </a:rPr>
              <a:t>编写通用二维数组输出函数。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457200" y="704850"/>
            <a:ext cx="814705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void print(</a:t>
            </a:r>
            <a:r>
              <a:rPr lang="en-US" altLang="zh-CN" sz="2600" dirty="0" err="1">
                <a:solidFill>
                  <a:schemeClr val="tx1"/>
                </a:solidFill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</a:rPr>
              <a:t> *p, </a:t>
            </a:r>
            <a:r>
              <a:rPr lang="en-US" altLang="zh-CN" sz="2600" dirty="0" err="1">
                <a:solidFill>
                  <a:schemeClr val="tx1"/>
                </a:solidFill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</a:rPr>
              <a:t> row, </a:t>
            </a:r>
            <a:r>
              <a:rPr lang="en-US" altLang="zh-CN" sz="2600" dirty="0" err="1">
                <a:solidFill>
                  <a:schemeClr val="tx1"/>
                </a:solidFill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</a:rPr>
              <a:t> col)	</a:t>
            </a:r>
          </a:p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{	</a:t>
            </a:r>
            <a:r>
              <a:rPr lang="en-US" altLang="zh-CN" sz="2600" dirty="0" err="1">
                <a:solidFill>
                  <a:schemeClr val="tx1"/>
                </a:solidFill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</a:rPr>
              <a:t> i;</a:t>
            </a:r>
          </a:p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	for(i=0; i&lt;row*col; i++, p++)</a:t>
            </a:r>
          </a:p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	{	if(</a:t>
            </a:r>
            <a:r>
              <a:rPr lang="en-US" altLang="zh-CN" sz="2600" dirty="0" err="1">
                <a:solidFill>
                  <a:schemeClr val="tx1"/>
                </a:solidFill>
              </a:rPr>
              <a:t>i%col</a:t>
            </a:r>
            <a:r>
              <a:rPr lang="en-US" altLang="zh-CN" sz="2600" dirty="0">
                <a:solidFill>
                  <a:schemeClr val="tx1"/>
                </a:solidFill>
              </a:rPr>
              <a:t>==0) </a:t>
            </a:r>
            <a:r>
              <a:rPr lang="en-US" altLang="zh-CN" sz="2600" dirty="0" err="1">
                <a:solidFill>
                  <a:schemeClr val="tx1"/>
                </a:solidFill>
              </a:rPr>
              <a:t>cout</a:t>
            </a:r>
            <a:r>
              <a:rPr lang="en-US" altLang="zh-CN" sz="2600" dirty="0" smtClean="0">
                <a:solidFill>
                  <a:schemeClr val="tx1"/>
                </a:solidFill>
              </a:rPr>
              <a:t>&lt;&lt;'\n';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		</a:t>
            </a:r>
            <a:r>
              <a:rPr lang="en-US" altLang="zh-CN" sz="2600" dirty="0" err="1">
                <a:solidFill>
                  <a:schemeClr val="tx1"/>
                </a:solidFill>
              </a:rPr>
              <a:t>cout</a:t>
            </a:r>
            <a:r>
              <a:rPr lang="en-US" altLang="zh-CN" sz="2600" dirty="0">
                <a:solidFill>
                  <a:schemeClr val="tx1"/>
                </a:solidFill>
              </a:rPr>
              <a:t>&lt;&lt;</a:t>
            </a:r>
            <a:r>
              <a:rPr lang="en-US" altLang="zh-CN" sz="2600" dirty="0" err="1">
                <a:solidFill>
                  <a:schemeClr val="tx1"/>
                </a:solidFill>
              </a:rPr>
              <a:t>setw</a:t>
            </a:r>
            <a:r>
              <a:rPr lang="en-US" altLang="zh-CN" sz="2600" dirty="0">
                <a:solidFill>
                  <a:schemeClr val="tx1"/>
                </a:solidFill>
              </a:rPr>
              <a:t>(4)&lt;&lt; *p;</a:t>
            </a:r>
          </a:p>
          <a:p>
            <a:pPr algn="l"/>
            <a:r>
              <a:rPr lang="en-US" altLang="zh-CN" sz="2600" dirty="0">
                <a:solidFill>
                  <a:schemeClr val="tx1"/>
                </a:solidFill>
              </a:rPr>
              <a:t>	</a:t>
            </a:r>
            <a:r>
              <a:rPr lang="fr-FR" altLang="zh-CN" sz="26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	cout&lt;&lt;'\n';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fr-FR" altLang="zh-CN" sz="2600" dirty="0" smtClean="0">
                <a:solidFill>
                  <a:schemeClr val="tx1"/>
                </a:solidFill>
              </a:rPr>
              <a:t>int </a:t>
            </a:r>
            <a:r>
              <a:rPr lang="fr-FR" altLang="zh-CN" sz="2600" dirty="0">
                <a:solidFill>
                  <a:schemeClr val="tx1"/>
                </a:solidFill>
              </a:rPr>
              <a:t>main(void)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{  	int a[3][4]={1, 2, 3, 4, 5, 6, 7, 8, 9, 10, 11, 12};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	int b[2][3]={1, 2, 3, 4, 5, 6};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	print(a[0], 3, 4);	 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	print(b[0], 2, 3);	</a:t>
            </a:r>
            <a:endParaRPr lang="fr-FR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fr-FR" altLang="zh-CN" sz="2600" dirty="0" smtClean="0">
                <a:solidFill>
                  <a:schemeClr val="tx1"/>
                </a:solidFill>
              </a:rPr>
              <a:t>	return </a:t>
            </a:r>
            <a:r>
              <a:rPr lang="fr-FR" altLang="zh-CN" sz="2600" dirty="0">
                <a:solidFill>
                  <a:schemeClr val="tx1"/>
                </a:solidFill>
              </a:rPr>
              <a:t>0;</a:t>
            </a:r>
          </a:p>
          <a:p>
            <a:pPr algn="l"/>
            <a:r>
              <a:rPr lang="fr-FR" altLang="zh-CN" sz="2600" dirty="0">
                <a:solidFill>
                  <a:schemeClr val="tx1"/>
                </a:solidFill>
              </a:rPr>
              <a:t>} 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7724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(2)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已知一个二维数组为</a:t>
            </a:r>
            <a:r>
              <a:rPr lang="en-US" altLang="zh-CN" sz="2800" u="sng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行</a:t>
            </a:r>
            <a:r>
              <a:rPr lang="en-US" altLang="zh-CN" sz="2800" u="sng">
                <a:solidFill>
                  <a:srgbClr val="000000"/>
                </a:solidFill>
                <a:ea typeface="宋体" pitchFamily="2" charset="-122"/>
              </a:rPr>
              <a:t>×M</a:t>
            </a: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列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，即</a:t>
            </a:r>
            <a:r>
              <a:rPr lang="en-US" altLang="en-US" sz="2800">
                <a:solidFill>
                  <a:srgbClr val="000000"/>
                </a:solidFill>
                <a:ea typeface="宋体" pitchFamily="2" charset="-122"/>
              </a:rPr>
              <a:t>a[N][M],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将二维数组看成一维数组后，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求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a[i][j]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放在第几个位置？</a:t>
            </a:r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5410200" y="47244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9924" name="Group 52"/>
          <p:cNvGrpSpPr>
            <a:grpSpLocks/>
          </p:cNvGrpSpPr>
          <p:nvPr/>
        </p:nvGrpSpPr>
        <p:grpSpPr bwMode="auto">
          <a:xfrm>
            <a:off x="3241675" y="1828800"/>
            <a:ext cx="5875338" cy="4748213"/>
            <a:chOff x="1893" y="1329"/>
            <a:chExt cx="3701" cy="2991"/>
          </a:xfrm>
        </p:grpSpPr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3456" y="2688"/>
              <a:ext cx="6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0">
                  <a:solidFill>
                    <a:schemeClr val="tx1"/>
                  </a:solidFill>
                  <a:ea typeface="宋体" pitchFamily="2" charset="-122"/>
                </a:rPr>
                <a:t>a[i][j]</a:t>
              </a:r>
            </a:p>
          </p:txBody>
        </p:sp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2544" y="1680"/>
              <a:ext cx="2592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25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2544" y="29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340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6" name="Rectangle 34" descr="宽上对角线"/>
            <p:cNvSpPr>
              <a:spLocks noChangeArrowheads="1"/>
            </p:cNvSpPr>
            <p:nvPr/>
          </p:nvSpPr>
          <p:spPr bwMode="auto">
            <a:xfrm>
              <a:off x="2577" y="1706"/>
              <a:ext cx="2544" cy="912"/>
            </a:xfrm>
            <a:prstGeom prst="rect">
              <a:avLst/>
            </a:prstGeom>
            <a:pattFill prst="wdUpDiag">
              <a:fgClr>
                <a:srgbClr val="FF33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7" name="Rectangle 35" descr="宽上对角线"/>
            <p:cNvSpPr>
              <a:spLocks noChangeArrowheads="1"/>
            </p:cNvSpPr>
            <p:nvPr/>
          </p:nvSpPr>
          <p:spPr bwMode="auto">
            <a:xfrm>
              <a:off x="2570" y="2629"/>
              <a:ext cx="816" cy="336"/>
            </a:xfrm>
            <a:prstGeom prst="rect">
              <a:avLst/>
            </a:prstGeom>
            <a:pattFill prst="wdUpDiag">
              <a:fgClr>
                <a:srgbClr val="FF33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8" name="Line 36"/>
            <p:cNvSpPr>
              <a:spLocks noChangeShapeType="1"/>
            </p:cNvSpPr>
            <p:nvPr/>
          </p:nvSpPr>
          <p:spPr bwMode="auto">
            <a:xfrm flipV="1">
              <a:off x="2544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 flipV="1">
              <a:off x="5136" y="13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>
              <a:off x="5184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1" name="Line 39"/>
            <p:cNvSpPr>
              <a:spLocks noChangeShapeType="1"/>
            </p:cNvSpPr>
            <p:nvPr/>
          </p:nvSpPr>
          <p:spPr bwMode="auto">
            <a:xfrm>
              <a:off x="5184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 flipH="1">
              <a:off x="254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3" name="Line 41"/>
            <p:cNvSpPr>
              <a:spLocks noChangeShapeType="1"/>
            </p:cNvSpPr>
            <p:nvPr/>
          </p:nvSpPr>
          <p:spPr bwMode="auto">
            <a:xfrm>
              <a:off x="4032" y="148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4" name="Line 42"/>
            <p:cNvSpPr>
              <a:spLocks noChangeShapeType="1"/>
            </p:cNvSpPr>
            <p:nvPr/>
          </p:nvSpPr>
          <p:spPr bwMode="auto">
            <a:xfrm flipV="1">
              <a:off x="5354" y="16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>
              <a:off x="5354" y="292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7" name="Text Box 45"/>
            <p:cNvSpPr txBox="1">
              <a:spLocks noChangeArrowheads="1"/>
            </p:cNvSpPr>
            <p:nvPr/>
          </p:nvSpPr>
          <p:spPr bwMode="auto">
            <a:xfrm>
              <a:off x="3610" y="1329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M</a:t>
              </a:r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列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8" name="Text Box 46"/>
            <p:cNvSpPr txBox="1">
              <a:spLocks noChangeArrowheads="1"/>
            </p:cNvSpPr>
            <p:nvPr/>
          </p:nvSpPr>
          <p:spPr bwMode="auto">
            <a:xfrm>
              <a:off x="5146" y="2592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N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行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19" name="Text Box 47"/>
            <p:cNvSpPr txBox="1">
              <a:spLocks noChangeArrowheads="1"/>
            </p:cNvSpPr>
            <p:nvPr/>
          </p:nvSpPr>
          <p:spPr bwMode="auto">
            <a:xfrm>
              <a:off x="1893" y="2016"/>
              <a:ext cx="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i</a:t>
              </a: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行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20" name="Text Box 48"/>
            <p:cNvSpPr txBox="1">
              <a:spLocks noChangeArrowheads="1"/>
            </p:cNvSpPr>
            <p:nvPr/>
          </p:nvSpPr>
          <p:spPr bwMode="auto">
            <a:xfrm>
              <a:off x="2794" y="4032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j</a:t>
              </a:r>
              <a:r>
                <a:rPr lang="zh-CN" altLang="zh-CN" sz="2400">
                  <a:solidFill>
                    <a:schemeClr val="tx1"/>
                  </a:solidFill>
                  <a:ea typeface="宋体" pitchFamily="2" charset="-122"/>
                </a:rPr>
                <a:t>列</a:t>
              </a:r>
              <a:endParaRPr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3408" y="2976"/>
              <a:ext cx="0" cy="86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2" name="AutoShape 50"/>
            <p:cNvSpPr>
              <a:spLocks/>
            </p:cNvSpPr>
            <p:nvPr/>
          </p:nvSpPr>
          <p:spPr bwMode="auto">
            <a:xfrm>
              <a:off x="2256" y="1728"/>
              <a:ext cx="144" cy="86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23" name="AutoShape 51"/>
            <p:cNvSpPr>
              <a:spLocks/>
            </p:cNvSpPr>
            <p:nvPr/>
          </p:nvSpPr>
          <p:spPr bwMode="auto">
            <a:xfrm rot="-5400000">
              <a:off x="2904" y="3576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9925" name="Text Box 53"/>
          <p:cNvSpPr txBox="1">
            <a:spLocks noChangeArrowheads="1"/>
          </p:cNvSpPr>
          <p:nvPr/>
        </p:nvSpPr>
        <p:spPr bwMode="auto">
          <a:xfrm>
            <a:off x="76200" y="1828800"/>
            <a:ext cx="312420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二维数组按行存放，</a:t>
            </a: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a[i][j]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的前面有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i*M+j </a:t>
            </a: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个元素，</a:t>
            </a:r>
          </a:p>
          <a:p>
            <a:pPr algn="l">
              <a:lnSpc>
                <a:spcPct val="115000"/>
              </a:lnSpc>
            </a:pP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若序号从0开始，</a:t>
            </a:r>
          </a:p>
          <a:p>
            <a:pPr algn="l">
              <a:lnSpc>
                <a:spcPct val="115000"/>
              </a:lnSpc>
            </a:pPr>
            <a:r>
              <a:rPr lang="zh-CN" altLang="zh-CN" sz="2800">
                <a:solidFill>
                  <a:srgbClr val="000000"/>
                </a:solidFill>
                <a:ea typeface="宋体" pitchFamily="2" charset="-122"/>
              </a:rPr>
              <a:t>则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a[i][j]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的序号是：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i*M+j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9926" name="Text Box 54"/>
          <p:cNvSpPr txBox="1">
            <a:spLocks noChangeArrowheads="1"/>
          </p:cNvSpPr>
          <p:nvPr/>
        </p:nvSpPr>
        <p:spPr bwMode="auto">
          <a:xfrm>
            <a:off x="152400" y="4965700"/>
            <a:ext cx="31242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若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*p=a[0];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则 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p+i*M+j 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是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a[i][j]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的地址。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5" grpId="0" autoUpdateAnimBg="0"/>
      <p:bldP spid="7992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2995613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f(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 b[ ][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4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]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…...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*(*(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b+i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)+j)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b[i][j]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}</a:t>
            </a:r>
            <a:r>
              <a:rPr lang="en-US" altLang="zh-CN" sz="2800" b="0" dirty="0">
                <a:solidFill>
                  <a:schemeClr val="tx1"/>
                </a:solidFill>
                <a:ea typeface="宋体" pitchFamily="2" charset="-122"/>
              </a:rPr>
              <a:t>   </a:t>
            </a:r>
          </a:p>
          <a:p>
            <a:pPr algn="l"/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a[3][4];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f(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……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239713" y="304800"/>
            <a:ext cx="768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解释二维数组作参数时，参数第一维可缺省原因</a:t>
            </a:r>
            <a:endParaRPr kumimoji="0" lang="zh-CN" altLang="en-US" sz="36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16073" name="Group 9"/>
          <p:cNvGrpSpPr>
            <a:grpSpLocks/>
          </p:cNvGrpSpPr>
          <p:nvPr/>
        </p:nvGrpSpPr>
        <p:grpSpPr bwMode="auto">
          <a:xfrm>
            <a:off x="1066800" y="2133600"/>
            <a:ext cx="7872413" cy="985838"/>
            <a:chOff x="672" y="1344"/>
            <a:chExt cx="4959" cy="621"/>
          </a:xfrm>
        </p:grpSpPr>
        <p:sp>
          <p:nvSpPr>
            <p:cNvPr id="216069" name="Line 5"/>
            <p:cNvSpPr>
              <a:spLocks noChangeShapeType="1"/>
            </p:cNvSpPr>
            <p:nvPr/>
          </p:nvSpPr>
          <p:spPr bwMode="auto">
            <a:xfrm>
              <a:off x="672" y="1472"/>
              <a:ext cx="115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>
              <a:off x="672" y="1776"/>
              <a:ext cx="57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6071" name="AutoShape 7"/>
            <p:cNvSpPr>
              <a:spLocks noChangeArrowheads="1"/>
            </p:cNvSpPr>
            <p:nvPr/>
          </p:nvSpPr>
          <p:spPr bwMode="auto">
            <a:xfrm>
              <a:off x="2352" y="1344"/>
              <a:ext cx="912" cy="621"/>
            </a:xfrm>
            <a:prstGeom prst="rightArrow">
              <a:avLst>
                <a:gd name="adj1" fmla="val 50000"/>
                <a:gd name="adj2" fmla="val 36715"/>
              </a:avLst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 sz="2800">
                  <a:solidFill>
                    <a:schemeClr val="tx1"/>
                  </a:solidFill>
                  <a:ea typeface="宋体" pitchFamily="2" charset="-122"/>
                </a:rPr>
                <a:t>处理成</a:t>
              </a:r>
            </a:p>
          </p:txBody>
        </p:sp>
        <p:sp>
          <p:nvSpPr>
            <p:cNvPr id="216072" name="Text Box 8"/>
            <p:cNvSpPr txBox="1">
              <a:spLocks noChangeArrowheads="1"/>
            </p:cNvSpPr>
            <p:nvPr/>
          </p:nvSpPr>
          <p:spPr bwMode="auto">
            <a:xfrm>
              <a:off x="3408" y="1488"/>
              <a:ext cx="22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*( &amp;b[0][0] + i*</a:t>
              </a:r>
              <a:r>
                <a:rPr kumimoji="0" lang="en-US" altLang="zh-CN" sz="2800">
                  <a:solidFill>
                    <a:srgbClr val="FF3300"/>
                  </a:solidFill>
                  <a:ea typeface="宋体" pitchFamily="2" charset="-122"/>
                </a:rPr>
                <a:t>4</a:t>
              </a:r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 + j ) </a:t>
              </a:r>
            </a:p>
          </p:txBody>
        </p:sp>
      </p:grpSp>
      <p:grpSp>
        <p:nvGrpSpPr>
          <p:cNvPr id="216077" name="Group 13"/>
          <p:cNvGrpSpPr>
            <a:grpSpLocks/>
          </p:cNvGrpSpPr>
          <p:nvPr/>
        </p:nvGrpSpPr>
        <p:grpSpPr bwMode="auto">
          <a:xfrm>
            <a:off x="2819400" y="2895600"/>
            <a:ext cx="4572000" cy="3429000"/>
            <a:chOff x="1776" y="1824"/>
            <a:chExt cx="2880" cy="2160"/>
          </a:xfrm>
        </p:grpSpPr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>
              <a:off x="3696" y="1824"/>
              <a:ext cx="912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6076" name="AutoShape 12"/>
            <p:cNvSpPr>
              <a:spLocks noChangeArrowheads="1"/>
            </p:cNvSpPr>
            <p:nvPr/>
          </p:nvSpPr>
          <p:spPr bwMode="auto">
            <a:xfrm>
              <a:off x="1776" y="2496"/>
              <a:ext cx="2880" cy="1488"/>
            </a:xfrm>
            <a:prstGeom prst="cloudCallout">
              <a:avLst>
                <a:gd name="adj1" fmla="val 34343"/>
                <a:gd name="adj2" fmla="val -90056"/>
              </a:avLst>
            </a:prstGeom>
            <a:solidFill>
              <a:srgbClr val="FFE7FF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访问</a:t>
              </a:r>
              <a:r>
                <a:rPr lang="en-US" altLang="zh-CN" sz="2400">
                  <a:solidFill>
                    <a:srgbClr val="990000"/>
                  </a:solidFill>
                  <a:ea typeface="宋体" pitchFamily="2" charset="-122"/>
                </a:rPr>
                <a:t>b[i][j]</a:t>
              </a:r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时，与数组</a:t>
              </a:r>
            </a:p>
            <a:p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首地址、</a:t>
              </a:r>
              <a:r>
                <a:rPr lang="en-US" altLang="zh-CN" sz="2400">
                  <a:solidFill>
                    <a:srgbClr val="990000"/>
                  </a:solidFill>
                  <a:ea typeface="宋体" pitchFamily="2" charset="-122"/>
                </a:rPr>
                <a:t>i</a:t>
              </a:r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、</a:t>
              </a:r>
              <a:r>
                <a:rPr lang="en-US" altLang="zh-CN" sz="2400">
                  <a:solidFill>
                    <a:srgbClr val="990000"/>
                  </a:solidFill>
                  <a:ea typeface="宋体" pitchFamily="2" charset="-122"/>
                </a:rPr>
                <a:t>j </a:t>
              </a:r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以及</a:t>
              </a:r>
              <a:r>
                <a:rPr lang="zh-CN" altLang="en-US" sz="2400">
                  <a:solidFill>
                    <a:srgbClr val="FF3300"/>
                  </a:solidFill>
                  <a:ea typeface="宋体" pitchFamily="2" charset="-122"/>
                </a:rPr>
                <a:t>列数</a:t>
              </a:r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有关，</a:t>
              </a:r>
            </a:p>
            <a:p>
              <a:r>
                <a:rPr lang="zh-CN" altLang="en-US" sz="2400">
                  <a:solidFill>
                    <a:srgbClr val="990000"/>
                  </a:solidFill>
                  <a:ea typeface="宋体" pitchFamily="2" charset="-122"/>
                </a:rPr>
                <a:t>因为物理上是一维存放的。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60350" y="228600"/>
            <a:ext cx="8686800" cy="619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9.27]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输入二维数组任一行号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， 任一列号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j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，</a:t>
            </a:r>
          </a:p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输出其元素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a[i][j]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的值。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main(void)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a[3][4]={...};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*p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, i, j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p=a[0]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&gt;&gt; i &gt;&gt; j;   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"a[" &lt;&lt; i &lt;&lt; "][" &lt;&lt; j&lt;&lt; "]="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&lt;&lt;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p+i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*4+j)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  <a:endParaRPr lang="en-US" altLang="zh-CN" sz="2800" dirty="0" smtClean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return 0;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107950" y="152400"/>
            <a:ext cx="89154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 9.3.5 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获得函数处理结果的几种方法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>
                <a:solidFill>
                  <a:schemeClr val="tx1"/>
                </a:solidFill>
                <a:ea typeface="宋体" pitchFamily="2" charset="-122"/>
              </a:rPr>
              <a:t>利用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return</a:t>
            </a:r>
            <a:r>
              <a:rPr lang="zh-CN" altLang="en-US" sz="2800" u="sng">
                <a:solidFill>
                  <a:schemeClr val="tx1"/>
                </a:solidFill>
                <a:ea typeface="宋体" pitchFamily="2" charset="-122"/>
              </a:rPr>
              <a:t>语句返回值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(</a:t>
            </a:r>
            <a:r>
              <a:rPr lang="zh-CN" altLang="en-US" sz="2400">
                <a:solidFill>
                  <a:srgbClr val="008000"/>
                </a:solidFill>
                <a:ea typeface="宋体" pitchFamily="2" charset="-122"/>
              </a:rPr>
              <a:t>只能返回一个值</a:t>
            </a:r>
            <a:r>
              <a:rPr lang="en-US" altLang="zh-CN" sz="2400">
                <a:solidFill>
                  <a:srgbClr val="008000"/>
                </a:solidFill>
                <a:ea typeface="宋体" pitchFamily="2" charset="-122"/>
              </a:rPr>
              <a:t>)</a:t>
            </a:r>
            <a:endParaRPr lang="en-US" altLang="zh-CN" sz="2800">
              <a:solidFill>
                <a:srgbClr val="008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int min(int a, int b)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 {  return((a&lt;b)?a:b);  }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79388" y="2230438"/>
            <a:ext cx="770595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利用全局变量得到函数调用结果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安全性欠佳</a:t>
            </a:r>
            <a:r>
              <a:rPr lang="en-US" altLang="zh-CN" sz="2400" dirty="0">
                <a:solidFill>
                  <a:srgbClr val="008000"/>
                </a:solidFill>
                <a:ea typeface="宋体" pitchFamily="2" charset="-122"/>
              </a:rPr>
              <a:t>)</a:t>
            </a:r>
            <a:endParaRPr lang="en-US" altLang="zh-CN" sz="2800" dirty="0">
              <a:solidFill>
                <a:srgbClr val="0080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例：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max, min ;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 //</a:t>
            </a:r>
            <a:r>
              <a:rPr lang="zh-CN" altLang="en-US" sz="2400" dirty="0">
                <a:solidFill>
                  <a:srgbClr val="CC3300"/>
                </a:solidFill>
                <a:ea typeface="宋体" pitchFamily="2" charset="-122"/>
              </a:rPr>
              <a:t>可得到多个结果</a:t>
            </a: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fun(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a,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b)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{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=(a&gt;b)?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=(a&lt;b)?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 }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	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{   fun(5, 8);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&lt;&lt;','&lt;&lt;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    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return 0;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298" name="Group 34"/>
          <p:cNvGrpSpPr>
            <a:grpSpLocks/>
          </p:cNvGrpSpPr>
          <p:nvPr/>
        </p:nvGrpSpPr>
        <p:grpSpPr bwMode="auto">
          <a:xfrm>
            <a:off x="2070100" y="1143000"/>
            <a:ext cx="4811713" cy="4419600"/>
            <a:chOff x="1304" y="720"/>
            <a:chExt cx="3031" cy="2784"/>
          </a:xfrm>
        </p:grpSpPr>
        <p:sp>
          <p:nvSpPr>
            <p:cNvPr id="267267" name="Line 3"/>
            <p:cNvSpPr>
              <a:spLocks noChangeShapeType="1"/>
            </p:cNvSpPr>
            <p:nvPr/>
          </p:nvSpPr>
          <p:spPr bwMode="auto">
            <a:xfrm>
              <a:off x="3232" y="757"/>
              <a:ext cx="4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68" name="Text Box 4"/>
            <p:cNvSpPr txBox="1">
              <a:spLocks noChangeArrowheads="1"/>
            </p:cNvSpPr>
            <p:nvPr/>
          </p:nvSpPr>
          <p:spPr bwMode="auto">
            <a:xfrm>
              <a:off x="2676" y="3101"/>
              <a:ext cx="17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>
              <a:off x="2250" y="720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>
              <a:off x="2278" y="162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2272" y="147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>
              <a:off x="2274" y="176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>
              <a:off x="2270" y="190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>
              <a:off x="2274" y="248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>
              <a:off x="1840" y="137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0" name="Text Box 16"/>
            <p:cNvSpPr txBox="1">
              <a:spLocks noChangeArrowheads="1"/>
            </p:cNvSpPr>
            <p:nvPr/>
          </p:nvSpPr>
          <p:spPr bwMode="auto">
            <a:xfrm>
              <a:off x="1304" y="122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1040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2496" y="254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1040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67283" name="Text Box 19"/>
            <p:cNvSpPr txBox="1">
              <a:spLocks noChangeArrowheads="1"/>
            </p:cNvSpPr>
            <p:nvPr/>
          </p:nvSpPr>
          <p:spPr bwMode="auto">
            <a:xfrm>
              <a:off x="3520" y="1449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m( int )</a:t>
              </a:r>
            </a:p>
          </p:txBody>
        </p:sp>
        <p:sp>
          <p:nvSpPr>
            <p:cNvPr id="267284" name="Text Box 20"/>
            <p:cNvSpPr txBox="1">
              <a:spLocks noChangeArrowheads="1"/>
            </p:cNvSpPr>
            <p:nvPr/>
          </p:nvSpPr>
          <p:spPr bwMode="auto">
            <a:xfrm>
              <a:off x="2662" y="960"/>
              <a:ext cx="17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</p:txBody>
        </p:sp>
        <p:sp>
          <p:nvSpPr>
            <p:cNvPr id="267286" name="AutoShape 22"/>
            <p:cNvSpPr>
              <a:spLocks/>
            </p:cNvSpPr>
            <p:nvPr/>
          </p:nvSpPr>
          <p:spPr bwMode="auto">
            <a:xfrm>
              <a:off x="3232" y="1344"/>
              <a:ext cx="260" cy="489"/>
            </a:xfrm>
            <a:prstGeom prst="rightBrace">
              <a:avLst>
                <a:gd name="adj1" fmla="val 1567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87" name="Line 23"/>
            <p:cNvSpPr>
              <a:spLocks noChangeShapeType="1"/>
            </p:cNvSpPr>
            <p:nvPr/>
          </p:nvSpPr>
          <p:spPr bwMode="auto">
            <a:xfrm>
              <a:off x="1850" y="254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8" name="Text Box 24"/>
            <p:cNvSpPr txBox="1">
              <a:spLocks noChangeArrowheads="1"/>
            </p:cNvSpPr>
            <p:nvPr/>
          </p:nvSpPr>
          <p:spPr bwMode="auto">
            <a:xfrm>
              <a:off x="1304" y="238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FF3300"/>
                  </a:solidFill>
                  <a:ea typeface="宋体" pitchFamily="2" charset="-122"/>
                </a:rPr>
                <a:t>2000</a:t>
              </a:r>
              <a:endParaRPr lang="en-US" altLang="zh-CN" sz="24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67289" name="Line 25"/>
            <p:cNvSpPr>
              <a:spLocks noChangeShapeType="1"/>
            </p:cNvSpPr>
            <p:nvPr/>
          </p:nvSpPr>
          <p:spPr bwMode="auto">
            <a:xfrm>
              <a:off x="2272" y="262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0" name="Text Box 26"/>
            <p:cNvSpPr txBox="1">
              <a:spLocks noChangeArrowheads="1"/>
            </p:cNvSpPr>
            <p:nvPr/>
          </p:nvSpPr>
          <p:spPr bwMode="auto">
            <a:xfrm>
              <a:off x="3520" y="2628"/>
              <a:ext cx="8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p( int * )</a:t>
              </a:r>
            </a:p>
          </p:txBody>
        </p:sp>
        <p:sp>
          <p:nvSpPr>
            <p:cNvPr id="267291" name="AutoShape 27"/>
            <p:cNvSpPr>
              <a:spLocks/>
            </p:cNvSpPr>
            <p:nvPr/>
          </p:nvSpPr>
          <p:spPr bwMode="auto">
            <a:xfrm>
              <a:off x="3258" y="2532"/>
              <a:ext cx="240" cy="528"/>
            </a:xfrm>
            <a:prstGeom prst="rightBrace">
              <a:avLst>
                <a:gd name="adj1" fmla="val 1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7292" name="Line 28"/>
            <p:cNvSpPr>
              <a:spLocks noChangeShapeType="1"/>
            </p:cNvSpPr>
            <p:nvPr/>
          </p:nvSpPr>
          <p:spPr bwMode="auto">
            <a:xfrm>
              <a:off x="2272" y="1321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3" name="Line 29"/>
            <p:cNvSpPr>
              <a:spLocks noChangeShapeType="1"/>
            </p:cNvSpPr>
            <p:nvPr/>
          </p:nvSpPr>
          <p:spPr bwMode="auto">
            <a:xfrm>
              <a:off x="2246" y="277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4" name="Line 30"/>
            <p:cNvSpPr>
              <a:spLocks noChangeShapeType="1"/>
            </p:cNvSpPr>
            <p:nvPr/>
          </p:nvSpPr>
          <p:spPr bwMode="auto">
            <a:xfrm>
              <a:off x="2252" y="29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5" name="Line 31"/>
            <p:cNvSpPr>
              <a:spLocks noChangeShapeType="1"/>
            </p:cNvSpPr>
            <p:nvPr/>
          </p:nvSpPr>
          <p:spPr bwMode="auto">
            <a:xfrm>
              <a:off x="2250" y="306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6" name="Text Box 32"/>
            <p:cNvSpPr txBox="1">
              <a:spLocks noChangeArrowheads="1"/>
            </p:cNvSpPr>
            <p:nvPr/>
          </p:nvSpPr>
          <p:spPr bwMode="auto">
            <a:xfrm>
              <a:off x="2640" y="1968"/>
              <a:ext cx="172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  <a:p>
              <a:pPr algn="l">
                <a:lnSpc>
                  <a:spcPct val="60000"/>
                </a:lnSpc>
              </a:pPr>
              <a:r>
                <a:rPr lang="en-US" altLang="zh-CN" sz="2000" b="0">
                  <a:solidFill>
                    <a:schemeClr val="tx1"/>
                  </a:solidFill>
                  <a:ea typeface="宋体" pitchFamily="2" charset="-122"/>
                </a:rPr>
                <a:t>•</a:t>
              </a:r>
            </a:p>
          </p:txBody>
        </p:sp>
        <p:sp>
          <p:nvSpPr>
            <p:cNvPr id="267297" name="Text Box 33"/>
            <p:cNvSpPr txBox="1">
              <a:spLocks noChangeArrowheads="1"/>
            </p:cNvSpPr>
            <p:nvPr/>
          </p:nvSpPr>
          <p:spPr bwMode="auto">
            <a:xfrm>
              <a:off x="2524" y="139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200</a:t>
              </a:r>
            </a:p>
          </p:txBody>
        </p:sp>
      </p:grpSp>
      <p:sp>
        <p:nvSpPr>
          <p:cNvPr id="267299" name="Text Box 35"/>
          <p:cNvSpPr txBox="1">
            <a:spLocks noChangeArrowheads="1"/>
          </p:cNvSpPr>
          <p:nvPr/>
        </p:nvSpPr>
        <p:spPr bwMode="auto">
          <a:xfrm>
            <a:off x="762000" y="381000"/>
            <a:ext cx="4138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990000"/>
                </a:solidFill>
              </a:rPr>
              <a:t>假定变量</a:t>
            </a:r>
            <a:r>
              <a:rPr kumimoji="0" lang="en-US" altLang="zh-CN" sz="2800">
                <a:solidFill>
                  <a:srgbClr val="990000"/>
                </a:solidFill>
              </a:rPr>
              <a:t>m </a:t>
            </a:r>
            <a:r>
              <a:rPr kumimoji="0" lang="zh-CN" altLang="en-US" sz="2800">
                <a:solidFill>
                  <a:srgbClr val="990000"/>
                </a:solidFill>
              </a:rPr>
              <a:t>的地址是</a:t>
            </a:r>
            <a:r>
              <a:rPr kumimoji="0" lang="en-US" altLang="zh-CN" sz="2800">
                <a:solidFill>
                  <a:srgbClr val="990000"/>
                </a:solidFill>
              </a:rPr>
              <a:t>1040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173038" y="44624"/>
            <a:ext cx="9020418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利用指针变量作为函数参数来取得函数调用的结果。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较好，</a:t>
            </a:r>
            <a:r>
              <a:rPr lang="zh-CN" altLang="en-US" sz="2400" u="sng" dirty="0">
                <a:solidFill>
                  <a:srgbClr val="CC3300"/>
                </a:solidFill>
                <a:ea typeface="宋体" pitchFamily="2" charset="-122"/>
              </a:rPr>
              <a:t>可安全地得到多个结果值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 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涉及参数空间的分配</a:t>
            </a:r>
            <a:endParaRPr lang="zh-CN" altLang="en-US" sz="2400" b="0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）普通变量指针作参数</a:t>
            </a:r>
            <a:endParaRPr lang="zh-CN" altLang="en-US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void fun(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a, 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b, 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 *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pmax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 *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pmin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{   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*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pmax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=(a&gt;b)?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; 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*</a:t>
            </a:r>
            <a:r>
              <a:rPr lang="en-US" altLang="zh-CN" sz="2600" dirty="0" err="1">
                <a:solidFill>
                  <a:schemeClr val="accent2"/>
                </a:solidFill>
                <a:ea typeface="宋体" pitchFamily="2" charset="-122"/>
              </a:rPr>
              <a:t>pmin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=(a&lt;b)?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;   }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6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{    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a, b, max, min;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&gt;&gt;a&gt;&gt;b;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    fun(a, b, 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&amp;max, &amp;min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&lt;&lt;"max="&lt;&lt; 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&lt;&lt;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      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&lt;&lt;"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</a:rPr>
              <a:t>min="&lt;&lt; 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min 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&lt;&lt;</a:t>
            </a:r>
            <a:r>
              <a:rPr lang="en-US" altLang="zh-CN" sz="26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 smtClean="0">
                <a:solidFill>
                  <a:schemeClr val="tx1"/>
                </a:solidFill>
                <a:ea typeface="宋体" pitchFamily="2" charset="-122"/>
              </a:rPr>
              <a:t>             return </a:t>
            </a: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120000"/>
              </a:lnSpc>
            </a:pPr>
            <a:r>
              <a:rPr lang="en-US" altLang="zh-CN" sz="2600" dirty="0">
                <a:solidFill>
                  <a:schemeClr val="tx1"/>
                </a:solidFill>
                <a:ea typeface="宋体" pitchFamily="2" charset="-122"/>
              </a:rPr>
              <a:t>       }  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3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3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3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173038" y="-26988"/>
            <a:ext cx="8970962" cy="681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</a:rPr>
              <a:t>2</a:t>
            </a:r>
            <a:r>
              <a:rPr lang="zh-CN" altLang="en-US" sz="2600" dirty="0">
                <a:solidFill>
                  <a:schemeClr val="tx1"/>
                </a:solidFill>
              </a:rPr>
              <a:t>）数组名作参数</a:t>
            </a:r>
            <a:endParaRPr lang="zh-CN" altLang="en-US" sz="2600" dirty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数组名作参数时，传递的是数组首地址，</a:t>
            </a: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在被调函数中可以通过首指针访问数组元素，</a:t>
            </a:r>
          </a:p>
          <a:p>
            <a:pPr algn="l">
              <a:lnSpc>
                <a:spcPct val="120000"/>
              </a:lnSpc>
            </a:pPr>
            <a:r>
              <a:rPr lang="zh-CN" altLang="en-US" sz="2600" dirty="0">
                <a:solidFill>
                  <a:schemeClr val="tx1"/>
                </a:solidFill>
              </a:rPr>
              <a:t>本质上与普通变量指针作参数是一样的。</a:t>
            </a:r>
            <a:r>
              <a:rPr lang="zh-CN" altLang="en-US" sz="2600" dirty="0">
                <a:solidFill>
                  <a:srgbClr val="990000"/>
                </a:solidFill>
              </a:rPr>
              <a:t>回顾例</a:t>
            </a:r>
            <a:r>
              <a:rPr lang="en-US" altLang="zh-CN" sz="2600" dirty="0">
                <a:solidFill>
                  <a:srgbClr val="990000"/>
                </a:solidFill>
              </a:rPr>
              <a:t>9.14 </a:t>
            </a:r>
            <a:endParaRPr lang="en-US" altLang="zh-CN" sz="2600" dirty="0">
              <a:solidFill>
                <a:srgbClr val="990000"/>
              </a:solidFill>
              <a:ea typeface="宋体" pitchFamily="2" charset="-122"/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void  reverse( </a:t>
            </a:r>
            <a:r>
              <a:rPr lang="zh-CN" altLang="zh-CN" sz="2400" dirty="0">
                <a:solidFill>
                  <a:srgbClr val="990000"/>
                </a:solidFill>
              </a:rPr>
              <a:t>int b[ ],</a:t>
            </a:r>
            <a:r>
              <a:rPr lang="zh-CN" altLang="zh-CN" sz="2400" dirty="0">
                <a:solidFill>
                  <a:schemeClr val="tx1"/>
                </a:solidFill>
              </a:rPr>
              <a:t> int n )  等价于 int *b, int n</a:t>
            </a:r>
          </a:p>
          <a:p>
            <a:pPr algn="l"/>
            <a:r>
              <a:rPr lang="zh-CN" altLang="zh-CN" sz="2400" dirty="0" smtClean="0">
                <a:solidFill>
                  <a:schemeClr val="tx1"/>
                </a:solidFill>
              </a:rPr>
              <a:t>{     </a:t>
            </a:r>
            <a:r>
              <a:rPr lang="zh-CN" altLang="zh-CN" sz="2400" dirty="0">
                <a:solidFill>
                  <a:schemeClr val="tx1"/>
                </a:solidFill>
              </a:rPr>
              <a:t>int  t; 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 int *p2 = b+n-1;</a:t>
            </a:r>
            <a:r>
              <a:rPr lang="en-US" altLang="zh-CN" sz="2400" dirty="0">
                <a:solidFill>
                  <a:schemeClr val="tx1"/>
                </a:solidFill>
              </a:rPr>
              <a:t>                                         </a:t>
            </a:r>
            <a:r>
              <a:rPr lang="zh-CN" altLang="en-US" sz="2400" dirty="0">
                <a:solidFill>
                  <a:schemeClr val="accent2"/>
                </a:solidFill>
              </a:rPr>
              <a:t>下页图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 while(b &lt; p2)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{  t = </a:t>
            </a:r>
            <a:r>
              <a:rPr lang="zh-CN" altLang="zh-CN" sz="2400" dirty="0">
                <a:solidFill>
                  <a:srgbClr val="990000"/>
                </a:solidFill>
              </a:rPr>
              <a:t>*b</a:t>
            </a:r>
            <a:r>
              <a:rPr lang="zh-CN" altLang="zh-CN" sz="2400" dirty="0">
                <a:solidFill>
                  <a:schemeClr val="tx1"/>
                </a:solidFill>
              </a:rPr>
              <a:t>;  </a:t>
            </a:r>
            <a:r>
              <a:rPr lang="zh-CN" altLang="zh-CN" sz="2400" dirty="0">
                <a:solidFill>
                  <a:srgbClr val="990000"/>
                </a:solidFill>
              </a:rPr>
              <a:t>*b</a:t>
            </a:r>
            <a:r>
              <a:rPr lang="zh-CN" altLang="zh-CN" sz="2400" dirty="0">
                <a:solidFill>
                  <a:schemeClr val="tx1"/>
                </a:solidFill>
              </a:rPr>
              <a:t> = </a:t>
            </a:r>
            <a:r>
              <a:rPr lang="zh-CN" altLang="zh-CN" sz="2400" dirty="0">
                <a:solidFill>
                  <a:srgbClr val="990000"/>
                </a:solidFill>
              </a:rPr>
              <a:t>*p2</a:t>
            </a:r>
            <a:r>
              <a:rPr lang="zh-CN" altLang="zh-CN" sz="2400" dirty="0">
                <a:solidFill>
                  <a:schemeClr val="tx1"/>
                </a:solidFill>
              </a:rPr>
              <a:t>;  </a:t>
            </a:r>
            <a:r>
              <a:rPr lang="zh-CN" altLang="zh-CN" sz="2400" dirty="0">
                <a:solidFill>
                  <a:srgbClr val="990000"/>
                </a:solidFill>
              </a:rPr>
              <a:t>*p2</a:t>
            </a:r>
            <a:r>
              <a:rPr lang="zh-CN" altLang="zh-CN" sz="2400" dirty="0">
                <a:solidFill>
                  <a:schemeClr val="tx1"/>
                </a:solidFill>
              </a:rPr>
              <a:t>=t;  b++; p2-- ; }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  <a:p>
            <a:pPr algn="l"/>
            <a:r>
              <a:rPr lang="en-US" altLang="zh-CN" sz="2400" dirty="0" err="1" smtClean="0">
                <a:solidFill>
                  <a:schemeClr val="tx1"/>
                </a:solidFill>
              </a:rPr>
              <a:t>int</a:t>
            </a:r>
            <a:r>
              <a:rPr lang="zh-CN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zh-CN" sz="2400" dirty="0">
                <a:solidFill>
                  <a:schemeClr val="tx1"/>
                </a:solidFill>
              </a:rPr>
              <a:t>main(void)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{   int  a[10]={1,2,3,4,5,6,7,8,9,10},   i;   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reverse(</a:t>
            </a:r>
            <a:r>
              <a:rPr lang="zh-CN" altLang="zh-CN" sz="2400" dirty="0">
                <a:solidFill>
                  <a:srgbClr val="990000"/>
                </a:solidFill>
              </a:rPr>
              <a:t>a</a:t>
            </a:r>
            <a:r>
              <a:rPr lang="zh-CN" altLang="zh-CN" sz="2400" dirty="0">
                <a:solidFill>
                  <a:schemeClr val="tx1"/>
                </a:solidFill>
              </a:rPr>
              <a:t>, 10);  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for(i=0; i&lt;10; i++)  cout &lt;&lt; a[i] &lt;&lt; '\t ' ;</a:t>
            </a: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     cout &lt;&lt; endl </a:t>
            </a:r>
            <a:r>
              <a:rPr lang="zh-CN" altLang="zh-CN" sz="2400" dirty="0" smtClean="0">
                <a:solidFill>
                  <a:schemeClr val="tx1"/>
                </a:solidFill>
              </a:rPr>
              <a:t>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400" dirty="0" smtClean="0">
                <a:solidFill>
                  <a:schemeClr val="tx1"/>
                </a:solidFill>
              </a:rPr>
              <a:t>     return </a:t>
            </a:r>
            <a:r>
              <a:rPr lang="en-US" altLang="zh-CN" sz="2400" dirty="0">
                <a:solidFill>
                  <a:schemeClr val="tx1"/>
                </a:solidFill>
              </a:rPr>
              <a:t>0;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zh-CN" sz="24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4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4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4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43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533400" y="14478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实参 </a:t>
            </a:r>
            <a:r>
              <a:rPr lang="en-US" altLang="zh-CN" sz="2800">
                <a:solidFill>
                  <a:srgbClr val="FF0000"/>
                </a:solidFill>
                <a:ea typeface="宋体" pitchFamily="2" charset="-122"/>
              </a:rPr>
              <a:t>a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905000" y="10668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339966"/>
                </a:solidFill>
                <a:ea typeface="宋体" pitchFamily="2" charset="-122"/>
              </a:rPr>
              <a:t>main( ) </a:t>
            </a:r>
            <a:r>
              <a:rPr lang="zh-CN" altLang="en-US" sz="2800" dirty="0">
                <a:solidFill>
                  <a:srgbClr val="339966"/>
                </a:solidFill>
                <a:ea typeface="宋体" pitchFamily="2" charset="-122"/>
              </a:rPr>
              <a:t>函数局部变量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1295400" y="1890713"/>
            <a:ext cx="7467600" cy="1187450"/>
            <a:chOff x="816" y="1479"/>
            <a:chExt cx="4704" cy="748"/>
          </a:xfrm>
        </p:grpSpPr>
        <p:sp>
          <p:nvSpPr>
            <p:cNvPr id="315397" name="Text Box 5"/>
            <p:cNvSpPr txBox="1">
              <a:spLocks noChangeArrowheads="1"/>
            </p:cNvSpPr>
            <p:nvPr/>
          </p:nvSpPr>
          <p:spPr bwMode="auto">
            <a:xfrm>
              <a:off x="817" y="1479"/>
              <a:ext cx="464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a[0]   a[1]   a[2]        …...                                    a[8]   a[9]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                                  …...</a:t>
              </a:r>
            </a:p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</a:p>
          </p:txBody>
        </p:sp>
        <p:grpSp>
          <p:nvGrpSpPr>
            <p:cNvPr id="315398" name="Group 6"/>
            <p:cNvGrpSpPr>
              <a:grpSpLocks/>
            </p:cNvGrpSpPr>
            <p:nvPr/>
          </p:nvGrpSpPr>
          <p:grpSpPr bwMode="auto">
            <a:xfrm>
              <a:off x="816" y="1767"/>
              <a:ext cx="4704" cy="210"/>
              <a:chOff x="816" y="1767"/>
              <a:chExt cx="4704" cy="210"/>
            </a:xfrm>
          </p:grpSpPr>
          <p:sp>
            <p:nvSpPr>
              <p:cNvPr id="315399" name="Rectangle 7"/>
              <p:cNvSpPr>
                <a:spLocks noChangeArrowheads="1"/>
              </p:cNvSpPr>
              <p:nvPr/>
            </p:nvSpPr>
            <p:spPr bwMode="auto">
              <a:xfrm>
                <a:off x="816" y="1767"/>
                <a:ext cx="4704" cy="2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00" name="Line 8"/>
              <p:cNvSpPr>
                <a:spLocks noChangeShapeType="1"/>
              </p:cNvSpPr>
              <p:nvPr/>
            </p:nvSpPr>
            <p:spPr bwMode="auto">
              <a:xfrm>
                <a:off x="1344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01" name="Line 9"/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02" name="Line 10"/>
              <p:cNvSpPr>
                <a:spLocks noChangeShapeType="1"/>
              </p:cNvSpPr>
              <p:nvPr/>
            </p:nvSpPr>
            <p:spPr bwMode="auto">
              <a:xfrm>
                <a:off x="2256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03" name="Line 11"/>
              <p:cNvSpPr>
                <a:spLocks noChangeShapeType="1"/>
              </p:cNvSpPr>
              <p:nvPr/>
            </p:nvSpPr>
            <p:spPr bwMode="auto">
              <a:xfrm>
                <a:off x="5040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04" name="Line 12"/>
              <p:cNvSpPr>
                <a:spLocks noChangeShapeType="1"/>
              </p:cNvSpPr>
              <p:nvPr/>
            </p:nvSpPr>
            <p:spPr bwMode="auto">
              <a:xfrm>
                <a:off x="4560" y="1776"/>
                <a:ext cx="0" cy="2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5405" name="Line 13"/>
          <p:cNvSpPr>
            <a:spLocks noChangeShapeType="1"/>
          </p:cNvSpPr>
          <p:nvPr/>
        </p:nvSpPr>
        <p:spPr bwMode="auto">
          <a:xfrm flipV="1">
            <a:off x="1371600" y="2743200"/>
            <a:ext cx="0" cy="2286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1371600" y="2667000"/>
            <a:ext cx="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5407" name="Group 15"/>
          <p:cNvGrpSpPr>
            <a:grpSpLocks/>
          </p:cNvGrpSpPr>
          <p:nvPr/>
        </p:nvGrpSpPr>
        <p:grpSpPr bwMode="auto">
          <a:xfrm>
            <a:off x="1066800" y="2667000"/>
            <a:ext cx="361950" cy="747713"/>
            <a:chOff x="672" y="1680"/>
            <a:chExt cx="228" cy="471"/>
          </a:xfrm>
        </p:grpSpPr>
        <p:sp>
          <p:nvSpPr>
            <p:cNvPr id="315408" name="Line 16"/>
            <p:cNvSpPr>
              <a:spLocks noChangeShapeType="1"/>
            </p:cNvSpPr>
            <p:nvPr/>
          </p:nvSpPr>
          <p:spPr bwMode="auto">
            <a:xfrm flipV="1">
              <a:off x="816" y="168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672" y="1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315410" name="Line 18"/>
          <p:cNvSpPr>
            <a:spLocks noChangeShapeType="1"/>
          </p:cNvSpPr>
          <p:nvPr/>
        </p:nvSpPr>
        <p:spPr bwMode="auto">
          <a:xfrm>
            <a:off x="0" y="3505200"/>
            <a:ext cx="914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2195513" y="3789363"/>
            <a:ext cx="615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339966"/>
                </a:solidFill>
                <a:ea typeface="宋体" pitchFamily="2" charset="-122"/>
              </a:rPr>
              <a:t>reverse( ) </a:t>
            </a:r>
            <a:r>
              <a:rPr lang="zh-CN" altLang="en-US" sz="2800">
                <a:solidFill>
                  <a:srgbClr val="339966"/>
                </a:solidFill>
                <a:ea typeface="宋体" pitchFamily="2" charset="-122"/>
              </a:rPr>
              <a:t>函数局部变量</a:t>
            </a:r>
          </a:p>
        </p:txBody>
      </p:sp>
      <p:grpSp>
        <p:nvGrpSpPr>
          <p:cNvPr id="315412" name="Group 20"/>
          <p:cNvGrpSpPr>
            <a:grpSpLocks/>
          </p:cNvGrpSpPr>
          <p:nvPr/>
        </p:nvGrpSpPr>
        <p:grpSpPr bwMode="auto">
          <a:xfrm>
            <a:off x="469900" y="2667000"/>
            <a:ext cx="1365250" cy="1517650"/>
            <a:chOff x="480" y="1680"/>
            <a:chExt cx="639" cy="962"/>
          </a:xfrm>
        </p:grpSpPr>
        <p:sp>
          <p:nvSpPr>
            <p:cNvPr id="315413" name="Line 21"/>
            <p:cNvSpPr>
              <a:spLocks noChangeShapeType="1"/>
            </p:cNvSpPr>
            <p:nvPr/>
          </p:nvSpPr>
          <p:spPr bwMode="auto">
            <a:xfrm flipV="1">
              <a:off x="912" y="168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480" y="2313"/>
              <a:ext cx="17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b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15415" name="Rectangle 23"/>
            <p:cNvSpPr>
              <a:spLocks noChangeArrowheads="1"/>
            </p:cNvSpPr>
            <p:nvPr/>
          </p:nvSpPr>
          <p:spPr bwMode="auto">
            <a:xfrm>
              <a:off x="687" y="2345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5416" name="Group 24"/>
          <p:cNvGrpSpPr>
            <a:grpSpLocks/>
          </p:cNvGrpSpPr>
          <p:nvPr/>
        </p:nvGrpSpPr>
        <p:grpSpPr bwMode="auto">
          <a:xfrm>
            <a:off x="7167563" y="2703513"/>
            <a:ext cx="1365250" cy="1506537"/>
            <a:chOff x="480" y="1680"/>
            <a:chExt cx="639" cy="955"/>
          </a:xfrm>
        </p:grpSpPr>
        <p:sp>
          <p:nvSpPr>
            <p:cNvPr id="315417" name="Line 25"/>
            <p:cNvSpPr>
              <a:spLocks noChangeShapeType="1"/>
            </p:cNvSpPr>
            <p:nvPr/>
          </p:nvSpPr>
          <p:spPr bwMode="auto">
            <a:xfrm flipV="1">
              <a:off x="912" y="1680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418" name="Text Box 26"/>
            <p:cNvSpPr txBox="1">
              <a:spLocks noChangeArrowheads="1"/>
            </p:cNvSpPr>
            <p:nvPr/>
          </p:nvSpPr>
          <p:spPr bwMode="auto">
            <a:xfrm>
              <a:off x="480" y="2345"/>
              <a:ext cx="23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p2</a:t>
              </a: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15419" name="Rectangle 27"/>
            <p:cNvSpPr>
              <a:spLocks noChangeArrowheads="1"/>
            </p:cNvSpPr>
            <p:nvPr/>
          </p:nvSpPr>
          <p:spPr bwMode="auto">
            <a:xfrm>
              <a:off x="687" y="2345"/>
              <a:ext cx="43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173038" y="260350"/>
            <a:ext cx="8327921" cy="643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、</a:t>
            </a:r>
            <a:r>
              <a:rPr lang="zh-CN" altLang="en-US" sz="2800" u="sng" dirty="0">
                <a:solidFill>
                  <a:schemeClr val="tx1"/>
                </a:solidFill>
                <a:ea typeface="宋体" pitchFamily="2" charset="-122"/>
              </a:rPr>
              <a:t>利用引用作为函数参数来取得函数调用的结果</a:t>
            </a:r>
            <a:endParaRPr lang="zh-CN" alt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宋体" pitchFamily="2" charset="-122"/>
              </a:rPr>
              <a:t>较好，</a:t>
            </a:r>
            <a:r>
              <a:rPr lang="zh-CN" altLang="en-US" sz="2400" u="sng" dirty="0">
                <a:solidFill>
                  <a:srgbClr val="CC3300"/>
                </a:solidFill>
                <a:ea typeface="宋体" pitchFamily="2" charset="-122"/>
              </a:rPr>
              <a:t>可安全地得到多个结果值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)  </a:t>
            </a:r>
            <a:r>
              <a:rPr lang="zh-CN" altLang="en-US" sz="2400" dirty="0">
                <a:solidFill>
                  <a:srgbClr val="008000"/>
                </a:solidFill>
                <a:ea typeface="宋体" pitchFamily="2" charset="-122"/>
              </a:rPr>
              <a:t>不涉及参数空间的分配</a:t>
            </a:r>
            <a:endParaRPr lang="zh-CN" altLang="en-US" sz="24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void fun(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a,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b, 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&amp;ma, 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&amp;mi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{    ma=(a&gt;b)?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mi=(a&lt;b)?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a:b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;    }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{  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a, b, max, min;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&gt;&gt; a&gt;&gt; b;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fun(a, b,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max, min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);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&lt;&lt;“max=”&lt;&lt;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&lt;&lt;“min=”&lt;&lt;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min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&lt;&lt;</a:t>
            </a:r>
            <a:r>
              <a:rPr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        return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114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       }    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800600" y="2819400"/>
            <a:ext cx="4122738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形参变量是实参的别名，</a:t>
            </a:r>
          </a:p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使用起来较方便、直观。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90500" y="0"/>
            <a:ext cx="5905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9.4  </a:t>
            </a:r>
            <a:r>
              <a:rPr lang="zh-CN" altLang="en-US" sz="3200">
                <a:solidFill>
                  <a:srgbClr val="990000"/>
                </a:solidFill>
                <a:ea typeface="宋体" pitchFamily="2" charset="-122"/>
              </a:rPr>
              <a:t>指针数组</a:t>
            </a:r>
            <a:endParaRPr lang="zh-CN" altLang="en-US" sz="32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04800" y="2362200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数组元素</a:t>
            </a:r>
          </a:p>
          <a:p>
            <a:pPr algn="l">
              <a:lnSpc>
                <a:spcPct val="125000"/>
              </a:lnSpc>
            </a:pPr>
            <a:r>
              <a:rPr lang="zh-CN" altLang="en-US" sz="2400">
                <a:solidFill>
                  <a:srgbClr val="000000"/>
                </a:solidFill>
                <a:ea typeface="宋体" pitchFamily="2" charset="-122"/>
              </a:rPr>
              <a:t> 的值为：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1676400" y="1981200"/>
            <a:ext cx="3124200" cy="1920875"/>
            <a:chOff x="1008" y="912"/>
            <a:chExt cx="1968" cy="1210"/>
          </a:xfrm>
        </p:grpSpPr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1248" y="912"/>
              <a:ext cx="1728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整数 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-- </a:t>
              </a: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整型数组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实数 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-- </a:t>
              </a: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实型数组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字符 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-- </a:t>
              </a: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字符型数组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指针 </a:t>
              </a:r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-- </a:t>
              </a: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指针数组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1008" y="115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V="1">
              <a:off x="1008" y="1440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008" y="1632"/>
              <a:ext cx="24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008" y="172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4495800" y="2895600"/>
            <a:ext cx="3429000" cy="1463675"/>
            <a:chOff x="2784" y="1488"/>
            <a:chExt cx="2160" cy="922"/>
          </a:xfrm>
        </p:grpSpPr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3216" y="1488"/>
              <a:ext cx="1728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整型指针数组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实型指针数组</a:t>
              </a:r>
            </a:p>
            <a:p>
              <a:pPr algn="l">
                <a:lnSpc>
                  <a:spcPct val="125000"/>
                </a:lnSpc>
              </a:pPr>
              <a:r>
                <a:rPr lang="zh-CN" altLang="en-US" sz="2400">
                  <a:solidFill>
                    <a:srgbClr val="000000"/>
                  </a:solidFill>
                  <a:ea typeface="宋体" pitchFamily="2" charset="-122"/>
                </a:rPr>
                <a:t>字符型指针数组</a:t>
              </a:r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2784" y="1680"/>
              <a:ext cx="43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784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784" y="2016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33400" y="4648200"/>
            <a:ext cx="6256338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u="sng">
                <a:solidFill>
                  <a:srgbClr val="000000"/>
                </a:solidFill>
                <a:ea typeface="宋体" pitchFamily="2" charset="-122"/>
              </a:rPr>
              <a:t>数组元素值为指针的数组称为</a:t>
            </a:r>
            <a:r>
              <a:rPr lang="zh-CN" altLang="en-US" sz="2800" u="sng">
                <a:solidFill>
                  <a:srgbClr val="FF3300"/>
                </a:solidFill>
                <a:ea typeface="宋体" pitchFamily="2" charset="-122"/>
              </a:rPr>
              <a:t>指针数组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142875" y="685800"/>
            <a:ext cx="464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9.4.1 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指针数组的定义和使用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152400" y="1285875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基本概念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2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14300" y="76200"/>
            <a:ext cx="902970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2.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指针数组的定义和说明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u="sng" dirty="0">
                <a:solidFill>
                  <a:srgbClr val="000000"/>
                </a:solidFill>
                <a:ea typeface="宋体" pitchFamily="2" charset="-122"/>
              </a:rPr>
              <a:t>定义格式：</a:t>
            </a:r>
            <a:r>
              <a:rPr lang="zh-CN" altLang="en-US" sz="2800" u="sng" dirty="0">
                <a:solidFill>
                  <a:srgbClr val="993300"/>
                </a:solidFill>
                <a:ea typeface="宋体" pitchFamily="2" charset="-122"/>
              </a:rPr>
              <a:t>类型说明符 *指针数组名</a:t>
            </a:r>
            <a:r>
              <a:rPr lang="en-US" altLang="zh-CN" sz="2800" u="sng" dirty="0">
                <a:solidFill>
                  <a:srgbClr val="993300"/>
                </a:solidFill>
                <a:ea typeface="宋体" pitchFamily="2" charset="-122"/>
              </a:rPr>
              <a:t>[</a:t>
            </a:r>
            <a:r>
              <a:rPr lang="zh-CN" altLang="en-US" sz="2800" u="sng" dirty="0">
                <a:solidFill>
                  <a:srgbClr val="993300"/>
                </a:solidFill>
                <a:ea typeface="宋体" pitchFamily="2" charset="-122"/>
              </a:rPr>
              <a:t>元素个数</a:t>
            </a:r>
            <a:r>
              <a:rPr lang="en-US" altLang="zh-CN" sz="2800" u="sng" dirty="0">
                <a:solidFill>
                  <a:srgbClr val="993300"/>
                </a:solidFill>
                <a:ea typeface="宋体" pitchFamily="2" charset="-122"/>
              </a:rPr>
              <a:t>]</a:t>
            </a:r>
          </a:p>
          <a:p>
            <a:pPr algn="l">
              <a:lnSpc>
                <a:spcPct val="125000"/>
              </a:lnSpc>
            </a:pP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例：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*p[10] ; 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数组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个元素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p[0], p[1] ……p[9]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都是指向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型数据的指针。</a:t>
            </a:r>
          </a:p>
          <a:p>
            <a:pPr algn="l">
              <a:lnSpc>
                <a:spcPct val="125000"/>
              </a:lnSpc>
            </a:pPr>
            <a:r>
              <a:rPr lang="zh-CN" altLang="en-US" sz="2800" dirty="0">
                <a:solidFill>
                  <a:srgbClr val="990000"/>
                </a:solidFill>
                <a:ea typeface="宋体" pitchFamily="2" charset="-122"/>
              </a:rPr>
              <a:t>数组的</a:t>
            </a: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10</a:t>
            </a:r>
            <a:r>
              <a:rPr lang="zh-CN" altLang="en-US" sz="2800" dirty="0">
                <a:solidFill>
                  <a:srgbClr val="990000"/>
                </a:solidFill>
                <a:ea typeface="宋体" pitchFamily="2" charset="-122"/>
              </a:rPr>
              <a:t>个元素都是 </a:t>
            </a:r>
            <a:r>
              <a:rPr lang="en-US" altLang="en-US" sz="2800" u="sng" dirty="0" err="1">
                <a:solidFill>
                  <a:srgbClr val="990000"/>
                </a:solidFill>
                <a:ea typeface="宋体" pitchFamily="2" charset="-122"/>
              </a:rPr>
              <a:t>int</a:t>
            </a:r>
            <a:r>
              <a:rPr lang="en-US" altLang="en-US" sz="2800" u="sng" dirty="0">
                <a:solidFill>
                  <a:srgbClr val="990000"/>
                </a:solidFill>
                <a:ea typeface="宋体" pitchFamily="2" charset="-122"/>
              </a:rPr>
              <a:t> *</a:t>
            </a:r>
            <a:r>
              <a:rPr lang="en-US" altLang="en-US" sz="2800" dirty="0">
                <a:solidFill>
                  <a:srgbClr val="990000"/>
                </a:solidFill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990000"/>
                </a:solidFill>
                <a:ea typeface="宋体" pitchFamily="2" charset="-122"/>
              </a:rPr>
              <a:t>类型的。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0" y="3505200"/>
            <a:ext cx="8921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例：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a=6, b=8, c=2;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*p[10];     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p[0] = &amp;a;        p[1] = &amp;b;      p[2] = &amp;c; </a:t>
            </a:r>
          </a:p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*p[0] &lt;&lt;‘,’ &lt;&lt; *p[1] &lt;&lt;‘,’ &lt;&lt; *p[2] 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</p:txBody>
      </p:sp>
      <p:grpSp>
        <p:nvGrpSpPr>
          <p:cNvPr id="123923" name="Group 19"/>
          <p:cNvGrpSpPr>
            <a:grpSpLocks/>
          </p:cNvGrpSpPr>
          <p:nvPr/>
        </p:nvGrpSpPr>
        <p:grpSpPr bwMode="auto">
          <a:xfrm>
            <a:off x="5241925" y="2667000"/>
            <a:ext cx="3521075" cy="1898650"/>
            <a:chOff x="1770" y="1209"/>
            <a:chExt cx="2218" cy="1196"/>
          </a:xfrm>
        </p:grpSpPr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2304" y="1613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925" name="Group 21"/>
            <p:cNvGrpSpPr>
              <a:grpSpLocks/>
            </p:cNvGrpSpPr>
            <p:nvPr/>
          </p:nvGrpSpPr>
          <p:grpSpPr bwMode="auto">
            <a:xfrm>
              <a:off x="1770" y="1397"/>
              <a:ext cx="676" cy="1008"/>
              <a:chOff x="1180" y="1650"/>
              <a:chExt cx="676" cy="1008"/>
            </a:xfrm>
          </p:grpSpPr>
          <p:sp>
            <p:nvSpPr>
              <p:cNvPr id="123926" name="Line 22"/>
              <p:cNvSpPr>
                <a:spLocks noChangeShapeType="1"/>
              </p:cNvSpPr>
              <p:nvPr/>
            </p:nvSpPr>
            <p:spPr bwMode="auto">
              <a:xfrm>
                <a:off x="1184" y="165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7" name="Line 23"/>
              <p:cNvSpPr>
                <a:spLocks noChangeShapeType="1"/>
              </p:cNvSpPr>
              <p:nvPr/>
            </p:nvSpPr>
            <p:spPr bwMode="auto">
              <a:xfrm>
                <a:off x="1856" y="165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8" name="Line 24"/>
              <p:cNvSpPr>
                <a:spLocks noChangeShapeType="1"/>
              </p:cNvSpPr>
              <p:nvPr/>
            </p:nvSpPr>
            <p:spPr bwMode="auto">
              <a:xfrm>
                <a:off x="1184" y="198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29" name="Line 25"/>
              <p:cNvSpPr>
                <a:spLocks noChangeShapeType="1"/>
              </p:cNvSpPr>
              <p:nvPr/>
            </p:nvSpPr>
            <p:spPr bwMode="auto">
              <a:xfrm>
                <a:off x="1184" y="222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0" name="Line 26"/>
              <p:cNvSpPr>
                <a:spLocks noChangeShapeType="1"/>
              </p:cNvSpPr>
              <p:nvPr/>
            </p:nvSpPr>
            <p:spPr bwMode="auto">
              <a:xfrm>
                <a:off x="1184" y="246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31" name="Text Box 27"/>
              <p:cNvSpPr txBox="1">
                <a:spLocks noChangeArrowheads="1"/>
              </p:cNvSpPr>
              <p:nvPr/>
            </p:nvSpPr>
            <p:spPr bwMode="auto">
              <a:xfrm>
                <a:off x="1270" y="172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CC3300"/>
                    </a:solidFill>
                    <a:ea typeface="宋体" pitchFamily="2" charset="-122"/>
                  </a:rPr>
                  <a:t>p[0]</a:t>
                </a:r>
              </a:p>
            </p:txBody>
          </p:sp>
          <p:sp>
            <p:nvSpPr>
              <p:cNvPr id="123932" name="Text Box 28"/>
              <p:cNvSpPr txBox="1">
                <a:spLocks noChangeArrowheads="1"/>
              </p:cNvSpPr>
              <p:nvPr/>
            </p:nvSpPr>
            <p:spPr bwMode="auto">
              <a:xfrm>
                <a:off x="1266" y="1970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CC3300"/>
                    </a:solidFill>
                    <a:ea typeface="宋体" pitchFamily="2" charset="-122"/>
                  </a:rPr>
                  <a:t>p[1]</a:t>
                </a:r>
              </a:p>
            </p:txBody>
          </p:sp>
          <p:sp>
            <p:nvSpPr>
              <p:cNvPr id="123933" name="Text Box 29"/>
              <p:cNvSpPr txBox="1">
                <a:spLocks noChangeArrowheads="1"/>
              </p:cNvSpPr>
              <p:nvPr/>
            </p:nvSpPr>
            <p:spPr bwMode="auto">
              <a:xfrm>
                <a:off x="1282" y="2226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CC3300"/>
                    </a:solidFill>
                    <a:ea typeface="宋体" pitchFamily="2" charset="-122"/>
                  </a:rPr>
                  <a:t>p[2]</a:t>
                </a:r>
              </a:p>
            </p:txBody>
          </p:sp>
          <p:sp>
            <p:nvSpPr>
              <p:cNvPr id="123934" name="Line 30"/>
              <p:cNvSpPr>
                <a:spLocks noChangeShapeType="1"/>
              </p:cNvSpPr>
              <p:nvPr/>
            </p:nvSpPr>
            <p:spPr bwMode="auto">
              <a:xfrm>
                <a:off x="1180" y="173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2740" y="1209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23936" name="Rectangle 32"/>
            <p:cNvSpPr>
              <a:spLocks noChangeArrowheads="1"/>
            </p:cNvSpPr>
            <p:nvPr/>
          </p:nvSpPr>
          <p:spPr bwMode="auto">
            <a:xfrm>
              <a:off x="278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37" name="Line 33"/>
            <p:cNvSpPr>
              <a:spLocks noChangeShapeType="1"/>
            </p:cNvSpPr>
            <p:nvPr/>
          </p:nvSpPr>
          <p:spPr bwMode="auto">
            <a:xfrm>
              <a:off x="2308" y="2141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38" name="Text Box 34"/>
            <p:cNvSpPr txBox="1">
              <a:spLocks noChangeArrowheads="1"/>
            </p:cNvSpPr>
            <p:nvPr/>
          </p:nvSpPr>
          <p:spPr bwMode="auto">
            <a:xfrm>
              <a:off x="2744" y="1737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c</a:t>
              </a:r>
            </a:p>
          </p:txBody>
        </p:sp>
        <p:sp>
          <p:nvSpPr>
            <p:cNvPr id="123939" name="Rectangle 35"/>
            <p:cNvSpPr>
              <a:spLocks noChangeArrowheads="1"/>
            </p:cNvSpPr>
            <p:nvPr/>
          </p:nvSpPr>
          <p:spPr bwMode="auto">
            <a:xfrm>
              <a:off x="2792" y="2016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40" name="Line 36"/>
            <p:cNvSpPr>
              <a:spLocks noChangeShapeType="1"/>
            </p:cNvSpPr>
            <p:nvPr/>
          </p:nvSpPr>
          <p:spPr bwMode="auto">
            <a:xfrm flipV="1">
              <a:off x="2308" y="1824"/>
              <a:ext cx="120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41" name="Text Box 37"/>
            <p:cNvSpPr txBox="1">
              <a:spLocks noChangeArrowheads="1"/>
            </p:cNvSpPr>
            <p:nvPr/>
          </p:nvSpPr>
          <p:spPr bwMode="auto">
            <a:xfrm>
              <a:off x="3508" y="148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23942" name="Rectangle 38"/>
            <p:cNvSpPr>
              <a:spLocks noChangeArrowheads="1"/>
            </p:cNvSpPr>
            <p:nvPr/>
          </p:nvSpPr>
          <p:spPr bwMode="auto">
            <a:xfrm>
              <a:off x="3556" y="1776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822325" y="5781675"/>
            <a:ext cx="214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输出：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6, 8, 2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utoUpdateAnimBg="0"/>
      <p:bldP spid="12394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36525" y="42863"/>
            <a:ext cx="839787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9.28]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利用指针数组输出另一个数组中各元素的值 。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main()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float a[5]={ 2, 4, 6, 8, 10 };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float *p[5]={ &amp;a[0], &amp;a[1], &amp;a[2], &amp;a[3], &amp;a[4] };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for(i=0; i&lt;5; i++)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*p[i] &lt;&lt; '\t';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'\n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';</a:t>
            </a: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169012" name="Group 52"/>
          <p:cNvGrpSpPr>
            <a:grpSpLocks/>
          </p:cNvGrpSpPr>
          <p:nvPr/>
        </p:nvGrpSpPr>
        <p:grpSpPr bwMode="auto">
          <a:xfrm>
            <a:off x="4724400" y="3710136"/>
            <a:ext cx="3962400" cy="2743200"/>
            <a:chOff x="2592" y="2304"/>
            <a:chExt cx="2496" cy="1728"/>
          </a:xfrm>
        </p:grpSpPr>
        <p:grpSp>
          <p:nvGrpSpPr>
            <p:cNvPr id="168991" name="Group 31"/>
            <p:cNvGrpSpPr>
              <a:grpSpLocks/>
            </p:cNvGrpSpPr>
            <p:nvPr/>
          </p:nvGrpSpPr>
          <p:grpSpPr bwMode="auto">
            <a:xfrm>
              <a:off x="4416" y="2304"/>
              <a:ext cx="672" cy="1728"/>
              <a:chOff x="4416" y="2304"/>
              <a:chExt cx="672" cy="1728"/>
            </a:xfrm>
          </p:grpSpPr>
          <p:sp>
            <p:nvSpPr>
              <p:cNvPr id="168966" name="Line 6"/>
              <p:cNvSpPr>
                <a:spLocks noChangeShapeType="1"/>
              </p:cNvSpPr>
              <p:nvPr/>
            </p:nvSpPr>
            <p:spPr bwMode="auto">
              <a:xfrm>
                <a:off x="4416" y="248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68" name="Line 8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69" name="Line 9"/>
              <p:cNvSpPr>
                <a:spLocks noChangeShapeType="1"/>
              </p:cNvSpPr>
              <p:nvPr/>
            </p:nvSpPr>
            <p:spPr bwMode="auto">
              <a:xfrm>
                <a:off x="5088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0" name="Line 10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1" name="Line 11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2" name="Line 12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502" y="247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a[0]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498" y="27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a[1]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4514" y="302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a[2]</a:t>
                </a:r>
              </a:p>
            </p:txBody>
          </p:sp>
          <p:sp>
            <p:nvSpPr>
              <p:cNvPr id="168985" name="Line 25"/>
              <p:cNvSpPr>
                <a:spLocks noChangeShapeType="1"/>
              </p:cNvSpPr>
              <p:nvPr/>
            </p:nvSpPr>
            <p:spPr bwMode="auto">
              <a:xfrm>
                <a:off x="4416" y="357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86" name="Text Box 26"/>
              <p:cNvSpPr txBox="1">
                <a:spLocks noChangeArrowheads="1"/>
              </p:cNvSpPr>
              <p:nvPr/>
            </p:nvSpPr>
            <p:spPr bwMode="auto">
              <a:xfrm>
                <a:off x="4514" y="331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a[3]</a:t>
                </a:r>
              </a:p>
            </p:txBody>
          </p:sp>
          <p:sp>
            <p:nvSpPr>
              <p:cNvPr id="168987" name="Line 27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88" name="Text Box 28"/>
              <p:cNvSpPr txBox="1">
                <a:spLocks noChangeArrowheads="1"/>
              </p:cNvSpPr>
              <p:nvPr/>
            </p:nvSpPr>
            <p:spPr bwMode="auto">
              <a:xfrm>
                <a:off x="4514" y="355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a[4]</a:t>
                </a:r>
              </a:p>
            </p:txBody>
          </p:sp>
        </p:grpSp>
        <p:grpSp>
          <p:nvGrpSpPr>
            <p:cNvPr id="169011" name="Group 51"/>
            <p:cNvGrpSpPr>
              <a:grpSpLocks/>
            </p:cNvGrpSpPr>
            <p:nvPr/>
          </p:nvGrpSpPr>
          <p:grpSpPr bwMode="auto">
            <a:xfrm>
              <a:off x="2592" y="2448"/>
              <a:ext cx="768" cy="288"/>
              <a:chOff x="2592" y="2448"/>
              <a:chExt cx="768" cy="288"/>
            </a:xfrm>
          </p:grpSpPr>
          <p:sp>
            <p:nvSpPr>
              <p:cNvPr id="168989" name="Line 29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0" name="Text Box 30"/>
              <p:cNvSpPr txBox="1">
                <a:spLocks noChangeArrowheads="1"/>
              </p:cNvSpPr>
              <p:nvPr/>
            </p:nvSpPr>
            <p:spPr bwMode="auto">
              <a:xfrm>
                <a:off x="2592" y="244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</a:t>
                </a:r>
              </a:p>
            </p:txBody>
          </p:sp>
        </p:grpSp>
        <p:grpSp>
          <p:nvGrpSpPr>
            <p:cNvPr id="168992" name="Group 32"/>
            <p:cNvGrpSpPr>
              <a:grpSpLocks/>
            </p:cNvGrpSpPr>
            <p:nvPr/>
          </p:nvGrpSpPr>
          <p:grpSpPr bwMode="auto">
            <a:xfrm>
              <a:off x="3408" y="2304"/>
              <a:ext cx="672" cy="1728"/>
              <a:chOff x="4416" y="2304"/>
              <a:chExt cx="672" cy="1728"/>
            </a:xfrm>
          </p:grpSpPr>
          <p:sp>
            <p:nvSpPr>
              <p:cNvPr id="168993" name="Line 33"/>
              <p:cNvSpPr>
                <a:spLocks noChangeShapeType="1"/>
              </p:cNvSpPr>
              <p:nvPr/>
            </p:nvSpPr>
            <p:spPr bwMode="auto">
              <a:xfrm>
                <a:off x="4416" y="248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4" name="Line 34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5" name="Line 35"/>
              <p:cNvSpPr>
                <a:spLocks noChangeShapeType="1"/>
              </p:cNvSpPr>
              <p:nvPr/>
            </p:nvSpPr>
            <p:spPr bwMode="auto">
              <a:xfrm>
                <a:off x="5088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6" name="Line 36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7" name="Line 37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8" name="Line 38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8999" name="Text Box 39"/>
              <p:cNvSpPr txBox="1">
                <a:spLocks noChangeArrowheads="1"/>
              </p:cNvSpPr>
              <p:nvPr/>
            </p:nvSpPr>
            <p:spPr bwMode="auto">
              <a:xfrm>
                <a:off x="4502" y="247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</a:t>
                </a:r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[0]</a:t>
                </a:r>
              </a:p>
            </p:txBody>
          </p:sp>
          <p:sp>
            <p:nvSpPr>
              <p:cNvPr id="169000" name="Text Box 40"/>
              <p:cNvSpPr txBox="1">
                <a:spLocks noChangeArrowheads="1"/>
              </p:cNvSpPr>
              <p:nvPr/>
            </p:nvSpPr>
            <p:spPr bwMode="auto">
              <a:xfrm>
                <a:off x="4498" y="2720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p[1]</a:t>
                </a:r>
              </a:p>
            </p:txBody>
          </p:sp>
          <p:sp>
            <p:nvSpPr>
              <p:cNvPr id="169001" name="Text Box 41"/>
              <p:cNvSpPr txBox="1">
                <a:spLocks noChangeArrowheads="1"/>
              </p:cNvSpPr>
              <p:nvPr/>
            </p:nvSpPr>
            <p:spPr bwMode="auto">
              <a:xfrm>
                <a:off x="4514" y="302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p[2]</a:t>
                </a:r>
              </a:p>
            </p:txBody>
          </p:sp>
          <p:sp>
            <p:nvSpPr>
              <p:cNvPr id="169002" name="Line 42"/>
              <p:cNvSpPr>
                <a:spLocks noChangeShapeType="1"/>
              </p:cNvSpPr>
              <p:nvPr/>
            </p:nvSpPr>
            <p:spPr bwMode="auto">
              <a:xfrm>
                <a:off x="4416" y="357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3" name="Text Box 43"/>
              <p:cNvSpPr txBox="1">
                <a:spLocks noChangeArrowheads="1"/>
              </p:cNvSpPr>
              <p:nvPr/>
            </p:nvSpPr>
            <p:spPr bwMode="auto">
              <a:xfrm>
                <a:off x="4514" y="331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p[3]</a:t>
                </a:r>
              </a:p>
            </p:txBody>
          </p:sp>
          <p:sp>
            <p:nvSpPr>
              <p:cNvPr id="169004" name="Line 44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5" name="Text Box 45"/>
              <p:cNvSpPr txBox="1">
                <a:spLocks noChangeArrowheads="1"/>
              </p:cNvSpPr>
              <p:nvPr/>
            </p:nvSpPr>
            <p:spPr bwMode="auto">
              <a:xfrm>
                <a:off x="4514" y="355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p[4]</a:t>
                </a:r>
              </a:p>
            </p:txBody>
          </p:sp>
        </p:grpSp>
        <p:grpSp>
          <p:nvGrpSpPr>
            <p:cNvPr id="169010" name="Group 50"/>
            <p:cNvGrpSpPr>
              <a:grpSpLocks/>
            </p:cNvGrpSpPr>
            <p:nvPr/>
          </p:nvGrpSpPr>
          <p:grpSpPr bwMode="auto">
            <a:xfrm>
              <a:off x="3984" y="2640"/>
              <a:ext cx="432" cy="1104"/>
              <a:chOff x="3984" y="2640"/>
              <a:chExt cx="432" cy="1104"/>
            </a:xfrm>
          </p:grpSpPr>
          <p:sp>
            <p:nvSpPr>
              <p:cNvPr id="168980" name="Line 20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6" name="Line 46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7" name="Line 47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8" name="Line 48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9009" name="Line 49"/>
              <p:cNvSpPr>
                <a:spLocks noChangeShapeType="1"/>
              </p:cNvSpPr>
              <p:nvPr/>
            </p:nvSpPr>
            <p:spPr bwMode="auto">
              <a:xfrm>
                <a:off x="3984" y="374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69013" name="Text Box 53"/>
          <p:cNvSpPr txBox="1">
            <a:spLocks noChangeArrowheads="1"/>
          </p:cNvSpPr>
          <p:nvPr/>
        </p:nvSpPr>
        <p:spPr bwMode="auto">
          <a:xfrm>
            <a:off x="107504" y="4998119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输出：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2    4    6    8    10</a:t>
            </a:r>
            <a:endParaRPr kumimoji="0" lang="en-US" altLang="zh-CN" sz="2800" b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1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36513"/>
            <a:ext cx="90805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9.4.2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使用指针数组处理二维数组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例：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int a[3][3],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*p[3]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,i ; 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( p[3]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是指针数组 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115000"/>
              </a:lnSpc>
            </a:pP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for(i=0;i&lt;3;i++) p[i]=a[i];</a:t>
            </a:r>
          </a:p>
        </p:txBody>
      </p:sp>
      <p:grpSp>
        <p:nvGrpSpPr>
          <p:cNvPr id="125019" name="Group 91"/>
          <p:cNvGrpSpPr>
            <a:grpSpLocks/>
          </p:cNvGrpSpPr>
          <p:nvPr/>
        </p:nvGrpSpPr>
        <p:grpSpPr bwMode="auto">
          <a:xfrm>
            <a:off x="152400" y="3729038"/>
            <a:ext cx="5561013" cy="2544762"/>
            <a:chOff x="96" y="2349"/>
            <a:chExt cx="3503" cy="1603"/>
          </a:xfrm>
        </p:grpSpPr>
        <p:sp>
          <p:nvSpPr>
            <p:cNvPr id="124965" name="Text Box 37"/>
            <p:cNvSpPr txBox="1">
              <a:spLocks noChangeArrowheads="1"/>
            </p:cNvSpPr>
            <p:nvPr/>
          </p:nvSpPr>
          <p:spPr bwMode="auto">
            <a:xfrm>
              <a:off x="96" y="2349"/>
              <a:ext cx="3503" cy="1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通过指针 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p </a:t>
              </a:r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引用数组元素的方式：</a:t>
              </a:r>
              <a:endParaRPr lang="zh-CN" altLang="en-US" sz="2800">
                <a:solidFill>
                  <a:srgbClr val="000000"/>
                </a:solidFill>
                <a:ea typeface="宋体" pitchFamily="2" charset="-122"/>
              </a:endParaRPr>
            </a:p>
            <a:p>
              <a:pPr algn="l">
                <a:lnSpc>
                  <a:spcPct val="115000"/>
                </a:lnSpc>
              </a:pPr>
              <a:r>
                <a:rPr lang="zh-CN" altLang="en-US" sz="2800">
                  <a:solidFill>
                    <a:srgbClr val="CC3300"/>
                  </a:solidFill>
                  <a:ea typeface="宋体" pitchFamily="2" charset="-122"/>
                </a:rPr>
                <a:t>         </a:t>
              </a: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p[i][j]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*(p[i]+j)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*(*(p+i)+j)</a:t>
              </a:r>
            </a:p>
            <a:p>
              <a:pPr algn="l">
                <a:lnSpc>
                  <a:spcPct val="115000"/>
                </a:lnSpc>
              </a:pPr>
              <a:r>
                <a:rPr lang="en-US" altLang="zh-CN" sz="2800">
                  <a:solidFill>
                    <a:srgbClr val="CC3300"/>
                  </a:solidFill>
                  <a:ea typeface="宋体" pitchFamily="2" charset="-122"/>
                </a:rPr>
                <a:t>         (*(p+i))[j]</a:t>
              </a:r>
              <a:endParaRPr lang="en-US" altLang="zh-CN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24966" name="AutoShape 38"/>
            <p:cNvSpPr>
              <a:spLocks/>
            </p:cNvSpPr>
            <p:nvPr/>
          </p:nvSpPr>
          <p:spPr bwMode="auto">
            <a:xfrm>
              <a:off x="352" y="2881"/>
              <a:ext cx="214" cy="940"/>
            </a:xfrm>
            <a:prstGeom prst="leftBrace">
              <a:avLst>
                <a:gd name="adj1" fmla="val 3660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212725" y="2043113"/>
            <a:ext cx="411321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说明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数组的三个元素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分别是指向整型变量的指</a:t>
            </a:r>
          </a:p>
          <a:p>
            <a:pPr algn="l"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针（元素指针）。</a:t>
            </a:r>
          </a:p>
        </p:txBody>
      </p:sp>
      <p:grpSp>
        <p:nvGrpSpPr>
          <p:cNvPr id="125018" name="Group 90"/>
          <p:cNvGrpSpPr>
            <a:grpSpLocks/>
          </p:cNvGrpSpPr>
          <p:nvPr/>
        </p:nvGrpSpPr>
        <p:grpSpPr bwMode="auto">
          <a:xfrm>
            <a:off x="4568825" y="1600200"/>
            <a:ext cx="4651375" cy="4267200"/>
            <a:chOff x="2878" y="864"/>
            <a:chExt cx="2930" cy="2688"/>
          </a:xfrm>
        </p:grpSpPr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4218" y="1469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4948" name="Group 20"/>
            <p:cNvGrpSpPr>
              <a:grpSpLocks/>
            </p:cNvGrpSpPr>
            <p:nvPr/>
          </p:nvGrpSpPr>
          <p:grpSpPr bwMode="auto">
            <a:xfrm>
              <a:off x="3496" y="1253"/>
              <a:ext cx="676" cy="1008"/>
              <a:chOff x="1180" y="1650"/>
              <a:chExt cx="676" cy="1008"/>
            </a:xfrm>
          </p:grpSpPr>
          <p:sp>
            <p:nvSpPr>
              <p:cNvPr id="124949" name="Line 21"/>
              <p:cNvSpPr>
                <a:spLocks noChangeShapeType="1"/>
              </p:cNvSpPr>
              <p:nvPr/>
            </p:nvSpPr>
            <p:spPr bwMode="auto">
              <a:xfrm>
                <a:off x="1184" y="165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50" name="Line 22"/>
              <p:cNvSpPr>
                <a:spLocks noChangeShapeType="1"/>
              </p:cNvSpPr>
              <p:nvPr/>
            </p:nvSpPr>
            <p:spPr bwMode="auto">
              <a:xfrm>
                <a:off x="1856" y="1650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51" name="Line 23"/>
              <p:cNvSpPr>
                <a:spLocks noChangeShapeType="1"/>
              </p:cNvSpPr>
              <p:nvPr/>
            </p:nvSpPr>
            <p:spPr bwMode="auto">
              <a:xfrm>
                <a:off x="1184" y="198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52" name="Line 24"/>
              <p:cNvSpPr>
                <a:spLocks noChangeShapeType="1"/>
              </p:cNvSpPr>
              <p:nvPr/>
            </p:nvSpPr>
            <p:spPr bwMode="auto">
              <a:xfrm>
                <a:off x="1184" y="222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53" name="Line 25"/>
              <p:cNvSpPr>
                <a:spLocks noChangeShapeType="1"/>
              </p:cNvSpPr>
              <p:nvPr/>
            </p:nvSpPr>
            <p:spPr bwMode="auto">
              <a:xfrm>
                <a:off x="1184" y="246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54" name="Text Box 26"/>
              <p:cNvSpPr txBox="1">
                <a:spLocks noChangeArrowheads="1"/>
              </p:cNvSpPr>
              <p:nvPr/>
            </p:nvSpPr>
            <p:spPr bwMode="auto">
              <a:xfrm>
                <a:off x="1270" y="172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p[0]</a:t>
                </a:r>
              </a:p>
            </p:txBody>
          </p:sp>
          <p:sp>
            <p:nvSpPr>
              <p:cNvPr id="124955" name="Text Box 27"/>
              <p:cNvSpPr txBox="1">
                <a:spLocks noChangeArrowheads="1"/>
              </p:cNvSpPr>
              <p:nvPr/>
            </p:nvSpPr>
            <p:spPr bwMode="auto">
              <a:xfrm>
                <a:off x="1266" y="1970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p[1]</a:t>
                </a:r>
              </a:p>
            </p:txBody>
          </p:sp>
          <p:sp>
            <p:nvSpPr>
              <p:cNvPr id="124956" name="Text Box 28"/>
              <p:cNvSpPr txBox="1">
                <a:spLocks noChangeArrowheads="1"/>
              </p:cNvSpPr>
              <p:nvPr/>
            </p:nvSpPr>
            <p:spPr bwMode="auto">
              <a:xfrm>
                <a:off x="1282" y="2226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p[2]</a:t>
                </a:r>
              </a:p>
            </p:txBody>
          </p:sp>
          <p:sp>
            <p:nvSpPr>
              <p:cNvPr id="124957" name="Line 29"/>
              <p:cNvSpPr>
                <a:spLocks noChangeShapeType="1"/>
              </p:cNvSpPr>
              <p:nvPr/>
            </p:nvSpPr>
            <p:spPr bwMode="auto">
              <a:xfrm>
                <a:off x="1180" y="173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4958" name="Text Box 30"/>
            <p:cNvSpPr txBox="1">
              <a:spLocks noChangeArrowheads="1"/>
            </p:cNvSpPr>
            <p:nvPr/>
          </p:nvSpPr>
          <p:spPr bwMode="auto">
            <a:xfrm>
              <a:off x="2886" y="11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124959" name="Line 31"/>
            <p:cNvSpPr>
              <a:spLocks noChangeShapeType="1"/>
            </p:cNvSpPr>
            <p:nvPr/>
          </p:nvSpPr>
          <p:spPr bwMode="auto">
            <a:xfrm>
              <a:off x="3026" y="1349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0" name="Line 32"/>
            <p:cNvSpPr>
              <a:spLocks noChangeShapeType="1"/>
            </p:cNvSpPr>
            <p:nvPr/>
          </p:nvSpPr>
          <p:spPr bwMode="auto">
            <a:xfrm>
              <a:off x="3022" y="1585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1" name="Line 33"/>
            <p:cNvSpPr>
              <a:spLocks noChangeShapeType="1"/>
            </p:cNvSpPr>
            <p:nvPr/>
          </p:nvSpPr>
          <p:spPr bwMode="auto">
            <a:xfrm>
              <a:off x="3028" y="1831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2" name="Text Box 34"/>
            <p:cNvSpPr txBox="1">
              <a:spLocks noChangeArrowheads="1"/>
            </p:cNvSpPr>
            <p:nvPr/>
          </p:nvSpPr>
          <p:spPr bwMode="auto">
            <a:xfrm>
              <a:off x="2878" y="1356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p+1</a:t>
              </a: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4963" name="Text Box 35"/>
            <p:cNvSpPr txBox="1">
              <a:spLocks noChangeArrowheads="1"/>
            </p:cNvSpPr>
            <p:nvPr/>
          </p:nvSpPr>
          <p:spPr bwMode="auto">
            <a:xfrm>
              <a:off x="2894" y="1592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000000"/>
                  </a:solidFill>
                  <a:ea typeface="宋体" pitchFamily="2" charset="-122"/>
                </a:rPr>
                <a:t>p+2</a:t>
              </a:r>
            </a:p>
          </p:txBody>
        </p:sp>
        <p:grpSp>
          <p:nvGrpSpPr>
            <p:cNvPr id="124968" name="Group 40"/>
            <p:cNvGrpSpPr>
              <a:grpSpLocks/>
            </p:cNvGrpSpPr>
            <p:nvPr/>
          </p:nvGrpSpPr>
          <p:grpSpPr bwMode="auto">
            <a:xfrm>
              <a:off x="4704" y="864"/>
              <a:ext cx="1104" cy="2688"/>
              <a:chOff x="3456" y="528"/>
              <a:chExt cx="1104" cy="2688"/>
            </a:xfrm>
          </p:grpSpPr>
          <p:sp>
            <p:nvSpPr>
              <p:cNvPr id="124969" name="AutoShape 41"/>
              <p:cNvSpPr>
                <a:spLocks/>
              </p:cNvSpPr>
              <p:nvPr/>
            </p:nvSpPr>
            <p:spPr bwMode="auto">
              <a:xfrm>
                <a:off x="4176" y="1056"/>
                <a:ext cx="96" cy="528"/>
              </a:xfrm>
              <a:prstGeom prst="rightBrace">
                <a:avLst>
                  <a:gd name="adj1" fmla="val 45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0" name="Text Box 42"/>
              <p:cNvSpPr txBox="1">
                <a:spLocks noChangeArrowheads="1"/>
              </p:cNvSpPr>
              <p:nvPr/>
            </p:nvSpPr>
            <p:spPr bwMode="auto">
              <a:xfrm>
                <a:off x="4252" y="1025"/>
                <a:ext cx="308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a typeface="宋体" pitchFamily="2" charset="-122"/>
                  </a:rPr>
                  <a:t>第</a:t>
                </a: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0 </a:t>
                </a:r>
                <a:r>
                  <a:rPr lang="zh-CN" altLang="en-US" sz="2000">
                    <a:solidFill>
                      <a:schemeClr val="tx1"/>
                    </a:solidFill>
                    <a:ea typeface="宋体" pitchFamily="2" charset="-122"/>
                  </a:rPr>
                  <a:t>行</a:t>
                </a:r>
                <a:endParaRPr lang="zh-CN" altLang="en-US" sz="20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4971" name="Line 43"/>
              <p:cNvSpPr>
                <a:spLocks noChangeShapeType="1"/>
              </p:cNvSpPr>
              <p:nvPr/>
            </p:nvSpPr>
            <p:spPr bwMode="auto">
              <a:xfrm>
                <a:off x="3456" y="528"/>
                <a:ext cx="0" cy="2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2" name="Line 44"/>
              <p:cNvSpPr>
                <a:spLocks noChangeShapeType="1"/>
              </p:cNvSpPr>
              <p:nvPr/>
            </p:nvSpPr>
            <p:spPr bwMode="auto">
              <a:xfrm>
                <a:off x="4128" y="528"/>
                <a:ext cx="0" cy="2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3" name="Line 45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4" name="Line 46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5" name="Line 47"/>
              <p:cNvSpPr>
                <a:spLocks noChangeShapeType="1"/>
              </p:cNvSpPr>
              <p:nvPr/>
            </p:nvSpPr>
            <p:spPr bwMode="auto">
              <a:xfrm>
                <a:off x="3456" y="14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6" name="Line 48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7" name="Line 49"/>
              <p:cNvSpPr>
                <a:spLocks noChangeShapeType="1"/>
              </p:cNvSpPr>
              <p:nvPr/>
            </p:nvSpPr>
            <p:spPr bwMode="auto">
              <a:xfrm>
                <a:off x="3456" y="182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8" name="Line 50"/>
              <p:cNvSpPr>
                <a:spLocks noChangeShapeType="1"/>
              </p:cNvSpPr>
              <p:nvPr/>
            </p:nvSpPr>
            <p:spPr bwMode="auto">
              <a:xfrm>
                <a:off x="3456" y="201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79" name="Line 51"/>
              <p:cNvSpPr>
                <a:spLocks noChangeShapeType="1"/>
              </p:cNvSpPr>
              <p:nvPr/>
            </p:nvSpPr>
            <p:spPr bwMode="auto">
              <a:xfrm>
                <a:off x="3456" y="220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80" name="Line 52"/>
              <p:cNvSpPr>
                <a:spLocks noChangeShapeType="1"/>
              </p:cNvSpPr>
              <p:nvPr/>
            </p:nvSpPr>
            <p:spPr bwMode="auto">
              <a:xfrm>
                <a:off x="3456" y="241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81" name="Line 53"/>
              <p:cNvSpPr>
                <a:spLocks noChangeShapeType="1"/>
              </p:cNvSpPr>
              <p:nvPr/>
            </p:nvSpPr>
            <p:spPr bwMode="auto">
              <a:xfrm>
                <a:off x="3456" y="260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82" name="Line 54"/>
              <p:cNvSpPr>
                <a:spLocks noChangeShapeType="1"/>
              </p:cNvSpPr>
              <p:nvPr/>
            </p:nvSpPr>
            <p:spPr bwMode="auto">
              <a:xfrm>
                <a:off x="3456" y="279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4983" name="Group 55"/>
              <p:cNvGrpSpPr>
                <a:grpSpLocks/>
              </p:cNvGrpSpPr>
              <p:nvPr/>
            </p:nvGrpSpPr>
            <p:grpSpPr bwMode="auto">
              <a:xfrm>
                <a:off x="3504" y="1011"/>
                <a:ext cx="576" cy="658"/>
                <a:chOff x="4297" y="995"/>
                <a:chExt cx="576" cy="658"/>
              </a:xfrm>
            </p:grpSpPr>
            <p:sp>
              <p:nvSpPr>
                <p:cNvPr id="1249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97" y="995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a[0][0]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8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305" y="1203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a[0][1]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8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05" y="1403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a[0][2]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grpSp>
            <p:nvGrpSpPr>
              <p:cNvPr id="124987" name="Group 59"/>
              <p:cNvGrpSpPr>
                <a:grpSpLocks/>
              </p:cNvGrpSpPr>
              <p:nvPr/>
            </p:nvGrpSpPr>
            <p:grpSpPr bwMode="auto">
              <a:xfrm>
                <a:off x="3504" y="1587"/>
                <a:ext cx="576" cy="658"/>
                <a:chOff x="3504" y="1587"/>
                <a:chExt cx="576" cy="658"/>
              </a:xfrm>
            </p:grpSpPr>
            <p:sp>
              <p:nvSpPr>
                <p:cNvPr id="1249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504" y="1587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CC0000"/>
                      </a:solidFill>
                      <a:ea typeface="宋体" pitchFamily="2" charset="-122"/>
                    </a:rPr>
                    <a:t>a[1][0]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8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512" y="1795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CC0000"/>
                      </a:solidFill>
                      <a:ea typeface="宋体" pitchFamily="2" charset="-122"/>
                    </a:rPr>
                    <a:t>a[1][1]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512" y="1995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CC0000"/>
                      </a:solidFill>
                      <a:ea typeface="宋体" pitchFamily="2" charset="-122"/>
                    </a:rPr>
                    <a:t>a[1][2]</a:t>
                  </a:r>
                  <a:endParaRPr lang="en-US" altLang="zh-CN" sz="200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24991" name="AutoShape 63"/>
              <p:cNvSpPr>
                <a:spLocks/>
              </p:cNvSpPr>
              <p:nvPr/>
            </p:nvSpPr>
            <p:spPr bwMode="auto">
              <a:xfrm>
                <a:off x="4182" y="1658"/>
                <a:ext cx="96" cy="528"/>
              </a:xfrm>
              <a:prstGeom prst="rightBrace">
                <a:avLst>
                  <a:gd name="adj1" fmla="val 45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2" name="Text Box 64"/>
              <p:cNvSpPr txBox="1">
                <a:spLocks noChangeArrowheads="1"/>
              </p:cNvSpPr>
              <p:nvPr/>
            </p:nvSpPr>
            <p:spPr bwMode="auto">
              <a:xfrm>
                <a:off x="4242" y="1611"/>
                <a:ext cx="308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rgbClr val="CC3300"/>
                    </a:solidFill>
                    <a:ea typeface="宋体" pitchFamily="2" charset="-122"/>
                  </a:rPr>
                  <a:t>第</a:t>
                </a:r>
                <a:r>
                  <a:rPr lang="en-US" altLang="zh-CN" sz="2000">
                    <a:solidFill>
                      <a:srgbClr val="CC3300"/>
                    </a:solidFill>
                    <a:ea typeface="宋体" pitchFamily="2" charset="-122"/>
                  </a:rPr>
                  <a:t>1 </a:t>
                </a:r>
                <a:r>
                  <a:rPr lang="zh-CN" altLang="en-US" sz="2000">
                    <a:solidFill>
                      <a:srgbClr val="CC3300"/>
                    </a:solidFill>
                    <a:ea typeface="宋体" pitchFamily="2" charset="-122"/>
                  </a:rPr>
                  <a:t>行</a:t>
                </a:r>
                <a:endParaRPr lang="zh-CN" altLang="en-US" sz="2400" b="0">
                  <a:solidFill>
                    <a:srgbClr val="CC3300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124993" name="Group 65"/>
              <p:cNvGrpSpPr>
                <a:grpSpLocks/>
              </p:cNvGrpSpPr>
              <p:nvPr/>
            </p:nvGrpSpPr>
            <p:grpSpPr bwMode="auto">
              <a:xfrm>
                <a:off x="3504" y="2160"/>
                <a:ext cx="576" cy="658"/>
                <a:chOff x="3504" y="2160"/>
                <a:chExt cx="576" cy="658"/>
              </a:xfrm>
            </p:grpSpPr>
            <p:sp>
              <p:nvSpPr>
                <p:cNvPr id="12499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504" y="2160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a[2][0]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9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512" y="2368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a[2][1]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2499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512" y="2568"/>
                  <a:ext cx="56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a typeface="宋体" pitchFamily="2" charset="-122"/>
                    </a:rPr>
                    <a:t>a[2][2]</a:t>
                  </a:r>
                  <a:endParaRPr lang="en-US" altLang="zh-CN" sz="2000" b="0">
                    <a:solidFill>
                      <a:schemeClr val="tx1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24997" name="AutoShape 69"/>
              <p:cNvSpPr>
                <a:spLocks/>
              </p:cNvSpPr>
              <p:nvPr/>
            </p:nvSpPr>
            <p:spPr bwMode="auto">
              <a:xfrm>
                <a:off x="4177" y="2241"/>
                <a:ext cx="96" cy="528"/>
              </a:xfrm>
              <a:prstGeom prst="rightBrace">
                <a:avLst>
                  <a:gd name="adj1" fmla="val 4583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998" name="Text Box 70"/>
              <p:cNvSpPr txBox="1">
                <a:spLocks noChangeArrowheads="1"/>
              </p:cNvSpPr>
              <p:nvPr/>
            </p:nvSpPr>
            <p:spPr bwMode="auto">
              <a:xfrm>
                <a:off x="4237" y="2194"/>
                <a:ext cx="308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a typeface="宋体" pitchFamily="2" charset="-122"/>
                  </a:rPr>
                  <a:t>第</a:t>
                </a:r>
                <a:r>
                  <a:rPr lang="en-US" altLang="zh-CN" sz="2000">
                    <a:solidFill>
                      <a:schemeClr val="tx1"/>
                    </a:solidFill>
                    <a:ea typeface="宋体" pitchFamily="2" charset="-122"/>
                  </a:rPr>
                  <a:t>2 </a:t>
                </a:r>
                <a:r>
                  <a:rPr lang="zh-CN" altLang="en-US" sz="2000">
                    <a:solidFill>
                      <a:schemeClr val="tx1"/>
                    </a:solidFill>
                    <a:ea typeface="宋体" pitchFamily="2" charset="-122"/>
                  </a:rPr>
                  <a:t>行</a:t>
                </a:r>
                <a:endParaRPr lang="zh-CN" altLang="en-US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124999" name="Text Box 71"/>
              <p:cNvSpPr txBox="1">
                <a:spLocks noChangeArrowheads="1"/>
              </p:cNvSpPr>
              <p:nvPr/>
            </p:nvSpPr>
            <p:spPr bwMode="auto">
              <a:xfrm>
                <a:off x="3550" y="576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chemeClr val="tx1"/>
                    </a:solidFill>
                    <a:ea typeface="宋体" pitchFamily="2" charset="-122"/>
                  </a:rPr>
                  <a:t>内存</a:t>
                </a:r>
                <a:endParaRPr lang="zh-CN" altLang="en-US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</p:grpSp>
        <p:cxnSp>
          <p:nvCxnSpPr>
            <p:cNvPr id="125002" name="AutoShape 74"/>
            <p:cNvCxnSpPr>
              <a:cxnSpLocks noChangeShapeType="1"/>
            </p:cNvCxnSpPr>
            <p:nvPr/>
          </p:nvCxnSpPr>
          <p:spPr bwMode="auto">
            <a:xfrm>
              <a:off x="4224" y="1728"/>
              <a:ext cx="480" cy="336"/>
            </a:xfrm>
            <a:prstGeom prst="bentConnector3">
              <a:avLst>
                <a:gd name="adj1" fmla="val 40625"/>
              </a:avLst>
            </a:prstGeom>
            <a:noFill/>
            <a:ln w="38100">
              <a:solidFill>
                <a:srgbClr val="CC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5015" name="Group 87"/>
            <p:cNvGrpSpPr>
              <a:grpSpLocks/>
            </p:cNvGrpSpPr>
            <p:nvPr/>
          </p:nvGrpSpPr>
          <p:grpSpPr bwMode="auto">
            <a:xfrm>
              <a:off x="4224" y="1968"/>
              <a:ext cx="432" cy="672"/>
              <a:chOff x="4224" y="1968"/>
              <a:chExt cx="432" cy="672"/>
            </a:xfrm>
          </p:grpSpPr>
          <p:sp>
            <p:nvSpPr>
              <p:cNvPr id="125012" name="Line 84"/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013" name="Line 85"/>
              <p:cNvSpPr>
                <a:spLocks noChangeShapeType="1"/>
              </p:cNvSpPr>
              <p:nvPr/>
            </p:nvSpPr>
            <p:spPr bwMode="auto">
              <a:xfrm>
                <a:off x="4320" y="1968"/>
                <a:ext cx="0" cy="67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014" name="Line 86"/>
              <p:cNvSpPr>
                <a:spLocks noChangeShapeType="1"/>
              </p:cNvSpPr>
              <p:nvPr/>
            </p:nvSpPr>
            <p:spPr bwMode="auto">
              <a:xfrm>
                <a:off x="4320" y="264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7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 txBox="1">
            <a:spLocks noChangeArrowheads="1"/>
          </p:cNvSpPr>
          <p:nvPr/>
        </p:nvSpPr>
        <p:spPr bwMode="auto">
          <a:xfrm>
            <a:off x="165100" y="161925"/>
            <a:ext cx="7683500" cy="642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9.29]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输出二维数组全体元素的值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iostream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&gt;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using namespace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std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main()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{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a[2][3]={{1,2,3},{4,5,6}};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*pa[ ]={a[0],a[1]}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 ,j 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for(i=0;i&lt;2;i++)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{  for(j=0;j&lt;3;j++)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*(pa[i]+j)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'\t';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'\n';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}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5013176"/>
            <a:ext cx="3510136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运行结果：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1  2  3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          </a:t>
            </a:r>
          </a:p>
          <a:p>
            <a:pPr algn="l">
              <a:lnSpc>
                <a:spcPct val="105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                   </a:t>
            </a:r>
            <a:r>
              <a:rPr lang="en-US" altLang="zh-CN" sz="2800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4 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5  6</a:t>
            </a:r>
          </a:p>
        </p:txBody>
      </p:sp>
    </p:spTree>
  </p:cSld>
  <p:clrMapOvr>
    <a:masterClrMapping/>
  </p:clrMapOvr>
  <p:transition>
    <p:zoom dir="in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76200" y="76200"/>
            <a:ext cx="7620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3200">
                <a:solidFill>
                  <a:srgbClr val="990000"/>
                </a:solidFill>
                <a:ea typeface="宋体" pitchFamily="2" charset="-122"/>
              </a:rPr>
              <a:t>9.4.3  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利用字符指针数组处理字符串</a:t>
            </a:r>
          </a:p>
        </p:txBody>
      </p:sp>
      <p:grpSp>
        <p:nvGrpSpPr>
          <p:cNvPr id="52334" name="Group 110"/>
          <p:cNvGrpSpPr>
            <a:grpSpLocks/>
          </p:cNvGrpSpPr>
          <p:nvPr/>
        </p:nvGrpSpPr>
        <p:grpSpPr bwMode="auto">
          <a:xfrm>
            <a:off x="228600" y="1981200"/>
            <a:ext cx="8001000" cy="4267200"/>
            <a:chOff x="144" y="624"/>
            <a:chExt cx="5040" cy="2688"/>
          </a:xfrm>
        </p:grpSpPr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 flipH="1">
              <a:off x="835" y="1029"/>
              <a:ext cx="0" cy="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2" name="Line 88"/>
            <p:cNvSpPr>
              <a:spLocks noChangeShapeType="1"/>
            </p:cNvSpPr>
            <p:nvPr/>
          </p:nvSpPr>
          <p:spPr bwMode="auto">
            <a:xfrm flipH="1">
              <a:off x="1794" y="1029"/>
              <a:ext cx="0" cy="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3" name="Line 89"/>
            <p:cNvSpPr>
              <a:spLocks noChangeShapeType="1"/>
            </p:cNvSpPr>
            <p:nvPr/>
          </p:nvSpPr>
          <p:spPr bwMode="auto">
            <a:xfrm>
              <a:off x="835" y="1293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4" name="Text Box 90"/>
            <p:cNvSpPr txBox="1">
              <a:spLocks noChangeArrowheads="1"/>
            </p:cNvSpPr>
            <p:nvPr/>
          </p:nvSpPr>
          <p:spPr bwMode="auto">
            <a:xfrm>
              <a:off x="144" y="979"/>
              <a:ext cx="7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</a:t>
              </a:r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 flipV="1">
              <a:off x="596" y="1355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6" name="Text Box 92"/>
            <p:cNvSpPr txBox="1">
              <a:spLocks noChangeArrowheads="1"/>
            </p:cNvSpPr>
            <p:nvPr/>
          </p:nvSpPr>
          <p:spPr bwMode="auto">
            <a:xfrm>
              <a:off x="915" y="1180"/>
              <a:ext cx="847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name[0]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name[1]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[2]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[3]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[4]</a:t>
              </a:r>
            </a:p>
            <a:p>
              <a:pPr algn="just" eaLnBrk="0" hangingPunct="0">
                <a:lnSpc>
                  <a:spcPct val="150000"/>
                </a:lnSpc>
              </a:pP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2317" name="Line 93"/>
            <p:cNvSpPr>
              <a:spLocks noChangeShapeType="1"/>
            </p:cNvSpPr>
            <p:nvPr/>
          </p:nvSpPr>
          <p:spPr bwMode="auto">
            <a:xfrm>
              <a:off x="1680" y="144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8" name="Line 94"/>
            <p:cNvSpPr>
              <a:spLocks noChangeShapeType="1"/>
            </p:cNvSpPr>
            <p:nvPr/>
          </p:nvSpPr>
          <p:spPr bwMode="auto">
            <a:xfrm>
              <a:off x="835" y="1619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>
              <a:off x="835" y="1945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0" name="Line 96"/>
            <p:cNvSpPr>
              <a:spLocks noChangeShapeType="1"/>
            </p:cNvSpPr>
            <p:nvPr/>
          </p:nvSpPr>
          <p:spPr bwMode="auto">
            <a:xfrm>
              <a:off x="826" y="2271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>
              <a:off x="835" y="2597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2" name="Line 98"/>
            <p:cNvSpPr>
              <a:spLocks noChangeShapeType="1"/>
            </p:cNvSpPr>
            <p:nvPr/>
          </p:nvSpPr>
          <p:spPr bwMode="auto">
            <a:xfrm>
              <a:off x="816" y="2928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3" name="Text Box 99"/>
            <p:cNvSpPr txBox="1">
              <a:spLocks noChangeArrowheads="1"/>
            </p:cNvSpPr>
            <p:nvPr/>
          </p:nvSpPr>
          <p:spPr bwMode="auto">
            <a:xfrm>
              <a:off x="2043" y="1342"/>
              <a:ext cx="933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"George"</a:t>
              </a:r>
            </a:p>
          </p:txBody>
        </p:sp>
        <p:sp>
          <p:nvSpPr>
            <p:cNvPr id="52324" name="Line 100"/>
            <p:cNvSpPr>
              <a:spLocks noChangeShapeType="1"/>
            </p:cNvSpPr>
            <p:nvPr/>
          </p:nvSpPr>
          <p:spPr bwMode="auto">
            <a:xfrm flipV="1">
              <a:off x="1680" y="1776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5" name="Text Box 101"/>
            <p:cNvSpPr txBox="1">
              <a:spLocks noChangeArrowheads="1"/>
            </p:cNvSpPr>
            <p:nvPr/>
          </p:nvSpPr>
          <p:spPr bwMode="auto">
            <a:xfrm>
              <a:off x="2992" y="1725"/>
              <a:ext cx="752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"Mary"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1705" y="2120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7" name="Text Box 103"/>
            <p:cNvSpPr txBox="1">
              <a:spLocks noChangeArrowheads="1"/>
            </p:cNvSpPr>
            <p:nvPr/>
          </p:nvSpPr>
          <p:spPr bwMode="auto">
            <a:xfrm>
              <a:off x="2113" y="2008"/>
              <a:ext cx="815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"Susan"</a:t>
              </a:r>
            </a:p>
          </p:txBody>
        </p:sp>
        <p:sp>
          <p:nvSpPr>
            <p:cNvPr id="52328" name="Line 104"/>
            <p:cNvSpPr>
              <a:spLocks noChangeShapeType="1"/>
            </p:cNvSpPr>
            <p:nvPr/>
          </p:nvSpPr>
          <p:spPr bwMode="auto">
            <a:xfrm>
              <a:off x="1714" y="2459"/>
              <a:ext cx="13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9" name="Text Box 105"/>
            <p:cNvSpPr txBox="1">
              <a:spLocks noChangeArrowheads="1"/>
            </p:cNvSpPr>
            <p:nvPr/>
          </p:nvSpPr>
          <p:spPr bwMode="auto">
            <a:xfrm>
              <a:off x="3104" y="2344"/>
              <a:ext cx="960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"Tom"</a:t>
              </a: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1714" y="2773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1" name="Text Box 107"/>
            <p:cNvSpPr txBox="1">
              <a:spLocks noChangeArrowheads="1"/>
            </p:cNvSpPr>
            <p:nvPr/>
          </p:nvSpPr>
          <p:spPr bwMode="auto">
            <a:xfrm>
              <a:off x="2122" y="2660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"Davis"</a:t>
              </a:r>
            </a:p>
          </p:txBody>
        </p:sp>
        <p:sp>
          <p:nvSpPr>
            <p:cNvPr id="52332" name="Line 108"/>
            <p:cNvSpPr>
              <a:spLocks noChangeShapeType="1"/>
            </p:cNvSpPr>
            <p:nvPr/>
          </p:nvSpPr>
          <p:spPr bwMode="auto">
            <a:xfrm flipH="1">
              <a:off x="2688" y="864"/>
              <a:ext cx="336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33" name="Text Box 109"/>
            <p:cNvSpPr txBox="1">
              <a:spLocks noChangeArrowheads="1"/>
            </p:cNvSpPr>
            <p:nvPr/>
          </p:nvSpPr>
          <p:spPr bwMode="auto">
            <a:xfrm>
              <a:off x="3013" y="624"/>
              <a:ext cx="2171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zh-CN" altLang="en-US" sz="2400">
                  <a:solidFill>
                    <a:schemeClr val="tx1"/>
                  </a:solidFill>
                  <a:ea typeface="宋体" pitchFamily="2" charset="-122"/>
                </a:rPr>
                <a:t>表示字符串</a:t>
              </a: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"George"</a:t>
              </a:r>
            </a:p>
            <a:p>
              <a:pPr algn="just" eaLnBrk="0" hangingPunct="0"/>
              <a:r>
                <a:rPr kumimoji="0" lang="zh-CN" altLang="en-US" sz="2400">
                  <a:solidFill>
                    <a:schemeClr val="tx1"/>
                  </a:solidFill>
                  <a:ea typeface="宋体" pitchFamily="2" charset="-122"/>
                </a:rPr>
                <a:t>的物理存放位置。</a:t>
              </a:r>
            </a:p>
          </p:txBody>
        </p:sp>
      </p:grpSp>
      <p:sp>
        <p:nvSpPr>
          <p:cNvPr id="52335" name="Text Box 111"/>
          <p:cNvSpPr txBox="1">
            <a:spLocks noChangeArrowheads="1"/>
          </p:cNvSpPr>
          <p:nvPr/>
        </p:nvSpPr>
        <p:spPr bwMode="auto">
          <a:xfrm>
            <a:off x="228600" y="762000"/>
            <a:ext cx="861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char *name[ ]={"George", "Mary", "Susan", "Tom", "Davis"};</a:t>
            </a:r>
          </a:p>
        </p:txBody>
      </p:sp>
      <p:sp>
        <p:nvSpPr>
          <p:cNvPr id="52336" name="Text Box 112"/>
          <p:cNvSpPr txBox="1">
            <a:spLocks noChangeArrowheads="1"/>
          </p:cNvSpPr>
          <p:nvPr/>
        </p:nvSpPr>
        <p:spPr bwMode="auto">
          <a:xfrm>
            <a:off x="609600" y="12954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括号中的每一个字符串都是一个地址值。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3251200" y="43243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rgbClr val="CC3300"/>
                </a:solidFill>
                <a:ea typeface="宋体" pitchFamily="2" charset="-122"/>
              </a:rPr>
              <a:t>200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3200400" y="4324350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6200" y="76200"/>
            <a:ext cx="93726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、* 间接存取运算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功能：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访问指针指向的变量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例</a:t>
            </a: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9.2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int *p , m=</a:t>
            </a: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200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, n 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  p=&amp;m ;   p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指向整型变量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           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n=*p ;  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将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指向的值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即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的值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赋给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       </a:t>
            </a: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*</a:t>
            </a:r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p=100 ;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将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100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赋给指针变量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所指向的变量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</a:p>
        </p:txBody>
      </p: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381000" y="3709988"/>
            <a:ext cx="3810000" cy="1330325"/>
            <a:chOff x="1440" y="3002"/>
            <a:chExt cx="2400" cy="838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440" y="331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649" y="300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3072" y="3312"/>
              <a:ext cx="768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3276" y="302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m</a:t>
              </a:r>
              <a:endParaRPr lang="en-US" altLang="zh-CN" sz="240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1584" y="3408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&amp;m</a:t>
              </a:r>
              <a:endParaRPr lang="en-US" altLang="zh-CN" sz="240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2208" y="3552"/>
              <a:ext cx="864" cy="0"/>
            </a:xfrm>
            <a:prstGeom prst="lin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3244850" y="3417888"/>
            <a:ext cx="3124200" cy="1458912"/>
            <a:chOff x="2860" y="2415"/>
            <a:chExt cx="1968" cy="919"/>
          </a:xfrm>
        </p:grpSpPr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2860" y="304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100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64528" name="Text Box 16"/>
            <p:cNvSpPr txBox="1">
              <a:spLocks noChangeArrowheads="1"/>
            </p:cNvSpPr>
            <p:nvPr/>
          </p:nvSpPr>
          <p:spPr bwMode="auto">
            <a:xfrm>
              <a:off x="3788" y="2415"/>
              <a:ext cx="1040" cy="62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执行语句</a:t>
              </a:r>
            </a:p>
            <a:p>
              <a:pPr algn="l"/>
              <a:r>
                <a:rPr lang="zh-CN" altLang="en-US" sz="2800">
                  <a:solidFill>
                    <a:schemeClr val="accent2"/>
                  </a:solidFill>
                  <a:ea typeface="宋体" pitchFamily="2" charset="-122"/>
                </a:rPr>
                <a:t>*</a:t>
              </a:r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p=100;</a:t>
              </a:r>
              <a:endParaRPr lang="en-US" altLang="zh-CN" sz="280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4529" name="Line 17"/>
            <p:cNvSpPr>
              <a:spLocks noChangeShapeType="1"/>
            </p:cNvSpPr>
            <p:nvPr/>
          </p:nvSpPr>
          <p:spPr bwMode="auto">
            <a:xfrm flipH="1">
              <a:off x="3246" y="2736"/>
              <a:ext cx="528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3022600" y="5715000"/>
            <a:ext cx="12192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3403600" y="523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n</a:t>
            </a:r>
            <a:endParaRPr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3327400" y="4865688"/>
            <a:ext cx="3124200" cy="1458912"/>
            <a:chOff x="2860" y="2415"/>
            <a:chExt cx="1968" cy="919"/>
          </a:xfrm>
        </p:grpSpPr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860" y="304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>
                  <a:solidFill>
                    <a:srgbClr val="CC3300"/>
                  </a:solidFill>
                  <a:ea typeface="宋体" pitchFamily="2" charset="-122"/>
                </a:rPr>
                <a:t>200</a:t>
              </a:r>
              <a:endParaRPr lang="en-US" altLang="zh-CN" sz="2400" b="0">
                <a:solidFill>
                  <a:srgbClr val="CC3300"/>
                </a:solidFill>
                <a:ea typeface="宋体" pitchFamily="2" charset="-122"/>
              </a:endParaRPr>
            </a:p>
          </p:txBody>
        </p:sp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3788" y="2415"/>
              <a:ext cx="1040" cy="62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执行语句</a:t>
              </a:r>
            </a:p>
            <a:p>
              <a:pPr algn="l"/>
              <a:r>
                <a:rPr lang="en-US" altLang="zh-CN" sz="2800">
                  <a:solidFill>
                    <a:schemeClr val="accent2"/>
                  </a:solidFill>
                  <a:ea typeface="宋体" pitchFamily="2" charset="-122"/>
                </a:rPr>
                <a:t>n=*p;</a:t>
              </a:r>
            </a:p>
          </p:txBody>
        </p:sp>
        <p:sp>
          <p:nvSpPr>
            <p:cNvPr id="64541" name="Line 29"/>
            <p:cNvSpPr>
              <a:spLocks noChangeShapeType="1"/>
            </p:cNvSpPr>
            <p:nvPr/>
          </p:nvSpPr>
          <p:spPr bwMode="auto">
            <a:xfrm flipH="1">
              <a:off x="3246" y="2736"/>
              <a:ext cx="528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6629400" y="3581400"/>
            <a:ext cx="2503488" cy="2133600"/>
            <a:chOff x="4272" y="2256"/>
            <a:chExt cx="1577" cy="1344"/>
          </a:xfrm>
        </p:grpSpPr>
        <p:sp>
          <p:nvSpPr>
            <p:cNvPr id="64542" name="AutoShape 30"/>
            <p:cNvSpPr>
              <a:spLocks/>
            </p:cNvSpPr>
            <p:nvPr/>
          </p:nvSpPr>
          <p:spPr bwMode="auto">
            <a:xfrm>
              <a:off x="4272" y="2256"/>
              <a:ext cx="288" cy="1344"/>
            </a:xfrm>
            <a:prstGeom prst="righ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4646" y="2586"/>
              <a:ext cx="120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通过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p</a:t>
              </a:r>
            </a:p>
            <a:p>
              <a:pPr algn="l"/>
              <a:r>
                <a:rPr lang="zh-CN" altLang="en-US" sz="2800">
                  <a:solidFill>
                    <a:schemeClr val="tx1"/>
                  </a:solidFill>
                  <a:ea typeface="宋体" pitchFamily="2" charset="-122"/>
                </a:rPr>
                <a:t>间接访问</a:t>
              </a:r>
              <a:r>
                <a:rPr lang="en-US" altLang="zh-CN" sz="2800">
                  <a:solidFill>
                    <a:schemeClr val="tx1"/>
                  </a:solidFill>
                  <a:ea typeface="宋体" pitchFamily="2" charset="-122"/>
                </a:rPr>
                <a:t>m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22" name="Text Box 46"/>
          <p:cNvSpPr txBox="1">
            <a:spLocks noChangeArrowheads="1"/>
          </p:cNvSpPr>
          <p:nvPr/>
        </p:nvSpPr>
        <p:spPr bwMode="auto">
          <a:xfrm>
            <a:off x="0" y="1700808"/>
            <a:ext cx="904587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cstring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{  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400" dirty="0">
                <a:solidFill>
                  <a:schemeClr val="tx1"/>
                </a:solidFill>
                <a:ea typeface="宋体" pitchFamily="2" charset="-122"/>
              </a:rPr>
              <a:t>   char *name[ ]={ "George", "Mary", "Susan", "Tom", "Davis" };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char *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ptr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i, j, k, n=5;</a:t>
            </a:r>
          </a:p>
        </p:txBody>
      </p:sp>
      <p:sp>
        <p:nvSpPr>
          <p:cNvPr id="127023" name="Text Box 47"/>
          <p:cNvSpPr txBox="1">
            <a:spLocks noChangeArrowheads="1"/>
          </p:cNvSpPr>
          <p:nvPr/>
        </p:nvSpPr>
        <p:spPr bwMode="auto">
          <a:xfrm>
            <a:off x="212725" y="228600"/>
            <a:ext cx="83216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>
                <a:solidFill>
                  <a:srgbClr val="CC3300"/>
                </a:solidFill>
                <a:ea typeface="宋体" pitchFamily="2" charset="-122"/>
              </a:rPr>
              <a:t>9.30] 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按字典序将上述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5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个字符串排序，输出。</a:t>
            </a:r>
          </a:p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        此程序主算法是选择法排序，</a:t>
            </a:r>
          </a:p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        通过交换指针的指向来达到排序的目的。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169863" y="-27384"/>
            <a:ext cx="8528232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for(i=0; i&lt;n</a:t>
            </a:r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－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1; i++)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{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k=i;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for(j=i+1; j&lt;n; j++)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if(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strcmp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(name[k], name[j])&gt;0 )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字符串比较，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        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k=j;        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记住最小字符串指针的下标。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if(k!=i)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{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ptr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=name[i]; name[i]=name[k]; name[k]=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ptr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                             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交换指针数组元素值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for(i=0; i&lt;n; i++)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输出结果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cout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&lt;&lt; name[i] &lt;&lt;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endl</a:t>
            </a:r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return 0;</a:t>
            </a:r>
            <a:endParaRPr kumimoji="0"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}</a:t>
            </a:r>
            <a:endParaRPr kumimoji="0" lang="en-US" altLang="zh-CN" sz="2800" dirty="0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21187" name="Group 3"/>
          <p:cNvGrpSpPr>
            <a:grpSpLocks/>
          </p:cNvGrpSpPr>
          <p:nvPr/>
        </p:nvGrpSpPr>
        <p:grpSpPr bwMode="auto">
          <a:xfrm>
            <a:off x="1524000" y="667941"/>
            <a:ext cx="5208588" cy="1524000"/>
            <a:chOff x="1200" y="672"/>
            <a:chExt cx="3281" cy="960"/>
          </a:xfrm>
        </p:grpSpPr>
        <p:sp>
          <p:nvSpPr>
            <p:cNvPr id="221188" name="AutoShape 4"/>
            <p:cNvSpPr>
              <a:spLocks noChangeArrowheads="1"/>
            </p:cNvSpPr>
            <p:nvPr/>
          </p:nvSpPr>
          <p:spPr bwMode="auto">
            <a:xfrm>
              <a:off x="2990" y="672"/>
              <a:ext cx="1491" cy="418"/>
            </a:xfrm>
            <a:prstGeom prst="cloudCallout">
              <a:avLst>
                <a:gd name="adj1" fmla="val -50671"/>
                <a:gd name="adj2" fmla="val 113634"/>
              </a:avLst>
            </a:prstGeom>
            <a:solidFill>
              <a:srgbClr val="FFFFD9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字符串比较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1189" name="Line 5"/>
            <p:cNvSpPr>
              <a:spLocks noChangeShapeType="1"/>
            </p:cNvSpPr>
            <p:nvPr/>
          </p:nvSpPr>
          <p:spPr bwMode="auto">
            <a:xfrm>
              <a:off x="1200" y="1632"/>
              <a:ext cx="2736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1190" name="Group 6"/>
          <p:cNvGrpSpPr>
            <a:grpSpLocks/>
          </p:cNvGrpSpPr>
          <p:nvPr/>
        </p:nvGrpSpPr>
        <p:grpSpPr bwMode="auto">
          <a:xfrm>
            <a:off x="914400" y="1429941"/>
            <a:ext cx="7432675" cy="2438400"/>
            <a:chOff x="672" y="624"/>
            <a:chExt cx="4682" cy="1536"/>
          </a:xfrm>
        </p:grpSpPr>
        <p:sp>
          <p:nvSpPr>
            <p:cNvPr id="221191" name="AutoShape 7"/>
            <p:cNvSpPr>
              <a:spLocks noChangeArrowheads="1"/>
            </p:cNvSpPr>
            <p:nvPr/>
          </p:nvSpPr>
          <p:spPr bwMode="auto">
            <a:xfrm>
              <a:off x="4874" y="624"/>
              <a:ext cx="480" cy="1174"/>
            </a:xfrm>
            <a:prstGeom prst="cloudCallout">
              <a:avLst>
                <a:gd name="adj1" fmla="val -77083"/>
                <a:gd name="adj2" fmla="val 46935"/>
              </a:avLst>
            </a:prstGeom>
            <a:solidFill>
              <a:srgbClr val="FFE7FF"/>
            </a:solidFill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54000" anchor="ctr"/>
            <a:lstStyle/>
            <a:p>
              <a:pPr algn="l"/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地</a:t>
              </a:r>
            </a:p>
            <a:p>
              <a:pPr algn="l"/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址</a:t>
              </a:r>
            </a:p>
            <a:p>
              <a:pPr algn="l"/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交</a:t>
              </a:r>
            </a:p>
            <a:p>
              <a:pPr algn="l"/>
              <a:r>
                <a:rPr lang="zh-CN" altLang="en-US" sz="2400">
                  <a:solidFill>
                    <a:srgbClr val="CC3300"/>
                  </a:solidFill>
                  <a:ea typeface="宋体" pitchFamily="2" charset="-122"/>
                </a:rPr>
                <a:t>换</a:t>
              </a:r>
              <a:endParaRPr lang="zh-CN" altLang="en-US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221192" name="Line 8"/>
            <p:cNvSpPr>
              <a:spLocks noChangeShapeType="1"/>
            </p:cNvSpPr>
            <p:nvPr/>
          </p:nvSpPr>
          <p:spPr bwMode="auto">
            <a:xfrm>
              <a:off x="672" y="2160"/>
              <a:ext cx="1200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3" name="Line 9"/>
            <p:cNvSpPr>
              <a:spLocks noChangeShapeType="1"/>
            </p:cNvSpPr>
            <p:nvPr/>
          </p:nvSpPr>
          <p:spPr bwMode="auto">
            <a:xfrm>
              <a:off x="2112" y="2160"/>
              <a:ext cx="158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1194" name="Line 10"/>
            <p:cNvSpPr>
              <a:spLocks noChangeShapeType="1"/>
            </p:cNvSpPr>
            <p:nvPr/>
          </p:nvSpPr>
          <p:spPr bwMode="auto">
            <a:xfrm>
              <a:off x="3888" y="2160"/>
              <a:ext cx="1344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21" name="Group 105"/>
          <p:cNvGrpSpPr>
            <a:grpSpLocks/>
          </p:cNvGrpSpPr>
          <p:nvPr/>
        </p:nvGrpSpPr>
        <p:grpSpPr bwMode="auto">
          <a:xfrm>
            <a:off x="533400" y="457200"/>
            <a:ext cx="6223000" cy="3703638"/>
            <a:chOff x="336" y="835"/>
            <a:chExt cx="3920" cy="2333"/>
          </a:xfrm>
        </p:grpSpPr>
        <p:sp>
          <p:nvSpPr>
            <p:cNvPr id="60498" name="Line 82"/>
            <p:cNvSpPr>
              <a:spLocks noChangeShapeType="1"/>
            </p:cNvSpPr>
            <p:nvPr/>
          </p:nvSpPr>
          <p:spPr bwMode="auto">
            <a:xfrm flipH="1">
              <a:off x="1027" y="885"/>
              <a:ext cx="0" cy="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99" name="Line 83"/>
            <p:cNvSpPr>
              <a:spLocks noChangeShapeType="1"/>
            </p:cNvSpPr>
            <p:nvPr/>
          </p:nvSpPr>
          <p:spPr bwMode="auto">
            <a:xfrm flipH="1">
              <a:off x="1986" y="885"/>
              <a:ext cx="0" cy="22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0" name="Line 84"/>
            <p:cNvSpPr>
              <a:spLocks noChangeShapeType="1"/>
            </p:cNvSpPr>
            <p:nvPr/>
          </p:nvSpPr>
          <p:spPr bwMode="auto">
            <a:xfrm>
              <a:off x="1027" y="1149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1" name="Text Box 85"/>
            <p:cNvSpPr txBox="1">
              <a:spLocks noChangeArrowheads="1"/>
            </p:cNvSpPr>
            <p:nvPr/>
          </p:nvSpPr>
          <p:spPr bwMode="auto">
            <a:xfrm>
              <a:off x="336" y="835"/>
              <a:ext cx="799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</a:t>
              </a:r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 flipV="1">
              <a:off x="788" y="1211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3" name="Text Box 87"/>
            <p:cNvSpPr txBox="1">
              <a:spLocks noChangeArrowheads="1"/>
            </p:cNvSpPr>
            <p:nvPr/>
          </p:nvSpPr>
          <p:spPr bwMode="auto">
            <a:xfrm>
              <a:off x="1107" y="1036"/>
              <a:ext cx="847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name[0]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name[1]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[2]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[3]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name [4]</a:t>
              </a:r>
            </a:p>
            <a:p>
              <a:pPr algn="just" eaLnBrk="0" hangingPunct="0">
                <a:lnSpc>
                  <a:spcPct val="150000"/>
                </a:lnSpc>
              </a:pP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0504" name="Line 88"/>
            <p:cNvSpPr>
              <a:spLocks noChangeShapeType="1"/>
            </p:cNvSpPr>
            <p:nvPr/>
          </p:nvSpPr>
          <p:spPr bwMode="auto">
            <a:xfrm>
              <a:off x="1872" y="1296"/>
              <a:ext cx="432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Line 89"/>
            <p:cNvSpPr>
              <a:spLocks noChangeShapeType="1"/>
            </p:cNvSpPr>
            <p:nvPr/>
          </p:nvSpPr>
          <p:spPr bwMode="auto">
            <a:xfrm>
              <a:off x="1027" y="1475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6" name="Line 90"/>
            <p:cNvSpPr>
              <a:spLocks noChangeShapeType="1"/>
            </p:cNvSpPr>
            <p:nvPr/>
          </p:nvSpPr>
          <p:spPr bwMode="auto">
            <a:xfrm>
              <a:off x="1027" y="1801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7" name="Line 91"/>
            <p:cNvSpPr>
              <a:spLocks noChangeShapeType="1"/>
            </p:cNvSpPr>
            <p:nvPr/>
          </p:nvSpPr>
          <p:spPr bwMode="auto">
            <a:xfrm>
              <a:off x="1018" y="2127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8" name="Line 92"/>
            <p:cNvSpPr>
              <a:spLocks noChangeShapeType="1"/>
            </p:cNvSpPr>
            <p:nvPr/>
          </p:nvSpPr>
          <p:spPr bwMode="auto">
            <a:xfrm>
              <a:off x="1027" y="2453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9" name="Line 93"/>
            <p:cNvSpPr>
              <a:spLocks noChangeShapeType="1"/>
            </p:cNvSpPr>
            <p:nvPr/>
          </p:nvSpPr>
          <p:spPr bwMode="auto">
            <a:xfrm>
              <a:off x="1008" y="2784"/>
              <a:ext cx="95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0" name="Text Box 94"/>
            <p:cNvSpPr txBox="1">
              <a:spLocks noChangeArrowheads="1"/>
            </p:cNvSpPr>
            <p:nvPr/>
          </p:nvSpPr>
          <p:spPr bwMode="auto">
            <a:xfrm>
              <a:off x="2235" y="1198"/>
              <a:ext cx="933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"George"</a:t>
              </a:r>
            </a:p>
          </p:txBody>
        </p:sp>
        <p:sp>
          <p:nvSpPr>
            <p:cNvPr id="60511" name="Line 95"/>
            <p:cNvSpPr>
              <a:spLocks noChangeShapeType="1"/>
            </p:cNvSpPr>
            <p:nvPr/>
          </p:nvSpPr>
          <p:spPr bwMode="auto">
            <a:xfrm flipV="1">
              <a:off x="1872" y="1344"/>
              <a:ext cx="336" cy="2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2" name="Text Box 96"/>
            <p:cNvSpPr txBox="1">
              <a:spLocks noChangeArrowheads="1"/>
            </p:cNvSpPr>
            <p:nvPr/>
          </p:nvSpPr>
          <p:spPr bwMode="auto">
            <a:xfrm>
              <a:off x="3184" y="1581"/>
              <a:ext cx="752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"Mary"</a:t>
              </a:r>
            </a:p>
          </p:txBody>
        </p:sp>
        <p:sp>
          <p:nvSpPr>
            <p:cNvPr id="60513" name="Line 97"/>
            <p:cNvSpPr>
              <a:spLocks noChangeShapeType="1"/>
            </p:cNvSpPr>
            <p:nvPr/>
          </p:nvSpPr>
          <p:spPr bwMode="auto">
            <a:xfrm flipV="1">
              <a:off x="1897" y="1680"/>
              <a:ext cx="1223" cy="2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4" name="Text Box 98"/>
            <p:cNvSpPr txBox="1">
              <a:spLocks noChangeArrowheads="1"/>
            </p:cNvSpPr>
            <p:nvPr/>
          </p:nvSpPr>
          <p:spPr bwMode="auto">
            <a:xfrm>
              <a:off x="2305" y="1864"/>
              <a:ext cx="815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"Susan"</a:t>
              </a:r>
            </a:p>
          </p:txBody>
        </p:sp>
        <p:sp>
          <p:nvSpPr>
            <p:cNvPr id="60515" name="Line 99"/>
            <p:cNvSpPr>
              <a:spLocks noChangeShapeType="1"/>
            </p:cNvSpPr>
            <p:nvPr/>
          </p:nvSpPr>
          <p:spPr bwMode="auto">
            <a:xfrm flipV="1">
              <a:off x="1906" y="1968"/>
              <a:ext cx="350" cy="3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6" name="Text Box 100"/>
            <p:cNvSpPr txBox="1">
              <a:spLocks noChangeArrowheads="1"/>
            </p:cNvSpPr>
            <p:nvPr/>
          </p:nvSpPr>
          <p:spPr bwMode="auto">
            <a:xfrm>
              <a:off x="3296" y="2200"/>
              <a:ext cx="960" cy="22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"Tom"</a:t>
              </a:r>
            </a:p>
          </p:txBody>
        </p:sp>
        <p:sp>
          <p:nvSpPr>
            <p:cNvPr id="60517" name="Line 101"/>
            <p:cNvSpPr>
              <a:spLocks noChangeShapeType="1"/>
            </p:cNvSpPr>
            <p:nvPr/>
          </p:nvSpPr>
          <p:spPr bwMode="auto">
            <a:xfrm flipV="1">
              <a:off x="1906" y="2256"/>
              <a:ext cx="1262" cy="3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8" name="Text Box 102"/>
            <p:cNvSpPr txBox="1">
              <a:spLocks noChangeArrowheads="1"/>
            </p:cNvSpPr>
            <p:nvPr/>
          </p:nvSpPr>
          <p:spPr bwMode="auto">
            <a:xfrm>
              <a:off x="2314" y="2516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"Davis"</a:t>
              </a:r>
            </a:p>
          </p:txBody>
        </p:sp>
      </p:grpSp>
      <p:sp>
        <p:nvSpPr>
          <p:cNvPr id="60520" name="Text Box 104"/>
          <p:cNvSpPr txBox="1">
            <a:spLocks noChangeArrowheads="1"/>
          </p:cNvSpPr>
          <p:nvPr/>
        </p:nvSpPr>
        <p:spPr bwMode="auto">
          <a:xfrm>
            <a:off x="457200" y="76200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结果指针的指向：</a:t>
            </a:r>
          </a:p>
        </p:txBody>
      </p:sp>
      <p:sp>
        <p:nvSpPr>
          <p:cNvPr id="60522" name="Rectangle 106"/>
          <p:cNvSpPr>
            <a:spLocks noChangeArrowheads="1"/>
          </p:cNvSpPr>
          <p:nvPr/>
        </p:nvSpPr>
        <p:spPr bwMode="auto">
          <a:xfrm>
            <a:off x="609600" y="4114800"/>
            <a:ext cx="32004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运行结果是：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Davis</a:t>
            </a:r>
            <a:endParaRPr lang="en-US" altLang="zh-CN" sz="2800">
              <a:solidFill>
                <a:srgbClr val="000000"/>
              </a:solidFill>
              <a:ea typeface="宋体" pitchFamily="2" charset="-122"/>
            </a:endParaRP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George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Mary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Susan</a:t>
            </a:r>
          </a:p>
          <a:p>
            <a:pPr algn="l" eaLnBrk="0" hangingPunct="0"/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Tom</a:t>
            </a:r>
          </a:p>
        </p:txBody>
      </p:sp>
      <p:sp>
        <p:nvSpPr>
          <p:cNvPr id="60524" name="Text Box 108"/>
          <p:cNvSpPr txBox="1">
            <a:spLocks noChangeArrowheads="1"/>
          </p:cNvSpPr>
          <p:nvPr/>
        </p:nvSpPr>
        <p:spPr bwMode="auto">
          <a:xfrm>
            <a:off x="3429000" y="4267200"/>
            <a:ext cx="5908675" cy="18097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指针数组元素指向的是字符串常数，</a:t>
            </a:r>
          </a:p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每个字符串的长度都不一样，</a:t>
            </a:r>
          </a:p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所以只能通过交换指针的指向</a:t>
            </a:r>
          </a:p>
          <a:p>
            <a:pPr algn="l"/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实现排序。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" grpId="0" autoUpdateAnimBg="0"/>
      <p:bldP spid="60524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0" y="116632"/>
            <a:ext cx="925606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[</a:t>
            </a:r>
            <a:r>
              <a:rPr kumimoji="0" lang="zh-CN" altLang="en-US" sz="2800" dirty="0">
                <a:solidFill>
                  <a:srgbClr val="FF3300"/>
                </a:solidFill>
                <a:ea typeface="宋体" pitchFamily="2" charset="-122"/>
              </a:rPr>
              <a:t>例</a:t>
            </a:r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9.31]</a:t>
            </a:r>
            <a:r>
              <a:rPr kumimoji="0" lang="zh-CN" altLang="en-US" sz="2800" dirty="0">
                <a:solidFill>
                  <a:srgbClr val="FF3300"/>
                </a:solidFill>
                <a:ea typeface="宋体" pitchFamily="2" charset="-122"/>
              </a:rPr>
              <a:t>改写例</a:t>
            </a:r>
            <a:r>
              <a:rPr kumimoji="0" lang="en-US" altLang="zh-CN" sz="2800" dirty="0">
                <a:solidFill>
                  <a:srgbClr val="FF3300"/>
                </a:solidFill>
                <a:ea typeface="宋体" pitchFamily="2" charset="-122"/>
              </a:rPr>
              <a:t>9.30</a:t>
            </a:r>
            <a:r>
              <a:rPr kumimoji="0" lang="zh-CN" altLang="en-US" sz="2800" dirty="0">
                <a:solidFill>
                  <a:srgbClr val="FF3300"/>
                </a:solidFill>
                <a:ea typeface="宋体" pitchFamily="2" charset="-122"/>
              </a:rPr>
              <a:t>，学习如何使用指针数组作函数参数。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iostream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#include &lt;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cstring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&gt;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using namespace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std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/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main()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{ 	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void sort(char *[ ],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), print(char *[ ],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);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   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函数原型说明，因为函数定义在后</a:t>
            </a:r>
          </a:p>
          <a:p>
            <a:pPr algn="l"/>
            <a:r>
              <a:rPr kumimoji="0" lang="zh-CN" altLang="en-US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char *name[ ]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         ={"George", "Mary", "Susan", "Tom", "Davis"};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kumimoji="0" lang="en-US" altLang="zh-CN" sz="2800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n=5 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sort( name, n);  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    print( name, n); </a:t>
            </a:r>
            <a:endParaRPr kumimoji="0" lang="en-US" altLang="zh-CN" sz="2800" dirty="0" smtClean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    return </a:t>
            </a:r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kumimoji="0" lang="en-US" altLang="zh-CN" sz="2800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171450" y="177800"/>
            <a:ext cx="8721725" cy="644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void sort(char *name[ ], int n)</a:t>
            </a:r>
            <a:r>
              <a:rPr kumimoji="0" lang="en-US" altLang="zh-CN" sz="260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600">
                <a:solidFill>
                  <a:schemeClr val="accent2"/>
                </a:solidFill>
                <a:ea typeface="宋体" pitchFamily="2" charset="-122"/>
              </a:rPr>
              <a:t>函数定义</a:t>
            </a:r>
            <a:r>
              <a:rPr kumimoji="0" lang="en-US" altLang="zh-CN" sz="2600">
                <a:solidFill>
                  <a:schemeClr val="accent2"/>
                </a:solidFill>
                <a:ea typeface="宋体" pitchFamily="2" charset="-122"/>
              </a:rPr>
              <a:t>,</a:t>
            </a:r>
            <a:r>
              <a:rPr kumimoji="0" lang="zh-CN" altLang="en-US" sz="2600">
                <a:solidFill>
                  <a:schemeClr val="accent2"/>
                </a:solidFill>
                <a:ea typeface="宋体" pitchFamily="2" charset="-122"/>
              </a:rPr>
              <a:t>注意参数的写法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{	char *ptr; int i, j, k;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for(i=0; i&lt;n</a:t>
            </a:r>
            <a:r>
              <a:rPr kumimoji="0" lang="zh-CN" altLang="en-US" sz="2600">
                <a:solidFill>
                  <a:schemeClr val="tx1"/>
                </a:solidFill>
                <a:ea typeface="宋体" pitchFamily="2" charset="-122"/>
              </a:rPr>
              <a:t>－</a:t>
            </a:r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1; i++)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{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    k=i;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    for(j=i+1; j&lt;n; j++)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 	if( strcmp(name[k], name[j])&gt;0 ) k=j;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    if(k!=i)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	{ ptr=name[i];name[i]=name[k];name[k]=ptr; }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}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void  print(char *name[ ], int n) </a:t>
            </a:r>
            <a:r>
              <a:rPr kumimoji="0" lang="en-US" altLang="zh-CN" sz="2600">
                <a:solidFill>
                  <a:schemeClr val="accent2"/>
                </a:solidFill>
                <a:ea typeface="宋体" pitchFamily="2" charset="-122"/>
              </a:rPr>
              <a:t>//</a:t>
            </a:r>
            <a:r>
              <a:rPr kumimoji="0" lang="zh-CN" altLang="en-US" sz="2600">
                <a:solidFill>
                  <a:schemeClr val="accent2"/>
                </a:solidFill>
                <a:ea typeface="宋体" pitchFamily="2" charset="-122"/>
              </a:rPr>
              <a:t>函数定义</a:t>
            </a:r>
            <a:r>
              <a:rPr kumimoji="0" lang="en-US" altLang="zh-CN" sz="2600">
                <a:solidFill>
                  <a:schemeClr val="accent2"/>
                </a:solidFill>
                <a:ea typeface="宋体" pitchFamily="2" charset="-122"/>
              </a:rPr>
              <a:t>,</a:t>
            </a:r>
            <a:r>
              <a:rPr kumimoji="0" lang="zh-CN" altLang="en-US" sz="2600">
                <a:solidFill>
                  <a:schemeClr val="accent2"/>
                </a:solidFill>
                <a:ea typeface="宋体" pitchFamily="2" charset="-122"/>
              </a:rPr>
              <a:t>注意参数的写法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{	for(int i=0; i&lt;n; i++)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		cout &lt;&lt;name[i] &lt;&lt; endl;</a:t>
            </a:r>
          </a:p>
          <a:p>
            <a:pPr algn="l"/>
            <a:r>
              <a:rPr kumimoji="0" lang="en-US" altLang="zh-CN" sz="260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/>
            <a:endParaRPr kumimoji="0" lang="en-US" altLang="zh-CN" sz="26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76200" y="609600"/>
            <a:ext cx="85629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（</a:t>
            </a:r>
            <a:r>
              <a:rPr kumimoji="0" lang="en-US" altLang="zh-CN" sz="280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）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 *p;           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一般指针，可与一维数组名等价。</a:t>
            </a:r>
            <a:endParaRPr kumimoji="0"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如有：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int a[10];   p=a;     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可用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p[i]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访问数组元素。</a:t>
            </a:r>
            <a:endParaRPr kumimoji="0" lang="en-US" altLang="en-US" sz="280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endParaRPr kumimoji="0" lang="zh-CN" altLang="en-US" sz="280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（</a:t>
            </a:r>
            <a:r>
              <a:rPr kumimoji="0" lang="en-US" altLang="zh-CN" sz="2800">
                <a:solidFill>
                  <a:srgbClr val="FF3300"/>
                </a:solidFill>
                <a:ea typeface="宋体" pitchFamily="2" charset="-122"/>
              </a:rPr>
              <a:t>2</a:t>
            </a:r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）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 (*p)[M];   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指向含有 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M 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个元素的一维数组，</a:t>
            </a:r>
          </a:p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                         可与二维数组名等价。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p 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是</a:t>
            </a:r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一个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行指针。</a:t>
            </a:r>
            <a:endParaRPr kumimoji="0"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如有：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int a[4][M];   p=a;     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可用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p[i][j]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访问数组元素。</a:t>
            </a:r>
            <a:endParaRPr kumimoji="0" lang="en-US" altLang="en-US" sz="280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189483" name="Text Box 43"/>
          <p:cNvSpPr txBox="1">
            <a:spLocks noChangeArrowheads="1"/>
          </p:cNvSpPr>
          <p:nvPr/>
        </p:nvSpPr>
        <p:spPr bwMode="auto">
          <a:xfrm>
            <a:off x="3048000" y="3429000"/>
            <a:ext cx="3429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rgbClr val="990000"/>
                </a:solidFill>
                <a:ea typeface="宋体" pitchFamily="2" charset="-122"/>
              </a:rPr>
              <a:t>相应的数据类型</a:t>
            </a:r>
          </a:p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(*)[M]</a:t>
            </a:r>
          </a:p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*</a:t>
            </a:r>
          </a:p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</a:t>
            </a:r>
          </a:p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(*)[M]</a:t>
            </a:r>
          </a:p>
          <a:p>
            <a:pPr algn="l"/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 *</a:t>
            </a:r>
          </a:p>
        </p:txBody>
      </p:sp>
      <p:sp>
        <p:nvSpPr>
          <p:cNvPr id="189488" name="Rectangle 48"/>
          <p:cNvSpPr>
            <a:spLocks noChangeArrowheads="1"/>
          </p:cNvSpPr>
          <p:nvPr/>
        </p:nvSpPr>
        <p:spPr bwMode="auto">
          <a:xfrm>
            <a:off x="304800" y="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指针小结：</a:t>
            </a:r>
            <a:endParaRPr kumimoji="0" lang="en-US" altLang="en-US" sz="2800">
              <a:solidFill>
                <a:srgbClr val="FF3300"/>
              </a:solidFill>
              <a:ea typeface="宋体" pitchFamily="2" charset="-122"/>
            </a:endParaRPr>
          </a:p>
        </p:txBody>
      </p:sp>
      <p:grpSp>
        <p:nvGrpSpPr>
          <p:cNvPr id="189492" name="Group 52"/>
          <p:cNvGrpSpPr>
            <a:grpSpLocks/>
          </p:cNvGrpSpPr>
          <p:nvPr/>
        </p:nvGrpSpPr>
        <p:grpSpPr bwMode="auto">
          <a:xfrm>
            <a:off x="533400" y="3487738"/>
            <a:ext cx="6172200" cy="2684462"/>
            <a:chOff x="336" y="2197"/>
            <a:chExt cx="3888" cy="1691"/>
          </a:xfrm>
        </p:grpSpPr>
        <p:sp>
          <p:nvSpPr>
            <p:cNvPr id="189482" name="Text Box 42"/>
            <p:cNvSpPr txBox="1">
              <a:spLocks noChangeArrowheads="1"/>
            </p:cNvSpPr>
            <p:nvPr/>
          </p:nvSpPr>
          <p:spPr bwMode="auto">
            <a:xfrm>
              <a:off x="528" y="2197"/>
              <a:ext cx="1392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zh-CN" altLang="en-US" sz="2800">
                  <a:solidFill>
                    <a:srgbClr val="990000"/>
                  </a:solidFill>
                  <a:ea typeface="宋体" pitchFamily="2" charset="-122"/>
                </a:rPr>
                <a:t>表示形式</a:t>
              </a:r>
            </a:p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*a</a:t>
              </a:r>
            </a:p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**a</a:t>
              </a:r>
            </a:p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&amp;a[i]</a:t>
              </a:r>
            </a:p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*(&amp;a[i]+j)</a:t>
              </a:r>
            </a:p>
          </p:txBody>
        </p:sp>
        <p:sp>
          <p:nvSpPr>
            <p:cNvPr id="189484" name="Line 44"/>
            <p:cNvSpPr>
              <a:spLocks noChangeShapeType="1"/>
            </p:cNvSpPr>
            <p:nvPr/>
          </p:nvSpPr>
          <p:spPr bwMode="auto">
            <a:xfrm>
              <a:off x="336" y="2725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5" name="Line 45"/>
            <p:cNvSpPr>
              <a:spLocks noChangeShapeType="1"/>
            </p:cNvSpPr>
            <p:nvPr/>
          </p:nvSpPr>
          <p:spPr bwMode="auto">
            <a:xfrm>
              <a:off x="336" y="3013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6" name="Line 46"/>
            <p:cNvSpPr>
              <a:spLocks noChangeShapeType="1"/>
            </p:cNvSpPr>
            <p:nvPr/>
          </p:nvSpPr>
          <p:spPr bwMode="auto">
            <a:xfrm>
              <a:off x="336" y="3301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89" name="Line 49"/>
            <p:cNvSpPr>
              <a:spLocks noChangeShapeType="1"/>
            </p:cNvSpPr>
            <p:nvPr/>
          </p:nvSpPr>
          <p:spPr bwMode="auto">
            <a:xfrm>
              <a:off x="336" y="3584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0" name="Line 50"/>
            <p:cNvSpPr>
              <a:spLocks noChangeShapeType="1"/>
            </p:cNvSpPr>
            <p:nvPr/>
          </p:nvSpPr>
          <p:spPr bwMode="auto">
            <a:xfrm>
              <a:off x="384" y="3888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9491" name="Line 51"/>
            <p:cNvSpPr>
              <a:spLocks noChangeShapeType="1"/>
            </p:cNvSpPr>
            <p:nvPr/>
          </p:nvSpPr>
          <p:spPr bwMode="auto">
            <a:xfrm>
              <a:off x="336" y="2496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9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9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89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89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89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build="p" autoUpdateAnimBg="0"/>
      <p:bldP spid="189483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float a[5]={100, 200, 300, 400, 500};</a:t>
            </a:r>
          </a:p>
          <a:p>
            <a:pPr algn="l"/>
            <a:r>
              <a:rPr lang="en-US" altLang="zh-CN" sz="2800">
                <a:solidFill>
                  <a:schemeClr val="accent2"/>
                </a:solidFill>
                <a:ea typeface="宋体" pitchFamily="2" charset="-122"/>
              </a:rPr>
              <a:t>  float *p[5]={ &amp;a[0], &amp;a[1], &amp;a[2], &amp;a[3], &amp;a[4] };</a:t>
            </a:r>
          </a:p>
        </p:txBody>
      </p:sp>
      <p:grpSp>
        <p:nvGrpSpPr>
          <p:cNvPr id="190467" name="Group 3"/>
          <p:cNvGrpSpPr>
            <a:grpSpLocks/>
          </p:cNvGrpSpPr>
          <p:nvPr/>
        </p:nvGrpSpPr>
        <p:grpSpPr bwMode="auto">
          <a:xfrm>
            <a:off x="4343400" y="2667000"/>
            <a:ext cx="3962400" cy="2743200"/>
            <a:chOff x="2592" y="2304"/>
            <a:chExt cx="2496" cy="1728"/>
          </a:xfrm>
        </p:grpSpPr>
        <p:grpSp>
          <p:nvGrpSpPr>
            <p:cNvPr id="190468" name="Group 4"/>
            <p:cNvGrpSpPr>
              <a:grpSpLocks/>
            </p:cNvGrpSpPr>
            <p:nvPr/>
          </p:nvGrpSpPr>
          <p:grpSpPr bwMode="auto">
            <a:xfrm>
              <a:off x="4416" y="2304"/>
              <a:ext cx="672" cy="1728"/>
              <a:chOff x="4416" y="2304"/>
              <a:chExt cx="672" cy="1728"/>
            </a:xfrm>
          </p:grpSpPr>
          <p:sp>
            <p:nvSpPr>
              <p:cNvPr id="190469" name="Line 5"/>
              <p:cNvSpPr>
                <a:spLocks noChangeShapeType="1"/>
              </p:cNvSpPr>
              <p:nvPr/>
            </p:nvSpPr>
            <p:spPr bwMode="auto">
              <a:xfrm>
                <a:off x="4416" y="248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0" name="Line 6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1" name="Line 7"/>
              <p:cNvSpPr>
                <a:spLocks noChangeShapeType="1"/>
              </p:cNvSpPr>
              <p:nvPr/>
            </p:nvSpPr>
            <p:spPr bwMode="auto">
              <a:xfrm>
                <a:off x="5088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2" name="Line 8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3" name="Line 9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4" name="Line 10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5" name="Text Box 11"/>
              <p:cNvSpPr txBox="1">
                <a:spLocks noChangeArrowheads="1"/>
              </p:cNvSpPr>
              <p:nvPr/>
            </p:nvSpPr>
            <p:spPr bwMode="auto">
              <a:xfrm>
                <a:off x="4502" y="247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a[0]</a:t>
                </a:r>
              </a:p>
            </p:txBody>
          </p:sp>
          <p:sp>
            <p:nvSpPr>
              <p:cNvPr id="190476" name="Text Box 12"/>
              <p:cNvSpPr txBox="1">
                <a:spLocks noChangeArrowheads="1"/>
              </p:cNvSpPr>
              <p:nvPr/>
            </p:nvSpPr>
            <p:spPr bwMode="auto">
              <a:xfrm>
                <a:off x="4498" y="2720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a[1]</a:t>
                </a:r>
              </a:p>
            </p:txBody>
          </p:sp>
          <p:sp>
            <p:nvSpPr>
              <p:cNvPr id="190477" name="Text Box 13"/>
              <p:cNvSpPr txBox="1">
                <a:spLocks noChangeArrowheads="1"/>
              </p:cNvSpPr>
              <p:nvPr/>
            </p:nvSpPr>
            <p:spPr bwMode="auto">
              <a:xfrm>
                <a:off x="4514" y="3024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a[2]</a:t>
                </a:r>
              </a:p>
            </p:txBody>
          </p:sp>
          <p:sp>
            <p:nvSpPr>
              <p:cNvPr id="190478" name="Line 14"/>
              <p:cNvSpPr>
                <a:spLocks noChangeShapeType="1"/>
              </p:cNvSpPr>
              <p:nvPr/>
            </p:nvSpPr>
            <p:spPr bwMode="auto">
              <a:xfrm>
                <a:off x="4416" y="357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79" name="Text Box 15"/>
              <p:cNvSpPr txBox="1">
                <a:spLocks noChangeArrowheads="1"/>
              </p:cNvSpPr>
              <p:nvPr/>
            </p:nvSpPr>
            <p:spPr bwMode="auto">
              <a:xfrm>
                <a:off x="4514" y="331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a[3]</a:t>
                </a:r>
              </a:p>
            </p:txBody>
          </p:sp>
          <p:sp>
            <p:nvSpPr>
              <p:cNvPr id="190480" name="Line 16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1" name="Text Box 17"/>
              <p:cNvSpPr txBox="1">
                <a:spLocks noChangeArrowheads="1"/>
              </p:cNvSpPr>
              <p:nvPr/>
            </p:nvSpPr>
            <p:spPr bwMode="auto">
              <a:xfrm>
                <a:off x="4514" y="3552"/>
                <a:ext cx="4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a[4]</a:t>
                </a:r>
              </a:p>
            </p:txBody>
          </p:sp>
        </p:grpSp>
        <p:grpSp>
          <p:nvGrpSpPr>
            <p:cNvPr id="190482" name="Group 18"/>
            <p:cNvGrpSpPr>
              <a:grpSpLocks/>
            </p:cNvGrpSpPr>
            <p:nvPr/>
          </p:nvGrpSpPr>
          <p:grpSpPr bwMode="auto">
            <a:xfrm>
              <a:off x="2592" y="2448"/>
              <a:ext cx="768" cy="288"/>
              <a:chOff x="2592" y="2448"/>
              <a:chExt cx="768" cy="288"/>
            </a:xfrm>
          </p:grpSpPr>
          <p:sp>
            <p:nvSpPr>
              <p:cNvPr id="190483" name="Line 19"/>
              <p:cNvSpPr>
                <a:spLocks noChangeShapeType="1"/>
              </p:cNvSpPr>
              <p:nvPr/>
            </p:nvSpPr>
            <p:spPr bwMode="auto">
              <a:xfrm>
                <a:off x="2880" y="2592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4" name="Text Box 20"/>
              <p:cNvSpPr txBox="1">
                <a:spLocks noChangeArrowheads="1"/>
              </p:cNvSpPr>
              <p:nvPr/>
            </p:nvSpPr>
            <p:spPr bwMode="auto">
              <a:xfrm>
                <a:off x="2592" y="244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</a:t>
                </a:r>
              </a:p>
            </p:txBody>
          </p:sp>
        </p:grpSp>
        <p:grpSp>
          <p:nvGrpSpPr>
            <p:cNvPr id="190485" name="Group 21"/>
            <p:cNvGrpSpPr>
              <a:grpSpLocks/>
            </p:cNvGrpSpPr>
            <p:nvPr/>
          </p:nvGrpSpPr>
          <p:grpSpPr bwMode="auto">
            <a:xfrm>
              <a:off x="3408" y="2304"/>
              <a:ext cx="672" cy="1728"/>
              <a:chOff x="4416" y="2304"/>
              <a:chExt cx="672" cy="1728"/>
            </a:xfrm>
          </p:grpSpPr>
          <p:sp>
            <p:nvSpPr>
              <p:cNvPr id="190486" name="Line 22"/>
              <p:cNvSpPr>
                <a:spLocks noChangeShapeType="1"/>
              </p:cNvSpPr>
              <p:nvPr/>
            </p:nvSpPr>
            <p:spPr bwMode="auto">
              <a:xfrm>
                <a:off x="4416" y="248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7" name="Line 23"/>
              <p:cNvSpPr>
                <a:spLocks noChangeShapeType="1"/>
              </p:cNvSpPr>
              <p:nvPr/>
            </p:nvSpPr>
            <p:spPr bwMode="auto">
              <a:xfrm>
                <a:off x="4416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8" name="Line 24"/>
              <p:cNvSpPr>
                <a:spLocks noChangeShapeType="1"/>
              </p:cNvSpPr>
              <p:nvPr/>
            </p:nvSpPr>
            <p:spPr bwMode="auto">
              <a:xfrm>
                <a:off x="5088" y="2304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89" name="Line 25"/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0" name="Line 26"/>
              <p:cNvSpPr>
                <a:spLocks noChangeShapeType="1"/>
              </p:cNvSpPr>
              <p:nvPr/>
            </p:nvSpPr>
            <p:spPr bwMode="auto">
              <a:xfrm>
                <a:off x="4416" y="302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1" name="Line 27"/>
              <p:cNvSpPr>
                <a:spLocks noChangeShapeType="1"/>
              </p:cNvSpPr>
              <p:nvPr/>
            </p:nvSpPr>
            <p:spPr bwMode="auto">
              <a:xfrm>
                <a:off x="4416" y="331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2" name="Text Box 28"/>
              <p:cNvSpPr txBox="1">
                <a:spLocks noChangeArrowheads="1"/>
              </p:cNvSpPr>
              <p:nvPr/>
            </p:nvSpPr>
            <p:spPr bwMode="auto">
              <a:xfrm>
                <a:off x="4502" y="247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</a:t>
                </a:r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[0]</a:t>
                </a:r>
              </a:p>
            </p:txBody>
          </p:sp>
          <p:sp>
            <p:nvSpPr>
              <p:cNvPr id="190493" name="Text Box 29"/>
              <p:cNvSpPr txBox="1">
                <a:spLocks noChangeArrowheads="1"/>
              </p:cNvSpPr>
              <p:nvPr/>
            </p:nvSpPr>
            <p:spPr bwMode="auto">
              <a:xfrm>
                <a:off x="4498" y="2720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p[1]</a:t>
                </a:r>
              </a:p>
            </p:txBody>
          </p:sp>
          <p:sp>
            <p:nvSpPr>
              <p:cNvPr id="190494" name="Text Box 30"/>
              <p:cNvSpPr txBox="1">
                <a:spLocks noChangeArrowheads="1"/>
              </p:cNvSpPr>
              <p:nvPr/>
            </p:nvSpPr>
            <p:spPr bwMode="auto">
              <a:xfrm>
                <a:off x="4514" y="302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p[2]</a:t>
                </a:r>
              </a:p>
            </p:txBody>
          </p:sp>
          <p:sp>
            <p:nvSpPr>
              <p:cNvPr id="190495" name="Line 31"/>
              <p:cNvSpPr>
                <a:spLocks noChangeShapeType="1"/>
              </p:cNvSpPr>
              <p:nvPr/>
            </p:nvSpPr>
            <p:spPr bwMode="auto">
              <a:xfrm>
                <a:off x="4416" y="3574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6" name="Text Box 32"/>
              <p:cNvSpPr txBox="1">
                <a:spLocks noChangeArrowheads="1"/>
              </p:cNvSpPr>
              <p:nvPr/>
            </p:nvSpPr>
            <p:spPr bwMode="auto">
              <a:xfrm>
                <a:off x="4514" y="331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p[3]</a:t>
                </a:r>
              </a:p>
            </p:txBody>
          </p:sp>
          <p:sp>
            <p:nvSpPr>
              <p:cNvPr id="190497" name="Line 33"/>
              <p:cNvSpPr>
                <a:spLocks noChangeShapeType="1"/>
              </p:cNvSpPr>
              <p:nvPr/>
            </p:nvSpPr>
            <p:spPr bwMode="auto">
              <a:xfrm>
                <a:off x="4416" y="3840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498" name="Text Box 34"/>
              <p:cNvSpPr txBox="1">
                <a:spLocks noChangeArrowheads="1"/>
              </p:cNvSpPr>
              <p:nvPr/>
            </p:nvSpPr>
            <p:spPr bwMode="auto">
              <a:xfrm>
                <a:off x="4514" y="3552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>
                    <a:solidFill>
                      <a:srgbClr val="000000"/>
                    </a:solidFill>
                    <a:ea typeface="宋体" pitchFamily="2" charset="-122"/>
                  </a:rPr>
                  <a:t>p[4]</a:t>
                </a:r>
              </a:p>
            </p:txBody>
          </p:sp>
        </p:grpSp>
        <p:grpSp>
          <p:nvGrpSpPr>
            <p:cNvPr id="190499" name="Group 35"/>
            <p:cNvGrpSpPr>
              <a:grpSpLocks/>
            </p:cNvGrpSpPr>
            <p:nvPr/>
          </p:nvGrpSpPr>
          <p:grpSpPr bwMode="auto">
            <a:xfrm>
              <a:off x="3984" y="2640"/>
              <a:ext cx="432" cy="1104"/>
              <a:chOff x="3984" y="2640"/>
              <a:chExt cx="432" cy="1104"/>
            </a:xfrm>
          </p:grpSpPr>
          <p:sp>
            <p:nvSpPr>
              <p:cNvPr id="190500" name="Line 36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01" name="Line 37"/>
              <p:cNvSpPr>
                <a:spLocks noChangeShapeType="1"/>
              </p:cNvSpPr>
              <p:nvPr/>
            </p:nvSpPr>
            <p:spPr bwMode="auto">
              <a:xfrm>
                <a:off x="3984" y="288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02" name="Line 38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03" name="Line 39"/>
              <p:cNvSpPr>
                <a:spLocks noChangeShapeType="1"/>
              </p:cNvSpPr>
              <p:nvPr/>
            </p:nvSpPr>
            <p:spPr bwMode="auto">
              <a:xfrm>
                <a:off x="3984" y="345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504" name="Line 40"/>
              <p:cNvSpPr>
                <a:spLocks noChangeShapeType="1"/>
              </p:cNvSpPr>
              <p:nvPr/>
            </p:nvSpPr>
            <p:spPr bwMode="auto">
              <a:xfrm>
                <a:off x="3984" y="374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0510" name="Group 46"/>
          <p:cNvGrpSpPr>
            <a:grpSpLocks/>
          </p:cNvGrpSpPr>
          <p:nvPr/>
        </p:nvGrpSpPr>
        <p:grpSpPr bwMode="auto">
          <a:xfrm>
            <a:off x="762000" y="3657600"/>
            <a:ext cx="3716338" cy="946150"/>
            <a:chOff x="518" y="3018"/>
            <a:chExt cx="2341" cy="596"/>
          </a:xfrm>
        </p:grpSpPr>
        <p:sp>
          <p:nvSpPr>
            <p:cNvPr id="190506" name="Text Box 42"/>
            <p:cNvSpPr txBox="1">
              <a:spLocks noChangeArrowheads="1"/>
            </p:cNvSpPr>
            <p:nvPr/>
          </p:nvSpPr>
          <p:spPr bwMode="auto">
            <a:xfrm>
              <a:off x="518" y="3018"/>
              <a:ext cx="101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accent2"/>
                  </a:solidFill>
                  <a:ea typeface="宋体" pitchFamily="2" charset="-122"/>
                </a:rPr>
                <a:t>       *p[i]</a:t>
              </a:r>
            </a:p>
            <a:p>
              <a:pPr algn="l"/>
              <a:r>
                <a:rPr kumimoji="0" lang="en-US" altLang="zh-CN" sz="2800">
                  <a:solidFill>
                    <a:schemeClr val="accent2"/>
                  </a:solidFill>
                  <a:ea typeface="宋体" pitchFamily="2" charset="-122"/>
                </a:rPr>
                <a:t>*(*(p+i) )</a:t>
              </a:r>
            </a:p>
          </p:txBody>
        </p:sp>
        <p:sp>
          <p:nvSpPr>
            <p:cNvPr id="190507" name="Rectangle 43"/>
            <p:cNvSpPr>
              <a:spLocks noChangeArrowheads="1"/>
            </p:cNvSpPr>
            <p:nvPr/>
          </p:nvSpPr>
          <p:spPr bwMode="auto">
            <a:xfrm>
              <a:off x="1632" y="3177"/>
              <a:ext cx="1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2800">
                  <a:solidFill>
                    <a:schemeClr val="accent2"/>
                  </a:solidFill>
                  <a:ea typeface="宋体" pitchFamily="2" charset="-122"/>
                </a:rPr>
                <a:t>访问 </a:t>
              </a:r>
              <a:r>
                <a:rPr kumimoji="0" lang="en-US" altLang="zh-CN" sz="2800">
                  <a:solidFill>
                    <a:schemeClr val="accent2"/>
                  </a:solidFill>
                  <a:ea typeface="宋体" pitchFamily="2" charset="-122"/>
                </a:rPr>
                <a:t>a[i] </a:t>
              </a:r>
              <a:r>
                <a:rPr kumimoji="0" lang="zh-CN" altLang="en-US" sz="2800">
                  <a:solidFill>
                    <a:schemeClr val="accent2"/>
                  </a:solidFill>
                  <a:ea typeface="宋体" pitchFamily="2" charset="-122"/>
                </a:rPr>
                <a:t>。</a:t>
              </a:r>
            </a:p>
          </p:txBody>
        </p:sp>
        <p:sp>
          <p:nvSpPr>
            <p:cNvPr id="190509" name="AutoShape 45"/>
            <p:cNvSpPr>
              <a:spLocks/>
            </p:cNvSpPr>
            <p:nvPr/>
          </p:nvSpPr>
          <p:spPr bwMode="auto">
            <a:xfrm>
              <a:off x="1488" y="3168"/>
              <a:ext cx="96" cy="336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0511" name="Rectangle 47"/>
          <p:cNvSpPr>
            <a:spLocks noChangeArrowheads="1"/>
          </p:cNvSpPr>
          <p:nvPr/>
        </p:nvSpPr>
        <p:spPr bwMode="auto">
          <a:xfrm>
            <a:off x="228600" y="134938"/>
            <a:ext cx="80772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（</a:t>
            </a:r>
            <a:r>
              <a:rPr kumimoji="0" lang="en-US" altLang="zh-CN" sz="2800">
                <a:solidFill>
                  <a:srgbClr val="FF3300"/>
                </a:solidFill>
                <a:ea typeface="宋体" pitchFamily="2" charset="-122"/>
              </a:rPr>
              <a:t>3</a:t>
            </a:r>
            <a:r>
              <a:rPr kumimoji="0" lang="zh-CN" altLang="en-US" sz="2800">
                <a:solidFill>
                  <a:srgbClr val="FF3300"/>
                </a:solidFill>
                <a:ea typeface="宋体" pitchFamily="2" charset="-122"/>
              </a:rPr>
              <a:t>）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 *p[M];  </a:t>
            </a:r>
            <a:r>
              <a:rPr kumimoji="0" lang="zh-CN" altLang="zh-CN" sz="2800">
                <a:solidFill>
                  <a:schemeClr val="tx1"/>
                </a:solidFill>
                <a:ea typeface="宋体" pitchFamily="2" charset="-122"/>
              </a:rPr>
              <a:t>指针数组，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有</a:t>
            </a: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M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个元素，</a:t>
            </a:r>
          </a:p>
          <a:p>
            <a:pPr algn="l">
              <a:spcBef>
                <a:spcPct val="50000"/>
              </a:spcBef>
            </a:pP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                          每个元素都是指针，即有</a:t>
            </a:r>
            <a:r>
              <a:rPr kumimoji="0" lang="en-US" altLang="zh-CN" sz="2800">
                <a:solidFill>
                  <a:srgbClr val="CC3300"/>
                </a:solidFill>
                <a:ea typeface="宋体" pitchFamily="2" charset="-122"/>
              </a:rPr>
              <a:t>M</a:t>
            </a:r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个指针</a:t>
            </a:r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  <a:endParaRPr kumimoji="0" lang="en-US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90512" name="Rectangle 48"/>
          <p:cNvSpPr>
            <a:spLocks noChangeArrowheads="1"/>
          </p:cNvSpPr>
          <p:nvPr/>
        </p:nvSpPr>
        <p:spPr bwMode="auto">
          <a:xfrm>
            <a:off x="1066800" y="2994025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rgbClr val="990000"/>
                </a:solidFill>
                <a:ea typeface="宋体" pitchFamily="2" charset="-122"/>
              </a:rPr>
              <a:t>如何访问</a:t>
            </a:r>
            <a:r>
              <a:rPr kumimoji="0" lang="en-US" altLang="zh-CN" sz="2800">
                <a:solidFill>
                  <a:srgbClr val="990000"/>
                </a:solidFill>
                <a:ea typeface="宋体" pitchFamily="2" charset="-122"/>
              </a:rPr>
              <a:t>a[i]?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2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3200" dirty="0">
                <a:solidFill>
                  <a:srgbClr val="990000"/>
                </a:solidFill>
                <a:ea typeface="宋体" pitchFamily="2" charset="-122"/>
              </a:rPr>
              <a:t>9.4.4 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指针数组作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main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函数的形参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main( )</a:t>
            </a:r>
            <a:r>
              <a:rPr lang="zh-CN" altLang="zh-CN" sz="2800" dirty="0">
                <a:solidFill>
                  <a:schemeClr val="accent2"/>
                </a:solidFill>
                <a:ea typeface="宋体" pitchFamily="2" charset="-122"/>
              </a:rPr>
              <a:t>函数的参数格式：</a:t>
            </a:r>
          </a:p>
          <a:p>
            <a:pPr algn="l">
              <a:lnSpc>
                <a:spcPct val="135000"/>
              </a:lnSpc>
            </a:pP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char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argv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 ])</a:t>
            </a:r>
          </a:p>
          <a:p>
            <a:pPr algn="l">
              <a:lnSpc>
                <a:spcPct val="13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{</a:t>
            </a:r>
          </a:p>
          <a:p>
            <a:pPr algn="l">
              <a:lnSpc>
                <a:spcPct val="13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….  </a:t>
            </a:r>
          </a:p>
          <a:p>
            <a:pPr algn="l">
              <a:lnSpc>
                <a:spcPct val="13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}    </a:t>
            </a:r>
          </a:p>
          <a:p>
            <a:pPr algn="l">
              <a:lnSpc>
                <a:spcPct val="13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323528" y="3352800"/>
            <a:ext cx="8534400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spcBef>
                <a:spcPct val="30000"/>
              </a:spcBef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形参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argc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：命令行中参数的个数</a:t>
            </a:r>
          </a:p>
          <a:p>
            <a:pPr algn="l">
              <a:spcBef>
                <a:spcPct val="3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形参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argv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：指针数组的各元素分别指向命令行中</a:t>
            </a:r>
          </a:p>
          <a:p>
            <a:pPr algn="l">
              <a:spcBef>
                <a:spcPct val="3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               各字符串的首地址。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/>
          <p:cNvSpPr txBox="1">
            <a:spLocks noChangeArrowheads="1"/>
          </p:cNvSpPr>
          <p:nvPr/>
        </p:nvSpPr>
        <p:spPr bwMode="auto">
          <a:xfrm>
            <a:off x="304800" y="115888"/>
            <a:ext cx="8588375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9.32] 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了解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main 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函数参数的意义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, char *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argv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[ ]) 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"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=" &lt;&lt;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argc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"Command name:" &lt;&lt;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argv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[0]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for(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i=1;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i&lt;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argc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;i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++)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argv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[i]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539552" y="4437112"/>
            <a:ext cx="6551794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源程序文件名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Li0932.cpp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源程序文件存放位置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D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:\exApp 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可执行程序位置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D:\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exApp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\Debug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可执行程序文件名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: 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Li0932.exe 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07504" y="3861048"/>
            <a:ext cx="657564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）通过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DOS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命令行执行程序</a:t>
            </a:r>
            <a:endParaRPr lang="zh-CN" altLang="en-US" sz="2800" dirty="0">
              <a:solidFill>
                <a:srgbClr val="FF33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utoUpdateAnimBg="0"/>
      <p:bldP spid="28979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381000" y="309563"/>
            <a:ext cx="8706230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程序的一种执行方式，命令行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: 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D:\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itchFamily="2" charset="-122"/>
              </a:rPr>
              <a:t>exApp</a:t>
            </a:r>
            <a:r>
              <a:rPr lang="en-US" altLang="zh-CN" sz="2800" dirty="0" smtClean="0">
                <a:solidFill>
                  <a:schemeClr val="tx1"/>
                </a:solidFill>
                <a:ea typeface="宋体" pitchFamily="2" charset="-122"/>
              </a:rPr>
              <a:t>\Debug</a:t>
            </a:r>
            <a:r>
              <a:rPr lang="en-US" altLang="zh-CN" sz="2800" dirty="0">
                <a:solidFill>
                  <a:schemeClr val="tx1"/>
                </a:solidFill>
                <a:ea typeface="宋体" pitchFamily="2" charset="-122"/>
              </a:rPr>
              <a:t>&gt;</a:t>
            </a:r>
            <a:r>
              <a:rPr lang="en-US" altLang="zh-CN" sz="2800" u="sng" dirty="0">
                <a:solidFill>
                  <a:schemeClr val="accent2"/>
                </a:solidFill>
                <a:ea typeface="宋体" pitchFamily="2" charset="-122"/>
              </a:rPr>
              <a:t> Li0932  par1  par2  /p  /w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 &lt;</a:t>
            </a: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回车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&gt; </a:t>
            </a:r>
          </a:p>
        </p:txBody>
      </p:sp>
      <p:pic>
        <p:nvPicPr>
          <p:cNvPr id="280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7"/>
            <a:ext cx="7632848" cy="4204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5425" y="260350"/>
            <a:ext cx="88868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>
                <a:solidFill>
                  <a:srgbClr val="CC3300"/>
                </a:solidFill>
                <a:ea typeface="宋体" pitchFamily="2" charset="-122"/>
              </a:rPr>
              <a:t>9.1.4  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指针变量的初始化</a:t>
            </a:r>
            <a:r>
              <a:rPr lang="zh-CN" altLang="en-US" sz="3200">
                <a:solidFill>
                  <a:srgbClr val="CC3300"/>
                </a:solidFill>
                <a:ea typeface="宋体" pitchFamily="2" charset="-122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rgbClr val="CC3300"/>
                </a:solidFill>
                <a:ea typeface="宋体" pitchFamily="2" charset="-122"/>
              </a:rPr>
              <a:t>  初始化格式：</a:t>
            </a:r>
            <a:r>
              <a:rPr lang="zh-CN" altLang="en-US" sz="2800" u="sng">
                <a:solidFill>
                  <a:schemeClr val="tx1"/>
                </a:solidFill>
                <a:ea typeface="宋体" pitchFamily="2" charset="-122"/>
              </a:rPr>
              <a:t>类型说明符 *指针变量名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=</a:t>
            </a:r>
            <a:r>
              <a:rPr lang="zh-CN" altLang="en-US" sz="2800" u="sng">
                <a:solidFill>
                  <a:schemeClr val="tx1"/>
                </a:solidFill>
                <a:ea typeface="宋体" pitchFamily="2" charset="-122"/>
              </a:rPr>
              <a:t>初始地址值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；</a:t>
            </a:r>
          </a:p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 c, *p1 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p1=&amp;c ;   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/* 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赋值语句，定义后进行 *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150000"/>
              </a:spcBef>
            </a:pP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char  c ;</a:t>
            </a:r>
          </a:p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        char  *</a:t>
            </a:r>
            <a:r>
              <a:rPr lang="en-US" altLang="zh-CN" sz="2800" u="sng">
                <a:solidFill>
                  <a:schemeClr val="tx1"/>
                </a:solidFill>
                <a:ea typeface="宋体" pitchFamily="2" charset="-122"/>
              </a:rPr>
              <a:t>pc=&amp;c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 ;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/* </a:t>
            </a:r>
            <a:r>
              <a:rPr lang="zh-CN" altLang="zh-CN" sz="2400">
                <a:solidFill>
                  <a:srgbClr val="FF3300"/>
                </a:solidFill>
                <a:ea typeface="宋体" pitchFamily="2" charset="-122"/>
              </a:rPr>
              <a:t>指针初始化，定义时进行</a:t>
            </a: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 *</a:t>
            </a:r>
            <a:r>
              <a:rPr lang="en-US" altLang="zh-CN" sz="2400">
                <a:solidFill>
                  <a:srgbClr val="FF3300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267200" y="4572000"/>
            <a:ext cx="3241675" cy="1811338"/>
          </a:xfrm>
          <a:prstGeom prst="horizontalScroll">
            <a:avLst>
              <a:gd name="adj" fmla="val 12500"/>
            </a:avLst>
          </a:prstGeom>
          <a:solidFill>
            <a:srgbClr val="FFFFD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kumimoji="0"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两种方式等效</a:t>
            </a:r>
          </a:p>
          <a:p>
            <a:endParaRPr kumimoji="0"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251520" y="3933056"/>
            <a:ext cx="8683724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VC++6.0</a:t>
            </a:r>
            <a:r>
              <a:rPr kumimoji="0" lang="zh-CN" altLang="en-US" sz="2800" dirty="0" smtClean="0">
                <a:solidFill>
                  <a:srgbClr val="C00000"/>
                </a:solidFill>
                <a:ea typeface="宋体" pitchFamily="2" charset="-122"/>
              </a:rPr>
              <a:t>中 </a:t>
            </a:r>
            <a:r>
              <a:rPr kumimoji="0" lang="en-US" altLang="zh-CN" sz="2800" b="0" dirty="0" smtClean="0">
                <a:solidFill>
                  <a:schemeClr val="tx1"/>
                </a:solidFill>
                <a:ea typeface="宋体" pitchFamily="2" charset="-122"/>
              </a:rPr>
              <a:t>Project </a:t>
            </a:r>
            <a:r>
              <a:rPr kumimoji="0" lang="en-US" altLang="zh-CN" sz="2800" b="0" dirty="0">
                <a:solidFill>
                  <a:schemeClr val="tx1"/>
                </a:solidFill>
                <a:ea typeface="宋体" pitchFamily="2" charset="-122"/>
              </a:rPr>
              <a:t>| Settings | Debug | Program arguments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57200" y="188913"/>
            <a:ext cx="8147248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该程序运行后的结果如下：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argc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=5</a:t>
            </a:r>
          </a:p>
          <a:p>
            <a:pPr algn="l">
              <a:lnSpc>
                <a:spcPct val="110000"/>
              </a:lnSpc>
            </a:pPr>
            <a:r>
              <a:rPr lang="fr-FR" altLang="zh-CN" sz="2800" dirty="0">
                <a:solidFill>
                  <a:srgbClr val="000000"/>
                </a:solidFill>
                <a:ea typeface="宋体" pitchFamily="2" charset="-122"/>
              </a:rPr>
              <a:t>Command name=d:\exApp\Debug\exApp.exe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par1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par2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/p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/w</a:t>
            </a:r>
          </a:p>
        </p:txBody>
      </p: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1835696" y="5445224"/>
            <a:ext cx="5682506" cy="1168539"/>
          </a:xfrm>
          <a:prstGeom prst="wedgeEllipseCallout">
            <a:avLst>
              <a:gd name="adj1" fmla="val -44186"/>
              <a:gd name="adj2" fmla="val 44452"/>
            </a:avLst>
          </a:prstGeom>
          <a:solidFill>
            <a:srgbClr val="FFE7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sz="2400">
                <a:solidFill>
                  <a:schemeClr val="tx1"/>
                </a:solidFill>
                <a:ea typeface="宋体" pitchFamily="2" charset="-122"/>
              </a:rPr>
              <a:t>演示在集成环境和</a:t>
            </a:r>
          </a:p>
          <a:p>
            <a:r>
              <a:rPr kumimoji="0" lang="en-US" altLang="zh-CN" sz="2400">
                <a:solidFill>
                  <a:schemeClr val="tx1"/>
                </a:solidFill>
                <a:ea typeface="宋体" pitchFamily="2" charset="-122"/>
              </a:rPr>
              <a:t>DOS</a:t>
            </a:r>
            <a:r>
              <a:rPr kumimoji="0" lang="zh-CN" altLang="en-US" sz="2400">
                <a:solidFill>
                  <a:schemeClr val="tx1"/>
                </a:solidFill>
                <a:ea typeface="宋体" pitchFamily="2" charset="-122"/>
              </a:rPr>
              <a:t>环境中的运行情况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179512" y="3501008"/>
            <a:ext cx="64960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ea typeface="宋体" pitchFamily="2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）在集成环境中设置命令行参数</a:t>
            </a:r>
            <a:r>
              <a:rPr lang="zh-CN" altLang="en-US" sz="2800" dirty="0">
                <a:solidFill>
                  <a:srgbClr val="FF3300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4500563" y="2297113"/>
            <a:ext cx="3530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CC3300"/>
                </a:solidFill>
              </a:rPr>
              <a:t>main </a:t>
            </a:r>
            <a:r>
              <a:rPr lang="zh-CN" altLang="en-US" sz="2800">
                <a:solidFill>
                  <a:srgbClr val="CC3300"/>
                </a:solidFill>
              </a:rPr>
              <a:t>函数参数的意义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0764" y="4509120"/>
            <a:ext cx="886323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VS2013</a:t>
            </a:r>
            <a:r>
              <a:rPr kumimoji="0" lang="zh-CN" altLang="en-US" sz="2400" dirty="0" smtClean="0">
                <a:solidFill>
                  <a:srgbClr val="C00000"/>
                </a:solidFill>
                <a:ea typeface="宋体" pitchFamily="2" charset="-122"/>
              </a:rPr>
              <a:t>中 </a:t>
            </a:r>
            <a:r>
              <a:rPr kumimoji="0" lang="zh-CN" altLang="en-US" sz="2400" b="0" dirty="0" smtClean="0">
                <a:solidFill>
                  <a:schemeClr val="tx1"/>
                </a:solidFill>
                <a:ea typeface="宋体" pitchFamily="2" charset="-122"/>
              </a:rPr>
              <a:t>按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如下步骤“项目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kumimoji="0" lang="en-US" altLang="zh-CN" sz="2400" b="0" dirty="0" err="1">
                <a:solidFill>
                  <a:schemeClr val="tx1"/>
                </a:solidFill>
                <a:ea typeface="宋体" pitchFamily="2" charset="-122"/>
              </a:rPr>
              <a:t>exApp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属性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配置属性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调试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命令参数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单击向下黑箭头 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| &lt;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编辑</a:t>
            </a:r>
            <a:r>
              <a:rPr kumimoji="0" lang="en-US" altLang="zh-CN" sz="2400" b="0" dirty="0">
                <a:solidFill>
                  <a:schemeClr val="tx1"/>
                </a:solidFill>
                <a:ea typeface="宋体" pitchFamily="2" charset="-122"/>
              </a:rPr>
              <a:t>&gt;”</a:t>
            </a:r>
            <a:r>
              <a:rPr kumimoji="0" lang="zh-CN" altLang="en-US" sz="2400" b="0" dirty="0">
                <a:solidFill>
                  <a:schemeClr val="tx1"/>
                </a:solidFill>
                <a:ea typeface="宋体" pitchFamily="2" charset="-122"/>
              </a:rPr>
              <a:t>，在编辑框中输入命令行参数</a:t>
            </a:r>
            <a:endParaRPr kumimoji="0" lang="en-US" altLang="zh-CN" sz="2400" b="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autoUpdateAnimBg="0"/>
      <p:bldP spid="291844" grpId="0" animBg="1" autoUpdateAnimBg="0"/>
      <p:bldP spid="291845" grpId="0" autoUpdateAnimBg="0"/>
      <p:bldP spid="291846" grpId="0"/>
      <p:bldP spid="291846" grpId="1"/>
      <p:bldP spid="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28600" y="152400"/>
            <a:ext cx="82296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9.5 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指向指针的指针（二级间接访问）</a:t>
            </a:r>
          </a:p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        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指向指针的变量称为指针的指针。</a:t>
            </a:r>
          </a:p>
          <a:p>
            <a:pPr algn="l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其定义的一般格式：</a:t>
            </a:r>
            <a:r>
              <a:rPr lang="zh-CN" altLang="en-US" sz="2800" u="sng">
                <a:solidFill>
                  <a:srgbClr val="CC3300"/>
                </a:solidFill>
                <a:ea typeface="宋体" pitchFamily="2" charset="-122"/>
              </a:rPr>
              <a:t>类型说明符   **指针变量名</a:t>
            </a:r>
            <a:endParaRPr lang="zh-CN" altLang="en-US" sz="2800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41022" name="Text Box 62"/>
          <p:cNvSpPr txBox="1">
            <a:spLocks noChangeArrowheads="1"/>
          </p:cNvSpPr>
          <p:nvPr/>
        </p:nvSpPr>
        <p:spPr bwMode="auto">
          <a:xfrm>
            <a:off x="838200" y="2209800"/>
            <a:ext cx="3363913" cy="188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int  x=3,  *p1,   **p2;</a:t>
            </a:r>
          </a:p>
          <a:p>
            <a:pPr algn="l">
              <a:lnSpc>
                <a:spcPct val="140000"/>
              </a:lnSpc>
            </a:pP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p1=&amp;x;</a:t>
            </a:r>
          </a:p>
          <a:p>
            <a:pPr algn="l">
              <a:lnSpc>
                <a:spcPct val="140000"/>
              </a:lnSpc>
            </a:pPr>
            <a:r>
              <a:rPr kumimoji="0" lang="en-US" altLang="zh-CN" sz="2800">
                <a:solidFill>
                  <a:schemeClr val="tx1"/>
                </a:solidFill>
                <a:ea typeface="宋体" pitchFamily="2" charset="-122"/>
              </a:rPr>
              <a:t>p2=&amp;p;</a:t>
            </a:r>
          </a:p>
        </p:txBody>
      </p:sp>
      <p:grpSp>
        <p:nvGrpSpPr>
          <p:cNvPr id="41031" name="Group 71"/>
          <p:cNvGrpSpPr>
            <a:grpSpLocks/>
          </p:cNvGrpSpPr>
          <p:nvPr/>
        </p:nvGrpSpPr>
        <p:grpSpPr bwMode="auto">
          <a:xfrm>
            <a:off x="5427663" y="2438400"/>
            <a:ext cx="2665412" cy="3657600"/>
            <a:chOff x="3419" y="1536"/>
            <a:chExt cx="1679" cy="2304"/>
          </a:xfrm>
        </p:grpSpPr>
        <p:grpSp>
          <p:nvGrpSpPr>
            <p:cNvPr id="41030" name="Group 70"/>
            <p:cNvGrpSpPr>
              <a:grpSpLocks/>
            </p:cNvGrpSpPr>
            <p:nvPr/>
          </p:nvGrpSpPr>
          <p:grpSpPr bwMode="auto">
            <a:xfrm>
              <a:off x="3919" y="1632"/>
              <a:ext cx="720" cy="2208"/>
              <a:chOff x="3919" y="1632"/>
              <a:chExt cx="720" cy="2208"/>
            </a:xfrm>
          </p:grpSpPr>
          <p:sp>
            <p:nvSpPr>
              <p:cNvPr id="41006" name="Line 46"/>
              <p:cNvSpPr>
                <a:spLocks noChangeShapeType="1"/>
              </p:cNvSpPr>
              <p:nvPr/>
            </p:nvSpPr>
            <p:spPr bwMode="auto">
              <a:xfrm>
                <a:off x="3919" y="1632"/>
                <a:ext cx="0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7" name="Line 47"/>
              <p:cNvSpPr>
                <a:spLocks noChangeShapeType="1"/>
              </p:cNvSpPr>
              <p:nvPr/>
            </p:nvSpPr>
            <p:spPr bwMode="auto">
              <a:xfrm>
                <a:off x="4639" y="1632"/>
                <a:ext cx="0" cy="2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8" name="Line 48"/>
              <p:cNvSpPr>
                <a:spLocks noChangeShapeType="1"/>
              </p:cNvSpPr>
              <p:nvPr/>
            </p:nvSpPr>
            <p:spPr bwMode="auto">
              <a:xfrm>
                <a:off x="3919" y="192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Line 49"/>
              <p:cNvSpPr>
                <a:spLocks noChangeShapeType="1"/>
              </p:cNvSpPr>
              <p:nvPr/>
            </p:nvSpPr>
            <p:spPr bwMode="auto">
              <a:xfrm>
                <a:off x="3919" y="216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2" name="Line 52"/>
              <p:cNvSpPr>
                <a:spLocks noChangeShapeType="1"/>
              </p:cNvSpPr>
              <p:nvPr/>
            </p:nvSpPr>
            <p:spPr bwMode="auto">
              <a:xfrm>
                <a:off x="3919" y="249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3" name="Line 53"/>
              <p:cNvSpPr>
                <a:spLocks noChangeShapeType="1"/>
              </p:cNvSpPr>
              <p:nvPr/>
            </p:nvSpPr>
            <p:spPr bwMode="auto">
              <a:xfrm>
                <a:off x="3919" y="2736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4" name="Line 54"/>
              <p:cNvSpPr>
                <a:spLocks noChangeShapeType="1"/>
              </p:cNvSpPr>
              <p:nvPr/>
            </p:nvSpPr>
            <p:spPr bwMode="auto">
              <a:xfrm>
                <a:off x="3919" y="312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5" name="Line 55"/>
              <p:cNvSpPr>
                <a:spLocks noChangeShapeType="1"/>
              </p:cNvSpPr>
              <p:nvPr/>
            </p:nvSpPr>
            <p:spPr bwMode="auto">
              <a:xfrm>
                <a:off x="3919" y="3360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016" name="Text Box 56"/>
            <p:cNvSpPr txBox="1">
              <a:spLocks noChangeArrowheads="1"/>
            </p:cNvSpPr>
            <p:nvPr/>
          </p:nvSpPr>
          <p:spPr bwMode="auto">
            <a:xfrm>
              <a:off x="4735" y="18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x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17" name="Text Box 57"/>
            <p:cNvSpPr txBox="1">
              <a:spLocks noChangeArrowheads="1"/>
            </p:cNvSpPr>
            <p:nvPr/>
          </p:nvSpPr>
          <p:spPr bwMode="auto">
            <a:xfrm>
              <a:off x="4745" y="2409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p1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18" name="Text Box 58"/>
            <p:cNvSpPr txBox="1">
              <a:spLocks noChangeArrowheads="1"/>
            </p:cNvSpPr>
            <p:nvPr/>
          </p:nvSpPr>
          <p:spPr bwMode="auto">
            <a:xfrm>
              <a:off x="4735" y="3033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p2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19" name="Text Box 59"/>
            <p:cNvSpPr txBox="1">
              <a:spLocks noChangeArrowheads="1"/>
            </p:cNvSpPr>
            <p:nvPr/>
          </p:nvSpPr>
          <p:spPr bwMode="auto">
            <a:xfrm>
              <a:off x="4015" y="2112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 b="0">
                  <a:solidFill>
                    <a:schemeClr val="tx1"/>
                  </a:solidFill>
                  <a:ea typeface="宋体" pitchFamily="2" charset="-122"/>
                </a:rPr>
                <a:t>…...</a:t>
              </a:r>
            </a:p>
          </p:txBody>
        </p:sp>
        <p:sp>
          <p:nvSpPr>
            <p:cNvPr id="41020" name="Text Box 60"/>
            <p:cNvSpPr txBox="1">
              <a:spLocks noChangeArrowheads="1"/>
            </p:cNvSpPr>
            <p:nvPr/>
          </p:nvSpPr>
          <p:spPr bwMode="auto">
            <a:xfrm>
              <a:off x="4015" y="2697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 b="0">
                  <a:solidFill>
                    <a:schemeClr val="tx1"/>
                  </a:solidFill>
                  <a:ea typeface="宋体" pitchFamily="2" charset="-122"/>
                </a:rPr>
                <a:t>…...</a:t>
              </a:r>
            </a:p>
          </p:txBody>
        </p:sp>
        <p:sp>
          <p:nvSpPr>
            <p:cNvPr id="41021" name="Text Box 61"/>
            <p:cNvSpPr txBox="1">
              <a:spLocks noChangeArrowheads="1"/>
            </p:cNvSpPr>
            <p:nvPr/>
          </p:nvSpPr>
          <p:spPr bwMode="auto">
            <a:xfrm>
              <a:off x="4015" y="3273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 b="0">
                  <a:solidFill>
                    <a:schemeClr val="tx1"/>
                  </a:solidFill>
                  <a:ea typeface="宋体" pitchFamily="2" charset="-122"/>
                </a:rPr>
                <a:t>…...</a:t>
              </a:r>
            </a:p>
          </p:txBody>
        </p:sp>
        <p:sp>
          <p:nvSpPr>
            <p:cNvPr id="41023" name="Text Box 63"/>
            <p:cNvSpPr txBox="1">
              <a:spLocks noChangeArrowheads="1"/>
            </p:cNvSpPr>
            <p:nvPr/>
          </p:nvSpPr>
          <p:spPr bwMode="auto">
            <a:xfrm>
              <a:off x="3419" y="189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400">
                  <a:solidFill>
                    <a:srgbClr val="FF3300"/>
                  </a:solidFill>
                  <a:ea typeface="宋体" pitchFamily="2" charset="-122"/>
                </a:rPr>
                <a:t>1000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24" name="Text Box 64"/>
            <p:cNvSpPr txBox="1">
              <a:spLocks noChangeArrowheads="1"/>
            </p:cNvSpPr>
            <p:nvPr/>
          </p:nvSpPr>
          <p:spPr bwMode="auto">
            <a:xfrm>
              <a:off x="4015" y="245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400">
                  <a:solidFill>
                    <a:srgbClr val="FF3300"/>
                  </a:solidFill>
                  <a:ea typeface="宋体" pitchFamily="2" charset="-122"/>
                </a:rPr>
                <a:t>1000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25" name="Text Box 65"/>
            <p:cNvSpPr txBox="1">
              <a:spLocks noChangeArrowheads="1"/>
            </p:cNvSpPr>
            <p:nvPr/>
          </p:nvSpPr>
          <p:spPr bwMode="auto">
            <a:xfrm>
              <a:off x="3419" y="244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400">
                  <a:solidFill>
                    <a:schemeClr val="accent2"/>
                  </a:solidFill>
                  <a:ea typeface="宋体" pitchFamily="2" charset="-122"/>
                </a:rPr>
                <a:t>2000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26" name="Text Box 66"/>
            <p:cNvSpPr txBox="1">
              <a:spLocks noChangeArrowheads="1"/>
            </p:cNvSpPr>
            <p:nvPr/>
          </p:nvSpPr>
          <p:spPr bwMode="auto">
            <a:xfrm>
              <a:off x="4043" y="308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400">
                  <a:solidFill>
                    <a:schemeClr val="accent2"/>
                  </a:solidFill>
                  <a:ea typeface="宋体" pitchFamily="2" charset="-122"/>
                </a:rPr>
                <a:t>2000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41027" name="Text Box 67"/>
            <p:cNvSpPr txBox="1">
              <a:spLocks noChangeArrowheads="1"/>
            </p:cNvSpPr>
            <p:nvPr/>
          </p:nvSpPr>
          <p:spPr bwMode="auto">
            <a:xfrm>
              <a:off x="4171" y="18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 b="0">
                  <a:solidFill>
                    <a:schemeClr val="tx1"/>
                  </a:solidFill>
                  <a:ea typeface="宋体" pitchFamily="2" charset="-122"/>
                </a:rPr>
                <a:t>3</a:t>
              </a:r>
            </a:p>
          </p:txBody>
        </p:sp>
        <p:sp>
          <p:nvSpPr>
            <p:cNvPr id="41029" name="Text Box 69"/>
            <p:cNvSpPr txBox="1">
              <a:spLocks noChangeArrowheads="1"/>
            </p:cNvSpPr>
            <p:nvPr/>
          </p:nvSpPr>
          <p:spPr bwMode="auto">
            <a:xfrm>
              <a:off x="4032" y="153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2400">
                  <a:solidFill>
                    <a:schemeClr val="tx1"/>
                  </a:solidFill>
                  <a:ea typeface="宋体" pitchFamily="2" charset="-122"/>
                </a:rPr>
                <a:t>内存</a:t>
              </a:r>
              <a:endParaRPr kumimoji="0" lang="zh-CN" altLang="en-US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</p:grpSp>
      <p:sp>
        <p:nvSpPr>
          <p:cNvPr id="41032" name="Text Box 72"/>
          <p:cNvSpPr txBox="1">
            <a:spLocks noChangeArrowheads="1"/>
          </p:cNvSpPr>
          <p:nvPr/>
        </p:nvSpPr>
        <p:spPr bwMode="auto">
          <a:xfrm>
            <a:off x="609600" y="4419600"/>
            <a:ext cx="4157663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一级间接访问  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x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：  *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p</a:t>
            </a:r>
          </a:p>
          <a:p>
            <a:pPr algn="l">
              <a:lnSpc>
                <a:spcPct val="140000"/>
              </a:lnSpc>
            </a:pP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二级间接访问  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x</a:t>
            </a:r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：   **</a:t>
            </a:r>
            <a:r>
              <a:rPr kumimoji="0" lang="en-US" altLang="zh-CN" sz="2800">
                <a:solidFill>
                  <a:schemeClr val="accent2"/>
                </a:solidFill>
                <a:ea typeface="宋体" pitchFamily="2" charset="-122"/>
              </a:rPr>
              <a:t>p1;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2" grpId="0" autoUpdateAnimBg="0"/>
      <p:bldP spid="41032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001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9.33]</a:t>
            </a:r>
            <a:endParaRPr lang="en-US" altLang="zh-CN" sz="2800" baseline="-25000" dirty="0">
              <a:solidFill>
                <a:srgbClr val="CC3300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char **p 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char *s[ ]={ "up", "down", "left", "right" };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i 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p=s 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for( i=0; i&lt;4; i++ )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*p++ &lt;&lt; ‘\t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’;</a:t>
            </a: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55309" name="Group 13"/>
          <p:cNvGrpSpPr>
            <a:grpSpLocks/>
          </p:cNvGrpSpPr>
          <p:nvPr/>
        </p:nvGrpSpPr>
        <p:grpSpPr bwMode="auto">
          <a:xfrm>
            <a:off x="2147888" y="4800600"/>
            <a:ext cx="1204912" cy="1219200"/>
            <a:chOff x="1353" y="3024"/>
            <a:chExt cx="759" cy="768"/>
          </a:xfrm>
        </p:grpSpPr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>
              <a:off x="1440" y="3024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1353" y="3450"/>
              <a:ext cx="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*(p++)</a:t>
              </a:r>
              <a:endParaRPr kumimoji="0" lang="en-US" altLang="zh-CN" sz="2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1411" y="3792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AutoShape 12"/>
            <p:cNvSpPr>
              <a:spLocks noChangeArrowheads="1"/>
            </p:cNvSpPr>
            <p:nvPr/>
          </p:nvSpPr>
          <p:spPr bwMode="auto">
            <a:xfrm>
              <a:off x="1488" y="3120"/>
              <a:ext cx="384" cy="336"/>
            </a:xfrm>
            <a:prstGeom prst="upDownArrow">
              <a:avLst>
                <a:gd name="adj1" fmla="val 50000"/>
                <a:gd name="adj2" fmla="val 2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3429000" y="28194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运行结果：</a:t>
            </a:r>
            <a:r>
              <a:rPr lang="en-US" altLang="zh-CN" sz="2800">
                <a:solidFill>
                  <a:srgbClr val="FF3300"/>
                </a:solidFill>
                <a:ea typeface="宋体" pitchFamily="2" charset="-122"/>
              </a:rPr>
              <a:t>up   down   left   right</a:t>
            </a:r>
            <a:endParaRPr kumimoji="0" lang="en-US" altLang="zh-CN" sz="28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311" name="Text Box 1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89725" y="806450"/>
            <a:ext cx="550863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tx1"/>
                </a:solidFill>
                <a:ea typeface="宋体" pitchFamily="2" charset="-122"/>
              </a:rPr>
              <a:t>图</a:t>
            </a:r>
          </a:p>
        </p:txBody>
      </p:sp>
      <p:sp>
        <p:nvSpPr>
          <p:cNvPr id="55312" name="AutoShape 1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5638800"/>
            <a:ext cx="990600" cy="609600"/>
          </a:xfrm>
          <a:prstGeom prst="notchedRightArrow">
            <a:avLst>
              <a:gd name="adj1" fmla="val 50000"/>
              <a:gd name="adj2" fmla="val 40625"/>
            </a:avLst>
          </a:prstGeom>
          <a:solidFill>
            <a:srgbClr val="FFFFCC"/>
          </a:solidFill>
          <a:ln w="28575">
            <a:solidFill>
              <a:srgbClr val="CC3300"/>
            </a:solidFill>
            <a:miter lim="800000"/>
            <a:headEnd/>
            <a:tailEnd/>
          </a:ln>
          <a:effectLst>
            <a:outerShdw sy="50000" kx="2453608" algn="br" rotWithShape="0">
              <a:srgbClr val="808080"/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utoUpdateAnimBg="0"/>
      <p:bldP spid="55311" grpId="0" animBg="1" autoUpdateAnimBg="0"/>
      <p:bldP spid="553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32" name="Text Box 1064"/>
          <p:cNvSpPr txBox="1">
            <a:spLocks noChangeArrowheads="1"/>
          </p:cNvSpPr>
          <p:nvPr/>
        </p:nvSpPr>
        <p:spPr bwMode="auto">
          <a:xfrm>
            <a:off x="609600" y="49530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sz="2800">
                <a:solidFill>
                  <a:schemeClr val="accent2"/>
                </a:solidFill>
                <a:ea typeface="宋体" pitchFamily="2" charset="-122"/>
              </a:rPr>
              <a:t>指针数组名本质上就是指向指针的指针。</a:t>
            </a:r>
          </a:p>
        </p:txBody>
      </p:sp>
      <p:grpSp>
        <p:nvGrpSpPr>
          <p:cNvPr id="136307" name="Group 1139"/>
          <p:cNvGrpSpPr>
            <a:grpSpLocks/>
          </p:cNvGrpSpPr>
          <p:nvPr/>
        </p:nvGrpSpPr>
        <p:grpSpPr bwMode="auto">
          <a:xfrm>
            <a:off x="990600" y="914400"/>
            <a:ext cx="3908425" cy="3124200"/>
            <a:chOff x="624" y="576"/>
            <a:chExt cx="2462" cy="1968"/>
          </a:xfrm>
        </p:grpSpPr>
        <p:sp>
          <p:nvSpPr>
            <p:cNvPr id="136273" name="Line 1105"/>
            <p:cNvSpPr>
              <a:spLocks noChangeShapeType="1"/>
            </p:cNvSpPr>
            <p:nvPr/>
          </p:nvSpPr>
          <p:spPr bwMode="auto">
            <a:xfrm>
              <a:off x="1296" y="624"/>
              <a:ext cx="0" cy="19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4" name="Line 1106"/>
            <p:cNvSpPr>
              <a:spLocks noChangeShapeType="1"/>
            </p:cNvSpPr>
            <p:nvPr/>
          </p:nvSpPr>
          <p:spPr bwMode="auto">
            <a:xfrm>
              <a:off x="1816" y="576"/>
              <a:ext cx="0" cy="1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76" name="Text Box 1108"/>
            <p:cNvSpPr txBox="1">
              <a:spLocks noChangeArrowheads="1"/>
            </p:cNvSpPr>
            <p:nvPr/>
          </p:nvSpPr>
          <p:spPr bwMode="auto">
            <a:xfrm>
              <a:off x="624" y="672"/>
              <a:ext cx="432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s, p</a:t>
              </a:r>
            </a:p>
          </p:txBody>
        </p:sp>
        <p:sp>
          <p:nvSpPr>
            <p:cNvPr id="136278" name="Text Box 1110"/>
            <p:cNvSpPr txBox="1">
              <a:spLocks noChangeArrowheads="1"/>
            </p:cNvSpPr>
            <p:nvPr/>
          </p:nvSpPr>
          <p:spPr bwMode="auto">
            <a:xfrm>
              <a:off x="1347" y="748"/>
              <a:ext cx="477" cy="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s[0]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s[1]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s[2]</a:t>
              </a:r>
            </a:p>
            <a:p>
              <a:pPr algn="just" eaLnBrk="0" hangingPunct="0">
                <a:lnSpc>
                  <a:spcPct val="150000"/>
                </a:lnSpc>
              </a:pP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s[3]</a:t>
              </a:r>
            </a:p>
            <a:p>
              <a:pPr algn="just" eaLnBrk="0" hangingPunct="0">
                <a:lnSpc>
                  <a:spcPct val="150000"/>
                </a:lnSpc>
              </a:pPr>
              <a:endParaRPr kumimoji="0" lang="en-US" altLang="zh-CN" sz="2400">
                <a:solidFill>
                  <a:schemeClr val="tx1"/>
                </a:solidFill>
                <a:ea typeface="宋体" pitchFamily="2" charset="-122"/>
              </a:endParaRPr>
            </a:p>
            <a:p>
              <a:pPr algn="just" eaLnBrk="0" hangingPunct="0">
                <a:lnSpc>
                  <a:spcPct val="150000"/>
                </a:lnSpc>
              </a:pPr>
              <a:endParaRPr kumimoji="0" lang="en-US" altLang="zh-CN" sz="24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36281" name="Line 1113"/>
            <p:cNvSpPr>
              <a:spLocks noChangeShapeType="1"/>
            </p:cNvSpPr>
            <p:nvPr/>
          </p:nvSpPr>
          <p:spPr bwMode="auto">
            <a:xfrm flipV="1">
              <a:off x="1296" y="1536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2" name="Line 1124"/>
            <p:cNvSpPr>
              <a:spLocks noChangeShapeType="1"/>
            </p:cNvSpPr>
            <p:nvPr/>
          </p:nvSpPr>
          <p:spPr bwMode="auto">
            <a:xfrm>
              <a:off x="1728" y="2033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3" name="Text Box 1125"/>
            <p:cNvSpPr txBox="1">
              <a:spLocks noChangeArrowheads="1"/>
            </p:cNvSpPr>
            <p:nvPr/>
          </p:nvSpPr>
          <p:spPr bwMode="auto">
            <a:xfrm>
              <a:off x="2136" y="1920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</a:rPr>
                <a:t>right</a:t>
              </a: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</a:p>
          </p:txBody>
        </p:sp>
        <p:sp>
          <p:nvSpPr>
            <p:cNvPr id="136296" name="Line 1128"/>
            <p:cNvSpPr>
              <a:spLocks noChangeShapeType="1"/>
            </p:cNvSpPr>
            <p:nvPr/>
          </p:nvSpPr>
          <p:spPr bwMode="auto">
            <a:xfrm flipV="1">
              <a:off x="1288" y="119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7" name="Line 1129"/>
            <p:cNvSpPr>
              <a:spLocks noChangeShapeType="1"/>
            </p:cNvSpPr>
            <p:nvPr/>
          </p:nvSpPr>
          <p:spPr bwMode="auto">
            <a:xfrm flipV="1">
              <a:off x="1296" y="864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8" name="Line 1130"/>
            <p:cNvSpPr>
              <a:spLocks noChangeShapeType="1"/>
            </p:cNvSpPr>
            <p:nvPr/>
          </p:nvSpPr>
          <p:spPr bwMode="auto">
            <a:xfrm flipV="1">
              <a:off x="1296" y="187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299" name="Line 1131"/>
            <p:cNvSpPr>
              <a:spLocks noChangeShapeType="1"/>
            </p:cNvSpPr>
            <p:nvPr/>
          </p:nvSpPr>
          <p:spPr bwMode="auto">
            <a:xfrm flipV="1">
              <a:off x="1288" y="2208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300" name="Line 1132"/>
            <p:cNvSpPr>
              <a:spLocks noChangeShapeType="1"/>
            </p:cNvSpPr>
            <p:nvPr/>
          </p:nvSpPr>
          <p:spPr bwMode="auto">
            <a:xfrm>
              <a:off x="1728" y="1025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301" name="Text Box 1133"/>
            <p:cNvSpPr txBox="1">
              <a:spLocks noChangeArrowheads="1"/>
            </p:cNvSpPr>
            <p:nvPr/>
          </p:nvSpPr>
          <p:spPr bwMode="auto">
            <a:xfrm>
              <a:off x="2136" y="912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</a:rPr>
                <a:t>up</a:t>
              </a: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</a:p>
          </p:txBody>
        </p:sp>
        <p:sp>
          <p:nvSpPr>
            <p:cNvPr id="136302" name="Line 1134"/>
            <p:cNvSpPr>
              <a:spLocks noChangeShapeType="1"/>
            </p:cNvSpPr>
            <p:nvPr/>
          </p:nvSpPr>
          <p:spPr bwMode="auto">
            <a:xfrm>
              <a:off x="1728" y="1381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303" name="Text Box 1135"/>
            <p:cNvSpPr txBox="1">
              <a:spLocks noChangeArrowheads="1"/>
            </p:cNvSpPr>
            <p:nvPr/>
          </p:nvSpPr>
          <p:spPr bwMode="auto">
            <a:xfrm>
              <a:off x="2136" y="1268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</a:rPr>
                <a:t>down</a:t>
              </a: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</a:p>
          </p:txBody>
        </p:sp>
        <p:sp>
          <p:nvSpPr>
            <p:cNvPr id="136304" name="Line 1136"/>
            <p:cNvSpPr>
              <a:spLocks noChangeShapeType="1"/>
            </p:cNvSpPr>
            <p:nvPr/>
          </p:nvSpPr>
          <p:spPr bwMode="auto">
            <a:xfrm>
              <a:off x="1728" y="1717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305" name="Text Box 1137"/>
            <p:cNvSpPr txBox="1">
              <a:spLocks noChangeArrowheads="1"/>
            </p:cNvSpPr>
            <p:nvPr/>
          </p:nvSpPr>
          <p:spPr bwMode="auto">
            <a:xfrm>
              <a:off x="2136" y="1604"/>
              <a:ext cx="950" cy="26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/>
            <a:p>
              <a:pPr algn="just" eaLnBrk="0" hangingPunct="0"/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  <a:r>
                <a:rPr lang="en-US" altLang="zh-CN" sz="2800">
                  <a:solidFill>
                    <a:srgbClr val="000000"/>
                  </a:solidFill>
                  <a:ea typeface="宋体" pitchFamily="2" charset="-122"/>
                </a:rPr>
                <a:t>left</a:t>
              </a:r>
              <a:r>
                <a:rPr kumimoji="0" lang="en-US" altLang="zh-CN" sz="2400">
                  <a:solidFill>
                    <a:schemeClr val="tx1"/>
                  </a:solidFill>
                  <a:ea typeface="宋体" pitchFamily="2" charset="-122"/>
                </a:rPr>
                <a:t>"</a:t>
              </a:r>
            </a:p>
          </p:txBody>
        </p:sp>
        <p:sp>
          <p:nvSpPr>
            <p:cNvPr id="136306" name="Line 1138"/>
            <p:cNvSpPr>
              <a:spLocks noChangeShapeType="1"/>
            </p:cNvSpPr>
            <p:nvPr/>
          </p:nvSpPr>
          <p:spPr bwMode="auto">
            <a:xfrm>
              <a:off x="912" y="960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309" name="AutoShape 11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48600" y="5638800"/>
            <a:ext cx="533400" cy="609600"/>
          </a:xfrm>
          <a:prstGeom prst="curvedLeftArrow">
            <a:avLst>
              <a:gd name="adj1" fmla="val 32265"/>
              <a:gd name="adj2" fmla="val 55122"/>
              <a:gd name="adj3" fmla="val 33333"/>
            </a:avLst>
          </a:prstGeom>
          <a:solidFill>
            <a:srgbClr val="FFFFCC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2" grpId="0" autoUpdateAnimBg="0"/>
      <p:bldP spid="13630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10600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1.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函数指针的定义和说明</a:t>
            </a:r>
            <a:endParaRPr lang="zh-CN" altLang="en-US" sz="280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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一个函数被编译后生成一段二进制代码，该段代码的首地址称为函数的入口地址，即函数指针。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    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C++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将函数名的值处理成函数的入口地址，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函数名即函数指针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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可以定义一个指针变量，用于存放函数的入口地址，该指针称为</a:t>
            </a:r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函数指针变量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algn="l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28600" y="0"/>
            <a:ext cx="25923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9.6 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指针和函数</a:t>
            </a:r>
          </a:p>
          <a:p>
            <a:pPr algn="l">
              <a:lnSpc>
                <a:spcPct val="110000"/>
              </a:lnSpc>
            </a:pPr>
            <a:r>
              <a:rPr lang="en-US" altLang="zh-CN" sz="2800">
                <a:solidFill>
                  <a:srgbClr val="990000"/>
                </a:solidFill>
                <a:ea typeface="宋体" pitchFamily="2" charset="-122"/>
              </a:rPr>
              <a:t>9.6.1 </a:t>
            </a:r>
            <a:r>
              <a:rPr lang="zh-CN" altLang="en-US" sz="2800">
                <a:solidFill>
                  <a:srgbClr val="990000"/>
                </a:solidFill>
                <a:ea typeface="宋体" pitchFamily="2" charset="-122"/>
              </a:rPr>
              <a:t>函数指针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7999413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ea typeface="宋体" pitchFamily="2" charset="-122"/>
              </a:rPr>
              <a:t>例：</a:t>
            </a:r>
          </a:p>
          <a:p>
            <a:pPr algn="l"/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(*fp)(int,int);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定义函数指针 </a:t>
            </a:r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fp 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指向具有两个</a:t>
            </a:r>
          </a:p>
          <a:p>
            <a:pPr algn="l"/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整型参数，并且返回值为整型数据的函数。</a:t>
            </a:r>
            <a:endParaRPr lang="en-US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int max(int,int);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说明函数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max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。</a:t>
            </a:r>
          </a:p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fp=max ;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将函数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max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的入口地址赋给指针变量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fp,</a:t>
            </a:r>
          </a:p>
          <a:p>
            <a:pPr algn="l"/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                 fp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max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都指向函数的入口，</a:t>
            </a:r>
          </a:p>
          <a:p>
            <a:pPr algn="l"/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              即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fp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和 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max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的值都是函数的入口地址。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304800" y="304800"/>
            <a:ext cx="7696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1600">
                <a:solidFill>
                  <a:srgbClr val="CC3300"/>
                </a:solidFill>
                <a:ea typeface="宋体" pitchFamily="2" charset="-122"/>
                <a:sym typeface="Monotype Sorts" charset="2"/>
              </a:rPr>
              <a:t></a:t>
            </a:r>
            <a:r>
              <a:rPr lang="en-US" altLang="zh-CN" sz="280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函数指针定义格式：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ea typeface="宋体" pitchFamily="2" charset="-122"/>
              </a:rPr>
              <a:t>    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类型说明符 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(*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函数指针名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)(</a:t>
            </a:r>
            <a:r>
              <a:rPr lang="zh-CN" altLang="en-US" sz="2800" u="sng">
                <a:solidFill>
                  <a:srgbClr val="993300"/>
                </a:solidFill>
                <a:ea typeface="宋体" pitchFamily="2" charset="-122"/>
              </a:rPr>
              <a:t>参数类型表</a:t>
            </a:r>
            <a:r>
              <a:rPr lang="en-US" altLang="zh-CN" sz="2800" u="sng">
                <a:solidFill>
                  <a:srgbClr val="993300"/>
                </a:solidFill>
                <a:ea typeface="宋体" pitchFamily="2" charset="-122"/>
              </a:rPr>
              <a:t>);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026"/>
          <p:cNvSpPr>
            <a:spLocks noChangeArrowheads="1"/>
          </p:cNvSpPr>
          <p:nvPr/>
        </p:nvSpPr>
        <p:spPr bwMode="auto">
          <a:xfrm>
            <a:off x="228600" y="174625"/>
            <a:ext cx="57182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max(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);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函数原型说明</a:t>
            </a:r>
            <a:endParaRPr lang="zh-CN" altLang="en-US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(*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);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定义函数指针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endParaRPr lang="en-US" altLang="zh-CN" sz="2400" dirty="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endParaRPr lang="en-US" altLang="zh-CN" sz="2400" dirty="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400" dirty="0">
                <a:solidFill>
                  <a:srgbClr val="CC3300"/>
                </a:solidFill>
                <a:ea typeface="宋体" pitchFamily="2" charset="-122"/>
              </a:rPr>
              <a:t> = max;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   …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}</a:t>
            </a:r>
            <a:endParaRPr lang="en-US" altLang="zh-CN" sz="2800" dirty="0">
              <a:solidFill>
                <a:schemeClr val="tx1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max(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x,int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y)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return(x&gt;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y?x:y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  }</a:t>
            </a:r>
          </a:p>
        </p:txBody>
      </p:sp>
      <p:grpSp>
        <p:nvGrpSpPr>
          <p:cNvPr id="226317" name="Group 1037"/>
          <p:cNvGrpSpPr>
            <a:grpSpLocks/>
          </p:cNvGrpSpPr>
          <p:nvPr/>
        </p:nvGrpSpPr>
        <p:grpSpPr bwMode="auto">
          <a:xfrm>
            <a:off x="4724400" y="2133600"/>
            <a:ext cx="4102100" cy="4038600"/>
            <a:chOff x="2976" y="1344"/>
            <a:chExt cx="2584" cy="2544"/>
          </a:xfrm>
        </p:grpSpPr>
        <p:sp>
          <p:nvSpPr>
            <p:cNvPr id="226308" name="Line 1028"/>
            <p:cNvSpPr>
              <a:spLocks noChangeShapeType="1"/>
            </p:cNvSpPr>
            <p:nvPr/>
          </p:nvSpPr>
          <p:spPr bwMode="auto">
            <a:xfrm>
              <a:off x="3552" y="1344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09" name="Line 1029"/>
            <p:cNvSpPr>
              <a:spLocks noChangeShapeType="1"/>
            </p:cNvSpPr>
            <p:nvPr/>
          </p:nvSpPr>
          <p:spPr bwMode="auto">
            <a:xfrm>
              <a:off x="4128" y="1344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0" name="Line 1030"/>
            <p:cNvSpPr>
              <a:spLocks noChangeShapeType="1"/>
            </p:cNvSpPr>
            <p:nvPr/>
          </p:nvSpPr>
          <p:spPr bwMode="auto">
            <a:xfrm>
              <a:off x="3544" y="177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1" name="Line 1031"/>
            <p:cNvSpPr>
              <a:spLocks noChangeShapeType="1"/>
            </p:cNvSpPr>
            <p:nvPr/>
          </p:nvSpPr>
          <p:spPr bwMode="auto">
            <a:xfrm>
              <a:off x="3544" y="196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2" name="Line 1032"/>
            <p:cNvSpPr>
              <a:spLocks noChangeShapeType="1"/>
            </p:cNvSpPr>
            <p:nvPr/>
          </p:nvSpPr>
          <p:spPr bwMode="auto">
            <a:xfrm>
              <a:off x="3552" y="259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3" name="Line 1033"/>
            <p:cNvSpPr>
              <a:spLocks noChangeShapeType="1"/>
            </p:cNvSpPr>
            <p:nvPr/>
          </p:nvSpPr>
          <p:spPr bwMode="auto">
            <a:xfrm>
              <a:off x="3544" y="345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4" name="AutoShape 1034"/>
            <p:cNvSpPr>
              <a:spLocks/>
            </p:cNvSpPr>
            <p:nvPr/>
          </p:nvSpPr>
          <p:spPr bwMode="auto">
            <a:xfrm>
              <a:off x="4224" y="2592"/>
              <a:ext cx="240" cy="816"/>
            </a:xfrm>
            <a:prstGeom prst="rightBrace">
              <a:avLst>
                <a:gd name="adj1" fmla="val 2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6315" name="Text Box 1035"/>
            <p:cNvSpPr txBox="1">
              <a:spLocks noChangeArrowheads="1"/>
            </p:cNvSpPr>
            <p:nvPr/>
          </p:nvSpPr>
          <p:spPr bwMode="auto">
            <a:xfrm>
              <a:off x="3536" y="1696"/>
              <a:ext cx="2024" cy="1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r>
                <a:rPr kumimoji="0" lang="en-US" altLang="zh-CN" sz="2800"/>
                <a:t>2000    fp</a:t>
              </a:r>
            </a:p>
            <a:p>
              <a:pPr>
                <a:buFontTx/>
                <a:buAutoNum type="arabicPlain" startAt="2000"/>
              </a:pPr>
              <a:endParaRPr kumimoji="0" lang="en-US" altLang="zh-CN" sz="2800"/>
            </a:p>
            <a:p>
              <a:pPr>
                <a:buFontTx/>
                <a:buAutoNum type="arabicPlain" startAt="2000"/>
              </a:pPr>
              <a:endParaRPr kumimoji="0" lang="en-US" altLang="zh-CN" sz="2800"/>
            </a:p>
            <a:p>
              <a:r>
                <a:rPr kumimoji="0" lang="en-US" altLang="zh-CN" sz="2800"/>
                <a:t>……</a:t>
              </a:r>
            </a:p>
            <a:p>
              <a:r>
                <a:rPr kumimoji="0" lang="en-US" altLang="zh-CN" sz="2800"/>
                <a:t>……          max</a:t>
              </a:r>
            </a:p>
            <a:p>
              <a:r>
                <a:rPr kumimoji="0" lang="en-US" altLang="zh-CN" sz="2800"/>
                <a:t>…….         </a:t>
              </a:r>
              <a:r>
                <a:rPr kumimoji="0" lang="zh-CN" altLang="en-US" sz="2800"/>
                <a:t>函数代码</a:t>
              </a:r>
            </a:p>
            <a:p>
              <a:endParaRPr kumimoji="0" lang="en-US" altLang="zh-CN" sz="2800"/>
            </a:p>
          </p:txBody>
        </p:sp>
        <p:sp>
          <p:nvSpPr>
            <p:cNvPr id="226316" name="Text Box 1036"/>
            <p:cNvSpPr txBox="1">
              <a:spLocks noChangeArrowheads="1"/>
            </p:cNvSpPr>
            <p:nvPr/>
          </p:nvSpPr>
          <p:spPr bwMode="auto">
            <a:xfrm>
              <a:off x="2976" y="249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2800">
                  <a:solidFill>
                    <a:schemeClr val="tx1"/>
                  </a:solidFill>
                  <a:ea typeface="宋体" pitchFamily="2" charset="-122"/>
                </a:rPr>
                <a:t>2000</a:t>
              </a:r>
            </a:p>
          </p:txBody>
        </p:sp>
      </p:grpSp>
      <p:sp>
        <p:nvSpPr>
          <p:cNvPr id="226318" name="Rectangle 1038"/>
          <p:cNvSpPr>
            <a:spLocks noChangeArrowheads="1"/>
          </p:cNvSpPr>
          <p:nvPr/>
        </p:nvSpPr>
        <p:spPr bwMode="auto">
          <a:xfrm>
            <a:off x="3276600" y="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3300"/>
                </a:solidFill>
                <a:ea typeface="宋体" pitchFamily="2" charset="-122"/>
              </a:rPr>
              <a:t>函数指针变量的意义</a:t>
            </a:r>
          </a:p>
        </p:txBody>
      </p:sp>
      <p:sp>
        <p:nvSpPr>
          <p:cNvPr id="226319" name="Text Box 1039"/>
          <p:cNvSpPr txBox="1">
            <a:spLocks noChangeArrowheads="1"/>
          </p:cNvSpPr>
          <p:nvPr/>
        </p:nvSpPr>
        <p:spPr bwMode="auto">
          <a:xfrm>
            <a:off x="746125" y="4724400"/>
            <a:ext cx="39576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max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的值为 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2000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！</a:t>
            </a:r>
          </a:p>
          <a:p>
            <a:pPr algn="l"/>
            <a:r>
              <a:rPr kumimoji="0"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是一个变量！</a:t>
            </a:r>
          </a:p>
          <a:p>
            <a:pPr algn="l"/>
            <a:r>
              <a:rPr kumimoji="0"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得到的值也是</a:t>
            </a:r>
            <a:r>
              <a:rPr kumimoji="0" lang="en-US" altLang="zh-CN" sz="2800" dirty="0">
                <a:solidFill>
                  <a:schemeClr val="accent2"/>
                </a:solidFill>
                <a:ea typeface="宋体" pitchFamily="2" charset="-122"/>
              </a:rPr>
              <a:t>2000</a:t>
            </a:r>
            <a:r>
              <a:rPr kumimoji="0" lang="zh-CN" altLang="en-US" sz="2800" dirty="0">
                <a:solidFill>
                  <a:schemeClr val="accent2"/>
                </a:solidFill>
                <a:ea typeface="宋体" pitchFamily="2" charset="-122"/>
              </a:rPr>
              <a:t>！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19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0" y="533400"/>
            <a:ext cx="8839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函数可以通过函数名调用，也可通过函数指针调用。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如果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=max,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则对函数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max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的调用方式是：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max(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实参表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； 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通过函数名调用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        </a:t>
            </a:r>
            <a:r>
              <a:rPr lang="en-US" altLang="zh-CN" sz="2800" dirty="0" err="1">
                <a:solidFill>
                  <a:srgbClr val="99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实参表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；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通过函数指针</a:t>
            </a:r>
            <a:r>
              <a:rPr lang="zh-CN" altLang="en-US" sz="2800" dirty="0" smtClean="0">
                <a:solidFill>
                  <a:schemeClr val="accent2"/>
                </a:solidFill>
                <a:ea typeface="宋体" pitchFamily="2" charset="-122"/>
              </a:rPr>
              <a:t>调用</a:t>
            </a:r>
            <a:endParaRPr lang="en-US" altLang="zh-CN" sz="2800" dirty="0" smtClean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993300"/>
                </a:solidFill>
                <a:ea typeface="宋体" pitchFamily="2" charset="-122"/>
              </a:rPr>
              <a:t>       (*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max)(</a:t>
            </a:r>
            <a:r>
              <a:rPr lang="zh-CN" altLang="zh-CN" sz="2800" dirty="0">
                <a:solidFill>
                  <a:srgbClr val="993300"/>
                </a:solidFill>
                <a:ea typeface="宋体" pitchFamily="2" charset="-122"/>
              </a:rPr>
              <a:t>实参表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);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800" dirty="0">
                <a:solidFill>
                  <a:schemeClr val="accent2"/>
                </a:solidFill>
                <a:ea typeface="宋体" pitchFamily="2" charset="-122"/>
              </a:rPr>
              <a:t>通过函数名调用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 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(*</a:t>
            </a:r>
            <a:r>
              <a:rPr lang="en-US" altLang="zh-CN" sz="2800" dirty="0" err="1">
                <a:solidFill>
                  <a:srgbClr val="99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)(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实参表</a:t>
            </a:r>
            <a:r>
              <a:rPr lang="en-US" altLang="zh-CN" sz="2800" dirty="0">
                <a:solidFill>
                  <a:srgbClr val="993300"/>
                </a:solidFill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993300"/>
                </a:solidFill>
                <a:ea typeface="宋体" pitchFamily="2" charset="-122"/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800" dirty="0">
                <a:solidFill>
                  <a:schemeClr val="accent2"/>
                </a:solidFill>
                <a:ea typeface="宋体" pitchFamily="2" charset="-122"/>
              </a:rPr>
              <a:t>通过函数指针调用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81000" y="-115888"/>
            <a:ext cx="3028950" cy="77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2800">
                <a:solidFill>
                  <a:srgbClr val="CC3300"/>
                </a:solidFill>
                <a:ea typeface="宋体" pitchFamily="2" charset="-122"/>
              </a:rPr>
              <a:t>2. </a:t>
            </a:r>
            <a:r>
              <a:rPr lang="zh-CN" altLang="en-US" sz="2800">
                <a:solidFill>
                  <a:srgbClr val="CC3300"/>
                </a:solidFill>
                <a:ea typeface="宋体" pitchFamily="2" charset="-122"/>
              </a:rPr>
              <a:t>函数指针的使用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533400"/>
            <a:ext cx="89154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max(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),min(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);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zh-CN" sz="2400" dirty="0">
                <a:solidFill>
                  <a:schemeClr val="accent2"/>
                </a:solidFill>
                <a:ea typeface="宋体" pitchFamily="2" charset="-122"/>
              </a:rPr>
              <a:t>函数原型说明</a:t>
            </a:r>
            <a:endParaRPr lang="zh-CN" altLang="en-US" sz="2800" dirty="0">
              <a:solidFill>
                <a:srgbClr val="CC33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CC33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(*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,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);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定义函数指针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a,b,c,d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&gt;&gt; a &gt;&gt; b 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=max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指向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max( )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函数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c=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a,b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通过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调用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max( )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函数</a:t>
            </a:r>
            <a:endParaRPr lang="zh-CN" altLang="en-US" sz="2800" dirty="0">
              <a:solidFill>
                <a:schemeClr val="accent2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=min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       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指向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min( )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函数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d=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(*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fp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a,b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//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通过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</a:rPr>
              <a:t>fp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调用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min( )</a:t>
            </a: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</a:rPr>
              <a:t>函数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</a:rPr>
              <a:t>     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&lt;&lt;“max=”&lt;&lt;c&lt;&lt;‘\t’&lt;&lt;“min=”&lt;&lt;d&lt;&lt;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</a:endParaRP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      return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0;</a:t>
            </a:r>
          </a:p>
          <a:p>
            <a:pPr algn="l"/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max(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x,int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y)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return(x&gt;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y?x:y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  }  </a:t>
            </a:r>
          </a:p>
          <a:p>
            <a:pPr algn="l"/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min(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x,int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y)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 return(x&lt;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y?x:y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);  }  </a:t>
            </a: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1219200" y="3586163"/>
            <a:ext cx="97313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1219200" y="4424363"/>
            <a:ext cx="152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12725" y="66675"/>
            <a:ext cx="5865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280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例</a:t>
            </a:r>
            <a:r>
              <a:rPr kumimoji="0" lang="en-US" altLang="zh-CN" sz="2800">
                <a:solidFill>
                  <a:srgbClr val="CC3300"/>
                </a:solidFill>
                <a:ea typeface="宋体" pitchFamily="2" charset="-122"/>
              </a:rPr>
              <a:t>9.34] </a:t>
            </a:r>
            <a:r>
              <a:rPr kumimoji="0" lang="zh-CN" altLang="en-US" sz="280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通过函数指针变量调用函数</a:t>
            </a:r>
            <a:r>
              <a:rPr kumimoji="0" lang="zh-CN" altLang="en-US" sz="2800">
                <a:solidFill>
                  <a:srgbClr val="CC33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458200" cy="579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zh-CN" altLang="zh-CN" sz="2600" dirty="0">
                <a:solidFill>
                  <a:schemeClr val="accent2"/>
                </a:solidFill>
                <a:ea typeface="宋体" pitchFamily="2" charset="-122"/>
              </a:rPr>
              <a:t>例</a:t>
            </a:r>
            <a:r>
              <a:rPr lang="en-US" altLang="zh-CN" sz="2600" dirty="0">
                <a:solidFill>
                  <a:schemeClr val="accent2"/>
                </a:solidFill>
                <a:ea typeface="宋体" pitchFamily="2" charset="-122"/>
              </a:rPr>
              <a:t>9.35]</a:t>
            </a:r>
            <a:r>
              <a:rPr lang="zh-CN" altLang="zh-CN" sz="2600" dirty="0">
                <a:solidFill>
                  <a:schemeClr val="accent2"/>
                </a:solidFill>
                <a:ea typeface="宋体" pitchFamily="2" charset="-122"/>
              </a:rPr>
              <a:t>函数名作参数，通过一个公用接口调用三个函数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main( 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{ </a:t>
            </a:r>
            <a:r>
              <a:rPr lang="en-US" altLang="zh-CN" sz="2800" u="sng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 max(</a:t>
            </a:r>
            <a:r>
              <a:rPr lang="en-US" altLang="zh-CN" sz="2800" u="sng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),min(</a:t>
            </a:r>
            <a:r>
              <a:rPr lang="en-US" altLang="zh-CN" sz="2800" u="sng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),sum(</a:t>
            </a:r>
            <a:r>
              <a:rPr lang="en-US" altLang="zh-CN" sz="2800" u="sng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u="sng" dirty="0">
                <a:solidFill>
                  <a:srgbClr val="CC3300"/>
                </a:solidFill>
                <a:ea typeface="宋体" pitchFamily="2" charset="-122"/>
              </a:rPr>
              <a:t>);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u="sng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u="sng" dirty="0">
                <a:solidFill>
                  <a:srgbClr val="000000"/>
                </a:solidFill>
                <a:ea typeface="宋体" pitchFamily="2" charset="-122"/>
              </a:rPr>
              <a:t> process(</a:t>
            </a:r>
            <a:r>
              <a:rPr lang="en-US" altLang="zh-CN" sz="2800" u="sng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u="sng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800" u="sng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u="sng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800" u="sng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u="sng" dirty="0">
                <a:solidFill>
                  <a:srgbClr val="000000"/>
                </a:solidFill>
                <a:ea typeface="宋体" pitchFamily="2" charset="-122"/>
              </a:rPr>
              <a:t> (*)(</a:t>
            </a:r>
            <a:r>
              <a:rPr lang="en-US" altLang="zh-CN" sz="2800" u="sng" dirty="0" err="1">
                <a:solidFill>
                  <a:srgbClr val="000000"/>
                </a:solidFill>
                <a:ea typeface="宋体" pitchFamily="2" charset="-122"/>
              </a:rPr>
              <a:t>int,int</a:t>
            </a:r>
            <a:r>
              <a:rPr lang="en-US" altLang="zh-CN" sz="2800" u="sng" dirty="0">
                <a:solidFill>
                  <a:srgbClr val="000000"/>
                </a:solidFill>
                <a:ea typeface="宋体" pitchFamily="2" charset="-122"/>
              </a:rPr>
              <a:t>));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a,b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"Enter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a and b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:";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&gt;&gt; a &gt;&gt; b 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"max="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process(a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, b,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max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"min="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process(a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, b,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min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&lt;&lt;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"sum="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&lt;&lt; process(a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, b, </a:t>
            </a:r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sum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 &lt;&lt;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endl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;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return 0;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process(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</a:rPr>
              <a:t>x,int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 y, 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 (*fun)(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int,int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algn="l">
              <a:lnSpc>
                <a:spcPct val="95000"/>
              </a:lnSpc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{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return 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fun(</a:t>
            </a:r>
            <a:r>
              <a:rPr lang="en-US" altLang="zh-CN" sz="2800" dirty="0" err="1">
                <a:solidFill>
                  <a:srgbClr val="CC3300"/>
                </a:solidFill>
                <a:ea typeface="宋体" pitchFamily="2" charset="-122"/>
              </a:rPr>
              <a:t>x,y</a:t>
            </a:r>
            <a:r>
              <a:rPr lang="en-US" altLang="zh-CN" sz="2800" dirty="0">
                <a:solidFill>
                  <a:srgbClr val="CC3300"/>
                </a:solidFill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; 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</a:rPr>
              <a:t>}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4779268" y="1084312"/>
            <a:ext cx="4113212" cy="3208126"/>
            <a:chOff x="3408" y="834"/>
            <a:chExt cx="2255" cy="1774"/>
          </a:xfrm>
        </p:grpSpPr>
        <p:sp>
          <p:nvSpPr>
            <p:cNvPr id="56327" name="AutoShape 7"/>
            <p:cNvSpPr>
              <a:spLocks noChangeArrowheads="1"/>
            </p:cNvSpPr>
            <p:nvPr/>
          </p:nvSpPr>
          <p:spPr bwMode="auto">
            <a:xfrm>
              <a:off x="3408" y="834"/>
              <a:ext cx="2255" cy="816"/>
            </a:xfrm>
            <a:prstGeom prst="cloudCallout">
              <a:avLst>
                <a:gd name="adj1" fmla="val -28051"/>
                <a:gd name="adj2" fmla="val 74144"/>
              </a:avLst>
            </a:prstGeom>
            <a:solidFill>
              <a:srgbClr val="E7E7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400" dirty="0">
                  <a:solidFill>
                    <a:srgbClr val="CC3300"/>
                  </a:solidFill>
                  <a:ea typeface="宋体" pitchFamily="2" charset="-122"/>
                </a:rPr>
                <a:t>三次调用，传递了三个</a:t>
              </a:r>
            </a:p>
            <a:p>
              <a:r>
                <a:rPr lang="zh-CN" altLang="en-US" sz="2400" dirty="0">
                  <a:solidFill>
                    <a:srgbClr val="CC3300"/>
                  </a:solidFill>
                  <a:ea typeface="宋体" pitchFamily="2" charset="-122"/>
                </a:rPr>
                <a:t>不同的函数入口地址</a:t>
              </a: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3743" y="2160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3695" y="2400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3743" y="2608"/>
              <a:ext cx="38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1728788" y="4953000"/>
            <a:ext cx="6707188" cy="1905000"/>
            <a:chOff x="1089" y="3120"/>
            <a:chExt cx="4225" cy="1200"/>
          </a:xfrm>
        </p:grpSpPr>
        <p:sp>
          <p:nvSpPr>
            <p:cNvPr id="56326" name="AutoShape 6"/>
            <p:cNvSpPr>
              <a:spLocks noChangeArrowheads="1"/>
            </p:cNvSpPr>
            <p:nvPr/>
          </p:nvSpPr>
          <p:spPr bwMode="auto">
            <a:xfrm>
              <a:off x="2592" y="3120"/>
              <a:ext cx="2722" cy="1200"/>
            </a:xfrm>
            <a:prstGeom prst="cloudCallout">
              <a:avLst>
                <a:gd name="adj1" fmla="val -77847"/>
                <a:gd name="adj2" fmla="val 8833"/>
              </a:avLst>
            </a:prstGeom>
            <a:solidFill>
              <a:srgbClr val="FFFFD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kumimoji="0" lang="zh-CN" altLang="en-US" sz="2400">
                  <a:solidFill>
                    <a:srgbClr val="CC3300"/>
                  </a:solidFill>
                  <a:ea typeface="宋体" pitchFamily="2" charset="-122"/>
                </a:rPr>
                <a:t>使用函数指针可以</a:t>
              </a:r>
            </a:p>
            <a:p>
              <a:pPr algn="l"/>
              <a:r>
                <a:rPr kumimoji="0" lang="zh-CN" altLang="en-US" sz="2400">
                  <a:solidFill>
                    <a:srgbClr val="CC3300"/>
                  </a:solidFill>
                  <a:ea typeface="宋体" pitchFamily="2" charset="-122"/>
                </a:rPr>
                <a:t>编写通用处理的函数，</a:t>
              </a:r>
            </a:p>
            <a:p>
              <a:pPr algn="l"/>
              <a:r>
                <a:rPr kumimoji="0" lang="zh-CN" altLang="en-US" sz="2400">
                  <a:solidFill>
                    <a:srgbClr val="CC3300"/>
                  </a:solidFill>
                  <a:ea typeface="宋体" pitchFamily="2" charset="-122"/>
                </a:rPr>
                <a:t>使源程序代码简化。</a:t>
              </a:r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1089" y="3744"/>
              <a:ext cx="70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rgbClr val="AEAEAE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rgbClr val="AEAEAE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14162</Words>
  <Application>Microsoft Office PowerPoint</Application>
  <PresentationFormat>全屏显示(4:3)</PresentationFormat>
  <Paragraphs>2283</Paragraphs>
  <Slides>153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153</vt:i4>
      </vt:variant>
    </vt:vector>
  </HeadingPairs>
  <TitlesOfParts>
    <vt:vector size="155" baseType="lpstr">
      <vt:lpstr>默认设计模板</vt:lpstr>
      <vt:lpstr>Equation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9.11  用 typedef 定义新类型名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Yun</dc:creator>
  <cp:lastModifiedBy>lenovo</cp:lastModifiedBy>
  <cp:revision>1715</cp:revision>
  <dcterms:created xsi:type="dcterms:W3CDTF">1999-03-04T05:56:27Z</dcterms:created>
  <dcterms:modified xsi:type="dcterms:W3CDTF">2016-12-23T09:35:52Z</dcterms:modified>
</cp:coreProperties>
</file>