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9" r:id="rId2"/>
    <p:sldId id="375" r:id="rId3"/>
    <p:sldId id="322" r:id="rId4"/>
    <p:sldId id="293" r:id="rId5"/>
    <p:sldId id="297" r:id="rId6"/>
    <p:sldId id="324" r:id="rId7"/>
    <p:sldId id="325" r:id="rId8"/>
    <p:sldId id="323" r:id="rId9"/>
    <p:sldId id="298" r:id="rId10"/>
    <p:sldId id="296" r:id="rId11"/>
    <p:sldId id="300" r:id="rId12"/>
    <p:sldId id="302" r:id="rId13"/>
    <p:sldId id="303" r:id="rId14"/>
    <p:sldId id="299" r:id="rId15"/>
    <p:sldId id="301" r:id="rId16"/>
    <p:sldId id="313" r:id="rId17"/>
    <p:sldId id="357" r:id="rId18"/>
    <p:sldId id="358" r:id="rId19"/>
    <p:sldId id="359" r:id="rId20"/>
    <p:sldId id="360" r:id="rId21"/>
    <p:sldId id="361" r:id="rId22"/>
    <p:sldId id="305" r:id="rId23"/>
    <p:sldId id="326" r:id="rId24"/>
    <p:sldId id="327" r:id="rId25"/>
    <p:sldId id="304" r:id="rId26"/>
    <p:sldId id="370" r:id="rId27"/>
    <p:sldId id="371" r:id="rId28"/>
    <p:sldId id="328" r:id="rId29"/>
    <p:sldId id="331" r:id="rId30"/>
    <p:sldId id="362" r:id="rId31"/>
    <p:sldId id="329" r:id="rId32"/>
    <p:sldId id="364" r:id="rId33"/>
    <p:sldId id="333" r:id="rId34"/>
    <p:sldId id="336" r:id="rId35"/>
    <p:sldId id="335" r:id="rId36"/>
    <p:sldId id="337" r:id="rId37"/>
    <p:sldId id="334" r:id="rId38"/>
    <p:sldId id="338" r:id="rId39"/>
    <p:sldId id="339" r:id="rId40"/>
    <p:sldId id="343" r:id="rId41"/>
    <p:sldId id="340" r:id="rId42"/>
    <p:sldId id="342" r:id="rId43"/>
    <p:sldId id="341" r:id="rId44"/>
    <p:sldId id="345" r:id="rId45"/>
    <p:sldId id="372" r:id="rId46"/>
    <p:sldId id="373" r:id="rId47"/>
    <p:sldId id="347" r:id="rId48"/>
    <p:sldId id="365" r:id="rId49"/>
    <p:sldId id="366" r:id="rId50"/>
    <p:sldId id="348" r:id="rId51"/>
    <p:sldId id="368" r:id="rId52"/>
    <p:sldId id="369" r:id="rId53"/>
    <p:sldId id="367" r:id="rId54"/>
    <p:sldId id="292" r:id="rId55"/>
    <p:sldId id="377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06600"/>
    <a:srgbClr val="339933"/>
    <a:srgbClr val="FF99FF"/>
    <a:srgbClr val="FFFFCC"/>
    <a:srgbClr val="CC00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6481" autoAdjust="0"/>
  </p:normalViewPr>
  <p:slideViewPr>
    <p:cSldViewPr>
      <p:cViewPr>
        <p:scale>
          <a:sx n="100" d="100"/>
          <a:sy n="100" d="100"/>
        </p:scale>
        <p:origin x="-1308" y="-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DBC5-A84C-4597-B2BD-5A264BA6ABED}" type="datetimeFigureOut">
              <a:rPr lang="zh-CN" altLang="en-US" smtClean="0"/>
              <a:t>2019/12/31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7655-8B2A-4BCB-A38E-6D08349B4F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51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C0000"/>
                </a:solidFill>
              </a:rPr>
              <a:t>[</a:t>
            </a:r>
            <a:r>
              <a:rPr lang="zh-CN" altLang="en-US" b="1" dirty="0" smtClean="0">
                <a:solidFill>
                  <a:srgbClr val="CC0000"/>
                </a:solidFill>
              </a:rPr>
              <a:t>例</a:t>
            </a:r>
            <a:r>
              <a:rPr lang="en-US" altLang="zh-CN" b="1" dirty="0" smtClean="0">
                <a:solidFill>
                  <a:srgbClr val="CC0000"/>
                </a:solidFill>
              </a:rPr>
              <a:t>10.14] </a:t>
            </a:r>
            <a:r>
              <a:rPr lang="zh-CN" altLang="en-US" b="1" dirty="0" smtClean="0">
                <a:solidFill>
                  <a:srgbClr val="CC0000"/>
                </a:solidFill>
              </a:rPr>
              <a:t>讲稿中与教材中不一致，但同样说明问题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27655-8B2A-4BCB-A38E-6D08349B4F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3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27655-8B2A-4BCB-A38E-6D08349B4F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1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4F7461-7886-4DFA-9E19-DA41EA783F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530980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6BF8A-4D62-46DD-9BDA-00AA41F07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624480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6F0F4-5E8E-4DF1-947E-3AEC9D6A9A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903666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9B248-602D-427E-9694-17E84D8E6C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979157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EE127-A0CC-41A4-9166-3C5FFDA2B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45476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EC79E-72EB-47B1-A748-BD43C399F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785140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15666-3C4B-4E7B-8C43-E1CC3620EC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381927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75165-CA67-4BA5-9EFA-51B9653DC0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278801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1B0D7-1838-4406-89B6-0828CCAB87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636949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B11F0-A44D-46B1-A5BE-F4E7B7CA59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36393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D9162-7215-4DA1-950D-CD1DA140FB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096193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623EB1-7422-400C-9EA8-D8FAE34873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Oval 7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611938"/>
            <a:ext cx="304800" cy="304800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Freeform 8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88138"/>
            <a:ext cx="360362" cy="179387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88138"/>
            <a:ext cx="360362" cy="179387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CCECFF"/>
              </a:gs>
              <a:gs pos="100000">
                <a:srgbClr val="CCECF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7696200" y="14288"/>
            <a:ext cx="1412875" cy="396875"/>
            <a:chOff x="2267" y="1593"/>
            <a:chExt cx="672" cy="250"/>
          </a:xfrm>
        </p:grpSpPr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>
              <a:off x="2267" y="1632"/>
              <a:ext cx="672" cy="192"/>
            </a:xfrm>
            <a:prstGeom prst="plus">
              <a:avLst>
                <a:gd name="adj" fmla="val 25000"/>
              </a:avLst>
            </a:prstGeom>
            <a:solidFill>
              <a:srgbClr val="D3D3D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2304" y="1593"/>
              <a:ext cx="560" cy="250"/>
            </a:xfrm>
            <a:prstGeom prst="rect">
              <a:avLst/>
            </a:prstGeom>
            <a:noFill/>
            <a:ln>
              <a:noFill/>
            </a:ln>
            <a:effectLst>
              <a:outerShdw dist="28398" dir="1593903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第 </a:t>
              </a:r>
              <a:r>
                <a:rPr lang="en-US" altLang="zh-CN" sz="2000" b="1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10 </a:t>
              </a:r>
              <a:r>
                <a:rPr lang="zh-CN" altLang="en-US" sz="2000" b="1">
                  <a:solidFill>
                    <a:srgbClr val="CC3300"/>
                  </a:solidFill>
                  <a:latin typeface="Lucida Sans Unicode" pitchFamily="34" charset="0"/>
                  <a:ea typeface="隶书" pitchFamily="49" charset="-122"/>
                </a:rPr>
                <a:t>章</a:t>
              </a:r>
            </a:p>
          </p:txBody>
        </p:sp>
      </p:grp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1258888" y="6597650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南京航空航天大学计算机基础教学实验中心  制作（版权所有</a:t>
            </a:r>
            <a:r>
              <a:rPr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） </a:t>
            </a:r>
            <a:endParaRPr lang="zh-CN" altLang="en-US" sz="1400" dirty="0">
              <a:solidFill>
                <a:srgbClr val="5A5A5A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第 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章  类和对象 </a:t>
            </a:r>
            <a:endParaRPr lang="zh-CN" altLang="en-US"/>
          </a:p>
        </p:txBody>
      </p:sp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2743200" y="2133600"/>
          <a:ext cx="5943600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剪辑" r:id="rId3" imgW="3763440" imgH="3535200" progId="MS_ClipArt_Gallery.2">
                  <p:embed/>
                </p:oleObj>
              </mc:Choice>
              <mc:Fallback>
                <p:oleObj name="剪辑" r:id="rId3" imgW="3763440" imgH="3535200" progId="MS_ClipArt_Gallery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5943600" cy="401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WordArt 24"/>
          <p:cNvSpPr>
            <a:spLocks noChangeArrowheads="1" noChangeShapeType="1" noTextEdit="1"/>
          </p:cNvSpPr>
          <p:nvPr/>
        </p:nvSpPr>
        <p:spPr bwMode="auto">
          <a:xfrm>
            <a:off x="0" y="1600200"/>
            <a:ext cx="4343400" cy="1371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5125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宋体"/>
                <a:ea typeface="宋体"/>
              </a:rPr>
              <a:t>Class and Object</a:t>
            </a:r>
            <a:endParaRPr lang="zh-CN" altLang="en-US" sz="3600" kern="1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/>
                </a:outerShdw>
              </a:effectLst>
              <a:latin typeface="宋体"/>
              <a:ea typeface="宋体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04800" y="467072"/>
            <a:ext cx="700405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</a:rPr>
              <a:t>// </a:t>
            </a:r>
            <a:r>
              <a:rPr lang="zh-CN" altLang="en-US" b="1">
                <a:solidFill>
                  <a:srgbClr val="CC0000"/>
                </a:solidFill>
              </a:rPr>
              <a:t>在类体外定义成员函数</a:t>
            </a:r>
          </a:p>
          <a:p>
            <a:r>
              <a:rPr lang="en-US" altLang="zh-CN" b="1"/>
              <a:t>void </a:t>
            </a:r>
            <a:r>
              <a:rPr lang="en-US" altLang="zh-CN" b="1" u="sng"/>
              <a:t>Person::</a:t>
            </a:r>
            <a:r>
              <a:rPr lang="en-US" altLang="zh-CN" b="1"/>
              <a:t>SetData(char n[ ], char s, int a) 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strcpy(Name, n);</a:t>
            </a:r>
          </a:p>
          <a:p>
            <a:r>
              <a:rPr lang="en-US" altLang="zh-CN" b="1"/>
              <a:t>	Sex=s;</a:t>
            </a:r>
          </a:p>
          <a:p>
            <a:r>
              <a:rPr lang="en-US" altLang="zh-CN" b="1"/>
              <a:t>	Age=a;</a:t>
            </a:r>
          </a:p>
          <a:p>
            <a:r>
              <a:rPr lang="en-US" altLang="zh-CN" b="1"/>
              <a:t>}</a:t>
            </a:r>
          </a:p>
          <a:p>
            <a:endParaRPr lang="en-US" altLang="zh-CN" b="1"/>
          </a:p>
          <a:p>
            <a:r>
              <a:rPr lang="en-US" altLang="zh-CN" b="1"/>
              <a:t>void</a:t>
            </a:r>
            <a:r>
              <a:rPr lang="en-US" altLang="zh-CN" b="1" u="sng"/>
              <a:t> Person::</a:t>
            </a:r>
            <a:r>
              <a:rPr lang="en-US" altLang="zh-CN" b="1"/>
              <a:t>GetName( char *n 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strcpy(n, Name);</a:t>
            </a:r>
          </a:p>
          <a:p>
            <a:r>
              <a:rPr lang="en-US" altLang="zh-CN" b="1"/>
              <a:t>}</a:t>
            </a:r>
          </a:p>
        </p:txBody>
      </p:sp>
      <p:grpSp>
        <p:nvGrpSpPr>
          <p:cNvPr id="73745" name="Group 17"/>
          <p:cNvGrpSpPr>
            <a:grpSpLocks/>
          </p:cNvGrpSpPr>
          <p:nvPr/>
        </p:nvGrpSpPr>
        <p:grpSpPr bwMode="auto">
          <a:xfrm>
            <a:off x="1066800" y="1381472"/>
            <a:ext cx="7848600" cy="4495800"/>
            <a:chOff x="816" y="1152"/>
            <a:chExt cx="4944" cy="2832"/>
          </a:xfrm>
        </p:grpSpPr>
        <p:sp>
          <p:nvSpPr>
            <p:cNvPr id="73746" name="AutoShape 18"/>
            <p:cNvSpPr>
              <a:spLocks noChangeArrowheads="1"/>
            </p:cNvSpPr>
            <p:nvPr/>
          </p:nvSpPr>
          <p:spPr bwMode="auto">
            <a:xfrm>
              <a:off x="3504" y="2400"/>
              <a:ext cx="2256" cy="1584"/>
            </a:xfrm>
            <a:prstGeom prst="cloudCallout">
              <a:avLst>
                <a:gd name="adj1" fmla="val -128856"/>
                <a:gd name="adj2" fmla="val -127778"/>
              </a:avLst>
            </a:prstGeom>
            <a:solidFill>
              <a:srgbClr val="FFFFD9"/>
            </a:solidFill>
            <a:ln w="9525">
              <a:solidFill>
                <a:srgbClr val="3399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zh-CN" b="1">
                  <a:ea typeface="楷体_GB2312" pitchFamily="49" charset="-122"/>
                </a:rPr>
                <a:t>限定</a:t>
              </a:r>
              <a:r>
                <a:rPr lang="en-US" altLang="zh-CN" sz="3200" b="1"/>
                <a:t>SetData( )</a:t>
              </a:r>
              <a:r>
                <a:rPr lang="zh-CN" altLang="en-US" b="1">
                  <a:ea typeface="楷体_GB2312" pitchFamily="49" charset="-122"/>
                </a:rPr>
                <a:t>函数</a:t>
              </a:r>
            </a:p>
            <a:p>
              <a:r>
                <a:rPr lang="zh-CN" altLang="en-US" b="1">
                  <a:ea typeface="楷体_GB2312" pitchFamily="49" charset="-122"/>
                </a:rPr>
                <a:t>属于</a:t>
              </a:r>
              <a:r>
                <a:rPr lang="en-US" altLang="zh-CN" b="1">
                  <a:ea typeface="楷体_GB2312" pitchFamily="49" charset="-122"/>
                </a:rPr>
                <a:t>Person</a:t>
              </a:r>
              <a:r>
                <a:rPr lang="zh-CN" altLang="en-US" b="1">
                  <a:ea typeface="楷体_GB2312" pitchFamily="49" charset="-122"/>
                </a:rPr>
                <a:t>类</a:t>
              </a:r>
            </a:p>
          </p:txBody>
        </p:sp>
        <p:sp>
          <p:nvSpPr>
            <p:cNvPr id="73747" name="Line 19"/>
            <p:cNvSpPr>
              <a:spLocks noChangeShapeType="1"/>
            </p:cNvSpPr>
            <p:nvPr/>
          </p:nvSpPr>
          <p:spPr bwMode="auto">
            <a:xfrm flipV="1">
              <a:off x="816" y="1152"/>
              <a:ext cx="864" cy="0"/>
            </a:xfrm>
            <a:prstGeom prst="line">
              <a:avLst/>
            </a:prstGeom>
            <a:noFill/>
            <a:ln w="7620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04800" y="1524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457200" y="914400"/>
            <a:ext cx="374967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char </a:t>
            </a:r>
            <a:r>
              <a:rPr lang="en-US" altLang="zh-CN" b="1" u="sng"/>
              <a:t>Person::</a:t>
            </a:r>
            <a:r>
              <a:rPr lang="en-US" altLang="zh-CN" b="1"/>
              <a:t>GetSex( ) 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return Sex;</a:t>
            </a:r>
          </a:p>
          <a:p>
            <a:r>
              <a:rPr lang="en-US" altLang="zh-CN" b="1"/>
              <a:t>}</a:t>
            </a:r>
          </a:p>
          <a:p>
            <a:endParaRPr lang="en-US" altLang="zh-CN" b="1"/>
          </a:p>
          <a:p>
            <a:r>
              <a:rPr lang="en-US" altLang="zh-CN" b="1"/>
              <a:t>int </a:t>
            </a:r>
            <a:r>
              <a:rPr lang="en-US" altLang="zh-CN" b="1" u="sng"/>
              <a:t>Person::</a:t>
            </a:r>
            <a:r>
              <a:rPr lang="en-US" altLang="zh-CN" b="1"/>
              <a:t>GetAge( )</a:t>
            </a:r>
          </a:p>
          <a:p>
            <a:r>
              <a:rPr lang="en-US" altLang="zh-CN" b="1"/>
              <a:t>{</a:t>
            </a:r>
          </a:p>
          <a:p>
            <a:r>
              <a:rPr lang="en-US" altLang="zh-CN" b="1"/>
              <a:t>	return Age;</a:t>
            </a:r>
          </a:p>
          <a:p>
            <a:r>
              <a:rPr lang="en-US" altLang="zh-CN" b="1"/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4288" y="152400"/>
            <a:ext cx="871745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10.3  </a:t>
            </a:r>
            <a:r>
              <a:rPr lang="zh-CN" altLang="en-US" b="1" dirty="0">
                <a:solidFill>
                  <a:srgbClr val="CC0000"/>
                </a:solidFill>
              </a:rPr>
              <a:t>测试</a:t>
            </a:r>
            <a:r>
              <a:rPr lang="en-US" altLang="zh-CN" b="1" dirty="0">
                <a:solidFill>
                  <a:srgbClr val="CC0000"/>
                </a:solidFill>
              </a:rPr>
              <a:t>Person</a:t>
            </a:r>
            <a:r>
              <a:rPr lang="zh-CN" altLang="en-US" b="1" dirty="0">
                <a:solidFill>
                  <a:srgbClr val="CC0000"/>
                </a:solidFill>
              </a:rPr>
              <a:t>类</a:t>
            </a:r>
          </a:p>
          <a:p>
            <a:r>
              <a:rPr lang="fr-FR" altLang="zh-CN" b="1" dirty="0"/>
              <a:t>#include &lt;iostream&gt;</a:t>
            </a:r>
            <a:endParaRPr lang="zh-CN" altLang="zh-CN" b="1" dirty="0"/>
          </a:p>
          <a:p>
            <a:r>
              <a:rPr lang="fr-FR" altLang="zh-CN" b="1" dirty="0"/>
              <a:t>#include &lt;cstring&gt;</a:t>
            </a:r>
            <a:endParaRPr lang="zh-CN" altLang="zh-CN" b="1" dirty="0"/>
          </a:p>
          <a:p>
            <a:r>
              <a:rPr lang="fr-FR" altLang="zh-CN" b="1" dirty="0"/>
              <a:t>using namespace std;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#</a:t>
            </a:r>
            <a:r>
              <a:rPr lang="en-US" altLang="zh-CN" b="1" dirty="0"/>
              <a:t>include "</a:t>
            </a:r>
            <a:r>
              <a:rPr lang="en-US" altLang="zh-CN" b="1" dirty="0" err="1"/>
              <a:t>person.h</a:t>
            </a:r>
            <a:r>
              <a:rPr lang="en-US" altLang="zh-CN" b="1" dirty="0"/>
              <a:t>"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包含</a:t>
            </a:r>
            <a:r>
              <a:rPr lang="zh-CN" altLang="en-US" b="1" u="sng" dirty="0">
                <a:solidFill>
                  <a:srgbClr val="006600"/>
                </a:solidFill>
              </a:rPr>
              <a:t>例</a:t>
            </a:r>
            <a:r>
              <a:rPr lang="en-US" altLang="zh-CN" b="1" u="sng" dirty="0">
                <a:solidFill>
                  <a:srgbClr val="006600"/>
                </a:solidFill>
              </a:rPr>
              <a:t>10.1</a:t>
            </a:r>
            <a:r>
              <a:rPr lang="zh-CN" altLang="en-US" b="1" dirty="0">
                <a:solidFill>
                  <a:srgbClr val="006600"/>
                </a:solidFill>
              </a:rPr>
              <a:t>或</a:t>
            </a:r>
            <a:r>
              <a:rPr lang="zh-CN" altLang="en-US" b="1" u="sng" dirty="0">
                <a:solidFill>
                  <a:srgbClr val="006600"/>
                </a:solidFill>
              </a:rPr>
              <a:t>例</a:t>
            </a:r>
            <a:r>
              <a:rPr lang="en-US" altLang="zh-CN" b="1" u="sng" dirty="0">
                <a:solidFill>
                  <a:srgbClr val="006600"/>
                </a:solidFill>
              </a:rPr>
              <a:t>10.2</a:t>
            </a:r>
            <a:r>
              <a:rPr lang="zh-CN" altLang="en-US" b="1" dirty="0">
                <a:solidFill>
                  <a:srgbClr val="006600"/>
                </a:solidFill>
              </a:rPr>
              <a:t>中的头文件</a:t>
            </a:r>
          </a:p>
          <a:p>
            <a:pPr>
              <a:lnSpc>
                <a:spcPct val="11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 )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{</a:t>
            </a:r>
            <a:r>
              <a:rPr lang="en-US" altLang="zh-CN" b="1" dirty="0"/>
              <a:t>	Person a, *pa;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char name[20];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>
                <a:solidFill>
                  <a:srgbClr val="CC0000"/>
                </a:solidFill>
              </a:rPr>
              <a:t>a.SetData</a:t>
            </a:r>
            <a:r>
              <a:rPr lang="en-US" altLang="zh-CN" b="1" dirty="0"/>
              <a:t>("Cheng", 'F', 20);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>
                <a:solidFill>
                  <a:srgbClr val="CC0000"/>
                </a:solidFill>
              </a:rPr>
              <a:t>a.GetName</a:t>
            </a:r>
            <a:r>
              <a:rPr lang="en-US" altLang="zh-CN" b="1" dirty="0"/>
              <a:t>(name);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"Name: " &lt;&lt; name 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Sex: " &lt;&lt; </a:t>
            </a:r>
            <a:r>
              <a:rPr lang="en-US" altLang="zh-CN" b="1" dirty="0" err="1">
                <a:solidFill>
                  <a:srgbClr val="CC0000"/>
                </a:solidFill>
              </a:rPr>
              <a:t>a.GetSex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	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Age: " &lt;&lt; </a:t>
            </a:r>
            <a:r>
              <a:rPr lang="en-US" altLang="zh-CN" b="1" dirty="0" err="1">
                <a:solidFill>
                  <a:srgbClr val="CC0000"/>
                </a:solidFill>
              </a:rPr>
              <a:t>a.GetAge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</p:txBody>
      </p: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7202488" y="3082925"/>
            <a:ext cx="2093912" cy="2362200"/>
            <a:chOff x="4537" y="2112"/>
            <a:chExt cx="1319" cy="1488"/>
          </a:xfrm>
        </p:grpSpPr>
        <p:sp>
          <p:nvSpPr>
            <p:cNvPr id="79882" name="AutoShape 10"/>
            <p:cNvSpPr>
              <a:spLocks/>
            </p:cNvSpPr>
            <p:nvPr/>
          </p:nvSpPr>
          <p:spPr bwMode="auto">
            <a:xfrm>
              <a:off x="4537" y="2112"/>
              <a:ext cx="288" cy="1488"/>
            </a:xfrm>
            <a:prstGeom prst="rightBrace">
              <a:avLst>
                <a:gd name="adj1" fmla="val 43056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9883" name="Text Box 11"/>
            <p:cNvSpPr txBox="1">
              <a:spLocks noChangeArrowheads="1"/>
            </p:cNvSpPr>
            <p:nvPr/>
          </p:nvSpPr>
          <p:spPr bwMode="auto">
            <a:xfrm>
              <a:off x="4734" y="2524"/>
              <a:ext cx="112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通过对象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访问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公有成员 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150813" y="533400"/>
            <a:ext cx="7368748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006600"/>
                </a:solidFill>
              </a:rPr>
              <a:t>// Person a, *pa;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pa=&amp;a;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SetData</a:t>
            </a:r>
            <a:r>
              <a:rPr lang="en-US" altLang="zh-CN" b="1" dirty="0"/>
              <a:t>("Zhang", 'M', 18);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GetName</a:t>
            </a:r>
            <a:r>
              <a:rPr lang="en-US" altLang="zh-CN" b="1" dirty="0"/>
              <a:t>(name);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"Name: " &lt;&lt; name 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Sex: " &lt;&lt;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GetSex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/>
              <a:t>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 Age: " &lt;&lt; </a:t>
            </a:r>
            <a:r>
              <a:rPr lang="en-US" altLang="zh-CN" b="1" dirty="0">
                <a:solidFill>
                  <a:srgbClr val="CC0000"/>
                </a:solidFill>
              </a:rPr>
              <a:t>pa</a:t>
            </a:r>
            <a:r>
              <a:rPr lang="zh-CN" altLang="en-US" b="1" dirty="0">
                <a:solidFill>
                  <a:srgbClr val="CC0000"/>
                </a:solidFill>
              </a:rPr>
              <a:t>－</a:t>
            </a:r>
            <a:r>
              <a:rPr lang="en-US" altLang="zh-CN" b="1" dirty="0">
                <a:solidFill>
                  <a:srgbClr val="CC0000"/>
                </a:solidFill>
              </a:rPr>
              <a:t>&gt;</a:t>
            </a:r>
            <a:r>
              <a:rPr lang="en-US" altLang="zh-CN" b="1" dirty="0" err="1">
                <a:solidFill>
                  <a:srgbClr val="CC0000"/>
                </a:solidFill>
              </a:rPr>
              <a:t>GetAge</a:t>
            </a:r>
            <a:r>
              <a:rPr lang="en-US" altLang="zh-CN" b="1" dirty="0">
                <a:solidFill>
                  <a:srgbClr val="CC0000"/>
                </a:solidFill>
              </a:rPr>
              <a:t>( )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endl</a:t>
            </a:r>
            <a:r>
              <a:rPr lang="en-US" altLang="zh-CN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   return </a:t>
            </a:r>
            <a:r>
              <a:rPr lang="en-US" altLang="zh-CN" b="1" dirty="0"/>
              <a:t>0;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grpSp>
        <p:nvGrpSpPr>
          <p:cNvPr id="80903" name="Group 1031"/>
          <p:cNvGrpSpPr>
            <a:grpSpLocks/>
          </p:cNvGrpSpPr>
          <p:nvPr/>
        </p:nvGrpSpPr>
        <p:grpSpPr bwMode="auto">
          <a:xfrm>
            <a:off x="7239000" y="1484784"/>
            <a:ext cx="2085975" cy="2438400"/>
            <a:chOff x="4560" y="1248"/>
            <a:chExt cx="1314" cy="1536"/>
          </a:xfrm>
        </p:grpSpPr>
        <p:sp>
          <p:nvSpPr>
            <p:cNvPr id="80901" name="AutoShape 1029"/>
            <p:cNvSpPr>
              <a:spLocks/>
            </p:cNvSpPr>
            <p:nvPr/>
          </p:nvSpPr>
          <p:spPr bwMode="auto">
            <a:xfrm>
              <a:off x="4560" y="1248"/>
              <a:ext cx="288" cy="1536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0902" name="Text Box 1030"/>
            <p:cNvSpPr txBox="1">
              <a:spLocks noChangeArrowheads="1"/>
            </p:cNvSpPr>
            <p:nvPr/>
          </p:nvSpPr>
          <p:spPr bwMode="auto">
            <a:xfrm>
              <a:off x="4752" y="1708"/>
              <a:ext cx="112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通过指针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访问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公有成员 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90500" y="0"/>
            <a:ext cx="74295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CC0000"/>
                </a:solidFill>
              </a:rPr>
              <a:t>[</a:t>
            </a:r>
            <a:r>
              <a:rPr lang="zh-CN" altLang="en-US" b="1">
                <a:solidFill>
                  <a:srgbClr val="CC0000"/>
                </a:solidFill>
              </a:rPr>
              <a:t>例</a:t>
            </a:r>
            <a:r>
              <a:rPr lang="en-US" altLang="zh-CN" b="1">
                <a:solidFill>
                  <a:srgbClr val="CC0000"/>
                </a:solidFill>
              </a:rPr>
              <a:t>10.4]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定义并测试长方形类</a:t>
            </a:r>
            <a:r>
              <a:rPr lang="en-US" altLang="zh-CN" b="1">
                <a:solidFill>
                  <a:schemeClr val="accent2"/>
                </a:solidFill>
              </a:rPr>
              <a:t>Crect</a:t>
            </a: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,</a:t>
            </a:r>
            <a:endParaRPr lang="en-US" altLang="zh-CN" b="1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长方形是由左上角坐标</a:t>
            </a:r>
            <a:r>
              <a:rPr lang="en-US" altLang="zh-CN" b="1">
                <a:solidFill>
                  <a:schemeClr val="accent2"/>
                </a:solidFill>
              </a:rPr>
              <a:t>(left, top)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chemeClr val="accent2"/>
                </a:solidFill>
                <a:latin typeface="宋体" pitchFamily="2" charset="-122"/>
              </a:rPr>
              <a:t>        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和右下角坐标</a:t>
            </a:r>
            <a:r>
              <a:rPr lang="en-US" altLang="zh-CN" b="1">
                <a:solidFill>
                  <a:schemeClr val="accent2"/>
                </a:solidFill>
              </a:rPr>
              <a:t>(right, bottom)</a:t>
            </a:r>
            <a:r>
              <a:rPr lang="zh-CN" altLang="en-US" b="1">
                <a:solidFill>
                  <a:schemeClr val="accent2"/>
                </a:solidFill>
                <a:latin typeface="宋体" pitchFamily="2" charset="-122"/>
              </a:rPr>
              <a:t>组成。</a:t>
            </a:r>
            <a:endParaRPr lang="zh-CN" altLang="en-US" b="1"/>
          </a:p>
        </p:txBody>
      </p:sp>
      <p:grpSp>
        <p:nvGrpSpPr>
          <p:cNvPr id="76814" name="Group 14"/>
          <p:cNvGrpSpPr>
            <a:grpSpLocks/>
          </p:cNvGrpSpPr>
          <p:nvPr/>
        </p:nvGrpSpPr>
        <p:grpSpPr bwMode="auto">
          <a:xfrm>
            <a:off x="1600200" y="1981200"/>
            <a:ext cx="4737100" cy="2667000"/>
            <a:chOff x="2784" y="816"/>
            <a:chExt cx="2984" cy="1680"/>
          </a:xfrm>
        </p:grpSpPr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264" y="1152"/>
              <a:ext cx="134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2784" y="816"/>
              <a:ext cx="10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(left, top)</a:t>
              </a:r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4231" y="2169"/>
              <a:ext cx="15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(right, bottom)</a:t>
              </a:r>
            </a:p>
          </p:txBody>
        </p:sp>
        <p:sp>
          <p:nvSpPr>
            <p:cNvPr id="76818" name="Text Box 18"/>
            <p:cNvSpPr txBox="1">
              <a:spLocks noChangeArrowheads="1"/>
            </p:cNvSpPr>
            <p:nvPr/>
          </p:nvSpPr>
          <p:spPr bwMode="auto">
            <a:xfrm>
              <a:off x="3103" y="98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●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4427" y="196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CC0066"/>
                  </a:solidFill>
                  <a:ea typeface="楷体_GB2312" pitchFamily="49" charset="-122"/>
                </a:rPr>
                <a:t>●</a:t>
              </a:r>
              <a:endParaRPr lang="en-US" altLang="zh-CN" b="1">
                <a:ea typeface="楷体_GB2312" pitchFamily="49" charset="-122"/>
              </a:endParaRPr>
            </a:p>
          </p:txBody>
        </p:sp>
      </p:grpSp>
      <p:sp>
        <p:nvSpPr>
          <p:cNvPr id="76820" name="Rectangle 20"/>
          <p:cNvSpPr>
            <a:spLocks noChangeArrowheads="1"/>
          </p:cNvSpPr>
          <p:nvPr/>
        </p:nvSpPr>
        <p:spPr bwMode="auto">
          <a:xfrm>
            <a:off x="1752600" y="5410200"/>
            <a:ext cx="5644792" cy="5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见  </a:t>
            </a:r>
            <a:r>
              <a:rPr lang="zh-CN" altLang="en-US" b="1" dirty="0">
                <a:solidFill>
                  <a:srgbClr val="CC0000"/>
                </a:solidFill>
              </a:rPr>
              <a:t>“第</a:t>
            </a:r>
            <a:r>
              <a:rPr lang="en-US" altLang="zh-CN" b="1" dirty="0">
                <a:solidFill>
                  <a:srgbClr val="CC0000"/>
                </a:solidFill>
              </a:rPr>
              <a:t>10</a:t>
            </a:r>
            <a:r>
              <a:rPr lang="zh-CN" altLang="en-US" b="1" dirty="0">
                <a:solidFill>
                  <a:srgbClr val="CC0000"/>
                </a:solidFill>
              </a:rPr>
              <a:t>章 类和对象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zh-CN" altLang="en-US" b="1" dirty="0">
                <a:solidFill>
                  <a:srgbClr val="CC0000"/>
                </a:solidFill>
              </a:rPr>
              <a:t>例子</a:t>
            </a:r>
            <a:r>
              <a:rPr lang="en-US" altLang="zh-CN" b="1" dirty="0" smtClean="0">
                <a:solidFill>
                  <a:srgbClr val="CC0000"/>
                </a:solidFill>
              </a:rPr>
              <a:t>).</a:t>
            </a:r>
            <a:r>
              <a:rPr lang="en-US" altLang="zh-CN" b="1" dirty="0" err="1" smtClean="0">
                <a:solidFill>
                  <a:srgbClr val="CC0000"/>
                </a:solidFill>
              </a:rPr>
              <a:t>docx</a:t>
            </a:r>
            <a:r>
              <a:rPr lang="en-US" altLang="zh-CN" b="1" dirty="0" smtClean="0">
                <a:solidFill>
                  <a:srgbClr val="CC0000"/>
                </a:solidFill>
              </a:rPr>
              <a:t>”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0" y="762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10.1.5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对象的存储空间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533400" y="7000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定义对象后，对象数据成员占用不同的存储空间。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785813" y="1370013"/>
            <a:ext cx="48529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Person a, b, *pa=&amp;a, *pb=&amp;b;</a:t>
            </a:r>
          </a:p>
          <a:p>
            <a:r>
              <a:rPr lang="en-US" altLang="zh-CN" b="1">
                <a:ea typeface="楷体_GB2312" pitchFamily="49" charset="-122"/>
              </a:rPr>
              <a:t>a.SetData("Cheng", 'F', 20);</a:t>
            </a:r>
          </a:p>
          <a:p>
            <a:r>
              <a:rPr lang="en-US" altLang="zh-CN" b="1">
                <a:ea typeface="楷体_GB2312" pitchFamily="49" charset="-122"/>
              </a:rPr>
              <a:t>b.SetData("Zhang", 'M', 18);</a:t>
            </a:r>
          </a:p>
        </p:txBody>
      </p:sp>
      <p:grpSp>
        <p:nvGrpSpPr>
          <p:cNvPr id="78908" name="Group 60"/>
          <p:cNvGrpSpPr>
            <a:grpSpLocks/>
          </p:cNvGrpSpPr>
          <p:nvPr/>
        </p:nvGrpSpPr>
        <p:grpSpPr bwMode="auto">
          <a:xfrm>
            <a:off x="762000" y="2895600"/>
            <a:ext cx="5562600" cy="1981200"/>
            <a:chOff x="624" y="2112"/>
            <a:chExt cx="3504" cy="1248"/>
          </a:xfrm>
        </p:grpSpPr>
        <p:sp>
          <p:nvSpPr>
            <p:cNvPr id="78898" name="Text Box 50"/>
            <p:cNvSpPr txBox="1">
              <a:spLocks noChangeArrowheads="1"/>
            </p:cNvSpPr>
            <p:nvPr/>
          </p:nvSpPr>
          <p:spPr bwMode="auto">
            <a:xfrm>
              <a:off x="1200" y="2477"/>
              <a:ext cx="1094" cy="8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/>
                <a:t>"Cheng"</a:t>
              </a:r>
            </a:p>
            <a:p>
              <a:pPr algn="just" eaLnBrk="0" hangingPunct="0"/>
              <a:r>
                <a:rPr kumimoji="0" lang="en-US" altLang="zh-CN" b="1"/>
                <a:t>'F'</a:t>
              </a:r>
            </a:p>
            <a:p>
              <a:pPr algn="just" eaLnBrk="0" hangingPunct="0"/>
              <a:r>
                <a:rPr kumimoji="0" lang="en-US" altLang="zh-CN" b="1"/>
                <a:t>20</a:t>
              </a:r>
            </a:p>
          </p:txBody>
        </p:sp>
        <p:sp>
          <p:nvSpPr>
            <p:cNvPr id="78899" name="Text Box 51"/>
            <p:cNvSpPr txBox="1">
              <a:spLocks noChangeArrowheads="1"/>
            </p:cNvSpPr>
            <p:nvPr/>
          </p:nvSpPr>
          <p:spPr bwMode="auto">
            <a:xfrm>
              <a:off x="624" y="2112"/>
              <a:ext cx="895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/>
                <a:t>     </a:t>
              </a:r>
              <a:r>
                <a:rPr kumimoji="0" lang="en-US" altLang="zh-CN" b="1">
                  <a:solidFill>
                    <a:srgbClr val="CC0000"/>
                  </a:solidFill>
                </a:rPr>
                <a:t>a</a:t>
              </a:r>
            </a:p>
            <a:p>
              <a:pPr algn="just" eaLnBrk="0" hangingPunct="0"/>
              <a:r>
                <a:rPr kumimoji="0" lang="en-US" altLang="zh-CN" b="1"/>
                <a:t>pa→</a:t>
              </a:r>
            </a:p>
            <a:p>
              <a:pPr algn="just" eaLnBrk="0" hangingPunct="0"/>
              <a:endParaRPr kumimoji="0" lang="en-US" altLang="zh-CN" b="1"/>
            </a:p>
          </p:txBody>
        </p:sp>
        <p:sp>
          <p:nvSpPr>
            <p:cNvPr id="78900" name="Line 52"/>
            <p:cNvSpPr>
              <a:spLocks noChangeShapeType="1"/>
            </p:cNvSpPr>
            <p:nvPr/>
          </p:nvSpPr>
          <p:spPr bwMode="auto">
            <a:xfrm>
              <a:off x="1204" y="2784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/>
            <p:cNvSpPr>
              <a:spLocks noChangeShapeType="1"/>
            </p:cNvSpPr>
            <p:nvPr/>
          </p:nvSpPr>
          <p:spPr bwMode="auto">
            <a:xfrm>
              <a:off x="1204" y="3072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Text Box 56"/>
            <p:cNvSpPr txBox="1">
              <a:spLocks noChangeArrowheads="1"/>
            </p:cNvSpPr>
            <p:nvPr/>
          </p:nvSpPr>
          <p:spPr bwMode="auto">
            <a:xfrm>
              <a:off x="3034" y="2477"/>
              <a:ext cx="1094" cy="8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/>
                <a:t>"Zhang"</a:t>
              </a:r>
            </a:p>
            <a:p>
              <a:pPr algn="just" eaLnBrk="0" hangingPunct="0"/>
              <a:r>
                <a:rPr kumimoji="0" lang="en-US" altLang="zh-CN" b="1"/>
                <a:t>'M'</a:t>
              </a:r>
            </a:p>
            <a:p>
              <a:pPr algn="just" eaLnBrk="0" hangingPunct="0"/>
              <a:r>
                <a:rPr kumimoji="0" lang="en-US" altLang="zh-CN" b="1"/>
                <a:t>18</a:t>
              </a:r>
            </a:p>
          </p:txBody>
        </p:sp>
        <p:sp>
          <p:nvSpPr>
            <p:cNvPr id="78905" name="Text Box 57"/>
            <p:cNvSpPr txBox="1">
              <a:spLocks noChangeArrowheads="1"/>
            </p:cNvSpPr>
            <p:nvPr/>
          </p:nvSpPr>
          <p:spPr bwMode="auto">
            <a:xfrm>
              <a:off x="2438" y="2112"/>
              <a:ext cx="895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kumimoji="0" lang="en-US" altLang="zh-CN" b="1"/>
                <a:t>     </a:t>
              </a:r>
              <a:r>
                <a:rPr kumimoji="0" lang="en-US" altLang="zh-CN" b="1">
                  <a:solidFill>
                    <a:srgbClr val="CC0000"/>
                  </a:solidFill>
                </a:rPr>
                <a:t>b</a:t>
              </a:r>
            </a:p>
            <a:p>
              <a:pPr algn="just" eaLnBrk="0" hangingPunct="0"/>
              <a:r>
                <a:rPr kumimoji="0" lang="en-US" altLang="zh-CN" b="1"/>
                <a:t>pb→</a:t>
              </a:r>
            </a:p>
            <a:p>
              <a:pPr algn="just" eaLnBrk="0" hangingPunct="0"/>
              <a:endParaRPr kumimoji="0" lang="en-US" altLang="zh-CN" b="1"/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034" y="2784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034" y="3072"/>
              <a:ext cx="109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910" name="Text Box 62"/>
          <p:cNvSpPr txBox="1">
            <a:spLocks noChangeArrowheads="1"/>
          </p:cNvSpPr>
          <p:nvPr/>
        </p:nvSpPr>
        <p:spPr bwMode="auto">
          <a:xfrm>
            <a:off x="685800" y="52578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该类的所有对象的同一成员函数，</a:t>
            </a:r>
          </a:p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共享同一代码空间。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 autoUpdateAnimBg="0"/>
      <p:bldP spid="78862" grpId="0" autoUpdateAnimBg="0"/>
      <p:bldP spid="789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6" name="Text Box 1034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</a:t>
            </a:r>
          </a:p>
        </p:txBody>
      </p:sp>
      <p:sp>
        <p:nvSpPr>
          <p:cNvPr id="91147" name="Text Box 1035"/>
          <p:cNvSpPr txBox="1">
            <a:spLocks noChangeArrowheads="1"/>
          </p:cNvSpPr>
          <p:nvPr/>
        </p:nvSpPr>
        <p:spPr bwMode="auto">
          <a:xfrm>
            <a:off x="381000" y="990600"/>
            <a:ext cx="6434138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．类中数据成员的类型可以是任意的，</a:t>
            </a:r>
          </a:p>
          <a:p>
            <a:r>
              <a:rPr lang="zh-CN" altLang="en-US" b="1">
                <a:ea typeface="楷体_GB2312" pitchFamily="49" charset="-122"/>
              </a:rPr>
              <a:t>      但自身类的对象不可以作为成员。  </a:t>
            </a:r>
          </a:p>
          <a:p>
            <a:r>
              <a:rPr lang="en-US" altLang="zh-CN" b="1">
                <a:ea typeface="楷体_GB2312" pitchFamily="49" charset="-122"/>
              </a:rPr>
              <a:t>class Obj</a:t>
            </a:r>
          </a:p>
          <a:p>
            <a:r>
              <a:rPr lang="en-US" altLang="zh-CN" b="1">
                <a:ea typeface="楷体_GB2312" pitchFamily="49" charset="-122"/>
              </a:rPr>
              <a:t>{	int x; </a:t>
            </a:r>
          </a:p>
          <a:p>
            <a:r>
              <a:rPr lang="en-US" altLang="zh-CN" b="1">
                <a:ea typeface="楷体_GB2312" pitchFamily="49" charset="-122"/>
              </a:rPr>
              <a:t>	double y;</a:t>
            </a:r>
          </a:p>
          <a:p>
            <a:r>
              <a:rPr lang="en-US" altLang="zh-CN" b="1">
                <a:ea typeface="楷体_GB2312" pitchFamily="49" charset="-122"/>
              </a:rPr>
              <a:t>};</a:t>
            </a:r>
          </a:p>
        </p:txBody>
      </p:sp>
      <p:sp>
        <p:nvSpPr>
          <p:cNvPr id="91149" name="Text Box 1037"/>
          <p:cNvSpPr txBox="1">
            <a:spLocks noChangeArrowheads="1"/>
          </p:cNvSpPr>
          <p:nvPr/>
        </p:nvSpPr>
        <p:spPr bwMode="auto">
          <a:xfrm>
            <a:off x="3657600" y="2438400"/>
            <a:ext cx="497522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class Person</a:t>
            </a:r>
          </a:p>
          <a:p>
            <a:r>
              <a:rPr lang="en-US" altLang="zh-CN" b="1">
                <a:ea typeface="楷体_GB2312" pitchFamily="49" charset="-122"/>
              </a:rPr>
              <a:t>{	char Name[20]; </a:t>
            </a:r>
          </a:p>
          <a:p>
            <a:r>
              <a:rPr lang="en-US" altLang="zh-CN" b="1">
                <a:ea typeface="楷体_GB2312" pitchFamily="49" charset="-122"/>
              </a:rPr>
              <a:t>	char Sex;</a:t>
            </a:r>
          </a:p>
          <a:p>
            <a:r>
              <a:rPr lang="en-US" altLang="zh-CN" b="1">
                <a:ea typeface="楷体_GB2312" pitchFamily="49" charset="-122"/>
              </a:rPr>
              <a:t>	int  Age;</a:t>
            </a:r>
          </a:p>
          <a:p>
            <a:r>
              <a:rPr lang="en-US" altLang="zh-CN" b="1">
                <a:ea typeface="楷体_GB2312" pitchFamily="49" charset="-122"/>
              </a:rPr>
              <a:t>	Obj  obj1, obj2;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可以</a:t>
            </a:r>
          </a:p>
          <a:p>
            <a:r>
              <a:rPr lang="zh-CN" altLang="en-US" b="1">
                <a:ea typeface="楷体_GB2312" pitchFamily="49" charset="-122"/>
              </a:rPr>
              <a:t>	</a:t>
            </a:r>
            <a:r>
              <a:rPr lang="en-US" altLang="zh-CN" b="1">
                <a:ea typeface="楷体_GB2312" pitchFamily="49" charset="-122"/>
              </a:rPr>
              <a:t>Person  a, b;   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不可以</a:t>
            </a:r>
          </a:p>
          <a:p>
            <a:r>
              <a:rPr lang="zh-CN" altLang="en-US" b="1">
                <a:ea typeface="楷体_GB2312" pitchFamily="49" charset="-122"/>
              </a:rPr>
              <a:t>	</a:t>
            </a:r>
            <a:r>
              <a:rPr lang="en-US" altLang="zh-CN" b="1">
                <a:ea typeface="楷体_GB2312" pitchFamily="49" charset="-122"/>
              </a:rPr>
              <a:t>Person  *pa;   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可以</a:t>
            </a:r>
          </a:p>
          <a:p>
            <a:r>
              <a:rPr lang="zh-CN" altLang="en-US" b="1">
                <a:ea typeface="楷体_GB2312" pitchFamily="49" charset="-122"/>
              </a:rPr>
              <a:t>	</a:t>
            </a:r>
            <a:r>
              <a:rPr lang="en-US" altLang="zh-CN" b="1">
                <a:ea typeface="楷体_GB2312" pitchFamily="49" charset="-122"/>
              </a:rPr>
              <a:t>......</a:t>
            </a:r>
          </a:p>
          <a:p>
            <a:r>
              <a:rPr lang="en-US" altLang="zh-CN" b="1">
                <a:ea typeface="楷体_GB2312" pitchFamily="49" charset="-122"/>
              </a:rPr>
              <a:t>}; </a:t>
            </a:r>
          </a:p>
        </p:txBody>
      </p:sp>
      <p:sp>
        <p:nvSpPr>
          <p:cNvPr id="91150" name="Line 1038"/>
          <p:cNvSpPr>
            <a:spLocks noChangeShapeType="1"/>
          </p:cNvSpPr>
          <p:nvPr/>
        </p:nvSpPr>
        <p:spPr bwMode="auto">
          <a:xfrm flipH="1">
            <a:off x="2133600" y="2057400"/>
            <a:ext cx="18288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81000" y="1622425"/>
            <a:ext cx="8204200" cy="470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 B;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类说明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A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private: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B  *pb;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类对象的指针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pb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是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类的数据成员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B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B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};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22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</a:rPr>
              <a:t>．若类的使用在前，定义在后，则需引用性说明。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81000" y="1622425"/>
            <a:ext cx="562927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1</a:t>
            </a:r>
            <a:r>
              <a:rPr lang="zh-CN" altLang="en-US" b="1">
                <a:ea typeface="楷体_GB2312" pitchFamily="49" charset="-122"/>
              </a:rPr>
              <a:t>）类的定义完成后，定义对象</a:t>
            </a:r>
          </a:p>
          <a:p>
            <a:pPr>
              <a:lnSpc>
                <a:spcPct val="90000"/>
              </a:lnSpc>
            </a:pP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A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int x;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float y;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A  a1, a2, a3;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类对象</a:t>
            </a:r>
            <a:r>
              <a:rPr lang="zh-CN" altLang="en-US" b="1">
                <a:ea typeface="楷体_GB2312" pitchFamily="49" charset="-122"/>
              </a:rPr>
              <a:t> 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81000" y="990600"/>
            <a:ext cx="437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3</a:t>
            </a:r>
            <a:r>
              <a:rPr lang="zh-CN" altLang="en-US" b="1">
                <a:ea typeface="楷体_GB2312" pitchFamily="49" charset="-122"/>
              </a:rPr>
              <a:t>．定义对象的三种方法 ：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304800" y="990600"/>
            <a:ext cx="5272088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2</a:t>
            </a:r>
            <a:r>
              <a:rPr lang="zh-CN" altLang="en-US" b="1">
                <a:ea typeface="楷体_GB2312" pitchFamily="49" charset="-122"/>
              </a:rPr>
              <a:t>）在定义类的同时定义对象</a:t>
            </a:r>
          </a:p>
          <a:p>
            <a:pPr>
              <a:lnSpc>
                <a:spcPct val="90000"/>
              </a:lnSpc>
            </a:pP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A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 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类的定义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int x;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float y;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 a1, a2, a3;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定义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类对象</a:t>
            </a: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本章内容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10.1  </a:t>
            </a:r>
            <a:r>
              <a:rPr lang="zh-CN" altLang="en-US" b="1" dirty="0"/>
              <a:t>类和对象的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10.2  </a:t>
            </a:r>
            <a:r>
              <a:rPr lang="zh-CN" altLang="en-US" b="1" dirty="0"/>
              <a:t>初始化对象、撤销</a:t>
            </a:r>
            <a:r>
              <a:rPr lang="zh-CN" altLang="en-US" b="1" dirty="0" smtClean="0"/>
              <a:t>对象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10.3  </a:t>
            </a:r>
            <a:r>
              <a:rPr lang="zh-CN" altLang="en-US" b="1" dirty="0"/>
              <a:t>成员函数的</a:t>
            </a:r>
            <a:r>
              <a:rPr lang="zh-CN" altLang="en-US" b="1" dirty="0" smtClean="0"/>
              <a:t>特性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10.4  </a:t>
            </a:r>
            <a:r>
              <a:rPr lang="zh-CN" altLang="en-US" b="1" dirty="0"/>
              <a:t>构造函数和对象</a:t>
            </a:r>
            <a:r>
              <a:rPr lang="zh-CN" altLang="en-US" b="1" dirty="0" smtClean="0"/>
              <a:t>成员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10.5  this</a:t>
            </a:r>
            <a:r>
              <a:rPr lang="zh-CN" altLang="en-US" b="1" dirty="0" smtClean="0"/>
              <a:t>指针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4561956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0" y="4953000"/>
            <a:ext cx="8661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缺点：</a:t>
            </a:r>
            <a:r>
              <a:rPr lang="zh-CN" altLang="en-US" b="1">
                <a:ea typeface="楷体_GB2312" pitchFamily="49" charset="-122"/>
              </a:rPr>
              <a:t>只能定义一次该类对象，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            如果以后需要再次定义该类对象就不可以了。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762000" y="914400"/>
            <a:ext cx="4649788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>
                <a:ea typeface="楷体_GB2312" pitchFamily="49" charset="-122"/>
              </a:rPr>
              <a:t>（</a:t>
            </a:r>
            <a:r>
              <a:rPr lang="en-US" altLang="zh-CN" b="1">
                <a:ea typeface="楷体_GB2312" pitchFamily="49" charset="-122"/>
              </a:rPr>
              <a:t>3</a:t>
            </a:r>
            <a:r>
              <a:rPr lang="zh-CN" altLang="en-US" b="1">
                <a:ea typeface="楷体_GB2312" pitchFamily="49" charset="-122"/>
              </a:rPr>
              <a:t>）定义无类名的对象</a:t>
            </a:r>
          </a:p>
          <a:p>
            <a:pPr>
              <a:lnSpc>
                <a:spcPct val="90000"/>
              </a:lnSpc>
            </a:pPr>
            <a:endParaRPr lang="zh-CN" altLang="en-US" b="1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class  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无类名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int x;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float y;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	......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ea typeface="楷体_GB2312" pitchFamily="49" charset="-122"/>
              </a:rPr>
              <a:t>} a1, a2, a3;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定义该类对象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10.1.6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定义类和对象的有关说明（续）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81000" y="922338"/>
            <a:ext cx="6789738" cy="265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ea typeface="楷体_GB2312" pitchFamily="49" charset="-122"/>
              </a:rPr>
              <a:t>4</a:t>
            </a:r>
            <a:r>
              <a:rPr lang="zh-CN" altLang="en-US" b="1">
                <a:ea typeface="楷体_GB2312" pitchFamily="49" charset="-122"/>
              </a:rPr>
              <a:t>．结构体与类的区别：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结构体成员缺省的存取权限是公有的，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而类中成员缺省的存取权限是私有的。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ea typeface="楷体_GB2312" pitchFamily="49" charset="-122"/>
              </a:rPr>
              <a:t>      结构体是类的特例。 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026"/>
          <p:cNvSpPr txBox="1">
            <a:spLocks noChangeArrowheads="1"/>
          </p:cNvSpPr>
          <p:nvPr/>
        </p:nvSpPr>
        <p:spPr bwMode="auto">
          <a:xfrm>
            <a:off x="228600" y="19685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10.2 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初始化对象、撤消对象</a:t>
            </a:r>
          </a:p>
        </p:txBody>
      </p:sp>
      <p:sp>
        <p:nvSpPr>
          <p:cNvPr id="82952" name="Text Box 1032"/>
          <p:cNvSpPr txBox="1">
            <a:spLocks noChangeArrowheads="1"/>
          </p:cNvSpPr>
          <p:nvPr/>
        </p:nvSpPr>
        <p:spPr bwMode="auto">
          <a:xfrm>
            <a:off x="685800" y="914400"/>
            <a:ext cx="732631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66"/>
                </a:solidFill>
                <a:ea typeface="楷体_GB2312" pitchFamily="49" charset="-122"/>
              </a:rPr>
              <a:t>“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初始化是指：定义对象的同时为其赋初值”。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对</a:t>
            </a:r>
            <a:r>
              <a:rPr lang="zh-CN" altLang="en-US" b="1" u="sng">
                <a:solidFill>
                  <a:srgbClr val="CC0066"/>
                </a:solidFill>
                <a:ea typeface="楷体_GB2312" pitchFamily="49" charset="-122"/>
              </a:rPr>
              <a:t>结构体类型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的对象，可以这样初始化：</a:t>
            </a:r>
          </a:p>
        </p:txBody>
      </p:sp>
      <p:sp>
        <p:nvSpPr>
          <p:cNvPr id="82953" name="Text Box 1033"/>
          <p:cNvSpPr txBox="1">
            <a:spLocks noChangeArrowheads="1"/>
          </p:cNvSpPr>
          <p:nvPr/>
        </p:nvSpPr>
        <p:spPr bwMode="auto">
          <a:xfrm>
            <a:off x="609600" y="2359025"/>
            <a:ext cx="7089775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CC0000"/>
                </a:solidFill>
              </a:rPr>
              <a:t>struct</a:t>
            </a:r>
            <a:r>
              <a:rPr lang="en-US" altLang="zh-CN" b="1" dirty="0"/>
              <a:t> </a:t>
            </a:r>
            <a:r>
              <a:rPr lang="en-US" altLang="zh-CN" b="1" dirty="0" err="1"/>
              <a:t>SPerson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定义结构体类型</a:t>
            </a:r>
          </a:p>
          <a:p>
            <a:r>
              <a:rPr lang="en-US" altLang="zh-CN" b="1" dirty="0"/>
              <a:t>{    </a:t>
            </a:r>
          </a:p>
          <a:p>
            <a:r>
              <a:rPr lang="en-US" altLang="zh-CN" b="1" dirty="0"/>
              <a:t>	char name[20];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姓名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char sex;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性别 </a:t>
            </a:r>
          </a:p>
          <a:p>
            <a:r>
              <a:rPr lang="zh-CN" altLang="en-US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 age;  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年龄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SPerson</a:t>
            </a:r>
            <a:r>
              <a:rPr lang="en-US" altLang="zh-CN" b="1" dirty="0"/>
              <a:t> p1={"Cheng", 'F', 20 };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初始化 </a:t>
            </a:r>
            <a:r>
              <a:rPr lang="zh-CN" altLang="en-US" sz="3600" b="1" dirty="0">
                <a:solidFill>
                  <a:srgbClr val="FF6600"/>
                </a:solidFill>
                <a:sym typeface="Monotype Sorts" charset="2"/>
              </a:rPr>
              <a:t>√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2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 build="p" autoUpdateAnimBg="0"/>
      <p:bldP spid="829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04800" y="549275"/>
            <a:ext cx="875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而对</a:t>
            </a:r>
            <a:r>
              <a:rPr lang="zh-CN" altLang="en-US" b="1" u="sng">
                <a:solidFill>
                  <a:srgbClr val="CC0066"/>
                </a:solidFill>
                <a:ea typeface="楷体_GB2312" pitchFamily="49" charset="-122"/>
              </a:rPr>
              <a:t>“类”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类型的对象的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私有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成员，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不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可以这样初始化。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1231900"/>
            <a:ext cx="6891338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</a:rPr>
              <a:t>class</a:t>
            </a:r>
            <a:r>
              <a:rPr lang="en-US" altLang="zh-CN" b="1" dirty="0"/>
              <a:t> Person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定义</a:t>
            </a:r>
            <a:r>
              <a:rPr lang="zh-CN" altLang="en-US" b="1" dirty="0">
                <a:solidFill>
                  <a:srgbClr val="CC0000"/>
                </a:solidFill>
              </a:rPr>
              <a:t>“类”</a:t>
            </a:r>
            <a:r>
              <a:rPr lang="zh-CN" altLang="en-US" b="1" dirty="0">
                <a:solidFill>
                  <a:srgbClr val="006600"/>
                </a:solidFill>
              </a:rPr>
              <a:t>类型</a:t>
            </a:r>
          </a:p>
          <a:p>
            <a:r>
              <a:rPr lang="en-US" altLang="zh-CN" b="1" dirty="0"/>
              <a:t>{    </a:t>
            </a:r>
          </a:p>
          <a:p>
            <a:r>
              <a:rPr lang="en-US" altLang="zh-CN" b="1" dirty="0"/>
              <a:t>	char name[20];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姓名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char sex;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性别 </a:t>
            </a:r>
          </a:p>
          <a:p>
            <a:r>
              <a:rPr lang="zh-CN" altLang="en-US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 age;  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年龄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Person  p={"Cheng", 'F', 20 };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初始化 </a:t>
            </a:r>
            <a:r>
              <a:rPr lang="en-US" altLang="zh-CN" sz="3600" b="1" dirty="0">
                <a:solidFill>
                  <a:srgbClr val="FF3300"/>
                </a:solidFill>
                <a:latin typeface="宋体" pitchFamily="2" charset="-122"/>
              </a:rPr>
              <a:t>×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81000" y="4587875"/>
            <a:ext cx="8359775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原因：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ea typeface="楷体_GB2312" pitchFamily="49" charset="-122"/>
              </a:rPr>
              <a:t>结构体默认的成员访问特性（存取权限）是公有的，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ea typeface="楷体_GB2312" pitchFamily="49" charset="-122"/>
              </a:rPr>
              <a:t>而类的默认的成员访问特性（存取权限）是私有的。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804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对</a:t>
            </a:r>
            <a:r>
              <a:rPr lang="zh-CN" altLang="en-US" b="1" u="sng">
                <a:solidFill>
                  <a:srgbClr val="CC0066"/>
                </a:solidFill>
                <a:ea typeface="楷体_GB2312" pitchFamily="49" charset="-122"/>
              </a:rPr>
              <a:t>“类”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类型的对象的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公有</a:t>
            </a:r>
            <a:r>
              <a:rPr lang="zh-CN" altLang="en-US" b="1">
                <a:solidFill>
                  <a:srgbClr val="CC0066"/>
                </a:solidFill>
                <a:ea typeface="楷体_GB2312" pitchFamily="49" charset="-122"/>
              </a:rPr>
              <a:t>成员，可以这样初始化。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85800" y="990600"/>
            <a:ext cx="6891338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</a:rPr>
              <a:t>class</a:t>
            </a:r>
            <a:r>
              <a:rPr lang="en-US" altLang="zh-CN" b="1" dirty="0"/>
              <a:t> Person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定义</a:t>
            </a:r>
            <a:r>
              <a:rPr lang="zh-CN" altLang="en-US" b="1" dirty="0">
                <a:solidFill>
                  <a:srgbClr val="CC0000"/>
                </a:solidFill>
              </a:rPr>
              <a:t>“类”</a:t>
            </a:r>
            <a:r>
              <a:rPr lang="zh-CN" altLang="en-US" b="1" dirty="0">
                <a:solidFill>
                  <a:srgbClr val="006600"/>
                </a:solidFill>
              </a:rPr>
              <a:t>类型</a:t>
            </a:r>
          </a:p>
          <a:p>
            <a:r>
              <a:rPr lang="en-US" altLang="zh-CN" b="1" dirty="0"/>
              <a:t>{    </a:t>
            </a:r>
          </a:p>
          <a:p>
            <a:r>
              <a:rPr lang="en-US" altLang="zh-CN" b="1" dirty="0">
                <a:solidFill>
                  <a:schemeClr val="accent2"/>
                </a:solidFill>
              </a:rPr>
              <a:t>public:</a:t>
            </a:r>
          </a:p>
          <a:p>
            <a:r>
              <a:rPr lang="en-US" altLang="zh-CN" b="1" dirty="0"/>
              <a:t>	char name[20];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姓名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char sex;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性别 </a:t>
            </a:r>
          </a:p>
          <a:p>
            <a:r>
              <a:rPr lang="zh-CN" altLang="en-US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 age;  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年龄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/>
              <a:t>Person  p={"Cheng", 'F', 20 };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初始化 </a:t>
            </a:r>
            <a:r>
              <a:rPr lang="zh-CN" altLang="en-US" sz="3600" b="1" dirty="0">
                <a:solidFill>
                  <a:srgbClr val="FF6600"/>
                </a:solidFill>
                <a:sym typeface="Monotype Sorts" charset="2"/>
              </a:rPr>
              <a:t>√</a:t>
            </a:r>
            <a:r>
              <a:rPr lang="zh-CN" altLang="en-US" b="1" dirty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" y="4800600"/>
            <a:ext cx="9110663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可以为“类”定义</a:t>
            </a:r>
            <a:r>
              <a:rPr lang="zh-CN" altLang="en-US" b="1" u="sng">
                <a:solidFill>
                  <a:srgbClr val="CC0000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用于初始化对象的数据成员，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同时还可以定义</a:t>
            </a:r>
            <a:r>
              <a:rPr lang="zh-CN" altLang="en-US" b="1" u="sng">
                <a:solidFill>
                  <a:srgbClr val="CC0000"/>
                </a:solidFill>
                <a:ea typeface="楷体_GB2312" pitchFamily="49" charset="-122"/>
              </a:rPr>
              <a:t>析构函数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用于撤销该对象时做清理工作。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99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228600" y="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10.2.1  </a:t>
            </a:r>
            <a:r>
              <a:rPr lang="zh-CN" altLang="en-US" sz="3200" b="1">
                <a:solidFill>
                  <a:srgbClr val="CC0000"/>
                </a:solidFill>
                <a:ea typeface="楷体_GB2312" pitchFamily="49" charset="-122"/>
              </a:rPr>
              <a:t>构造函数和析构函数</a:t>
            </a:r>
          </a:p>
          <a:p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1.</a:t>
            </a:r>
            <a:r>
              <a:rPr lang="zh-CN" altLang="en-US" sz="3200" b="1">
                <a:solidFill>
                  <a:srgbClr val="CC0000"/>
                </a:solidFill>
                <a:ea typeface="楷体_GB2312" pitchFamily="49" charset="-122"/>
              </a:rPr>
              <a:t>构造函数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327025" y="971550"/>
            <a:ext cx="8321675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类体内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ClassName(&lt;</a:t>
            </a:r>
            <a:r>
              <a:rPr lang="zh-CN" altLang="en-US" b="1">
                <a:ea typeface="楷体_GB2312" pitchFamily="49" charset="-122"/>
              </a:rPr>
              <a:t>形参列表</a:t>
            </a:r>
            <a:r>
              <a:rPr lang="en-US" altLang="zh-CN" b="1">
                <a:ea typeface="楷体_GB2312" pitchFamily="49" charset="-122"/>
              </a:rPr>
              <a:t>&gt;)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 ClassName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是类名， 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{ ...... }                                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在此处作为构造函数名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类体外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ClassName :: ClassName(&lt;</a:t>
            </a:r>
            <a:r>
              <a:rPr lang="zh-CN" altLang="en-US" b="1">
                <a:ea typeface="楷体_GB2312" pitchFamily="49" charset="-122"/>
              </a:rPr>
              <a:t>形参列表</a:t>
            </a:r>
            <a:r>
              <a:rPr lang="en-US" altLang="zh-CN" b="1">
                <a:ea typeface="楷体_GB2312" pitchFamily="49" charset="-122"/>
              </a:rPr>
              <a:t>&gt;)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ea typeface="楷体_GB2312" pitchFamily="49" charset="-122"/>
              </a:rPr>
              <a:t> { ...... } </a:t>
            </a:r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228600" y="4572000"/>
            <a:ext cx="839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构造函数的调用时机：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当产生新对象时，自动调用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81939" name="Rectangle 19"/>
          <p:cNvSpPr>
            <a:spLocks noChangeArrowheads="1"/>
          </p:cNvSpPr>
          <p:nvPr/>
        </p:nvSpPr>
        <p:spPr bwMode="auto">
          <a:xfrm>
            <a:off x="457200" y="5257800"/>
            <a:ext cx="8291264" cy="5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10.5] </a:t>
            </a:r>
            <a:r>
              <a:rPr lang="zh-CN" altLang="en-US" b="1" dirty="0">
                <a:ea typeface="楷体_GB2312" pitchFamily="49" charset="-122"/>
              </a:rPr>
              <a:t>见 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6" grpId="0" autoUpdateAnimBg="0"/>
      <p:bldP spid="81938" grpId="0" autoUpdateAnimBg="0"/>
      <p:bldP spid="8193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228600" y="836613"/>
            <a:ext cx="8915400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(1) </a:t>
            </a:r>
            <a:r>
              <a:rPr lang="zh-CN" altLang="en-US" b="1" u="sng">
                <a:ea typeface="楷体_GB2312" pitchFamily="49" charset="-122"/>
              </a:rPr>
              <a:t>构造函数是成员函数，函数体可写在类体内，</a:t>
            </a:r>
          </a:p>
          <a:p>
            <a:r>
              <a:rPr lang="zh-CN" altLang="en-US" b="1" u="sng">
                <a:ea typeface="楷体_GB2312" pitchFamily="49" charset="-122"/>
              </a:rPr>
              <a:t>      也可写在类体外。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(2) </a:t>
            </a:r>
            <a:r>
              <a:rPr lang="zh-CN" altLang="en-US" b="1">
                <a:ea typeface="楷体_GB2312" pitchFamily="49" charset="-122"/>
              </a:rPr>
              <a:t>构造函数是一种特殊的函数，其函数名与类名相同，</a:t>
            </a:r>
            <a:br>
              <a:rPr lang="zh-CN" altLang="en-US" b="1">
                <a:ea typeface="楷体_GB2312" pitchFamily="49" charset="-122"/>
              </a:rPr>
            </a:br>
            <a:r>
              <a:rPr lang="zh-CN" altLang="en-US" b="1">
                <a:ea typeface="楷体_GB2312" pitchFamily="49" charset="-122"/>
              </a:rPr>
              <a:t>     且不给出返回值类型。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(3) </a:t>
            </a:r>
            <a:r>
              <a:rPr lang="zh-CN" altLang="en-US" b="1">
                <a:ea typeface="楷体_GB2312" pitchFamily="49" charset="-122"/>
              </a:rPr>
              <a:t>构造函数可以重载，</a:t>
            </a:r>
          </a:p>
          <a:p>
            <a:r>
              <a:rPr lang="zh-CN" altLang="en-US" b="1"/>
              <a:t>      </a:t>
            </a:r>
            <a:r>
              <a:rPr lang="zh-CN" altLang="en-US" b="1">
                <a:ea typeface="楷体_GB2312" pitchFamily="49" charset="-122"/>
              </a:rPr>
              <a:t>即可以定义多个参数个数以及参数类型不同的</a:t>
            </a:r>
          </a:p>
          <a:p>
            <a:r>
              <a:rPr lang="zh-CN" altLang="en-US" b="1">
                <a:ea typeface="楷体_GB2312" pitchFamily="49" charset="-122"/>
              </a:rPr>
              <a:t>      构造函数。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(4) </a:t>
            </a:r>
            <a:r>
              <a:rPr lang="zh-CN" altLang="en-US" b="1">
                <a:ea typeface="楷体_GB2312" pitchFamily="49" charset="-122"/>
              </a:rPr>
              <a:t>一般将构造函数定义为公有成员函数。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(5) </a:t>
            </a:r>
            <a:r>
              <a:rPr lang="zh-CN" altLang="en-US" b="1" u="sng">
                <a:ea typeface="楷体_GB2312" pitchFamily="49" charset="-122"/>
              </a:rPr>
              <a:t>在创建对象时，系统自动调用构造函数。</a:t>
            </a: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04800" y="44450"/>
            <a:ext cx="59229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构造函数的特点如下：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228600" y="1035050"/>
            <a:ext cx="89154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(6)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不可以通过对象名调用构造函数</a:t>
            </a:r>
          </a:p>
          <a:p>
            <a:pPr lvl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例如：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d1.Date(2016)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是非法的。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(7)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可以直接通过构造函数名调用构造函数创建对象。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d1 =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Date(2016); 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等号右边创建了一个对象（日期值是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2016.5.1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），</a:t>
            </a:r>
            <a:br>
              <a:rPr lang="zh-CN" altLang="en-US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并将它赋值给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又如：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Date d[4] = </a:t>
            </a:r>
          </a:p>
          <a:p>
            <a:pPr>
              <a:spcBef>
                <a:spcPct val="50000"/>
              </a:spcBef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{ Date( ), 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Date(2016), Date(2016,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10), 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</a:rPr>
              <a:t>Date(2016,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</a:rPr>
              <a:t>10, 6) };</a:t>
            </a:r>
            <a:r>
              <a:rPr lang="en-US" altLang="zh-CN" sz="22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304800" y="44450"/>
            <a:ext cx="59229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构造函数的特点如下（续）：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28600" y="0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析构函数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81000" y="762000"/>
            <a:ext cx="80645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类体内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析构函数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~ClassName( )        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 ClassName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是类名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{ ...... }                        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 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析构函数名为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~ClassName</a:t>
            </a:r>
          </a:p>
          <a:p>
            <a:pPr>
              <a:lnSpc>
                <a:spcPct val="13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在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类体外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定义</a:t>
            </a:r>
            <a:r>
              <a:rPr lang="zh-CN" altLang="en-US" b="1" u="sng">
                <a:solidFill>
                  <a:schemeClr val="accent2"/>
                </a:solidFill>
                <a:ea typeface="楷体_GB2312" pitchFamily="49" charset="-122"/>
              </a:rPr>
              <a:t>析构函数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的一般格式是：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ClassName :: ~ClassName( )</a:t>
            </a: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{ ...... }</a:t>
            </a:r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533400" y="4267200"/>
            <a:ext cx="803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析构函数的调用时机：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当撤销对象时，自动调用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467544" y="4989413"/>
            <a:ext cx="7086600" cy="10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10.6]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32" grpId="0" autoUpdateAnimBg="0"/>
      <p:bldP spid="10753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51520" y="152400"/>
            <a:ext cx="40195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析构函数的特点如下：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28600" y="836712"/>
            <a:ext cx="9144000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(1) </a:t>
            </a:r>
            <a:r>
              <a:rPr lang="zh-CN" altLang="en-US" b="1">
                <a:ea typeface="楷体_GB2312" pitchFamily="49" charset="-122"/>
              </a:rPr>
              <a:t>析构函数是成员函数，可在类体内定义，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 也可在类体外定义。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(2) </a:t>
            </a:r>
            <a:r>
              <a:rPr lang="zh-CN" altLang="en-US" b="1">
                <a:ea typeface="楷体_GB2312" pitchFamily="49" charset="-122"/>
              </a:rPr>
              <a:t>一般地，将析构函数定义成公有成员函数。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(3) </a:t>
            </a:r>
            <a:r>
              <a:rPr lang="zh-CN" altLang="en-US" b="1">
                <a:ea typeface="楷体_GB2312" pitchFamily="49" charset="-122"/>
              </a:rPr>
              <a:t>析构函数也是特殊函数，该函数的名字是类名前加 </a:t>
            </a:r>
            <a:r>
              <a:rPr lang="en-US" altLang="zh-CN" b="1">
                <a:ea typeface="楷体_GB2312" pitchFamily="49" charset="-122"/>
              </a:rPr>
              <a:t>~</a:t>
            </a:r>
            <a:r>
              <a:rPr lang="zh-CN" altLang="en-US" b="1">
                <a:ea typeface="楷体_GB2312" pitchFamily="49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用来与构造函数区分，该函数不指定返回值类型，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没有参数。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(4) </a:t>
            </a:r>
            <a:r>
              <a:rPr lang="zh-CN" altLang="en-US" b="1">
                <a:ea typeface="楷体_GB2312" pitchFamily="49" charset="-122"/>
              </a:rPr>
              <a:t>一个类只能定义一个析构函数，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即析构函数不允许重载。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228600" y="152400"/>
            <a:ext cx="374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类和对象的定义</a:t>
            </a:r>
          </a:p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10.1.1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从结构体到类</a:t>
            </a: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8839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zh-CN" altLang="en-US" b="1">
                <a:solidFill>
                  <a:schemeClr val="accent2"/>
                </a:solidFill>
              </a:rPr>
              <a:t>以前，定义结构体类型，描述一个对象 ：</a:t>
            </a:r>
          </a:p>
          <a:p>
            <a:pPr algn="just"/>
            <a:r>
              <a:rPr lang="en-US" altLang="zh-CN" b="1"/>
              <a:t>struct SPerson           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rgbClr val="CC0000"/>
                </a:solidFill>
              </a:rPr>
              <a:t>只有数据成员</a:t>
            </a:r>
          </a:p>
          <a:p>
            <a:pPr algn="just"/>
            <a:r>
              <a:rPr lang="en-US" altLang="zh-CN" b="1"/>
              <a:t>{ </a:t>
            </a:r>
          </a:p>
          <a:p>
            <a:pPr algn="just"/>
            <a:r>
              <a:rPr lang="en-US" altLang="zh-CN" b="1"/>
              <a:t>	char name[20];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chemeClr val="accent2"/>
                </a:solidFill>
              </a:rPr>
              <a:t>姓名</a:t>
            </a:r>
          </a:p>
          <a:p>
            <a:pPr algn="just"/>
            <a:r>
              <a:rPr lang="zh-CN" altLang="en-US" b="1"/>
              <a:t>	</a:t>
            </a:r>
            <a:r>
              <a:rPr lang="en-US" altLang="zh-CN" b="1"/>
              <a:t>char sex;           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chemeClr val="accent2"/>
                </a:solidFill>
              </a:rPr>
              <a:t>性别 </a:t>
            </a:r>
          </a:p>
          <a:p>
            <a:pPr algn="just"/>
            <a:r>
              <a:rPr lang="zh-CN" altLang="en-US" b="1"/>
              <a:t>	</a:t>
            </a:r>
            <a:r>
              <a:rPr lang="en-US" altLang="zh-CN" b="1"/>
              <a:t>int  age;              </a:t>
            </a:r>
            <a:r>
              <a:rPr lang="en-US" altLang="zh-CN" b="1">
                <a:solidFill>
                  <a:schemeClr val="accent2"/>
                </a:solidFill>
              </a:rPr>
              <a:t>//</a:t>
            </a:r>
            <a:r>
              <a:rPr lang="zh-CN" altLang="en-US" b="1">
                <a:solidFill>
                  <a:schemeClr val="accent2"/>
                </a:solidFill>
              </a:rPr>
              <a:t>年龄</a:t>
            </a:r>
          </a:p>
          <a:p>
            <a:pPr algn="just"/>
            <a:r>
              <a:rPr lang="en-US" altLang="zh-CN" b="1"/>
              <a:t>};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533400" y="4495800"/>
            <a:ext cx="75453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       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我们把一个对象可能具有的动作，加入到对象的描述中，就形成了类。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  <p:bldP spid="10138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251520" y="338138"/>
            <a:ext cx="46148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析构函数的特点如下</a:t>
            </a: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续</a:t>
            </a:r>
            <a:r>
              <a:rPr lang="en-US" altLang="zh-CN" b="1" dirty="0">
                <a:solidFill>
                  <a:srgbClr val="CC0000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rgbClr val="CC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5344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ea typeface="楷体_GB2312" pitchFamily="49" charset="-122"/>
              </a:rPr>
              <a:t>(5)</a:t>
            </a:r>
            <a:r>
              <a:rPr lang="zh-CN" altLang="en-US" b="1">
                <a:ea typeface="楷体_GB2312" pitchFamily="49" charset="-122"/>
              </a:rPr>
              <a:t>析构函数可以被显式调用，也可以由系统自动调用。 在下面</a:t>
            </a:r>
            <a:r>
              <a:rPr lang="zh-CN" altLang="en-US" b="1" u="sng">
                <a:ea typeface="楷体_GB2312" pitchFamily="49" charset="-122"/>
              </a:rPr>
              <a:t>两种情况</a:t>
            </a:r>
            <a:r>
              <a:rPr lang="zh-CN" altLang="en-US" b="1">
                <a:ea typeface="楷体_GB2312" pitchFamily="49" charset="-122"/>
              </a:rPr>
              <a:t>下，析构函数会被自动调用：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①当对象是系统自动创建的，则在对象的作用域结束时，系统自动调用析构函数。 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②当一个对象是使用</a:t>
            </a:r>
            <a:r>
              <a:rPr lang="en-US" altLang="zh-CN" b="1">
                <a:ea typeface="楷体_GB2312" pitchFamily="49" charset="-122"/>
              </a:rPr>
              <a:t>new</a:t>
            </a:r>
            <a:r>
              <a:rPr lang="zh-CN" altLang="en-US" b="1">
                <a:ea typeface="楷体_GB2312" pitchFamily="49" charset="-122"/>
              </a:rPr>
              <a:t>运算符被动态创建的，在使用</a:t>
            </a:r>
            <a:r>
              <a:rPr lang="en-US" altLang="zh-CN" b="1">
                <a:ea typeface="楷体_GB2312" pitchFamily="49" charset="-122"/>
              </a:rPr>
              <a:t>delete</a:t>
            </a:r>
            <a:r>
              <a:rPr lang="zh-CN" altLang="en-US" b="1">
                <a:ea typeface="楷体_GB2312" pitchFamily="49" charset="-122"/>
              </a:rPr>
              <a:t>运算符释放它时，</a:t>
            </a:r>
            <a:r>
              <a:rPr lang="en-US" altLang="zh-CN" b="1">
                <a:ea typeface="楷体_GB2312" pitchFamily="49" charset="-122"/>
              </a:rPr>
              <a:t>delete</a:t>
            </a:r>
            <a:r>
              <a:rPr lang="zh-CN" altLang="en-US" b="1">
                <a:ea typeface="楷体_GB2312" pitchFamily="49" charset="-122"/>
              </a:rPr>
              <a:t>将会自动调用析构函数。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8600" y="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ea typeface="楷体_GB2312" pitchFamily="49" charset="-122"/>
              </a:rPr>
              <a:t>3.</a:t>
            </a:r>
            <a:r>
              <a:rPr lang="zh-CN" altLang="en-US" sz="3200" b="1">
                <a:solidFill>
                  <a:srgbClr val="CC0000"/>
                </a:solidFill>
                <a:ea typeface="楷体_GB2312" pitchFamily="49" charset="-122"/>
              </a:rPr>
              <a:t>调用构造函数和析构函数的时机（对象的生存周期）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6200" y="2111375"/>
            <a:ext cx="88979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en-US" altLang="zh-CN" b="1" dirty="0">
                <a:ea typeface="楷体_GB2312" pitchFamily="49" charset="-122"/>
              </a:rPr>
              <a:t>(1)</a:t>
            </a:r>
            <a:r>
              <a:rPr lang="zh-CN" altLang="en-US" b="1" dirty="0">
                <a:ea typeface="楷体_GB2312" pitchFamily="49" charset="-122"/>
              </a:rPr>
              <a:t>全局对象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总是静态的</a:t>
            </a:r>
            <a:r>
              <a:rPr lang="en-US" altLang="zh-CN" b="1" dirty="0">
                <a:ea typeface="楷体_GB2312" pitchFamily="49" charset="-122"/>
              </a:rPr>
              <a:t>) —— </a:t>
            </a:r>
            <a:r>
              <a:rPr lang="zh-CN" altLang="en-US" b="1" dirty="0">
                <a:ea typeface="楷体_GB2312" pitchFamily="49" charset="-122"/>
              </a:rPr>
              <a:t>程序</a:t>
            </a:r>
            <a:r>
              <a:rPr lang="en-US" altLang="zh-CN" b="1" dirty="0">
                <a:ea typeface="楷体_GB2312" pitchFamily="49" charset="-122"/>
              </a:rPr>
              <a:t>main( )</a:t>
            </a:r>
            <a:r>
              <a:rPr lang="zh-CN" altLang="en-US" b="1" dirty="0">
                <a:ea typeface="楷体_GB2312" pitchFamily="49" charset="-122"/>
              </a:rPr>
              <a:t>开始执行时，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 dirty="0">
                <a:ea typeface="楷体_GB2312" pitchFamily="49" charset="-122"/>
              </a:rPr>
              <a:t>调用构造函数，程序</a:t>
            </a:r>
            <a:r>
              <a:rPr lang="en-US" altLang="zh-CN" b="1" dirty="0">
                <a:ea typeface="楷体_GB2312" pitchFamily="49" charset="-122"/>
              </a:rPr>
              <a:t>main( )</a:t>
            </a:r>
            <a:r>
              <a:rPr lang="zh-CN" altLang="en-US" b="1" dirty="0">
                <a:ea typeface="楷体_GB2312" pitchFamily="49" charset="-122"/>
              </a:rPr>
              <a:t>结束时，调用析构函数。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93725" y="1111250"/>
            <a:ext cx="7337425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不同存储类型的对象</a:t>
            </a:r>
            <a:r>
              <a:rPr lang="zh-CN" altLang="en-US" b="1">
                <a:ea typeface="楷体_GB2312" pitchFamily="49" charset="-122"/>
              </a:rPr>
              <a:t>调用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ea typeface="楷体_GB2312" pitchFamily="49" charset="-122"/>
              </a:rPr>
              <a:t>及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析构函数</a:t>
            </a:r>
            <a:endParaRPr lang="zh-CN" altLang="en-US" b="1">
              <a:ea typeface="楷体_GB2312" pitchFamily="49" charset="-122"/>
            </a:endParaRPr>
          </a:p>
          <a:p>
            <a:r>
              <a:rPr lang="zh-CN" altLang="en-US" b="1">
                <a:ea typeface="楷体_GB2312" pitchFamily="49" charset="-122"/>
              </a:rPr>
              <a:t>的时机不同。</a:t>
            </a:r>
            <a:endParaRPr lang="zh-CN" altLang="en-US" b="1">
              <a:solidFill>
                <a:srgbClr val="CC0000"/>
              </a:solidFill>
              <a:ea typeface="楷体_GB2312" pitchFamily="49" charset="-122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76200" y="3092450"/>
            <a:ext cx="81311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en-US" altLang="zh-CN" b="1">
                <a:ea typeface="楷体_GB2312" pitchFamily="49" charset="-122"/>
              </a:rPr>
              <a:t>(2)</a:t>
            </a:r>
            <a:r>
              <a:rPr lang="zh-CN" altLang="en-US" b="1">
                <a:ea typeface="楷体_GB2312" pitchFamily="49" charset="-122"/>
              </a:rPr>
              <a:t>局部动态对象 </a:t>
            </a:r>
            <a:r>
              <a:rPr lang="en-US" altLang="zh-CN" b="1">
                <a:ea typeface="楷体_GB2312" pitchFamily="49" charset="-122"/>
              </a:rPr>
              <a:t>—— </a:t>
            </a:r>
            <a:r>
              <a:rPr lang="zh-CN" altLang="en-US" b="1">
                <a:ea typeface="楷体_GB2312" pitchFamily="49" charset="-122"/>
              </a:rPr>
              <a:t>当程序执行进入作用域，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在定义对象处系统自动创建对象，调用构造函数；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退出作用域时，系统在撤消对象前调用析构函数。 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6200" y="4572000"/>
            <a:ext cx="89900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en-US" altLang="zh-CN" b="1" dirty="0">
                <a:ea typeface="楷体_GB2312" pitchFamily="49" charset="-122"/>
              </a:rPr>
              <a:t>(3)</a:t>
            </a:r>
            <a:r>
              <a:rPr lang="zh-CN" altLang="en-US" b="1" dirty="0">
                <a:ea typeface="楷体_GB2312" pitchFamily="49" charset="-122"/>
              </a:rPr>
              <a:t>局部静态对象 </a:t>
            </a:r>
            <a:r>
              <a:rPr lang="en-US" altLang="zh-CN" b="1" dirty="0">
                <a:ea typeface="楷体_GB2312" pitchFamily="49" charset="-122"/>
              </a:rPr>
              <a:t>—— </a:t>
            </a:r>
            <a:r>
              <a:rPr lang="zh-CN" altLang="en-US" b="1" dirty="0">
                <a:ea typeface="楷体_GB2312" pitchFamily="49" charset="-122"/>
              </a:rPr>
              <a:t>当程序执行首次到达定义对象处，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 dirty="0">
                <a:ea typeface="楷体_GB2312" pitchFamily="49" charset="-122"/>
              </a:rPr>
              <a:t>系统自动创建对象，调用构造函数；程序结束时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 dirty="0">
                <a:ea typeface="楷体_GB2312" pitchFamily="49" charset="-122"/>
              </a:rPr>
              <a:t>（即</a:t>
            </a:r>
            <a:r>
              <a:rPr lang="en-US" altLang="zh-CN" b="1" dirty="0">
                <a:ea typeface="楷体_GB2312" pitchFamily="49" charset="-122"/>
              </a:rPr>
              <a:t>main( )</a:t>
            </a:r>
            <a:r>
              <a:rPr lang="zh-CN" altLang="en-US" b="1" dirty="0">
                <a:ea typeface="楷体_GB2312" pitchFamily="49" charset="-122"/>
              </a:rPr>
              <a:t>函数执行结束时），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 dirty="0">
                <a:ea typeface="楷体_GB2312" pitchFamily="49" charset="-122"/>
              </a:rPr>
              <a:t>系统在撤消对象前调用析构函数。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autoUpdateAnimBg="0"/>
      <p:bldP spid="108549" grpId="0" animBg="1" autoUpdateAnimBg="0"/>
      <p:bldP spid="108550" grpId="0" autoUpdateAnimBg="0"/>
      <p:bldP spid="10855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03592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en-US" altLang="zh-CN" b="1">
                <a:ea typeface="楷体_GB2312" pitchFamily="49" charset="-122"/>
              </a:rPr>
              <a:t>(4)</a:t>
            </a:r>
            <a:r>
              <a:rPr lang="zh-CN" altLang="en-US" b="1">
                <a:ea typeface="楷体_GB2312" pitchFamily="49" charset="-122"/>
              </a:rPr>
              <a:t>动态申请的对象 </a:t>
            </a:r>
            <a:r>
              <a:rPr lang="en-US" altLang="zh-CN" b="1">
                <a:ea typeface="楷体_GB2312" pitchFamily="49" charset="-122"/>
              </a:rPr>
              <a:t>—— </a:t>
            </a:r>
            <a:r>
              <a:rPr lang="zh-CN" altLang="en-US" b="1">
                <a:ea typeface="楷体_GB2312" pitchFamily="49" charset="-122"/>
              </a:rPr>
              <a:t>使用 </a:t>
            </a:r>
            <a:r>
              <a:rPr lang="en-US" altLang="zh-CN" b="1">
                <a:ea typeface="楷体_GB2312" pitchFamily="49" charset="-122"/>
              </a:rPr>
              <a:t>new </a:t>
            </a:r>
            <a:r>
              <a:rPr lang="zh-CN" altLang="en-US" b="1">
                <a:ea typeface="楷体_GB2312" pitchFamily="49" charset="-122"/>
              </a:rPr>
              <a:t>产生对象时</a:t>
            </a:r>
            <a:r>
              <a:rPr lang="en-US" altLang="zh-CN" b="1">
                <a:ea typeface="楷体_GB2312" pitchFamily="49" charset="-122"/>
              </a:rPr>
              <a:t>,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系统自动调用构造函数；使用 </a:t>
            </a:r>
            <a:r>
              <a:rPr lang="en-US" altLang="zh-CN" b="1">
                <a:ea typeface="楷体_GB2312" pitchFamily="49" charset="-122"/>
              </a:rPr>
              <a:t>delete </a:t>
            </a:r>
            <a:r>
              <a:rPr lang="zh-CN" altLang="en-US" b="1">
                <a:ea typeface="楷体_GB2312" pitchFamily="49" charset="-122"/>
              </a:rPr>
              <a:t>撤消对象时，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系统自动调用析构函数。 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685800" y="3810000"/>
            <a:ext cx="7086600" cy="10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10.7]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52400" y="685800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缺省构造函数</a:t>
            </a:r>
            <a:endParaRPr lang="zh-CN" altLang="en-US" sz="2400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定义类时，若没有定义构造函数，则编译系统</a:t>
            </a:r>
          </a:p>
          <a:p>
            <a:r>
              <a:rPr lang="zh-CN" altLang="en-US" b="1">
                <a:ea typeface="楷体_GB2312" pitchFamily="49" charset="-122"/>
              </a:rPr>
              <a:t>自动生成一个不带参数的缺省构造函数，格式如下：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839788" y="2590800"/>
            <a:ext cx="48799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楷体_GB2312" pitchFamily="49" charset="-122"/>
              </a:rPr>
              <a:t>ClassName:: ClassName( ) {   }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2400" y="762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10.2.2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缺省构造函数和缺省析构函数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319088" y="0"/>
            <a:ext cx="8305735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10.8]</a:t>
            </a:r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CC0000"/>
                </a:solidFill>
              </a:rPr>
              <a:t>定义类时，不定义构造函数</a:t>
            </a:r>
          </a:p>
          <a:p>
            <a:r>
              <a:rPr lang="en-US" altLang="zh-CN" b="1" dirty="0"/>
              <a:t>#include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</a:t>
            </a:r>
          </a:p>
          <a:p>
            <a:r>
              <a:rPr lang="en-US" altLang="zh-CN" b="1" dirty="0" smtClean="0"/>
              <a:t>class  </a:t>
            </a:r>
            <a:r>
              <a:rPr lang="en-US" altLang="zh-CN" b="1" dirty="0"/>
              <a:t>Date</a:t>
            </a:r>
          </a:p>
          <a:p>
            <a:r>
              <a:rPr lang="en-US" altLang="zh-CN" b="1" dirty="0"/>
              <a:t>{    </a:t>
            </a:r>
            <a:r>
              <a:rPr lang="en-US" altLang="zh-CN" b="1" dirty="0" err="1"/>
              <a:t>int</a:t>
            </a:r>
            <a:r>
              <a:rPr lang="en-US" altLang="zh-CN" b="1" dirty="0"/>
              <a:t> Year, Month, Day;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public:</a:t>
            </a:r>
          </a:p>
          <a:p>
            <a:r>
              <a:rPr lang="en-US" altLang="zh-CN" b="1" dirty="0"/>
              <a:t>      void </a:t>
            </a:r>
            <a:r>
              <a:rPr lang="en-US" altLang="zh-CN" b="1" dirty="0" err="1"/>
              <a:t>ShowDate</a:t>
            </a:r>
            <a:r>
              <a:rPr lang="en-US" altLang="zh-CN" b="1" dirty="0"/>
              <a:t>( )</a:t>
            </a:r>
          </a:p>
          <a:p>
            <a:r>
              <a:rPr lang="en-US" altLang="zh-CN" b="1" dirty="0"/>
              <a:t>      {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&lt;&lt;Year&lt;&lt;'.'&lt;&lt;Month&lt;&lt;'.'&lt;&lt;Day&lt;&lt;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  }</a:t>
            </a:r>
          </a:p>
          <a:p>
            <a:r>
              <a:rPr lang="en-US" altLang="zh-CN" b="1" dirty="0"/>
              <a:t>};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main()</a:t>
            </a:r>
          </a:p>
          <a:p>
            <a:r>
              <a:rPr lang="en-US" altLang="zh-CN" b="1" dirty="0" smtClean="0"/>
              <a:t>{</a:t>
            </a:r>
            <a:endParaRPr lang="en-US" altLang="zh-CN" b="1" dirty="0"/>
          </a:p>
          <a:p>
            <a:r>
              <a:rPr lang="en-US" altLang="zh-CN" b="1" dirty="0"/>
              <a:t>      Date d;   </a:t>
            </a:r>
          </a:p>
          <a:p>
            <a:r>
              <a:rPr lang="en-US" altLang="zh-CN" b="1" dirty="0"/>
              <a:t>      </a:t>
            </a:r>
            <a:r>
              <a:rPr lang="en-US" altLang="zh-CN" b="1" dirty="0" err="1"/>
              <a:t>d.ShowDate</a:t>
            </a:r>
            <a:r>
              <a:rPr lang="en-US" altLang="zh-CN" b="1" dirty="0"/>
              <a:t>( </a:t>
            </a:r>
            <a:r>
              <a:rPr lang="en-US" altLang="zh-CN" b="1" dirty="0" smtClean="0"/>
              <a:t>);</a:t>
            </a:r>
          </a:p>
          <a:p>
            <a:r>
              <a:rPr lang="en-US" altLang="zh-CN" b="1" dirty="0" smtClean="0"/>
              <a:t>     return </a:t>
            </a:r>
            <a:r>
              <a:rPr lang="en-US" altLang="zh-CN" b="1" dirty="0"/>
              <a:t>0;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716659" y="5661025"/>
            <a:ext cx="6319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程序的运行结果是：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?</a:t>
            </a:r>
          </a:p>
          <a:p>
            <a:r>
              <a:rPr lang="zh-CN" altLang="en-US" b="1">
                <a:ea typeface="楷体_GB2312" pitchFamily="49" charset="-122"/>
              </a:rPr>
              <a:t>－</a:t>
            </a:r>
            <a:r>
              <a:rPr lang="en-US" altLang="zh-CN" b="1">
                <a:ea typeface="楷体_GB2312" pitchFamily="49" charset="-122"/>
              </a:rPr>
              <a:t>858993460.</a:t>
            </a:r>
            <a:r>
              <a:rPr lang="zh-CN" altLang="en-US" b="1">
                <a:ea typeface="楷体_GB2312" pitchFamily="49" charset="-122"/>
              </a:rPr>
              <a:t>－</a:t>
            </a:r>
            <a:r>
              <a:rPr lang="en-US" altLang="zh-CN" b="1">
                <a:ea typeface="楷体_GB2312" pitchFamily="49" charset="-122"/>
              </a:rPr>
              <a:t>858993460.</a:t>
            </a:r>
            <a:r>
              <a:rPr lang="zh-CN" altLang="en-US" b="1">
                <a:ea typeface="楷体_GB2312" pitchFamily="49" charset="-122"/>
              </a:rPr>
              <a:t>－</a:t>
            </a:r>
            <a:r>
              <a:rPr lang="en-US" altLang="zh-CN" b="1">
                <a:ea typeface="楷体_GB2312" pitchFamily="49" charset="-122"/>
              </a:rPr>
              <a:t>858993460 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671888" y="3563466"/>
            <a:ext cx="5548312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原因：</a:t>
            </a:r>
          </a:p>
          <a:p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系统自动产生的缺省构造函数是：</a:t>
            </a:r>
          </a:p>
          <a:p>
            <a:r>
              <a:rPr lang="en-US" altLang="zh-CN" b="1">
                <a:ea typeface="楷体_GB2312" pitchFamily="49" charset="-122"/>
              </a:rPr>
              <a:t>Date::Date( )</a:t>
            </a:r>
          </a:p>
          <a:p>
            <a:r>
              <a:rPr lang="en-US" altLang="zh-CN" b="1">
                <a:ea typeface="楷体_GB2312" pitchFamily="49" charset="-122"/>
              </a:rPr>
              <a:t>{ }     </a:t>
            </a:r>
            <a:r>
              <a:rPr lang="en-US" altLang="zh-CN" b="1">
                <a:solidFill>
                  <a:srgbClr val="006600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006600"/>
                </a:solidFill>
                <a:ea typeface="楷体_GB2312" pitchFamily="49" charset="-122"/>
              </a:rPr>
              <a:t>不做任何操作</a:t>
            </a:r>
            <a:endParaRPr lang="zh-CN" altLang="en-US" b="1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  <p:bldP spid="11571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150813"/>
            <a:ext cx="8756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缺省构造函数有两种形式：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没有参数的构造函数</a:t>
            </a:r>
            <a:r>
              <a:rPr lang="zh-CN" altLang="en-US" b="1">
                <a:ea typeface="楷体_GB2312" pitchFamily="49" charset="-122"/>
              </a:rPr>
              <a:t>或</a:t>
            </a:r>
            <a:r>
              <a:rPr lang="zh-CN" altLang="en-US" b="1" u="sng">
                <a:solidFill>
                  <a:srgbClr val="FF0000"/>
                </a:solidFill>
                <a:ea typeface="楷体_GB2312" pitchFamily="49" charset="-122"/>
              </a:rPr>
              <a:t>各参数均有缺省值的构造函数</a:t>
            </a:r>
            <a:r>
              <a:rPr lang="zh-CN" altLang="en-US" b="1">
                <a:ea typeface="楷体_GB2312" pitchFamily="49" charset="-122"/>
              </a:rPr>
              <a:t>，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缺省构造函数</a:t>
            </a: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只能有一个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28600" y="1673225"/>
            <a:ext cx="8541419" cy="35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ea typeface="楷体_GB2312" pitchFamily="49" charset="-122"/>
              </a:rPr>
              <a:t>Date:: Date( )   </a:t>
            </a:r>
            <a:r>
              <a:rPr lang="en-US" altLang="zh-CN" b="1" dirty="0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339933"/>
                </a:solidFill>
                <a:ea typeface="楷体_GB2312" pitchFamily="49" charset="-122"/>
              </a:rPr>
              <a:t>没有参数</a:t>
            </a:r>
          </a:p>
          <a:p>
            <a:r>
              <a:rPr lang="en-US" altLang="zh-CN" b="1" dirty="0">
                <a:ea typeface="楷体_GB2312" pitchFamily="49" charset="-122"/>
              </a:rPr>
              <a:t>{</a:t>
            </a:r>
          </a:p>
          <a:p>
            <a:r>
              <a:rPr lang="en-US" altLang="zh-CN" b="1" dirty="0">
                <a:ea typeface="楷体_GB2312" pitchFamily="49" charset="-122"/>
              </a:rPr>
              <a:t> 	</a:t>
            </a:r>
            <a:r>
              <a:rPr lang="en-US" altLang="zh-CN" b="1" dirty="0" smtClean="0">
                <a:ea typeface="楷体_GB2312" pitchFamily="49" charset="-122"/>
              </a:rPr>
              <a:t>Year=2017; </a:t>
            </a:r>
            <a:r>
              <a:rPr lang="en-US" altLang="zh-CN" b="1" dirty="0">
                <a:ea typeface="楷体_GB2312" pitchFamily="49" charset="-122"/>
              </a:rPr>
              <a:t>Month=1; Day=1; </a:t>
            </a:r>
          </a:p>
          <a:p>
            <a:r>
              <a:rPr lang="en-US" altLang="zh-CN" b="1" dirty="0">
                <a:ea typeface="楷体_GB2312" pitchFamily="49" charset="-122"/>
              </a:rPr>
              <a:t>}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或 </a:t>
            </a:r>
          </a:p>
          <a:p>
            <a:r>
              <a:rPr lang="en-US" altLang="zh-CN" b="1" dirty="0">
                <a:ea typeface="楷体_GB2312" pitchFamily="49" charset="-122"/>
              </a:rPr>
              <a:t>Date:: Date(</a:t>
            </a:r>
            <a:r>
              <a:rPr lang="en-US" altLang="zh-CN" b="1" dirty="0" err="1">
                <a:ea typeface="楷体_GB2312" pitchFamily="49" charset="-122"/>
              </a:rPr>
              <a:t>int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y=2017, </a:t>
            </a:r>
            <a:r>
              <a:rPr lang="en-US" altLang="zh-CN" b="1" dirty="0" err="1">
                <a:ea typeface="楷体_GB2312" pitchFamily="49" charset="-122"/>
              </a:rPr>
              <a:t>int</a:t>
            </a:r>
            <a:r>
              <a:rPr lang="en-US" altLang="zh-CN" b="1" dirty="0">
                <a:ea typeface="楷体_GB2312" pitchFamily="49" charset="-122"/>
              </a:rPr>
              <a:t> m=1, </a:t>
            </a:r>
            <a:r>
              <a:rPr lang="en-US" altLang="zh-CN" b="1" dirty="0" err="1">
                <a:ea typeface="楷体_GB2312" pitchFamily="49" charset="-122"/>
              </a:rPr>
              <a:t>int</a:t>
            </a:r>
            <a:r>
              <a:rPr lang="en-US" altLang="zh-CN" b="1" dirty="0">
                <a:ea typeface="楷体_GB2312" pitchFamily="49" charset="-122"/>
              </a:rPr>
              <a:t> d=1) </a:t>
            </a:r>
            <a:r>
              <a:rPr lang="en-US" altLang="zh-CN" b="1" dirty="0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 dirty="0">
                <a:solidFill>
                  <a:srgbClr val="339933"/>
                </a:solidFill>
                <a:ea typeface="楷体_GB2312" pitchFamily="49" charset="-122"/>
              </a:rPr>
              <a:t>均有缺省值</a:t>
            </a:r>
          </a:p>
          <a:p>
            <a:r>
              <a:rPr lang="en-US" altLang="zh-CN" b="1" dirty="0">
                <a:ea typeface="楷体_GB2312" pitchFamily="49" charset="-122"/>
              </a:rPr>
              <a:t>{</a:t>
            </a:r>
          </a:p>
          <a:p>
            <a:r>
              <a:rPr lang="en-US" altLang="zh-CN" b="1" dirty="0">
                <a:ea typeface="楷体_GB2312" pitchFamily="49" charset="-122"/>
              </a:rPr>
              <a:t>	Year=y; Month=m; Day=d; </a:t>
            </a:r>
          </a:p>
          <a:p>
            <a:r>
              <a:rPr lang="en-US" altLang="zh-CN" b="1" dirty="0">
                <a:ea typeface="楷体_GB2312" pitchFamily="49" charset="-122"/>
              </a:rPr>
              <a:t>}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28600" y="5400675"/>
            <a:ext cx="7727776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dirty="0" err="1" smtClean="0">
                <a:ea typeface="楷体_GB2312" pitchFamily="49" charset="-122"/>
              </a:rPr>
              <a:t>int</a:t>
            </a: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en-US" altLang="zh-CN" b="1" dirty="0">
                <a:ea typeface="楷体_GB2312" pitchFamily="49" charset="-122"/>
              </a:rPr>
              <a:t>main( )</a:t>
            </a:r>
          </a:p>
          <a:p>
            <a:r>
              <a:rPr lang="en-US" altLang="zh-CN" b="1" dirty="0" smtClean="0">
                <a:ea typeface="楷体_GB2312" pitchFamily="49" charset="-122"/>
              </a:rPr>
              <a:t>{  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Date d;   </a:t>
            </a:r>
            <a:r>
              <a:rPr lang="en-US" altLang="zh-CN" b="1" dirty="0" err="1" smtClean="0">
                <a:ea typeface="楷体_GB2312" pitchFamily="49" charset="-122"/>
              </a:rPr>
              <a:t>d.ShowDate</a:t>
            </a:r>
            <a:r>
              <a:rPr lang="en-US" altLang="zh-CN" b="1" dirty="0">
                <a:ea typeface="楷体_GB2312" pitchFamily="49" charset="-122"/>
              </a:rPr>
              <a:t>( );  </a:t>
            </a:r>
            <a:r>
              <a:rPr lang="en-US" altLang="zh-CN" b="1" dirty="0" smtClean="0">
                <a:ea typeface="楷体_GB2312" pitchFamily="49" charset="-122"/>
              </a:rPr>
              <a:t> return 0;  }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019800" y="5029200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运行结果？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nimBg="1" autoUpdateAnimBg="0"/>
      <p:bldP spid="11469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026"/>
          <p:cNvSpPr txBox="1">
            <a:spLocks noChangeArrowheads="1"/>
          </p:cNvSpPr>
          <p:nvPr/>
        </p:nvSpPr>
        <p:spPr bwMode="auto">
          <a:xfrm>
            <a:off x="152400" y="685800"/>
            <a:ext cx="8763000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注意：</a:t>
            </a:r>
          </a:p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①</a:t>
            </a:r>
            <a:r>
              <a:rPr lang="zh-CN" altLang="en-US" b="1">
                <a:ea typeface="楷体_GB2312" pitchFamily="49" charset="-122"/>
              </a:rPr>
              <a:t>在产生对象时，若不需要对数据成员进行初始化，可以不显式地定义缺省构造函数。</a:t>
            </a:r>
          </a:p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②</a:t>
            </a:r>
            <a:r>
              <a:rPr lang="zh-CN" altLang="en-US" b="1">
                <a:ea typeface="楷体_GB2312" pitchFamily="49" charset="-122"/>
              </a:rPr>
              <a:t>在一个类的定义中，缺省构造函数只能有一个。</a:t>
            </a:r>
          </a:p>
          <a:p>
            <a:pPr>
              <a:spcBef>
                <a:spcPct val="50000"/>
              </a:spcBef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③</a:t>
            </a:r>
            <a:r>
              <a:rPr lang="zh-CN" altLang="en-US" b="1">
                <a:ea typeface="楷体_GB2312" pitchFamily="49" charset="-122"/>
              </a:rPr>
              <a:t>若已经定义了构造函数（不论它是否为缺省构造函数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，则编译系统不再自动生成缺省构造函数。 </a:t>
            </a:r>
          </a:p>
        </p:txBody>
      </p:sp>
    </p:spTree>
  </p:cSld>
  <p:clrMapOvr>
    <a:masterClrMapping/>
  </p:clrMapOvr>
  <p:transition>
    <p:zoom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缺省析构函数</a:t>
            </a:r>
            <a:endParaRPr lang="zh-CN" altLang="en-US" sz="2400"/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697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若在类中没有显式定义析构函数，</a:t>
            </a:r>
          </a:p>
          <a:p>
            <a:r>
              <a:rPr lang="zh-CN" altLang="en-US" b="1">
                <a:ea typeface="楷体_GB2312" pitchFamily="49" charset="-122"/>
              </a:rPr>
              <a:t>则编译器自动地产生一个缺省的析构函数。</a:t>
            </a:r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1143000" y="1752600"/>
            <a:ext cx="5597525" cy="1587500"/>
            <a:chOff x="720" y="1440"/>
            <a:chExt cx="3526" cy="1000"/>
          </a:xfrm>
        </p:grpSpPr>
        <p:sp>
          <p:nvSpPr>
            <p:cNvPr id="113669" name="Text Box 5"/>
            <p:cNvSpPr txBox="1">
              <a:spLocks noChangeArrowheads="1"/>
            </p:cNvSpPr>
            <p:nvPr/>
          </p:nvSpPr>
          <p:spPr bwMode="auto">
            <a:xfrm>
              <a:off x="1008" y="1838"/>
              <a:ext cx="3238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ea typeface="楷体_GB2312" pitchFamily="49" charset="-122"/>
                </a:rPr>
                <a:t>  ClassName ::  ~ ClassName ( )  </a:t>
              </a:r>
            </a:p>
            <a:p>
              <a:r>
                <a:rPr lang="en-US" altLang="zh-CN" b="1">
                  <a:ea typeface="楷体_GB2312" pitchFamily="49" charset="-122"/>
                </a:rPr>
                <a:t>    {  };</a:t>
              </a:r>
            </a:p>
          </p:txBody>
        </p:sp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720" y="1440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格式为：</a:t>
              </a:r>
              <a:endParaRPr lang="zh-CN" altLang="en-US" b="1">
                <a:ea typeface="楷体_GB2312" pitchFamily="49" charset="-122"/>
              </a:endParaRPr>
            </a:p>
          </p:txBody>
        </p:sp>
      </p:grp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304800" y="3657600"/>
            <a:ext cx="8610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en-US" altLang="zh-CN" b="1">
                <a:latin typeface="宋体" pitchFamily="2" charset="-122"/>
              </a:rPr>
              <a:t>① </a:t>
            </a:r>
            <a:r>
              <a:rPr lang="zh-CN" altLang="en-US" b="1">
                <a:ea typeface="楷体_GB2312" pitchFamily="49" charset="-122"/>
              </a:rPr>
              <a:t>在撤消对象时，若不需要做任何结束工作，</a:t>
            </a:r>
          </a:p>
          <a:p>
            <a:r>
              <a:rPr lang="zh-CN" altLang="en-US" b="1">
                <a:ea typeface="楷体_GB2312" pitchFamily="49" charset="-122"/>
              </a:rPr>
              <a:t>      可以不定义析构函数。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latin typeface="宋体" pitchFamily="2" charset="-122"/>
              </a:rPr>
              <a:t>② </a:t>
            </a:r>
            <a:r>
              <a:rPr lang="zh-CN" altLang="en-US" b="1">
                <a:ea typeface="楷体_GB2312" pitchFamily="49" charset="-122"/>
              </a:rPr>
              <a:t>当类中有动态申请的数据空间时，需要显式地定义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zh-CN" altLang="en-US" b="1">
                <a:ea typeface="楷体_GB2312" pitchFamily="49" charset="-122"/>
              </a:rPr>
              <a:t>      析构函数，撤销动态数据空间。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如：例</a:t>
            </a:r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10.6</a:t>
            </a:r>
          </a:p>
          <a:p>
            <a:pPr>
              <a:buClr>
                <a:srgbClr val="CC66FF"/>
              </a:buClr>
              <a:buSzPct val="130000"/>
              <a:buFont typeface="Monotype Sorts" charset="2"/>
              <a:buNone/>
            </a:pPr>
            <a:r>
              <a:rPr lang="en-US" altLang="zh-CN" b="1"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7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10.2.3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拷贝构造函数和缺省拷贝构造函数 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76850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拷贝构造函数：</a:t>
            </a:r>
            <a:r>
              <a:rPr lang="zh-CN" altLang="en-US" b="1">
                <a:ea typeface="楷体_GB2312" pitchFamily="49" charset="-122"/>
              </a:rPr>
              <a:t>用一个已知的对象来初始化一个</a:t>
            </a:r>
          </a:p>
          <a:p>
            <a:r>
              <a:rPr lang="zh-CN" altLang="en-US" b="1">
                <a:ea typeface="楷体_GB2312" pitchFamily="49" charset="-122"/>
              </a:rPr>
              <a:t>                            被创建的</a:t>
            </a: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同类</a:t>
            </a:r>
            <a:r>
              <a:rPr lang="zh-CN" altLang="en-US" b="1">
                <a:ea typeface="楷体_GB2312" pitchFamily="49" charset="-122"/>
              </a:rPr>
              <a:t>对象。 </a:t>
            </a:r>
          </a:p>
        </p:txBody>
      </p:sp>
      <p:grpSp>
        <p:nvGrpSpPr>
          <p:cNvPr id="117771" name="Group 11"/>
          <p:cNvGrpSpPr>
            <a:grpSpLocks/>
          </p:cNvGrpSpPr>
          <p:nvPr/>
        </p:nvGrpSpPr>
        <p:grpSpPr bwMode="auto">
          <a:xfrm>
            <a:off x="228600" y="1857375"/>
            <a:ext cx="8382000" cy="1425575"/>
            <a:chOff x="144" y="1296"/>
            <a:chExt cx="5280" cy="898"/>
          </a:xfrm>
        </p:grpSpPr>
        <p:sp>
          <p:nvSpPr>
            <p:cNvPr id="117764" name="Text Box 4"/>
            <p:cNvSpPr txBox="1">
              <a:spLocks noChangeArrowheads="1"/>
            </p:cNvSpPr>
            <p:nvPr/>
          </p:nvSpPr>
          <p:spPr bwMode="auto">
            <a:xfrm>
              <a:off x="197" y="1296"/>
              <a:ext cx="522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ea typeface="楷体_GB2312" pitchFamily="49" charset="-122"/>
                </a:rPr>
                <a:t>格式：         </a:t>
              </a:r>
              <a:r>
                <a:rPr lang="en-US" altLang="zh-CN" b="1">
                  <a:solidFill>
                    <a:srgbClr val="339933"/>
                  </a:solidFill>
                  <a:ea typeface="楷体_GB2312" pitchFamily="49" charset="-122"/>
                </a:rPr>
                <a:t>//</a:t>
              </a:r>
              <a:r>
                <a:rPr lang="zh-CN" altLang="en-US" b="1">
                  <a:solidFill>
                    <a:srgbClr val="339933"/>
                  </a:solidFill>
                  <a:ea typeface="楷体_GB2312" pitchFamily="49" charset="-122"/>
                </a:rPr>
                <a:t>注意参数是本类对象的引用</a:t>
              </a:r>
            </a:p>
            <a:p>
              <a:r>
                <a:rPr lang="en-US" altLang="zh-CN" b="1">
                  <a:ea typeface="楷体_GB2312" pitchFamily="49" charset="-122"/>
                </a:rPr>
                <a:t>ClassName :: ClassName( </a:t>
              </a:r>
              <a:r>
                <a:rPr lang="en-US" altLang="zh-CN" b="1">
                  <a:solidFill>
                    <a:srgbClr val="CC0000"/>
                  </a:solidFill>
                  <a:ea typeface="楷体_GB2312" pitchFamily="49" charset="-122"/>
                </a:rPr>
                <a:t>[const]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ClassName &amp; Obj</a:t>
              </a:r>
              <a:r>
                <a:rPr lang="en-US" altLang="zh-CN" b="1">
                  <a:ea typeface="楷体_GB2312" pitchFamily="49" charset="-122"/>
                </a:rPr>
                <a:t> )</a:t>
              </a:r>
            </a:p>
            <a:p>
              <a:r>
                <a:rPr lang="en-US" altLang="zh-CN" b="1">
                  <a:ea typeface="楷体_GB2312" pitchFamily="49" charset="-122"/>
                </a:rPr>
                <a:t> {	&lt;</a:t>
              </a:r>
              <a:r>
                <a:rPr lang="zh-CN" altLang="en-US" b="1">
                  <a:ea typeface="楷体_GB2312" pitchFamily="49" charset="-122"/>
                </a:rPr>
                <a:t>函数体</a:t>
              </a:r>
              <a:r>
                <a:rPr lang="en-US" altLang="zh-CN" b="1">
                  <a:ea typeface="楷体_GB2312" pitchFamily="49" charset="-122"/>
                </a:rPr>
                <a:t>&gt; 	} </a:t>
              </a:r>
            </a:p>
          </p:txBody>
        </p:sp>
        <p:sp>
          <p:nvSpPr>
            <p:cNvPr id="117765" name="Rectangle 5"/>
            <p:cNvSpPr>
              <a:spLocks noChangeArrowheads="1"/>
            </p:cNvSpPr>
            <p:nvPr/>
          </p:nvSpPr>
          <p:spPr bwMode="auto">
            <a:xfrm>
              <a:off x="144" y="1570"/>
              <a:ext cx="528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381000" y="3457575"/>
            <a:ext cx="7086600" cy="5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10.9]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304800" y="4191000"/>
            <a:ext cx="76850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如果用户不定义拷贝构造函数，则系统自动产生</a:t>
            </a:r>
          </a:p>
          <a:p>
            <a:pPr eaLnBrk="0" hangingPunct="0"/>
            <a:r>
              <a:rPr lang="zh-CN" altLang="en-US" b="1">
                <a:ea typeface="楷体_GB2312" pitchFamily="49" charset="-122"/>
              </a:rPr>
              <a:t>一个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缺省的拷贝构造函数</a:t>
            </a:r>
            <a:r>
              <a:rPr lang="zh-CN" altLang="en-US" b="1">
                <a:ea typeface="楷体_GB2312" pitchFamily="49" charset="-122"/>
              </a:rPr>
              <a:t>。如例</a:t>
            </a:r>
            <a:r>
              <a:rPr lang="en-US" altLang="zh-CN" b="1">
                <a:ea typeface="楷体_GB2312" pitchFamily="49" charset="-122"/>
              </a:rPr>
              <a:t>10.9 </a:t>
            </a:r>
            <a:r>
              <a:rPr lang="zh-CN" altLang="en-US" b="1">
                <a:ea typeface="楷体_GB2312" pitchFamily="49" charset="-122"/>
              </a:rPr>
              <a:t>：</a:t>
            </a:r>
          </a:p>
          <a:p>
            <a:pPr eaLnBrk="0" hangingPunct="0"/>
            <a:r>
              <a:rPr lang="en-US" altLang="zh-CN" b="1">
                <a:ea typeface="楷体_GB2312" pitchFamily="49" charset="-122"/>
              </a:rPr>
              <a:t>Point::Point(const Point &amp;p) </a:t>
            </a:r>
          </a:p>
          <a:p>
            <a:pPr eaLnBrk="0" hangingPunct="0"/>
            <a:r>
              <a:rPr lang="en-US" altLang="zh-CN" b="1">
                <a:ea typeface="楷体_GB2312" pitchFamily="49" charset="-122"/>
              </a:rPr>
              <a:t>{   x=p.x; y=p.y;     }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各成员逐一赋值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  <p:bldP spid="117772" grpId="0" autoUpdateAnimBg="0"/>
      <p:bldP spid="11777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57200" y="639763"/>
            <a:ext cx="5899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当类中有动态申请的数据空间时，</a:t>
            </a:r>
          </a:p>
          <a:p>
            <a:pPr eaLnBrk="0" hangingPunct="0"/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必须</a:t>
            </a:r>
            <a:r>
              <a:rPr lang="zh-CN" altLang="en-US" b="1">
                <a:ea typeface="楷体_GB2312" pitchFamily="49" charset="-122"/>
              </a:rPr>
              <a:t>定义拷贝构造函数，否则出错。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57200" y="1782763"/>
            <a:ext cx="6964064" cy="56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10.10]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533400" y="3230563"/>
            <a:ext cx="80772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/>
              <a:t>Student::Student(const Student &amp;s)</a:t>
            </a:r>
            <a:endParaRPr lang="en-US" altLang="zh-CN"/>
          </a:p>
          <a:p>
            <a:pPr eaLnBrk="0" hangingPunct="0">
              <a:lnSpc>
                <a:spcPct val="80000"/>
              </a:lnSpc>
            </a:pPr>
            <a:r>
              <a:rPr lang="en-US" altLang="zh-CN" b="1"/>
              <a:t>{ </a:t>
            </a:r>
            <a:endParaRPr lang="en-US" altLang="zh-CN"/>
          </a:p>
          <a:p>
            <a:pPr eaLnBrk="0" hangingPunct="0">
              <a:lnSpc>
                <a:spcPct val="80000"/>
              </a:lnSpc>
            </a:pPr>
            <a:r>
              <a:rPr lang="en-US" altLang="zh-CN" b="1"/>
              <a:t>	Name = s.Name;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注意：直接赋地址值</a:t>
            </a:r>
            <a:endParaRPr lang="zh-CN" altLang="en-US"/>
          </a:p>
          <a:p>
            <a:pPr eaLnBrk="0" hangingPunct="0">
              <a:lnSpc>
                <a:spcPct val="80000"/>
              </a:lnSpc>
            </a:pPr>
            <a:r>
              <a:rPr lang="zh-CN" altLang="en-US" b="1"/>
              <a:t>	</a:t>
            </a:r>
            <a:r>
              <a:rPr lang="en-US" altLang="zh-CN" b="1"/>
              <a:t>Age = s.Age;</a:t>
            </a:r>
            <a:endParaRPr lang="en-US" altLang="zh-CN"/>
          </a:p>
          <a:p>
            <a:pPr eaLnBrk="0" hangingPunct="0">
              <a:lnSpc>
                <a:spcPct val="80000"/>
              </a:lnSpc>
            </a:pPr>
            <a:r>
              <a:rPr lang="en-US" altLang="zh-CN" b="1"/>
              <a:t>}</a:t>
            </a:r>
            <a:r>
              <a:rPr lang="en-US" altLang="zh-CN"/>
              <a:t> </a:t>
            </a: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533400" y="2392363"/>
            <a:ext cx="4467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00FF"/>
                </a:solidFill>
              </a:rPr>
              <a:t>自动产生的构造函数如下：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0" grpId="0" autoUpdateAnimBg="0"/>
      <p:bldP spid="118792" grpId="0" autoUpdateAnimBg="0"/>
      <p:bldP spid="1187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152400" y="762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10.1.2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类和对象的定义形式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457200" y="638175"/>
            <a:ext cx="7620000" cy="39020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class</a:t>
            </a:r>
            <a:r>
              <a:rPr lang="en-US" altLang="zh-CN" sz="2400" b="1">
                <a:ea typeface="楷体_GB2312" pitchFamily="49" charset="-122"/>
              </a:rPr>
              <a:t>   &lt;</a:t>
            </a:r>
            <a:r>
              <a:rPr lang="zh-CN" altLang="zh-CN" sz="2400" b="1">
                <a:ea typeface="楷体_GB2312" pitchFamily="49" charset="-122"/>
              </a:rPr>
              <a:t>类名</a:t>
            </a:r>
            <a:r>
              <a:rPr lang="en-US" altLang="zh-CN" sz="2400" b="1">
                <a:ea typeface="楷体_GB2312" pitchFamily="49" charset="-122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{    [ [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private:</a:t>
            </a:r>
            <a:r>
              <a:rPr lang="en-US" altLang="zh-CN" sz="2400" b="1">
                <a:ea typeface="楷体_GB2312" pitchFamily="49" charset="-122"/>
              </a:rPr>
              <a:t>]                 </a:t>
            </a:r>
            <a:r>
              <a:rPr lang="en-US" altLang="zh-CN" sz="2400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339933"/>
                </a:solidFill>
                <a:ea typeface="楷体_GB2312" pitchFamily="49" charset="-122"/>
              </a:rPr>
              <a:t>私有成员，缺省存取权限</a:t>
            </a:r>
            <a:endParaRPr lang="en-US" altLang="en-US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 b="1">
                <a:ea typeface="楷体_GB2312" pitchFamily="49" charset="-122"/>
              </a:rPr>
              <a:t>		&lt;</a:t>
            </a:r>
            <a:r>
              <a:rPr lang="zh-CN" altLang="en-US" sz="2400" b="1"/>
              <a:t>数据成员及成员函数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en-US" sz="2400" b="1">
                <a:ea typeface="楷体_GB2312" pitchFamily="49" charset="-122"/>
              </a:rPr>
              <a:t>&gt; ]</a:t>
            </a:r>
            <a:endParaRPr lang="en-US" altLang="zh-CN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        [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public:                   </a:t>
            </a:r>
            <a:r>
              <a:rPr lang="en-US" altLang="zh-CN" sz="2400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339933"/>
                </a:solidFill>
                <a:ea typeface="楷体_GB2312" pitchFamily="49" charset="-122"/>
              </a:rPr>
              <a:t>公有成员</a:t>
            </a:r>
            <a:endParaRPr lang="en-US" altLang="en-US" sz="2400" b="1">
              <a:solidFill>
                <a:srgbClr val="FF3300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 b="1">
                <a:ea typeface="楷体_GB2312" pitchFamily="49" charset="-122"/>
              </a:rPr>
              <a:t>		&lt;</a:t>
            </a:r>
            <a:r>
              <a:rPr lang="zh-CN" altLang="en-US" sz="2400" b="1"/>
              <a:t>数据成员及成员函数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en-US" sz="2400" b="1">
                <a:ea typeface="楷体_GB2312" pitchFamily="49" charset="-122"/>
              </a:rPr>
              <a:t>&gt; ]</a:t>
            </a:r>
            <a:endParaRPr lang="en-US" altLang="zh-CN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        [ 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protected:              </a:t>
            </a:r>
            <a:r>
              <a:rPr lang="en-US" altLang="zh-CN" sz="2400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sz="2400" b="1">
                <a:solidFill>
                  <a:srgbClr val="339933"/>
                </a:solidFill>
                <a:ea typeface="楷体_GB2312" pitchFamily="49" charset="-122"/>
              </a:rPr>
              <a:t>保护成员</a:t>
            </a:r>
            <a:endParaRPr lang="en-US" altLang="en-US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en-US" sz="2400" b="1">
                <a:ea typeface="楷体_GB2312" pitchFamily="49" charset="-122"/>
              </a:rPr>
              <a:t>		&lt;</a:t>
            </a:r>
            <a:r>
              <a:rPr lang="zh-CN" altLang="en-US" sz="2400" b="1"/>
              <a:t>数据成员及成员函数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en-US" sz="2400" b="1">
                <a:ea typeface="楷体_GB2312" pitchFamily="49" charset="-122"/>
              </a:rPr>
              <a:t>&gt; ]</a:t>
            </a:r>
            <a:endParaRPr lang="en-US" altLang="zh-CN" sz="2400" b="1"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>
                <a:ea typeface="楷体_GB2312" pitchFamily="49" charset="-122"/>
              </a:rPr>
              <a:t>      }</a:t>
            </a:r>
            <a:r>
              <a:rPr lang="zh-CN" altLang="en-US" sz="2400" b="1">
                <a:ea typeface="楷体_GB2312" pitchFamily="49" charset="-122"/>
              </a:rPr>
              <a:t>；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517525" y="4465638"/>
            <a:ext cx="69405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私有成员：</a:t>
            </a:r>
            <a:r>
              <a:rPr lang="zh-CN" altLang="en-US" b="1">
                <a:ea typeface="楷体_GB2312" pitchFamily="49" charset="-122"/>
              </a:rPr>
              <a:t>只允许类内成员函数存取它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公有成员：</a:t>
            </a:r>
            <a:r>
              <a:rPr lang="zh-CN" altLang="en-US" b="1">
                <a:ea typeface="楷体_GB2312" pitchFamily="49" charset="-122"/>
              </a:rPr>
              <a:t>允许类内和类外函数存取它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339933"/>
                </a:solidFill>
                <a:ea typeface="楷体_GB2312" pitchFamily="49" charset="-122"/>
              </a:rPr>
              <a:t>保护成员：</a:t>
            </a:r>
            <a:r>
              <a:rPr lang="zh-CN" altLang="en-US" b="1">
                <a:ea typeface="楷体_GB2312" pitchFamily="49" charset="-122"/>
              </a:rPr>
              <a:t>允许类内和其派生类函数存取它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2" grpId="0" animBg="1" autoUpdateAnimBg="0"/>
      <p:bldP spid="7067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6050" y="300038"/>
            <a:ext cx="9113838" cy="47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何时必须定义拷贝构造函数呢？分两种情况：</a:t>
            </a:r>
            <a:r>
              <a:rPr lang="zh-CN" altLang="en-US" b="1"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(1)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若只需拷贝同类型对象的部分数据成员。</a:t>
            </a: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(2)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或者类中的某个数据成员是使用 </a:t>
            </a:r>
            <a:r>
              <a:rPr lang="en-US" altLang="zh-CN" b="1">
                <a:ea typeface="楷体_GB2312" pitchFamily="49" charset="-122"/>
              </a:rPr>
              <a:t>new </a:t>
            </a:r>
            <a:r>
              <a:rPr lang="zh-CN" altLang="en-US" b="1">
                <a:ea typeface="楷体_GB2312" pitchFamily="49" charset="-122"/>
              </a:rPr>
              <a:t>运算符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     动态地申请存储空间进行赋初值时。</a:t>
            </a:r>
          </a:p>
          <a:p>
            <a:pPr>
              <a:lnSpc>
                <a:spcPct val="200000"/>
              </a:lnSpc>
            </a:pPr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★</a:t>
            </a:r>
            <a:r>
              <a:rPr lang="zh-CN" altLang="en-US" b="1">
                <a:ea typeface="楷体_GB2312" pitchFamily="49" charset="-122"/>
              </a:rPr>
              <a:t>则必须在类中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显式</a:t>
            </a:r>
            <a:r>
              <a:rPr lang="zh-CN" altLang="en-US" b="1">
                <a:ea typeface="楷体_GB2312" pitchFamily="49" charset="-122"/>
              </a:rPr>
              <a:t>地定义一个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完成拷贝功能的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构造函数</a:t>
            </a:r>
            <a:r>
              <a:rPr lang="zh-CN" altLang="en-US" b="1">
                <a:ea typeface="楷体_GB2312" pitchFamily="49" charset="-122"/>
              </a:rPr>
              <a:t>，以便实现成员数据的复制。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ea typeface="楷体_GB2312" pitchFamily="49" charset="-122"/>
              </a:rPr>
              <a:t>同时应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显式</a:t>
            </a:r>
            <a:r>
              <a:rPr lang="zh-CN" altLang="en-US" b="1">
                <a:ea typeface="楷体_GB2312" pitchFamily="49" charset="-122"/>
              </a:rPr>
              <a:t>定义相应的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析构函数，</a:t>
            </a:r>
            <a:r>
              <a:rPr lang="zh-CN" altLang="en-US" b="1">
                <a:ea typeface="楷体_GB2312" pitchFamily="49" charset="-122"/>
              </a:rPr>
              <a:t>撤消动态分配的空间。</a:t>
            </a:r>
          </a:p>
        </p:txBody>
      </p:sp>
    </p:spTree>
  </p:cSld>
  <p:clrMapOvr>
    <a:masterClrMapping/>
  </p:clrMapOvr>
  <p:transition>
    <p:zoom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28600" y="15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10.2.4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拷贝构造函数的调用时机 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533400" y="817563"/>
            <a:ext cx="6970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在产生新对象时，自动调用拷贝构造函数。</a:t>
            </a:r>
          </a:p>
          <a:p>
            <a:pPr eaLnBrk="0" hangingPunct="0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何时产生新对象呢？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609600" y="1995488"/>
            <a:ext cx="69442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10.11]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533400" y="2667000"/>
            <a:ext cx="78628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 dirty="0">
                <a:ea typeface="楷体_GB2312" pitchFamily="49" charset="-122"/>
              </a:rPr>
              <a:t>（</a:t>
            </a:r>
            <a:r>
              <a:rPr lang="en-US" altLang="zh-CN" b="1" dirty="0">
                <a:ea typeface="楷体_GB2312" pitchFamily="49" charset="-122"/>
              </a:rPr>
              <a:t>1</a:t>
            </a:r>
            <a:r>
              <a:rPr lang="zh-CN" altLang="en-US" b="1" dirty="0">
                <a:ea typeface="楷体_GB2312" pitchFamily="49" charset="-122"/>
              </a:rPr>
              <a:t>）明确表示由一个对象初始化另一个对象时，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 例如：例 </a:t>
            </a:r>
            <a:r>
              <a:rPr lang="en-US" altLang="zh-CN" b="1" dirty="0">
                <a:ea typeface="楷体_GB2312" pitchFamily="49" charset="-122"/>
              </a:rPr>
              <a:t>10.9 </a:t>
            </a:r>
            <a:r>
              <a:rPr lang="zh-CN" altLang="en-US" b="1" dirty="0">
                <a:ea typeface="楷体_GB2312" pitchFamily="49" charset="-122"/>
              </a:rPr>
              <a:t>中的</a:t>
            </a:r>
            <a:r>
              <a:rPr lang="en-US" altLang="zh-CN" b="1" dirty="0">
                <a:ea typeface="楷体_GB2312" pitchFamily="49" charset="-122"/>
              </a:rPr>
              <a:t>A</a:t>
            </a:r>
            <a:r>
              <a:rPr lang="zh-CN" altLang="en-US" b="1" dirty="0">
                <a:ea typeface="楷体_GB2312" pitchFamily="49" charset="-122"/>
              </a:rPr>
              <a:t>、</a:t>
            </a:r>
            <a:r>
              <a:rPr lang="en-US" altLang="zh-CN" b="1" dirty="0">
                <a:ea typeface="楷体_GB2312" pitchFamily="49" charset="-122"/>
              </a:rPr>
              <a:t>B</a:t>
            </a:r>
            <a:r>
              <a:rPr lang="zh-CN" altLang="en-US" b="1" dirty="0">
                <a:ea typeface="楷体_GB2312" pitchFamily="49" charset="-122"/>
              </a:rPr>
              <a:t>两行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	   </a:t>
            </a:r>
            <a:r>
              <a:rPr lang="en-US" altLang="zh-CN" b="1" dirty="0">
                <a:ea typeface="楷体_GB2312" pitchFamily="49" charset="-122"/>
              </a:rPr>
              <a:t>Point p3(p1);         </a:t>
            </a:r>
            <a:r>
              <a:rPr lang="en-US" altLang="zh-CN" b="1" dirty="0">
                <a:solidFill>
                  <a:srgbClr val="339933"/>
                </a:solidFill>
                <a:ea typeface="楷体_GB2312" pitchFamily="49" charset="-122"/>
              </a:rPr>
              <a:t>// A </a:t>
            </a:r>
            <a:r>
              <a:rPr lang="zh-CN" altLang="en-US" b="1" dirty="0">
                <a:solidFill>
                  <a:srgbClr val="008000"/>
                </a:solidFill>
                <a:latin typeface="宋体" pitchFamily="2" charset="-122"/>
              </a:rPr>
              <a:t>调用拷贝构造函数</a:t>
            </a:r>
            <a:r>
              <a:rPr lang="zh-CN" altLang="en-US" b="1" dirty="0">
                <a:solidFill>
                  <a:srgbClr val="339933"/>
                </a:solidFill>
                <a:ea typeface="楷体_GB2312" pitchFamily="49" charset="-122"/>
              </a:rPr>
              <a:t> 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             </a:t>
            </a:r>
            <a:r>
              <a:rPr lang="en-US" altLang="zh-CN" b="1" dirty="0">
                <a:ea typeface="楷体_GB2312" pitchFamily="49" charset="-122"/>
              </a:rPr>
              <a:t>Point p4=p2;         </a:t>
            </a:r>
            <a:r>
              <a:rPr lang="en-US" altLang="zh-CN" b="1" dirty="0">
                <a:solidFill>
                  <a:srgbClr val="339933"/>
                </a:solidFill>
                <a:ea typeface="楷体_GB2312" pitchFamily="49" charset="-122"/>
              </a:rPr>
              <a:t>// B </a:t>
            </a:r>
            <a:r>
              <a:rPr lang="zh-CN" altLang="en-US" b="1" dirty="0">
                <a:solidFill>
                  <a:srgbClr val="008000"/>
                </a:solidFill>
                <a:latin typeface="宋体" pitchFamily="2" charset="-122"/>
              </a:rPr>
              <a:t>调用拷贝构造函数</a:t>
            </a:r>
            <a:r>
              <a:rPr lang="zh-CN" altLang="en-US" b="1" dirty="0">
                <a:solidFill>
                  <a:srgbClr val="339933"/>
                </a:solidFill>
                <a:ea typeface="楷体_GB2312" pitchFamily="49" charset="-122"/>
              </a:rPr>
              <a:t> 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（</a:t>
            </a:r>
            <a:r>
              <a:rPr lang="en-US" altLang="zh-CN" b="1" dirty="0">
                <a:ea typeface="楷体_GB2312" pitchFamily="49" charset="-122"/>
              </a:rPr>
              <a:t>2</a:t>
            </a:r>
            <a:r>
              <a:rPr lang="zh-CN" altLang="en-US" b="1" dirty="0">
                <a:ea typeface="楷体_GB2312" pitchFamily="49" charset="-122"/>
              </a:rPr>
              <a:t>）当用对象作为函数参数时，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          系统处理成用实参对象初始化形参对象。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（</a:t>
            </a:r>
            <a:r>
              <a:rPr lang="en-US" altLang="zh-CN" b="1" dirty="0">
                <a:ea typeface="楷体_GB2312" pitchFamily="49" charset="-122"/>
              </a:rPr>
              <a:t>3</a:t>
            </a:r>
            <a:r>
              <a:rPr lang="zh-CN" altLang="en-US" b="1" dirty="0">
                <a:ea typeface="楷体_GB2312" pitchFamily="49" charset="-122"/>
              </a:rPr>
              <a:t>）当函数返回对象时，</a:t>
            </a:r>
          </a:p>
          <a:p>
            <a:pPr eaLnBrk="0" hangingPunct="0"/>
            <a:r>
              <a:rPr lang="zh-CN" altLang="en-US" b="1" dirty="0">
                <a:ea typeface="楷体_GB2312" pitchFamily="49" charset="-122"/>
              </a:rPr>
              <a:t>          用返回值对象初始化内存临时对象。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9" grpId="0" build="p" autoUpdateAnimBg="0"/>
      <p:bldP spid="119831" grpId="0" autoUpdateAnimBg="0"/>
      <p:bldP spid="11983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10.2.5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利用构造函数进行类型转换 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57200" y="860425"/>
            <a:ext cx="7634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>
                <a:ea typeface="楷体_GB2312" pitchFamily="49" charset="-122"/>
              </a:rPr>
              <a:t>C++</a:t>
            </a:r>
            <a:r>
              <a:rPr lang="zh-CN" altLang="en-US" b="1">
                <a:ea typeface="楷体_GB2312" pitchFamily="49" charset="-122"/>
              </a:rPr>
              <a:t>中不同的数据类型可以相互赋值。若定义了复数类对象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Complex  c;  </a:t>
            </a:r>
            <a:r>
              <a:rPr lang="zh-CN" altLang="en-US" b="1">
                <a:ea typeface="楷体_GB2312" pitchFamily="49" charset="-122"/>
              </a:rPr>
              <a:t>能否写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c = 5.0;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81000" y="2133600"/>
            <a:ext cx="7634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即希望将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5.0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做为实部，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做为虚部的一个复数赋值给复数 </a:t>
            </a:r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381000" y="35052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可以！！！自动类型转换</a:t>
            </a:r>
          </a:p>
          <a:p>
            <a:pPr eaLnBrk="0" hangingPunct="0"/>
            <a:r>
              <a:rPr lang="en-US" altLang="zh-CN" b="1">
                <a:solidFill>
                  <a:srgbClr val="0000FF"/>
                </a:solidFill>
                <a:ea typeface="楷体_GB2312" pitchFamily="49" charset="-122"/>
              </a:rPr>
              <a:t>c = Complex(5.0);   </a:t>
            </a:r>
            <a:r>
              <a:rPr lang="en-US" altLang="zh-CN" b="1">
                <a:solidFill>
                  <a:srgbClr val="339933"/>
                </a:solidFill>
                <a:ea typeface="楷体_GB2312" pitchFamily="49" charset="-122"/>
              </a:rPr>
              <a:t>//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利用构造函数进行类型转换 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533400" y="4911725"/>
            <a:ext cx="69640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10.13]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2" grpId="0" autoUpdateAnimBg="0"/>
      <p:bldP spid="121863" grpId="0" autoUpdateAnimBg="0"/>
      <p:bldP spid="12186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858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10.3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成员函数的特性</a:t>
            </a:r>
          </a:p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10.3.1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内联函数和外联函数  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7634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在类体内定义的成员函数是</a:t>
            </a:r>
            <a:r>
              <a:rPr lang="zh-CN" altLang="en-US" b="1" u="sng">
                <a:ea typeface="楷体_GB2312" pitchFamily="49" charset="-122"/>
              </a:rPr>
              <a:t>内联函数</a:t>
            </a:r>
            <a:r>
              <a:rPr lang="zh-CN" altLang="en-US" b="1">
                <a:ea typeface="楷体_GB2312" pitchFamily="49" charset="-122"/>
              </a:rPr>
              <a:t>，</a:t>
            </a:r>
          </a:p>
          <a:p>
            <a:pPr eaLnBrk="0" hangingPunct="0"/>
            <a:r>
              <a:rPr lang="zh-CN" altLang="en-US" b="1">
                <a:ea typeface="楷体_GB2312" pitchFamily="49" charset="-122"/>
              </a:rPr>
              <a:t>在类体外定义的函数是</a:t>
            </a:r>
            <a:r>
              <a:rPr lang="zh-CN" altLang="en-US" b="1" u="sng">
                <a:ea typeface="楷体_GB2312" pitchFamily="49" charset="-122"/>
              </a:rPr>
              <a:t>外联函数</a:t>
            </a:r>
            <a:r>
              <a:rPr lang="zh-CN" altLang="en-US" b="1">
                <a:ea typeface="楷体_GB2312" pitchFamily="49" charset="-122"/>
              </a:rPr>
              <a:t> 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763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在类体外，也可以定义内联函数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457200" y="2740025"/>
            <a:ext cx="8229600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10.14] </a:t>
            </a:r>
            <a:r>
              <a:rPr lang="zh-CN" altLang="en-US" b="1" dirty="0"/>
              <a:t>在类体外定义内联函数 </a:t>
            </a:r>
          </a:p>
          <a:p>
            <a:pPr eaLnBrk="0" hangingPunct="0"/>
            <a:r>
              <a:rPr lang="en-US" altLang="zh-CN" b="1" dirty="0"/>
              <a:t>class Complex </a:t>
            </a:r>
          </a:p>
          <a:p>
            <a:pPr algn="just" eaLnBrk="0" hangingPunct="0"/>
            <a:r>
              <a:rPr lang="en-US" altLang="zh-CN" b="1" dirty="0"/>
              <a:t>{      double Real, Image; </a:t>
            </a:r>
          </a:p>
          <a:p>
            <a:pPr algn="just" eaLnBrk="0" hangingPunct="0"/>
            <a:r>
              <a:rPr lang="en-US" altLang="zh-CN" b="1" dirty="0">
                <a:solidFill>
                  <a:srgbClr val="0000FF"/>
                </a:solidFill>
              </a:rPr>
              <a:t>public:</a:t>
            </a:r>
          </a:p>
          <a:p>
            <a:pPr algn="just" eaLnBrk="0" hangingPunct="0"/>
            <a:r>
              <a:rPr lang="en-US" altLang="zh-CN" b="1" dirty="0">
                <a:solidFill>
                  <a:srgbClr val="339933"/>
                </a:solidFill>
              </a:rPr>
              <a:t>                              //</a:t>
            </a:r>
            <a:r>
              <a:rPr lang="zh-CN" altLang="en-US" b="1" dirty="0">
                <a:solidFill>
                  <a:srgbClr val="339933"/>
                </a:solidFill>
              </a:rPr>
              <a:t>在类体内，给出成员函数说明</a:t>
            </a:r>
          </a:p>
          <a:p>
            <a:pPr algn="just" eaLnBrk="0" hangingPunct="0"/>
            <a:r>
              <a:rPr lang="zh-CN" altLang="en-US" b="1" dirty="0"/>
              <a:t>      </a:t>
            </a:r>
            <a:r>
              <a:rPr lang="en-US" altLang="zh-CN" b="1" dirty="0"/>
              <a:t>Complex(double x=0, double y=0); </a:t>
            </a:r>
          </a:p>
          <a:p>
            <a:pPr algn="just" eaLnBrk="0" hangingPunct="0"/>
            <a:r>
              <a:rPr lang="en-US" altLang="zh-CN" b="1" dirty="0"/>
              <a:t>      void Show( ); </a:t>
            </a:r>
          </a:p>
          <a:p>
            <a:pPr algn="just" eaLnBrk="0" hangingPunct="0"/>
            <a:r>
              <a:rPr lang="en-US" altLang="zh-CN" b="1" dirty="0"/>
              <a:t>};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  <p:bldP spid="120836" grpId="0" autoUpdateAnimBg="0"/>
      <p:bldP spid="12083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1026"/>
          <p:cNvSpPr txBox="1">
            <a:spLocks noChangeArrowheads="1"/>
          </p:cNvSpPr>
          <p:nvPr/>
        </p:nvSpPr>
        <p:spPr bwMode="auto">
          <a:xfrm>
            <a:off x="304800" y="152400"/>
            <a:ext cx="83820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>
                <a:solidFill>
                  <a:srgbClr val="339933"/>
                </a:solidFill>
              </a:rPr>
              <a:t>                                       //</a:t>
            </a:r>
            <a:r>
              <a:rPr lang="zh-CN" altLang="en-US" b="1">
                <a:solidFill>
                  <a:srgbClr val="339933"/>
                </a:solidFill>
              </a:rPr>
              <a:t>在类体外定义内联函数</a:t>
            </a:r>
            <a:endParaRPr lang="zh-CN" altLang="en-US" b="1" u="sng">
              <a:solidFill>
                <a:srgbClr val="339933"/>
              </a:solidFill>
            </a:endParaRPr>
          </a:p>
          <a:p>
            <a:pPr algn="just" eaLnBrk="0" hangingPunct="0"/>
            <a:r>
              <a:rPr lang="en-US" altLang="zh-CN" b="1" u="sng">
                <a:solidFill>
                  <a:srgbClr val="CC0000"/>
                </a:solidFill>
              </a:rPr>
              <a:t>inline </a:t>
            </a:r>
            <a:r>
              <a:rPr lang="en-US" altLang="zh-CN" b="1"/>
              <a:t>Complex::Complex(double x, double y)</a:t>
            </a:r>
          </a:p>
          <a:p>
            <a:pPr algn="just" eaLnBrk="0" hangingPunct="0"/>
            <a:r>
              <a:rPr lang="en-US" altLang="zh-CN" b="1"/>
              <a:t>{</a:t>
            </a:r>
          </a:p>
          <a:p>
            <a:pPr algn="just" eaLnBrk="0" hangingPunct="0"/>
            <a:r>
              <a:rPr lang="en-US" altLang="zh-CN" b="1"/>
              <a:t>	Real=x; Image=y;</a:t>
            </a:r>
          </a:p>
          <a:p>
            <a:pPr algn="just" eaLnBrk="0" hangingPunct="0"/>
            <a:r>
              <a:rPr lang="en-US" altLang="zh-CN" b="1"/>
              <a:t>}</a:t>
            </a:r>
          </a:p>
          <a:p>
            <a:pPr algn="just" eaLnBrk="0" hangingPunct="0"/>
            <a:r>
              <a:rPr lang="en-US" altLang="zh-CN" b="1" u="sng">
                <a:solidFill>
                  <a:srgbClr val="CC0000"/>
                </a:solidFill>
              </a:rPr>
              <a:t>inline </a:t>
            </a:r>
            <a:r>
              <a:rPr lang="en-US" altLang="zh-CN" b="1"/>
              <a:t>void Complex::Show( ) </a:t>
            </a:r>
          </a:p>
          <a:p>
            <a:pPr algn="just" eaLnBrk="0" hangingPunct="0"/>
            <a:r>
              <a:rPr lang="en-US" altLang="zh-CN" b="1"/>
              <a:t>{</a:t>
            </a:r>
          </a:p>
          <a:p>
            <a:pPr algn="just" eaLnBrk="0" hangingPunct="0"/>
            <a:r>
              <a:rPr lang="en-US" altLang="zh-CN" b="1"/>
              <a:t>	cout&lt;&lt;'('&lt;&lt;Real&lt;&lt;','&lt;&lt;Image&lt;&lt;')';</a:t>
            </a:r>
          </a:p>
          <a:p>
            <a:pPr algn="just" eaLnBrk="0" hangingPunct="0"/>
            <a:r>
              <a:rPr lang="en-US" altLang="zh-CN" b="1"/>
              <a:t>} </a:t>
            </a:r>
          </a:p>
        </p:txBody>
      </p:sp>
      <p:sp>
        <p:nvSpPr>
          <p:cNvPr id="124931" name="Rectangle 1027"/>
          <p:cNvSpPr>
            <a:spLocks noChangeArrowheads="1"/>
          </p:cNvSpPr>
          <p:nvPr/>
        </p:nvSpPr>
        <p:spPr bwMode="auto">
          <a:xfrm>
            <a:off x="304800" y="4038600"/>
            <a:ext cx="8382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内联函数的优点：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编译时在调用函数处用内联函数的代码来替换函数调用语句，</a:t>
            </a:r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这样在程序执行时，不需要函数调用，减少时间开销。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10.3.2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成员函数的重载 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68275" y="7620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构造函数可以重载，一般的成员函数也可以重载。 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52400" y="1438275"/>
            <a:ext cx="9315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CC0000"/>
                </a:solidFill>
                <a:ea typeface="楷体_GB2312" pitchFamily="49" charset="-122"/>
              </a:rPr>
              <a:t>10.15</a:t>
            </a:r>
            <a:r>
              <a:rPr lang="en-US" altLang="zh-CN" b="1">
                <a:ea typeface="楷体_GB2312" pitchFamily="49" charset="-122"/>
              </a:rPr>
              <a:t>   </a:t>
            </a:r>
            <a:r>
              <a:rPr lang="zh-CN" altLang="en-US" b="1">
                <a:ea typeface="楷体_GB2312" pitchFamily="49" charset="-122"/>
              </a:rPr>
              <a:t>处理一个线性表，动态产生线性表，</a:t>
            </a:r>
          </a:p>
          <a:p>
            <a:r>
              <a:rPr lang="zh-CN" altLang="en-US" b="1">
                <a:ea typeface="楷体_GB2312" pitchFamily="49" charset="-122"/>
              </a:rPr>
              <a:t>                并输出线性表中的数据。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68275" y="2514600"/>
            <a:ext cx="92995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线性表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: </a:t>
            </a:r>
            <a:r>
              <a:rPr lang="zh-CN" altLang="en-US" b="1">
                <a:ea typeface="楷体_GB2312" pitchFamily="49" charset="-122"/>
              </a:rPr>
              <a:t>是用来存放若干整数的数组，每个数组元素也称为线性表的元素。</a:t>
            </a:r>
          </a:p>
          <a:p>
            <a:r>
              <a:rPr lang="zh-CN" altLang="en-US" b="1">
                <a:ea typeface="楷体_GB2312" pitchFamily="49" charset="-122"/>
              </a:rPr>
              <a:t>指针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ListPtr</a:t>
            </a:r>
            <a:r>
              <a:rPr lang="zh-CN" altLang="en-US" b="1">
                <a:ea typeface="楷体_GB2312" pitchFamily="49" charset="-122"/>
              </a:rPr>
              <a:t>指向线性表的第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个元素，</a:t>
            </a:r>
          </a:p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nLen</a:t>
            </a:r>
            <a:r>
              <a:rPr lang="zh-CN" altLang="en-US" b="1">
                <a:ea typeface="楷体_GB2312" pitchFamily="49" charset="-122"/>
              </a:rPr>
              <a:t>表示线性表的长度（即数组的长度），</a:t>
            </a:r>
          </a:p>
          <a:p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nElem</a:t>
            </a:r>
            <a:r>
              <a:rPr lang="zh-CN" altLang="en-US" b="1">
                <a:ea typeface="楷体_GB2312" pitchFamily="49" charset="-122"/>
              </a:rPr>
              <a:t>表示当前线性表中实际存放的元素个数。 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完成的功能：</a:t>
            </a:r>
            <a:r>
              <a:rPr lang="zh-CN" altLang="en-US" b="1">
                <a:ea typeface="楷体_GB2312" pitchFamily="49" charset="-122"/>
              </a:rPr>
              <a:t>加入元素、删除元素、修改元素、</a:t>
            </a:r>
            <a:br>
              <a:rPr lang="zh-CN" altLang="en-US" b="1">
                <a:ea typeface="楷体_GB2312" pitchFamily="49" charset="-122"/>
              </a:rPr>
            </a:br>
            <a:r>
              <a:rPr lang="zh-CN" altLang="en-US" b="1">
                <a:ea typeface="楷体_GB2312" pitchFamily="49" charset="-122"/>
              </a:rPr>
              <a:t>                        输出全体元素等。 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（下页图示）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711200" y="5862638"/>
            <a:ext cx="69640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10.15]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228600" y="15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10.3.2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成员函数的重载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14382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10.4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构造函数和对象成员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229600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arabicPeriod"/>
            </a:pPr>
            <a:r>
              <a:rPr lang="zh-CN" altLang="en-US" sz="2800" b="1">
                <a:ea typeface="楷体_GB2312" pitchFamily="49" charset="-122"/>
              </a:rPr>
              <a:t>定义一个类时，可以把一个已定义的类的对象作为该类的成员。</a:t>
            </a:r>
          </a:p>
          <a:p>
            <a:pPr eaLnBrk="0" hangingPunct="0">
              <a:lnSpc>
                <a:spcPct val="120000"/>
              </a:lnSpc>
              <a:buFontTx/>
              <a:buAutoNum type="arabicPeriod"/>
            </a:pPr>
            <a:r>
              <a:rPr lang="zh-CN" altLang="en-US" sz="2800" b="1">
                <a:ea typeface="楷体_GB2312" pitchFamily="49" charset="-122"/>
              </a:rPr>
              <a:t>产生新定义类的对象时，须对它的对象成员进行初始化。</a:t>
            </a:r>
          </a:p>
          <a:p>
            <a:pPr eaLnBrk="0" hangingPunct="0">
              <a:lnSpc>
                <a:spcPct val="120000"/>
              </a:lnSpc>
              <a:buFontTx/>
              <a:buAutoNum type="arabicPeriod"/>
            </a:pPr>
            <a:r>
              <a:rPr lang="zh-CN" altLang="en-US" sz="2800" b="1">
                <a:ea typeface="楷体_GB2312" pitchFamily="49" charset="-122"/>
              </a:rPr>
              <a:t>只能通过其对象成员的构造函数来实现。   </a:t>
            </a: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609600" y="3748088"/>
            <a:ext cx="69640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10.16]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04800" y="4572000"/>
            <a:ext cx="82296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0" hangingPunct="0">
              <a:lnSpc>
                <a:spcPct val="120000"/>
              </a:lnSpc>
              <a:buFontTx/>
              <a:buAutoNum type="arabicPeriod" startAt="4"/>
            </a:pPr>
            <a:r>
              <a:rPr lang="zh-CN" altLang="en-US" sz="2800" b="1" dirty="0">
                <a:ea typeface="楷体_GB2312" pitchFamily="49" charset="-122"/>
              </a:rPr>
              <a:t>先调用对象成员的构造函数，再调用对象自身的构造函数。</a:t>
            </a:r>
          </a:p>
          <a:p>
            <a:pPr eaLnBrk="0" hangingPunct="0">
              <a:lnSpc>
                <a:spcPct val="120000"/>
              </a:lnSpc>
              <a:buFontTx/>
              <a:buAutoNum type="arabicPeriod" startAt="4"/>
            </a:pPr>
            <a:r>
              <a:rPr lang="zh-CN" altLang="en-US" sz="2800" b="1" dirty="0">
                <a:ea typeface="楷体_GB2312" pitchFamily="49" charset="-122"/>
              </a:rPr>
              <a:t>析构函数的调用顺序相反。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6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69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  <p:bldP spid="126983" grpId="0" autoUpdateAnimBg="0"/>
      <p:bldP spid="126984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0" y="274638"/>
            <a:ext cx="9144000" cy="453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lang="zh-CN" altLang="en-US" sz="2800" b="1">
                <a:ea typeface="楷体_GB2312" pitchFamily="49" charset="-122"/>
              </a:rPr>
              <a:t>在类的定义中，说明对象成员的一般格式为：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class  ClassName 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	ClassName_1   c1;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	ClassName_2   c2;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  		  ......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	ClassName_n   cn;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public: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	ClassName(args) : c1 (arg_1), c2 (arg_2),...cn (arg_n)   </a:t>
            </a: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</a:rPr>
              <a:t>// A</a:t>
            </a:r>
            <a:r>
              <a:rPr lang="en-US" altLang="zh-CN" b="1"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	{......}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          ......</a:t>
            </a:r>
          </a:p>
          <a:p>
            <a:pPr algn="just" eaLnBrk="0" hangingPunct="0"/>
            <a:r>
              <a:rPr lang="en-US" altLang="zh-CN" b="1">
                <a:ea typeface="楷体_GB2312" pitchFamily="49" charset="-122"/>
              </a:rPr>
              <a:t>	};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04800" y="4968875"/>
            <a:ext cx="815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其中，</a:t>
            </a:r>
            <a:r>
              <a:rPr lang="en-US" altLang="zh-CN" sz="2400" b="1">
                <a:ea typeface="楷体_GB2312" pitchFamily="49" charset="-122"/>
              </a:rPr>
              <a:t>ClassName_1</a:t>
            </a:r>
            <a:r>
              <a:rPr lang="zh-CN" altLang="en-US" sz="2400" b="1">
                <a:ea typeface="楷体_GB2312" pitchFamily="49" charset="-122"/>
              </a:rPr>
              <a:t>、</a:t>
            </a:r>
            <a:r>
              <a:rPr lang="en-US" altLang="zh-CN" sz="2400" b="1">
                <a:ea typeface="楷体_GB2312" pitchFamily="49" charset="-122"/>
              </a:rPr>
              <a:t>ClassName_2</a:t>
            </a:r>
            <a:r>
              <a:rPr lang="zh-CN" altLang="en-US" sz="2400" b="1">
                <a:ea typeface="楷体_GB2312" pitchFamily="49" charset="-122"/>
              </a:rPr>
              <a:t>、</a:t>
            </a:r>
            <a:r>
              <a:rPr lang="en-US" altLang="zh-CN" sz="2400" b="1">
                <a:ea typeface="楷体_GB2312" pitchFamily="49" charset="-122"/>
              </a:rPr>
              <a:t>......ClassName_n</a:t>
            </a:r>
          </a:p>
          <a:p>
            <a:r>
              <a:rPr lang="zh-CN" altLang="en-US" b="1">
                <a:ea typeface="楷体_GB2312" pitchFamily="49" charset="-122"/>
              </a:rPr>
              <a:t>是已经定义的类名。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0" y="274638"/>
            <a:ext cx="9144000" cy="564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 eaLnBrk="0" hangingPunct="0"/>
            <a:r>
              <a:rPr lang="zh-CN" altLang="en-US" sz="2800" b="1">
                <a:solidFill>
                  <a:srgbClr val="CC0000"/>
                </a:solidFill>
                <a:ea typeface="楷体_GB2312" pitchFamily="49" charset="-122"/>
              </a:rPr>
              <a:t>注意：</a:t>
            </a:r>
          </a:p>
          <a:p>
            <a:pPr algn="just" eaLnBrk="0" hangingPunct="0"/>
            <a:r>
              <a:rPr lang="zh-CN" altLang="en-US" sz="2800" b="1">
                <a:ea typeface="楷体_GB2312" pitchFamily="49" charset="-122"/>
              </a:rPr>
              <a:t>①</a:t>
            </a:r>
            <a:r>
              <a:rPr lang="en-US" altLang="zh-CN" sz="2800" b="1">
                <a:ea typeface="楷体_GB2312" pitchFamily="49" charset="-122"/>
              </a:rPr>
              <a:t>args</a:t>
            </a:r>
            <a:r>
              <a:rPr lang="zh-CN" altLang="en-US" sz="2800" b="1">
                <a:ea typeface="楷体_GB2312" pitchFamily="49" charset="-122"/>
              </a:rPr>
              <a:t>中的形参必须带有类型说明，而 </a:t>
            </a:r>
            <a:r>
              <a:rPr lang="en-US" altLang="zh-CN" sz="2800" b="1">
                <a:ea typeface="楷体_GB2312" pitchFamily="49" charset="-122"/>
              </a:rPr>
              <a:t>arg_1 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arg_2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......</a:t>
            </a:r>
            <a:r>
              <a:rPr lang="zh-CN" altLang="en-US" sz="2800" b="1">
                <a:ea typeface="楷体_GB2312" pitchFamily="49" charset="-122"/>
              </a:rPr>
              <a:t>、</a:t>
            </a:r>
            <a:r>
              <a:rPr lang="en-US" altLang="zh-CN" sz="2800" b="1">
                <a:ea typeface="楷体_GB2312" pitchFamily="49" charset="-122"/>
              </a:rPr>
              <a:t>arg_n </a:t>
            </a:r>
            <a:r>
              <a:rPr lang="zh-CN" altLang="en-US" sz="2800" b="1">
                <a:ea typeface="楷体_GB2312" pitchFamily="49" charset="-122"/>
              </a:rPr>
              <a:t>是实参，不需要类型说明，它们可以是来自于</a:t>
            </a:r>
            <a:r>
              <a:rPr lang="en-US" altLang="zh-CN" sz="2800" b="1">
                <a:ea typeface="楷体_GB2312" pitchFamily="49" charset="-122"/>
              </a:rPr>
              <a:t>args</a:t>
            </a:r>
            <a:r>
              <a:rPr lang="zh-CN" altLang="en-US" sz="2800" b="1">
                <a:ea typeface="楷体_GB2312" pitchFamily="49" charset="-122"/>
              </a:rPr>
              <a:t>的变量，也可以是常数或表达式等。</a:t>
            </a:r>
          </a:p>
          <a:p>
            <a:pPr algn="just" eaLnBrk="0" hangingPunct="0"/>
            <a:endParaRPr lang="zh-CN" altLang="en-US" sz="2800" b="1">
              <a:ea typeface="楷体_GB2312" pitchFamily="49" charset="-122"/>
            </a:endParaRPr>
          </a:p>
          <a:p>
            <a:pPr algn="just" eaLnBrk="0" hangingPunct="0"/>
            <a:r>
              <a:rPr lang="zh-CN" altLang="en-US" sz="2800" b="1">
                <a:ea typeface="楷体_GB2312" pitchFamily="49" charset="-122"/>
              </a:rPr>
              <a:t>②调用对象成员构造函数的顺序与写在成员初始化列表中的顺序无关，而与对象成员的定义顺序有关，先定义的先调用。如将例</a:t>
            </a:r>
            <a:r>
              <a:rPr lang="en-US" altLang="zh-CN" sz="2800" b="1">
                <a:ea typeface="楷体_GB2312" pitchFamily="49" charset="-122"/>
              </a:rPr>
              <a:t>10.16</a:t>
            </a:r>
            <a:r>
              <a:rPr lang="zh-CN" altLang="en-US" sz="2800" b="1">
                <a:ea typeface="楷体_GB2312" pitchFamily="49" charset="-122"/>
              </a:rPr>
              <a:t>中的</a:t>
            </a:r>
            <a:r>
              <a:rPr lang="en-US" altLang="zh-CN" sz="2800" b="1">
                <a:ea typeface="楷体_GB2312" pitchFamily="49" charset="-122"/>
              </a:rPr>
              <a:t>A</a:t>
            </a:r>
            <a:r>
              <a:rPr lang="zh-CN" altLang="en-US" sz="2800" b="1">
                <a:ea typeface="楷体_GB2312" pitchFamily="49" charset="-122"/>
              </a:rPr>
              <a:t>行改写为：</a:t>
            </a:r>
          </a:p>
          <a:p>
            <a:pPr algn="just" eaLnBrk="0" hangingPunct="0"/>
            <a:r>
              <a:rPr lang="zh-CN" altLang="en-US" sz="2800" b="1">
                <a:ea typeface="楷体_GB2312" pitchFamily="49" charset="-122"/>
              </a:rPr>
              <a:t>		</a:t>
            </a:r>
            <a:r>
              <a:rPr lang="en-US" altLang="zh-CN" sz="2800" b="1">
                <a:solidFill>
                  <a:srgbClr val="CC0000"/>
                </a:solidFill>
                <a:ea typeface="楷体_GB2312" pitchFamily="49" charset="-122"/>
              </a:rPr>
              <a:t>Line(int x1, int y1, int x2, int y2, int w, int c) </a:t>
            </a:r>
          </a:p>
          <a:p>
            <a:pPr algn="just" eaLnBrk="0" hangingPunct="0"/>
            <a:r>
              <a:rPr lang="en-US" altLang="zh-CN" sz="2800" b="1">
                <a:solidFill>
                  <a:srgbClr val="CC0000"/>
                </a:solidFill>
                <a:ea typeface="楷体_GB2312" pitchFamily="49" charset="-122"/>
              </a:rPr>
              <a:t>                                             : </a:t>
            </a:r>
            <a:r>
              <a:rPr lang="en-US" altLang="zh-CN" sz="2800" b="1" u="sng">
                <a:solidFill>
                  <a:srgbClr val="CC0000"/>
                </a:solidFill>
                <a:ea typeface="楷体_GB2312" pitchFamily="49" charset="-122"/>
              </a:rPr>
              <a:t>p2(x2, y2), p1(x1, y1)</a:t>
            </a:r>
            <a:r>
              <a:rPr lang="en-US" altLang="zh-CN" sz="2800" b="1">
                <a:solidFill>
                  <a:srgbClr val="CC0000"/>
                </a:solidFill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ea typeface="楷体_GB2312" pitchFamily="49" charset="-122"/>
              </a:rPr>
              <a:t>// A</a:t>
            </a:r>
          </a:p>
          <a:p>
            <a:pPr algn="just" eaLnBrk="0" hangingPunct="0"/>
            <a:endParaRPr lang="en-US" altLang="zh-CN" sz="2800" b="1">
              <a:solidFill>
                <a:srgbClr val="0000FF"/>
              </a:solidFill>
              <a:ea typeface="楷体_GB2312" pitchFamily="49" charset="-122"/>
            </a:endParaRPr>
          </a:p>
          <a:p>
            <a:pPr algn="just" eaLnBrk="0" hangingPunct="0"/>
            <a:r>
              <a:rPr lang="zh-CN" altLang="en-US" sz="2800" b="1">
                <a:ea typeface="楷体_GB2312" pitchFamily="49" charset="-122"/>
              </a:rPr>
              <a:t>仍然是先调用</a:t>
            </a:r>
            <a:r>
              <a:rPr lang="en-US" altLang="zh-CN" sz="2800" b="1">
                <a:ea typeface="楷体_GB2312" pitchFamily="49" charset="-122"/>
              </a:rPr>
              <a:t>p1(x1, y1)</a:t>
            </a:r>
            <a:r>
              <a:rPr lang="zh-CN" altLang="en-US" sz="2800" b="1">
                <a:ea typeface="楷体_GB2312" pitchFamily="49" charset="-122"/>
              </a:rPr>
              <a:t>，再调用</a:t>
            </a:r>
            <a:r>
              <a:rPr lang="en-US" altLang="zh-CN" sz="2800" b="1">
                <a:ea typeface="楷体_GB2312" pitchFamily="49" charset="-122"/>
              </a:rPr>
              <a:t>p2(x2, y2)</a:t>
            </a:r>
            <a:r>
              <a:rPr lang="zh-CN" altLang="en-US" sz="2800" b="1">
                <a:ea typeface="楷体_GB2312" pitchFamily="49" charset="-122"/>
              </a:rPr>
              <a:t>，因为</a:t>
            </a:r>
            <a:r>
              <a:rPr lang="en-US" altLang="zh-CN" sz="2800" b="1">
                <a:ea typeface="楷体_GB2312" pitchFamily="49" charset="-122"/>
              </a:rPr>
              <a:t>p1</a:t>
            </a:r>
            <a:r>
              <a:rPr lang="zh-CN" altLang="en-US" sz="2800" b="1">
                <a:ea typeface="楷体_GB2312" pitchFamily="49" charset="-122"/>
              </a:rPr>
              <a:t>的定义在前，</a:t>
            </a:r>
            <a:r>
              <a:rPr lang="en-US" altLang="zh-CN" sz="2800" b="1">
                <a:ea typeface="楷体_GB2312" pitchFamily="49" charset="-122"/>
              </a:rPr>
              <a:t>p2</a:t>
            </a:r>
            <a:r>
              <a:rPr lang="zh-CN" altLang="en-US" sz="2800" b="1">
                <a:ea typeface="楷体_GB2312" pitchFamily="49" charset="-122"/>
              </a:rPr>
              <a:t>的定义在后。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7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7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7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6200" y="144016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10.1]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定义描述一个人的类 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Person                                 </a:t>
            </a:r>
          </a:p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源程序文件名为</a:t>
            </a:r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person.h </a:t>
            </a:r>
          </a:p>
        </p:txBody>
      </p:sp>
      <p:grpSp>
        <p:nvGrpSpPr>
          <p:cNvPr id="74766" name="Group 14"/>
          <p:cNvGrpSpPr>
            <a:grpSpLocks/>
          </p:cNvGrpSpPr>
          <p:nvPr/>
        </p:nvGrpSpPr>
        <p:grpSpPr bwMode="auto">
          <a:xfrm>
            <a:off x="533400" y="1274663"/>
            <a:ext cx="8274050" cy="4746625"/>
            <a:chOff x="336" y="694"/>
            <a:chExt cx="5212" cy="2990"/>
          </a:xfrm>
        </p:grpSpPr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336" y="694"/>
              <a:ext cx="5212" cy="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b="1" dirty="0" smtClean="0"/>
                <a:t>class  </a:t>
              </a:r>
              <a:r>
                <a:rPr lang="en-US" altLang="zh-CN" b="1" dirty="0"/>
                <a:t>Person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 dirty="0"/>
                <a:t>{ </a:t>
              </a:r>
              <a:r>
                <a:rPr lang="en-US" altLang="zh-CN" b="1" dirty="0">
                  <a:solidFill>
                    <a:srgbClr val="0000FF"/>
                  </a:solidFill>
                </a:rPr>
                <a:t>private:</a:t>
              </a:r>
              <a:r>
                <a:rPr lang="en-US" altLang="zh-CN" b="1" dirty="0">
                  <a:ea typeface="楷体_GB2312" pitchFamily="49" charset="-122"/>
                </a:rPr>
                <a:t>	            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 </a:t>
              </a:r>
              <a:r>
                <a:rPr lang="zh-CN" altLang="en-US" b="1" dirty="0">
                  <a:solidFill>
                    <a:srgbClr val="008000"/>
                  </a:solidFill>
                </a:rPr>
                <a:t>此处，</a:t>
              </a:r>
              <a:r>
                <a:rPr lang="en-US" altLang="zh-CN" b="1" dirty="0">
                  <a:solidFill>
                    <a:srgbClr val="008000"/>
                  </a:solidFill>
                </a:rPr>
                <a:t>private</a:t>
              </a:r>
              <a:r>
                <a:rPr lang="zh-CN" altLang="en-US" b="1" dirty="0">
                  <a:solidFill>
                    <a:srgbClr val="008000"/>
                  </a:solidFill>
                </a:rPr>
                <a:t>可缺省</a:t>
              </a:r>
              <a:r>
                <a:rPr lang="zh-CN" altLang="en-US" b="1" dirty="0">
                  <a:solidFill>
                    <a:srgbClr val="339933"/>
                  </a:solidFill>
                  <a:ea typeface="楷体_GB2312" pitchFamily="49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ea typeface="楷体_GB2312" pitchFamily="49" charset="-122"/>
                </a:rPr>
                <a:t>              </a:t>
              </a:r>
              <a:r>
                <a:rPr lang="en-US" altLang="zh-CN" b="1" dirty="0">
                  <a:ea typeface="楷体_GB2312" pitchFamily="49" charset="-122"/>
                </a:rPr>
                <a:t>char Name[20]; </a:t>
              </a:r>
              <a:r>
                <a:rPr lang="en-US" altLang="zh-CN" b="1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b="1" dirty="0">
                  <a:solidFill>
                    <a:srgbClr val="008000"/>
                  </a:solidFill>
                  <a:ea typeface="楷体_GB2312" pitchFamily="49" charset="-122"/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姓名</a:t>
              </a:r>
              <a:endParaRPr lang="zh-CN" altLang="en-US" b="1" dirty="0">
                <a:solidFill>
                  <a:schemeClr val="accent2"/>
                </a:solidFill>
                <a:ea typeface="楷体_GB2312" pitchFamily="49" charset="-122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	    </a:t>
              </a:r>
              <a:r>
                <a:rPr lang="en-US" altLang="zh-CN" b="1" dirty="0"/>
                <a:t>char Sex;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性别，</a:t>
              </a:r>
              <a:r>
                <a:rPr lang="zh-CN" altLang="en-US" b="1" dirty="0">
                  <a:ea typeface="黑体" pitchFamily="2" charset="-122"/>
                </a:rPr>
                <a:t>三个数据成员</a:t>
              </a:r>
              <a:endParaRPr lang="zh-CN" altLang="en-US" b="1" dirty="0"/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	   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 Age;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年龄</a:t>
              </a:r>
              <a:endParaRPr lang="zh-CN" altLang="en-US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rgbClr val="0000FF"/>
                  </a:solidFill>
                </a:rPr>
                <a:t>  </a:t>
              </a:r>
              <a:r>
                <a:rPr lang="en-US" altLang="zh-CN" b="1" dirty="0">
                  <a:solidFill>
                    <a:srgbClr val="0000FF"/>
                  </a:solidFill>
                </a:rPr>
                <a:t>public: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 </a:t>
              </a:r>
              <a:r>
                <a:rPr lang="zh-CN" altLang="en-US" b="1" dirty="0">
                  <a:solidFill>
                    <a:srgbClr val="008000"/>
                  </a:solidFill>
                </a:rPr>
                <a:t>以下定义了四个成员函数</a:t>
              </a:r>
              <a:endParaRPr lang="zh-CN" altLang="en-US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             </a:t>
              </a:r>
              <a:r>
                <a:rPr lang="en-US" altLang="zh-CN" b="1" dirty="0"/>
                <a:t>void </a:t>
              </a:r>
              <a:r>
                <a:rPr lang="en-US" altLang="zh-CN" b="1" dirty="0" err="1"/>
                <a:t>SetData</a:t>
              </a:r>
              <a:r>
                <a:rPr lang="en-US" altLang="zh-CN" b="1" dirty="0"/>
                <a:t>(char n[ ], char s, </a:t>
              </a:r>
              <a:r>
                <a:rPr lang="en-US" altLang="zh-CN" b="1" dirty="0" err="1"/>
                <a:t>int</a:t>
              </a:r>
              <a:r>
                <a:rPr lang="en-US" altLang="zh-CN" b="1" dirty="0"/>
                <a:t> a) 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 dirty="0"/>
                <a:t>	  {</a:t>
              </a:r>
            </a:p>
            <a:p>
              <a:pPr>
                <a:lnSpc>
                  <a:spcPct val="90000"/>
                </a:lnSpc>
              </a:pPr>
              <a:r>
                <a:rPr lang="en-US" altLang="zh-CN" b="1" dirty="0"/>
                <a:t>		</a:t>
              </a:r>
              <a:r>
                <a:rPr lang="en-US" altLang="zh-CN" b="1" dirty="0" err="1"/>
                <a:t>strcpy</a:t>
              </a:r>
              <a:r>
                <a:rPr lang="en-US" altLang="zh-CN" b="1" dirty="0"/>
                <a:t>(Name, n);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直接访问</a:t>
              </a:r>
              <a:r>
                <a:rPr lang="en-US" altLang="zh-CN" b="1" dirty="0">
                  <a:solidFill>
                    <a:srgbClr val="008000"/>
                  </a:solidFill>
                </a:rPr>
                <a:t>Name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</a:rPr>
                <a:t>		</a:t>
              </a:r>
              <a:r>
                <a:rPr lang="en-US" altLang="zh-CN" b="1" dirty="0"/>
                <a:t>Sex=s;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直接访问</a:t>
              </a:r>
              <a:r>
                <a:rPr lang="en-US" altLang="zh-CN" b="1" dirty="0">
                  <a:solidFill>
                    <a:srgbClr val="008000"/>
                  </a:solidFill>
                </a:rPr>
                <a:t>Sex        </a:t>
              </a:r>
              <a:r>
                <a:rPr lang="zh-CN" altLang="en-US" b="1" dirty="0">
                  <a:solidFill>
                    <a:srgbClr val="008000"/>
                  </a:solidFill>
                  <a:hlinkClick r:id="rId2" action="ppaction://hlinksldjump"/>
                </a:rPr>
                <a:t>访问特性</a:t>
              </a:r>
              <a:endParaRPr lang="zh-CN" altLang="en-US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b="1" dirty="0">
                  <a:solidFill>
                    <a:schemeClr val="accent2"/>
                  </a:solidFill>
                </a:rPr>
                <a:t>		</a:t>
              </a:r>
              <a:r>
                <a:rPr lang="en-US" altLang="zh-CN" b="1" dirty="0"/>
                <a:t>Age=a;</a:t>
              </a:r>
              <a:r>
                <a:rPr lang="en-US" altLang="zh-CN" b="1" dirty="0">
                  <a:solidFill>
                    <a:schemeClr val="accent2"/>
                  </a:solidFill>
                </a:rPr>
                <a:t>         </a:t>
              </a:r>
              <a:r>
                <a:rPr lang="en-US" altLang="zh-CN" b="1" dirty="0">
                  <a:solidFill>
                    <a:srgbClr val="008000"/>
                  </a:solidFill>
                </a:rPr>
                <a:t>//</a:t>
              </a:r>
              <a:r>
                <a:rPr lang="zh-CN" altLang="en-US" b="1" dirty="0">
                  <a:solidFill>
                    <a:srgbClr val="008000"/>
                  </a:solidFill>
                </a:rPr>
                <a:t>直接访问</a:t>
              </a:r>
              <a:r>
                <a:rPr lang="en-US" altLang="zh-CN" b="1" dirty="0">
                  <a:solidFill>
                    <a:srgbClr val="008000"/>
                  </a:solidFill>
                </a:rPr>
                <a:t>Age</a:t>
              </a:r>
              <a:endParaRPr lang="en-US" altLang="zh-CN" b="1" dirty="0">
                <a:solidFill>
                  <a:schemeClr val="accent2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b="1" dirty="0">
                  <a:solidFill>
                    <a:schemeClr val="accent2"/>
                  </a:solidFill>
                </a:rPr>
                <a:t>	  </a:t>
              </a:r>
              <a:r>
                <a:rPr lang="en-US" altLang="zh-CN" b="1" dirty="0"/>
                <a:t> } </a:t>
              </a:r>
              <a:r>
                <a:rPr lang="en-US" altLang="zh-CN" b="1" dirty="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74765" name="AutoShape 13"/>
            <p:cNvSpPr>
              <a:spLocks/>
            </p:cNvSpPr>
            <p:nvPr/>
          </p:nvSpPr>
          <p:spPr bwMode="auto">
            <a:xfrm>
              <a:off x="3504" y="1235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373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10.5  this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228600" y="609600"/>
            <a:ext cx="87630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eaLnBrk="0" hangingPunct="0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this</a:t>
            </a:r>
            <a:r>
              <a:rPr lang="zh-CN" altLang="en-US" sz="2800" b="1">
                <a:ea typeface="楷体_GB2312" pitchFamily="49" charset="-122"/>
              </a:rPr>
              <a:t>是一个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隐含于</a:t>
            </a:r>
            <a:r>
              <a:rPr lang="zh-CN" altLang="en-US" sz="2800" b="1">
                <a:ea typeface="楷体_GB2312" pitchFamily="49" charset="-122"/>
              </a:rPr>
              <a:t>每一个类的成员函数中的特殊指针，</a:t>
            </a:r>
          </a:p>
          <a:p>
            <a:pPr eaLnBrk="0" hangingPunct="0"/>
            <a:r>
              <a:rPr lang="zh-CN" altLang="en-US" sz="2800" b="1">
                <a:ea typeface="楷体_GB2312" pitchFamily="49" charset="-122"/>
              </a:rPr>
              <a:t>它指向调用该函数的对象。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当</a:t>
            </a:r>
            <a:r>
              <a:rPr lang="zh-CN" altLang="en-US" sz="2800" b="1">
                <a:ea typeface="楷体_GB2312" pitchFamily="49" charset="-122"/>
              </a:rPr>
              <a:t>对象调用成员函数时，自动将对象自身的地址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zh-CN" altLang="en-US" sz="2800" b="1">
                <a:ea typeface="楷体_GB2312" pitchFamily="49" charset="-122"/>
              </a:rPr>
              <a:t>指针</a:t>
            </a:r>
            <a:r>
              <a:rPr lang="en-US" altLang="zh-CN" sz="2800" b="1">
                <a:ea typeface="楷体_GB2312" pitchFamily="49" charset="-122"/>
              </a:rPr>
              <a:t>)</a:t>
            </a:r>
          </a:p>
          <a:p>
            <a:pPr eaLnBrk="0" hangingPunct="0"/>
            <a:r>
              <a:rPr lang="zh-CN" altLang="en-US" sz="2800" b="1">
                <a:ea typeface="楷体_GB2312" pitchFamily="49" charset="-122"/>
              </a:rPr>
              <a:t>，传递给成员函数，在成员函数中可直接使用该指针，</a:t>
            </a:r>
          </a:p>
          <a:p>
            <a:pPr eaLnBrk="0" hangingPunct="0"/>
            <a:r>
              <a:rPr lang="zh-CN" altLang="en-US" sz="2800" b="1">
                <a:ea typeface="楷体_GB2312" pitchFamily="49" charset="-122"/>
              </a:rPr>
              <a:t>指针名为</a:t>
            </a:r>
            <a:r>
              <a:rPr lang="en-US" altLang="zh-CN" sz="2800" b="1">
                <a:ea typeface="楷体_GB2312" pitchFamily="49" charset="-122"/>
              </a:rPr>
              <a:t>this</a:t>
            </a:r>
            <a:r>
              <a:rPr lang="zh-CN" altLang="en-US" sz="2800" b="1">
                <a:ea typeface="楷体_GB2312" pitchFamily="49" charset="-122"/>
              </a:rPr>
              <a:t>。 </a:t>
            </a: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230832" y="3276600"/>
            <a:ext cx="8229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FF0000"/>
                </a:solidFill>
              </a:rPr>
              <a:t>如有一个类：</a:t>
            </a:r>
          </a:p>
          <a:p>
            <a:pPr algn="just" eaLnBrk="0" hangingPunct="0"/>
            <a:r>
              <a:rPr lang="en-US" altLang="zh-CN" b="1" dirty="0"/>
              <a:t>#include &lt;</a:t>
            </a:r>
            <a:r>
              <a:rPr lang="en-US" altLang="zh-CN" b="1" dirty="0" err="1"/>
              <a:t>iostream</a:t>
            </a:r>
            <a:r>
              <a:rPr lang="en-US" altLang="zh-CN" b="1" dirty="0"/>
              <a:t>&gt;</a:t>
            </a:r>
          </a:p>
          <a:p>
            <a:pPr algn="just" eaLnBrk="0" hangingPunct="0"/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 smtClean="0"/>
              <a:t>;</a:t>
            </a:r>
          </a:p>
          <a:p>
            <a:pPr algn="just" eaLnBrk="0" hangingPunct="0"/>
            <a:endParaRPr lang="en-US" altLang="zh-CN" b="1" dirty="0"/>
          </a:p>
          <a:p>
            <a:pPr algn="just" eaLnBrk="0" hangingPunct="0"/>
            <a:r>
              <a:rPr lang="en-US" altLang="zh-CN" b="1" dirty="0"/>
              <a:t>class  Sample</a:t>
            </a:r>
          </a:p>
          <a:p>
            <a:pPr algn="just" eaLnBrk="0" hangingPunct="0"/>
            <a:r>
              <a:rPr lang="en-US" altLang="zh-CN" b="1" dirty="0"/>
              <a:t>{ </a:t>
            </a:r>
          </a:p>
          <a:p>
            <a:pPr algn="just" eaLnBrk="0" hangingPunct="0"/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x, y;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  <p:bldP spid="12800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304800" y="116632"/>
            <a:ext cx="82296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b="1" dirty="0"/>
              <a:t>public: </a:t>
            </a:r>
          </a:p>
          <a:p>
            <a:pPr algn="just" eaLnBrk="0" hangingPunct="0"/>
            <a:r>
              <a:rPr lang="en-US" altLang="zh-CN" b="1" dirty="0"/>
              <a:t>   Sample( </a:t>
            </a:r>
            <a:r>
              <a:rPr lang="en-US" altLang="zh-CN" b="1" dirty="0" err="1"/>
              <a:t>int</a:t>
            </a:r>
            <a:r>
              <a:rPr lang="en-US" altLang="zh-CN" b="1" dirty="0"/>
              <a:t> a=0, </a:t>
            </a:r>
            <a:r>
              <a:rPr lang="en-US" altLang="zh-CN" b="1" dirty="0" err="1"/>
              <a:t>int</a:t>
            </a:r>
            <a:r>
              <a:rPr lang="en-US" altLang="zh-CN" b="1" dirty="0"/>
              <a:t> b=0) </a:t>
            </a:r>
          </a:p>
          <a:p>
            <a:pPr algn="just" eaLnBrk="0" hangingPunct="0"/>
            <a:r>
              <a:rPr lang="en-US" altLang="zh-CN" b="1" dirty="0"/>
              <a:t>   { x=a; y=b; } </a:t>
            </a:r>
          </a:p>
          <a:p>
            <a:pPr algn="just" eaLnBrk="0" hangingPunct="0"/>
            <a:r>
              <a:rPr lang="en-US" altLang="zh-CN" b="1" dirty="0"/>
              <a:t>   void Print( ) </a:t>
            </a:r>
          </a:p>
          <a:p>
            <a:pPr algn="just" eaLnBrk="0" hangingPunct="0"/>
            <a:r>
              <a:rPr lang="en-US" altLang="zh-CN" b="1" dirty="0"/>
              <a:t>   {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x &lt;&lt;'\n'; </a:t>
            </a:r>
          </a:p>
          <a:p>
            <a:pPr algn="just" eaLnBrk="0" hangingPunct="0"/>
            <a:r>
              <a:rPr lang="en-US" altLang="zh-CN" b="1" dirty="0"/>
              <a:t>         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y &lt;&lt;'\n'; </a:t>
            </a:r>
          </a:p>
          <a:p>
            <a:pPr algn="just" eaLnBrk="0" hangingPunct="0"/>
            <a:r>
              <a:rPr lang="en-US" altLang="zh-CN" b="1" dirty="0"/>
              <a:t>   }</a:t>
            </a:r>
          </a:p>
          <a:p>
            <a:pPr algn="just" eaLnBrk="0" hangingPunct="0"/>
            <a:r>
              <a:rPr lang="en-US" altLang="zh-CN" b="1" dirty="0"/>
              <a:t>};</a:t>
            </a:r>
          </a:p>
          <a:p>
            <a:pPr algn="just" eaLnBrk="0" hangingPunct="0"/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 )</a:t>
            </a:r>
          </a:p>
          <a:p>
            <a:pPr algn="just" eaLnBrk="0" hangingPunct="0"/>
            <a:r>
              <a:rPr lang="en-US" altLang="zh-CN" b="1" dirty="0"/>
              <a:t>{      Sample c2(3, 5); </a:t>
            </a:r>
          </a:p>
          <a:p>
            <a:pPr algn="just" eaLnBrk="0" hangingPunct="0"/>
            <a:r>
              <a:rPr lang="en-US" altLang="zh-CN" b="1" dirty="0" smtClean="0"/>
              <a:t>       c2.Print</a:t>
            </a:r>
            <a:r>
              <a:rPr lang="en-US" altLang="zh-CN" b="1" dirty="0"/>
              <a:t>( </a:t>
            </a:r>
            <a:r>
              <a:rPr lang="en-US" altLang="zh-CN" b="1" dirty="0" smtClean="0"/>
              <a:t>);</a:t>
            </a:r>
          </a:p>
          <a:p>
            <a:pPr algn="just" eaLnBrk="0" hangingPunct="0"/>
            <a:r>
              <a:rPr lang="en-US" altLang="zh-CN" b="1" dirty="0"/>
              <a:t>        return 0;</a:t>
            </a:r>
          </a:p>
          <a:p>
            <a:pPr algn="just" eaLnBrk="0" hangingPunct="0"/>
            <a:r>
              <a:rPr lang="en-US" altLang="zh-CN" b="1" dirty="0"/>
              <a:t>}</a:t>
            </a:r>
          </a:p>
          <a:p>
            <a:pPr algn="just" eaLnBrk="0" hangingPunct="0"/>
            <a:endParaRPr lang="en-US" altLang="zh-CN" b="1" dirty="0"/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33400" y="548640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b="1" dirty="0">
                <a:solidFill>
                  <a:srgbClr val="CC0000"/>
                </a:solidFill>
                <a:latin typeface="宋体" pitchFamily="2" charset="-122"/>
              </a:rPr>
              <a:t>成员函数中隐含着一个指针</a:t>
            </a:r>
            <a:r>
              <a:rPr lang="en-US" altLang="zh-CN" b="1" dirty="0">
                <a:solidFill>
                  <a:srgbClr val="CC0000"/>
                </a:solidFill>
              </a:rPr>
              <a:t>this</a:t>
            </a:r>
            <a:r>
              <a:rPr lang="zh-CN" altLang="en-US" b="1" dirty="0">
                <a:solidFill>
                  <a:srgbClr val="CC0000"/>
                </a:solidFill>
                <a:latin typeface="宋体" pitchFamily="2" charset="-122"/>
              </a:rPr>
              <a:t>，它指向调用成员函数的对象，</a:t>
            </a:r>
            <a:r>
              <a:rPr lang="zh-CN" altLang="en-US" b="1" u="sng" dirty="0">
                <a:solidFill>
                  <a:srgbClr val="CC0000"/>
                </a:solidFill>
                <a:latin typeface="宋体" pitchFamily="2" charset="-122"/>
              </a:rPr>
              <a:t>如下述程序与上述程序等价：</a:t>
            </a:r>
            <a:r>
              <a:rPr lang="zh-CN" altLang="en-US" b="1" dirty="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686800" cy="675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#include &lt;</a:t>
            </a:r>
            <a:r>
              <a:rPr lang="en-US" altLang="zh-CN" sz="2400" b="1" dirty="0" err="1"/>
              <a:t>iostream</a:t>
            </a:r>
            <a:r>
              <a:rPr lang="en-US" altLang="zh-CN" sz="2400" b="1" dirty="0"/>
              <a:t>&gt;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using namespace </a:t>
            </a:r>
            <a:r>
              <a:rPr lang="en-US" altLang="zh-CN" sz="2400" b="1" dirty="0" err="1"/>
              <a:t>std</a:t>
            </a:r>
            <a:r>
              <a:rPr lang="en-US" altLang="zh-CN" sz="2400" b="1" dirty="0"/>
              <a:t>;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 smtClean="0"/>
              <a:t>class  </a:t>
            </a:r>
            <a:r>
              <a:rPr lang="en-US" altLang="zh-CN" sz="2400" b="1" dirty="0"/>
              <a:t>Sample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x, y;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public: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    Sample(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a=0,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b=0) 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   {       </a:t>
            </a:r>
            <a:r>
              <a:rPr lang="en-US" altLang="zh-CN" sz="2400" b="1" dirty="0">
                <a:solidFill>
                  <a:srgbClr val="FF0000"/>
                </a:solidFill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x = a;             </a:t>
            </a:r>
            <a:r>
              <a:rPr lang="en-US" altLang="zh-CN" sz="2400" b="1" dirty="0">
                <a:solidFill>
                  <a:srgbClr val="CC0000"/>
                </a:solidFill>
              </a:rPr>
              <a:t>//</a:t>
            </a:r>
            <a:r>
              <a:rPr lang="zh-CN" altLang="en-US" sz="2400" b="1" dirty="0">
                <a:solidFill>
                  <a:srgbClr val="CC0000"/>
                </a:solidFill>
              </a:rPr>
              <a:t>在此例中</a:t>
            </a:r>
            <a:r>
              <a:rPr lang="en-US" altLang="zh-CN" sz="2400" b="1" dirty="0">
                <a:solidFill>
                  <a:srgbClr val="CC0000"/>
                </a:solidFill>
              </a:rPr>
              <a:t>this = &amp;c2</a:t>
            </a:r>
            <a:r>
              <a:rPr lang="zh-CN" altLang="en-US" sz="2400" b="1" dirty="0">
                <a:solidFill>
                  <a:srgbClr val="CC0000"/>
                </a:solidFill>
              </a:rPr>
              <a:t>。</a:t>
            </a:r>
          </a:p>
          <a:p>
            <a:pPr algn="just" eaLnBrk="0" hangingPunct="0">
              <a:lnSpc>
                <a:spcPct val="95000"/>
              </a:lnSpc>
            </a:pPr>
            <a:r>
              <a:rPr lang="zh-CN" altLang="en-US" sz="2400" b="1" dirty="0"/>
              <a:t>	   </a:t>
            </a:r>
            <a:r>
              <a:rPr lang="en-US" altLang="zh-CN" sz="2400" b="1" dirty="0">
                <a:solidFill>
                  <a:srgbClr val="FF0000"/>
                </a:solidFill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y = b;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 smtClean="0"/>
              <a:t>    }</a:t>
            </a:r>
            <a:endParaRPr lang="en-US" altLang="zh-CN" sz="2400" b="1" dirty="0"/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   void Print( )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   {     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 &lt;&lt; (</a:t>
            </a:r>
            <a:r>
              <a:rPr lang="en-US" altLang="zh-CN" sz="2400" b="1" dirty="0">
                <a:solidFill>
                  <a:srgbClr val="FF0000"/>
                </a:solidFill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x) &lt;&lt;'\n';   </a:t>
            </a:r>
            <a:r>
              <a:rPr lang="en-US" altLang="zh-CN" sz="2400" b="1" dirty="0">
                <a:solidFill>
                  <a:srgbClr val="CC0000"/>
                </a:solidFill>
              </a:rPr>
              <a:t>//</a:t>
            </a:r>
            <a:r>
              <a:rPr lang="zh-CN" altLang="en-US" sz="2400" b="1" dirty="0">
                <a:solidFill>
                  <a:srgbClr val="CC0000"/>
                </a:solidFill>
              </a:rPr>
              <a:t>在此例中</a:t>
            </a:r>
            <a:r>
              <a:rPr lang="en-US" altLang="zh-CN" sz="2400" b="1" dirty="0">
                <a:solidFill>
                  <a:srgbClr val="CC0000"/>
                </a:solidFill>
              </a:rPr>
              <a:t>this = &amp;c2</a:t>
            </a:r>
            <a:r>
              <a:rPr lang="zh-CN" altLang="en-US" sz="2400" b="1" dirty="0">
                <a:solidFill>
                  <a:srgbClr val="CC0000"/>
                </a:solidFill>
              </a:rPr>
              <a:t>。</a:t>
            </a:r>
          </a:p>
          <a:p>
            <a:pPr algn="just" eaLnBrk="0" hangingPunct="0">
              <a:lnSpc>
                <a:spcPct val="95000"/>
              </a:lnSpc>
            </a:pPr>
            <a:r>
              <a:rPr lang="zh-CN" altLang="en-US" sz="2400" b="1" dirty="0"/>
              <a:t>            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 &lt;&lt; (</a:t>
            </a:r>
            <a:r>
              <a:rPr lang="en-US" altLang="zh-CN" sz="2400" b="1" dirty="0">
                <a:solidFill>
                  <a:srgbClr val="FF0000"/>
                </a:solidFill>
              </a:rPr>
              <a:t>this</a:t>
            </a:r>
            <a:r>
              <a:rPr lang="zh-CN" altLang="en-US" sz="2400" b="1" dirty="0">
                <a:solidFill>
                  <a:srgbClr val="FF0000"/>
                </a:solidFill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/>
              <a:t>y) &lt;&lt;'\n';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   }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};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main( )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{        Sample c2(3, 5); 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c2.Print</a:t>
            </a:r>
            <a:r>
              <a:rPr lang="en-US" altLang="zh-CN" sz="2400" b="1" dirty="0"/>
              <a:t>( ); </a:t>
            </a:r>
            <a:endParaRPr lang="en-US" altLang="zh-CN" sz="2400" b="1" dirty="0" smtClean="0"/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 smtClean="0"/>
              <a:t>         </a:t>
            </a:r>
            <a:r>
              <a:rPr lang="en-US" altLang="zh-CN" sz="2400" b="1" dirty="0"/>
              <a:t>return 0;</a:t>
            </a:r>
          </a:p>
          <a:p>
            <a:pPr algn="just" eaLnBrk="0" hangingPunct="0">
              <a:lnSpc>
                <a:spcPct val="95000"/>
              </a:lnSpc>
            </a:pPr>
            <a:r>
              <a:rPr lang="en-US" altLang="zh-CN" sz="2400" b="1" dirty="0"/>
              <a:t>} </a:t>
            </a:r>
          </a:p>
        </p:txBody>
      </p:sp>
    </p:spTree>
  </p:cSld>
  <p:clrMapOvr>
    <a:masterClrMapping/>
  </p:clrMapOvr>
  <p:transition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609600" y="533400"/>
            <a:ext cx="618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zh-CN" altLang="en-US" b="1">
                <a:ea typeface="楷体_GB2312" pitchFamily="49" charset="-122"/>
              </a:rPr>
              <a:t>有关</a:t>
            </a:r>
            <a:r>
              <a:rPr lang="en-US" altLang="zh-CN" b="1">
                <a:ea typeface="楷体_GB2312" pitchFamily="49" charset="-122"/>
              </a:rPr>
              <a:t>this </a:t>
            </a:r>
            <a:r>
              <a:rPr lang="zh-CN" altLang="en-US" b="1">
                <a:ea typeface="楷体_GB2312" pitchFamily="49" charset="-122"/>
              </a:rPr>
              <a:t>指针的使用，还有一个例子：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457200" y="1447800"/>
            <a:ext cx="69640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10.17]</a:t>
            </a:r>
            <a:r>
              <a:rPr lang="zh-CN" altLang="en-US" b="1" dirty="0"/>
              <a:t>见 </a:t>
            </a:r>
            <a:r>
              <a:rPr lang="zh-CN" altLang="en-US" b="1" dirty="0">
                <a:ea typeface="楷体_GB2312" pitchFamily="49" charset="-122"/>
              </a:rPr>
              <a:t>“第</a:t>
            </a:r>
            <a:r>
              <a:rPr lang="en-US" altLang="zh-CN" b="1" dirty="0">
                <a:ea typeface="楷体_GB2312" pitchFamily="49" charset="-122"/>
              </a:rPr>
              <a:t>10</a:t>
            </a:r>
            <a:r>
              <a:rPr lang="zh-CN" altLang="en-US" b="1" dirty="0">
                <a:ea typeface="楷体_GB2312" pitchFamily="49" charset="-122"/>
              </a:rPr>
              <a:t>章 类和对象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zh-CN" altLang="en-US" b="1" dirty="0">
                <a:ea typeface="楷体_GB2312" pitchFamily="49" charset="-122"/>
              </a:rPr>
              <a:t>例子</a:t>
            </a:r>
            <a:r>
              <a:rPr lang="en-US" altLang="zh-CN" b="1" dirty="0" smtClean="0">
                <a:ea typeface="楷体_GB2312" pitchFamily="49" charset="-122"/>
              </a:rPr>
              <a:t>).</a:t>
            </a:r>
            <a:r>
              <a:rPr lang="en-US" altLang="zh-CN" b="1" dirty="0" err="1" smtClean="0">
                <a:ea typeface="楷体_GB2312" pitchFamily="49" charset="-122"/>
              </a:rPr>
              <a:t>docx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905000" y="2895600"/>
            <a:ext cx="4953000" cy="519113"/>
            <a:chOff x="1296" y="1824"/>
            <a:chExt cx="3120" cy="327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332" y="1824"/>
              <a:ext cx="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本章完</a:t>
              </a:r>
            </a:p>
          </p:txBody>
        </p:sp>
        <p:sp>
          <p:nvSpPr>
            <p:cNvPr id="38917" name="Line 5"/>
            <p:cNvSpPr>
              <a:spLocks noChangeShapeType="1"/>
            </p:cNvSpPr>
            <p:nvPr/>
          </p:nvSpPr>
          <p:spPr bwMode="auto">
            <a:xfrm>
              <a:off x="1296" y="201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3264" y="201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6" name="Group 2"/>
          <p:cNvGraphicFramePr>
            <a:graphicFrameLocks noGrp="1"/>
          </p:cNvGraphicFramePr>
          <p:nvPr/>
        </p:nvGraphicFramePr>
        <p:xfrm>
          <a:off x="3203575" y="1196975"/>
          <a:ext cx="1319213" cy="4162560"/>
        </p:xfrm>
        <a:graphic>
          <a:graphicData uri="http://schemas.openxmlformats.org/drawingml/2006/table">
            <a:tbl>
              <a:tblPr/>
              <a:tblGrid>
                <a:gridCol w="1319213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46" name="Text Box 22"/>
          <p:cNvSpPr txBox="1">
            <a:spLocks noChangeArrowheads="1"/>
          </p:cNvSpPr>
          <p:nvPr/>
        </p:nvSpPr>
        <p:spPr bwMode="auto">
          <a:xfrm>
            <a:off x="827088" y="1196975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ListPtr</a:t>
            </a:r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>
            <a:off x="2195513" y="1412875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6804025" y="3068638"/>
            <a:ext cx="128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nLen</a:t>
            </a:r>
          </a:p>
        </p:txBody>
      </p:sp>
      <p:sp>
        <p:nvSpPr>
          <p:cNvPr id="154649" name="AutoShape 25"/>
          <p:cNvSpPr>
            <a:spLocks/>
          </p:cNvSpPr>
          <p:nvPr/>
        </p:nvSpPr>
        <p:spPr bwMode="auto">
          <a:xfrm>
            <a:off x="6372225" y="1196975"/>
            <a:ext cx="287338" cy="4103688"/>
          </a:xfrm>
          <a:prstGeom prst="rightBrace">
            <a:avLst>
              <a:gd name="adj1" fmla="val 11901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5219700" y="1628775"/>
            <a:ext cx="116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nElem</a:t>
            </a:r>
          </a:p>
        </p:txBody>
      </p:sp>
      <p:sp>
        <p:nvSpPr>
          <p:cNvPr id="154651" name="AutoShape 27"/>
          <p:cNvSpPr>
            <a:spLocks/>
          </p:cNvSpPr>
          <p:nvPr/>
        </p:nvSpPr>
        <p:spPr bwMode="auto">
          <a:xfrm>
            <a:off x="4716463" y="1268413"/>
            <a:ext cx="430212" cy="1296987"/>
          </a:xfrm>
          <a:prstGeom prst="rightBrace">
            <a:avLst>
              <a:gd name="adj1" fmla="val 2512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711200" y="5862638"/>
            <a:ext cx="696406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10.15]</a:t>
            </a:r>
            <a:r>
              <a:rPr lang="zh-CN" altLang="en-US" b="1" dirty="0">
                <a:solidFill>
                  <a:srgbClr val="000000"/>
                </a:solidFill>
              </a:rPr>
              <a:t>见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“第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章 类和对象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例子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).</a:t>
            </a:r>
            <a:r>
              <a:rPr lang="en-US" altLang="zh-CN" b="1" dirty="0" err="1" smtClean="0">
                <a:solidFill>
                  <a:srgbClr val="000000"/>
                </a:solidFill>
                <a:ea typeface="楷体_GB2312" pitchFamily="49" charset="-122"/>
              </a:rPr>
              <a:t>docx</a:t>
            </a:r>
            <a:r>
              <a:rPr lang="en-US" altLang="zh-CN" b="1" dirty="0" smtClean="0">
                <a:solidFill>
                  <a:srgbClr val="000000"/>
                </a:solidFill>
                <a:ea typeface="楷体_GB2312" pitchFamily="49" charset="-122"/>
              </a:rPr>
              <a:t>”</a:t>
            </a:r>
            <a:endParaRPr lang="en-US" altLang="zh-CN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54653" name="Text Box 29"/>
          <p:cNvSpPr txBox="1">
            <a:spLocks noChangeArrowheads="1"/>
          </p:cNvSpPr>
          <p:nvPr/>
        </p:nvSpPr>
        <p:spPr bwMode="auto">
          <a:xfrm>
            <a:off x="228600" y="1524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10.3.2  </a:t>
            </a:r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成员函数的重载 </a:t>
            </a:r>
          </a:p>
        </p:txBody>
      </p:sp>
    </p:spTree>
    <p:extLst>
      <p:ext uri="{BB962C8B-B14F-4D97-AF65-F5344CB8AC3E}">
        <p14:creationId xmlns:p14="http://schemas.microsoft.com/office/powerpoint/2010/main" val="1291477242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609600" y="454744"/>
            <a:ext cx="6418263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          void GetName( char *n )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函数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en-US" altLang="zh-CN" b="1"/>
              <a:t>{</a:t>
            </a:r>
          </a:p>
          <a:p>
            <a:r>
              <a:rPr lang="en-US" altLang="zh-CN" b="1"/>
              <a:t>		strcpy(n, Name);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 	char GetSex( )             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函数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en-US" altLang="zh-CN" b="1"/>
              <a:t>{</a:t>
            </a:r>
          </a:p>
          <a:p>
            <a:r>
              <a:rPr lang="en-US" altLang="zh-CN" b="1"/>
              <a:t>		return Sex;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	int GetAge( )               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函数</a:t>
            </a:r>
            <a:endParaRPr lang="zh-CN" altLang="en-US" b="1"/>
          </a:p>
          <a:p>
            <a:r>
              <a:rPr lang="zh-CN" altLang="en-US" b="1"/>
              <a:t>	</a:t>
            </a:r>
            <a:r>
              <a:rPr lang="en-US" altLang="zh-CN" b="1"/>
              <a:t>{</a:t>
            </a:r>
          </a:p>
          <a:p>
            <a:r>
              <a:rPr lang="en-US" altLang="zh-CN" b="1"/>
              <a:t>		return Age;</a:t>
            </a:r>
          </a:p>
          <a:p>
            <a:r>
              <a:rPr lang="en-US" altLang="zh-CN" b="1"/>
              <a:t>	}</a:t>
            </a:r>
          </a:p>
          <a:p>
            <a:r>
              <a:rPr lang="en-US" altLang="zh-CN" b="1"/>
              <a:t>}</a:t>
            </a:r>
            <a:r>
              <a:rPr lang="en-US" altLang="zh-CN" b="1">
                <a:solidFill>
                  <a:srgbClr val="FF0000"/>
                </a:solidFill>
              </a:rPr>
              <a:t>;</a:t>
            </a:r>
            <a:r>
              <a:rPr lang="en-US" altLang="zh-CN" b="1">
                <a:solidFill>
                  <a:schemeClr val="accent2"/>
                </a:solidFill>
              </a:rPr>
              <a:t>    </a:t>
            </a:r>
            <a:r>
              <a:rPr lang="en-US" altLang="zh-CN" b="1">
                <a:solidFill>
                  <a:srgbClr val="008000"/>
                </a:solidFill>
              </a:rPr>
              <a:t>// </a:t>
            </a:r>
            <a:r>
              <a:rPr lang="zh-CN" altLang="en-US" b="1">
                <a:solidFill>
                  <a:srgbClr val="008000"/>
                </a:solidFill>
              </a:rPr>
              <a:t>注意：类定义结束处的分号不能少</a:t>
            </a:r>
            <a:endParaRPr lang="zh-CN" altLang="en-US" b="1">
              <a:solidFill>
                <a:schemeClr val="accent2"/>
              </a:solidFill>
            </a:endParaRPr>
          </a:p>
          <a:p>
            <a:r>
              <a:rPr lang="zh-CN" altLang="en-US" b="1">
                <a:solidFill>
                  <a:schemeClr val="accent2"/>
                </a:solidFill>
              </a:rPr>
              <a:t> 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81000" y="73025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对象的定义</a:t>
            </a:r>
            <a:r>
              <a:rPr lang="en-US" altLang="zh-CN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/>
            <a:r>
              <a:rPr lang="en-US" altLang="zh-CN" b="1"/>
              <a:t>&lt;</a:t>
            </a:r>
            <a:r>
              <a:rPr lang="zh-CN" altLang="en-US" b="1"/>
              <a:t>类名</a:t>
            </a:r>
            <a:r>
              <a:rPr lang="en-US" altLang="zh-CN" b="1"/>
              <a:t>&gt;  &lt;</a:t>
            </a:r>
            <a:r>
              <a:rPr lang="zh-CN" altLang="en-US" b="1"/>
              <a:t>对象列表</a:t>
            </a:r>
            <a:r>
              <a:rPr lang="en-US" altLang="zh-CN" b="1"/>
              <a:t>&gt;; </a:t>
            </a:r>
            <a:endParaRPr lang="en-US" altLang="zh-CN" b="1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81000" y="1701800"/>
            <a:ext cx="629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CC0000"/>
                </a:solidFill>
              </a:rPr>
              <a:t>如：</a:t>
            </a:r>
            <a:r>
              <a:rPr lang="en-US" altLang="zh-CN" b="1"/>
              <a:t>Person a, b ;    </a:t>
            </a:r>
            <a:r>
              <a:rPr lang="en-US" altLang="zh-CN" b="1">
                <a:solidFill>
                  <a:srgbClr val="339933"/>
                </a:solidFill>
              </a:rPr>
              <a:t>// </a:t>
            </a:r>
            <a:r>
              <a:rPr lang="zh-CN" altLang="en-US" b="1">
                <a:solidFill>
                  <a:srgbClr val="339933"/>
                </a:solidFill>
              </a:rPr>
              <a:t>定义</a:t>
            </a:r>
            <a:r>
              <a:rPr lang="en-US" altLang="zh-CN" b="1">
                <a:solidFill>
                  <a:srgbClr val="339933"/>
                </a:solidFill>
              </a:rPr>
              <a:t>a</a:t>
            </a:r>
            <a:r>
              <a:rPr lang="zh-CN" altLang="en-US" b="1">
                <a:solidFill>
                  <a:srgbClr val="339933"/>
                </a:solidFill>
              </a:rPr>
              <a:t>、</a:t>
            </a:r>
            <a:r>
              <a:rPr lang="en-US" altLang="zh-CN" b="1">
                <a:solidFill>
                  <a:srgbClr val="339933"/>
                </a:solidFill>
              </a:rPr>
              <a:t>b</a:t>
            </a:r>
            <a:r>
              <a:rPr lang="zh-CN" altLang="en-US" b="1">
                <a:solidFill>
                  <a:srgbClr val="339933"/>
                </a:solidFill>
              </a:rPr>
              <a:t>两个对象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54000" y="2320925"/>
            <a:ext cx="8953500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CC0000"/>
                </a:solidFill>
              </a:rPr>
              <a:t>可以定义对象的指针和对象数组：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如：</a:t>
            </a:r>
            <a:r>
              <a:rPr lang="en-US" altLang="zh-CN" b="1"/>
              <a:t>Person *pa, *pb, x[10]; 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339933"/>
                </a:solidFill>
              </a:rPr>
              <a:t>                   // pa</a:t>
            </a:r>
            <a:r>
              <a:rPr lang="zh-CN" altLang="en-US" b="1">
                <a:solidFill>
                  <a:srgbClr val="339933"/>
                </a:solidFill>
              </a:rPr>
              <a:t>和</a:t>
            </a:r>
            <a:r>
              <a:rPr lang="en-US" altLang="zh-CN" b="1">
                <a:solidFill>
                  <a:srgbClr val="339933"/>
                </a:solidFill>
              </a:rPr>
              <a:t>pb</a:t>
            </a:r>
            <a:r>
              <a:rPr lang="zh-CN" altLang="en-US" b="1">
                <a:solidFill>
                  <a:srgbClr val="339933"/>
                </a:solidFill>
              </a:rPr>
              <a:t>是两个</a:t>
            </a:r>
            <a:r>
              <a:rPr lang="en-US" altLang="zh-CN" b="1">
                <a:solidFill>
                  <a:srgbClr val="339933"/>
                </a:solidFill>
              </a:rPr>
              <a:t>Person</a:t>
            </a:r>
            <a:r>
              <a:rPr lang="zh-CN" altLang="en-US" b="1">
                <a:solidFill>
                  <a:srgbClr val="339933"/>
                </a:solidFill>
              </a:rPr>
              <a:t>类型指针</a:t>
            </a:r>
            <a:r>
              <a:rPr lang="en-US" altLang="zh-CN" b="1">
                <a:solidFill>
                  <a:srgbClr val="339933"/>
                </a:solidFill>
              </a:rPr>
              <a:t>, x</a:t>
            </a:r>
            <a:r>
              <a:rPr lang="zh-CN" altLang="en-US" b="1">
                <a:solidFill>
                  <a:srgbClr val="339933"/>
                </a:solidFill>
              </a:rPr>
              <a:t>是对象数组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        </a:t>
            </a:r>
            <a:r>
              <a:rPr lang="en-US" altLang="zh-CN" b="1"/>
              <a:t>pa=&amp;a;    pa=x;</a:t>
            </a:r>
          </a:p>
          <a:p>
            <a:pPr>
              <a:lnSpc>
                <a:spcPct val="110000"/>
              </a:lnSpc>
            </a:pPr>
            <a:r>
              <a:rPr lang="en-US" altLang="zh-CN" b="1"/>
              <a:t>        pb=&amp;b;    pb=x;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CC0000"/>
                </a:solidFill>
              </a:rPr>
              <a:t>                   </a:t>
            </a:r>
            <a:r>
              <a:rPr lang="zh-CN" altLang="en-US" b="1">
                <a:solidFill>
                  <a:srgbClr val="CC0000"/>
                </a:solidFill>
              </a:rPr>
              <a:t>那么能否这样访问对象</a:t>
            </a:r>
            <a:r>
              <a:rPr lang="en-US" altLang="zh-CN" b="1">
                <a:solidFill>
                  <a:srgbClr val="CC0000"/>
                </a:solidFill>
              </a:rPr>
              <a:t>a</a:t>
            </a:r>
            <a:r>
              <a:rPr lang="zh-CN" altLang="en-US" b="1">
                <a:solidFill>
                  <a:srgbClr val="CC0000"/>
                </a:solidFill>
              </a:rPr>
              <a:t>的成员呢？</a:t>
            </a:r>
          </a:p>
          <a:p>
            <a:pPr>
              <a:lnSpc>
                <a:spcPct val="110000"/>
              </a:lnSpc>
            </a:pPr>
            <a:r>
              <a:rPr lang="zh-CN" altLang="en-US" b="1"/>
              <a:t>          </a:t>
            </a:r>
            <a:r>
              <a:rPr lang="en-US" altLang="zh-CN" b="1"/>
              <a:t>a.Name, a.Sex, a.Age</a:t>
            </a:r>
          </a:p>
          <a:p>
            <a:pPr>
              <a:lnSpc>
                <a:spcPct val="110000"/>
              </a:lnSpc>
            </a:pPr>
            <a:r>
              <a:rPr lang="en-US" altLang="zh-CN" b="1">
                <a:solidFill>
                  <a:srgbClr val="CC0000"/>
                </a:solidFill>
                <a:latin typeface="宋体" pitchFamily="2" charset="-122"/>
              </a:rPr>
              <a:t>         </a:t>
            </a:r>
            <a:r>
              <a:rPr lang="zh-CN" altLang="en-US" b="1">
                <a:solidFill>
                  <a:srgbClr val="CC0000"/>
                </a:solidFill>
                <a:latin typeface="宋体" pitchFamily="2" charset="-122"/>
              </a:rPr>
              <a:t>回答是：不能！</a:t>
            </a:r>
            <a:r>
              <a:rPr lang="zh-CN" altLang="en-US" b="1"/>
              <a:t>                 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228600" y="16668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楷体_GB2312" pitchFamily="49" charset="-122"/>
              </a:rPr>
              <a:t>类是一种类型，该类型的变量称为对象（实例）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4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4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44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44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44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44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44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44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3" grpId="0" autoUpdateAnimBg="0"/>
      <p:bldP spid="10445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52400" y="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10.1.3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对象成员的访问</a:t>
            </a:r>
          </a:p>
        </p:txBody>
      </p:sp>
      <p:grpSp>
        <p:nvGrpSpPr>
          <p:cNvPr id="102561" name="Group 161"/>
          <p:cNvGrpSpPr>
            <a:grpSpLocks/>
          </p:cNvGrpSpPr>
          <p:nvPr/>
        </p:nvGrpSpPr>
        <p:grpSpPr bwMode="auto">
          <a:xfrm>
            <a:off x="304800" y="1143000"/>
            <a:ext cx="8305800" cy="3276600"/>
            <a:chOff x="-3" y="-3"/>
            <a:chExt cx="2823" cy="1502"/>
          </a:xfrm>
        </p:grpSpPr>
        <p:grpSp>
          <p:nvGrpSpPr>
            <p:cNvPr id="102559" name="Group 159"/>
            <p:cNvGrpSpPr>
              <a:grpSpLocks/>
            </p:cNvGrpSpPr>
            <p:nvPr/>
          </p:nvGrpSpPr>
          <p:grpSpPr bwMode="auto">
            <a:xfrm>
              <a:off x="0" y="0"/>
              <a:ext cx="2817" cy="1496"/>
              <a:chOff x="0" y="0"/>
              <a:chExt cx="2817" cy="1496"/>
            </a:xfrm>
          </p:grpSpPr>
          <p:grpSp>
            <p:nvGrpSpPr>
              <p:cNvPr id="102536" name="Group 136"/>
              <p:cNvGrpSpPr>
                <a:grpSpLocks/>
              </p:cNvGrpSpPr>
              <p:nvPr/>
            </p:nvGrpSpPr>
            <p:grpSpPr bwMode="auto">
              <a:xfrm>
                <a:off x="0" y="0"/>
                <a:ext cx="939" cy="374"/>
                <a:chOff x="0" y="0"/>
                <a:chExt cx="939" cy="374"/>
              </a:xfrm>
            </p:grpSpPr>
            <p:sp>
              <p:nvSpPr>
                <p:cNvPr id="10252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访问权限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35" name="Rectangle 1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38" name="Group 138"/>
              <p:cNvGrpSpPr>
                <a:grpSpLocks/>
              </p:cNvGrpSpPr>
              <p:nvPr/>
            </p:nvGrpSpPr>
            <p:grpSpPr bwMode="auto">
              <a:xfrm>
                <a:off x="939" y="0"/>
                <a:ext cx="939" cy="374"/>
                <a:chOff x="939" y="0"/>
                <a:chExt cx="939" cy="374"/>
              </a:xfrm>
            </p:grpSpPr>
            <p:sp>
              <p:nvSpPr>
                <p:cNvPr id="102524" name="Rectangle 124"/>
                <p:cNvSpPr>
                  <a:spLocks noChangeArrowheads="1"/>
                </p:cNvSpPr>
                <p:nvPr/>
              </p:nvSpPr>
              <p:spPr bwMode="auto">
                <a:xfrm>
                  <a:off x="982" y="0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>
                      <a:solidFill>
                        <a:srgbClr val="CC0000"/>
                      </a:solidFill>
                    </a:rPr>
                    <a:t>类内</a:t>
                  </a:r>
                  <a:r>
                    <a:rPr lang="zh-CN" altLang="en-US" b="1"/>
                    <a:t>访问特性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37" name="Rectangle 137"/>
                <p:cNvSpPr>
                  <a:spLocks noChangeArrowheads="1"/>
                </p:cNvSpPr>
                <p:nvPr/>
              </p:nvSpPr>
              <p:spPr bwMode="auto">
                <a:xfrm>
                  <a:off x="939" y="0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40" name="Group 140"/>
              <p:cNvGrpSpPr>
                <a:grpSpLocks/>
              </p:cNvGrpSpPr>
              <p:nvPr/>
            </p:nvGrpSpPr>
            <p:grpSpPr bwMode="auto">
              <a:xfrm>
                <a:off x="1878" y="0"/>
                <a:ext cx="939" cy="374"/>
                <a:chOff x="1878" y="0"/>
                <a:chExt cx="939" cy="374"/>
              </a:xfrm>
            </p:grpSpPr>
            <p:sp>
              <p:nvSpPr>
                <p:cNvPr id="102525" name="Rectangle 125"/>
                <p:cNvSpPr>
                  <a:spLocks noChangeArrowheads="1"/>
                </p:cNvSpPr>
                <p:nvPr/>
              </p:nvSpPr>
              <p:spPr bwMode="auto">
                <a:xfrm>
                  <a:off x="1921" y="0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>
                      <a:solidFill>
                        <a:srgbClr val="CC0000"/>
                      </a:solidFill>
                    </a:rPr>
                    <a:t>类外</a:t>
                  </a:r>
                  <a:r>
                    <a:rPr lang="zh-CN" altLang="en-US" b="1"/>
                    <a:t>访问特性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39" name="Rectangle 139"/>
                <p:cNvSpPr>
                  <a:spLocks noChangeArrowheads="1"/>
                </p:cNvSpPr>
                <p:nvPr/>
              </p:nvSpPr>
              <p:spPr bwMode="auto">
                <a:xfrm>
                  <a:off x="1878" y="0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42" name="Group 142"/>
              <p:cNvGrpSpPr>
                <a:grpSpLocks/>
              </p:cNvGrpSpPr>
              <p:nvPr/>
            </p:nvGrpSpPr>
            <p:grpSpPr bwMode="auto">
              <a:xfrm>
                <a:off x="0" y="374"/>
                <a:ext cx="939" cy="374"/>
                <a:chOff x="0" y="374"/>
                <a:chExt cx="939" cy="374"/>
              </a:xfrm>
            </p:grpSpPr>
            <p:sp>
              <p:nvSpPr>
                <p:cNvPr id="10252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en-US" altLang="zh-CN" b="1"/>
                    <a:t>private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41" name="Rectangle 141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44" name="Group 144"/>
              <p:cNvGrpSpPr>
                <a:grpSpLocks/>
              </p:cNvGrpSpPr>
              <p:nvPr/>
            </p:nvGrpSpPr>
            <p:grpSpPr bwMode="auto">
              <a:xfrm>
                <a:off x="939" y="374"/>
                <a:ext cx="939" cy="374"/>
                <a:chOff x="939" y="374"/>
                <a:chExt cx="939" cy="374"/>
              </a:xfrm>
            </p:grpSpPr>
            <p:sp>
              <p:nvSpPr>
                <p:cNvPr id="102527" name="Rectangle 127"/>
                <p:cNvSpPr>
                  <a:spLocks noChangeArrowheads="1"/>
                </p:cNvSpPr>
                <p:nvPr/>
              </p:nvSpPr>
              <p:spPr bwMode="auto">
                <a:xfrm>
                  <a:off x="982" y="374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可直接访问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43" name="Rectangle 143"/>
                <p:cNvSpPr>
                  <a:spLocks noChangeArrowheads="1"/>
                </p:cNvSpPr>
                <p:nvPr/>
              </p:nvSpPr>
              <p:spPr bwMode="auto">
                <a:xfrm>
                  <a:off x="939" y="374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46" name="Group 146"/>
              <p:cNvGrpSpPr>
                <a:grpSpLocks/>
              </p:cNvGrpSpPr>
              <p:nvPr/>
            </p:nvGrpSpPr>
            <p:grpSpPr bwMode="auto">
              <a:xfrm>
                <a:off x="1878" y="374"/>
                <a:ext cx="939" cy="374"/>
                <a:chOff x="1878" y="374"/>
                <a:chExt cx="939" cy="374"/>
              </a:xfrm>
            </p:grpSpPr>
            <p:sp>
              <p:nvSpPr>
                <p:cNvPr id="102528" name="Rectangle 128"/>
                <p:cNvSpPr>
                  <a:spLocks noChangeArrowheads="1"/>
                </p:cNvSpPr>
                <p:nvPr/>
              </p:nvSpPr>
              <p:spPr bwMode="auto">
                <a:xfrm>
                  <a:off x="1921" y="374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不可直接访问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45" name="Rectangle 145"/>
                <p:cNvSpPr>
                  <a:spLocks noChangeArrowheads="1"/>
                </p:cNvSpPr>
                <p:nvPr/>
              </p:nvSpPr>
              <p:spPr bwMode="auto">
                <a:xfrm>
                  <a:off x="1878" y="374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48" name="Group 148"/>
              <p:cNvGrpSpPr>
                <a:grpSpLocks/>
              </p:cNvGrpSpPr>
              <p:nvPr/>
            </p:nvGrpSpPr>
            <p:grpSpPr bwMode="auto">
              <a:xfrm>
                <a:off x="0" y="748"/>
                <a:ext cx="939" cy="374"/>
                <a:chOff x="0" y="748"/>
                <a:chExt cx="939" cy="374"/>
              </a:xfrm>
            </p:grpSpPr>
            <p:sp>
              <p:nvSpPr>
                <p:cNvPr id="1025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en-US" altLang="zh-CN" b="1"/>
                    <a:t>protected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47" name="Rectangle 147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0" name="Group 150"/>
              <p:cNvGrpSpPr>
                <a:grpSpLocks/>
              </p:cNvGrpSpPr>
              <p:nvPr/>
            </p:nvGrpSpPr>
            <p:grpSpPr bwMode="auto">
              <a:xfrm>
                <a:off x="939" y="748"/>
                <a:ext cx="939" cy="374"/>
                <a:chOff x="939" y="748"/>
                <a:chExt cx="939" cy="374"/>
              </a:xfrm>
            </p:grpSpPr>
            <p:sp>
              <p:nvSpPr>
                <p:cNvPr id="1025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982" y="748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可直接访问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49" name="Rectangle 149"/>
                <p:cNvSpPr>
                  <a:spLocks noChangeArrowheads="1"/>
                </p:cNvSpPr>
                <p:nvPr/>
              </p:nvSpPr>
              <p:spPr bwMode="auto">
                <a:xfrm>
                  <a:off x="939" y="748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2" name="Group 152"/>
              <p:cNvGrpSpPr>
                <a:grpSpLocks/>
              </p:cNvGrpSpPr>
              <p:nvPr/>
            </p:nvGrpSpPr>
            <p:grpSpPr bwMode="auto">
              <a:xfrm>
                <a:off x="1878" y="748"/>
                <a:ext cx="939" cy="374"/>
                <a:chOff x="1878" y="748"/>
                <a:chExt cx="939" cy="374"/>
              </a:xfrm>
            </p:grpSpPr>
            <p:sp>
              <p:nvSpPr>
                <p:cNvPr id="102531" name="Rectangle 131"/>
                <p:cNvSpPr>
                  <a:spLocks noChangeArrowheads="1"/>
                </p:cNvSpPr>
                <p:nvPr/>
              </p:nvSpPr>
              <p:spPr bwMode="auto">
                <a:xfrm>
                  <a:off x="1921" y="748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不可直接访问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51" name="Rectangle 151"/>
                <p:cNvSpPr>
                  <a:spLocks noChangeArrowheads="1"/>
                </p:cNvSpPr>
                <p:nvPr/>
              </p:nvSpPr>
              <p:spPr bwMode="auto">
                <a:xfrm>
                  <a:off x="1878" y="748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4" name="Group 154"/>
              <p:cNvGrpSpPr>
                <a:grpSpLocks/>
              </p:cNvGrpSpPr>
              <p:nvPr/>
            </p:nvGrpSpPr>
            <p:grpSpPr bwMode="auto">
              <a:xfrm>
                <a:off x="0" y="1122"/>
                <a:ext cx="939" cy="374"/>
                <a:chOff x="0" y="1122"/>
                <a:chExt cx="939" cy="374"/>
              </a:xfrm>
            </p:grpSpPr>
            <p:sp>
              <p:nvSpPr>
                <p:cNvPr id="102532" name="Rectangle 132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en-US" altLang="zh-CN" b="1"/>
                    <a:t>public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53" name="Rectangle 153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6" name="Group 156"/>
              <p:cNvGrpSpPr>
                <a:grpSpLocks/>
              </p:cNvGrpSpPr>
              <p:nvPr/>
            </p:nvGrpSpPr>
            <p:grpSpPr bwMode="auto">
              <a:xfrm>
                <a:off x="939" y="1122"/>
                <a:ext cx="939" cy="374"/>
                <a:chOff x="939" y="1122"/>
                <a:chExt cx="939" cy="374"/>
              </a:xfrm>
            </p:grpSpPr>
            <p:sp>
              <p:nvSpPr>
                <p:cNvPr id="102533" name="Rectangle 133"/>
                <p:cNvSpPr>
                  <a:spLocks noChangeArrowheads="1"/>
                </p:cNvSpPr>
                <p:nvPr/>
              </p:nvSpPr>
              <p:spPr bwMode="auto">
                <a:xfrm>
                  <a:off x="982" y="1122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可直接访问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55" name="Rectangle 155"/>
                <p:cNvSpPr>
                  <a:spLocks noChangeArrowheads="1"/>
                </p:cNvSpPr>
                <p:nvPr/>
              </p:nvSpPr>
              <p:spPr bwMode="auto">
                <a:xfrm>
                  <a:off x="939" y="1122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558" name="Group 158"/>
              <p:cNvGrpSpPr>
                <a:grpSpLocks/>
              </p:cNvGrpSpPr>
              <p:nvPr/>
            </p:nvGrpSpPr>
            <p:grpSpPr bwMode="auto">
              <a:xfrm>
                <a:off x="1878" y="1122"/>
                <a:ext cx="939" cy="374"/>
                <a:chOff x="1878" y="1122"/>
                <a:chExt cx="939" cy="374"/>
              </a:xfrm>
            </p:grpSpPr>
            <p:sp>
              <p:nvSpPr>
                <p:cNvPr id="102534" name="Rectangle 134"/>
                <p:cNvSpPr>
                  <a:spLocks noChangeArrowheads="1"/>
                </p:cNvSpPr>
                <p:nvPr/>
              </p:nvSpPr>
              <p:spPr bwMode="auto">
                <a:xfrm>
                  <a:off x="1921" y="1122"/>
                  <a:ext cx="853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/>
                <a:lstStyle/>
                <a:p>
                  <a:pPr algn="just"/>
                  <a:r>
                    <a:rPr lang="zh-CN" altLang="en-US" b="1"/>
                    <a:t>可直接访问</a:t>
                  </a:r>
                </a:p>
                <a:p>
                  <a:pPr algn="just" eaLnBrk="0" hangingPunct="0"/>
                  <a:endParaRPr lang="en-US" altLang="zh-CN" b="1"/>
                </a:p>
              </p:txBody>
            </p:sp>
            <p:sp>
              <p:nvSpPr>
                <p:cNvPr id="102557" name="Rectangle 157"/>
                <p:cNvSpPr>
                  <a:spLocks noChangeArrowheads="1"/>
                </p:cNvSpPr>
                <p:nvPr/>
              </p:nvSpPr>
              <p:spPr bwMode="auto">
                <a:xfrm>
                  <a:off x="1878" y="1122"/>
                  <a:ext cx="939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560" name="Rectangle 160"/>
            <p:cNvSpPr>
              <a:spLocks noChangeArrowheads="1"/>
            </p:cNvSpPr>
            <p:nvPr/>
          </p:nvSpPr>
          <p:spPr bwMode="auto">
            <a:xfrm>
              <a:off x="-3" y="-3"/>
              <a:ext cx="2823" cy="150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102563" name="Text Box 163"/>
          <p:cNvSpPr txBox="1">
            <a:spLocks noChangeArrowheads="1"/>
          </p:cNvSpPr>
          <p:nvPr/>
        </p:nvSpPr>
        <p:spPr bwMode="auto">
          <a:xfrm>
            <a:off x="1676400" y="685800"/>
            <a:ext cx="431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ea typeface="黑体" pitchFamily="2" charset="-122"/>
              </a:rPr>
              <a:t>表 </a:t>
            </a:r>
            <a:r>
              <a:rPr lang="en-US" altLang="zh-CN" b="1">
                <a:ea typeface="黑体" pitchFamily="2" charset="-122"/>
              </a:rPr>
              <a:t>10-1 </a:t>
            </a:r>
            <a:r>
              <a:rPr lang="zh-CN" altLang="en-US" b="1">
                <a:ea typeface="黑体" pitchFamily="2" charset="-122"/>
              </a:rPr>
              <a:t>类成员的访问特性</a:t>
            </a:r>
            <a:r>
              <a:rPr lang="zh-CN" altLang="en-US" b="1"/>
              <a:t> </a:t>
            </a:r>
          </a:p>
        </p:txBody>
      </p:sp>
      <p:sp>
        <p:nvSpPr>
          <p:cNvPr id="102564" name="Rectangle 164"/>
          <p:cNvSpPr>
            <a:spLocks noChangeArrowheads="1"/>
          </p:cNvSpPr>
          <p:nvPr/>
        </p:nvSpPr>
        <p:spPr bwMode="auto">
          <a:xfrm>
            <a:off x="304800" y="4554538"/>
            <a:ext cx="8534400" cy="161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b="1"/>
              <a:t>Person a, *pa=&amp;a; </a:t>
            </a:r>
            <a:r>
              <a:rPr lang="en-US" altLang="zh-CN" b="1">
                <a:solidFill>
                  <a:srgbClr val="006600"/>
                </a:solidFill>
              </a:rPr>
              <a:t>//</a:t>
            </a:r>
            <a:r>
              <a:rPr lang="zh-CN" altLang="en-US" b="1">
                <a:solidFill>
                  <a:srgbClr val="006600"/>
                </a:solidFill>
              </a:rPr>
              <a:t>类外访问如下，</a:t>
            </a:r>
          </a:p>
          <a:p>
            <a:r>
              <a:rPr lang="en-US" altLang="zh-CN" b="1"/>
              <a:t>a.name </a:t>
            </a:r>
            <a:r>
              <a:rPr lang="en-US" altLang="zh-CN" sz="3600" b="1">
                <a:solidFill>
                  <a:srgbClr val="FF3300"/>
                </a:solidFill>
                <a:latin typeface="宋体" pitchFamily="2" charset="-122"/>
              </a:rPr>
              <a:t>×     </a:t>
            </a:r>
            <a:r>
              <a:rPr lang="en-US" altLang="zh-CN" b="1"/>
              <a:t> pa-&gt;name </a:t>
            </a:r>
            <a:r>
              <a:rPr lang="en-US" altLang="zh-CN" sz="3600" b="1">
                <a:solidFill>
                  <a:srgbClr val="FF3300"/>
                </a:solidFill>
                <a:latin typeface="宋体" pitchFamily="2" charset="-122"/>
              </a:rPr>
              <a:t>×</a:t>
            </a:r>
            <a:endParaRPr lang="en-US" altLang="zh-CN" b="1"/>
          </a:p>
          <a:p>
            <a:r>
              <a:rPr lang="en-US" altLang="zh-CN" b="1"/>
              <a:t>a.</a:t>
            </a:r>
            <a:r>
              <a:rPr lang="en-US" altLang="zh-CN" sz="2400" b="1"/>
              <a:t>SetData(…) </a:t>
            </a:r>
            <a:r>
              <a:rPr lang="en-US" altLang="zh-CN" sz="3600" b="1">
                <a:solidFill>
                  <a:srgbClr val="FF6600"/>
                </a:solidFill>
                <a:sym typeface="Monotype Sorts" charset="2"/>
              </a:rPr>
              <a:t>√    </a:t>
            </a:r>
            <a:r>
              <a:rPr lang="en-US" altLang="zh-CN" sz="2400" b="1"/>
              <a:t> </a:t>
            </a:r>
            <a:r>
              <a:rPr lang="en-US" altLang="zh-CN" b="1"/>
              <a:t>pa-&gt; </a:t>
            </a:r>
            <a:r>
              <a:rPr lang="en-US" altLang="zh-CN" sz="2400" b="1"/>
              <a:t>SetData(…) </a:t>
            </a:r>
            <a:r>
              <a:rPr lang="en-US" altLang="zh-CN" sz="3600" b="1">
                <a:solidFill>
                  <a:srgbClr val="FF6600"/>
                </a:solidFill>
                <a:sym typeface="Monotype Sorts" charset="2"/>
              </a:rPr>
              <a:t>√</a:t>
            </a:r>
          </a:p>
        </p:txBody>
      </p:sp>
      <p:sp>
        <p:nvSpPr>
          <p:cNvPr id="102565" name="Rectangle 165"/>
          <p:cNvSpPr>
            <a:spLocks noChangeArrowheads="1"/>
          </p:cNvSpPr>
          <p:nvPr/>
        </p:nvSpPr>
        <p:spPr bwMode="auto">
          <a:xfrm>
            <a:off x="6400800" y="457200"/>
            <a:ext cx="187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hlinkClick r:id="rId2" action="ppaction://hlinksldjump"/>
              </a:rPr>
              <a:t>返回例</a:t>
            </a:r>
            <a:r>
              <a:rPr lang="en-US" altLang="zh-CN" b="1">
                <a:solidFill>
                  <a:srgbClr val="006600"/>
                </a:solidFill>
                <a:hlinkClick r:id="rId2" action="ppaction://hlinksldjump"/>
              </a:rPr>
              <a:t>10.1</a:t>
            </a:r>
            <a:endParaRPr lang="en-US" altLang="zh-CN" b="1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ext Box 1028"/>
          <p:cNvSpPr txBox="1">
            <a:spLocks noChangeArrowheads="1"/>
          </p:cNvSpPr>
          <p:nvPr/>
        </p:nvSpPr>
        <p:spPr bwMode="auto">
          <a:xfrm>
            <a:off x="76200" y="-46038"/>
            <a:ext cx="8839200" cy="112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10.1.4  </a:t>
            </a:r>
            <a:r>
              <a:rPr lang="zh-CN" altLang="en-US" sz="32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成员函数的定义 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例</a:t>
            </a:r>
            <a:r>
              <a:rPr lang="en-US" altLang="zh-CN" sz="2400" b="1">
                <a:solidFill>
                  <a:srgbClr val="CC0000"/>
                </a:solidFill>
              </a:rPr>
              <a:t>10.1</a:t>
            </a:r>
            <a:r>
              <a:rPr lang="zh-CN" altLang="en-US" sz="2400" b="1">
                <a:solidFill>
                  <a:srgbClr val="CC0000"/>
                </a:solidFill>
              </a:rPr>
              <a:t>，类体内定义成员函数。例</a:t>
            </a:r>
            <a:r>
              <a:rPr lang="en-US" altLang="zh-CN" sz="2400" b="1">
                <a:solidFill>
                  <a:srgbClr val="CC0000"/>
                </a:solidFill>
              </a:rPr>
              <a:t>10.2 </a:t>
            </a:r>
            <a:r>
              <a:rPr lang="zh-CN" altLang="en-US" sz="2400" b="1">
                <a:solidFill>
                  <a:srgbClr val="CC0000"/>
                </a:solidFill>
              </a:rPr>
              <a:t>，类体外定义成员函数。</a:t>
            </a:r>
          </a:p>
        </p:txBody>
      </p:sp>
      <p:sp>
        <p:nvSpPr>
          <p:cNvPr id="75783" name="Text Box 1031"/>
          <p:cNvSpPr txBox="1">
            <a:spLocks noChangeArrowheads="1"/>
          </p:cNvSpPr>
          <p:nvPr/>
        </p:nvSpPr>
        <p:spPr bwMode="auto">
          <a:xfrm>
            <a:off x="228600" y="1214438"/>
            <a:ext cx="806175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</a:rPr>
              <a:t>[</a:t>
            </a:r>
            <a:r>
              <a:rPr lang="zh-CN" altLang="en-US" b="1" dirty="0">
                <a:solidFill>
                  <a:srgbClr val="CC0000"/>
                </a:solidFill>
              </a:rPr>
              <a:t>例</a:t>
            </a:r>
            <a:r>
              <a:rPr lang="en-US" altLang="zh-CN" b="1" dirty="0">
                <a:solidFill>
                  <a:srgbClr val="CC0000"/>
                </a:solidFill>
              </a:rPr>
              <a:t>10.2]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定义</a:t>
            </a:r>
            <a:r>
              <a:rPr lang="en-US" altLang="zh-CN" b="1" dirty="0">
                <a:solidFill>
                  <a:schemeClr val="accent2"/>
                </a:solidFill>
              </a:rPr>
              <a:t>Person</a:t>
            </a:r>
            <a:r>
              <a:rPr lang="zh-CN" altLang="en-US" b="1" dirty="0">
                <a:solidFill>
                  <a:schemeClr val="accent2"/>
                </a:solidFill>
              </a:rPr>
              <a:t>类，在类体外定义成员函数，</a:t>
            </a:r>
          </a:p>
          <a:p>
            <a:r>
              <a:rPr lang="en-US" altLang="zh-CN" b="1" dirty="0" smtClean="0"/>
              <a:t>                                                 </a:t>
            </a:r>
            <a:r>
              <a:rPr lang="zh-CN" altLang="en-US" b="1" dirty="0">
                <a:solidFill>
                  <a:schemeClr val="accent2"/>
                </a:solidFill>
              </a:rPr>
              <a:t>程序文件名为</a:t>
            </a:r>
            <a:r>
              <a:rPr lang="en-US" altLang="zh-CN" b="1" dirty="0" err="1">
                <a:solidFill>
                  <a:schemeClr val="accent2"/>
                </a:solidFill>
              </a:rPr>
              <a:t>person.h</a:t>
            </a:r>
            <a:endParaRPr lang="en-US" altLang="zh-CN" b="1" dirty="0">
              <a:solidFill>
                <a:schemeClr val="accent2"/>
              </a:solidFill>
            </a:endParaRPr>
          </a:p>
          <a:p>
            <a:r>
              <a:rPr lang="en-US" altLang="zh-CN" b="1" dirty="0" smtClean="0"/>
              <a:t>class </a:t>
            </a:r>
            <a:r>
              <a:rPr lang="en-US" altLang="zh-CN" b="1" dirty="0"/>
              <a:t>Person</a:t>
            </a:r>
          </a:p>
          <a:p>
            <a:r>
              <a:rPr lang="en-US" altLang="zh-CN" b="1" dirty="0"/>
              <a:t>   {	 char Name[20];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姓名       </a:t>
            </a:r>
            <a:r>
              <a:rPr lang="en-US" altLang="zh-CN" b="1" dirty="0">
                <a:solidFill>
                  <a:srgbClr val="CC0000"/>
                </a:solidFill>
              </a:rPr>
              <a:t>//</a:t>
            </a:r>
            <a:r>
              <a:rPr lang="zh-CN" altLang="en-US" b="1" dirty="0">
                <a:solidFill>
                  <a:srgbClr val="CC0000"/>
                </a:solidFill>
              </a:rPr>
              <a:t>注意缺省 </a:t>
            </a:r>
            <a:r>
              <a:rPr lang="en-US" altLang="zh-CN" b="1" dirty="0">
                <a:solidFill>
                  <a:srgbClr val="CC0000"/>
                </a:solidFill>
              </a:rPr>
              <a:t>private</a:t>
            </a:r>
            <a:endParaRPr lang="en-US" altLang="zh-CN" b="1" dirty="0">
              <a:solidFill>
                <a:srgbClr val="006600"/>
              </a:solidFill>
            </a:endParaRPr>
          </a:p>
          <a:p>
            <a:r>
              <a:rPr lang="en-US" altLang="zh-CN" b="1" dirty="0"/>
              <a:t> 	 char Sex;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性别</a:t>
            </a:r>
            <a:r>
              <a:rPr lang="zh-CN" altLang="en-US" b="1" dirty="0"/>
              <a:t> </a:t>
            </a:r>
          </a:p>
          <a:p>
            <a:r>
              <a:rPr lang="zh-CN" altLang="en-US" b="1" dirty="0"/>
              <a:t>	 </a:t>
            </a:r>
            <a:r>
              <a:rPr lang="en-US" altLang="zh-CN" b="1" dirty="0" err="1"/>
              <a:t>int</a:t>
            </a:r>
            <a:r>
              <a:rPr lang="en-US" altLang="zh-CN" b="1" dirty="0"/>
              <a:t>  Age;             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年龄</a:t>
            </a:r>
          </a:p>
          <a:p>
            <a:r>
              <a:rPr lang="en-US" altLang="zh-CN" b="1" dirty="0"/>
              <a:t>public:</a:t>
            </a:r>
          </a:p>
          <a:p>
            <a:r>
              <a:rPr lang="en-US" altLang="zh-CN" b="1" dirty="0"/>
              <a:t>	void </a:t>
            </a:r>
            <a:r>
              <a:rPr lang="en-US" altLang="zh-CN" b="1" dirty="0" err="1"/>
              <a:t>SetData</a:t>
            </a:r>
            <a:r>
              <a:rPr lang="en-US" altLang="zh-CN" b="1" dirty="0"/>
              <a:t>(char [ ], char , </a:t>
            </a:r>
            <a:r>
              <a:rPr lang="en-US" altLang="zh-CN" b="1" dirty="0" err="1"/>
              <a:t>int</a:t>
            </a:r>
            <a:r>
              <a:rPr lang="en-US" altLang="zh-CN" b="1" dirty="0"/>
              <a:t> );</a:t>
            </a:r>
          </a:p>
          <a:p>
            <a:r>
              <a:rPr lang="en-US" altLang="zh-CN" b="1" dirty="0"/>
              <a:t>	void </a:t>
            </a:r>
            <a:r>
              <a:rPr lang="en-US" altLang="zh-CN" b="1" dirty="0" err="1"/>
              <a:t>GetName</a:t>
            </a:r>
            <a:r>
              <a:rPr lang="en-US" altLang="zh-CN" b="1" dirty="0"/>
              <a:t>(char *);</a:t>
            </a:r>
          </a:p>
          <a:p>
            <a:r>
              <a:rPr lang="en-US" altLang="zh-CN" b="1" dirty="0"/>
              <a:t>	char </a:t>
            </a:r>
            <a:r>
              <a:rPr lang="en-US" altLang="zh-CN" b="1" dirty="0" err="1"/>
              <a:t>GetSex</a:t>
            </a:r>
            <a:r>
              <a:rPr lang="en-US" altLang="zh-CN" b="1" dirty="0"/>
              <a:t>( );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GetAge</a:t>
            </a:r>
            <a:r>
              <a:rPr lang="en-US" altLang="zh-CN" b="1" dirty="0"/>
              <a:t>( );</a:t>
            </a:r>
          </a:p>
          <a:p>
            <a:r>
              <a:rPr lang="en-US" altLang="zh-CN" b="1" dirty="0"/>
              <a:t>};</a:t>
            </a:r>
          </a:p>
        </p:txBody>
      </p:sp>
      <p:grpSp>
        <p:nvGrpSpPr>
          <p:cNvPr id="75794" name="Group 1042"/>
          <p:cNvGrpSpPr>
            <a:grpSpLocks/>
          </p:cNvGrpSpPr>
          <p:nvPr/>
        </p:nvGrpSpPr>
        <p:grpSpPr bwMode="auto">
          <a:xfrm>
            <a:off x="6283325" y="4293096"/>
            <a:ext cx="2784475" cy="1600200"/>
            <a:chOff x="3840" y="2880"/>
            <a:chExt cx="1754" cy="1008"/>
          </a:xfrm>
        </p:grpSpPr>
        <p:sp>
          <p:nvSpPr>
            <p:cNvPr id="75792" name="AutoShape 1040"/>
            <p:cNvSpPr>
              <a:spLocks/>
            </p:cNvSpPr>
            <p:nvPr/>
          </p:nvSpPr>
          <p:spPr bwMode="auto">
            <a:xfrm>
              <a:off x="3840" y="2880"/>
              <a:ext cx="288" cy="1008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93" name="Text Box 1041"/>
            <p:cNvSpPr txBox="1">
              <a:spLocks noChangeArrowheads="1"/>
            </p:cNvSpPr>
            <p:nvPr/>
          </p:nvSpPr>
          <p:spPr bwMode="auto">
            <a:xfrm>
              <a:off x="4080" y="2928"/>
              <a:ext cx="151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在类体内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进行</a:t>
              </a:r>
            </a:p>
            <a:p>
              <a:r>
                <a:rPr lang="zh-CN" altLang="en-US" b="1">
                  <a:solidFill>
                    <a:srgbClr val="006600"/>
                  </a:solidFill>
                  <a:latin typeface="宋体" pitchFamily="2" charset="-122"/>
                </a:rPr>
                <a:t>成员函数说明</a:t>
              </a:r>
              <a:r>
                <a:rPr lang="zh-CN" altLang="en-US" b="1">
                  <a:solidFill>
                    <a:srgbClr val="006600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3402</Words>
  <Application>Microsoft Office PowerPoint</Application>
  <PresentationFormat>全屏显示(4:3)</PresentationFormat>
  <Paragraphs>574</Paragraphs>
  <Slides>55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7" baseType="lpstr">
      <vt:lpstr>默认设计模板</vt:lpstr>
      <vt:lpstr>剪辑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typ</dc:creator>
  <cp:lastModifiedBy>个人用户</cp:lastModifiedBy>
  <cp:revision>332</cp:revision>
  <dcterms:created xsi:type="dcterms:W3CDTF">2000-05-15T07:57:54Z</dcterms:created>
  <dcterms:modified xsi:type="dcterms:W3CDTF">2019-12-31T02:22:09Z</dcterms:modified>
</cp:coreProperties>
</file>