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307" r:id="rId4"/>
    <p:sldId id="322" r:id="rId5"/>
    <p:sldId id="308" r:id="rId6"/>
    <p:sldId id="309" r:id="rId7"/>
    <p:sldId id="323" r:id="rId8"/>
    <p:sldId id="327" r:id="rId9"/>
    <p:sldId id="328" r:id="rId10"/>
    <p:sldId id="312" r:id="rId11"/>
    <p:sldId id="315" r:id="rId12"/>
    <p:sldId id="317" r:id="rId13"/>
    <p:sldId id="316" r:id="rId14"/>
    <p:sldId id="318" r:id="rId15"/>
    <p:sldId id="324" r:id="rId16"/>
    <p:sldId id="325" r:id="rId17"/>
    <p:sldId id="326" r:id="rId18"/>
    <p:sldId id="313" r:id="rId19"/>
    <p:sldId id="314" r:id="rId20"/>
    <p:sldId id="320" r:id="rId21"/>
    <p:sldId id="319" r:id="rId22"/>
    <p:sldId id="329" r:id="rId23"/>
    <p:sldId id="330" r:id="rId24"/>
    <p:sldId id="331" r:id="rId25"/>
    <p:sldId id="332" r:id="rId26"/>
    <p:sldId id="333" r:id="rId27"/>
    <p:sldId id="334" r:id="rId28"/>
    <p:sldId id="257" r:id="rId29"/>
  </p:sldIdLst>
  <p:sldSz cx="9144000" cy="6858000" type="screen4x3"/>
  <p:notesSz cx="6653213" cy="96647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CCECFF"/>
    <a:srgbClr val="339966"/>
    <a:srgbClr val="FFFFCC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308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757689-85B9-4920-984E-E61F7BAF2D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3527571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F154B-DA35-4439-BD29-DDEAA74B40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894314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0CEE3-2DB0-46C3-94CE-09D8189E76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55618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303348-171F-4CD4-8FF0-FFE657A4DE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066467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3EBBB-DFE1-48F4-B12F-FDD8469A47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616696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1EB68-2D2E-4876-BC4F-6377175939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97172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E1F3B-186F-42B1-B07B-12F4BDB6D4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101702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95533-D7FB-4007-86AA-37B1409366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706976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F7697-004D-4C5C-97DF-C25CDE1193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20819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9C1FE7-1461-47F4-A008-338D757A7A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576560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03C8B-4B11-45C2-9421-5D550CFCFE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930281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fld id="{E9703FB1-376F-4E2D-B82B-EE40EE463AE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Oval 7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8832850" y="6597650"/>
            <a:ext cx="304800" cy="304800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2" name="Freeform 8">
            <a:hlinkClick r:id="" action="ppaction://hlinkshowjump?jump=previousslide"/>
          </p:cNvPr>
          <p:cNvSpPr>
            <a:spLocks/>
          </p:cNvSpPr>
          <p:nvPr/>
        </p:nvSpPr>
        <p:spPr bwMode="auto">
          <a:xfrm>
            <a:off x="7710488" y="6673850"/>
            <a:ext cx="360362" cy="179388"/>
          </a:xfrm>
          <a:custGeom>
            <a:avLst/>
            <a:gdLst>
              <a:gd name="T0" fmla="*/ 350 w 351"/>
              <a:gd name="T1" fmla="*/ 1 h 219"/>
              <a:gd name="T2" fmla="*/ 101 w 351"/>
              <a:gd name="T3" fmla="*/ 0 h 219"/>
              <a:gd name="T4" fmla="*/ 81 w 351"/>
              <a:gd name="T5" fmla="*/ 2 h 219"/>
              <a:gd name="T6" fmla="*/ 67 w 351"/>
              <a:gd name="T7" fmla="*/ 6 h 219"/>
              <a:gd name="T8" fmla="*/ 51 w 351"/>
              <a:gd name="T9" fmla="*/ 15 h 219"/>
              <a:gd name="T10" fmla="*/ 38 w 351"/>
              <a:gd name="T11" fmla="*/ 25 h 219"/>
              <a:gd name="T12" fmla="*/ 28 w 351"/>
              <a:gd name="T13" fmla="*/ 35 h 219"/>
              <a:gd name="T14" fmla="*/ 19 w 351"/>
              <a:gd name="T15" fmla="*/ 48 h 219"/>
              <a:gd name="T16" fmla="*/ 12 w 351"/>
              <a:gd name="T17" fmla="*/ 59 h 219"/>
              <a:gd name="T18" fmla="*/ 6 w 351"/>
              <a:gd name="T19" fmla="*/ 73 h 219"/>
              <a:gd name="T20" fmla="*/ 1 w 351"/>
              <a:gd name="T21" fmla="*/ 89 h 219"/>
              <a:gd name="T22" fmla="*/ 1 w 351"/>
              <a:gd name="T23" fmla="*/ 99 h 219"/>
              <a:gd name="T24" fmla="*/ 0 w 351"/>
              <a:gd name="T25" fmla="*/ 119 h 219"/>
              <a:gd name="T26" fmla="*/ 2 w 351"/>
              <a:gd name="T27" fmla="*/ 136 h 219"/>
              <a:gd name="T28" fmla="*/ 9 w 351"/>
              <a:gd name="T29" fmla="*/ 150 h 219"/>
              <a:gd name="T30" fmla="*/ 15 w 351"/>
              <a:gd name="T31" fmla="*/ 164 h 219"/>
              <a:gd name="T32" fmla="*/ 24 w 351"/>
              <a:gd name="T33" fmla="*/ 176 h 219"/>
              <a:gd name="T34" fmla="*/ 33 w 351"/>
              <a:gd name="T35" fmla="*/ 189 h 219"/>
              <a:gd name="T36" fmla="*/ 46 w 351"/>
              <a:gd name="T37" fmla="*/ 198 h 219"/>
              <a:gd name="T38" fmla="*/ 59 w 351"/>
              <a:gd name="T39" fmla="*/ 207 h 219"/>
              <a:gd name="T40" fmla="*/ 72 w 351"/>
              <a:gd name="T41" fmla="*/ 212 h 219"/>
              <a:gd name="T42" fmla="*/ 90 w 351"/>
              <a:gd name="T43" fmla="*/ 218 h 219"/>
              <a:gd name="T44" fmla="*/ 350 w 351"/>
              <a:gd name="T45" fmla="*/ 218 h 219"/>
              <a:gd name="T46" fmla="*/ 350 w 351"/>
              <a:gd name="T47" fmla="*/ 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9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8320088" y="6673850"/>
            <a:ext cx="360362" cy="179388"/>
          </a:xfrm>
          <a:custGeom>
            <a:avLst/>
            <a:gdLst>
              <a:gd name="T0" fmla="*/ 0 w 351"/>
              <a:gd name="T1" fmla="*/ 1 h 219"/>
              <a:gd name="T2" fmla="*/ 249 w 351"/>
              <a:gd name="T3" fmla="*/ 0 h 219"/>
              <a:gd name="T4" fmla="*/ 268 w 351"/>
              <a:gd name="T5" fmla="*/ 3 h 219"/>
              <a:gd name="T6" fmla="*/ 283 w 351"/>
              <a:gd name="T7" fmla="*/ 6 h 219"/>
              <a:gd name="T8" fmla="*/ 298 w 351"/>
              <a:gd name="T9" fmla="*/ 16 h 219"/>
              <a:gd name="T10" fmla="*/ 311 w 351"/>
              <a:gd name="T11" fmla="*/ 26 h 219"/>
              <a:gd name="T12" fmla="*/ 321 w 351"/>
              <a:gd name="T13" fmla="*/ 35 h 219"/>
              <a:gd name="T14" fmla="*/ 331 w 351"/>
              <a:gd name="T15" fmla="*/ 48 h 219"/>
              <a:gd name="T16" fmla="*/ 337 w 351"/>
              <a:gd name="T17" fmla="*/ 60 h 219"/>
              <a:gd name="T18" fmla="*/ 344 w 351"/>
              <a:gd name="T19" fmla="*/ 74 h 219"/>
              <a:gd name="T20" fmla="*/ 349 w 351"/>
              <a:gd name="T21" fmla="*/ 90 h 219"/>
              <a:gd name="T22" fmla="*/ 349 w 351"/>
              <a:gd name="T23" fmla="*/ 100 h 219"/>
              <a:gd name="T24" fmla="*/ 350 w 351"/>
              <a:gd name="T25" fmla="*/ 119 h 219"/>
              <a:gd name="T26" fmla="*/ 347 w 351"/>
              <a:gd name="T27" fmla="*/ 136 h 219"/>
              <a:gd name="T28" fmla="*/ 341 w 351"/>
              <a:gd name="T29" fmla="*/ 151 h 219"/>
              <a:gd name="T30" fmla="*/ 334 w 351"/>
              <a:gd name="T31" fmla="*/ 165 h 219"/>
              <a:gd name="T32" fmla="*/ 325 w 351"/>
              <a:gd name="T33" fmla="*/ 176 h 219"/>
              <a:gd name="T34" fmla="*/ 316 w 351"/>
              <a:gd name="T35" fmla="*/ 189 h 219"/>
              <a:gd name="T36" fmla="*/ 303 w 351"/>
              <a:gd name="T37" fmla="*/ 199 h 219"/>
              <a:gd name="T38" fmla="*/ 290 w 351"/>
              <a:gd name="T39" fmla="*/ 208 h 219"/>
              <a:gd name="T40" fmla="*/ 277 w 351"/>
              <a:gd name="T41" fmla="*/ 213 h 219"/>
              <a:gd name="T42" fmla="*/ 259 w 351"/>
              <a:gd name="T43" fmla="*/ 218 h 219"/>
              <a:gd name="T44" fmla="*/ 0 w 351"/>
              <a:gd name="T45" fmla="*/ 218 h 219"/>
              <a:gd name="T46" fmla="*/ 0 w 351"/>
              <a:gd name="T47" fmla="*/ 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8" name="Group 14"/>
          <p:cNvGrpSpPr>
            <a:grpSpLocks/>
          </p:cNvGrpSpPr>
          <p:nvPr/>
        </p:nvGrpSpPr>
        <p:grpSpPr bwMode="auto">
          <a:xfrm>
            <a:off x="8042275" y="25400"/>
            <a:ext cx="1066800" cy="396875"/>
            <a:chOff x="5066" y="16"/>
            <a:chExt cx="672" cy="250"/>
          </a:xfrm>
        </p:grpSpPr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>
              <a:off x="5066" y="39"/>
              <a:ext cx="672" cy="192"/>
            </a:xfrm>
            <a:prstGeom prst="plus">
              <a:avLst>
                <a:gd name="adj" fmla="val 25000"/>
              </a:avLst>
            </a:prstGeom>
            <a:solidFill>
              <a:srgbClr val="D3D3D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5074" y="16"/>
              <a:ext cx="638" cy="250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CC3300"/>
                  </a:solidFill>
                  <a:latin typeface="Lucida Sans Unicode" pitchFamily="34" charset="0"/>
                  <a:ea typeface="隶书" pitchFamily="49" charset="-122"/>
                </a:rPr>
                <a:t>第</a:t>
              </a:r>
              <a:r>
                <a:rPr lang="en-US" altLang="zh-CN" sz="2000">
                  <a:solidFill>
                    <a:srgbClr val="CC3300"/>
                  </a:solidFill>
                  <a:latin typeface="Lucida Sans Unicode" pitchFamily="34" charset="0"/>
                  <a:ea typeface="隶书" pitchFamily="49" charset="-122"/>
                </a:rPr>
                <a:t>11</a:t>
              </a:r>
              <a:r>
                <a:rPr lang="zh-CN" altLang="en-US" sz="2000">
                  <a:solidFill>
                    <a:srgbClr val="CC3300"/>
                  </a:solidFill>
                  <a:latin typeface="Lucida Sans Unicode" pitchFamily="34" charset="0"/>
                  <a:ea typeface="隶书" pitchFamily="49" charset="-122"/>
                </a:rPr>
                <a:t>章</a:t>
              </a:r>
            </a:p>
          </p:txBody>
        </p:sp>
      </p:grpSp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1331913" y="6597650"/>
            <a:ext cx="6651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400" b="0" dirty="0" smtClean="0">
                <a:solidFill>
                  <a:srgbClr val="5A5A5A"/>
                </a:solidFill>
              </a:rPr>
              <a:t>南京航空航天大学计算机基础教学实验中心  制作（版权所有</a:t>
            </a:r>
            <a:r>
              <a:rPr lang="zh-CN" altLang="en-US" sz="1400" b="0" dirty="0" smtClean="0">
                <a:solidFill>
                  <a:srgbClr val="5A5A5A"/>
                </a:solidFill>
              </a:rPr>
              <a:t>） </a:t>
            </a:r>
            <a:endParaRPr lang="zh-CN" altLang="en-US" sz="1400" b="0" dirty="0">
              <a:solidFill>
                <a:srgbClr val="5A5A5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59632" y="1556494"/>
            <a:ext cx="7288213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</a:rPr>
              <a:t>第 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</a:rPr>
              <a:t>11 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</a:rPr>
              <a:t>章   类和对象的其他特性</a:t>
            </a:r>
          </a:p>
          <a:p>
            <a:endParaRPr lang="zh-CN" altLang="en-US">
              <a:solidFill>
                <a:srgbClr val="CC0000"/>
              </a:solidFill>
              <a:latin typeface="楷体_GB2312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CC0000"/>
                </a:solidFill>
                <a:latin typeface="楷体_GB2312" pitchFamily="49" charset="-122"/>
              </a:rPr>
              <a:t>     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</a:rPr>
              <a:t>11.1 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</a:rPr>
              <a:t>静态成员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CC0000"/>
                </a:solidFill>
                <a:latin typeface="楷体_GB2312" pitchFamily="49" charset="-122"/>
              </a:rPr>
              <a:t>     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</a:rPr>
              <a:t>11.2 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</a:rPr>
              <a:t>友元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CC0000"/>
                </a:solidFill>
                <a:latin typeface="楷体_GB2312" pitchFamily="49" charset="-122"/>
              </a:rPr>
              <a:t>     </a:t>
            </a:r>
            <a:r>
              <a:rPr lang="en-US" altLang="zh-CN">
                <a:solidFill>
                  <a:srgbClr val="CC0000"/>
                </a:solidFill>
                <a:latin typeface="楷体_GB2312" pitchFamily="49" charset="-122"/>
              </a:rPr>
              <a:t>11.3 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</a:rPr>
              <a:t>常数据成员和常成员函数</a:t>
            </a:r>
          </a:p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76200" y="0"/>
            <a:ext cx="5029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楷体_GB2312" pitchFamily="49" charset="-122"/>
              </a:rPr>
              <a:t>11.2  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</a:rPr>
              <a:t>友元</a:t>
            </a:r>
          </a:p>
          <a:p>
            <a:r>
              <a:rPr lang="en-US" altLang="zh-CN">
                <a:solidFill>
                  <a:srgbClr val="CC0000"/>
                </a:solidFill>
                <a:latin typeface="楷体_GB2312" pitchFamily="49" charset="-122"/>
              </a:rPr>
              <a:t>11.2.1  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</a:rPr>
              <a:t>友元函数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0" y="936625"/>
            <a:ext cx="92519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）类具有</a:t>
            </a:r>
            <a:r>
              <a:rPr lang="zh-CN" altLang="en-US">
                <a:solidFill>
                  <a:schemeClr val="accent2"/>
                </a:solidFill>
              </a:rPr>
              <a:t>封装性</a:t>
            </a:r>
            <a:r>
              <a:rPr lang="zh-CN" altLang="en-US"/>
              <a:t>和信息的</a:t>
            </a:r>
            <a:r>
              <a:rPr lang="zh-CN" altLang="en-US">
                <a:solidFill>
                  <a:schemeClr val="accent2"/>
                </a:solidFill>
              </a:rPr>
              <a:t>隐蔽性</a:t>
            </a:r>
            <a:r>
              <a:rPr lang="zh-CN" altLang="en-US"/>
              <a:t>。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）只有在类内可以访问私有成员。</a:t>
            </a:r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）在类外，只能通过公有函数接口才能访问私有成员。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04800" y="2286000"/>
            <a:ext cx="669766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11.3      </a:t>
            </a:r>
            <a:r>
              <a:rPr lang="zh-CN" altLang="en-US" dirty="0">
                <a:solidFill>
                  <a:schemeClr val="accent2"/>
                </a:solidFill>
              </a:rPr>
              <a:t>通过公有函数接口访问私有成员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cmath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class </a:t>
            </a:r>
            <a:r>
              <a:rPr lang="en-US" altLang="zh-CN" dirty="0"/>
              <a:t>Point</a:t>
            </a:r>
          </a:p>
          <a:p>
            <a:r>
              <a:rPr lang="en-US" altLang="zh-CN" dirty="0" smtClean="0"/>
              <a:t>{</a:t>
            </a: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x, y;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	Point(</a:t>
            </a:r>
            <a:r>
              <a:rPr lang="en-US" altLang="zh-CN" dirty="0" err="1"/>
              <a:t>int</a:t>
            </a:r>
            <a:r>
              <a:rPr lang="en-US" altLang="zh-CN" dirty="0"/>
              <a:t> a=0, </a:t>
            </a:r>
            <a:r>
              <a:rPr lang="en-US" altLang="zh-CN" dirty="0" err="1"/>
              <a:t>int</a:t>
            </a:r>
            <a:r>
              <a:rPr lang="en-US" altLang="zh-CN" dirty="0"/>
              <a:t> b=0)</a:t>
            </a:r>
          </a:p>
          <a:p>
            <a:r>
              <a:rPr lang="en-US" altLang="zh-CN" dirty="0"/>
              <a:t>	{    x=a; y=b;   }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  <p:bldP spid="6349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74638" y="304800"/>
            <a:ext cx="8562975" cy="600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11.3 </a:t>
            </a:r>
            <a:r>
              <a:rPr lang="zh-CN" altLang="en-US">
                <a:solidFill>
                  <a:srgbClr val="FF0000"/>
                </a:solidFill>
              </a:rPr>
              <a:t>（续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</a:p>
          <a:p>
            <a:r>
              <a:rPr lang="zh-CN" altLang="en-US">
                <a:solidFill>
                  <a:srgbClr val="339966"/>
                </a:solidFill>
              </a:rPr>
              <a:t>    </a:t>
            </a:r>
            <a:r>
              <a:rPr lang="en-US" altLang="zh-CN"/>
              <a:t>~Point( ){   }</a:t>
            </a:r>
          </a:p>
          <a:p>
            <a:r>
              <a:rPr lang="en-US" altLang="zh-CN"/>
              <a:t>    void Show( )</a:t>
            </a:r>
          </a:p>
          <a:p>
            <a:r>
              <a:rPr lang="en-US" altLang="zh-CN"/>
              <a:t>   {    cout&lt;&lt;"Point("&lt;&lt;x&lt;&lt;','&lt;&lt;y&lt;&lt;")\n";   }</a:t>
            </a:r>
          </a:p>
          <a:p>
            <a:r>
              <a:rPr lang="en-US" altLang="zh-CN"/>
              <a:t>   int Getx( )</a:t>
            </a:r>
          </a:p>
          <a:p>
            <a:r>
              <a:rPr lang="en-US" altLang="zh-CN"/>
              <a:t>   {	return x;	}</a:t>
            </a:r>
          </a:p>
          <a:p>
            <a:r>
              <a:rPr lang="en-US" altLang="zh-CN"/>
              <a:t>   int Gety( )</a:t>
            </a:r>
          </a:p>
          <a:p>
            <a:r>
              <a:rPr lang="en-US" altLang="zh-CN"/>
              <a:t>   {	return y;	}</a:t>
            </a:r>
          </a:p>
          <a:p>
            <a:r>
              <a:rPr lang="en-US" altLang="zh-CN"/>
              <a:t>};</a:t>
            </a:r>
          </a:p>
          <a:p>
            <a:r>
              <a:rPr lang="en-US" altLang="zh-CN">
                <a:solidFill>
                  <a:srgbClr val="FF0000"/>
                </a:solidFill>
              </a:rPr>
              <a:t>double distance</a:t>
            </a:r>
            <a:r>
              <a:rPr lang="en-US" altLang="zh-CN"/>
              <a:t>(Point 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en-US" altLang="zh-CN"/>
              <a:t>p1, Point 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  <a:r>
              <a:rPr lang="en-US" altLang="zh-CN"/>
              <a:t>p2 )</a:t>
            </a:r>
          </a:p>
          <a:p>
            <a:r>
              <a:rPr lang="en-US" altLang="zh-CN"/>
              <a:t>{         </a:t>
            </a:r>
            <a:r>
              <a:rPr lang="en-US" altLang="zh-CN">
                <a:solidFill>
                  <a:srgbClr val="339966"/>
                </a:solidFill>
              </a:rPr>
              <a:t>// </a:t>
            </a:r>
            <a:r>
              <a:rPr lang="zh-CN" altLang="en-US">
                <a:solidFill>
                  <a:srgbClr val="339966"/>
                </a:solidFill>
              </a:rPr>
              <a:t>注意：此函数是普通函数                    </a:t>
            </a:r>
            <a:r>
              <a:rPr lang="zh-CN" altLang="en-US">
                <a:solidFill>
                  <a:schemeClr val="hlink"/>
                </a:solidFill>
                <a:hlinkClick r:id="rId2" action="ppaction://hlinksldjump"/>
              </a:rPr>
              <a:t>参见</a:t>
            </a:r>
            <a:endParaRPr lang="zh-CN" altLang="en-US">
              <a:solidFill>
                <a:schemeClr val="hlink"/>
              </a:solidFill>
            </a:endParaRPr>
          </a:p>
          <a:p>
            <a:r>
              <a:rPr lang="zh-CN" altLang="en-US"/>
              <a:t>     </a:t>
            </a:r>
            <a:r>
              <a:rPr lang="en-US" altLang="zh-CN" sz="2400" u="sng"/>
              <a:t>return sqrt((p1.Getx( )</a:t>
            </a:r>
            <a:r>
              <a:rPr lang="zh-CN" altLang="en-US" sz="2400" u="sng"/>
              <a:t>－</a:t>
            </a:r>
            <a:r>
              <a:rPr lang="en-US" altLang="zh-CN" sz="2400" u="sng"/>
              <a:t>p2.Getx( ))*(p1.Getx( )</a:t>
            </a:r>
            <a:r>
              <a:rPr lang="zh-CN" altLang="en-US" sz="2400" u="sng"/>
              <a:t>－</a:t>
            </a:r>
            <a:r>
              <a:rPr lang="en-US" altLang="zh-CN" sz="2400" u="sng"/>
              <a:t>p2.Getx( ))</a:t>
            </a:r>
          </a:p>
          <a:p>
            <a:r>
              <a:rPr lang="en-US" altLang="zh-CN" sz="2400"/>
              <a:t>	       </a:t>
            </a:r>
            <a:r>
              <a:rPr lang="en-US" altLang="zh-CN" sz="2400" u="sng"/>
              <a:t>+(p1.Gety( )</a:t>
            </a:r>
            <a:r>
              <a:rPr lang="zh-CN" altLang="en-US" sz="2400" u="sng"/>
              <a:t>－</a:t>
            </a:r>
            <a:r>
              <a:rPr lang="en-US" altLang="zh-CN" sz="2400" u="sng"/>
              <a:t>p2.Gety( ))*(p1.Gety( )</a:t>
            </a:r>
            <a:r>
              <a:rPr lang="zh-CN" altLang="en-US" sz="2400" u="sng"/>
              <a:t>－</a:t>
            </a:r>
            <a:r>
              <a:rPr lang="en-US" altLang="zh-CN" sz="2400" u="sng"/>
              <a:t>p2.Gety( )));</a:t>
            </a:r>
          </a:p>
          <a:p>
            <a:r>
              <a:rPr lang="en-US" altLang="zh-CN"/>
              <a:t>}</a:t>
            </a:r>
          </a:p>
        </p:txBody>
      </p:sp>
      <p:grpSp>
        <p:nvGrpSpPr>
          <p:cNvPr id="66567" name="Group 7"/>
          <p:cNvGrpSpPr>
            <a:grpSpLocks/>
          </p:cNvGrpSpPr>
          <p:nvPr/>
        </p:nvGrpSpPr>
        <p:grpSpPr bwMode="auto">
          <a:xfrm>
            <a:off x="3886200" y="1463675"/>
            <a:ext cx="4572000" cy="3733800"/>
            <a:chOff x="2448" y="576"/>
            <a:chExt cx="2880" cy="2352"/>
          </a:xfrm>
        </p:grpSpPr>
        <p:sp>
          <p:nvSpPr>
            <p:cNvPr id="66564" name="AutoShape 4"/>
            <p:cNvSpPr>
              <a:spLocks noChangeArrowheads="1"/>
            </p:cNvSpPr>
            <p:nvPr/>
          </p:nvSpPr>
          <p:spPr bwMode="auto">
            <a:xfrm>
              <a:off x="2448" y="576"/>
              <a:ext cx="2880" cy="1680"/>
            </a:xfrm>
            <a:prstGeom prst="horizontalScroll">
              <a:avLst>
                <a:gd name="adj" fmla="val 12500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>
                  <a:solidFill>
                    <a:srgbClr val="FF0000"/>
                  </a:solidFill>
                </a:rPr>
                <a:t>多次调用公有函数接口</a:t>
              </a:r>
            </a:p>
            <a:p>
              <a:r>
                <a:rPr lang="zh-CN" altLang="en-US">
                  <a:solidFill>
                    <a:srgbClr val="FF0000"/>
                  </a:solidFill>
                </a:rPr>
                <a:t>访问私有数据成员，</a:t>
              </a:r>
            </a:p>
            <a:p>
              <a:r>
                <a:rPr lang="zh-CN" altLang="en-US">
                  <a:solidFill>
                    <a:srgbClr val="FF0000"/>
                  </a:solidFill>
                </a:rPr>
                <a:t>这样带来的函数调用</a:t>
              </a:r>
            </a:p>
            <a:p>
              <a:r>
                <a:rPr lang="zh-CN" altLang="en-US">
                  <a:solidFill>
                    <a:srgbClr val="FF0000"/>
                  </a:solidFill>
                </a:rPr>
                <a:t>时间开销是比较大的。 </a:t>
              </a:r>
            </a:p>
          </p:txBody>
        </p:sp>
        <p:sp>
          <p:nvSpPr>
            <p:cNvPr id="66565" name="Line 5"/>
            <p:cNvSpPr>
              <a:spLocks noChangeShapeType="1"/>
            </p:cNvSpPr>
            <p:nvPr/>
          </p:nvSpPr>
          <p:spPr bwMode="auto">
            <a:xfrm flipH="1">
              <a:off x="4176" y="1968"/>
              <a:ext cx="144" cy="9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607249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11.3 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（续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）</a:t>
            </a:r>
          </a:p>
          <a:p>
            <a:r>
              <a:rPr lang="en-US" altLang="zh-CN" dirty="0" err="1" smtClean="0">
                <a:ea typeface="宋体" pitchFamily="2" charset="-122"/>
              </a:rPr>
              <a:t>int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main( )</a:t>
            </a:r>
          </a:p>
          <a:p>
            <a:r>
              <a:rPr lang="en-US" altLang="zh-CN" dirty="0">
                <a:ea typeface="宋体" pitchFamily="2" charset="-122"/>
              </a:rPr>
              <a:t>{</a:t>
            </a:r>
          </a:p>
          <a:p>
            <a:r>
              <a:rPr lang="en-US" altLang="zh-CN" dirty="0">
                <a:ea typeface="宋体" pitchFamily="2" charset="-122"/>
              </a:rPr>
              <a:t>	Point p1, p2(1, 1);</a:t>
            </a: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err="1">
                <a:ea typeface="宋体" pitchFamily="2" charset="-122"/>
              </a:rPr>
              <a:t>cout</a:t>
            </a:r>
            <a:r>
              <a:rPr lang="en-US" altLang="zh-CN" dirty="0">
                <a:ea typeface="宋体" pitchFamily="2" charset="-122"/>
              </a:rPr>
              <a:t>&lt;&lt;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distance(p1, p2)</a:t>
            </a:r>
            <a:r>
              <a:rPr lang="en-US" altLang="zh-CN" dirty="0">
                <a:ea typeface="宋体" pitchFamily="2" charset="-122"/>
              </a:rPr>
              <a:t> &lt;&lt;</a:t>
            </a:r>
            <a:r>
              <a:rPr lang="en-US" altLang="zh-CN" dirty="0" err="1">
                <a:ea typeface="宋体" pitchFamily="2" charset="-122"/>
              </a:rPr>
              <a:t>endl</a:t>
            </a:r>
            <a:r>
              <a:rPr lang="en-US" altLang="zh-CN" dirty="0">
                <a:ea typeface="宋体" pitchFamily="2" charset="-122"/>
              </a:rPr>
              <a:t>; 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return </a:t>
            </a:r>
            <a:r>
              <a:rPr lang="en-US" altLang="zh-CN" dirty="0">
                <a:ea typeface="宋体" pitchFamily="2" charset="-122"/>
              </a:rPr>
              <a:t>0;</a:t>
            </a:r>
          </a:p>
          <a:p>
            <a:r>
              <a:rPr lang="en-US" altLang="zh-CN" dirty="0">
                <a:ea typeface="宋体" pitchFamily="2" charset="-122"/>
              </a:rPr>
              <a:t>}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52400" y="3427387"/>
            <a:ext cx="8816975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能否在</a:t>
            </a:r>
            <a:r>
              <a:rPr lang="en-US" altLang="zh-CN" dirty="0">
                <a:solidFill>
                  <a:srgbClr val="FF0000"/>
                </a:solidFill>
              </a:rPr>
              <a:t>distance( )</a:t>
            </a:r>
            <a:r>
              <a:rPr lang="en-US" altLang="zh-CN" dirty="0"/>
              <a:t> </a:t>
            </a:r>
            <a:r>
              <a:rPr lang="zh-CN" altLang="en-US" dirty="0"/>
              <a:t>函数中直接访问</a:t>
            </a:r>
            <a:r>
              <a:rPr lang="en-US" altLang="zh-CN" dirty="0"/>
              <a:t>Point </a:t>
            </a:r>
            <a:r>
              <a:rPr lang="zh-CN" altLang="en-US" dirty="0"/>
              <a:t>的私有成员呢</a:t>
            </a:r>
            <a:r>
              <a:rPr lang="zh-CN" altLang="en-US" dirty="0">
                <a:solidFill>
                  <a:srgbClr val="FF0000"/>
                </a:solidFill>
              </a:rPr>
              <a:t>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dirty="0"/>
              <a:t>回答是肯定的！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dirty="0"/>
              <a:t>只要将 </a:t>
            </a:r>
            <a:r>
              <a:rPr lang="en-US" altLang="zh-CN" dirty="0">
                <a:solidFill>
                  <a:srgbClr val="FF0000"/>
                </a:solidFill>
              </a:rPr>
              <a:t>distance( )</a:t>
            </a:r>
            <a:r>
              <a:rPr lang="en-US" altLang="zh-CN" dirty="0"/>
              <a:t> </a:t>
            </a:r>
            <a:r>
              <a:rPr lang="zh-CN" altLang="en-US" dirty="0"/>
              <a:t>函数说明为类 </a:t>
            </a:r>
            <a:r>
              <a:rPr lang="en-US" altLang="zh-CN" dirty="0">
                <a:solidFill>
                  <a:srgbClr val="FF0000"/>
                </a:solidFill>
              </a:rPr>
              <a:t>Point </a:t>
            </a:r>
            <a:r>
              <a:rPr lang="zh-CN" altLang="en-US" dirty="0"/>
              <a:t>的友元函数</a:t>
            </a:r>
            <a:r>
              <a:rPr lang="zh-CN" altLang="en-US" dirty="0">
                <a:solidFill>
                  <a:srgbClr val="FF0000"/>
                </a:solidFill>
              </a:rPr>
              <a:t>！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52400" y="193675"/>
            <a:ext cx="8753475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方法是：</a:t>
            </a:r>
          </a:p>
          <a:p>
            <a:r>
              <a:rPr lang="en-US" altLang="zh-CN"/>
              <a:t>class  A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... </a:t>
            </a:r>
          </a:p>
          <a:p>
            <a:r>
              <a:rPr lang="en-US" altLang="zh-CN">
                <a:solidFill>
                  <a:schemeClr val="accent2"/>
                </a:solidFill>
              </a:rPr>
              <a:t>   friend</a:t>
            </a:r>
            <a:r>
              <a:rPr lang="en-US" altLang="zh-CN"/>
              <a:t> void fun(...);  </a:t>
            </a:r>
            <a:r>
              <a:rPr lang="en-US" altLang="zh-CN">
                <a:solidFill>
                  <a:srgbClr val="339966"/>
                </a:solidFill>
              </a:rPr>
              <a:t>//</a:t>
            </a:r>
            <a:r>
              <a:rPr lang="zh-CN" altLang="en-US">
                <a:solidFill>
                  <a:srgbClr val="339966"/>
                </a:solidFill>
              </a:rPr>
              <a:t>说明函数</a:t>
            </a:r>
            <a:r>
              <a:rPr lang="en-US" altLang="zh-CN">
                <a:solidFill>
                  <a:srgbClr val="339966"/>
                </a:solidFill>
              </a:rPr>
              <a:t>fun( )</a:t>
            </a:r>
            <a:r>
              <a:rPr lang="zh-CN" altLang="en-US">
                <a:solidFill>
                  <a:srgbClr val="339966"/>
                </a:solidFill>
              </a:rPr>
              <a:t>是类</a:t>
            </a:r>
            <a:r>
              <a:rPr lang="en-US" altLang="zh-CN">
                <a:solidFill>
                  <a:srgbClr val="339966"/>
                </a:solidFill>
              </a:rPr>
              <a:t>A</a:t>
            </a:r>
            <a:r>
              <a:rPr lang="zh-CN" altLang="en-US">
                <a:solidFill>
                  <a:srgbClr val="339966"/>
                </a:solidFill>
              </a:rPr>
              <a:t>的友元函数</a:t>
            </a:r>
          </a:p>
          <a:p>
            <a:r>
              <a:rPr lang="zh-CN" altLang="en-US"/>
              <a:t>     </a:t>
            </a:r>
            <a:r>
              <a:rPr lang="en-US" altLang="zh-CN"/>
              <a:t>... </a:t>
            </a:r>
          </a:p>
          <a:p>
            <a:r>
              <a:rPr lang="en-US" altLang="zh-CN"/>
              <a:t>};</a:t>
            </a:r>
          </a:p>
          <a:p>
            <a:r>
              <a:rPr lang="en-US" altLang="zh-CN"/>
              <a:t>void fun(...)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  </a:t>
            </a:r>
            <a:r>
              <a:rPr lang="en-US" altLang="zh-CN">
                <a:solidFill>
                  <a:schemeClr val="accent2"/>
                </a:solidFill>
              </a:rPr>
              <a:t>class A a;</a:t>
            </a:r>
            <a:r>
              <a:rPr lang="en-US" altLang="zh-CN"/>
              <a:t> </a:t>
            </a:r>
            <a:r>
              <a:rPr lang="en-US" altLang="zh-CN">
                <a:solidFill>
                  <a:srgbClr val="339966"/>
                </a:solidFill>
              </a:rPr>
              <a:t>//</a:t>
            </a:r>
            <a:r>
              <a:rPr lang="zh-CN" altLang="en-US">
                <a:solidFill>
                  <a:srgbClr val="339966"/>
                </a:solidFill>
              </a:rPr>
              <a:t>于是在此函数中，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en-US" altLang="zh-CN"/>
              <a:t>...            </a:t>
            </a:r>
            <a:r>
              <a:rPr lang="en-US" altLang="zh-CN">
                <a:solidFill>
                  <a:srgbClr val="339966"/>
                </a:solidFill>
              </a:rPr>
              <a:t>//</a:t>
            </a:r>
            <a:r>
              <a:rPr lang="zh-CN" altLang="en-US">
                <a:solidFill>
                  <a:srgbClr val="339966"/>
                </a:solidFill>
              </a:rPr>
              <a:t>可以直接访问类</a:t>
            </a:r>
            <a:r>
              <a:rPr lang="en-US" altLang="zh-CN">
                <a:solidFill>
                  <a:srgbClr val="339966"/>
                </a:solidFill>
              </a:rPr>
              <a:t>A</a:t>
            </a:r>
            <a:r>
              <a:rPr lang="zh-CN" altLang="en-US">
                <a:solidFill>
                  <a:srgbClr val="339966"/>
                </a:solidFill>
              </a:rPr>
              <a:t>的私有成员</a:t>
            </a:r>
            <a:endParaRPr lang="zh-CN" altLang="en-US"/>
          </a:p>
          <a:p>
            <a:r>
              <a:rPr lang="en-US" altLang="zh-CN"/>
              <a:t>} 	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74625" y="161925"/>
            <a:ext cx="8276048" cy="6684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CC0000"/>
                </a:solidFill>
              </a:rPr>
              <a:t>修改 例</a:t>
            </a:r>
            <a:r>
              <a:rPr lang="en-US" altLang="zh-CN" dirty="0">
                <a:solidFill>
                  <a:srgbClr val="CC0000"/>
                </a:solidFill>
              </a:rPr>
              <a:t>11.3</a:t>
            </a:r>
            <a:r>
              <a:rPr lang="zh-CN" altLang="en-US" dirty="0">
                <a:solidFill>
                  <a:srgbClr val="CC0000"/>
                </a:solidFill>
              </a:rPr>
              <a:t>为例</a:t>
            </a:r>
            <a:r>
              <a:rPr lang="en-US" altLang="zh-CN" dirty="0">
                <a:solidFill>
                  <a:srgbClr val="CC0000"/>
                </a:solidFill>
              </a:rPr>
              <a:t>11.4 </a:t>
            </a:r>
            <a:r>
              <a:rPr lang="zh-CN" altLang="en-US" dirty="0">
                <a:solidFill>
                  <a:srgbClr val="CC0000"/>
                </a:solidFill>
              </a:rPr>
              <a:t>如下：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/>
              <a:t>class Point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{	</a:t>
            </a:r>
            <a:r>
              <a:rPr lang="en-US" altLang="zh-CN" dirty="0" err="1"/>
              <a:t>int</a:t>
            </a:r>
            <a:r>
              <a:rPr lang="en-US" altLang="zh-CN" dirty="0"/>
              <a:t> x, y;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    ……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	</a:t>
            </a:r>
            <a:r>
              <a:rPr lang="en-US" altLang="zh-CN" u="sng" dirty="0">
                <a:solidFill>
                  <a:srgbClr val="FF0000"/>
                </a:solidFill>
              </a:rPr>
              <a:t>friend</a:t>
            </a:r>
            <a:r>
              <a:rPr lang="en-US" altLang="zh-CN" u="sng" dirty="0"/>
              <a:t> double distance(Point&amp;, Point&amp; ); 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339966"/>
                </a:solidFill>
              </a:rPr>
              <a:t>// A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};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double distance(Point &amp;p1, Point &amp;p2 )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{                                                                       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zh-CN" altLang="en-US" dirty="0">
                <a:solidFill>
                  <a:schemeClr val="hlink"/>
                </a:solidFill>
                <a:hlinkClick r:id="rId2" action="ppaction://hlinksldjump"/>
              </a:rPr>
              <a:t>参见</a:t>
            </a:r>
            <a:endParaRPr lang="zh-CN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u="sng" dirty="0"/>
              <a:t>return </a:t>
            </a:r>
            <a:r>
              <a:rPr lang="en-US" altLang="zh-CN" u="sng" dirty="0" err="1"/>
              <a:t>sqrt</a:t>
            </a:r>
            <a:r>
              <a:rPr lang="en-US" altLang="zh-CN" u="sng" dirty="0"/>
              <a:t>((</a:t>
            </a:r>
            <a:r>
              <a:rPr lang="en-US" altLang="zh-CN" u="sng" dirty="0">
                <a:solidFill>
                  <a:srgbClr val="FF0000"/>
                </a:solidFill>
              </a:rPr>
              <a:t>p1.x</a:t>
            </a:r>
            <a:r>
              <a:rPr lang="zh-CN" altLang="en-US" u="sng" dirty="0"/>
              <a:t>－</a:t>
            </a:r>
            <a:r>
              <a:rPr lang="en-US" altLang="zh-CN" u="sng" dirty="0">
                <a:solidFill>
                  <a:srgbClr val="FF0000"/>
                </a:solidFill>
              </a:rPr>
              <a:t>p2.x</a:t>
            </a:r>
            <a:r>
              <a:rPr lang="en-US" altLang="zh-CN" u="sng" dirty="0"/>
              <a:t>)*(p1.x</a:t>
            </a:r>
            <a:r>
              <a:rPr lang="zh-CN" altLang="en-US" u="sng" dirty="0"/>
              <a:t>－</a:t>
            </a:r>
            <a:r>
              <a:rPr lang="en-US" altLang="zh-CN" u="sng" dirty="0"/>
              <a:t>p2.x)+(p1.y</a:t>
            </a:r>
            <a:r>
              <a:rPr lang="zh-CN" altLang="en-US" u="sng" dirty="0"/>
              <a:t>－</a:t>
            </a:r>
            <a:r>
              <a:rPr lang="en-US" altLang="zh-CN" u="sng" dirty="0"/>
              <a:t>p2.y)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                   </a:t>
            </a:r>
            <a:r>
              <a:rPr lang="en-US" altLang="zh-CN" u="sng" dirty="0"/>
              <a:t>*(p1.y</a:t>
            </a:r>
            <a:r>
              <a:rPr lang="zh-CN" altLang="en-US" u="sng" dirty="0"/>
              <a:t>－</a:t>
            </a:r>
            <a:r>
              <a:rPr lang="en-US" altLang="zh-CN" u="sng" dirty="0"/>
              <a:t>p2.y)); </a:t>
            </a:r>
            <a:r>
              <a:rPr lang="en-US" altLang="zh-CN" dirty="0"/>
              <a:t>              </a:t>
            </a:r>
            <a:r>
              <a:rPr lang="en-US" altLang="zh-CN" dirty="0">
                <a:solidFill>
                  <a:srgbClr val="339966"/>
                </a:solidFill>
              </a:rPr>
              <a:t>// B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}</a:t>
            </a:r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 )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{	Point p1, p2(1,1);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&lt;&lt;distance(p1,p2)&lt;&lt;</a:t>
            </a:r>
            <a:r>
              <a:rPr lang="en-US" altLang="zh-CN" dirty="0" err="1"/>
              <a:t>endl</a:t>
            </a:r>
            <a:r>
              <a:rPr lang="en-US" altLang="zh-CN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	return </a:t>
            </a:r>
            <a:r>
              <a:rPr lang="en-US" altLang="zh-CN" dirty="0"/>
              <a:t>0;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}</a:t>
            </a:r>
          </a:p>
        </p:txBody>
      </p:sp>
      <p:grpSp>
        <p:nvGrpSpPr>
          <p:cNvPr id="69638" name="Group 6"/>
          <p:cNvGrpSpPr>
            <a:grpSpLocks/>
          </p:cNvGrpSpPr>
          <p:nvPr/>
        </p:nvGrpSpPr>
        <p:grpSpPr bwMode="auto">
          <a:xfrm>
            <a:off x="4876800" y="76200"/>
            <a:ext cx="3048000" cy="3429000"/>
            <a:chOff x="3216" y="0"/>
            <a:chExt cx="1920" cy="2160"/>
          </a:xfrm>
        </p:grpSpPr>
        <p:sp>
          <p:nvSpPr>
            <p:cNvPr id="69636" name="AutoShape 4"/>
            <p:cNvSpPr>
              <a:spLocks noChangeArrowheads="1"/>
            </p:cNvSpPr>
            <p:nvPr/>
          </p:nvSpPr>
          <p:spPr bwMode="auto">
            <a:xfrm>
              <a:off x="3216" y="0"/>
              <a:ext cx="1920" cy="1248"/>
            </a:xfrm>
            <a:prstGeom prst="horizontalScroll">
              <a:avLst>
                <a:gd name="adj" fmla="val 12500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>
                  <a:solidFill>
                    <a:srgbClr val="FF0000"/>
                  </a:solidFill>
                </a:rPr>
                <a:t>程序简洁，</a:t>
              </a:r>
            </a:p>
            <a:p>
              <a:r>
                <a:rPr lang="zh-CN" altLang="en-US">
                  <a:solidFill>
                    <a:srgbClr val="FF0000"/>
                  </a:solidFill>
                </a:rPr>
                <a:t>时间开销较小。 </a:t>
              </a:r>
            </a:p>
          </p:txBody>
        </p:sp>
        <p:sp>
          <p:nvSpPr>
            <p:cNvPr id="69637" name="Line 5"/>
            <p:cNvSpPr>
              <a:spLocks noChangeShapeType="1"/>
            </p:cNvSpPr>
            <p:nvPr/>
          </p:nvSpPr>
          <p:spPr bwMode="auto">
            <a:xfrm flipH="1">
              <a:off x="4368" y="912"/>
              <a:ext cx="288" cy="1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572000" y="4572000"/>
            <a:ext cx="4191000" cy="1758950"/>
          </a:xfrm>
          <a:prstGeom prst="rect">
            <a:avLst/>
          </a:prstGeom>
          <a:solidFill>
            <a:srgbClr val="FFFFCC"/>
          </a:solidFill>
          <a:ln w="57150">
            <a:solidFill>
              <a:srgbClr val="CC66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200">
                <a:ea typeface="宋体" pitchFamily="2" charset="-122"/>
              </a:rPr>
              <a:t>慎用友元，因为友元破坏了类的数据成员的隐蔽性。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026"/>
          <p:cNvSpPr txBox="1">
            <a:spLocks noChangeArrowheads="1"/>
          </p:cNvSpPr>
          <p:nvPr/>
        </p:nvSpPr>
        <p:spPr bwMode="auto">
          <a:xfrm>
            <a:off x="65088" y="269875"/>
            <a:ext cx="885050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C0000"/>
                </a:solidFill>
              </a:rPr>
              <a:t>例</a:t>
            </a:r>
            <a:r>
              <a:rPr lang="en-US" altLang="zh-CN" dirty="0">
                <a:solidFill>
                  <a:srgbClr val="CC0000"/>
                </a:solidFill>
              </a:rPr>
              <a:t>11.5  </a:t>
            </a:r>
            <a:r>
              <a:rPr lang="zh-CN" altLang="en-US" dirty="0">
                <a:solidFill>
                  <a:srgbClr val="CC0000"/>
                </a:solidFill>
              </a:rPr>
              <a:t>将</a:t>
            </a:r>
            <a:r>
              <a:rPr lang="en-US" altLang="zh-CN" dirty="0">
                <a:solidFill>
                  <a:srgbClr val="CC0000"/>
                </a:solidFill>
              </a:rPr>
              <a:t>main</a:t>
            </a:r>
            <a:r>
              <a:rPr lang="zh-CN" altLang="en-US" dirty="0">
                <a:solidFill>
                  <a:srgbClr val="CC0000"/>
                </a:solidFill>
              </a:rPr>
              <a:t>函数作为一个类的友元函数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class Sample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x, y;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	Sample(</a:t>
            </a:r>
            <a:r>
              <a:rPr lang="en-US" altLang="zh-CN" dirty="0" err="1"/>
              <a:t>int</a:t>
            </a:r>
            <a:r>
              <a:rPr lang="en-US" altLang="zh-CN" dirty="0"/>
              <a:t> a=0, </a:t>
            </a:r>
            <a:r>
              <a:rPr lang="en-US" altLang="zh-CN" dirty="0" err="1"/>
              <a:t>int</a:t>
            </a:r>
            <a:r>
              <a:rPr lang="en-US" altLang="zh-CN" dirty="0"/>
              <a:t> b=0)</a:t>
            </a:r>
          </a:p>
          <a:p>
            <a:r>
              <a:rPr lang="en-US" altLang="zh-CN" dirty="0"/>
              <a:t>	{	x=a; y=b; 	}</a:t>
            </a:r>
          </a:p>
          <a:p>
            <a:r>
              <a:rPr lang="en-US" altLang="zh-CN" dirty="0"/>
              <a:t>	void Show( )</a:t>
            </a:r>
          </a:p>
          <a:p>
            <a:r>
              <a:rPr lang="en-US" altLang="zh-CN" dirty="0"/>
              <a:t>	{	</a:t>
            </a:r>
            <a:r>
              <a:rPr lang="en-US" altLang="zh-CN" dirty="0" err="1"/>
              <a:t>cout</a:t>
            </a:r>
            <a:r>
              <a:rPr lang="en-US" altLang="zh-CN" dirty="0"/>
              <a:t>&lt;&lt;"x="&lt;&lt;x&lt;&lt;", y="&lt;&lt;y&lt;&lt;"\n";	}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friend</a:t>
            </a:r>
            <a:r>
              <a:rPr lang="en-US" altLang="zh-CN" dirty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 );     </a:t>
            </a:r>
            <a:r>
              <a:rPr lang="en-US" altLang="zh-CN" dirty="0">
                <a:solidFill>
                  <a:srgbClr val="CC0000"/>
                </a:solidFill>
              </a:rPr>
              <a:t>//</a:t>
            </a:r>
            <a:r>
              <a:rPr lang="zh-CN" altLang="en-US" dirty="0">
                <a:solidFill>
                  <a:srgbClr val="CC0000"/>
                </a:solidFill>
              </a:rPr>
              <a:t>说明主函数是类的友元函数</a:t>
            </a:r>
          </a:p>
          <a:p>
            <a:r>
              <a:rPr lang="en-US" altLang="zh-CN" dirty="0"/>
              <a:t>};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96838" y="152400"/>
            <a:ext cx="728757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 )  </a:t>
            </a:r>
          </a:p>
          <a:p>
            <a:r>
              <a:rPr lang="en-US" altLang="zh-CN" dirty="0"/>
              <a:t>{	</a:t>
            </a:r>
          </a:p>
          <a:p>
            <a:r>
              <a:rPr lang="en-US" altLang="zh-CN" dirty="0"/>
              <a:t>	Sample s(3, 6);                    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&lt;&lt;"x="&lt;&lt;</a:t>
            </a:r>
            <a:r>
              <a:rPr lang="en-US" altLang="zh-CN" dirty="0" err="1"/>
              <a:t>s.x</a:t>
            </a:r>
            <a:r>
              <a:rPr lang="en-US" altLang="zh-CN" dirty="0"/>
              <a:t>&lt;&lt;", y="&lt;&lt;</a:t>
            </a:r>
            <a:r>
              <a:rPr lang="en-US" altLang="zh-CN" dirty="0" err="1"/>
              <a:t>s.y</a:t>
            </a:r>
            <a:r>
              <a:rPr lang="en-US" altLang="zh-CN" dirty="0"/>
              <a:t>&lt;&lt;"\n";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s.Show</a:t>
            </a:r>
            <a:r>
              <a:rPr lang="en-US" altLang="zh-CN" dirty="0"/>
              <a:t>( 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return </a:t>
            </a:r>
            <a:r>
              <a:rPr lang="en-US" altLang="zh-CN" dirty="0"/>
              <a:t>0;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程序的运行结果如下：</a:t>
            </a:r>
          </a:p>
          <a:p>
            <a:r>
              <a:rPr lang="en-US" altLang="zh-CN" dirty="0"/>
              <a:t>x=3, y=6</a:t>
            </a:r>
          </a:p>
          <a:p>
            <a:r>
              <a:rPr lang="en-US" altLang="zh-CN" dirty="0"/>
              <a:t>x=3, y=6</a:t>
            </a:r>
          </a:p>
          <a:p>
            <a:endParaRPr lang="en-US" altLang="zh-CN" dirty="0"/>
          </a:p>
        </p:txBody>
      </p:sp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1219200" y="1981200"/>
            <a:ext cx="7626350" cy="3794125"/>
            <a:chOff x="768" y="1248"/>
            <a:chExt cx="4804" cy="2390"/>
          </a:xfrm>
        </p:grpSpPr>
        <p:sp>
          <p:nvSpPr>
            <p:cNvPr id="77827" name="Rectangle 3"/>
            <p:cNvSpPr>
              <a:spLocks noChangeArrowheads="1"/>
            </p:cNvSpPr>
            <p:nvPr/>
          </p:nvSpPr>
          <p:spPr bwMode="auto">
            <a:xfrm>
              <a:off x="768" y="3104"/>
              <a:ext cx="4804" cy="5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400" dirty="0"/>
                <a:t>main( )</a:t>
              </a:r>
              <a:r>
                <a:rPr lang="zh-CN" altLang="en-US" sz="2400" dirty="0"/>
                <a:t>函数是</a:t>
              </a:r>
              <a:r>
                <a:rPr lang="en-US" altLang="zh-CN" sz="2400" dirty="0"/>
                <a:t>Sample</a:t>
              </a:r>
              <a:r>
                <a:rPr lang="zh-CN" altLang="en-US" sz="2400" dirty="0"/>
                <a:t>类的友元函数，</a:t>
              </a:r>
            </a:p>
            <a:p>
              <a:r>
                <a:rPr lang="zh-CN" altLang="en-US" sz="2400" dirty="0"/>
                <a:t>所以在中</a:t>
              </a:r>
              <a:r>
                <a:rPr lang="en-US" altLang="zh-CN" sz="2400" dirty="0"/>
                <a:t>main( )</a:t>
              </a:r>
              <a:r>
                <a:rPr lang="zh-CN" altLang="en-US" sz="2400" dirty="0"/>
                <a:t>函数可直接访问类</a:t>
              </a:r>
              <a:r>
                <a:rPr lang="en-US" altLang="zh-CN" sz="2400" dirty="0"/>
                <a:t>Sample</a:t>
              </a:r>
              <a:r>
                <a:rPr lang="zh-CN" altLang="en-US" sz="2400" dirty="0"/>
                <a:t>的私有成员。</a:t>
              </a:r>
            </a:p>
          </p:txBody>
        </p:sp>
        <p:sp>
          <p:nvSpPr>
            <p:cNvPr id="77828" name="Line 4"/>
            <p:cNvSpPr>
              <a:spLocks noChangeShapeType="1"/>
            </p:cNvSpPr>
            <p:nvPr/>
          </p:nvSpPr>
          <p:spPr bwMode="auto">
            <a:xfrm flipV="1">
              <a:off x="2160" y="1248"/>
              <a:ext cx="96" cy="18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77829" name="Line 5"/>
            <p:cNvSpPr>
              <a:spLocks noChangeShapeType="1"/>
            </p:cNvSpPr>
            <p:nvPr/>
          </p:nvSpPr>
          <p:spPr bwMode="auto">
            <a:xfrm flipV="1">
              <a:off x="2448" y="1248"/>
              <a:ext cx="1056" cy="18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65088" y="247650"/>
            <a:ext cx="8393112" cy="4308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</a:rPr>
              <a:t>关于友元函数的几点说明：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①友元函数不是类的成员函数。因此，对友元函数指定访问权限无效，可以把友元函数的说明放在 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protected </a:t>
            </a:r>
            <a:r>
              <a:rPr lang="zh-CN" altLang="en-US" dirty="0"/>
              <a:t>的任意段中。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②使用友元函数的目的是提高程序的运行效率。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③慎用友元函数，因为它可在类外直接访问类的私有或保护成员，破坏了类的信息隐藏的特性。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76200" y="304800"/>
            <a:ext cx="6781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楷体_GB2312" pitchFamily="49" charset="-122"/>
              </a:rPr>
              <a:t>11.2.2 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</a:rPr>
              <a:t>一个类的成员函数可作为</a:t>
            </a:r>
          </a:p>
          <a:p>
            <a:r>
              <a:rPr lang="zh-CN" altLang="en-US">
                <a:solidFill>
                  <a:srgbClr val="CC0000"/>
                </a:solidFill>
                <a:latin typeface="楷体_GB2312" pitchFamily="49" charset="-122"/>
              </a:rPr>
              <a:t>       另一个类的友元函数 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609600" y="1676400"/>
            <a:ext cx="739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lnSpc>
                <a:spcPct val="110000"/>
              </a:lnSpc>
            </a:pPr>
            <a:r>
              <a:rPr lang="zh-CN" altLang="en-US">
                <a:latin typeface="楷体_GB2312" pitchFamily="49" charset="-122"/>
              </a:rPr>
              <a:t>不仅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</a:rPr>
              <a:t>普通函数</a:t>
            </a:r>
            <a:r>
              <a:rPr lang="zh-CN" altLang="en-US">
                <a:latin typeface="楷体_GB2312" pitchFamily="49" charset="-122"/>
              </a:rPr>
              <a:t>可以做友元函数，一个类的成员函数也可以作为另一个类的友元。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457200" y="3387725"/>
            <a:ext cx="854827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CC0000"/>
                </a:solidFill>
                <a:ea typeface="宋体" pitchFamily="2" charset="-122"/>
              </a:rPr>
              <a:t>[</a:t>
            </a:r>
            <a:r>
              <a:rPr lang="zh-CN" altLang="en-US" dirty="0">
                <a:solidFill>
                  <a:srgbClr val="CC0000"/>
                </a:solidFill>
                <a:ea typeface="宋体" pitchFamily="2" charset="-122"/>
              </a:rPr>
              <a:t>例</a:t>
            </a:r>
            <a:r>
              <a:rPr lang="en-US" altLang="zh-CN" dirty="0">
                <a:solidFill>
                  <a:srgbClr val="CC0000"/>
                </a:solidFill>
                <a:ea typeface="宋体" pitchFamily="2" charset="-122"/>
              </a:rPr>
              <a:t>11.6]</a:t>
            </a:r>
            <a:r>
              <a:rPr lang="zh-CN" altLang="en-US" dirty="0">
                <a:ea typeface="宋体" pitchFamily="2" charset="-122"/>
              </a:rPr>
              <a:t>见 </a:t>
            </a:r>
            <a:r>
              <a:rPr lang="zh-CN" altLang="en-US" dirty="0"/>
              <a:t>“第</a:t>
            </a:r>
            <a:r>
              <a:rPr lang="en-US" altLang="zh-CN" dirty="0"/>
              <a:t>11</a:t>
            </a:r>
            <a:r>
              <a:rPr lang="zh-CN" altLang="en-US" dirty="0"/>
              <a:t>章 类和对象的其他特性</a:t>
            </a:r>
            <a:r>
              <a:rPr lang="en-US" altLang="zh-CN" dirty="0"/>
              <a:t>(</a:t>
            </a:r>
            <a:r>
              <a:rPr lang="zh-CN" altLang="en-US" dirty="0"/>
              <a:t>例子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docx</a:t>
            </a:r>
            <a:r>
              <a:rPr lang="en-US" altLang="zh-CN" dirty="0" smtClean="0"/>
              <a:t>”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autoUpdateAnimBg="0"/>
      <p:bldP spid="6451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76200" y="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楷体_GB2312" pitchFamily="49" charset="-122"/>
              </a:rPr>
              <a:t>11.2.3  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</a:rPr>
              <a:t>友元类 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84163" y="457200"/>
            <a:ext cx="64357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楷体_GB2312" pitchFamily="49" charset="-122"/>
              </a:rPr>
              <a:t>（</a:t>
            </a:r>
            <a:r>
              <a:rPr lang="en-US" altLang="zh-CN">
                <a:latin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</a:rPr>
              <a:t>）一个类可以作为另一个类的友元 </a:t>
            </a:r>
          </a:p>
          <a:p>
            <a:r>
              <a:rPr lang="zh-CN" altLang="en-US">
                <a:latin typeface="楷体_GB2312" pitchFamily="49" charset="-122"/>
              </a:rPr>
              <a:t>（</a:t>
            </a:r>
            <a:r>
              <a:rPr lang="en-US" altLang="zh-CN">
                <a:latin typeface="楷体_GB2312" pitchFamily="49" charset="-122"/>
              </a:rPr>
              <a:t>2</a:t>
            </a:r>
            <a:r>
              <a:rPr lang="zh-CN" altLang="en-US">
                <a:latin typeface="楷体_GB2312" pitchFamily="49" charset="-122"/>
              </a:rPr>
              <a:t>）当一个类作为另一个类的友元时，</a:t>
            </a:r>
          </a:p>
          <a:p>
            <a:r>
              <a:rPr lang="zh-CN" altLang="en-US">
                <a:latin typeface="楷体_GB2312" pitchFamily="49" charset="-122"/>
              </a:rPr>
              <a:t>     就意味着这个类的所有成员函数</a:t>
            </a:r>
          </a:p>
          <a:p>
            <a:r>
              <a:rPr lang="zh-CN" altLang="en-US">
                <a:latin typeface="楷体_GB2312" pitchFamily="49" charset="-122"/>
              </a:rPr>
              <a:t>     都是另一个类的友元函数 。</a:t>
            </a:r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304800" y="2286000"/>
            <a:ext cx="8362950" cy="4362450"/>
            <a:chOff x="192" y="432"/>
            <a:chExt cx="5268" cy="2748"/>
          </a:xfrm>
        </p:grpSpPr>
        <p:sp>
          <p:nvSpPr>
            <p:cNvPr id="65542" name="Text Box 6"/>
            <p:cNvSpPr txBox="1">
              <a:spLocks noChangeArrowheads="1"/>
            </p:cNvSpPr>
            <p:nvPr/>
          </p:nvSpPr>
          <p:spPr bwMode="auto">
            <a:xfrm>
              <a:off x="192" y="432"/>
              <a:ext cx="3623" cy="2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class   A</a:t>
              </a:r>
            </a:p>
            <a:p>
              <a:r>
                <a:rPr lang="en-US" altLang="zh-CN"/>
                <a:t>{      ......  </a:t>
              </a:r>
            </a:p>
            <a:p>
              <a:r>
                <a:rPr lang="en-US" altLang="zh-CN"/>
                <a:t>       </a:t>
              </a:r>
              <a:r>
                <a:rPr lang="en-US" altLang="zh-CN">
                  <a:solidFill>
                    <a:srgbClr val="FF0000"/>
                  </a:solidFill>
                </a:rPr>
                <a:t>friend</a:t>
              </a:r>
              <a:r>
                <a:rPr lang="en-US" altLang="zh-CN"/>
                <a:t> class  B;  </a:t>
              </a:r>
              <a:r>
                <a:rPr lang="en-US" altLang="zh-CN" sz="2400">
                  <a:solidFill>
                    <a:srgbClr val="FF0000"/>
                  </a:solidFill>
                </a:rPr>
                <a:t>// B</a:t>
              </a:r>
              <a:r>
                <a:rPr lang="zh-CN" altLang="en-US" sz="2400">
                  <a:solidFill>
                    <a:srgbClr val="FF0000"/>
                  </a:solidFill>
                </a:rPr>
                <a:t>类是</a:t>
              </a:r>
              <a:r>
                <a:rPr lang="en-US" altLang="zh-CN" sz="2400">
                  <a:solidFill>
                    <a:srgbClr val="FF0000"/>
                  </a:solidFill>
                </a:rPr>
                <a:t>A</a:t>
              </a:r>
              <a:r>
                <a:rPr lang="zh-CN" altLang="en-US" sz="2400">
                  <a:solidFill>
                    <a:srgbClr val="FF0000"/>
                  </a:solidFill>
                </a:rPr>
                <a:t>类的友元</a:t>
              </a:r>
              <a:endParaRPr lang="zh-CN" altLang="en-US"/>
            </a:p>
            <a:p>
              <a:r>
                <a:rPr lang="en-US" altLang="zh-CN"/>
                <a:t>} ;</a:t>
              </a:r>
            </a:p>
            <a:p>
              <a:r>
                <a:rPr lang="en-US" altLang="zh-CN"/>
                <a:t>class B ......</a:t>
              </a:r>
            </a:p>
            <a:p>
              <a:r>
                <a:rPr lang="en-US" altLang="zh-CN"/>
                <a:t>{</a:t>
              </a:r>
              <a:r>
                <a:rPr lang="en-US" altLang="zh-CN">
                  <a:solidFill>
                    <a:schemeClr val="accent2"/>
                  </a:solidFill>
                </a:rPr>
                <a:t> public: </a:t>
              </a:r>
            </a:p>
            <a:p>
              <a:r>
                <a:rPr lang="en-US" altLang="zh-CN">
                  <a:solidFill>
                    <a:schemeClr val="accent2"/>
                  </a:solidFill>
                </a:rPr>
                <a:t>	</a:t>
              </a:r>
              <a:r>
                <a:rPr lang="en-US" altLang="zh-CN"/>
                <a:t>void f1( ); </a:t>
              </a:r>
              <a:endParaRPr lang="en-US" altLang="zh-CN" sz="2400">
                <a:solidFill>
                  <a:srgbClr val="FF0000"/>
                </a:solidFill>
              </a:endParaRPr>
            </a:p>
            <a:p>
              <a:r>
                <a:rPr lang="en-US" altLang="zh-CN"/>
                <a:t>	float f2( ); </a:t>
              </a:r>
            </a:p>
            <a:p>
              <a:r>
                <a:rPr lang="en-US" altLang="zh-CN"/>
                <a:t>	float f3( );</a:t>
              </a:r>
            </a:p>
            <a:p>
              <a:r>
                <a:rPr lang="en-US" altLang="zh-CN"/>
                <a:t>};</a:t>
              </a:r>
            </a:p>
          </p:txBody>
        </p:sp>
        <p:grpSp>
          <p:nvGrpSpPr>
            <p:cNvPr id="65543" name="Group 7"/>
            <p:cNvGrpSpPr>
              <a:grpSpLocks/>
            </p:cNvGrpSpPr>
            <p:nvPr/>
          </p:nvGrpSpPr>
          <p:grpSpPr bwMode="auto">
            <a:xfrm>
              <a:off x="2016" y="2160"/>
              <a:ext cx="3444" cy="624"/>
              <a:chOff x="2016" y="2160"/>
              <a:chExt cx="3444" cy="624"/>
            </a:xfrm>
          </p:grpSpPr>
          <p:sp>
            <p:nvSpPr>
              <p:cNvPr id="65544" name="Text Box 8"/>
              <p:cNvSpPr txBox="1">
                <a:spLocks noChangeArrowheads="1"/>
              </p:cNvSpPr>
              <p:nvPr/>
            </p:nvSpPr>
            <p:spPr bwMode="auto">
              <a:xfrm>
                <a:off x="2256" y="2160"/>
                <a:ext cx="3204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rgbClr val="FF0000"/>
                    </a:solidFill>
                  </a:rPr>
                  <a:t>// 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因此，在</a:t>
                </a:r>
                <a:r>
                  <a:rPr lang="zh-CN" altLang="en-US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B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类 的所有成员函数中，</a:t>
                </a:r>
              </a:p>
              <a:p>
                <a:r>
                  <a:rPr lang="en-US" altLang="zh-CN" sz="2400">
                    <a:solidFill>
                      <a:srgbClr val="FF0000"/>
                    </a:solidFill>
                  </a:rPr>
                  <a:t>//</a:t>
                </a:r>
                <a:r>
                  <a:rPr lang="en-US" altLang="zh-CN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均可访问 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类 的私有成员</a:t>
                </a:r>
              </a:p>
            </p:txBody>
          </p:sp>
          <p:sp>
            <p:nvSpPr>
              <p:cNvPr id="65545" name="AutoShape 9"/>
              <p:cNvSpPr>
                <a:spLocks/>
              </p:cNvSpPr>
              <p:nvPr/>
            </p:nvSpPr>
            <p:spPr bwMode="auto">
              <a:xfrm>
                <a:off x="2016" y="2160"/>
                <a:ext cx="192" cy="624"/>
              </a:xfrm>
              <a:prstGeom prst="rightBrace">
                <a:avLst>
                  <a:gd name="adj1" fmla="val 2708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76200" y="4038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26988" y="479425"/>
            <a:ext cx="95599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11.1.1  </a:t>
            </a:r>
            <a:r>
              <a:rPr lang="zh-CN" altLang="en-US">
                <a:solidFill>
                  <a:srgbClr val="CC0000"/>
                </a:solidFill>
              </a:rPr>
              <a:t>静态数据成员</a:t>
            </a:r>
          </a:p>
          <a:p>
            <a:r>
              <a:rPr lang="en-US" altLang="zh-CN">
                <a:solidFill>
                  <a:srgbClr val="CC0000"/>
                </a:solidFill>
              </a:rPr>
              <a:t>1.</a:t>
            </a:r>
            <a:r>
              <a:rPr lang="zh-CN" altLang="en-US">
                <a:solidFill>
                  <a:srgbClr val="CC0000"/>
                </a:solidFill>
              </a:rPr>
              <a:t>静态数据成员的定义</a:t>
            </a:r>
          </a:p>
          <a:p>
            <a:r>
              <a:rPr lang="zh-CN" altLang="en-US"/>
              <a:t>一个类的不同对象，其数据成员的存储空间是相互独立的。 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6200" y="-762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11.1 </a:t>
            </a:r>
            <a:r>
              <a:rPr lang="zh-CN" altLang="en-US">
                <a:solidFill>
                  <a:srgbClr val="CC0000"/>
                </a:solidFill>
              </a:rPr>
              <a:t>静态成员</a:t>
            </a:r>
          </a:p>
        </p:txBody>
      </p:sp>
      <p:grpSp>
        <p:nvGrpSpPr>
          <p:cNvPr id="4140" name="Group 44"/>
          <p:cNvGrpSpPr>
            <a:grpSpLocks/>
          </p:cNvGrpSpPr>
          <p:nvPr/>
        </p:nvGrpSpPr>
        <p:grpSpPr bwMode="auto">
          <a:xfrm>
            <a:off x="838200" y="4953000"/>
            <a:ext cx="5562600" cy="1524000"/>
            <a:chOff x="480" y="3072"/>
            <a:chExt cx="3504" cy="960"/>
          </a:xfrm>
        </p:grpSpPr>
        <p:sp>
          <p:nvSpPr>
            <p:cNvPr id="4130" name="Text Box 34"/>
            <p:cNvSpPr txBox="1">
              <a:spLocks noChangeArrowheads="1"/>
            </p:cNvSpPr>
            <p:nvPr/>
          </p:nvSpPr>
          <p:spPr bwMode="auto">
            <a:xfrm>
              <a:off x="1056" y="3149"/>
              <a:ext cx="1094" cy="8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/>
                <a:t>"Cheng"</a:t>
              </a:r>
            </a:p>
            <a:p>
              <a:pPr algn="just" eaLnBrk="0" hangingPunct="0"/>
              <a:r>
                <a:rPr kumimoji="0" lang="en-US" altLang="zh-CN"/>
                <a:t>'F'</a:t>
              </a:r>
            </a:p>
            <a:p>
              <a:pPr algn="just" eaLnBrk="0" hangingPunct="0"/>
              <a:r>
                <a:rPr kumimoji="0" lang="en-US" altLang="zh-CN"/>
                <a:t>20</a:t>
              </a:r>
            </a:p>
          </p:txBody>
        </p:sp>
        <p:sp>
          <p:nvSpPr>
            <p:cNvPr id="4131" name="Text Box 35"/>
            <p:cNvSpPr txBox="1">
              <a:spLocks noChangeArrowheads="1"/>
            </p:cNvSpPr>
            <p:nvPr/>
          </p:nvSpPr>
          <p:spPr bwMode="auto">
            <a:xfrm>
              <a:off x="480" y="3072"/>
              <a:ext cx="28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/>
                <a:t>     </a:t>
              </a:r>
              <a:r>
                <a:rPr kumimoji="0" lang="en-US" altLang="zh-CN">
                  <a:solidFill>
                    <a:srgbClr val="CC0000"/>
                  </a:solidFill>
                </a:rPr>
                <a:t>a</a:t>
              </a:r>
              <a:r>
                <a:rPr kumimoji="0" lang="en-US" altLang="zh-CN"/>
                <a:t>                               </a:t>
              </a:r>
              <a:r>
                <a:rPr kumimoji="0" lang="en-US" altLang="zh-CN">
                  <a:solidFill>
                    <a:srgbClr val="CC0000"/>
                  </a:solidFill>
                </a:rPr>
                <a:t>b</a:t>
              </a:r>
              <a:endParaRPr kumimoji="0" lang="en-US" altLang="zh-CN"/>
            </a:p>
          </p:txBody>
        </p:sp>
        <p:sp>
          <p:nvSpPr>
            <p:cNvPr id="4132" name="Line 36"/>
            <p:cNvSpPr>
              <a:spLocks noChangeShapeType="1"/>
            </p:cNvSpPr>
            <p:nvPr/>
          </p:nvSpPr>
          <p:spPr bwMode="auto">
            <a:xfrm>
              <a:off x="1060" y="3456"/>
              <a:ext cx="10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Line 37"/>
            <p:cNvSpPr>
              <a:spLocks noChangeShapeType="1"/>
            </p:cNvSpPr>
            <p:nvPr/>
          </p:nvSpPr>
          <p:spPr bwMode="auto">
            <a:xfrm>
              <a:off x="1060" y="3744"/>
              <a:ext cx="10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Text Box 38"/>
            <p:cNvSpPr txBox="1">
              <a:spLocks noChangeArrowheads="1"/>
            </p:cNvSpPr>
            <p:nvPr/>
          </p:nvSpPr>
          <p:spPr bwMode="auto">
            <a:xfrm>
              <a:off x="2890" y="3149"/>
              <a:ext cx="1094" cy="8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/>
                <a:t>"Zhang"</a:t>
              </a:r>
            </a:p>
            <a:p>
              <a:pPr algn="just" eaLnBrk="0" hangingPunct="0"/>
              <a:r>
                <a:rPr kumimoji="0" lang="en-US" altLang="zh-CN"/>
                <a:t>'M'</a:t>
              </a:r>
            </a:p>
            <a:p>
              <a:pPr algn="just" eaLnBrk="0" hangingPunct="0"/>
              <a:r>
                <a:rPr kumimoji="0" lang="en-US" altLang="zh-CN"/>
                <a:t>18</a:t>
              </a:r>
            </a:p>
          </p:txBody>
        </p:sp>
        <p:sp>
          <p:nvSpPr>
            <p:cNvPr id="4136" name="Line 40"/>
            <p:cNvSpPr>
              <a:spLocks noChangeShapeType="1"/>
            </p:cNvSpPr>
            <p:nvPr/>
          </p:nvSpPr>
          <p:spPr bwMode="auto">
            <a:xfrm>
              <a:off x="2890" y="3456"/>
              <a:ext cx="10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Line 41"/>
            <p:cNvSpPr>
              <a:spLocks noChangeShapeType="1"/>
            </p:cNvSpPr>
            <p:nvPr/>
          </p:nvSpPr>
          <p:spPr bwMode="auto">
            <a:xfrm>
              <a:off x="2890" y="3744"/>
              <a:ext cx="10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609600" y="1905000"/>
            <a:ext cx="7789863" cy="283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class Person</a:t>
            </a:r>
          </a:p>
          <a:p>
            <a:pPr>
              <a:lnSpc>
                <a:spcPct val="80000"/>
              </a:lnSpc>
            </a:pPr>
            <a:r>
              <a:rPr lang="en-US" altLang="zh-CN"/>
              <a:t>{	char Name[20]; </a:t>
            </a:r>
            <a:r>
              <a:rPr lang="en-US" altLang="zh-CN">
                <a:solidFill>
                  <a:srgbClr val="006600"/>
                </a:solidFill>
              </a:rPr>
              <a:t>//</a:t>
            </a:r>
            <a:r>
              <a:rPr lang="zh-CN" altLang="en-US">
                <a:solidFill>
                  <a:srgbClr val="006600"/>
                </a:solidFill>
              </a:rPr>
              <a:t>姓名</a:t>
            </a:r>
          </a:p>
          <a:p>
            <a:pPr>
              <a:lnSpc>
                <a:spcPct val="80000"/>
              </a:lnSpc>
            </a:pPr>
            <a:r>
              <a:rPr lang="zh-CN" altLang="en-US"/>
              <a:t> 	 </a:t>
            </a:r>
            <a:r>
              <a:rPr lang="en-US" altLang="zh-CN"/>
              <a:t>char Sex;            </a:t>
            </a:r>
            <a:r>
              <a:rPr lang="en-US" altLang="zh-CN">
                <a:solidFill>
                  <a:srgbClr val="006600"/>
                </a:solidFill>
              </a:rPr>
              <a:t>//</a:t>
            </a:r>
            <a:r>
              <a:rPr lang="zh-CN" altLang="en-US">
                <a:solidFill>
                  <a:srgbClr val="006600"/>
                </a:solidFill>
              </a:rPr>
              <a:t>性别</a:t>
            </a:r>
            <a:r>
              <a:rPr lang="zh-CN" altLang="en-US"/>
              <a:t> </a:t>
            </a:r>
          </a:p>
          <a:p>
            <a:pPr>
              <a:lnSpc>
                <a:spcPct val="80000"/>
              </a:lnSpc>
            </a:pPr>
            <a:r>
              <a:rPr lang="zh-CN" altLang="en-US"/>
              <a:t>	 </a:t>
            </a:r>
            <a:r>
              <a:rPr lang="en-US" altLang="zh-CN"/>
              <a:t>int  Age;              </a:t>
            </a:r>
            <a:r>
              <a:rPr lang="en-US" altLang="zh-CN">
                <a:solidFill>
                  <a:srgbClr val="006600"/>
                </a:solidFill>
              </a:rPr>
              <a:t>//</a:t>
            </a:r>
            <a:r>
              <a:rPr lang="zh-CN" altLang="en-US">
                <a:solidFill>
                  <a:srgbClr val="006600"/>
                </a:solidFill>
              </a:rPr>
              <a:t>年龄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accent2"/>
                </a:solidFill>
              </a:rPr>
              <a:t>public:</a:t>
            </a:r>
          </a:p>
          <a:p>
            <a:pPr>
              <a:lnSpc>
                <a:spcPct val="80000"/>
              </a:lnSpc>
            </a:pPr>
            <a:r>
              <a:rPr lang="en-US" altLang="zh-CN"/>
              <a:t>	…</a:t>
            </a:r>
          </a:p>
          <a:p>
            <a:pPr>
              <a:lnSpc>
                <a:spcPct val="80000"/>
              </a:lnSpc>
            </a:pPr>
            <a:r>
              <a:rPr lang="en-US" altLang="zh-CN"/>
              <a:t>};</a:t>
            </a:r>
          </a:p>
          <a:p>
            <a:pPr>
              <a:lnSpc>
                <a:spcPct val="80000"/>
              </a:lnSpc>
            </a:pPr>
            <a:r>
              <a:rPr lang="en-US" altLang="zh-CN"/>
              <a:t>Person   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/>
              <a:t>("Cheng", 'F', 20), 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en-US" altLang="zh-CN"/>
              <a:t>("Zhang", 'M', 18);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 build="p" autoUpdateAnimBg="0"/>
      <p:bldP spid="413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52400" y="250825"/>
            <a:ext cx="6833346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11.7</a:t>
            </a:r>
            <a:r>
              <a:rPr lang="en-US" altLang="zh-CN" dirty="0"/>
              <a:t>   </a:t>
            </a:r>
            <a:r>
              <a:rPr lang="zh-CN" altLang="en-US" dirty="0"/>
              <a:t>将一个类说明为另一个类的友元类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2"/>
                </a:solidFill>
              </a:rPr>
              <a:t>class B;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339966"/>
                </a:solidFill>
              </a:rPr>
              <a:t>//</a:t>
            </a:r>
            <a:r>
              <a:rPr lang="zh-CN" altLang="en-US" dirty="0">
                <a:solidFill>
                  <a:srgbClr val="339966"/>
                </a:solidFill>
              </a:rPr>
              <a:t>引用性说明</a:t>
            </a:r>
          </a:p>
          <a:p>
            <a:r>
              <a:rPr lang="en-US" altLang="zh-CN" dirty="0"/>
              <a:t>class A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x;  </a:t>
            </a:r>
          </a:p>
          <a:p>
            <a:r>
              <a:rPr lang="en-US" altLang="zh-CN" dirty="0"/>
              <a:t>	void </a:t>
            </a:r>
            <a:r>
              <a:rPr lang="en-US" altLang="zh-CN" dirty="0" err="1"/>
              <a:t>Disp</a:t>
            </a:r>
            <a:r>
              <a:rPr lang="en-US" altLang="zh-CN" dirty="0"/>
              <a:t>( )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&lt;&lt;"x="&lt;&lt;x&lt;&lt;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friend B;  //</a:t>
            </a:r>
            <a:r>
              <a:rPr lang="zh-CN" altLang="en-US" dirty="0"/>
              <a:t>定义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的友元类</a:t>
            </a:r>
          </a:p>
          <a:p>
            <a:r>
              <a:rPr lang="en-US" altLang="zh-CN" dirty="0"/>
              <a:t>} ;</a:t>
            </a:r>
          </a:p>
          <a:p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52400" y="285750"/>
            <a:ext cx="8823249" cy="6684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11.7</a:t>
            </a:r>
            <a:r>
              <a:rPr lang="en-US" altLang="zh-CN" dirty="0"/>
              <a:t>   </a:t>
            </a:r>
            <a:r>
              <a:rPr lang="zh-CN" altLang="en-US" dirty="0"/>
              <a:t>将一个类说明为另一个类的友元类</a:t>
            </a:r>
            <a:r>
              <a:rPr lang="zh-CN" altLang="en-US" dirty="0">
                <a:solidFill>
                  <a:srgbClr val="FF0000"/>
                </a:solidFill>
              </a:rPr>
              <a:t>（续）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/>
              <a:t>class B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{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public:</a:t>
            </a:r>
            <a:r>
              <a:rPr lang="en-US" altLang="zh-CN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void Set(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{	A </a:t>
            </a:r>
            <a:r>
              <a:rPr lang="en-US" altLang="zh-CN" dirty="0" err="1"/>
              <a:t>a</a:t>
            </a:r>
            <a:r>
              <a:rPr lang="en-US" altLang="zh-CN" dirty="0"/>
              <a:t>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	</a:t>
            </a:r>
            <a:r>
              <a:rPr lang="en-US" altLang="zh-CN" dirty="0" err="1">
                <a:solidFill>
                  <a:srgbClr val="FF0000"/>
                </a:solidFill>
              </a:rPr>
              <a:t>a.x</a:t>
            </a:r>
            <a:r>
              <a:rPr lang="en-US" altLang="zh-CN" dirty="0"/>
              <a:t> = n;     </a:t>
            </a:r>
            <a:r>
              <a:rPr lang="en-US" altLang="zh-CN" dirty="0">
                <a:solidFill>
                  <a:srgbClr val="339966"/>
                </a:solidFill>
              </a:rPr>
              <a:t>//</a:t>
            </a:r>
            <a:r>
              <a:rPr lang="zh-CN" altLang="en-US" dirty="0">
                <a:solidFill>
                  <a:srgbClr val="339966"/>
                </a:solidFill>
              </a:rPr>
              <a:t>可访问</a:t>
            </a:r>
            <a:r>
              <a:rPr lang="en-US" altLang="zh-CN" dirty="0">
                <a:solidFill>
                  <a:srgbClr val="339966"/>
                </a:solidFill>
              </a:rPr>
              <a:t>A</a:t>
            </a:r>
            <a:r>
              <a:rPr lang="zh-CN" altLang="en-US" dirty="0">
                <a:solidFill>
                  <a:srgbClr val="339966"/>
                </a:solidFill>
              </a:rPr>
              <a:t>类对象的私有数据成员 </a:t>
            </a:r>
            <a:r>
              <a:rPr lang="en-US" altLang="zh-CN" dirty="0">
                <a:solidFill>
                  <a:srgbClr val="339966"/>
                </a:solidFill>
              </a:rPr>
              <a:t>x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a.Disp</a:t>
            </a:r>
            <a:r>
              <a:rPr lang="en-US" altLang="zh-CN" dirty="0">
                <a:solidFill>
                  <a:srgbClr val="FF0000"/>
                </a:solidFill>
              </a:rPr>
              <a:t>( )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rgbClr val="339966"/>
                </a:solidFill>
              </a:rPr>
              <a:t>//</a:t>
            </a:r>
            <a:r>
              <a:rPr lang="zh-CN" altLang="en-US" dirty="0">
                <a:solidFill>
                  <a:srgbClr val="339966"/>
                </a:solidFill>
              </a:rPr>
              <a:t>可访问</a:t>
            </a:r>
            <a:r>
              <a:rPr lang="en-US" altLang="zh-CN" dirty="0">
                <a:solidFill>
                  <a:srgbClr val="339966"/>
                </a:solidFill>
              </a:rPr>
              <a:t>A</a:t>
            </a:r>
            <a:r>
              <a:rPr lang="zh-CN" altLang="en-US" dirty="0">
                <a:solidFill>
                  <a:srgbClr val="339966"/>
                </a:solidFill>
              </a:rPr>
              <a:t>类对象的私有成员函数</a:t>
            </a:r>
            <a:r>
              <a:rPr lang="en-US" altLang="zh-CN" dirty="0" err="1">
                <a:solidFill>
                  <a:srgbClr val="339966"/>
                </a:solidFill>
              </a:rPr>
              <a:t>disp</a:t>
            </a:r>
            <a:r>
              <a:rPr lang="en-US" altLang="zh-CN" dirty="0">
                <a:solidFill>
                  <a:srgbClr val="339966"/>
                </a:solidFill>
              </a:rPr>
              <a:t>( )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};</a:t>
            </a:r>
          </a:p>
          <a:p>
            <a:pPr>
              <a:lnSpc>
                <a:spcPct val="9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main(void)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{  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	B </a:t>
            </a:r>
            <a:r>
              <a:rPr lang="en-US" altLang="zh-CN" dirty="0" err="1"/>
              <a:t>b</a:t>
            </a:r>
            <a:r>
              <a:rPr lang="en-US" altLang="zh-CN" dirty="0"/>
              <a:t>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	</a:t>
            </a:r>
            <a:r>
              <a:rPr lang="en-US" altLang="zh-CN" dirty="0" err="1"/>
              <a:t>b.Set</a:t>
            </a:r>
            <a:r>
              <a:rPr lang="en-US" altLang="zh-CN" dirty="0"/>
              <a:t>(3</a:t>
            </a:r>
            <a:r>
              <a:rPr lang="en-US" altLang="zh-CN" dirty="0" smtClean="0"/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	return </a:t>
            </a:r>
            <a:r>
              <a:rPr lang="en-US" altLang="zh-CN" dirty="0"/>
              <a:t>0;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	</a:t>
            </a:r>
            <a:r>
              <a:rPr lang="zh-CN" altLang="en-US" dirty="0">
                <a:solidFill>
                  <a:schemeClr val="accent2"/>
                </a:solidFill>
              </a:rPr>
              <a:t>程序输出 </a:t>
            </a:r>
            <a:r>
              <a:rPr lang="en-US" altLang="zh-CN" dirty="0">
                <a:solidFill>
                  <a:schemeClr val="accent2"/>
                </a:solidFill>
              </a:rPr>
              <a:t>x=3 </a:t>
            </a:r>
            <a:r>
              <a:rPr lang="zh-CN" altLang="en-US" dirty="0">
                <a:solidFill>
                  <a:schemeClr val="accent2"/>
                </a:solidFill>
              </a:rPr>
              <a:t>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76200" y="304800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C0000"/>
                </a:solidFill>
              </a:rPr>
              <a:t>11.3  </a:t>
            </a:r>
            <a:r>
              <a:rPr lang="zh-CN" altLang="en-US" dirty="0">
                <a:solidFill>
                  <a:srgbClr val="CC0000"/>
                </a:solidFill>
              </a:rPr>
              <a:t>常数据成员和常成员函数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5288" y="1052513"/>
            <a:ext cx="8424862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Char char="l"/>
            </a:pPr>
            <a:r>
              <a:rPr lang="en-US" altLang="zh-CN"/>
              <a:t> </a:t>
            </a:r>
            <a:r>
              <a:rPr lang="zh-CN" altLang="en-US"/>
              <a:t>私有数据成员可以通过公有成员函数接口修改。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Char char="l"/>
            </a:pPr>
            <a:r>
              <a:rPr lang="zh-CN" altLang="en-US"/>
              <a:t> 为了保证部分私有数据成员不被修改，</a:t>
            </a:r>
            <a:r>
              <a:rPr lang="en-US" altLang="zh-CN"/>
              <a:t>C++</a:t>
            </a:r>
            <a:r>
              <a:rPr lang="zh-CN" altLang="en-US"/>
              <a:t>提供了自动保护私有数据成员的机制，即常数据成员和常成员函数。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20267" y="3501008"/>
            <a:ext cx="5591893" cy="159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CC0000"/>
                </a:solidFill>
              </a:rPr>
              <a:t>11.3.1  </a:t>
            </a:r>
            <a:r>
              <a:rPr lang="zh-CN" altLang="en-US" dirty="0">
                <a:solidFill>
                  <a:srgbClr val="CC0000"/>
                </a:solidFill>
              </a:rPr>
              <a:t>常数据成员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方法是在类体中定义数据成员时，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在前面加上关键字</a:t>
            </a:r>
            <a:r>
              <a:rPr lang="en-US" altLang="zh-CN" dirty="0" err="1"/>
              <a:t>const</a:t>
            </a:r>
            <a:r>
              <a:rPr lang="zh-CN" altLang="en-US" dirty="0"/>
              <a:t>。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  <p:bldP spid="8192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52400" y="193675"/>
            <a:ext cx="8913813" cy="56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C0000"/>
                </a:solidFill>
              </a:rPr>
              <a:t>例如：</a:t>
            </a:r>
          </a:p>
          <a:p>
            <a:r>
              <a:rPr lang="en-US" altLang="zh-CN"/>
              <a:t>class Point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	int x, y; 		</a:t>
            </a:r>
            <a:r>
              <a:rPr lang="en-US" altLang="zh-CN">
                <a:solidFill>
                  <a:srgbClr val="339966"/>
                </a:solidFill>
              </a:rPr>
              <a:t>// </a:t>
            </a:r>
            <a:r>
              <a:rPr lang="zh-CN" altLang="en-US">
                <a:solidFill>
                  <a:srgbClr val="339966"/>
                </a:solidFill>
              </a:rPr>
              <a:t>点的坐标</a:t>
            </a:r>
          </a:p>
          <a:p>
            <a:r>
              <a:rPr lang="zh-CN" altLang="en-US"/>
              <a:t>	</a:t>
            </a:r>
            <a:r>
              <a:rPr lang="en-US" altLang="zh-CN">
                <a:solidFill>
                  <a:srgbClr val="CC0000"/>
                </a:solidFill>
              </a:rPr>
              <a:t>const</a:t>
            </a:r>
            <a:r>
              <a:rPr lang="en-US" altLang="zh-CN"/>
              <a:t> int color;	</a:t>
            </a:r>
            <a:r>
              <a:rPr lang="en-US" altLang="zh-CN">
                <a:solidFill>
                  <a:srgbClr val="339966"/>
                </a:solidFill>
              </a:rPr>
              <a:t>// </a:t>
            </a:r>
            <a:r>
              <a:rPr lang="zh-CN" altLang="en-US">
                <a:solidFill>
                  <a:srgbClr val="339966"/>
                </a:solidFill>
              </a:rPr>
              <a:t>点的颜色，</a:t>
            </a:r>
            <a:r>
              <a:rPr lang="en-US" altLang="zh-CN">
                <a:solidFill>
                  <a:srgbClr val="339966"/>
                </a:solidFill>
              </a:rPr>
              <a:t>color</a:t>
            </a:r>
            <a:r>
              <a:rPr lang="zh-CN" altLang="en-US">
                <a:solidFill>
                  <a:srgbClr val="339966"/>
                </a:solidFill>
              </a:rPr>
              <a:t>是常数据成员 </a:t>
            </a:r>
          </a:p>
          <a:p>
            <a:r>
              <a:rPr lang="en-US" altLang="zh-CN"/>
              <a:t>public:</a:t>
            </a:r>
          </a:p>
          <a:p>
            <a:r>
              <a:rPr lang="en-US" altLang="zh-CN"/>
              <a:t>	Point(int a=0, int b=0, int c=0): </a:t>
            </a:r>
            <a:r>
              <a:rPr lang="en-US" altLang="zh-CN">
                <a:solidFill>
                  <a:srgbClr val="CC0000"/>
                </a:solidFill>
              </a:rPr>
              <a:t>color(c)</a:t>
            </a:r>
            <a:r>
              <a:rPr lang="en-US" altLang="zh-CN"/>
              <a:t> </a:t>
            </a:r>
          </a:p>
          <a:p>
            <a:r>
              <a:rPr lang="en-US" altLang="zh-CN"/>
              <a:t>	{ x = a; y = b; }  </a:t>
            </a:r>
          </a:p>
          <a:p>
            <a:r>
              <a:rPr lang="en-US" altLang="zh-CN"/>
              <a:t>};</a:t>
            </a:r>
          </a:p>
          <a:p>
            <a:endParaRPr lang="en-US" altLang="zh-CN"/>
          </a:p>
          <a:p>
            <a:r>
              <a:rPr lang="en-US" altLang="zh-CN"/>
              <a:t>       </a:t>
            </a: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684213" y="4508500"/>
            <a:ext cx="8093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color</a:t>
            </a:r>
            <a:r>
              <a:rPr lang="zh-CN" altLang="en-US">
                <a:solidFill>
                  <a:srgbClr val="0000FF"/>
                </a:solidFill>
              </a:rPr>
              <a:t>的初始化只能在构造函数的成员初始化列表中</a:t>
            </a:r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5940425" y="3429000"/>
            <a:ext cx="122396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/>
      <p:bldP spid="829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76200" y="188640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Low"/>
            <a:r>
              <a:rPr lang="en-US" altLang="zh-CN">
                <a:solidFill>
                  <a:srgbClr val="CC0000"/>
                </a:solidFill>
              </a:rPr>
              <a:t>11.3.2  </a:t>
            </a:r>
            <a:r>
              <a:rPr lang="zh-CN" altLang="en-US">
                <a:solidFill>
                  <a:srgbClr val="CC0000"/>
                </a:solidFill>
              </a:rPr>
              <a:t>常成员函数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5288" y="936353"/>
            <a:ext cx="842486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/>
              <a:t>定义常成员函数的方法是在函数头尾部、参数的右括号后面加关键字</a:t>
            </a:r>
            <a:r>
              <a:rPr lang="en-US" altLang="zh-CN"/>
              <a:t>const</a:t>
            </a:r>
            <a:r>
              <a:rPr lang="zh-CN" altLang="en-US"/>
              <a:t>。 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53975" y="2376215"/>
            <a:ext cx="9197975" cy="286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CC0000"/>
                </a:solidFill>
              </a:rPr>
              <a:t>说明：</a:t>
            </a:r>
          </a:p>
          <a:p>
            <a:r>
              <a:rPr lang="en-US" altLang="zh-CN"/>
              <a:t>1</a:t>
            </a:r>
            <a:r>
              <a:rPr lang="zh-CN" altLang="en-US"/>
              <a:t>．常成员函数可以访问类的所有成员，</a:t>
            </a:r>
          </a:p>
          <a:p>
            <a:r>
              <a:rPr lang="zh-CN" altLang="en-US"/>
              <a:t>      但不能修改所有数据成员的值。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2</a:t>
            </a:r>
            <a:r>
              <a:rPr lang="zh-CN" altLang="en-US"/>
              <a:t>．一般成员函数也可以访问类的所有成员，</a:t>
            </a:r>
          </a:p>
          <a:p>
            <a:r>
              <a:rPr lang="zh-CN" altLang="en-US"/>
              <a:t>     它不能修改常数据成员的值，</a:t>
            </a:r>
          </a:p>
          <a:p>
            <a:r>
              <a:rPr lang="zh-CN" altLang="en-US"/>
              <a:t>     但是能修改除了常数据成员以外的其他数据成员的值。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323850" y="5689328"/>
            <a:ext cx="863804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CC0000"/>
                </a:solidFill>
                <a:ea typeface="宋体" pitchFamily="2" charset="-122"/>
              </a:rPr>
              <a:t>[</a:t>
            </a:r>
            <a:r>
              <a:rPr lang="zh-CN" altLang="en-US" dirty="0">
                <a:solidFill>
                  <a:srgbClr val="CC0000"/>
                </a:solidFill>
                <a:ea typeface="宋体" pitchFamily="2" charset="-122"/>
              </a:rPr>
              <a:t>例</a:t>
            </a:r>
            <a:r>
              <a:rPr lang="en-US" altLang="zh-CN" dirty="0">
                <a:solidFill>
                  <a:srgbClr val="CC0000"/>
                </a:solidFill>
                <a:ea typeface="宋体" pitchFamily="2" charset="-122"/>
              </a:rPr>
              <a:t>11.8] </a:t>
            </a:r>
            <a:r>
              <a:rPr lang="zh-CN" altLang="en-US" dirty="0">
                <a:ea typeface="宋体" pitchFamily="2" charset="-122"/>
              </a:rPr>
              <a:t>见 </a:t>
            </a:r>
            <a:r>
              <a:rPr lang="zh-CN" altLang="en-US" dirty="0"/>
              <a:t>“第</a:t>
            </a:r>
            <a:r>
              <a:rPr lang="en-US" altLang="zh-CN" dirty="0"/>
              <a:t>11</a:t>
            </a:r>
            <a:r>
              <a:rPr lang="zh-CN" altLang="en-US" dirty="0"/>
              <a:t>章 类和对象的其他特性</a:t>
            </a:r>
            <a:r>
              <a:rPr lang="en-US" altLang="zh-CN" dirty="0"/>
              <a:t>(</a:t>
            </a:r>
            <a:r>
              <a:rPr lang="zh-CN" altLang="en-US" dirty="0"/>
              <a:t>例子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docx</a:t>
            </a:r>
            <a:r>
              <a:rPr lang="en-US" altLang="zh-CN" dirty="0" smtClean="0"/>
              <a:t>”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  <p:bldP spid="83972" grpId="0" autoUpdateAnimBg="0"/>
      <p:bldP spid="8397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476250"/>
            <a:ext cx="91979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>
                <a:solidFill>
                  <a:srgbClr val="CC0000"/>
                </a:solidFill>
              </a:rPr>
              <a:t>说明（续）：</a:t>
            </a:r>
          </a:p>
          <a:p>
            <a:r>
              <a:rPr lang="en-US" altLang="zh-CN"/>
              <a:t>3</a:t>
            </a:r>
            <a:r>
              <a:rPr lang="zh-CN" altLang="en-US"/>
              <a:t>．</a:t>
            </a:r>
            <a:r>
              <a:rPr lang="en-US" altLang="zh-CN"/>
              <a:t>const</a:t>
            </a:r>
            <a:r>
              <a:rPr lang="zh-CN" altLang="en-US"/>
              <a:t>是函数类型的一部分，在声明和定义常成员函数时都要加关键字</a:t>
            </a:r>
            <a:r>
              <a:rPr lang="en-US" altLang="zh-CN"/>
              <a:t>const</a:t>
            </a:r>
            <a:r>
              <a:rPr lang="zh-CN" altLang="en-US"/>
              <a:t>。而且</a:t>
            </a:r>
            <a:r>
              <a:rPr lang="en-US" altLang="zh-CN"/>
              <a:t>const</a:t>
            </a:r>
            <a:r>
              <a:rPr lang="zh-CN" altLang="en-US"/>
              <a:t>也参与重载函数的区分。</a:t>
            </a:r>
          </a:p>
          <a:p>
            <a:r>
              <a:rPr lang="en-US" altLang="zh-CN"/>
              <a:t>4</a:t>
            </a:r>
            <a:r>
              <a:rPr lang="zh-CN" altLang="en-US"/>
              <a:t>．常对象只能调用常成员函数。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250825" y="2565400"/>
            <a:ext cx="863804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CC0000"/>
                </a:solidFill>
                <a:ea typeface="宋体" pitchFamily="2" charset="-122"/>
              </a:rPr>
              <a:t>[</a:t>
            </a:r>
            <a:r>
              <a:rPr lang="zh-CN" altLang="en-US" dirty="0">
                <a:solidFill>
                  <a:srgbClr val="CC0000"/>
                </a:solidFill>
                <a:ea typeface="宋体" pitchFamily="2" charset="-122"/>
              </a:rPr>
              <a:t>例</a:t>
            </a:r>
            <a:r>
              <a:rPr lang="en-US" altLang="zh-CN" dirty="0">
                <a:solidFill>
                  <a:srgbClr val="CC0000"/>
                </a:solidFill>
                <a:ea typeface="宋体" pitchFamily="2" charset="-122"/>
              </a:rPr>
              <a:t>11.9] </a:t>
            </a:r>
            <a:r>
              <a:rPr lang="zh-CN" altLang="en-US" dirty="0">
                <a:ea typeface="宋体" pitchFamily="2" charset="-122"/>
              </a:rPr>
              <a:t>见 </a:t>
            </a:r>
            <a:r>
              <a:rPr lang="zh-CN" altLang="en-US" dirty="0"/>
              <a:t>“第</a:t>
            </a:r>
            <a:r>
              <a:rPr lang="en-US" altLang="zh-CN" dirty="0"/>
              <a:t>11</a:t>
            </a:r>
            <a:r>
              <a:rPr lang="zh-CN" altLang="en-US" dirty="0"/>
              <a:t>章 类和对象的其他特性</a:t>
            </a:r>
            <a:r>
              <a:rPr lang="en-US" altLang="zh-CN" dirty="0"/>
              <a:t>(</a:t>
            </a:r>
            <a:r>
              <a:rPr lang="zh-CN" altLang="en-US" dirty="0"/>
              <a:t>例子</a:t>
            </a:r>
            <a:r>
              <a:rPr lang="en-US" altLang="zh-CN" dirty="0" smtClean="0"/>
              <a:t>).</a:t>
            </a:r>
            <a:r>
              <a:rPr lang="en-US" altLang="zh-CN" dirty="0" err="1" smtClean="0"/>
              <a:t>docx</a:t>
            </a:r>
            <a:r>
              <a:rPr lang="en-US" altLang="zh-CN" dirty="0" smtClean="0"/>
              <a:t>”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5288" y="260350"/>
            <a:ext cx="73453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/>
              <a:t>5</a:t>
            </a:r>
            <a:r>
              <a:rPr lang="zh-CN" altLang="en-US"/>
              <a:t>．若需要修改常对象中的某个数据成员。</a:t>
            </a:r>
          </a:p>
          <a:p>
            <a:r>
              <a:rPr lang="zh-CN" altLang="en-US"/>
              <a:t>可将数据成员定义为</a:t>
            </a:r>
            <a:r>
              <a:rPr lang="en-US" altLang="zh-CN"/>
              <a:t>mutable</a:t>
            </a:r>
            <a:r>
              <a:rPr lang="zh-CN" altLang="en-US"/>
              <a:t>类型。 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468313" y="1438275"/>
            <a:ext cx="6516687" cy="563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zh-CN" sz="2400" dirty="0">
                <a:solidFill>
                  <a:srgbClr val="CC0000"/>
                </a:solidFill>
              </a:rPr>
              <a:t>例如：</a:t>
            </a:r>
          </a:p>
          <a:p>
            <a:r>
              <a:rPr lang="zh-CN" altLang="zh-CN" sz="2400" dirty="0"/>
              <a:t>class Sample</a:t>
            </a:r>
          </a:p>
          <a:p>
            <a:r>
              <a:rPr lang="zh-CN" altLang="zh-CN" sz="2400" dirty="0"/>
              <a:t>{</a:t>
            </a:r>
          </a:p>
          <a:p>
            <a:r>
              <a:rPr lang="zh-CN" altLang="zh-CN" sz="2400" dirty="0"/>
              <a:t>	</a:t>
            </a:r>
            <a:r>
              <a:rPr lang="zh-CN" altLang="zh-CN" sz="2400" dirty="0">
                <a:solidFill>
                  <a:srgbClr val="0000FF"/>
                </a:solidFill>
              </a:rPr>
              <a:t>mutable</a:t>
            </a:r>
            <a:r>
              <a:rPr lang="zh-CN" altLang="zh-CN" sz="2400" dirty="0"/>
              <a:t> int x;	 </a:t>
            </a:r>
          </a:p>
          <a:p>
            <a:r>
              <a:rPr lang="zh-CN" altLang="zh-CN" sz="2400" dirty="0"/>
              <a:t>public:</a:t>
            </a:r>
          </a:p>
          <a:p>
            <a:r>
              <a:rPr lang="zh-CN" altLang="zh-CN" sz="2400" dirty="0"/>
              <a:t>	Sample(int a=0): x(a) { } </a:t>
            </a:r>
          </a:p>
          <a:p>
            <a:r>
              <a:rPr lang="zh-CN" altLang="zh-CN" sz="2400" dirty="0"/>
              <a:t>	</a:t>
            </a:r>
            <a:r>
              <a:rPr lang="zh-CN" altLang="zh-CN" sz="2400" dirty="0">
                <a:solidFill>
                  <a:srgbClr val="0000FF"/>
                </a:solidFill>
              </a:rPr>
              <a:t>void Set( ) const { x = 5; }</a:t>
            </a:r>
          </a:p>
          <a:p>
            <a:r>
              <a:rPr lang="zh-CN" altLang="zh-CN" sz="2400" dirty="0"/>
              <a:t>};</a:t>
            </a:r>
          </a:p>
          <a:p>
            <a:r>
              <a:rPr lang="en-US" altLang="zh-CN" sz="2400" dirty="0" err="1" smtClean="0"/>
              <a:t>int</a:t>
            </a:r>
            <a:r>
              <a:rPr lang="zh-CN" altLang="zh-CN" sz="2400" dirty="0" smtClean="0"/>
              <a:t> </a:t>
            </a:r>
            <a:r>
              <a:rPr lang="zh-CN" altLang="zh-CN" sz="2400" dirty="0"/>
              <a:t>main( )</a:t>
            </a:r>
          </a:p>
          <a:p>
            <a:r>
              <a:rPr lang="zh-CN" altLang="zh-CN" sz="2400" dirty="0"/>
              <a:t>{ </a:t>
            </a:r>
          </a:p>
          <a:p>
            <a:r>
              <a:rPr lang="zh-CN" altLang="zh-CN" sz="2400" dirty="0"/>
              <a:t>	const Sample s(8);</a:t>
            </a:r>
          </a:p>
          <a:p>
            <a:endParaRPr lang="zh-CN" altLang="zh-CN" sz="2400" dirty="0"/>
          </a:p>
          <a:p>
            <a:r>
              <a:rPr lang="zh-CN" altLang="zh-CN" sz="2400" dirty="0"/>
              <a:t>	s.Set( );   </a:t>
            </a:r>
            <a:r>
              <a:rPr lang="zh-CN" altLang="zh-CN" sz="2400" dirty="0">
                <a:solidFill>
                  <a:srgbClr val="008000"/>
                </a:solidFill>
              </a:rPr>
              <a:t>// 合法操作 </a:t>
            </a:r>
            <a:endParaRPr lang="en-US" altLang="zh-CN" sz="2400" dirty="0" smtClean="0">
              <a:solidFill>
                <a:srgbClr val="008000"/>
              </a:solidFill>
            </a:endParaRPr>
          </a:p>
          <a:p>
            <a:r>
              <a:rPr lang="en-US" altLang="zh-CN" sz="2400" dirty="0">
                <a:solidFill>
                  <a:srgbClr val="008000"/>
                </a:solidFill>
              </a:rPr>
              <a:t>	</a:t>
            </a:r>
            <a:r>
              <a:rPr lang="en-US" altLang="zh-CN" sz="2400" dirty="0" smtClean="0"/>
              <a:t>return </a:t>
            </a:r>
            <a:r>
              <a:rPr lang="en-US" altLang="zh-CN" sz="2400" dirty="0"/>
              <a:t>0;</a:t>
            </a:r>
            <a:endParaRPr lang="zh-CN" altLang="zh-CN" sz="2400" dirty="0"/>
          </a:p>
          <a:p>
            <a:r>
              <a:rPr lang="zh-CN" altLang="zh-CN" sz="2400" dirty="0"/>
              <a:t>}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476250"/>
            <a:ext cx="91979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Low"/>
            <a:r>
              <a:rPr lang="en-US" altLang="zh-CN"/>
              <a:t>6</a:t>
            </a:r>
            <a:r>
              <a:rPr lang="zh-CN" altLang="en-US"/>
              <a:t>．常成员函数不能调用另一个非</a:t>
            </a:r>
            <a:r>
              <a:rPr lang="en-US" altLang="zh-CN"/>
              <a:t>const</a:t>
            </a:r>
            <a:r>
              <a:rPr lang="zh-CN" altLang="en-US"/>
              <a:t>成员函数。</a:t>
            </a:r>
          </a:p>
          <a:p>
            <a:pPr algn="justLow"/>
            <a:r>
              <a:rPr lang="zh-CN" altLang="en-US"/>
              <a:t>因为如果调用了，则常成员函数可能通过非</a:t>
            </a:r>
            <a:r>
              <a:rPr lang="en-US" altLang="zh-CN"/>
              <a:t>const</a:t>
            </a:r>
            <a:r>
              <a:rPr lang="zh-CN" altLang="en-US"/>
              <a:t>成员函数修改数据成员的值。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1905000" y="2895600"/>
            <a:ext cx="4953000" cy="519113"/>
            <a:chOff x="1296" y="1824"/>
            <a:chExt cx="3120" cy="327"/>
          </a:xfrm>
        </p:grpSpPr>
        <p:sp>
          <p:nvSpPr>
            <p:cNvPr id="3075" name="Text Box 3"/>
            <p:cNvSpPr txBox="1">
              <a:spLocks noChangeArrowheads="1"/>
            </p:cNvSpPr>
            <p:nvPr/>
          </p:nvSpPr>
          <p:spPr bwMode="auto">
            <a:xfrm>
              <a:off x="2332" y="1824"/>
              <a:ext cx="7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本章完</a:t>
              </a:r>
            </a:p>
          </p:txBody>
        </p:sp>
        <p:sp>
          <p:nvSpPr>
            <p:cNvPr id="3076" name="Line 4"/>
            <p:cNvSpPr>
              <a:spLocks noChangeShapeType="1"/>
            </p:cNvSpPr>
            <p:nvPr/>
          </p:nvSpPr>
          <p:spPr bwMode="auto">
            <a:xfrm>
              <a:off x="1296" y="201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7" name="Line 5"/>
            <p:cNvSpPr>
              <a:spLocks noChangeShapeType="1"/>
            </p:cNvSpPr>
            <p:nvPr/>
          </p:nvSpPr>
          <p:spPr bwMode="auto">
            <a:xfrm>
              <a:off x="3264" y="201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03213" y="157163"/>
            <a:ext cx="77739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如果将类的一个成员定义成</a:t>
            </a:r>
            <a:r>
              <a:rPr lang="zh-CN" altLang="en-US">
                <a:solidFill>
                  <a:srgbClr val="FF0000"/>
                </a:solidFill>
              </a:rPr>
              <a:t>静态型</a:t>
            </a:r>
            <a:r>
              <a:rPr lang="zh-CN" altLang="en-US"/>
              <a:t>的，</a:t>
            </a:r>
          </a:p>
          <a:p>
            <a:r>
              <a:rPr lang="zh-CN" altLang="en-US"/>
              <a:t>则该类的</a:t>
            </a:r>
            <a:r>
              <a:rPr lang="zh-CN" altLang="en-US">
                <a:solidFill>
                  <a:srgbClr val="FF0000"/>
                </a:solidFill>
              </a:rPr>
              <a:t>所有对象</a:t>
            </a:r>
            <a:r>
              <a:rPr lang="zh-CN" altLang="en-US"/>
              <a:t>的该成员共用同一存储空间。 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312738" y="1147763"/>
            <a:ext cx="6238875" cy="2490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class Sample</a:t>
            </a:r>
          </a:p>
          <a:p>
            <a:pPr>
              <a:lnSpc>
                <a:spcPct val="80000"/>
              </a:lnSpc>
            </a:pPr>
            <a:r>
              <a:rPr lang="en-US" altLang="zh-CN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accent2"/>
                </a:solidFill>
              </a:rPr>
              <a:t>private:</a:t>
            </a:r>
          </a:p>
          <a:p>
            <a:pPr>
              <a:lnSpc>
                <a:spcPct val="80000"/>
              </a:lnSpc>
            </a:pPr>
            <a:r>
              <a:rPr lang="en-US" altLang="zh-CN"/>
              <a:t>	int a, b, c ; </a:t>
            </a:r>
          </a:p>
          <a:p>
            <a:pPr>
              <a:lnSpc>
                <a:spcPct val="80000"/>
              </a:lnSpc>
            </a:pPr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static int d ;</a:t>
            </a:r>
            <a:r>
              <a:rPr lang="en-US" altLang="zh-CN"/>
              <a:t>  </a:t>
            </a:r>
            <a:r>
              <a:rPr lang="en-US" altLang="zh-CN">
                <a:solidFill>
                  <a:srgbClr val="339966"/>
                </a:solidFill>
              </a:rPr>
              <a:t>// </a:t>
            </a:r>
            <a:r>
              <a:rPr lang="zh-CN" altLang="en-US">
                <a:solidFill>
                  <a:srgbClr val="339966"/>
                </a:solidFill>
              </a:rPr>
              <a:t>定义静态数据成员</a:t>
            </a:r>
          </a:p>
          <a:p>
            <a:pPr>
              <a:lnSpc>
                <a:spcPct val="80000"/>
              </a:lnSpc>
            </a:pPr>
            <a:r>
              <a:rPr lang="zh-CN" altLang="en-US"/>
              <a:t>    </a:t>
            </a:r>
            <a:r>
              <a:rPr lang="en-US" altLang="zh-CN"/>
              <a:t>……</a:t>
            </a:r>
          </a:p>
          <a:p>
            <a:pPr>
              <a:lnSpc>
                <a:spcPct val="80000"/>
              </a:lnSpc>
            </a:pPr>
            <a:r>
              <a:rPr lang="en-US" altLang="zh-CN"/>
              <a:t>}  </a:t>
            </a:r>
            <a:r>
              <a:rPr lang="en-US" altLang="zh-CN">
                <a:solidFill>
                  <a:srgbClr val="CC0000"/>
                </a:solidFill>
              </a:rPr>
              <a:t>s1</a:t>
            </a:r>
            <a:r>
              <a:rPr lang="en-US" altLang="zh-CN"/>
              <a:t>, </a:t>
            </a:r>
            <a:r>
              <a:rPr lang="en-US" altLang="zh-CN">
                <a:solidFill>
                  <a:srgbClr val="CC0000"/>
                </a:solidFill>
              </a:rPr>
              <a:t>s2</a:t>
            </a:r>
            <a:r>
              <a:rPr lang="en-US" altLang="zh-CN"/>
              <a:t>, </a:t>
            </a:r>
            <a:r>
              <a:rPr lang="en-US" altLang="zh-CN">
                <a:solidFill>
                  <a:srgbClr val="CC0000"/>
                </a:solidFill>
              </a:rPr>
              <a:t>s3</a:t>
            </a:r>
            <a:r>
              <a:rPr lang="en-US" altLang="zh-CN"/>
              <a:t>;</a:t>
            </a:r>
          </a:p>
        </p:txBody>
      </p:sp>
      <p:grpSp>
        <p:nvGrpSpPr>
          <p:cNvPr id="58388" name="Group 20"/>
          <p:cNvGrpSpPr>
            <a:grpSpLocks/>
          </p:cNvGrpSpPr>
          <p:nvPr/>
        </p:nvGrpSpPr>
        <p:grpSpPr bwMode="auto">
          <a:xfrm>
            <a:off x="379413" y="3738563"/>
            <a:ext cx="7239000" cy="2281237"/>
            <a:chOff x="384" y="2688"/>
            <a:chExt cx="4560" cy="1437"/>
          </a:xfrm>
        </p:grpSpPr>
        <p:grpSp>
          <p:nvGrpSpPr>
            <p:cNvPr id="58384" name="Group 16"/>
            <p:cNvGrpSpPr>
              <a:grpSpLocks/>
            </p:cNvGrpSpPr>
            <p:nvPr/>
          </p:nvGrpSpPr>
          <p:grpSpPr bwMode="auto">
            <a:xfrm>
              <a:off x="384" y="2688"/>
              <a:ext cx="4560" cy="960"/>
              <a:chOff x="96" y="2688"/>
              <a:chExt cx="4560" cy="960"/>
            </a:xfrm>
          </p:grpSpPr>
          <p:sp>
            <p:nvSpPr>
              <p:cNvPr id="58373" name="Text Box 5"/>
              <p:cNvSpPr txBox="1">
                <a:spLocks noChangeArrowheads="1"/>
              </p:cNvSpPr>
              <p:nvPr/>
            </p:nvSpPr>
            <p:spPr bwMode="auto">
              <a:xfrm>
                <a:off x="384" y="2749"/>
                <a:ext cx="1094" cy="88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/>
                  <a:t>a</a:t>
                </a:r>
              </a:p>
              <a:p>
                <a:pPr algn="just" eaLnBrk="0" hangingPunct="0"/>
                <a:r>
                  <a:rPr kumimoji="0" lang="en-US" altLang="zh-CN"/>
                  <a:t>b</a:t>
                </a:r>
              </a:p>
              <a:p>
                <a:pPr algn="just" eaLnBrk="0" hangingPunct="0"/>
                <a:r>
                  <a:rPr kumimoji="0" lang="en-US" altLang="zh-CN"/>
                  <a:t>c</a:t>
                </a:r>
              </a:p>
            </p:txBody>
          </p:sp>
          <p:sp>
            <p:nvSpPr>
              <p:cNvPr id="58374" name="Text Box 6"/>
              <p:cNvSpPr txBox="1">
                <a:spLocks noChangeArrowheads="1"/>
              </p:cNvSpPr>
              <p:nvPr/>
            </p:nvSpPr>
            <p:spPr bwMode="auto">
              <a:xfrm>
                <a:off x="96" y="2688"/>
                <a:ext cx="355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>
                    <a:solidFill>
                      <a:srgbClr val="CC0000"/>
                    </a:solidFill>
                  </a:rPr>
                  <a:t>s1                       s2                          s3</a:t>
                </a:r>
              </a:p>
            </p:txBody>
          </p:sp>
          <p:sp>
            <p:nvSpPr>
              <p:cNvPr id="58375" name="Line 7"/>
              <p:cNvSpPr>
                <a:spLocks noChangeShapeType="1"/>
              </p:cNvSpPr>
              <p:nvPr/>
            </p:nvSpPr>
            <p:spPr bwMode="auto">
              <a:xfrm>
                <a:off x="388" y="3056"/>
                <a:ext cx="10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76" name="Line 8"/>
              <p:cNvSpPr>
                <a:spLocks noChangeShapeType="1"/>
              </p:cNvSpPr>
              <p:nvPr/>
            </p:nvSpPr>
            <p:spPr bwMode="auto">
              <a:xfrm>
                <a:off x="388" y="3344"/>
                <a:ext cx="10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77" name="Text Box 9"/>
              <p:cNvSpPr txBox="1">
                <a:spLocks noChangeArrowheads="1"/>
              </p:cNvSpPr>
              <p:nvPr/>
            </p:nvSpPr>
            <p:spPr bwMode="auto">
              <a:xfrm>
                <a:off x="1940" y="2746"/>
                <a:ext cx="1094" cy="88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/>
                  <a:t>a</a:t>
                </a:r>
              </a:p>
              <a:p>
                <a:pPr algn="just" eaLnBrk="0" hangingPunct="0"/>
                <a:r>
                  <a:rPr kumimoji="0" lang="en-US" altLang="zh-CN"/>
                  <a:t>b</a:t>
                </a:r>
              </a:p>
              <a:p>
                <a:pPr algn="just" eaLnBrk="0" hangingPunct="0"/>
                <a:r>
                  <a:rPr kumimoji="0" lang="en-US" altLang="zh-CN"/>
                  <a:t>c</a:t>
                </a:r>
              </a:p>
            </p:txBody>
          </p:sp>
          <p:sp>
            <p:nvSpPr>
              <p:cNvPr id="58378" name="Line 10"/>
              <p:cNvSpPr>
                <a:spLocks noChangeShapeType="1"/>
              </p:cNvSpPr>
              <p:nvPr/>
            </p:nvSpPr>
            <p:spPr bwMode="auto">
              <a:xfrm>
                <a:off x="1940" y="3053"/>
                <a:ext cx="10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79" name="Line 11"/>
              <p:cNvSpPr>
                <a:spLocks noChangeShapeType="1"/>
              </p:cNvSpPr>
              <p:nvPr/>
            </p:nvSpPr>
            <p:spPr bwMode="auto">
              <a:xfrm>
                <a:off x="1940" y="3341"/>
                <a:ext cx="10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1" name="Text Box 13"/>
              <p:cNvSpPr txBox="1">
                <a:spLocks noChangeArrowheads="1"/>
              </p:cNvSpPr>
              <p:nvPr/>
            </p:nvSpPr>
            <p:spPr bwMode="auto">
              <a:xfrm>
                <a:off x="3562" y="2765"/>
                <a:ext cx="1094" cy="88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kumimoji="0" lang="en-US" altLang="zh-CN"/>
                  <a:t>a</a:t>
                </a:r>
              </a:p>
              <a:p>
                <a:pPr algn="just" eaLnBrk="0" hangingPunct="0"/>
                <a:r>
                  <a:rPr kumimoji="0" lang="en-US" altLang="zh-CN"/>
                  <a:t>b</a:t>
                </a:r>
              </a:p>
              <a:p>
                <a:pPr algn="just" eaLnBrk="0" hangingPunct="0"/>
                <a:r>
                  <a:rPr kumimoji="0" lang="en-US" altLang="zh-CN"/>
                  <a:t>c</a:t>
                </a:r>
              </a:p>
            </p:txBody>
          </p:sp>
          <p:sp>
            <p:nvSpPr>
              <p:cNvPr id="58382" name="Line 14"/>
              <p:cNvSpPr>
                <a:spLocks noChangeShapeType="1"/>
              </p:cNvSpPr>
              <p:nvPr/>
            </p:nvSpPr>
            <p:spPr bwMode="auto">
              <a:xfrm>
                <a:off x="3552" y="3072"/>
                <a:ext cx="10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3" name="Line 15"/>
              <p:cNvSpPr>
                <a:spLocks noChangeShapeType="1"/>
              </p:cNvSpPr>
              <p:nvPr/>
            </p:nvSpPr>
            <p:spPr bwMode="auto">
              <a:xfrm>
                <a:off x="3552" y="3360"/>
                <a:ext cx="10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387" name="Group 19"/>
            <p:cNvGrpSpPr>
              <a:grpSpLocks/>
            </p:cNvGrpSpPr>
            <p:nvPr/>
          </p:nvGrpSpPr>
          <p:grpSpPr bwMode="auto">
            <a:xfrm>
              <a:off x="638" y="3696"/>
              <a:ext cx="1954" cy="429"/>
              <a:chOff x="638" y="3696"/>
              <a:chExt cx="1954" cy="429"/>
            </a:xfrm>
          </p:grpSpPr>
          <p:sp>
            <p:nvSpPr>
              <p:cNvPr id="58385" name="Text Box 17"/>
              <p:cNvSpPr txBox="1">
                <a:spLocks noChangeArrowheads="1"/>
              </p:cNvSpPr>
              <p:nvPr/>
            </p:nvSpPr>
            <p:spPr bwMode="auto">
              <a:xfrm>
                <a:off x="1488" y="3792"/>
                <a:ext cx="1104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altLang="zh-CN">
                    <a:solidFill>
                      <a:srgbClr val="FF0000"/>
                    </a:solidFill>
                  </a:rPr>
                  <a:t>d</a:t>
                </a:r>
              </a:p>
            </p:txBody>
          </p:sp>
          <p:sp>
            <p:nvSpPr>
              <p:cNvPr id="58386" name="Text Box 18"/>
              <p:cNvSpPr txBox="1">
                <a:spLocks noChangeArrowheads="1"/>
              </p:cNvSpPr>
              <p:nvPr/>
            </p:nvSpPr>
            <p:spPr bwMode="auto">
              <a:xfrm>
                <a:off x="638" y="3696"/>
                <a:ext cx="8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 sz="2400">
                    <a:solidFill>
                      <a:srgbClr val="CC0000"/>
                    </a:solidFill>
                  </a:rPr>
                  <a:t>Sample::</a:t>
                </a:r>
              </a:p>
            </p:txBody>
          </p:sp>
        </p:grpSp>
      </p:grp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4113213" y="5513388"/>
            <a:ext cx="4559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CC0000"/>
                </a:solidFill>
              </a:rPr>
              <a:t>静态数据成员是属于类的。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0" grpId="0" animBg="1" autoUpdateAnimBg="0"/>
      <p:bldP spid="5838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27000" y="125413"/>
            <a:ext cx="7858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2.</a:t>
            </a:r>
            <a:r>
              <a:rPr lang="zh-CN" altLang="en-US">
                <a:solidFill>
                  <a:srgbClr val="CC0000"/>
                </a:solidFill>
              </a:rPr>
              <a:t>静态数据成员的初始化 </a:t>
            </a:r>
            <a:r>
              <a:rPr lang="en-US" altLang="zh-CN">
                <a:solidFill>
                  <a:srgbClr val="CC0000"/>
                </a:solidFill>
              </a:rPr>
              <a:t>—— </a:t>
            </a:r>
            <a:r>
              <a:rPr lang="zh-CN" altLang="en-US"/>
              <a:t>必需在类体外进行 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762000" y="609600"/>
            <a:ext cx="6238875" cy="3173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class Sample</a:t>
            </a:r>
          </a:p>
          <a:p>
            <a:pPr>
              <a:lnSpc>
                <a:spcPct val="80000"/>
              </a:lnSpc>
            </a:pPr>
            <a:r>
              <a:rPr lang="en-US" altLang="zh-CN"/>
              <a:t>{</a:t>
            </a:r>
          </a:p>
          <a:p>
            <a:pPr>
              <a:lnSpc>
                <a:spcPct val="80000"/>
              </a:lnSpc>
            </a:pPr>
            <a:r>
              <a:rPr lang="en-US" altLang="zh-CN"/>
              <a:t>private:</a:t>
            </a:r>
          </a:p>
          <a:p>
            <a:pPr>
              <a:lnSpc>
                <a:spcPct val="80000"/>
              </a:lnSpc>
            </a:pPr>
            <a:r>
              <a:rPr lang="en-US" altLang="zh-CN"/>
              <a:t>	int a, b, c ; </a:t>
            </a:r>
          </a:p>
          <a:p>
            <a:pPr>
              <a:lnSpc>
                <a:spcPct val="80000"/>
              </a:lnSpc>
            </a:pPr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static int d ;</a:t>
            </a:r>
            <a:r>
              <a:rPr lang="en-US" altLang="zh-CN"/>
              <a:t>  </a:t>
            </a:r>
            <a:r>
              <a:rPr lang="en-US" altLang="zh-CN">
                <a:solidFill>
                  <a:srgbClr val="339966"/>
                </a:solidFill>
              </a:rPr>
              <a:t>// </a:t>
            </a:r>
            <a:r>
              <a:rPr lang="zh-CN" altLang="en-US">
                <a:solidFill>
                  <a:srgbClr val="339966"/>
                </a:solidFill>
              </a:rPr>
              <a:t>定义静态数据成员</a:t>
            </a:r>
          </a:p>
          <a:p>
            <a:pPr>
              <a:lnSpc>
                <a:spcPct val="80000"/>
              </a:lnSpc>
            </a:pPr>
            <a:r>
              <a:rPr lang="zh-CN" altLang="en-US"/>
              <a:t>    </a:t>
            </a:r>
            <a:r>
              <a:rPr lang="en-US" altLang="zh-CN"/>
              <a:t>……</a:t>
            </a:r>
          </a:p>
          <a:p>
            <a:pPr>
              <a:lnSpc>
                <a:spcPct val="80000"/>
              </a:lnSpc>
            </a:pPr>
            <a:r>
              <a:rPr lang="en-US" altLang="zh-CN"/>
              <a:t>}  s1, s2, s3;</a:t>
            </a:r>
          </a:p>
          <a:p>
            <a:pPr>
              <a:lnSpc>
                <a:spcPct val="80000"/>
              </a:lnSpc>
            </a:pPr>
            <a:endParaRPr lang="en-US" altLang="zh-CN"/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FF0000"/>
                </a:solidFill>
              </a:rPr>
              <a:t>int Sample::d = 10; </a:t>
            </a:r>
            <a:r>
              <a:rPr lang="en-US" altLang="zh-CN">
                <a:solidFill>
                  <a:srgbClr val="339966"/>
                </a:solidFill>
              </a:rPr>
              <a:t>// </a:t>
            </a:r>
            <a:r>
              <a:rPr lang="zh-CN" altLang="en-US">
                <a:solidFill>
                  <a:srgbClr val="339966"/>
                </a:solidFill>
              </a:rPr>
              <a:t>初始化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52400" y="4365625"/>
            <a:ext cx="55340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0000"/>
                </a:solidFill>
              </a:rPr>
              <a:t>3.</a:t>
            </a:r>
            <a:r>
              <a:rPr lang="zh-CN" altLang="en-US">
                <a:solidFill>
                  <a:srgbClr val="CC0000"/>
                </a:solidFill>
              </a:rPr>
              <a:t>静态数据成员的引用 </a:t>
            </a:r>
            <a:r>
              <a:rPr lang="en-US" altLang="zh-CN">
                <a:solidFill>
                  <a:srgbClr val="CC0000"/>
                </a:solidFill>
              </a:rPr>
              <a:t>—— </a:t>
            </a:r>
            <a:r>
              <a:rPr lang="zh-CN" altLang="en-US">
                <a:solidFill>
                  <a:srgbClr val="CC0000"/>
                </a:solidFill>
              </a:rPr>
              <a:t>例</a:t>
            </a:r>
            <a:r>
              <a:rPr lang="en-US" altLang="zh-CN">
                <a:solidFill>
                  <a:srgbClr val="CC0000"/>
                </a:solidFill>
              </a:rPr>
              <a:t>11.1</a:t>
            </a:r>
          </a:p>
          <a:p>
            <a:endParaRPr lang="en-US" altLang="zh-CN">
              <a:solidFill>
                <a:srgbClr val="CC0000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nimBg="1" autoUpdateAnimBg="0"/>
      <p:bldP spid="7475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52400" y="250825"/>
            <a:ext cx="8496237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11.1</a:t>
            </a:r>
            <a:r>
              <a:rPr lang="en-US" altLang="zh-CN" dirty="0"/>
              <a:t>  </a:t>
            </a:r>
            <a:r>
              <a:rPr lang="zh-CN" altLang="en-US" dirty="0"/>
              <a:t>静态数据成员的使用</a:t>
            </a:r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class </a:t>
            </a:r>
            <a:r>
              <a:rPr lang="en-US" altLang="zh-CN" dirty="0"/>
              <a:t>Sample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n;</a:t>
            </a:r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static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sum;       </a:t>
            </a:r>
            <a:r>
              <a:rPr lang="en-US" altLang="zh-CN" dirty="0">
                <a:solidFill>
                  <a:srgbClr val="339966"/>
                </a:solidFill>
              </a:rPr>
              <a:t>//</a:t>
            </a:r>
            <a:r>
              <a:rPr lang="zh-CN" altLang="en-US" dirty="0">
                <a:solidFill>
                  <a:srgbClr val="339966"/>
                </a:solidFill>
              </a:rPr>
              <a:t>静态成员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public:</a:t>
            </a:r>
          </a:p>
          <a:p>
            <a:r>
              <a:rPr lang="en-US" altLang="zh-CN" dirty="0"/>
              <a:t>	Sample(</a:t>
            </a:r>
            <a:r>
              <a:rPr lang="en-US" altLang="zh-CN" dirty="0" err="1"/>
              <a:t>int</a:t>
            </a:r>
            <a:r>
              <a:rPr lang="en-US" altLang="zh-CN" dirty="0"/>
              <a:t> x) { n=x; }</a:t>
            </a:r>
          </a:p>
          <a:p>
            <a:r>
              <a:rPr lang="en-US" altLang="zh-CN" dirty="0"/>
              <a:t>	void add( ){ sum+=n; }</a:t>
            </a:r>
          </a:p>
          <a:p>
            <a:r>
              <a:rPr lang="en-US" altLang="zh-CN" dirty="0"/>
              <a:t>	void </a:t>
            </a:r>
            <a:r>
              <a:rPr lang="en-US" altLang="zh-CN" dirty="0" err="1"/>
              <a:t>disp</a:t>
            </a:r>
            <a:r>
              <a:rPr lang="en-US" altLang="zh-CN" dirty="0"/>
              <a:t>( )   </a:t>
            </a:r>
          </a:p>
          <a:p>
            <a:r>
              <a:rPr lang="en-US" altLang="zh-CN" dirty="0"/>
              <a:t>	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&lt;&lt;"n="&lt;&lt;n&lt;&lt;",sum="&lt;&lt;sum&lt;&lt;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76200" y="152400"/>
            <a:ext cx="7741222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Sample::sum = 0;</a:t>
            </a:r>
            <a:r>
              <a:rPr lang="en-US" altLang="zh-CN" dirty="0"/>
              <a:t>      </a:t>
            </a:r>
            <a:r>
              <a:rPr lang="en-US" altLang="zh-CN" dirty="0">
                <a:solidFill>
                  <a:srgbClr val="339966"/>
                </a:solidFill>
              </a:rPr>
              <a:t>//</a:t>
            </a:r>
            <a:r>
              <a:rPr lang="zh-CN" altLang="en-US" dirty="0">
                <a:solidFill>
                  <a:srgbClr val="339966"/>
                </a:solidFill>
              </a:rPr>
              <a:t>静态数据成员的初始化</a:t>
            </a:r>
          </a:p>
          <a:p>
            <a:pPr>
              <a:spcBef>
                <a:spcPct val="50000"/>
              </a:spcBef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 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Sample a(2), b(3), c(5);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a.add</a:t>
            </a:r>
            <a:r>
              <a:rPr lang="en-US" altLang="zh-CN" dirty="0"/>
              <a:t>( );	</a:t>
            </a:r>
            <a:r>
              <a:rPr lang="en-US" altLang="zh-CN" dirty="0" err="1"/>
              <a:t>a.disp</a:t>
            </a:r>
            <a:r>
              <a:rPr lang="en-US" altLang="zh-CN" dirty="0"/>
              <a:t>( 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b.add</a:t>
            </a:r>
            <a:r>
              <a:rPr lang="en-US" altLang="zh-CN" dirty="0"/>
              <a:t>( );	</a:t>
            </a:r>
            <a:r>
              <a:rPr lang="en-US" altLang="zh-CN" dirty="0" err="1"/>
              <a:t>b.disp</a:t>
            </a:r>
            <a:r>
              <a:rPr lang="en-US" altLang="zh-CN" dirty="0"/>
              <a:t>( 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c.add</a:t>
            </a:r>
            <a:r>
              <a:rPr lang="en-US" altLang="zh-CN" dirty="0"/>
              <a:t>( );	</a:t>
            </a:r>
            <a:r>
              <a:rPr lang="en-US" altLang="zh-CN" dirty="0" err="1"/>
              <a:t>c.disp</a:t>
            </a:r>
            <a:r>
              <a:rPr lang="en-US" altLang="zh-CN" dirty="0"/>
              <a:t>( );</a:t>
            </a:r>
          </a:p>
          <a:p>
            <a:r>
              <a:rPr lang="en-US" altLang="zh-CN" dirty="0"/>
              <a:t>       </a:t>
            </a:r>
            <a:r>
              <a:rPr lang="en-US" altLang="zh-CN" dirty="0">
                <a:solidFill>
                  <a:srgbClr val="339966"/>
                </a:solidFill>
              </a:rPr>
              <a:t>// A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&lt;&lt;"</a:t>
            </a:r>
            <a:r>
              <a:rPr lang="en-US" altLang="zh-CN" dirty="0" err="1"/>
              <a:t>sizeof</a:t>
            </a:r>
            <a:r>
              <a:rPr lang="en-US" altLang="zh-CN" dirty="0"/>
              <a:t>(a) : "&lt;&lt;</a:t>
            </a:r>
            <a:r>
              <a:rPr lang="en-US" altLang="zh-CN" dirty="0" err="1"/>
              <a:t>sizeof</a:t>
            </a:r>
            <a:r>
              <a:rPr lang="en-US" altLang="zh-CN" dirty="0"/>
              <a:t>(a)&lt;&lt;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&lt;&lt;"</a:t>
            </a:r>
            <a:r>
              <a:rPr lang="en-US" altLang="zh-CN" dirty="0" err="1"/>
              <a:t>sizeof</a:t>
            </a:r>
            <a:r>
              <a:rPr lang="en-US" altLang="zh-CN" dirty="0"/>
              <a:t>(b) : "&lt;&lt;</a:t>
            </a:r>
            <a:r>
              <a:rPr lang="en-US" altLang="zh-CN" dirty="0" err="1"/>
              <a:t>sizeof</a:t>
            </a:r>
            <a:r>
              <a:rPr lang="en-US" altLang="zh-CN" dirty="0"/>
              <a:t>(b)&lt;&lt;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&lt;&lt;"</a:t>
            </a:r>
            <a:r>
              <a:rPr lang="en-US" altLang="zh-CN" dirty="0" err="1"/>
              <a:t>sizeof</a:t>
            </a:r>
            <a:r>
              <a:rPr lang="en-US" altLang="zh-CN" dirty="0"/>
              <a:t>(c) : "&lt;&lt;</a:t>
            </a:r>
            <a:r>
              <a:rPr lang="en-US" altLang="zh-CN" dirty="0" err="1"/>
              <a:t>sizeof</a:t>
            </a:r>
            <a:r>
              <a:rPr lang="en-US" altLang="zh-CN" dirty="0"/>
              <a:t>(c)&lt;&lt;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return </a:t>
            </a:r>
            <a:r>
              <a:rPr lang="en-US" altLang="zh-CN" dirty="0"/>
              <a:t>0;</a:t>
            </a:r>
          </a:p>
          <a:p>
            <a:r>
              <a:rPr lang="en-US" altLang="zh-CN" dirty="0" smtClean="0"/>
              <a:t>} </a:t>
            </a:r>
            <a:endParaRPr lang="en-US" altLang="zh-CN" dirty="0"/>
          </a:p>
        </p:txBody>
      </p:sp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6477000" y="2819400"/>
            <a:ext cx="28194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indent="266700" algn="just" eaLnBrk="0" hangingPunct="0"/>
            <a:r>
              <a:rPr lang="zh-CN" altLang="en-US">
                <a:solidFill>
                  <a:schemeClr val="tx2"/>
                </a:solidFill>
              </a:rPr>
              <a:t>运行结果是：</a:t>
            </a:r>
          </a:p>
          <a:p>
            <a:pPr indent="266700" algn="just" eaLnBrk="0" hangingPunct="0"/>
            <a:r>
              <a:rPr lang="en-US" altLang="zh-CN">
                <a:solidFill>
                  <a:schemeClr val="accent2"/>
                </a:solidFill>
              </a:rPr>
              <a:t>n=2, sum=2</a:t>
            </a:r>
          </a:p>
          <a:p>
            <a:pPr indent="266700" algn="just" eaLnBrk="0" hangingPunct="0"/>
            <a:r>
              <a:rPr lang="en-US" altLang="zh-CN">
                <a:solidFill>
                  <a:schemeClr val="accent2"/>
                </a:solidFill>
              </a:rPr>
              <a:t>n=3, sum=5</a:t>
            </a:r>
          </a:p>
          <a:p>
            <a:pPr indent="266700" algn="just" eaLnBrk="0" hangingPunct="0"/>
            <a:r>
              <a:rPr lang="en-US" altLang="zh-CN">
                <a:solidFill>
                  <a:schemeClr val="accent2"/>
                </a:solidFill>
              </a:rPr>
              <a:t>n=5, sum=10</a:t>
            </a:r>
          </a:p>
          <a:p>
            <a:pPr indent="266700" algn="just" eaLnBrk="0" hangingPunct="0"/>
            <a:r>
              <a:rPr lang="en-US" altLang="zh-CN">
                <a:solidFill>
                  <a:schemeClr val="accent2"/>
                </a:solidFill>
              </a:rPr>
              <a:t>sizeof(a) : 4</a:t>
            </a:r>
          </a:p>
          <a:p>
            <a:pPr indent="266700" algn="just" eaLnBrk="0" hangingPunct="0"/>
            <a:r>
              <a:rPr lang="en-US" altLang="zh-CN">
                <a:solidFill>
                  <a:schemeClr val="accent2"/>
                </a:solidFill>
              </a:rPr>
              <a:t>sizeof(b) : 4</a:t>
            </a:r>
          </a:p>
          <a:p>
            <a:pPr indent="266700" algn="just" eaLnBrk="0" hangingPunct="0"/>
            <a:r>
              <a:rPr lang="en-US" altLang="zh-CN">
                <a:solidFill>
                  <a:schemeClr val="accent2"/>
                </a:solidFill>
              </a:rPr>
              <a:t>sizeof(c) : 4</a:t>
            </a:r>
          </a:p>
          <a:p>
            <a:pPr indent="266700" eaLnBrk="0" hangingPunct="0"/>
            <a:endParaRPr lang="en-US" altLang="zh-CN"/>
          </a:p>
        </p:txBody>
      </p:sp>
      <p:grpSp>
        <p:nvGrpSpPr>
          <p:cNvPr id="60422" name="Group 6"/>
          <p:cNvGrpSpPr>
            <a:grpSpLocks/>
          </p:cNvGrpSpPr>
          <p:nvPr/>
        </p:nvGrpSpPr>
        <p:grpSpPr bwMode="auto">
          <a:xfrm>
            <a:off x="228600" y="685800"/>
            <a:ext cx="8610600" cy="1371600"/>
            <a:chOff x="192" y="528"/>
            <a:chExt cx="5424" cy="864"/>
          </a:xfrm>
        </p:grpSpPr>
        <p:sp>
          <p:nvSpPr>
            <p:cNvPr id="60420" name="AutoShape 4"/>
            <p:cNvSpPr>
              <a:spLocks noChangeArrowheads="1"/>
            </p:cNvSpPr>
            <p:nvPr/>
          </p:nvSpPr>
          <p:spPr bwMode="auto">
            <a:xfrm>
              <a:off x="2880" y="576"/>
              <a:ext cx="2736" cy="816"/>
            </a:xfrm>
            <a:prstGeom prst="cloudCallout">
              <a:avLst>
                <a:gd name="adj1" fmla="val -104130"/>
                <a:gd name="adj2" fmla="val -51718"/>
              </a:avLst>
            </a:prstGeom>
            <a:solidFill>
              <a:srgbClr val="FFFFD9"/>
            </a:solidFill>
            <a:ln w="9525">
              <a:solidFill>
                <a:srgbClr val="3399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3200"/>
                <a:t>必须在类外初始化</a:t>
              </a:r>
              <a:endParaRPr lang="zh-CN" altLang="en-US" sz="2400"/>
            </a:p>
          </p:txBody>
        </p:sp>
        <p:sp>
          <p:nvSpPr>
            <p:cNvPr id="60421" name="Line 5"/>
            <p:cNvSpPr>
              <a:spLocks noChangeShapeType="1"/>
            </p:cNvSpPr>
            <p:nvPr/>
          </p:nvSpPr>
          <p:spPr bwMode="auto">
            <a:xfrm flipV="1">
              <a:off x="192" y="528"/>
              <a:ext cx="1872" cy="0"/>
            </a:xfrm>
            <a:prstGeom prst="line">
              <a:avLst/>
            </a:prstGeom>
            <a:noFill/>
            <a:ln w="762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444" name="AutoShape 28"/>
          <p:cNvSpPr>
            <a:spLocks noChangeArrowheads="1"/>
          </p:cNvSpPr>
          <p:nvPr/>
        </p:nvSpPr>
        <p:spPr bwMode="auto">
          <a:xfrm>
            <a:off x="990600" y="5257800"/>
            <a:ext cx="4572000" cy="13716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使用静态成员是为了解决</a:t>
            </a:r>
          </a:p>
          <a:p>
            <a:pPr algn="ctr"/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   对象之间的数据共享问题。 </a:t>
            </a:r>
          </a:p>
        </p:txBody>
      </p:sp>
      <p:grpSp>
        <p:nvGrpSpPr>
          <p:cNvPr id="60446" name="Group 30"/>
          <p:cNvGrpSpPr>
            <a:grpSpLocks/>
          </p:cNvGrpSpPr>
          <p:nvPr/>
        </p:nvGrpSpPr>
        <p:grpSpPr bwMode="auto">
          <a:xfrm>
            <a:off x="1828800" y="1371600"/>
            <a:ext cx="6248400" cy="2362200"/>
            <a:chOff x="1152" y="864"/>
            <a:chExt cx="3936" cy="1488"/>
          </a:xfrm>
        </p:grpSpPr>
        <p:grpSp>
          <p:nvGrpSpPr>
            <p:cNvPr id="60442" name="Group 26"/>
            <p:cNvGrpSpPr>
              <a:grpSpLocks/>
            </p:cNvGrpSpPr>
            <p:nvPr/>
          </p:nvGrpSpPr>
          <p:grpSpPr bwMode="auto">
            <a:xfrm>
              <a:off x="2784" y="864"/>
              <a:ext cx="2304" cy="768"/>
              <a:chOff x="2784" y="1632"/>
              <a:chExt cx="2304" cy="768"/>
            </a:xfrm>
          </p:grpSpPr>
          <p:sp>
            <p:nvSpPr>
              <p:cNvPr id="60435" name="Text Box 19"/>
              <p:cNvSpPr txBox="1">
                <a:spLocks noChangeArrowheads="1"/>
              </p:cNvSpPr>
              <p:nvPr/>
            </p:nvSpPr>
            <p:spPr bwMode="auto">
              <a:xfrm>
                <a:off x="3015" y="1770"/>
                <a:ext cx="20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/>
                  <a:t>n:2         n:3        n:5</a:t>
                </a:r>
              </a:p>
            </p:txBody>
          </p:sp>
          <p:sp>
            <p:nvSpPr>
              <p:cNvPr id="60436" name="Text Box 20"/>
              <p:cNvSpPr txBox="1">
                <a:spLocks noChangeArrowheads="1"/>
              </p:cNvSpPr>
              <p:nvPr/>
            </p:nvSpPr>
            <p:spPr bwMode="auto">
              <a:xfrm>
                <a:off x="2784" y="1632"/>
                <a:ext cx="179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altLang="zh-CN">
                    <a:solidFill>
                      <a:srgbClr val="CC0000"/>
                    </a:solidFill>
                  </a:rPr>
                  <a:t>a            b            c</a:t>
                </a:r>
              </a:p>
            </p:txBody>
          </p:sp>
          <p:sp>
            <p:nvSpPr>
              <p:cNvPr id="60437" name="Rectangle 21"/>
              <p:cNvSpPr>
                <a:spLocks noChangeArrowheads="1"/>
              </p:cNvSpPr>
              <p:nvPr/>
            </p:nvSpPr>
            <p:spPr bwMode="auto">
              <a:xfrm>
                <a:off x="2976" y="1824"/>
                <a:ext cx="52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0438" name="Rectangle 22"/>
              <p:cNvSpPr>
                <a:spLocks noChangeArrowheads="1"/>
              </p:cNvSpPr>
              <p:nvPr/>
            </p:nvSpPr>
            <p:spPr bwMode="auto">
              <a:xfrm>
                <a:off x="3792" y="1824"/>
                <a:ext cx="52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0439" name="Rectangle 23"/>
              <p:cNvSpPr>
                <a:spLocks noChangeArrowheads="1"/>
              </p:cNvSpPr>
              <p:nvPr/>
            </p:nvSpPr>
            <p:spPr bwMode="auto">
              <a:xfrm>
                <a:off x="4560" y="1824"/>
                <a:ext cx="52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0440" name="Text Box 24"/>
              <p:cNvSpPr txBox="1">
                <a:spLocks noChangeArrowheads="1"/>
              </p:cNvSpPr>
              <p:nvPr/>
            </p:nvSpPr>
            <p:spPr bwMode="auto">
              <a:xfrm>
                <a:off x="2976" y="2073"/>
                <a:ext cx="18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CC0000"/>
                    </a:solidFill>
                  </a:rPr>
                  <a:t>Sample::</a:t>
                </a:r>
                <a:r>
                  <a:rPr lang="en-US" altLang="zh-CN"/>
                  <a:t>  sum: 10</a:t>
                </a:r>
              </a:p>
            </p:txBody>
          </p:sp>
          <p:sp>
            <p:nvSpPr>
              <p:cNvPr id="60441" name="Rectangle 25"/>
              <p:cNvSpPr>
                <a:spLocks noChangeArrowheads="1"/>
              </p:cNvSpPr>
              <p:nvPr/>
            </p:nvSpPr>
            <p:spPr bwMode="auto">
              <a:xfrm>
                <a:off x="3952" y="2129"/>
                <a:ext cx="896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60445" name="Line 29"/>
            <p:cNvSpPr>
              <a:spLocks noChangeShapeType="1"/>
            </p:cNvSpPr>
            <p:nvPr/>
          </p:nvSpPr>
          <p:spPr bwMode="auto">
            <a:xfrm flipV="1">
              <a:off x="1152" y="1440"/>
              <a:ext cx="1632" cy="912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3" grpId="0" autoUpdateAnimBg="0"/>
      <p:bldP spid="6044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457200" y="533400"/>
            <a:ext cx="613982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C0000"/>
                </a:solidFill>
              </a:rPr>
              <a:t>如果将主函数改写为：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 )</a:t>
            </a:r>
          </a:p>
          <a:p>
            <a:r>
              <a:rPr lang="en-US" altLang="zh-CN" dirty="0"/>
              <a:t>{          </a:t>
            </a:r>
          </a:p>
          <a:p>
            <a:r>
              <a:rPr lang="en-US" altLang="zh-CN" dirty="0"/>
              <a:t>          </a:t>
            </a:r>
            <a:r>
              <a:rPr lang="en-US" altLang="zh-CN" dirty="0" smtClean="0"/>
              <a:t>Sample </a:t>
            </a:r>
            <a:r>
              <a:rPr lang="en-US" altLang="zh-CN" dirty="0"/>
              <a:t>a(2), b(3), c(5);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a.add</a:t>
            </a:r>
            <a:r>
              <a:rPr lang="en-US" altLang="zh-CN" dirty="0"/>
              <a:t>( );  </a:t>
            </a:r>
            <a:r>
              <a:rPr lang="en-US" altLang="zh-CN" dirty="0" err="1"/>
              <a:t>b.add</a:t>
            </a:r>
            <a:r>
              <a:rPr lang="en-US" altLang="zh-CN" dirty="0"/>
              <a:t>( );  </a:t>
            </a:r>
            <a:r>
              <a:rPr lang="en-US" altLang="zh-CN" dirty="0" err="1"/>
              <a:t>c.add</a:t>
            </a:r>
            <a:r>
              <a:rPr lang="en-US" altLang="zh-CN" dirty="0"/>
              <a:t>( );</a:t>
            </a:r>
          </a:p>
          <a:p>
            <a:r>
              <a:rPr lang="en-US" altLang="zh-CN" dirty="0"/>
              <a:t>	</a:t>
            </a:r>
            <a:r>
              <a:rPr lang="en-US" altLang="zh-CN" dirty="0" err="1" smtClean="0"/>
              <a:t>a.disp</a:t>
            </a:r>
            <a:r>
              <a:rPr lang="en-US" altLang="zh-CN" dirty="0"/>
              <a:t>( );	 </a:t>
            </a:r>
            <a:r>
              <a:rPr lang="en-US" altLang="zh-CN" dirty="0" err="1"/>
              <a:t>b.disp</a:t>
            </a:r>
            <a:r>
              <a:rPr lang="en-US" altLang="zh-CN" dirty="0"/>
              <a:t>( );	</a:t>
            </a:r>
            <a:r>
              <a:rPr lang="en-US" altLang="zh-CN" dirty="0" err="1"/>
              <a:t>c.disp</a:t>
            </a:r>
            <a:r>
              <a:rPr lang="en-US" altLang="zh-CN" dirty="0"/>
              <a:t>( </a:t>
            </a:r>
            <a:r>
              <a:rPr lang="en-US" altLang="zh-CN" dirty="0" smtClean="0"/>
              <a:t>);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/>
              <a:t>0;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>
                <a:solidFill>
                  <a:srgbClr val="CC0000"/>
                </a:solidFill>
              </a:rPr>
              <a:t>此程序的运行结果是：</a:t>
            </a:r>
          </a:p>
          <a:p>
            <a:r>
              <a:rPr lang="en-US" altLang="zh-CN" dirty="0"/>
              <a:t>n=2, sum=10</a:t>
            </a:r>
          </a:p>
          <a:p>
            <a:r>
              <a:rPr lang="en-US" altLang="zh-CN" dirty="0"/>
              <a:t>n=3, sum=10</a:t>
            </a:r>
          </a:p>
          <a:p>
            <a:r>
              <a:rPr lang="en-US" altLang="zh-CN" dirty="0" smtClean="0"/>
              <a:t>n=5</a:t>
            </a:r>
            <a:r>
              <a:rPr lang="en-US" altLang="zh-CN" dirty="0"/>
              <a:t>, sum=10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76200" y="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CC0000"/>
                </a:solidFill>
                <a:latin typeface="楷体_GB2312" pitchFamily="49" charset="-122"/>
              </a:rPr>
              <a:t>11.1.2  </a:t>
            </a:r>
            <a:r>
              <a:rPr lang="zh-CN" altLang="en-US">
                <a:solidFill>
                  <a:srgbClr val="CC0000"/>
                </a:solidFill>
                <a:latin typeface="楷体_GB2312" pitchFamily="49" charset="-122"/>
              </a:rPr>
              <a:t>静态成员函数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284163" y="549275"/>
            <a:ext cx="7499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_GB2312" pitchFamily="49" charset="-122"/>
              </a:rPr>
              <a:t>静态成员函数属于类，就像静态数据成员属于类一样。</a:t>
            </a:r>
          </a:p>
          <a:p>
            <a:r>
              <a:rPr lang="zh-CN" altLang="en-US" sz="2400">
                <a:latin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</a:rPr>
              <a:t>1</a:t>
            </a:r>
            <a:r>
              <a:rPr lang="zh-CN" altLang="en-US" sz="2400">
                <a:latin typeface="楷体_GB2312" pitchFamily="49" charset="-122"/>
              </a:rPr>
              <a:t>）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</a:rPr>
              <a:t>可以</a:t>
            </a:r>
            <a:r>
              <a:rPr lang="zh-CN" altLang="en-US" sz="2400"/>
              <a:t>通过类名</a:t>
            </a:r>
            <a:r>
              <a:rPr lang="zh-CN" altLang="en-US" sz="2400">
                <a:solidFill>
                  <a:srgbClr val="0000FF"/>
                </a:solidFill>
              </a:rPr>
              <a:t>或对象名</a:t>
            </a:r>
            <a:r>
              <a:rPr lang="zh-CN" altLang="en-US" sz="2400"/>
              <a:t>调用</a:t>
            </a:r>
            <a:r>
              <a:rPr lang="zh-CN" altLang="en-US" sz="2400">
                <a:solidFill>
                  <a:srgbClr val="CC0000"/>
                </a:solidFill>
              </a:rPr>
              <a:t>静态成员函数</a:t>
            </a:r>
            <a:r>
              <a:rPr lang="zh-CN" altLang="en-US" sz="2400"/>
              <a:t>。</a:t>
            </a:r>
          </a:p>
          <a:p>
            <a:r>
              <a:rPr lang="zh-CN" altLang="en-US" sz="2400">
                <a:latin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</a:rPr>
              <a:t>）在</a:t>
            </a:r>
            <a:r>
              <a:rPr lang="zh-CN" altLang="en-US" sz="2400">
                <a:solidFill>
                  <a:srgbClr val="CC0000"/>
                </a:solidFill>
                <a:latin typeface="楷体_GB2312" pitchFamily="49" charset="-122"/>
              </a:rPr>
              <a:t>静态成员函数</a:t>
            </a:r>
            <a:r>
              <a:rPr lang="zh-CN" altLang="en-US" sz="2400">
                <a:latin typeface="楷体_GB2312" pitchFamily="49" charset="-122"/>
              </a:rPr>
              <a:t>中只能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</a:rPr>
              <a:t>直接</a:t>
            </a:r>
            <a:r>
              <a:rPr lang="zh-CN" altLang="en-US" sz="2400">
                <a:latin typeface="楷体_GB2312" pitchFamily="49" charset="-122"/>
              </a:rPr>
              <a:t>访问静态数据成员。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19100" y="1736921"/>
            <a:ext cx="7523213" cy="5004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dirty="0">
                <a:solidFill>
                  <a:srgbClr val="CC0000"/>
                </a:solidFill>
              </a:rPr>
              <a:t>例</a:t>
            </a:r>
            <a:r>
              <a:rPr lang="en-US" altLang="zh-CN" dirty="0">
                <a:solidFill>
                  <a:srgbClr val="CC0000"/>
                </a:solidFill>
              </a:rPr>
              <a:t>11.2</a:t>
            </a:r>
            <a:r>
              <a:rPr lang="en-US" altLang="zh-CN" dirty="0"/>
              <a:t>  </a:t>
            </a:r>
            <a:r>
              <a:rPr lang="zh-CN" altLang="en-US" dirty="0"/>
              <a:t>静态成员函数的使用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ea typeface="宋体" pitchFamily="2" charset="-122"/>
              </a:rPr>
              <a:t>#include &lt;</a:t>
            </a:r>
            <a:r>
              <a:rPr lang="en-US" altLang="zh-CN" dirty="0" err="1">
                <a:ea typeface="宋体" pitchFamily="2" charset="-122"/>
              </a:rPr>
              <a:t>iostream</a:t>
            </a:r>
            <a:r>
              <a:rPr lang="en-US" altLang="zh-CN" dirty="0">
                <a:ea typeface="宋体" pitchFamily="2" charset="-122"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ea typeface="宋体" pitchFamily="2" charset="-122"/>
              </a:rPr>
              <a:t>using namespace </a:t>
            </a:r>
            <a:r>
              <a:rPr lang="en-US" altLang="zh-CN" dirty="0" err="1">
                <a:ea typeface="宋体" pitchFamily="2" charset="-122"/>
              </a:rPr>
              <a:t>std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zh-CN" dirty="0" smtClean="0">
                <a:ea typeface="宋体" pitchFamily="2" charset="-122"/>
              </a:rPr>
              <a:t>class </a:t>
            </a:r>
            <a:r>
              <a:rPr lang="en-US" altLang="zh-CN" dirty="0">
                <a:ea typeface="宋体" pitchFamily="2" charset="-122"/>
              </a:rPr>
              <a:t>Sample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ea typeface="宋体" pitchFamily="2" charset="-122"/>
              </a:rPr>
              <a:t>{	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a;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>
                <a:solidFill>
                  <a:srgbClr val="CC0000"/>
                </a:solidFill>
                <a:ea typeface="宋体" pitchFamily="2" charset="-122"/>
              </a:rPr>
              <a:t>static </a:t>
            </a:r>
            <a:r>
              <a:rPr lang="en-US" altLang="zh-CN" dirty="0" err="1">
                <a:solidFill>
                  <a:srgbClr val="CC0000"/>
                </a:solidFill>
                <a:ea typeface="宋体" pitchFamily="2" charset="-122"/>
              </a:rPr>
              <a:t>int</a:t>
            </a:r>
            <a:r>
              <a:rPr lang="en-US" altLang="zh-CN" dirty="0">
                <a:solidFill>
                  <a:srgbClr val="CC0000"/>
                </a:solidFill>
                <a:ea typeface="宋体" pitchFamily="2" charset="-122"/>
              </a:rPr>
              <a:t> b;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public:</a:t>
            </a:r>
          </a:p>
          <a:p>
            <a:pPr>
              <a:lnSpc>
                <a:spcPct val="95000"/>
              </a:lnSpc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C0000"/>
                </a:solidFill>
              </a:rPr>
              <a:t>static </a:t>
            </a:r>
            <a:r>
              <a:rPr lang="en-US" altLang="zh-CN" dirty="0" err="1">
                <a:solidFill>
                  <a:srgbClr val="CC0000"/>
                </a:solidFill>
              </a:rPr>
              <a:t>int</a:t>
            </a:r>
            <a:r>
              <a:rPr lang="en-US" altLang="zh-CN" dirty="0">
                <a:solidFill>
                  <a:srgbClr val="CC0000"/>
                </a:solidFill>
              </a:rPr>
              <a:t> c;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ea typeface="宋体" pitchFamily="2" charset="-122"/>
              </a:rPr>
              <a:t>	Sample(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x) { a=x; b+=x;}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>
                <a:solidFill>
                  <a:srgbClr val="CC0000"/>
                </a:solidFill>
                <a:ea typeface="宋体" pitchFamily="2" charset="-122"/>
              </a:rPr>
              <a:t>static void </a:t>
            </a:r>
            <a:r>
              <a:rPr lang="en-US" altLang="zh-CN" dirty="0" err="1">
                <a:solidFill>
                  <a:srgbClr val="CC0000"/>
                </a:solidFill>
                <a:ea typeface="宋体" pitchFamily="2" charset="-122"/>
              </a:rPr>
              <a:t>disp</a:t>
            </a:r>
            <a:r>
              <a:rPr lang="en-US" altLang="zh-CN" dirty="0">
                <a:solidFill>
                  <a:srgbClr val="CC0000"/>
                </a:solidFill>
                <a:ea typeface="宋体" pitchFamily="2" charset="-122"/>
              </a:rPr>
              <a:t>(Sample s)</a:t>
            </a:r>
            <a:endParaRPr lang="en-US" altLang="zh-CN" dirty="0">
              <a:solidFill>
                <a:srgbClr val="339966"/>
              </a:solidFill>
              <a:ea typeface="宋体" pitchFamily="2" charset="-122"/>
            </a:endParaRPr>
          </a:p>
          <a:p>
            <a:pPr>
              <a:lnSpc>
                <a:spcPct val="95000"/>
              </a:lnSpc>
            </a:pPr>
            <a:r>
              <a:rPr lang="en-US" altLang="zh-CN" dirty="0">
                <a:ea typeface="宋体" pitchFamily="2" charset="-122"/>
              </a:rPr>
              <a:t>	{ </a:t>
            </a:r>
            <a:r>
              <a:rPr lang="en-US" altLang="zh-CN" dirty="0" err="1">
                <a:ea typeface="宋体" pitchFamily="2" charset="-122"/>
              </a:rPr>
              <a:t>cout</a:t>
            </a:r>
            <a:r>
              <a:rPr lang="en-US" altLang="zh-CN" dirty="0">
                <a:ea typeface="宋体" pitchFamily="2" charset="-122"/>
              </a:rPr>
              <a:t>&lt;&lt;"a="&lt;&lt;</a:t>
            </a:r>
            <a:r>
              <a:rPr lang="en-US" altLang="zh-CN" dirty="0" err="1">
                <a:solidFill>
                  <a:schemeClr val="accent2"/>
                </a:solidFill>
                <a:ea typeface="宋体" pitchFamily="2" charset="-122"/>
              </a:rPr>
              <a:t>s.a</a:t>
            </a:r>
            <a:r>
              <a:rPr lang="en-US" altLang="zh-CN" dirty="0">
                <a:ea typeface="宋体" pitchFamily="2" charset="-122"/>
              </a:rPr>
              <a:t>&lt;&lt;", b="&lt;&lt;b&lt;&lt;</a:t>
            </a:r>
            <a:r>
              <a:rPr lang="en-US" altLang="zh-CN" dirty="0" err="1">
                <a:ea typeface="宋体" pitchFamily="2" charset="-122"/>
              </a:rPr>
              <a:t>endl</a:t>
            </a:r>
            <a:r>
              <a:rPr lang="en-US" altLang="zh-CN" dirty="0">
                <a:ea typeface="宋体" pitchFamily="2" charset="-122"/>
              </a:rPr>
              <a:t>;  }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ea typeface="宋体" pitchFamily="2" charset="-122"/>
              </a:rPr>
              <a:t>};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5867400" y="6273425"/>
            <a:ext cx="685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8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8100" y="115888"/>
            <a:ext cx="916789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CC0000"/>
                </a:solidFill>
              </a:rPr>
              <a:t>int</a:t>
            </a:r>
            <a:r>
              <a:rPr lang="en-US" altLang="zh-CN" dirty="0">
                <a:solidFill>
                  <a:srgbClr val="CC0000"/>
                </a:solidFill>
              </a:rPr>
              <a:t> Sample::b = 10;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339966"/>
                </a:solidFill>
              </a:rPr>
              <a:t>//</a:t>
            </a:r>
            <a:r>
              <a:rPr lang="zh-CN" altLang="en-US" dirty="0">
                <a:solidFill>
                  <a:srgbClr val="339966"/>
                </a:solidFill>
              </a:rPr>
              <a:t>静态数据成员赋初值</a:t>
            </a:r>
          </a:p>
          <a:p>
            <a:r>
              <a:rPr lang="en-US" altLang="zh-CN" dirty="0" err="1">
                <a:solidFill>
                  <a:srgbClr val="CC0000"/>
                </a:solidFill>
              </a:rPr>
              <a:t>int</a:t>
            </a:r>
            <a:r>
              <a:rPr lang="en-US" altLang="zh-CN" dirty="0">
                <a:solidFill>
                  <a:srgbClr val="CC0000"/>
                </a:solidFill>
              </a:rPr>
              <a:t> Sample::c = 20;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339966"/>
                </a:solidFill>
              </a:rPr>
              <a:t>//</a:t>
            </a:r>
            <a:r>
              <a:rPr lang="zh-CN" altLang="en-US" dirty="0">
                <a:solidFill>
                  <a:srgbClr val="339966"/>
                </a:solidFill>
              </a:rPr>
              <a:t>静态数据成员赋初值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 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Sample s1(2), s2(3);</a:t>
            </a:r>
          </a:p>
          <a:p>
            <a:r>
              <a:rPr lang="en-US" altLang="zh-CN" dirty="0"/>
              <a:t>   Sample::</a:t>
            </a:r>
            <a:r>
              <a:rPr lang="en-US" altLang="zh-CN" dirty="0" err="1"/>
              <a:t>disp</a:t>
            </a:r>
            <a:r>
              <a:rPr lang="en-US" altLang="zh-CN" dirty="0"/>
              <a:t>(s1); </a:t>
            </a:r>
            <a:r>
              <a:rPr lang="en-US" altLang="zh-CN" dirty="0">
                <a:solidFill>
                  <a:srgbClr val="339966"/>
                </a:solidFill>
              </a:rPr>
              <a:t>//</a:t>
            </a:r>
            <a:r>
              <a:rPr lang="zh-CN" altLang="fr-FR" dirty="0">
                <a:solidFill>
                  <a:srgbClr val="339966"/>
                </a:solidFill>
              </a:rPr>
              <a:t>可改写为</a:t>
            </a:r>
            <a:r>
              <a:rPr lang="en-US" altLang="zh-CN" dirty="0">
                <a:solidFill>
                  <a:srgbClr val="339966"/>
                </a:solidFill>
              </a:rPr>
              <a:t>s1.disp(s1);</a:t>
            </a:r>
            <a:r>
              <a:rPr lang="zh-CN" altLang="fr-FR" dirty="0">
                <a:solidFill>
                  <a:srgbClr val="339966"/>
                </a:solidFill>
              </a:rPr>
              <a:t>或</a:t>
            </a:r>
            <a:r>
              <a:rPr lang="en-US" altLang="zh-CN" dirty="0">
                <a:solidFill>
                  <a:srgbClr val="339966"/>
                </a:solidFill>
              </a:rPr>
              <a:t>s2.disp(s1);</a:t>
            </a:r>
          </a:p>
          <a:p>
            <a:r>
              <a:rPr lang="en-US" altLang="zh-CN" dirty="0"/>
              <a:t>   Sample::</a:t>
            </a:r>
            <a:r>
              <a:rPr lang="en-US" altLang="zh-CN" dirty="0" err="1"/>
              <a:t>disp</a:t>
            </a:r>
            <a:r>
              <a:rPr lang="en-US" altLang="zh-CN" dirty="0"/>
              <a:t>(s2); </a:t>
            </a:r>
            <a:r>
              <a:rPr lang="en-US" altLang="zh-CN" dirty="0">
                <a:solidFill>
                  <a:srgbClr val="339966"/>
                </a:solidFill>
              </a:rPr>
              <a:t>//</a:t>
            </a:r>
            <a:r>
              <a:rPr lang="zh-CN" altLang="fr-FR" dirty="0">
                <a:solidFill>
                  <a:srgbClr val="339966"/>
                </a:solidFill>
              </a:rPr>
              <a:t>可改写为</a:t>
            </a:r>
            <a:r>
              <a:rPr lang="en-US" altLang="zh-CN" dirty="0">
                <a:solidFill>
                  <a:srgbClr val="339966"/>
                </a:solidFill>
              </a:rPr>
              <a:t>s1.disp(s2);</a:t>
            </a:r>
            <a:r>
              <a:rPr lang="zh-CN" altLang="fr-FR" dirty="0">
                <a:solidFill>
                  <a:srgbClr val="339966"/>
                </a:solidFill>
              </a:rPr>
              <a:t>或</a:t>
            </a:r>
            <a:r>
              <a:rPr lang="en-US" altLang="zh-CN" dirty="0">
                <a:solidFill>
                  <a:srgbClr val="339966"/>
                </a:solidFill>
              </a:rPr>
              <a:t>s2.disp(s2);</a:t>
            </a:r>
          </a:p>
          <a:p>
            <a:r>
              <a:rPr lang="en-US" altLang="zh-CN" dirty="0"/>
              <a:t>   </a:t>
            </a:r>
            <a:r>
              <a:rPr lang="en-US" altLang="zh-CN" dirty="0" err="1"/>
              <a:t>cout</a:t>
            </a:r>
            <a:r>
              <a:rPr lang="en-US" altLang="zh-CN" dirty="0"/>
              <a:t>&lt;&lt;"c="&lt;&lt; Sample::c &lt;&lt;</a:t>
            </a:r>
            <a:r>
              <a:rPr lang="en-US" altLang="zh-CN" dirty="0" err="1"/>
              <a:t>endl</a:t>
            </a:r>
            <a:r>
              <a:rPr lang="en-US" altLang="zh-CN" dirty="0"/>
              <a:t>;	</a:t>
            </a:r>
          </a:p>
          <a:p>
            <a:r>
              <a:rPr lang="en-US" altLang="zh-CN" dirty="0"/>
              <a:t>                                            </a:t>
            </a:r>
            <a:r>
              <a:rPr lang="en-US" altLang="zh-CN" dirty="0">
                <a:solidFill>
                  <a:srgbClr val="339966"/>
                </a:solidFill>
              </a:rPr>
              <a:t>//Sample::c </a:t>
            </a:r>
            <a:r>
              <a:rPr lang="zh-CN" altLang="fr-FR" dirty="0">
                <a:solidFill>
                  <a:srgbClr val="339966"/>
                </a:solidFill>
              </a:rPr>
              <a:t>可改写为</a:t>
            </a:r>
            <a:r>
              <a:rPr lang="zh-CN" altLang="en-US" dirty="0">
                <a:solidFill>
                  <a:srgbClr val="339966"/>
                </a:solidFill>
              </a:rPr>
              <a:t> </a:t>
            </a:r>
            <a:r>
              <a:rPr lang="en-US" altLang="zh-CN" dirty="0">
                <a:solidFill>
                  <a:srgbClr val="339966"/>
                </a:solidFill>
              </a:rPr>
              <a:t>s1.c </a:t>
            </a:r>
            <a:r>
              <a:rPr lang="zh-CN" altLang="fr-FR" dirty="0">
                <a:solidFill>
                  <a:srgbClr val="339966"/>
                </a:solidFill>
              </a:rPr>
              <a:t>或</a:t>
            </a:r>
            <a:r>
              <a:rPr lang="zh-CN" altLang="en-US" dirty="0">
                <a:solidFill>
                  <a:srgbClr val="339966"/>
                </a:solidFill>
              </a:rPr>
              <a:t> </a:t>
            </a:r>
            <a:r>
              <a:rPr lang="en-US" altLang="zh-CN" dirty="0">
                <a:solidFill>
                  <a:srgbClr val="339966"/>
                </a:solidFill>
              </a:rPr>
              <a:t>s2.c</a:t>
            </a:r>
            <a:endParaRPr lang="fr-FR" altLang="zh-CN" dirty="0">
              <a:solidFill>
                <a:srgbClr val="339966"/>
              </a:solidFill>
            </a:endParaRPr>
          </a:p>
          <a:p>
            <a:r>
              <a:rPr lang="fr-FR" altLang="zh-CN" dirty="0" smtClean="0"/>
              <a:t>   return </a:t>
            </a:r>
            <a:r>
              <a:rPr lang="fr-FR" altLang="zh-CN" dirty="0"/>
              <a:t>0;</a:t>
            </a:r>
          </a:p>
          <a:p>
            <a:r>
              <a:rPr lang="fr-FR" altLang="zh-CN" dirty="0" smtClean="0"/>
              <a:t>} </a:t>
            </a:r>
            <a:endParaRPr lang="en-US" altLang="zh-CN" dirty="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2032992" y="4797425"/>
            <a:ext cx="42672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indent="266700" algn="just" eaLnBrk="0" hangingPunct="0"/>
            <a:r>
              <a:rPr lang="zh-CN" altLang="en-US" dirty="0">
                <a:solidFill>
                  <a:schemeClr val="accent2"/>
                </a:solidFill>
              </a:rPr>
              <a:t>运行结果如下：</a:t>
            </a:r>
          </a:p>
          <a:p>
            <a:pPr indent="266700" algn="just" eaLnBrk="0" hangingPunct="0"/>
            <a:r>
              <a:rPr lang="en-US" altLang="zh-CN" dirty="0">
                <a:solidFill>
                  <a:schemeClr val="tx2"/>
                </a:solidFill>
              </a:rPr>
              <a:t>a=2, b=15</a:t>
            </a:r>
          </a:p>
          <a:p>
            <a:pPr indent="266700" algn="just" eaLnBrk="0" hangingPunct="0"/>
            <a:r>
              <a:rPr lang="en-US" altLang="zh-CN" dirty="0">
                <a:solidFill>
                  <a:schemeClr val="tx2"/>
                </a:solidFill>
              </a:rPr>
              <a:t>a=3, b=15</a:t>
            </a:r>
          </a:p>
          <a:p>
            <a:pPr indent="266700" algn="just" eaLnBrk="0" hangingPunct="0"/>
            <a:r>
              <a:rPr lang="en-US" altLang="zh-CN" dirty="0"/>
              <a:t>c=20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1416</Words>
  <Application>Microsoft Office PowerPoint</Application>
  <PresentationFormat>全屏显示(4:3)</PresentationFormat>
  <Paragraphs>350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wss</dc:creator>
  <cp:lastModifiedBy>个人用户</cp:lastModifiedBy>
  <cp:revision>178</cp:revision>
  <dcterms:created xsi:type="dcterms:W3CDTF">2001-03-23T02:16:21Z</dcterms:created>
  <dcterms:modified xsi:type="dcterms:W3CDTF">2019-12-31T02:21:41Z</dcterms:modified>
</cp:coreProperties>
</file>