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31" r:id="rId3"/>
    <p:sldId id="259" r:id="rId4"/>
    <p:sldId id="278" r:id="rId5"/>
    <p:sldId id="279" r:id="rId6"/>
    <p:sldId id="280" r:id="rId7"/>
    <p:sldId id="343" r:id="rId8"/>
    <p:sldId id="344" r:id="rId9"/>
    <p:sldId id="323" r:id="rId10"/>
    <p:sldId id="324" r:id="rId11"/>
    <p:sldId id="325" r:id="rId12"/>
    <p:sldId id="284" r:id="rId13"/>
    <p:sldId id="345" r:id="rId14"/>
    <p:sldId id="346" r:id="rId15"/>
    <p:sldId id="313" r:id="rId16"/>
    <p:sldId id="285" r:id="rId17"/>
    <p:sldId id="334" r:id="rId18"/>
    <p:sldId id="335" r:id="rId19"/>
    <p:sldId id="336" r:id="rId20"/>
    <p:sldId id="288" r:id="rId21"/>
    <p:sldId id="308" r:id="rId22"/>
    <p:sldId id="319" r:id="rId23"/>
    <p:sldId id="289" r:id="rId24"/>
    <p:sldId id="290" r:id="rId25"/>
    <p:sldId id="338" r:id="rId26"/>
    <p:sldId id="291" r:id="rId27"/>
    <p:sldId id="329" r:id="rId28"/>
    <p:sldId id="292" r:id="rId29"/>
    <p:sldId id="293" r:id="rId30"/>
    <p:sldId id="318" r:id="rId31"/>
    <p:sldId id="339" r:id="rId32"/>
    <p:sldId id="340" r:id="rId33"/>
    <p:sldId id="295" r:id="rId34"/>
    <p:sldId id="352" r:id="rId35"/>
    <p:sldId id="353" r:id="rId36"/>
    <p:sldId id="299" r:id="rId37"/>
    <p:sldId id="347" r:id="rId38"/>
    <p:sldId id="349" r:id="rId39"/>
    <p:sldId id="350" r:id="rId40"/>
    <p:sldId id="297" r:id="rId41"/>
    <p:sldId id="341" r:id="rId42"/>
    <p:sldId id="342" r:id="rId43"/>
    <p:sldId id="277" r:id="rId44"/>
    <p:sldId id="330" r:id="rId45"/>
    <p:sldId id="257" r:id="rId46"/>
  </p:sldIdLst>
  <p:sldSz cx="9144000" cy="6858000" type="screen4x3"/>
  <p:notesSz cx="6858000" cy="9144000"/>
  <p:defaultTextStyle>
    <a:defPPr>
      <a:defRPr lang="zh-CN"/>
    </a:defPPr>
    <a:lvl1pPr algn="ctr" rtl="0" fontAlgn="base">
      <a:spcBef>
        <a:spcPct val="0"/>
      </a:spcBef>
      <a:spcAft>
        <a:spcPct val="0"/>
      </a:spcAft>
      <a:defRPr kumimoji="1" sz="2800" b="1" kern="1200">
        <a:solidFill>
          <a:schemeClr val="tx1"/>
        </a:solidFill>
        <a:latin typeface="Times New Roman" charset="0"/>
        <a:ea typeface="楷体_GB2312" pitchFamily="49" charset="-122"/>
        <a:cs typeface="+mn-cs"/>
      </a:defRPr>
    </a:lvl1pPr>
    <a:lvl2pPr marL="457200" algn="ctr" rtl="0" fontAlgn="base">
      <a:spcBef>
        <a:spcPct val="0"/>
      </a:spcBef>
      <a:spcAft>
        <a:spcPct val="0"/>
      </a:spcAft>
      <a:defRPr kumimoji="1" sz="2800" b="1" kern="1200">
        <a:solidFill>
          <a:schemeClr val="tx1"/>
        </a:solidFill>
        <a:latin typeface="Times New Roman" charset="0"/>
        <a:ea typeface="楷体_GB2312" pitchFamily="49" charset="-122"/>
        <a:cs typeface="+mn-cs"/>
      </a:defRPr>
    </a:lvl2pPr>
    <a:lvl3pPr marL="914400" algn="ctr" rtl="0" fontAlgn="base">
      <a:spcBef>
        <a:spcPct val="0"/>
      </a:spcBef>
      <a:spcAft>
        <a:spcPct val="0"/>
      </a:spcAft>
      <a:defRPr kumimoji="1" sz="2800" b="1" kern="1200">
        <a:solidFill>
          <a:schemeClr val="tx1"/>
        </a:solidFill>
        <a:latin typeface="Times New Roman" charset="0"/>
        <a:ea typeface="楷体_GB2312" pitchFamily="49" charset="-122"/>
        <a:cs typeface="+mn-cs"/>
      </a:defRPr>
    </a:lvl3pPr>
    <a:lvl4pPr marL="1371600" algn="ctr" rtl="0" fontAlgn="base">
      <a:spcBef>
        <a:spcPct val="0"/>
      </a:spcBef>
      <a:spcAft>
        <a:spcPct val="0"/>
      </a:spcAft>
      <a:defRPr kumimoji="1" sz="2800" b="1" kern="1200">
        <a:solidFill>
          <a:schemeClr val="tx1"/>
        </a:solidFill>
        <a:latin typeface="Times New Roman" charset="0"/>
        <a:ea typeface="楷体_GB2312" pitchFamily="49" charset="-122"/>
        <a:cs typeface="+mn-cs"/>
      </a:defRPr>
    </a:lvl4pPr>
    <a:lvl5pPr marL="1828800" algn="ctr" rtl="0" fontAlgn="base">
      <a:spcBef>
        <a:spcPct val="0"/>
      </a:spcBef>
      <a:spcAft>
        <a:spcPct val="0"/>
      </a:spcAft>
      <a:defRPr kumimoji="1" sz="2800" b="1" kern="1200">
        <a:solidFill>
          <a:schemeClr val="tx1"/>
        </a:solidFill>
        <a:latin typeface="Times New Roman" charset="0"/>
        <a:ea typeface="楷体_GB2312" pitchFamily="49" charset="-122"/>
        <a:cs typeface="+mn-cs"/>
      </a:defRPr>
    </a:lvl5pPr>
    <a:lvl6pPr marL="2286000" algn="l" defTabSz="914400" rtl="0" eaLnBrk="1" latinLnBrk="0" hangingPunct="1">
      <a:defRPr kumimoji="1" sz="2800" b="1" kern="1200">
        <a:solidFill>
          <a:schemeClr val="tx1"/>
        </a:solidFill>
        <a:latin typeface="Times New Roman" charset="0"/>
        <a:ea typeface="楷体_GB2312" pitchFamily="49" charset="-122"/>
        <a:cs typeface="+mn-cs"/>
      </a:defRPr>
    </a:lvl6pPr>
    <a:lvl7pPr marL="2743200" algn="l" defTabSz="914400" rtl="0" eaLnBrk="1" latinLnBrk="0" hangingPunct="1">
      <a:defRPr kumimoji="1" sz="2800" b="1" kern="1200">
        <a:solidFill>
          <a:schemeClr val="tx1"/>
        </a:solidFill>
        <a:latin typeface="Times New Roman" charset="0"/>
        <a:ea typeface="楷体_GB2312" pitchFamily="49" charset="-122"/>
        <a:cs typeface="+mn-cs"/>
      </a:defRPr>
    </a:lvl7pPr>
    <a:lvl8pPr marL="3200400" algn="l" defTabSz="914400" rtl="0" eaLnBrk="1" latinLnBrk="0" hangingPunct="1">
      <a:defRPr kumimoji="1" sz="2800" b="1" kern="1200">
        <a:solidFill>
          <a:schemeClr val="tx1"/>
        </a:solidFill>
        <a:latin typeface="Times New Roman" charset="0"/>
        <a:ea typeface="楷体_GB2312" pitchFamily="49" charset="-122"/>
        <a:cs typeface="+mn-cs"/>
      </a:defRPr>
    </a:lvl8pPr>
    <a:lvl9pPr marL="3657600" algn="l" defTabSz="914400" rtl="0" eaLnBrk="1" latinLnBrk="0" hangingPunct="1">
      <a:defRPr kumimoji="1" sz="2800" b="1" kern="1200">
        <a:solidFill>
          <a:schemeClr val="tx1"/>
        </a:solidFill>
        <a:latin typeface="Times New Roman"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FF99FF"/>
    <a:srgbClr val="CC0000"/>
    <a:srgbClr val="FF9933"/>
    <a:srgbClr val="FFFF00"/>
    <a:srgbClr val="FFFFCC"/>
    <a:srgbClr val="FFFF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p:scale>
          <a:sx n="100" d="100"/>
          <a:sy n="100" d="100"/>
        </p:scale>
        <p:origin x="-1308"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5D8F5EC-5BBF-49E2-93D5-D628CF5AD389}" type="slidenum">
              <a:rPr lang="en-US" altLang="zh-CN"/>
              <a:pPr/>
              <a:t>‹#›</a:t>
            </a:fld>
            <a:endParaRPr lang="en-US" altLang="zh-CN"/>
          </a:p>
        </p:txBody>
      </p:sp>
    </p:spTree>
    <p:extLst>
      <p:ext uri="{BB962C8B-B14F-4D97-AF65-F5344CB8AC3E}">
        <p14:creationId xmlns:p14="http://schemas.microsoft.com/office/powerpoint/2010/main" val="1608646247"/>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C02FB19-2937-49FD-A185-1EE0A2AD8136}" type="slidenum">
              <a:rPr lang="en-US" altLang="zh-CN"/>
              <a:pPr/>
              <a:t>‹#›</a:t>
            </a:fld>
            <a:endParaRPr lang="en-US" altLang="zh-CN"/>
          </a:p>
        </p:txBody>
      </p:sp>
    </p:spTree>
    <p:extLst>
      <p:ext uri="{BB962C8B-B14F-4D97-AF65-F5344CB8AC3E}">
        <p14:creationId xmlns:p14="http://schemas.microsoft.com/office/powerpoint/2010/main" val="3381040233"/>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5AF520A-CBA4-41CE-9DC4-57AD28FD4193}" type="slidenum">
              <a:rPr lang="en-US" altLang="zh-CN"/>
              <a:pPr/>
              <a:t>‹#›</a:t>
            </a:fld>
            <a:endParaRPr lang="en-US" altLang="zh-CN"/>
          </a:p>
        </p:txBody>
      </p:sp>
    </p:spTree>
    <p:extLst>
      <p:ext uri="{BB962C8B-B14F-4D97-AF65-F5344CB8AC3E}">
        <p14:creationId xmlns:p14="http://schemas.microsoft.com/office/powerpoint/2010/main" val="2215031575"/>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AF5DC5A-3B7E-46FB-97D8-7DE621B1E55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91103914"/>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27D3DD2-C19D-44F2-939B-03DEF7C0B64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91347082"/>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D05F5CC-6F72-4F26-A82C-64999D3A3E1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6452406"/>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CA64885-E2D9-4909-88F8-9BA8EC265D6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12547523"/>
      </p:ext>
    </p:extLst>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61C100F-BC14-433E-8A36-13AFBF338E4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03671619"/>
      </p:ext>
    </p:extLst>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96D7AAB-7CA9-4156-978E-53D00772BD8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12656878"/>
      </p:ext>
    </p:extLst>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7E201436-B90D-4AA8-97FA-D165A2FB80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94793557"/>
      </p:ext>
    </p:extLst>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87E4ADD-9F3F-4699-9AAF-2C413035038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74691033"/>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81836CC-CCB9-4509-A55E-721230836B43}" type="slidenum">
              <a:rPr lang="en-US" altLang="zh-CN"/>
              <a:pPr/>
              <a:t>‹#›</a:t>
            </a:fld>
            <a:endParaRPr lang="en-US" altLang="zh-CN"/>
          </a:p>
        </p:txBody>
      </p:sp>
    </p:spTree>
    <p:extLst>
      <p:ext uri="{BB962C8B-B14F-4D97-AF65-F5344CB8AC3E}">
        <p14:creationId xmlns:p14="http://schemas.microsoft.com/office/powerpoint/2010/main" val="2607815256"/>
      </p:ext>
    </p:extLst>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DE4A0C9-D692-45F9-89B9-79725B55870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95257769"/>
      </p:ext>
    </p:extLst>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4426A64-EAF9-4C05-9F47-090A8824271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87194030"/>
      </p:ext>
    </p:extLst>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06364BB-9F31-4782-BE06-55AF88E324A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76379766"/>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FAE5D41-0934-4380-990D-00FA3D2735C4}" type="slidenum">
              <a:rPr lang="en-US" altLang="zh-CN"/>
              <a:pPr/>
              <a:t>‹#›</a:t>
            </a:fld>
            <a:endParaRPr lang="en-US" altLang="zh-CN"/>
          </a:p>
        </p:txBody>
      </p:sp>
    </p:spTree>
    <p:extLst>
      <p:ext uri="{BB962C8B-B14F-4D97-AF65-F5344CB8AC3E}">
        <p14:creationId xmlns:p14="http://schemas.microsoft.com/office/powerpoint/2010/main" val="1114919771"/>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D38222A-DE9C-4CF1-BA88-DA227A792A1D}" type="slidenum">
              <a:rPr lang="en-US" altLang="zh-CN"/>
              <a:pPr/>
              <a:t>‹#›</a:t>
            </a:fld>
            <a:endParaRPr lang="en-US" altLang="zh-CN"/>
          </a:p>
        </p:txBody>
      </p:sp>
    </p:spTree>
    <p:extLst>
      <p:ext uri="{BB962C8B-B14F-4D97-AF65-F5344CB8AC3E}">
        <p14:creationId xmlns:p14="http://schemas.microsoft.com/office/powerpoint/2010/main" val="4055256594"/>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6E137D3-79FC-45D0-9B28-FD0B48B83BC2}" type="slidenum">
              <a:rPr lang="en-US" altLang="zh-CN"/>
              <a:pPr/>
              <a:t>‹#›</a:t>
            </a:fld>
            <a:endParaRPr lang="en-US" altLang="zh-CN"/>
          </a:p>
        </p:txBody>
      </p:sp>
    </p:spTree>
    <p:extLst>
      <p:ext uri="{BB962C8B-B14F-4D97-AF65-F5344CB8AC3E}">
        <p14:creationId xmlns:p14="http://schemas.microsoft.com/office/powerpoint/2010/main" val="215836536"/>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1F2D0BA-1DB4-4A66-B0A3-7A2773C17447}" type="slidenum">
              <a:rPr lang="en-US" altLang="zh-CN"/>
              <a:pPr/>
              <a:t>‹#›</a:t>
            </a:fld>
            <a:endParaRPr lang="en-US" altLang="zh-CN"/>
          </a:p>
        </p:txBody>
      </p:sp>
    </p:spTree>
    <p:extLst>
      <p:ext uri="{BB962C8B-B14F-4D97-AF65-F5344CB8AC3E}">
        <p14:creationId xmlns:p14="http://schemas.microsoft.com/office/powerpoint/2010/main" val="10571549"/>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3444B357-E6B6-4AE8-BC2A-99ECC4329C56}" type="slidenum">
              <a:rPr lang="en-US" altLang="zh-CN"/>
              <a:pPr/>
              <a:t>‹#›</a:t>
            </a:fld>
            <a:endParaRPr lang="en-US" altLang="zh-CN"/>
          </a:p>
        </p:txBody>
      </p:sp>
    </p:spTree>
    <p:extLst>
      <p:ext uri="{BB962C8B-B14F-4D97-AF65-F5344CB8AC3E}">
        <p14:creationId xmlns:p14="http://schemas.microsoft.com/office/powerpoint/2010/main" val="2518857323"/>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E05033C-7867-478F-8557-1A4EE45ADC1B}" type="slidenum">
              <a:rPr lang="en-US" altLang="zh-CN"/>
              <a:pPr/>
              <a:t>‹#›</a:t>
            </a:fld>
            <a:endParaRPr lang="en-US" altLang="zh-CN"/>
          </a:p>
        </p:txBody>
      </p:sp>
    </p:spTree>
    <p:extLst>
      <p:ext uri="{BB962C8B-B14F-4D97-AF65-F5344CB8AC3E}">
        <p14:creationId xmlns:p14="http://schemas.microsoft.com/office/powerpoint/2010/main" val="4099284392"/>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D826484-3068-49FA-8E8F-C35DD13E7F9C}" type="slidenum">
              <a:rPr lang="en-US" altLang="zh-CN"/>
              <a:pPr/>
              <a:t>‹#›</a:t>
            </a:fld>
            <a:endParaRPr lang="en-US" altLang="zh-CN"/>
          </a:p>
        </p:txBody>
      </p:sp>
    </p:spTree>
    <p:extLst>
      <p:ext uri="{BB962C8B-B14F-4D97-AF65-F5344CB8AC3E}">
        <p14:creationId xmlns:p14="http://schemas.microsoft.com/office/powerpoint/2010/main" val="117195582"/>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0AEA5A44-0FA8-4FF1-85F3-88A635C520FB}" type="slidenum">
              <a:rPr lang="en-US" altLang="zh-CN"/>
              <a:pPr/>
              <a:t>‹#›</a:t>
            </a:fld>
            <a:endParaRPr lang="en-US" altLang="zh-CN"/>
          </a:p>
        </p:txBody>
      </p:sp>
      <p:sp>
        <p:nvSpPr>
          <p:cNvPr id="1031" name="Oval 7">
            <a:hlinkClick r:id="" action="ppaction://hlinkshowjump?jump=endshow"/>
          </p:cNvPr>
          <p:cNvSpPr>
            <a:spLocks noChangeArrowheads="1"/>
          </p:cNvSpPr>
          <p:nvPr/>
        </p:nvSpPr>
        <p:spPr bwMode="auto">
          <a:xfrm>
            <a:off x="8832850" y="6597650"/>
            <a:ext cx="304800" cy="304800"/>
          </a:xfrm>
          <a:prstGeom prst="ellipse">
            <a:avLst/>
          </a:prstGeom>
          <a:gradFill rotWithShape="0">
            <a:gsLst>
              <a:gs pos="0">
                <a:srgbClr val="CCECFF"/>
              </a:gs>
              <a:gs pos="100000">
                <a:srgbClr val="CCEC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32" name="Freeform 8">
            <a:hlinkClick r:id="" action="ppaction://hlinkshowjump?jump=previousslide"/>
          </p:cNvPr>
          <p:cNvSpPr>
            <a:spLocks/>
          </p:cNvSpPr>
          <p:nvPr/>
        </p:nvSpPr>
        <p:spPr bwMode="auto">
          <a:xfrm>
            <a:off x="7710488" y="6673850"/>
            <a:ext cx="360362" cy="179388"/>
          </a:xfrm>
          <a:custGeom>
            <a:avLst/>
            <a:gdLst>
              <a:gd name="T0" fmla="*/ 350 w 351"/>
              <a:gd name="T1" fmla="*/ 1 h 219"/>
              <a:gd name="T2" fmla="*/ 101 w 351"/>
              <a:gd name="T3" fmla="*/ 0 h 219"/>
              <a:gd name="T4" fmla="*/ 81 w 351"/>
              <a:gd name="T5" fmla="*/ 2 h 219"/>
              <a:gd name="T6" fmla="*/ 67 w 351"/>
              <a:gd name="T7" fmla="*/ 6 h 219"/>
              <a:gd name="T8" fmla="*/ 51 w 351"/>
              <a:gd name="T9" fmla="*/ 15 h 219"/>
              <a:gd name="T10" fmla="*/ 38 w 351"/>
              <a:gd name="T11" fmla="*/ 25 h 219"/>
              <a:gd name="T12" fmla="*/ 28 w 351"/>
              <a:gd name="T13" fmla="*/ 35 h 219"/>
              <a:gd name="T14" fmla="*/ 19 w 351"/>
              <a:gd name="T15" fmla="*/ 48 h 219"/>
              <a:gd name="T16" fmla="*/ 12 w 351"/>
              <a:gd name="T17" fmla="*/ 59 h 219"/>
              <a:gd name="T18" fmla="*/ 6 w 351"/>
              <a:gd name="T19" fmla="*/ 73 h 219"/>
              <a:gd name="T20" fmla="*/ 1 w 351"/>
              <a:gd name="T21" fmla="*/ 89 h 219"/>
              <a:gd name="T22" fmla="*/ 1 w 351"/>
              <a:gd name="T23" fmla="*/ 99 h 219"/>
              <a:gd name="T24" fmla="*/ 0 w 351"/>
              <a:gd name="T25" fmla="*/ 119 h 219"/>
              <a:gd name="T26" fmla="*/ 2 w 351"/>
              <a:gd name="T27" fmla="*/ 136 h 219"/>
              <a:gd name="T28" fmla="*/ 9 w 351"/>
              <a:gd name="T29" fmla="*/ 150 h 219"/>
              <a:gd name="T30" fmla="*/ 15 w 351"/>
              <a:gd name="T31" fmla="*/ 164 h 219"/>
              <a:gd name="T32" fmla="*/ 24 w 351"/>
              <a:gd name="T33" fmla="*/ 176 h 219"/>
              <a:gd name="T34" fmla="*/ 33 w 351"/>
              <a:gd name="T35" fmla="*/ 189 h 219"/>
              <a:gd name="T36" fmla="*/ 46 w 351"/>
              <a:gd name="T37" fmla="*/ 198 h 219"/>
              <a:gd name="T38" fmla="*/ 59 w 351"/>
              <a:gd name="T39" fmla="*/ 207 h 219"/>
              <a:gd name="T40" fmla="*/ 72 w 351"/>
              <a:gd name="T41" fmla="*/ 212 h 219"/>
              <a:gd name="T42" fmla="*/ 90 w 351"/>
              <a:gd name="T43" fmla="*/ 218 h 219"/>
              <a:gd name="T44" fmla="*/ 350 w 351"/>
              <a:gd name="T45" fmla="*/ 218 h 219"/>
              <a:gd name="T46" fmla="*/ 350 w 351"/>
              <a:gd name="T47" fmla="*/ 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219">
                <a:moveTo>
                  <a:pt x="350" y="1"/>
                </a:moveTo>
                <a:lnTo>
                  <a:pt x="101" y="0"/>
                </a:lnTo>
                <a:lnTo>
                  <a:pt x="81" y="2"/>
                </a:lnTo>
                <a:lnTo>
                  <a:pt x="67" y="6"/>
                </a:lnTo>
                <a:lnTo>
                  <a:pt x="51" y="15"/>
                </a:lnTo>
                <a:lnTo>
                  <a:pt x="38" y="25"/>
                </a:lnTo>
                <a:lnTo>
                  <a:pt x="28" y="35"/>
                </a:lnTo>
                <a:lnTo>
                  <a:pt x="19" y="48"/>
                </a:lnTo>
                <a:lnTo>
                  <a:pt x="12" y="59"/>
                </a:lnTo>
                <a:lnTo>
                  <a:pt x="6" y="73"/>
                </a:lnTo>
                <a:lnTo>
                  <a:pt x="1" y="89"/>
                </a:lnTo>
                <a:lnTo>
                  <a:pt x="1" y="99"/>
                </a:lnTo>
                <a:lnTo>
                  <a:pt x="0" y="119"/>
                </a:lnTo>
                <a:lnTo>
                  <a:pt x="2" y="136"/>
                </a:lnTo>
                <a:lnTo>
                  <a:pt x="9" y="150"/>
                </a:lnTo>
                <a:lnTo>
                  <a:pt x="15" y="164"/>
                </a:lnTo>
                <a:lnTo>
                  <a:pt x="24" y="176"/>
                </a:lnTo>
                <a:lnTo>
                  <a:pt x="33" y="189"/>
                </a:lnTo>
                <a:lnTo>
                  <a:pt x="46" y="198"/>
                </a:lnTo>
                <a:lnTo>
                  <a:pt x="59" y="207"/>
                </a:lnTo>
                <a:lnTo>
                  <a:pt x="72" y="212"/>
                </a:lnTo>
                <a:lnTo>
                  <a:pt x="90" y="218"/>
                </a:lnTo>
                <a:lnTo>
                  <a:pt x="350" y="218"/>
                </a:lnTo>
                <a:lnTo>
                  <a:pt x="350" y="1"/>
                </a:lnTo>
              </a:path>
            </a:pathLst>
          </a:custGeom>
          <a:gradFill rotWithShape="0">
            <a:gsLst>
              <a:gs pos="0">
                <a:srgbClr val="CCECFF"/>
              </a:gs>
              <a:gs pos="100000">
                <a:srgbClr val="CCECFF">
                  <a:gamma/>
                  <a:shade val="46275"/>
                  <a:invGamma/>
                </a:srgbClr>
              </a:gs>
            </a:gsLst>
            <a:path path="rect">
              <a:fillToRect l="50000" t="50000" r="50000" b="50000"/>
            </a:path>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3" name="Freeform 9">
            <a:hlinkClick r:id="" action="ppaction://hlinkshowjump?jump=nextslide"/>
          </p:cNvPr>
          <p:cNvSpPr>
            <a:spLocks/>
          </p:cNvSpPr>
          <p:nvPr/>
        </p:nvSpPr>
        <p:spPr bwMode="auto">
          <a:xfrm>
            <a:off x="8320088" y="6673850"/>
            <a:ext cx="360362" cy="179388"/>
          </a:xfrm>
          <a:custGeom>
            <a:avLst/>
            <a:gdLst>
              <a:gd name="T0" fmla="*/ 0 w 351"/>
              <a:gd name="T1" fmla="*/ 1 h 219"/>
              <a:gd name="T2" fmla="*/ 249 w 351"/>
              <a:gd name="T3" fmla="*/ 0 h 219"/>
              <a:gd name="T4" fmla="*/ 268 w 351"/>
              <a:gd name="T5" fmla="*/ 3 h 219"/>
              <a:gd name="T6" fmla="*/ 283 w 351"/>
              <a:gd name="T7" fmla="*/ 6 h 219"/>
              <a:gd name="T8" fmla="*/ 298 w 351"/>
              <a:gd name="T9" fmla="*/ 16 h 219"/>
              <a:gd name="T10" fmla="*/ 311 w 351"/>
              <a:gd name="T11" fmla="*/ 26 h 219"/>
              <a:gd name="T12" fmla="*/ 321 w 351"/>
              <a:gd name="T13" fmla="*/ 35 h 219"/>
              <a:gd name="T14" fmla="*/ 331 w 351"/>
              <a:gd name="T15" fmla="*/ 48 h 219"/>
              <a:gd name="T16" fmla="*/ 337 w 351"/>
              <a:gd name="T17" fmla="*/ 60 h 219"/>
              <a:gd name="T18" fmla="*/ 344 w 351"/>
              <a:gd name="T19" fmla="*/ 74 h 219"/>
              <a:gd name="T20" fmla="*/ 349 w 351"/>
              <a:gd name="T21" fmla="*/ 90 h 219"/>
              <a:gd name="T22" fmla="*/ 349 w 351"/>
              <a:gd name="T23" fmla="*/ 100 h 219"/>
              <a:gd name="T24" fmla="*/ 350 w 351"/>
              <a:gd name="T25" fmla="*/ 119 h 219"/>
              <a:gd name="T26" fmla="*/ 347 w 351"/>
              <a:gd name="T27" fmla="*/ 136 h 219"/>
              <a:gd name="T28" fmla="*/ 341 w 351"/>
              <a:gd name="T29" fmla="*/ 151 h 219"/>
              <a:gd name="T30" fmla="*/ 334 w 351"/>
              <a:gd name="T31" fmla="*/ 165 h 219"/>
              <a:gd name="T32" fmla="*/ 325 w 351"/>
              <a:gd name="T33" fmla="*/ 176 h 219"/>
              <a:gd name="T34" fmla="*/ 316 w 351"/>
              <a:gd name="T35" fmla="*/ 189 h 219"/>
              <a:gd name="T36" fmla="*/ 303 w 351"/>
              <a:gd name="T37" fmla="*/ 199 h 219"/>
              <a:gd name="T38" fmla="*/ 290 w 351"/>
              <a:gd name="T39" fmla="*/ 208 h 219"/>
              <a:gd name="T40" fmla="*/ 277 w 351"/>
              <a:gd name="T41" fmla="*/ 213 h 219"/>
              <a:gd name="T42" fmla="*/ 259 w 351"/>
              <a:gd name="T43" fmla="*/ 218 h 219"/>
              <a:gd name="T44" fmla="*/ 0 w 351"/>
              <a:gd name="T45" fmla="*/ 218 h 219"/>
              <a:gd name="T46" fmla="*/ 0 w 351"/>
              <a:gd name="T47" fmla="*/ 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219">
                <a:moveTo>
                  <a:pt x="0" y="1"/>
                </a:moveTo>
                <a:lnTo>
                  <a:pt x="249" y="0"/>
                </a:lnTo>
                <a:lnTo>
                  <a:pt x="268" y="3"/>
                </a:lnTo>
                <a:lnTo>
                  <a:pt x="283" y="6"/>
                </a:lnTo>
                <a:lnTo>
                  <a:pt x="298" y="16"/>
                </a:lnTo>
                <a:lnTo>
                  <a:pt x="311" y="26"/>
                </a:lnTo>
                <a:lnTo>
                  <a:pt x="321" y="35"/>
                </a:lnTo>
                <a:lnTo>
                  <a:pt x="331" y="48"/>
                </a:lnTo>
                <a:lnTo>
                  <a:pt x="337" y="60"/>
                </a:lnTo>
                <a:lnTo>
                  <a:pt x="344" y="74"/>
                </a:lnTo>
                <a:lnTo>
                  <a:pt x="349" y="90"/>
                </a:lnTo>
                <a:lnTo>
                  <a:pt x="349" y="100"/>
                </a:lnTo>
                <a:lnTo>
                  <a:pt x="350" y="119"/>
                </a:lnTo>
                <a:lnTo>
                  <a:pt x="347" y="136"/>
                </a:lnTo>
                <a:lnTo>
                  <a:pt x="341" y="151"/>
                </a:lnTo>
                <a:lnTo>
                  <a:pt x="334" y="165"/>
                </a:lnTo>
                <a:lnTo>
                  <a:pt x="325" y="176"/>
                </a:lnTo>
                <a:lnTo>
                  <a:pt x="316" y="189"/>
                </a:lnTo>
                <a:lnTo>
                  <a:pt x="303" y="199"/>
                </a:lnTo>
                <a:lnTo>
                  <a:pt x="290" y="208"/>
                </a:lnTo>
                <a:lnTo>
                  <a:pt x="277" y="213"/>
                </a:lnTo>
                <a:lnTo>
                  <a:pt x="259" y="218"/>
                </a:lnTo>
                <a:lnTo>
                  <a:pt x="0" y="218"/>
                </a:lnTo>
                <a:lnTo>
                  <a:pt x="0" y="1"/>
                </a:lnTo>
              </a:path>
            </a:pathLst>
          </a:custGeom>
          <a:gradFill rotWithShape="0">
            <a:gsLst>
              <a:gs pos="0">
                <a:srgbClr val="CCECFF"/>
              </a:gs>
              <a:gs pos="100000">
                <a:srgbClr val="CCECFF">
                  <a:gamma/>
                  <a:shade val="46275"/>
                  <a:invGamma/>
                </a:srgbClr>
              </a:gs>
            </a:gsLst>
            <a:path path="rect">
              <a:fillToRect l="50000" t="50000" r="50000" b="50000"/>
            </a:path>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038" name="Group 14"/>
          <p:cNvGrpSpPr>
            <a:grpSpLocks/>
          </p:cNvGrpSpPr>
          <p:nvPr/>
        </p:nvGrpSpPr>
        <p:grpSpPr bwMode="auto">
          <a:xfrm>
            <a:off x="8001000" y="-26988"/>
            <a:ext cx="1066800" cy="396876"/>
            <a:chOff x="5066" y="-17"/>
            <a:chExt cx="672" cy="250"/>
          </a:xfrm>
        </p:grpSpPr>
        <p:sp>
          <p:nvSpPr>
            <p:cNvPr id="1035" name="AutoShape 11"/>
            <p:cNvSpPr>
              <a:spLocks noChangeArrowheads="1"/>
            </p:cNvSpPr>
            <p:nvPr/>
          </p:nvSpPr>
          <p:spPr bwMode="auto">
            <a:xfrm>
              <a:off x="5066" y="39"/>
              <a:ext cx="672" cy="192"/>
            </a:xfrm>
            <a:prstGeom prst="plus">
              <a:avLst>
                <a:gd name="adj" fmla="val 25000"/>
              </a:avLst>
            </a:prstGeom>
            <a:solidFill>
              <a:srgbClr val="D3D3D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Text Box 12"/>
            <p:cNvSpPr txBox="1">
              <a:spLocks noChangeArrowheads="1"/>
            </p:cNvSpPr>
            <p:nvPr/>
          </p:nvSpPr>
          <p:spPr bwMode="auto">
            <a:xfrm>
              <a:off x="5085" y="-17"/>
              <a:ext cx="638" cy="250"/>
            </a:xfrm>
            <a:prstGeom prst="rect">
              <a:avLst/>
            </a:prstGeom>
            <a:noFill/>
            <a:ln>
              <a:noFill/>
            </a:ln>
            <a:effectLst>
              <a:outerShdw dist="28398" dir="1593903"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zh-CN" altLang="en-US" sz="2000">
                  <a:solidFill>
                    <a:srgbClr val="CC3300"/>
                  </a:solidFill>
                </a:rPr>
                <a:t>第</a:t>
              </a:r>
              <a:r>
                <a:rPr lang="en-US" altLang="zh-CN" sz="2000">
                  <a:solidFill>
                    <a:srgbClr val="CC3300"/>
                  </a:solidFill>
                </a:rPr>
                <a:t>12 </a:t>
              </a:r>
              <a:r>
                <a:rPr lang="zh-CN" altLang="en-US" sz="2000">
                  <a:solidFill>
                    <a:srgbClr val="CC3300"/>
                  </a:solidFill>
                </a:rPr>
                <a:t>章</a:t>
              </a:r>
            </a:p>
          </p:txBody>
        </p:sp>
      </p:grpSp>
      <p:sp>
        <p:nvSpPr>
          <p:cNvPr id="1040" name="Text Box 16"/>
          <p:cNvSpPr txBox="1">
            <a:spLocks noChangeArrowheads="1"/>
          </p:cNvSpPr>
          <p:nvPr userDrawn="1"/>
        </p:nvSpPr>
        <p:spPr bwMode="auto">
          <a:xfrm>
            <a:off x="1331913" y="6597650"/>
            <a:ext cx="66516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b="0" dirty="0" smtClean="0">
                <a:solidFill>
                  <a:srgbClr val="5A5A5A"/>
                </a:solidFill>
              </a:rPr>
              <a:t>南京航空航天大学计算机基础教学实验中心  制作（版权所有</a:t>
            </a:r>
            <a:r>
              <a:rPr lang="zh-CN" altLang="en-US" sz="1400" b="0" dirty="0" smtClean="0">
                <a:solidFill>
                  <a:srgbClr val="5A5A5A"/>
                </a:solidFill>
              </a:rPr>
              <a:t>） </a:t>
            </a:r>
            <a:endParaRPr lang="zh-CN" altLang="en-US" sz="1400" b="0" dirty="0">
              <a:solidFill>
                <a:srgbClr val="5A5A5A"/>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p:transition>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charset="0"/>
          <a:ea typeface="楷体_GB2312" pitchFamily="49" charset="-122"/>
        </a:defRPr>
      </a:lvl2pPr>
      <a:lvl3pPr algn="ctr" rtl="0" fontAlgn="base">
        <a:spcBef>
          <a:spcPct val="0"/>
        </a:spcBef>
        <a:spcAft>
          <a:spcPct val="0"/>
        </a:spcAft>
        <a:defRPr kumimoji="1" sz="4400">
          <a:solidFill>
            <a:schemeClr val="tx2"/>
          </a:solidFill>
          <a:latin typeface="Times New Roman" charset="0"/>
          <a:ea typeface="楷体_GB2312" pitchFamily="49" charset="-122"/>
        </a:defRPr>
      </a:lvl3pPr>
      <a:lvl4pPr algn="ctr" rtl="0" fontAlgn="base">
        <a:spcBef>
          <a:spcPct val="0"/>
        </a:spcBef>
        <a:spcAft>
          <a:spcPct val="0"/>
        </a:spcAft>
        <a:defRPr kumimoji="1" sz="4400">
          <a:solidFill>
            <a:schemeClr val="tx2"/>
          </a:solidFill>
          <a:latin typeface="Times New Roman" charset="0"/>
          <a:ea typeface="楷体_GB2312" pitchFamily="49" charset="-122"/>
        </a:defRPr>
      </a:lvl4pPr>
      <a:lvl5pPr algn="ctr" rtl="0" fontAlgn="base">
        <a:spcBef>
          <a:spcPct val="0"/>
        </a:spcBef>
        <a:spcAft>
          <a:spcPct val="0"/>
        </a:spcAft>
        <a:defRPr kumimoji="1" sz="4400">
          <a:solidFill>
            <a:schemeClr val="tx2"/>
          </a:solidFill>
          <a:latin typeface="Times New Roman" charset="0"/>
          <a:ea typeface="楷体_GB2312" pitchFamily="49" charset="-122"/>
        </a:defRPr>
      </a:lvl5pPr>
      <a:lvl6pPr marL="457200" algn="ctr" rtl="0" fontAlgn="base">
        <a:spcBef>
          <a:spcPct val="0"/>
        </a:spcBef>
        <a:spcAft>
          <a:spcPct val="0"/>
        </a:spcAft>
        <a:defRPr kumimoji="1" sz="4400">
          <a:solidFill>
            <a:schemeClr val="tx2"/>
          </a:solidFill>
          <a:latin typeface="Times New Roman" charset="0"/>
          <a:ea typeface="楷体_GB2312" pitchFamily="49" charset="-122"/>
        </a:defRPr>
      </a:lvl6pPr>
      <a:lvl7pPr marL="914400" algn="ctr" rtl="0" fontAlgn="base">
        <a:spcBef>
          <a:spcPct val="0"/>
        </a:spcBef>
        <a:spcAft>
          <a:spcPct val="0"/>
        </a:spcAft>
        <a:defRPr kumimoji="1" sz="4400">
          <a:solidFill>
            <a:schemeClr val="tx2"/>
          </a:solidFill>
          <a:latin typeface="Times New Roman" charset="0"/>
          <a:ea typeface="楷体_GB2312" pitchFamily="49" charset="-122"/>
        </a:defRPr>
      </a:lvl7pPr>
      <a:lvl8pPr marL="1371600" algn="ctr" rtl="0" fontAlgn="base">
        <a:spcBef>
          <a:spcPct val="0"/>
        </a:spcBef>
        <a:spcAft>
          <a:spcPct val="0"/>
        </a:spcAft>
        <a:defRPr kumimoji="1" sz="4400">
          <a:solidFill>
            <a:schemeClr val="tx2"/>
          </a:solidFill>
          <a:latin typeface="Times New Roman" charset="0"/>
          <a:ea typeface="楷体_GB2312" pitchFamily="49" charset="-122"/>
        </a:defRPr>
      </a:lvl8pPr>
      <a:lvl9pPr marL="1828800" algn="ctr" rtl="0" fontAlgn="base">
        <a:spcBef>
          <a:spcPct val="0"/>
        </a:spcBef>
        <a:spcAft>
          <a:spcPct val="0"/>
        </a:spcAft>
        <a:defRPr kumimoji="1" sz="4400">
          <a:solidFill>
            <a:schemeClr val="tx2"/>
          </a:solidFill>
          <a:latin typeface="Times New Roman" charset="0"/>
          <a:ea typeface="楷体_GB2312" pitchFamily="49"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pPr algn="l">
              <a:defRPr/>
            </a:pPr>
            <a:endParaRPr lang="en-US" altLang="zh-CN">
              <a:solidFill>
                <a:srgbClr val="000000"/>
              </a:solidFill>
              <a:latin typeface="Times New Roman" pitchFamily="18"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US" altLang="zh-CN">
              <a:solidFill>
                <a:srgbClr val="000000"/>
              </a:solidFill>
              <a:latin typeface="Times New Roman" pitchFamily="18" charset="0"/>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pPr>
              <a:defRPr/>
            </a:pPr>
            <a:fld id="{68E758EB-75AD-404A-A77E-6445BAC1A7BE}" type="slidenum">
              <a:rPr lang="en-US" altLang="zh-CN">
                <a:solidFill>
                  <a:srgbClr val="000000"/>
                </a:solidFill>
                <a:latin typeface="Times New Roman" pitchFamily="18" charset="0"/>
              </a:rPr>
              <a:pPr>
                <a:defRPr/>
              </a:pPr>
              <a:t>‹#›</a:t>
            </a:fld>
            <a:endParaRPr lang="en-US" altLang="zh-CN">
              <a:solidFill>
                <a:srgbClr val="000000"/>
              </a:solidFill>
              <a:latin typeface="Times New Roman" pitchFamily="18" charset="0"/>
            </a:endParaRPr>
          </a:p>
        </p:txBody>
      </p:sp>
      <p:sp>
        <p:nvSpPr>
          <p:cNvPr id="1031" name="Oval 7">
            <a:hlinkClick r:id="" action="ppaction://hlinkshowjump?jump=endshow"/>
          </p:cNvPr>
          <p:cNvSpPr>
            <a:spLocks noChangeArrowheads="1"/>
          </p:cNvSpPr>
          <p:nvPr/>
        </p:nvSpPr>
        <p:spPr bwMode="auto">
          <a:xfrm>
            <a:off x="8832850" y="6597650"/>
            <a:ext cx="304800" cy="304800"/>
          </a:xfrm>
          <a:prstGeom prst="ellipse">
            <a:avLst/>
          </a:prstGeom>
          <a:gradFill rotWithShape="0">
            <a:gsLst>
              <a:gs pos="0">
                <a:srgbClr val="CCECFF"/>
              </a:gs>
              <a:gs pos="100000">
                <a:srgbClr val="5E6D76"/>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mtClean="0">
              <a:solidFill>
                <a:srgbClr val="000000"/>
              </a:solidFill>
              <a:latin typeface="Times New Roman" pitchFamily="18" charset="0"/>
            </a:endParaRPr>
          </a:p>
        </p:txBody>
      </p:sp>
      <p:sp>
        <p:nvSpPr>
          <p:cNvPr id="1032" name="Freeform 8">
            <a:hlinkClick r:id="" action="ppaction://hlinkshowjump?jump=previousslide"/>
          </p:cNvPr>
          <p:cNvSpPr>
            <a:spLocks/>
          </p:cNvSpPr>
          <p:nvPr/>
        </p:nvSpPr>
        <p:spPr bwMode="auto">
          <a:xfrm>
            <a:off x="7710488" y="6673850"/>
            <a:ext cx="360362" cy="179388"/>
          </a:xfrm>
          <a:custGeom>
            <a:avLst/>
            <a:gdLst>
              <a:gd name="T0" fmla="*/ 2147483647 w 351"/>
              <a:gd name="T1" fmla="*/ 2147483647 h 219"/>
              <a:gd name="T2" fmla="*/ 2147483647 w 351"/>
              <a:gd name="T3" fmla="*/ 0 h 219"/>
              <a:gd name="T4" fmla="*/ 2147483647 w 351"/>
              <a:gd name="T5" fmla="*/ 2147483647 h 219"/>
              <a:gd name="T6" fmla="*/ 2147483647 w 351"/>
              <a:gd name="T7" fmla="*/ 2147483647 h 219"/>
              <a:gd name="T8" fmla="*/ 2147483647 w 351"/>
              <a:gd name="T9" fmla="*/ 2147483647 h 219"/>
              <a:gd name="T10" fmla="*/ 2147483647 w 351"/>
              <a:gd name="T11" fmla="*/ 2147483647 h 219"/>
              <a:gd name="T12" fmla="*/ 2147483647 w 351"/>
              <a:gd name="T13" fmla="*/ 2147483647 h 219"/>
              <a:gd name="T14" fmla="*/ 2147483647 w 351"/>
              <a:gd name="T15" fmla="*/ 2147483647 h 219"/>
              <a:gd name="T16" fmla="*/ 2147483647 w 351"/>
              <a:gd name="T17" fmla="*/ 2147483647 h 219"/>
              <a:gd name="T18" fmla="*/ 2147483647 w 351"/>
              <a:gd name="T19" fmla="*/ 2147483647 h 219"/>
              <a:gd name="T20" fmla="*/ 2147483647 w 351"/>
              <a:gd name="T21" fmla="*/ 2147483647 h 219"/>
              <a:gd name="T22" fmla="*/ 2147483647 w 351"/>
              <a:gd name="T23" fmla="*/ 2147483647 h 219"/>
              <a:gd name="T24" fmla="*/ 0 w 351"/>
              <a:gd name="T25" fmla="*/ 2147483647 h 219"/>
              <a:gd name="T26" fmla="*/ 2147483647 w 351"/>
              <a:gd name="T27" fmla="*/ 2147483647 h 219"/>
              <a:gd name="T28" fmla="*/ 2147483647 w 351"/>
              <a:gd name="T29" fmla="*/ 2147483647 h 219"/>
              <a:gd name="T30" fmla="*/ 2147483647 w 351"/>
              <a:gd name="T31" fmla="*/ 2147483647 h 219"/>
              <a:gd name="T32" fmla="*/ 2147483647 w 351"/>
              <a:gd name="T33" fmla="*/ 2147483647 h 219"/>
              <a:gd name="T34" fmla="*/ 2147483647 w 351"/>
              <a:gd name="T35" fmla="*/ 2147483647 h 219"/>
              <a:gd name="T36" fmla="*/ 2147483647 w 351"/>
              <a:gd name="T37" fmla="*/ 2147483647 h 219"/>
              <a:gd name="T38" fmla="*/ 2147483647 w 351"/>
              <a:gd name="T39" fmla="*/ 2147483647 h 219"/>
              <a:gd name="T40" fmla="*/ 2147483647 w 351"/>
              <a:gd name="T41" fmla="*/ 2147483647 h 219"/>
              <a:gd name="T42" fmla="*/ 2147483647 w 351"/>
              <a:gd name="T43" fmla="*/ 2147483647 h 219"/>
              <a:gd name="T44" fmla="*/ 2147483647 w 351"/>
              <a:gd name="T45" fmla="*/ 2147483647 h 219"/>
              <a:gd name="T46" fmla="*/ 2147483647 w 351"/>
              <a:gd name="T47" fmla="*/ 2147483647 h 2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51" h="219">
                <a:moveTo>
                  <a:pt x="350" y="1"/>
                </a:moveTo>
                <a:lnTo>
                  <a:pt x="101" y="0"/>
                </a:lnTo>
                <a:lnTo>
                  <a:pt x="81" y="2"/>
                </a:lnTo>
                <a:lnTo>
                  <a:pt x="67" y="6"/>
                </a:lnTo>
                <a:lnTo>
                  <a:pt x="51" y="15"/>
                </a:lnTo>
                <a:lnTo>
                  <a:pt x="38" y="25"/>
                </a:lnTo>
                <a:lnTo>
                  <a:pt x="28" y="35"/>
                </a:lnTo>
                <a:lnTo>
                  <a:pt x="19" y="48"/>
                </a:lnTo>
                <a:lnTo>
                  <a:pt x="12" y="59"/>
                </a:lnTo>
                <a:lnTo>
                  <a:pt x="6" y="73"/>
                </a:lnTo>
                <a:lnTo>
                  <a:pt x="1" y="89"/>
                </a:lnTo>
                <a:lnTo>
                  <a:pt x="1" y="99"/>
                </a:lnTo>
                <a:lnTo>
                  <a:pt x="0" y="119"/>
                </a:lnTo>
                <a:lnTo>
                  <a:pt x="2" y="136"/>
                </a:lnTo>
                <a:lnTo>
                  <a:pt x="9" y="150"/>
                </a:lnTo>
                <a:lnTo>
                  <a:pt x="15" y="164"/>
                </a:lnTo>
                <a:lnTo>
                  <a:pt x="24" y="176"/>
                </a:lnTo>
                <a:lnTo>
                  <a:pt x="33" y="189"/>
                </a:lnTo>
                <a:lnTo>
                  <a:pt x="46" y="198"/>
                </a:lnTo>
                <a:lnTo>
                  <a:pt x="59" y="207"/>
                </a:lnTo>
                <a:lnTo>
                  <a:pt x="72" y="212"/>
                </a:lnTo>
                <a:lnTo>
                  <a:pt x="90" y="218"/>
                </a:lnTo>
                <a:lnTo>
                  <a:pt x="350" y="218"/>
                </a:lnTo>
                <a:lnTo>
                  <a:pt x="350" y="1"/>
                </a:lnTo>
              </a:path>
            </a:pathLst>
          </a:custGeom>
          <a:gradFill rotWithShape="0">
            <a:gsLst>
              <a:gs pos="0">
                <a:srgbClr val="CCECFF"/>
              </a:gs>
              <a:gs pos="100000">
                <a:srgbClr val="5E6D76"/>
              </a:gs>
            </a:gsLst>
            <a:path path="rect">
              <a:fillToRect l="50000" t="50000" r="50000" b="50000"/>
            </a:path>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endParaRPr lang="zh-CN" altLang="en-US" smtClean="0">
              <a:solidFill>
                <a:srgbClr val="000000"/>
              </a:solidFill>
              <a:latin typeface="Times New Roman" pitchFamily="18" charset="0"/>
            </a:endParaRPr>
          </a:p>
        </p:txBody>
      </p:sp>
      <p:sp>
        <p:nvSpPr>
          <p:cNvPr id="1033" name="Freeform 9">
            <a:hlinkClick r:id="" action="ppaction://hlinkshowjump?jump=nextslide"/>
          </p:cNvPr>
          <p:cNvSpPr>
            <a:spLocks/>
          </p:cNvSpPr>
          <p:nvPr/>
        </p:nvSpPr>
        <p:spPr bwMode="auto">
          <a:xfrm>
            <a:off x="8320088" y="6673850"/>
            <a:ext cx="360362" cy="179388"/>
          </a:xfrm>
          <a:custGeom>
            <a:avLst/>
            <a:gdLst>
              <a:gd name="T0" fmla="*/ 0 w 351"/>
              <a:gd name="T1" fmla="*/ 2147483647 h 219"/>
              <a:gd name="T2" fmla="*/ 2147483647 w 351"/>
              <a:gd name="T3" fmla="*/ 0 h 219"/>
              <a:gd name="T4" fmla="*/ 2147483647 w 351"/>
              <a:gd name="T5" fmla="*/ 2147483647 h 219"/>
              <a:gd name="T6" fmla="*/ 2147483647 w 351"/>
              <a:gd name="T7" fmla="*/ 2147483647 h 219"/>
              <a:gd name="T8" fmla="*/ 2147483647 w 351"/>
              <a:gd name="T9" fmla="*/ 2147483647 h 219"/>
              <a:gd name="T10" fmla="*/ 2147483647 w 351"/>
              <a:gd name="T11" fmla="*/ 2147483647 h 219"/>
              <a:gd name="T12" fmla="*/ 2147483647 w 351"/>
              <a:gd name="T13" fmla="*/ 2147483647 h 219"/>
              <a:gd name="T14" fmla="*/ 2147483647 w 351"/>
              <a:gd name="T15" fmla="*/ 2147483647 h 219"/>
              <a:gd name="T16" fmla="*/ 2147483647 w 351"/>
              <a:gd name="T17" fmla="*/ 2147483647 h 219"/>
              <a:gd name="T18" fmla="*/ 2147483647 w 351"/>
              <a:gd name="T19" fmla="*/ 2147483647 h 219"/>
              <a:gd name="T20" fmla="*/ 2147483647 w 351"/>
              <a:gd name="T21" fmla="*/ 2147483647 h 219"/>
              <a:gd name="T22" fmla="*/ 2147483647 w 351"/>
              <a:gd name="T23" fmla="*/ 2147483647 h 219"/>
              <a:gd name="T24" fmla="*/ 2147483647 w 351"/>
              <a:gd name="T25" fmla="*/ 2147483647 h 219"/>
              <a:gd name="T26" fmla="*/ 2147483647 w 351"/>
              <a:gd name="T27" fmla="*/ 2147483647 h 219"/>
              <a:gd name="T28" fmla="*/ 2147483647 w 351"/>
              <a:gd name="T29" fmla="*/ 2147483647 h 219"/>
              <a:gd name="T30" fmla="*/ 2147483647 w 351"/>
              <a:gd name="T31" fmla="*/ 2147483647 h 219"/>
              <a:gd name="T32" fmla="*/ 2147483647 w 351"/>
              <a:gd name="T33" fmla="*/ 2147483647 h 219"/>
              <a:gd name="T34" fmla="*/ 2147483647 w 351"/>
              <a:gd name="T35" fmla="*/ 2147483647 h 219"/>
              <a:gd name="T36" fmla="*/ 2147483647 w 351"/>
              <a:gd name="T37" fmla="*/ 2147483647 h 219"/>
              <a:gd name="T38" fmla="*/ 2147483647 w 351"/>
              <a:gd name="T39" fmla="*/ 2147483647 h 219"/>
              <a:gd name="T40" fmla="*/ 2147483647 w 351"/>
              <a:gd name="T41" fmla="*/ 2147483647 h 219"/>
              <a:gd name="T42" fmla="*/ 2147483647 w 351"/>
              <a:gd name="T43" fmla="*/ 2147483647 h 219"/>
              <a:gd name="T44" fmla="*/ 0 w 351"/>
              <a:gd name="T45" fmla="*/ 2147483647 h 219"/>
              <a:gd name="T46" fmla="*/ 0 w 351"/>
              <a:gd name="T47" fmla="*/ 2147483647 h 2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51" h="219">
                <a:moveTo>
                  <a:pt x="0" y="1"/>
                </a:moveTo>
                <a:lnTo>
                  <a:pt x="249" y="0"/>
                </a:lnTo>
                <a:lnTo>
                  <a:pt x="268" y="3"/>
                </a:lnTo>
                <a:lnTo>
                  <a:pt x="283" y="6"/>
                </a:lnTo>
                <a:lnTo>
                  <a:pt x="298" y="16"/>
                </a:lnTo>
                <a:lnTo>
                  <a:pt x="311" y="26"/>
                </a:lnTo>
                <a:lnTo>
                  <a:pt x="321" y="35"/>
                </a:lnTo>
                <a:lnTo>
                  <a:pt x="331" y="48"/>
                </a:lnTo>
                <a:lnTo>
                  <a:pt x="337" y="60"/>
                </a:lnTo>
                <a:lnTo>
                  <a:pt x="344" y="74"/>
                </a:lnTo>
                <a:lnTo>
                  <a:pt x="349" y="90"/>
                </a:lnTo>
                <a:lnTo>
                  <a:pt x="349" y="100"/>
                </a:lnTo>
                <a:lnTo>
                  <a:pt x="350" y="119"/>
                </a:lnTo>
                <a:lnTo>
                  <a:pt x="347" y="136"/>
                </a:lnTo>
                <a:lnTo>
                  <a:pt x="341" y="151"/>
                </a:lnTo>
                <a:lnTo>
                  <a:pt x="334" y="165"/>
                </a:lnTo>
                <a:lnTo>
                  <a:pt x="325" y="176"/>
                </a:lnTo>
                <a:lnTo>
                  <a:pt x="316" y="189"/>
                </a:lnTo>
                <a:lnTo>
                  <a:pt x="303" y="199"/>
                </a:lnTo>
                <a:lnTo>
                  <a:pt x="290" y="208"/>
                </a:lnTo>
                <a:lnTo>
                  <a:pt x="277" y="213"/>
                </a:lnTo>
                <a:lnTo>
                  <a:pt x="259" y="218"/>
                </a:lnTo>
                <a:lnTo>
                  <a:pt x="0" y="218"/>
                </a:lnTo>
                <a:lnTo>
                  <a:pt x="0" y="1"/>
                </a:lnTo>
              </a:path>
            </a:pathLst>
          </a:custGeom>
          <a:gradFill rotWithShape="0">
            <a:gsLst>
              <a:gs pos="0">
                <a:srgbClr val="CCECFF"/>
              </a:gs>
              <a:gs pos="100000">
                <a:srgbClr val="5E6D76"/>
              </a:gs>
            </a:gsLst>
            <a:path path="rect">
              <a:fillToRect l="50000" t="50000" r="50000" b="50000"/>
            </a:path>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endParaRPr lang="zh-CN" altLang="en-US" smtClean="0">
              <a:solidFill>
                <a:srgbClr val="000000"/>
              </a:solidFill>
              <a:latin typeface="Times New Roman" pitchFamily="18" charset="0"/>
            </a:endParaRPr>
          </a:p>
        </p:txBody>
      </p:sp>
      <p:grpSp>
        <p:nvGrpSpPr>
          <p:cNvPr id="1034" name="Group 14"/>
          <p:cNvGrpSpPr>
            <a:grpSpLocks/>
          </p:cNvGrpSpPr>
          <p:nvPr/>
        </p:nvGrpSpPr>
        <p:grpSpPr bwMode="auto">
          <a:xfrm>
            <a:off x="8001000" y="-26988"/>
            <a:ext cx="1066800" cy="396876"/>
            <a:chOff x="5066" y="-17"/>
            <a:chExt cx="672" cy="250"/>
          </a:xfrm>
        </p:grpSpPr>
        <p:sp>
          <p:nvSpPr>
            <p:cNvPr id="1036" name="AutoShape 11"/>
            <p:cNvSpPr>
              <a:spLocks noChangeArrowheads="1"/>
            </p:cNvSpPr>
            <p:nvPr/>
          </p:nvSpPr>
          <p:spPr bwMode="auto">
            <a:xfrm>
              <a:off x="5066" y="39"/>
              <a:ext cx="672" cy="192"/>
            </a:xfrm>
            <a:prstGeom prst="plus">
              <a:avLst>
                <a:gd name="adj" fmla="val 25000"/>
              </a:avLst>
            </a:prstGeom>
            <a:solidFill>
              <a:srgbClr val="D3D3D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mtClean="0">
                <a:solidFill>
                  <a:srgbClr val="000000"/>
                </a:solidFill>
                <a:latin typeface="Times New Roman" pitchFamily="18" charset="0"/>
              </a:endParaRPr>
            </a:p>
          </p:txBody>
        </p:sp>
        <p:sp>
          <p:nvSpPr>
            <p:cNvPr id="1037" name="Text Box 12"/>
            <p:cNvSpPr txBox="1">
              <a:spLocks noChangeArrowheads="1"/>
            </p:cNvSpPr>
            <p:nvPr/>
          </p:nvSpPr>
          <p:spPr bwMode="auto">
            <a:xfrm>
              <a:off x="5085" y="-17"/>
              <a:ext cx="638" cy="250"/>
            </a:xfrm>
            <a:prstGeom prst="rect">
              <a:avLst/>
            </a:prstGeom>
            <a:noFill/>
            <a:ln>
              <a:noFill/>
            </a:ln>
            <a:effectLst>
              <a:outerShdw dist="28398" dir="1593903"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defRPr/>
              </a:pPr>
              <a:r>
                <a:rPr lang="zh-CN" altLang="en-US" sz="2000" smtClean="0">
                  <a:solidFill>
                    <a:srgbClr val="CC3300"/>
                  </a:solidFill>
                </a:rPr>
                <a:t>第</a:t>
              </a:r>
              <a:r>
                <a:rPr lang="en-US" altLang="zh-CN" sz="2000" smtClean="0">
                  <a:solidFill>
                    <a:srgbClr val="CC3300"/>
                  </a:solidFill>
                </a:rPr>
                <a:t>12 </a:t>
              </a:r>
              <a:r>
                <a:rPr lang="zh-CN" altLang="en-US" sz="2000" smtClean="0">
                  <a:solidFill>
                    <a:srgbClr val="CC3300"/>
                  </a:solidFill>
                </a:rPr>
                <a:t>章</a:t>
              </a:r>
            </a:p>
          </p:txBody>
        </p:sp>
      </p:grpSp>
      <p:sp>
        <p:nvSpPr>
          <p:cNvPr id="1035" name="Rectangle 16"/>
          <p:cNvSpPr>
            <a:spLocks noChangeArrowheads="1"/>
          </p:cNvSpPr>
          <p:nvPr userDrawn="1"/>
        </p:nvSpPr>
        <p:spPr bwMode="auto">
          <a:xfrm>
            <a:off x="0" y="6500813"/>
            <a:ext cx="684213" cy="24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l">
              <a:spcBef>
                <a:spcPct val="50000"/>
              </a:spcBef>
            </a:pPr>
            <a:fld id="{4E8748D8-EA7E-4F8B-B34C-4F70FF395E2B}" type="slidenum">
              <a:rPr lang="en-US" altLang="zh-CN" sz="1400" b="0" smtClean="0">
                <a:solidFill>
                  <a:srgbClr val="000000"/>
                </a:solidFill>
                <a:latin typeface="Times New Roman" pitchFamily="18" charset="0"/>
                <a:ea typeface="宋体" charset="-122"/>
              </a:rPr>
              <a:pPr algn="l">
                <a:spcBef>
                  <a:spcPct val="50000"/>
                </a:spcBef>
              </a:pPr>
              <a:t>‹#›</a:t>
            </a:fld>
            <a:endParaRPr lang="en-US" altLang="zh-CN" sz="1400" b="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3835396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zoom/>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楷体_GB2312" pitchFamily="49" charset="-122"/>
        </a:defRPr>
      </a:lvl2pPr>
      <a:lvl3pPr algn="ctr" rtl="0" eaLnBrk="0" fontAlgn="base" hangingPunct="0">
        <a:spcBef>
          <a:spcPct val="0"/>
        </a:spcBef>
        <a:spcAft>
          <a:spcPct val="0"/>
        </a:spcAft>
        <a:defRPr kumimoji="1" sz="4400">
          <a:solidFill>
            <a:schemeClr val="tx2"/>
          </a:solidFill>
          <a:latin typeface="Times New Roman" pitchFamily="18" charset="0"/>
          <a:ea typeface="楷体_GB2312" pitchFamily="49" charset="-122"/>
        </a:defRPr>
      </a:lvl3pPr>
      <a:lvl4pPr algn="ctr" rtl="0" eaLnBrk="0" fontAlgn="base" hangingPunct="0">
        <a:spcBef>
          <a:spcPct val="0"/>
        </a:spcBef>
        <a:spcAft>
          <a:spcPct val="0"/>
        </a:spcAft>
        <a:defRPr kumimoji="1" sz="4400">
          <a:solidFill>
            <a:schemeClr val="tx2"/>
          </a:solidFill>
          <a:latin typeface="Times New Roman" pitchFamily="18" charset="0"/>
          <a:ea typeface="楷体_GB2312" pitchFamily="49" charset="-122"/>
        </a:defRPr>
      </a:lvl4pPr>
      <a:lvl5pPr algn="ctr" rtl="0" eaLnBrk="0" fontAlgn="base" hangingPunct="0">
        <a:spcBef>
          <a:spcPct val="0"/>
        </a:spcBef>
        <a:spcAft>
          <a:spcPct val="0"/>
        </a:spcAft>
        <a:defRPr kumimoji="1" sz="4400">
          <a:solidFill>
            <a:schemeClr val="tx2"/>
          </a:solidFill>
          <a:latin typeface="Times New Roman" pitchFamily="18" charset="0"/>
          <a:ea typeface="楷体_GB2312" pitchFamily="49" charset="-122"/>
        </a:defRPr>
      </a:lvl5pPr>
      <a:lvl6pPr marL="457200" algn="ctr" rtl="0" fontAlgn="base">
        <a:spcBef>
          <a:spcPct val="0"/>
        </a:spcBef>
        <a:spcAft>
          <a:spcPct val="0"/>
        </a:spcAft>
        <a:defRPr kumimoji="1" sz="4400">
          <a:solidFill>
            <a:schemeClr val="tx2"/>
          </a:solidFill>
          <a:latin typeface="Times New Roman" pitchFamily="18" charset="0"/>
          <a:ea typeface="楷体_GB2312" pitchFamily="49" charset="-122"/>
        </a:defRPr>
      </a:lvl6pPr>
      <a:lvl7pPr marL="914400" algn="ctr" rtl="0" fontAlgn="base">
        <a:spcBef>
          <a:spcPct val="0"/>
        </a:spcBef>
        <a:spcAft>
          <a:spcPct val="0"/>
        </a:spcAft>
        <a:defRPr kumimoji="1" sz="4400">
          <a:solidFill>
            <a:schemeClr val="tx2"/>
          </a:solidFill>
          <a:latin typeface="Times New Roman" pitchFamily="18" charset="0"/>
          <a:ea typeface="楷体_GB2312" pitchFamily="49" charset="-122"/>
        </a:defRPr>
      </a:lvl7pPr>
      <a:lvl8pPr marL="1371600" algn="ctr" rtl="0" fontAlgn="base">
        <a:spcBef>
          <a:spcPct val="0"/>
        </a:spcBef>
        <a:spcAft>
          <a:spcPct val="0"/>
        </a:spcAft>
        <a:defRPr kumimoji="1" sz="4400">
          <a:solidFill>
            <a:schemeClr val="tx2"/>
          </a:solidFill>
          <a:latin typeface="Times New Roman" pitchFamily="18" charset="0"/>
          <a:ea typeface="楷体_GB2312" pitchFamily="49" charset="-122"/>
        </a:defRPr>
      </a:lvl8pPr>
      <a:lvl9pPr marL="1828800" algn="ctr" rtl="0" fontAlgn="base">
        <a:spcBef>
          <a:spcPct val="0"/>
        </a:spcBef>
        <a:spcAft>
          <a:spcPct val="0"/>
        </a:spcAft>
        <a:defRPr kumimoji="1" sz="4400">
          <a:solidFill>
            <a:schemeClr val="tx2"/>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1219200" y="609600"/>
            <a:ext cx="6934200" cy="5213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20000"/>
              </a:lnSpc>
            </a:pPr>
            <a:r>
              <a:rPr lang="zh-CN" altLang="en-US" dirty="0">
                <a:solidFill>
                  <a:srgbClr val="CC0000"/>
                </a:solidFill>
              </a:rPr>
              <a:t>第 </a:t>
            </a:r>
            <a:r>
              <a:rPr lang="en-US" altLang="zh-CN" dirty="0">
                <a:solidFill>
                  <a:srgbClr val="CC0000"/>
                </a:solidFill>
              </a:rPr>
              <a:t>12 </a:t>
            </a:r>
            <a:r>
              <a:rPr lang="zh-CN" altLang="en-US" dirty="0">
                <a:solidFill>
                  <a:srgbClr val="CC0000"/>
                </a:solidFill>
              </a:rPr>
              <a:t>章  继承和派生</a:t>
            </a:r>
          </a:p>
          <a:p>
            <a:pPr algn="l">
              <a:lnSpc>
                <a:spcPct val="120000"/>
              </a:lnSpc>
            </a:pPr>
            <a:endParaRPr lang="zh-CN" altLang="en-US" dirty="0"/>
          </a:p>
          <a:p>
            <a:pPr algn="l">
              <a:lnSpc>
                <a:spcPct val="120000"/>
              </a:lnSpc>
            </a:pPr>
            <a:r>
              <a:rPr lang="en-US" altLang="zh-CN" dirty="0"/>
              <a:t>12.1  </a:t>
            </a:r>
            <a:r>
              <a:rPr lang="zh-CN" altLang="en-US" dirty="0"/>
              <a:t>继承的基本概念 </a:t>
            </a:r>
          </a:p>
          <a:p>
            <a:pPr algn="l">
              <a:lnSpc>
                <a:spcPct val="120000"/>
              </a:lnSpc>
            </a:pPr>
            <a:r>
              <a:rPr lang="en-US" altLang="zh-CN" dirty="0"/>
              <a:t>12.2  </a:t>
            </a:r>
            <a:r>
              <a:rPr lang="zh-CN" altLang="en-US" dirty="0"/>
              <a:t>单一继承 </a:t>
            </a:r>
          </a:p>
          <a:p>
            <a:pPr algn="l">
              <a:lnSpc>
                <a:spcPct val="120000"/>
              </a:lnSpc>
            </a:pPr>
            <a:r>
              <a:rPr lang="en-US" altLang="zh-CN" dirty="0"/>
              <a:t>12.3  </a:t>
            </a:r>
            <a:r>
              <a:rPr lang="zh-CN" altLang="en-US" dirty="0"/>
              <a:t>多重继承 </a:t>
            </a:r>
          </a:p>
          <a:p>
            <a:pPr algn="l">
              <a:lnSpc>
                <a:spcPct val="120000"/>
              </a:lnSpc>
            </a:pPr>
            <a:r>
              <a:rPr lang="en-US" altLang="zh-CN" dirty="0"/>
              <a:t>12.4  </a:t>
            </a:r>
            <a:r>
              <a:rPr lang="zh-CN" altLang="en-US" dirty="0"/>
              <a:t>基类成员的初始化 </a:t>
            </a:r>
          </a:p>
          <a:p>
            <a:pPr algn="l">
              <a:lnSpc>
                <a:spcPct val="120000"/>
              </a:lnSpc>
            </a:pPr>
            <a:r>
              <a:rPr lang="en-US" altLang="zh-CN" dirty="0"/>
              <a:t>12.5  </a:t>
            </a:r>
            <a:r>
              <a:rPr lang="zh-CN" altLang="en-US" dirty="0"/>
              <a:t>二义性和支配规则 </a:t>
            </a:r>
          </a:p>
          <a:p>
            <a:pPr algn="l">
              <a:lnSpc>
                <a:spcPct val="120000"/>
              </a:lnSpc>
            </a:pPr>
            <a:r>
              <a:rPr lang="en-US" altLang="zh-CN" dirty="0"/>
              <a:t>12.6  </a:t>
            </a:r>
            <a:r>
              <a:rPr lang="zh-CN" altLang="en-US" dirty="0"/>
              <a:t>虚基类 </a:t>
            </a:r>
          </a:p>
          <a:p>
            <a:pPr algn="l">
              <a:lnSpc>
                <a:spcPct val="120000"/>
              </a:lnSpc>
            </a:pPr>
            <a:r>
              <a:rPr lang="en-US" altLang="zh-CN" dirty="0"/>
              <a:t>12.7  </a:t>
            </a:r>
            <a:r>
              <a:rPr lang="zh-CN" altLang="en-US" dirty="0"/>
              <a:t>访问基类成员和访问对象成员的成员 </a:t>
            </a:r>
          </a:p>
          <a:p>
            <a:pPr algn="l">
              <a:lnSpc>
                <a:spcPct val="120000"/>
              </a:lnSpc>
            </a:pPr>
            <a:r>
              <a:rPr lang="en-US" altLang="zh-CN" dirty="0"/>
              <a:t>12.8  </a:t>
            </a:r>
            <a:r>
              <a:rPr lang="zh-CN" altLang="en-US" dirty="0"/>
              <a:t>赋值兼容 </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381000" y="381000"/>
            <a:ext cx="7696200" cy="30130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120000"/>
              </a:lnSpc>
            </a:pPr>
            <a:r>
              <a:rPr lang="en-US" altLang="zh-CN" sz="3200"/>
              <a:t>        </a:t>
            </a:r>
            <a:r>
              <a:rPr lang="zh-CN" altLang="en-US" sz="3200"/>
              <a:t>从本例中，还可以看出另一个问题：为了实现数据保护，在基类中将 </a:t>
            </a:r>
            <a:r>
              <a:rPr lang="en-US" altLang="zh-CN" sz="3200"/>
              <a:t>x, y </a:t>
            </a:r>
            <a:r>
              <a:rPr lang="zh-CN" altLang="en-US" sz="3200"/>
              <a:t>定义为私有成员，但是带来一个问题，即在派生类中需通过公有成员函数</a:t>
            </a:r>
            <a:r>
              <a:rPr lang="en-US" altLang="zh-CN" sz="3200">
                <a:solidFill>
                  <a:srgbClr val="FF0000"/>
                </a:solidFill>
              </a:rPr>
              <a:t>Getx( )</a:t>
            </a:r>
            <a:r>
              <a:rPr lang="en-US" altLang="zh-CN" sz="3200"/>
              <a:t> </a:t>
            </a:r>
            <a:r>
              <a:rPr lang="zh-CN" altLang="en-US" sz="3200"/>
              <a:t>，</a:t>
            </a:r>
            <a:r>
              <a:rPr lang="en-US" altLang="zh-CN" sz="3200">
                <a:solidFill>
                  <a:srgbClr val="FF0000"/>
                </a:solidFill>
              </a:rPr>
              <a:t>Setxy(x1, y1)</a:t>
            </a:r>
            <a:r>
              <a:rPr lang="en-US" altLang="zh-CN" sz="3200"/>
              <a:t> </a:t>
            </a:r>
            <a:r>
              <a:rPr lang="zh-CN" altLang="en-US" sz="3200"/>
              <a:t>等来访为基类的私有成员。</a:t>
            </a:r>
          </a:p>
        </p:txBody>
      </p:sp>
      <p:sp>
        <p:nvSpPr>
          <p:cNvPr id="88071" name="Text Box 7"/>
          <p:cNvSpPr txBox="1">
            <a:spLocks noChangeArrowheads="1"/>
          </p:cNvSpPr>
          <p:nvPr/>
        </p:nvSpPr>
        <p:spPr bwMode="auto">
          <a:xfrm>
            <a:off x="1600200" y="2971800"/>
            <a:ext cx="7010400" cy="3368675"/>
          </a:xfrm>
          <a:prstGeom prst="rect">
            <a:avLst/>
          </a:prstGeom>
          <a:solidFill>
            <a:srgbClr val="FFFFCC"/>
          </a:solidFill>
          <a:ln w="57150">
            <a:solidFill>
              <a:srgbClr val="CC6600"/>
            </a:solidFill>
            <a:miter lim="800000"/>
            <a:headEnd/>
            <a:tailEnd/>
          </a:ln>
          <a:effectLst>
            <a:outerShdw dist="107763" dir="13500000" algn="ctr" rotWithShape="0">
              <a:schemeClr val="bg2"/>
            </a:outerShdw>
          </a:effectLst>
        </p:spPr>
        <p:txBody>
          <a:bodyPr lIns="90000" tIns="46800" rIns="90000" bIns="46800">
            <a:spAutoFit/>
          </a:bodyPr>
          <a:lstStyle/>
          <a:p>
            <a:pPr algn="l">
              <a:lnSpc>
                <a:spcPct val="110000"/>
              </a:lnSpc>
            </a:pPr>
            <a:r>
              <a:rPr lang="en-US" altLang="zh-CN" sz="3200"/>
              <a:t>       </a:t>
            </a:r>
            <a:r>
              <a:rPr lang="zh-CN" altLang="en-US" sz="3200"/>
              <a:t>如果在基类中将 </a:t>
            </a:r>
            <a:r>
              <a:rPr lang="en-US" altLang="zh-CN" sz="3200"/>
              <a:t>x, y </a:t>
            </a:r>
            <a:r>
              <a:rPr lang="zh-CN" altLang="en-US" sz="3200"/>
              <a:t>定义为保护成员，则公有继承后，在派生类中</a:t>
            </a:r>
            <a:r>
              <a:rPr lang="en-US" altLang="zh-CN" sz="3200"/>
              <a:t>x, y </a:t>
            </a:r>
            <a:r>
              <a:rPr lang="zh-CN" altLang="en-US" sz="3200"/>
              <a:t>仍然是保护成员，在派生类内可直接访问。这样</a:t>
            </a:r>
            <a:r>
              <a:rPr lang="zh-CN" altLang="en-US" sz="3200">
                <a:solidFill>
                  <a:srgbClr val="FF0000"/>
                </a:solidFill>
              </a:rPr>
              <a:t>既可以</a:t>
            </a:r>
            <a:r>
              <a:rPr lang="zh-CN" altLang="en-US" sz="3200"/>
              <a:t>保护基类数据成员，</a:t>
            </a:r>
            <a:r>
              <a:rPr lang="zh-CN" altLang="en-US" sz="3200">
                <a:solidFill>
                  <a:srgbClr val="FF0000"/>
                </a:solidFill>
              </a:rPr>
              <a:t>又可以</a:t>
            </a:r>
            <a:r>
              <a:rPr lang="zh-CN" altLang="en-US" sz="3200"/>
              <a:t>在派生类中提供访问基类数据成员的方便性。</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8071"/>
                                        </p:tgtEl>
                                        <p:attrNameLst>
                                          <p:attrName>style.visibility</p:attrName>
                                        </p:attrNameLst>
                                      </p:cBhvr>
                                      <p:to>
                                        <p:strVal val="visible"/>
                                      </p:to>
                                    </p:set>
                                    <p:animEffect transition="in" filter="blinds(vertical)">
                                      <p:cBhvr>
                                        <p:cTn id="7" dur="500"/>
                                        <p:tgtEl>
                                          <p:spTgt spid="88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52400" y="101600"/>
            <a:ext cx="647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solidFill>
                  <a:srgbClr val="CC0000"/>
                </a:solidFill>
              </a:rPr>
              <a:t>12.2.2 </a:t>
            </a:r>
            <a:r>
              <a:rPr lang="zh-CN" altLang="en-US">
                <a:solidFill>
                  <a:srgbClr val="CC0000"/>
                </a:solidFill>
              </a:rPr>
              <a:t>私有继承（派生）</a:t>
            </a:r>
          </a:p>
        </p:txBody>
      </p:sp>
      <p:grpSp>
        <p:nvGrpSpPr>
          <p:cNvPr id="46083" name="Group 3"/>
          <p:cNvGrpSpPr>
            <a:grpSpLocks/>
          </p:cNvGrpSpPr>
          <p:nvPr/>
        </p:nvGrpSpPr>
        <p:grpSpPr bwMode="auto">
          <a:xfrm>
            <a:off x="762000" y="849313"/>
            <a:ext cx="1339850" cy="1681162"/>
            <a:chOff x="470" y="858"/>
            <a:chExt cx="844" cy="1059"/>
          </a:xfrm>
        </p:grpSpPr>
        <p:sp>
          <p:nvSpPr>
            <p:cNvPr id="46084" name="Text Box 4"/>
            <p:cNvSpPr txBox="1">
              <a:spLocks noChangeArrowheads="1"/>
            </p:cNvSpPr>
            <p:nvPr/>
          </p:nvSpPr>
          <p:spPr bwMode="auto">
            <a:xfrm>
              <a:off x="470" y="858"/>
              <a:ext cx="844"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     A     </a:t>
              </a:r>
            </a:p>
          </p:txBody>
        </p:sp>
        <p:sp>
          <p:nvSpPr>
            <p:cNvPr id="46085" name="Text Box 5"/>
            <p:cNvSpPr txBox="1">
              <a:spLocks noChangeArrowheads="1"/>
            </p:cNvSpPr>
            <p:nvPr/>
          </p:nvSpPr>
          <p:spPr bwMode="auto">
            <a:xfrm>
              <a:off x="480" y="1584"/>
              <a:ext cx="831"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     B     </a:t>
              </a:r>
            </a:p>
          </p:txBody>
        </p:sp>
        <p:sp>
          <p:nvSpPr>
            <p:cNvPr id="46086" name="Line 6"/>
            <p:cNvSpPr>
              <a:spLocks noChangeShapeType="1"/>
            </p:cNvSpPr>
            <p:nvPr/>
          </p:nvSpPr>
          <p:spPr bwMode="auto">
            <a:xfrm flipV="1">
              <a:off x="864" y="1200"/>
              <a:ext cx="0" cy="384"/>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6087" name="Text Box 7"/>
          <p:cNvSpPr txBox="1">
            <a:spLocks noChangeArrowheads="1"/>
          </p:cNvSpPr>
          <p:nvPr/>
        </p:nvSpPr>
        <p:spPr bwMode="auto">
          <a:xfrm>
            <a:off x="3260725" y="381000"/>
            <a:ext cx="5275263"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class  A</a:t>
            </a:r>
          </a:p>
          <a:p>
            <a:pPr algn="l"/>
            <a:r>
              <a:rPr lang="en-US" altLang="zh-CN"/>
              <a:t> {  ......</a:t>
            </a:r>
          </a:p>
          <a:p>
            <a:pPr algn="l"/>
            <a:r>
              <a:rPr lang="en-US" altLang="zh-CN"/>
              <a:t>  };</a:t>
            </a:r>
          </a:p>
          <a:p>
            <a:pPr algn="l"/>
            <a:r>
              <a:rPr lang="en-US" altLang="zh-CN"/>
              <a:t>class  B: </a:t>
            </a:r>
            <a:r>
              <a:rPr lang="en-US" altLang="zh-CN">
                <a:solidFill>
                  <a:srgbClr val="FF0000"/>
                </a:solidFill>
              </a:rPr>
              <a:t>private  A</a:t>
            </a:r>
            <a:r>
              <a:rPr lang="en-US" altLang="zh-CN"/>
              <a:t>   </a:t>
            </a:r>
            <a:r>
              <a:rPr lang="en-US" altLang="zh-CN">
                <a:solidFill>
                  <a:srgbClr val="339966"/>
                </a:solidFill>
              </a:rPr>
              <a:t>// </a:t>
            </a:r>
            <a:r>
              <a:rPr lang="zh-CN" altLang="en-US">
                <a:solidFill>
                  <a:srgbClr val="339966"/>
                </a:solidFill>
              </a:rPr>
              <a:t>私有继承</a:t>
            </a:r>
            <a:r>
              <a:rPr lang="en-US" altLang="zh-CN">
                <a:solidFill>
                  <a:srgbClr val="339966"/>
                </a:solidFill>
              </a:rPr>
              <a:t>A</a:t>
            </a:r>
          </a:p>
          <a:p>
            <a:pPr algn="l"/>
            <a:r>
              <a:rPr lang="en-US" altLang="zh-CN"/>
              <a:t> {  ......</a:t>
            </a:r>
          </a:p>
          <a:p>
            <a:pPr algn="l"/>
            <a:r>
              <a:rPr lang="en-US" altLang="zh-CN"/>
              <a:t>  }</a:t>
            </a:r>
          </a:p>
        </p:txBody>
      </p:sp>
      <p:sp>
        <p:nvSpPr>
          <p:cNvPr id="46091" name="Text Box 11"/>
          <p:cNvSpPr txBox="1">
            <a:spLocks noChangeArrowheads="1"/>
          </p:cNvSpPr>
          <p:nvPr/>
        </p:nvSpPr>
        <p:spPr bwMode="auto">
          <a:xfrm>
            <a:off x="762000" y="4953000"/>
            <a:ext cx="69373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rgbClr val="FF0000"/>
                </a:solidFill>
              </a:rPr>
              <a:t>将 </a:t>
            </a:r>
            <a:r>
              <a:rPr lang="en-US" altLang="zh-CN">
                <a:solidFill>
                  <a:srgbClr val="FF0000"/>
                </a:solidFill>
              </a:rPr>
              <a:t>A </a:t>
            </a:r>
            <a:r>
              <a:rPr lang="zh-CN" altLang="en-US">
                <a:solidFill>
                  <a:srgbClr val="FF0000"/>
                </a:solidFill>
              </a:rPr>
              <a:t>中的 </a:t>
            </a:r>
            <a:r>
              <a:rPr lang="en-US" altLang="zh-CN">
                <a:solidFill>
                  <a:srgbClr val="FF0000"/>
                </a:solidFill>
              </a:rPr>
              <a:t>public </a:t>
            </a:r>
            <a:r>
              <a:rPr lang="zh-CN" altLang="en-US">
                <a:solidFill>
                  <a:srgbClr val="FF0000"/>
                </a:solidFill>
              </a:rPr>
              <a:t>和 </a:t>
            </a:r>
            <a:r>
              <a:rPr lang="en-US" altLang="zh-CN">
                <a:solidFill>
                  <a:srgbClr val="FF0000"/>
                </a:solidFill>
              </a:rPr>
              <a:t>protected </a:t>
            </a:r>
            <a:r>
              <a:rPr lang="zh-CN" altLang="en-US">
                <a:solidFill>
                  <a:srgbClr val="FF0000"/>
                </a:solidFill>
              </a:rPr>
              <a:t>成员均变成了</a:t>
            </a:r>
          </a:p>
          <a:p>
            <a:pPr algn="l"/>
            <a:r>
              <a:rPr lang="en-US" altLang="zh-CN">
                <a:solidFill>
                  <a:srgbClr val="FF0000"/>
                </a:solidFill>
              </a:rPr>
              <a:t>B </a:t>
            </a:r>
            <a:r>
              <a:rPr lang="zh-CN" altLang="en-US">
                <a:solidFill>
                  <a:srgbClr val="FF0000"/>
                </a:solidFill>
              </a:rPr>
              <a:t>的 </a:t>
            </a:r>
            <a:r>
              <a:rPr lang="en-US" altLang="zh-CN">
                <a:solidFill>
                  <a:srgbClr val="FF0000"/>
                </a:solidFill>
              </a:rPr>
              <a:t>private </a:t>
            </a:r>
            <a:r>
              <a:rPr lang="zh-CN" altLang="en-US">
                <a:solidFill>
                  <a:srgbClr val="FF0000"/>
                </a:solidFill>
              </a:rPr>
              <a:t>成员。</a:t>
            </a:r>
          </a:p>
          <a:p>
            <a:pPr algn="l"/>
            <a:r>
              <a:rPr lang="zh-CN" altLang="en-US"/>
              <a:t>同理，</a:t>
            </a:r>
            <a:r>
              <a:rPr lang="en-US" altLang="zh-CN"/>
              <a:t>A</a:t>
            </a:r>
            <a:r>
              <a:rPr lang="zh-CN" altLang="en-US"/>
              <a:t>中的私有成员被继承下来了，</a:t>
            </a:r>
          </a:p>
          <a:p>
            <a:pPr algn="l"/>
            <a:r>
              <a:rPr lang="zh-CN" altLang="en-US"/>
              <a:t>但在</a:t>
            </a:r>
            <a:r>
              <a:rPr lang="en-US" altLang="zh-CN"/>
              <a:t>B</a:t>
            </a:r>
            <a:r>
              <a:rPr lang="zh-CN" altLang="en-US"/>
              <a:t>中不可直接访问，</a:t>
            </a:r>
            <a:endParaRPr lang="zh-CN" altLang="en-US">
              <a:solidFill>
                <a:srgbClr val="FF0000"/>
              </a:solidFill>
            </a:endParaRPr>
          </a:p>
        </p:txBody>
      </p:sp>
      <p:grpSp>
        <p:nvGrpSpPr>
          <p:cNvPr id="46093" name="Group 13"/>
          <p:cNvGrpSpPr>
            <a:grpSpLocks/>
          </p:cNvGrpSpPr>
          <p:nvPr/>
        </p:nvGrpSpPr>
        <p:grpSpPr bwMode="auto">
          <a:xfrm>
            <a:off x="0" y="3113088"/>
            <a:ext cx="9185275" cy="1763712"/>
            <a:chOff x="0" y="1961"/>
            <a:chExt cx="5786" cy="1111"/>
          </a:xfrm>
        </p:grpSpPr>
        <p:grpSp>
          <p:nvGrpSpPr>
            <p:cNvPr id="46088" name="Group 8"/>
            <p:cNvGrpSpPr>
              <a:grpSpLocks/>
            </p:cNvGrpSpPr>
            <p:nvPr/>
          </p:nvGrpSpPr>
          <p:grpSpPr bwMode="auto">
            <a:xfrm>
              <a:off x="0" y="1961"/>
              <a:ext cx="5786" cy="1095"/>
              <a:chOff x="0" y="2162"/>
              <a:chExt cx="5786" cy="1095"/>
            </a:xfrm>
          </p:grpSpPr>
          <p:sp>
            <p:nvSpPr>
              <p:cNvPr id="46089" name="Text Box 9"/>
              <p:cNvSpPr txBox="1">
                <a:spLocks noChangeArrowheads="1"/>
              </p:cNvSpPr>
              <p:nvPr/>
            </p:nvSpPr>
            <p:spPr bwMode="auto">
              <a:xfrm>
                <a:off x="141" y="2162"/>
                <a:ext cx="5645" cy="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t>A </a:t>
                </a:r>
                <a:r>
                  <a:rPr lang="zh-CN" altLang="en-US" sz="2400"/>
                  <a:t>中的：                  在 </a:t>
                </a:r>
                <a:r>
                  <a:rPr lang="en-US" altLang="zh-CN" sz="2400"/>
                  <a:t>B </a:t>
                </a:r>
                <a:r>
                  <a:rPr lang="zh-CN" altLang="en-US" sz="2400"/>
                  <a:t>中：                         在类外</a:t>
                </a:r>
                <a:r>
                  <a:rPr lang="en-US" altLang="zh-CN" sz="2400"/>
                  <a:t>(</a:t>
                </a:r>
                <a:r>
                  <a:rPr lang="zh-CN" altLang="en-US" sz="2400"/>
                  <a:t>类</a:t>
                </a:r>
                <a:r>
                  <a:rPr lang="en-US" altLang="zh-CN" sz="2400"/>
                  <a:t>B</a:t>
                </a:r>
                <a:r>
                  <a:rPr lang="zh-CN" altLang="en-US" sz="2400"/>
                  <a:t>的对象中</a:t>
                </a:r>
                <a:r>
                  <a:rPr lang="en-US" altLang="zh-CN" sz="2400"/>
                  <a:t>)  </a:t>
                </a:r>
              </a:p>
              <a:p>
                <a:pPr algn="l"/>
                <a:r>
                  <a:rPr lang="en-US" altLang="zh-CN"/>
                  <a:t>private </a:t>
                </a:r>
                <a:r>
                  <a:rPr lang="zh-CN" altLang="en-US" sz="2400"/>
                  <a:t>成员</a:t>
                </a:r>
                <a:r>
                  <a:rPr lang="zh-CN" altLang="en-US"/>
                  <a:t>         </a:t>
                </a:r>
                <a:r>
                  <a:rPr lang="zh-CN" altLang="en-US" sz="2400"/>
                  <a:t>不可访问                          不可访问</a:t>
                </a:r>
              </a:p>
              <a:p>
                <a:pPr algn="l"/>
                <a:r>
                  <a:rPr lang="en-US" altLang="zh-CN"/>
                  <a:t>public</a:t>
                </a:r>
                <a:r>
                  <a:rPr lang="zh-CN" altLang="en-US" sz="2400"/>
                  <a:t>成员              变为 </a:t>
                </a:r>
                <a:r>
                  <a:rPr lang="en-US" altLang="zh-CN"/>
                  <a:t>private </a:t>
                </a:r>
                <a:r>
                  <a:rPr lang="zh-CN" altLang="en-US" sz="2400"/>
                  <a:t>成员         不可访问</a:t>
                </a:r>
                <a:endParaRPr lang="zh-CN" altLang="en-US"/>
              </a:p>
              <a:p>
                <a:pPr algn="l"/>
                <a:r>
                  <a:rPr lang="en-US" altLang="zh-CN"/>
                  <a:t>protected</a:t>
                </a:r>
                <a:r>
                  <a:rPr lang="zh-CN" altLang="en-US" sz="2400"/>
                  <a:t>成员        变为 </a:t>
                </a:r>
                <a:r>
                  <a:rPr lang="en-US" altLang="zh-CN"/>
                  <a:t>private </a:t>
                </a:r>
                <a:r>
                  <a:rPr lang="zh-CN" altLang="en-US" sz="2400"/>
                  <a:t>成员         不可访问</a:t>
                </a:r>
              </a:p>
            </p:txBody>
          </p:sp>
          <p:sp>
            <p:nvSpPr>
              <p:cNvPr id="46090" name="Line 10"/>
              <p:cNvSpPr>
                <a:spLocks noChangeShapeType="1"/>
              </p:cNvSpPr>
              <p:nvPr/>
            </p:nvSpPr>
            <p:spPr bwMode="auto">
              <a:xfrm>
                <a:off x="0" y="2448"/>
                <a:ext cx="5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6092" name="Line 12"/>
            <p:cNvSpPr>
              <a:spLocks noChangeShapeType="1"/>
            </p:cNvSpPr>
            <p:nvPr/>
          </p:nvSpPr>
          <p:spPr bwMode="auto">
            <a:xfrm>
              <a:off x="0" y="3072"/>
              <a:ext cx="5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6093"/>
                                        </p:tgtEl>
                                        <p:attrNameLst>
                                          <p:attrName>style.visibility</p:attrName>
                                        </p:attrNameLst>
                                      </p:cBhvr>
                                      <p:to>
                                        <p:strVal val="visible"/>
                                      </p:to>
                                    </p:set>
                                    <p:animEffect transition="in" filter="strips(downRight)">
                                      <p:cBhvr>
                                        <p:cTn id="7" dur="500"/>
                                        <p:tgtEl>
                                          <p:spTgt spid="460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91">
                                            <p:txEl>
                                              <p:pRg st="0" end="0"/>
                                            </p:txEl>
                                          </p:spTgt>
                                        </p:tgtEl>
                                        <p:attrNameLst>
                                          <p:attrName>style.visibility</p:attrName>
                                        </p:attrNameLst>
                                      </p:cBhvr>
                                      <p:to>
                                        <p:strVal val="visible"/>
                                      </p:to>
                                    </p:set>
                                    <p:animEffect transition="in" filter="wipe(left)">
                                      <p:cBhvr>
                                        <p:cTn id="12" dur="500"/>
                                        <p:tgtEl>
                                          <p:spTgt spid="460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91">
                                            <p:txEl>
                                              <p:pRg st="1" end="1"/>
                                            </p:txEl>
                                          </p:spTgt>
                                        </p:tgtEl>
                                        <p:attrNameLst>
                                          <p:attrName>style.visibility</p:attrName>
                                        </p:attrNameLst>
                                      </p:cBhvr>
                                      <p:to>
                                        <p:strVal val="visible"/>
                                      </p:to>
                                    </p:set>
                                    <p:animEffect transition="in" filter="wipe(left)">
                                      <p:cBhvr>
                                        <p:cTn id="17" dur="500"/>
                                        <p:tgtEl>
                                          <p:spTgt spid="4609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91">
                                            <p:txEl>
                                              <p:pRg st="2" end="2"/>
                                            </p:txEl>
                                          </p:spTgt>
                                        </p:tgtEl>
                                        <p:attrNameLst>
                                          <p:attrName>style.visibility</p:attrName>
                                        </p:attrNameLst>
                                      </p:cBhvr>
                                      <p:to>
                                        <p:strVal val="visible"/>
                                      </p:to>
                                    </p:set>
                                    <p:animEffect transition="in" filter="wipe(left)">
                                      <p:cBhvr>
                                        <p:cTn id="22" dur="500"/>
                                        <p:tgtEl>
                                          <p:spTgt spid="4609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091">
                                            <p:txEl>
                                              <p:pRg st="3" end="3"/>
                                            </p:txEl>
                                          </p:spTgt>
                                        </p:tgtEl>
                                        <p:attrNameLst>
                                          <p:attrName>style.visibility</p:attrName>
                                        </p:attrNameLst>
                                      </p:cBhvr>
                                      <p:to>
                                        <p:strVal val="visible"/>
                                      </p:to>
                                    </p:set>
                                    <p:animEffect transition="in" filter="wipe(left)">
                                      <p:cBhvr>
                                        <p:cTn id="27" dur="500"/>
                                        <p:tgtEl>
                                          <p:spTgt spid="460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570" name="Group 2"/>
          <p:cNvGrpSpPr>
            <a:grpSpLocks/>
          </p:cNvGrpSpPr>
          <p:nvPr/>
        </p:nvGrpSpPr>
        <p:grpSpPr bwMode="auto">
          <a:xfrm>
            <a:off x="4114800" y="0"/>
            <a:ext cx="4992688" cy="6858000"/>
            <a:chOff x="2784" y="0"/>
            <a:chExt cx="3145" cy="4320"/>
          </a:xfrm>
        </p:grpSpPr>
        <p:sp>
          <p:nvSpPr>
            <p:cNvPr id="109571" name="Text Box 3"/>
            <p:cNvSpPr txBox="1">
              <a:spLocks noChangeArrowheads="1"/>
            </p:cNvSpPr>
            <p:nvPr/>
          </p:nvSpPr>
          <p:spPr bwMode="auto">
            <a:xfrm>
              <a:off x="2928" y="14"/>
              <a:ext cx="3001" cy="3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rgbClr val="FF0000"/>
                  </a:solidFill>
                </a:rPr>
                <a:t>相当于对</a:t>
              </a:r>
              <a:r>
                <a:rPr lang="en-US" altLang="zh-CN">
                  <a:solidFill>
                    <a:srgbClr val="FF0000"/>
                  </a:solidFill>
                </a:rPr>
                <a:t>B</a:t>
              </a:r>
              <a:r>
                <a:rPr lang="zh-CN" altLang="en-US">
                  <a:solidFill>
                    <a:srgbClr val="FF0000"/>
                  </a:solidFill>
                </a:rPr>
                <a:t>类做如下定义： </a:t>
              </a:r>
              <a:endParaRPr lang="en-US" altLang="en-US"/>
            </a:p>
            <a:p>
              <a:pPr algn="l"/>
              <a:r>
                <a:rPr lang="en-US" altLang="zh-CN"/>
                <a:t>class  B: { </a:t>
              </a:r>
            </a:p>
            <a:p>
              <a:pPr algn="l"/>
              <a:r>
                <a:rPr lang="en-US" altLang="zh-CN"/>
                <a:t>private:     int bx;</a:t>
              </a:r>
            </a:p>
            <a:p>
              <a:pPr algn="l"/>
              <a:r>
                <a:rPr lang="en-US" altLang="zh-CN" i="1">
                  <a:solidFill>
                    <a:schemeClr val="accent2"/>
                  </a:solidFill>
                </a:rPr>
                <a:t>                    int  ay;</a:t>
              </a:r>
            </a:p>
            <a:p>
              <a:pPr algn="l"/>
              <a:r>
                <a:rPr lang="en-US" altLang="zh-CN" i="1">
                  <a:solidFill>
                    <a:schemeClr val="accent2"/>
                  </a:solidFill>
                </a:rPr>
                <a:t>                    int  az;</a:t>
              </a:r>
            </a:p>
            <a:p>
              <a:pPr algn="l"/>
              <a:r>
                <a:rPr lang="en-US" altLang="zh-CN"/>
                <a:t>                    </a:t>
              </a:r>
              <a:r>
                <a:rPr lang="en-US" altLang="zh-CN" i="1">
                  <a:solidFill>
                    <a:schemeClr val="accent2"/>
                  </a:solidFill>
                </a:rPr>
                <a:t>void f1( ){...};</a:t>
              </a:r>
              <a:endParaRPr lang="en-US" altLang="zh-CN"/>
            </a:p>
            <a:p>
              <a:pPr algn="l"/>
              <a:r>
                <a:rPr lang="en-US" altLang="zh-CN" i="1">
                  <a:solidFill>
                    <a:schemeClr val="accent2"/>
                  </a:solidFill>
                </a:rPr>
                <a:t>                   int  Getax( ){...}</a:t>
              </a:r>
            </a:p>
            <a:p>
              <a:pPr algn="l"/>
              <a:r>
                <a:rPr lang="en-US" altLang="zh-CN" i="1">
                  <a:solidFill>
                    <a:schemeClr val="accent2"/>
                  </a:solidFill>
                </a:rPr>
                <a:t>      void Setax( int x ) {ax = x; }</a:t>
              </a:r>
            </a:p>
            <a:p>
              <a:pPr algn="l"/>
              <a:r>
                <a:rPr lang="en-US" altLang="zh-CN"/>
                <a:t>protected: int by;</a:t>
              </a:r>
            </a:p>
            <a:p>
              <a:pPr algn="l"/>
              <a:r>
                <a:rPr lang="en-US" altLang="zh-CN"/>
                <a:t>public:       int bz;</a:t>
              </a:r>
            </a:p>
            <a:p>
              <a:pPr algn="l"/>
              <a:r>
                <a:rPr lang="en-US" altLang="zh-CN"/>
                <a:t>                   void f2( ){...};</a:t>
              </a:r>
            </a:p>
            <a:p>
              <a:pPr algn="l"/>
              <a:r>
                <a:rPr lang="en-US" altLang="zh-CN"/>
                <a:t>                   float f3( ){...};</a:t>
              </a:r>
            </a:p>
            <a:p>
              <a:pPr algn="l"/>
              <a:r>
                <a:rPr lang="en-US" altLang="zh-CN"/>
                <a:t>};</a:t>
              </a:r>
            </a:p>
          </p:txBody>
        </p:sp>
        <p:sp>
          <p:nvSpPr>
            <p:cNvPr id="109572" name="Line 4"/>
            <p:cNvSpPr>
              <a:spLocks noChangeShapeType="1"/>
            </p:cNvSpPr>
            <p:nvPr/>
          </p:nvSpPr>
          <p:spPr bwMode="auto">
            <a:xfrm>
              <a:off x="2784" y="0"/>
              <a:ext cx="0" cy="43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73" name="Text Box 5"/>
            <p:cNvSpPr txBox="1">
              <a:spLocks noChangeArrowheads="1"/>
            </p:cNvSpPr>
            <p:nvPr/>
          </p:nvSpPr>
          <p:spPr bwMode="auto">
            <a:xfrm>
              <a:off x="3974" y="243"/>
              <a:ext cx="1415" cy="333"/>
            </a:xfrm>
            <a:prstGeom prst="rect">
              <a:avLst/>
            </a:prstGeom>
            <a:solidFill>
              <a:srgbClr val="D6D6D6"/>
            </a:solidFill>
            <a:ln w="9525">
              <a:solidFill>
                <a:srgbClr val="9E9E9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i="1">
                  <a:solidFill>
                    <a:schemeClr val="accent2"/>
                  </a:solidFill>
                </a:rPr>
                <a:t>private int ax;</a:t>
              </a:r>
            </a:p>
          </p:txBody>
        </p:sp>
      </p:grpSp>
      <p:sp>
        <p:nvSpPr>
          <p:cNvPr id="109574" name="Text Box 6"/>
          <p:cNvSpPr txBox="1">
            <a:spLocks noChangeArrowheads="1"/>
          </p:cNvSpPr>
          <p:nvPr/>
        </p:nvSpPr>
        <p:spPr bwMode="auto">
          <a:xfrm>
            <a:off x="198438" y="9525"/>
            <a:ext cx="3854450" cy="680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accent2"/>
                </a:solidFill>
              </a:rPr>
              <a:t>例如</a:t>
            </a:r>
            <a:r>
              <a:rPr lang="en-US" altLang="zh-CN">
                <a:solidFill>
                  <a:schemeClr val="accent2"/>
                </a:solidFill>
              </a:rPr>
              <a:t>:</a:t>
            </a:r>
            <a:r>
              <a:rPr lang="en-US" altLang="zh-CN">
                <a:solidFill>
                  <a:srgbClr val="CC0000"/>
                </a:solidFill>
              </a:rPr>
              <a:t> </a:t>
            </a:r>
            <a:r>
              <a:rPr lang="zh-CN" altLang="en-US">
                <a:solidFill>
                  <a:srgbClr val="CC0000"/>
                </a:solidFill>
              </a:rPr>
              <a:t>继承关系如下：</a:t>
            </a:r>
            <a:endParaRPr lang="zh-CN" altLang="en-US"/>
          </a:p>
          <a:p>
            <a:pPr algn="l"/>
            <a:r>
              <a:rPr lang="en-US" altLang="zh-CN"/>
              <a:t>class  A</a:t>
            </a:r>
          </a:p>
          <a:p>
            <a:pPr algn="l"/>
            <a:r>
              <a:rPr lang="en-US" altLang="zh-CN"/>
              <a:t>{ private: </a:t>
            </a:r>
            <a:r>
              <a:rPr lang="en-US" altLang="zh-CN">
                <a:solidFill>
                  <a:schemeClr val="accent2"/>
                </a:solidFill>
              </a:rPr>
              <a:t>int  ax;</a:t>
            </a:r>
          </a:p>
          <a:p>
            <a:pPr algn="l"/>
            <a:r>
              <a:rPr lang="en-US" altLang="zh-CN"/>
              <a:t>protected: </a:t>
            </a:r>
            <a:r>
              <a:rPr lang="en-US" altLang="zh-CN">
                <a:solidFill>
                  <a:schemeClr val="accent2"/>
                </a:solidFill>
              </a:rPr>
              <a:t>int ay;</a:t>
            </a:r>
          </a:p>
          <a:p>
            <a:pPr algn="l"/>
            <a:r>
              <a:rPr lang="en-US" altLang="zh-CN"/>
              <a:t>public:      </a:t>
            </a:r>
            <a:r>
              <a:rPr lang="en-US" altLang="zh-CN">
                <a:solidFill>
                  <a:schemeClr val="accent2"/>
                </a:solidFill>
              </a:rPr>
              <a:t>int az;</a:t>
            </a:r>
          </a:p>
          <a:p>
            <a:pPr algn="l"/>
            <a:r>
              <a:rPr lang="en-US" altLang="zh-CN">
                <a:solidFill>
                  <a:schemeClr val="accent2"/>
                </a:solidFill>
              </a:rPr>
              <a:t>                  void f1( ){...};</a:t>
            </a:r>
          </a:p>
          <a:p>
            <a:pPr algn="l"/>
            <a:r>
              <a:rPr lang="en-US" altLang="zh-CN" sz="2400">
                <a:solidFill>
                  <a:schemeClr val="accent2"/>
                </a:solidFill>
              </a:rPr>
              <a:t>      int  Getax( ){return ax;}</a:t>
            </a:r>
          </a:p>
          <a:p>
            <a:pPr algn="l"/>
            <a:r>
              <a:rPr lang="en-US" altLang="zh-CN" sz="2400">
                <a:solidFill>
                  <a:schemeClr val="accent2"/>
                </a:solidFill>
              </a:rPr>
              <a:t> void Setax( int x ) {ax = x; }</a:t>
            </a:r>
          </a:p>
          <a:p>
            <a:pPr algn="l"/>
            <a:r>
              <a:rPr lang="en-US" altLang="zh-CN"/>
              <a:t>};</a:t>
            </a:r>
          </a:p>
          <a:p>
            <a:pPr algn="l"/>
            <a:r>
              <a:rPr lang="en-US" altLang="zh-CN"/>
              <a:t>class  B: </a:t>
            </a:r>
            <a:r>
              <a:rPr lang="en-US" altLang="zh-CN">
                <a:solidFill>
                  <a:srgbClr val="FF0000"/>
                </a:solidFill>
              </a:rPr>
              <a:t>private A</a:t>
            </a:r>
            <a:endParaRPr lang="en-US" altLang="zh-CN"/>
          </a:p>
          <a:p>
            <a:pPr algn="l"/>
            <a:r>
              <a:rPr lang="en-US" altLang="zh-CN"/>
              <a:t>{ private:  int bx;</a:t>
            </a:r>
          </a:p>
          <a:p>
            <a:pPr algn="l"/>
            <a:r>
              <a:rPr lang="en-US" altLang="zh-CN"/>
              <a:t>protected: int by;</a:t>
            </a:r>
          </a:p>
          <a:p>
            <a:pPr algn="l"/>
            <a:r>
              <a:rPr lang="en-US" altLang="zh-CN"/>
              <a:t>public:      int bz;</a:t>
            </a:r>
          </a:p>
          <a:p>
            <a:pPr algn="l"/>
            <a:r>
              <a:rPr lang="en-US" altLang="zh-CN"/>
              <a:t>                  void f2( ){...};</a:t>
            </a:r>
          </a:p>
          <a:p>
            <a:pPr algn="l"/>
            <a:r>
              <a:rPr lang="en-US" altLang="zh-CN"/>
              <a:t>                  float f3( ){...};</a:t>
            </a:r>
          </a:p>
          <a:p>
            <a:pPr algn="l"/>
            <a:r>
              <a:rPr lang="en-US" altLang="zh-CN"/>
              <a:t>};</a:t>
            </a:r>
          </a:p>
        </p:txBody>
      </p:sp>
      <p:sp>
        <p:nvSpPr>
          <p:cNvPr id="109575" name="AutoShape 7"/>
          <p:cNvSpPr>
            <a:spLocks noChangeArrowheads="1"/>
          </p:cNvSpPr>
          <p:nvPr/>
        </p:nvSpPr>
        <p:spPr bwMode="auto">
          <a:xfrm>
            <a:off x="2484438" y="3505200"/>
            <a:ext cx="3306762" cy="1524000"/>
          </a:xfrm>
          <a:prstGeom prst="wedgeEllipseCallout">
            <a:avLst>
              <a:gd name="adj1" fmla="val 57199"/>
              <a:gd name="adj2" fmla="val -116148"/>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蓝色斜体是从</a:t>
            </a:r>
            <a:r>
              <a:rPr lang="en-US" altLang="zh-CN"/>
              <a:t>A</a:t>
            </a:r>
            <a:r>
              <a:rPr lang="zh-CN" altLang="en-US"/>
              <a:t>类</a:t>
            </a:r>
          </a:p>
          <a:p>
            <a:r>
              <a:rPr lang="zh-CN" altLang="en-US"/>
              <a:t>继承的成员</a:t>
            </a:r>
          </a:p>
        </p:txBody>
      </p:sp>
      <p:sp>
        <p:nvSpPr>
          <p:cNvPr id="109576" name="AutoShape 8"/>
          <p:cNvSpPr>
            <a:spLocks noChangeArrowheads="1"/>
          </p:cNvSpPr>
          <p:nvPr/>
        </p:nvSpPr>
        <p:spPr bwMode="auto">
          <a:xfrm>
            <a:off x="1752600" y="5334000"/>
            <a:ext cx="6477000" cy="1524000"/>
          </a:xfrm>
          <a:prstGeom prst="wedgeEllipseCallout">
            <a:avLst>
              <a:gd name="adj1" fmla="val 17648"/>
              <a:gd name="adj2" fmla="val -87606"/>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在 </a:t>
            </a:r>
            <a:r>
              <a:rPr lang="en-US" altLang="zh-CN"/>
              <a:t>B </a:t>
            </a:r>
            <a:r>
              <a:rPr lang="zh-CN" altLang="en-US"/>
              <a:t>的成员函数中可直接</a:t>
            </a:r>
          </a:p>
          <a:p>
            <a:r>
              <a:rPr lang="zh-CN" altLang="en-US"/>
              <a:t>访问</a:t>
            </a:r>
            <a:r>
              <a:rPr lang="en-US" altLang="zh-CN"/>
              <a:t>A</a:t>
            </a:r>
            <a:r>
              <a:rPr lang="zh-CN" altLang="en-US"/>
              <a:t>类的</a:t>
            </a:r>
            <a:r>
              <a:rPr lang="en-US" altLang="zh-CN">
                <a:solidFill>
                  <a:schemeClr val="accent2"/>
                </a:solidFill>
              </a:rPr>
              <a:t>ay,az,f1( ),Getax( ),Setax( )</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09570"/>
                                        </p:tgtEl>
                                        <p:attrNameLst>
                                          <p:attrName>style.visibility</p:attrName>
                                        </p:attrNameLst>
                                      </p:cBhvr>
                                      <p:to>
                                        <p:strVal val="visible"/>
                                      </p:to>
                                    </p:set>
                                    <p:animEffect transition="in" filter="strips(downRight)">
                                      <p:cBhvr>
                                        <p:cTn id="7" dur="500"/>
                                        <p:tgtEl>
                                          <p:spTgt spid="1095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09575"/>
                                        </p:tgtEl>
                                        <p:attrNameLst>
                                          <p:attrName>style.visibility</p:attrName>
                                        </p:attrNameLst>
                                      </p:cBhvr>
                                      <p:to>
                                        <p:strVal val="visible"/>
                                      </p:to>
                                    </p:set>
                                    <p:animEffect transition="in" filter="strips(upRight)">
                                      <p:cBhvr>
                                        <p:cTn id="12" dur="500"/>
                                        <p:tgtEl>
                                          <p:spTgt spid="109575"/>
                                        </p:tgtEl>
                                      </p:cBhvr>
                                    </p:animEffect>
                                  </p:childTnLst>
                                  <p:subTnLst>
                                    <p:set>
                                      <p:cBhvr override="childStyle">
                                        <p:cTn dur="1" fill="hold" display="0" masterRel="nextClick" afterEffect="1"/>
                                        <p:tgtEl>
                                          <p:spTgt spid="109575"/>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09576"/>
                                        </p:tgtEl>
                                        <p:attrNameLst>
                                          <p:attrName>style.visibility</p:attrName>
                                        </p:attrNameLst>
                                      </p:cBhvr>
                                      <p:to>
                                        <p:strVal val="visible"/>
                                      </p:to>
                                    </p:set>
                                    <p:animEffect transition="in" filter="strips(upRight)">
                                      <p:cBhvr>
                                        <p:cTn id="17" dur="500"/>
                                        <p:tgtEl>
                                          <p:spTgt spid="109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5" grpId="0" animBg="1" autoUpdateAnimBg="0"/>
      <p:bldP spid="109576"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594" name="Group 2"/>
          <p:cNvGrpSpPr>
            <a:grpSpLocks/>
          </p:cNvGrpSpPr>
          <p:nvPr/>
        </p:nvGrpSpPr>
        <p:grpSpPr bwMode="auto">
          <a:xfrm>
            <a:off x="4114800" y="0"/>
            <a:ext cx="4992688" cy="6858000"/>
            <a:chOff x="2784" y="0"/>
            <a:chExt cx="3145" cy="4320"/>
          </a:xfrm>
        </p:grpSpPr>
        <p:sp>
          <p:nvSpPr>
            <p:cNvPr id="110595" name="Text Box 3"/>
            <p:cNvSpPr txBox="1">
              <a:spLocks noChangeArrowheads="1"/>
            </p:cNvSpPr>
            <p:nvPr/>
          </p:nvSpPr>
          <p:spPr bwMode="auto">
            <a:xfrm>
              <a:off x="2928" y="14"/>
              <a:ext cx="3001" cy="3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rgbClr val="FF0000"/>
                  </a:solidFill>
                </a:rPr>
                <a:t>相当于对</a:t>
              </a:r>
              <a:r>
                <a:rPr lang="en-US" altLang="zh-CN">
                  <a:solidFill>
                    <a:srgbClr val="FF0000"/>
                  </a:solidFill>
                </a:rPr>
                <a:t>B</a:t>
              </a:r>
              <a:r>
                <a:rPr lang="zh-CN" altLang="en-US">
                  <a:solidFill>
                    <a:srgbClr val="FF0000"/>
                  </a:solidFill>
                </a:rPr>
                <a:t>类做如下定义： </a:t>
              </a:r>
              <a:endParaRPr lang="en-US" altLang="en-US"/>
            </a:p>
            <a:p>
              <a:pPr algn="l"/>
              <a:r>
                <a:rPr lang="en-US" altLang="zh-CN"/>
                <a:t>class  B: { </a:t>
              </a:r>
            </a:p>
            <a:p>
              <a:pPr algn="l"/>
              <a:r>
                <a:rPr lang="en-US" altLang="zh-CN"/>
                <a:t>private:     int bx;</a:t>
              </a:r>
            </a:p>
            <a:p>
              <a:pPr algn="l"/>
              <a:r>
                <a:rPr lang="en-US" altLang="zh-CN" i="1">
                  <a:solidFill>
                    <a:schemeClr val="accent2"/>
                  </a:solidFill>
                </a:rPr>
                <a:t>                    int  ay;</a:t>
              </a:r>
            </a:p>
            <a:p>
              <a:pPr algn="l"/>
              <a:r>
                <a:rPr lang="en-US" altLang="zh-CN" i="1">
                  <a:solidFill>
                    <a:schemeClr val="accent2"/>
                  </a:solidFill>
                </a:rPr>
                <a:t>                    int  az;</a:t>
              </a:r>
            </a:p>
            <a:p>
              <a:pPr algn="l"/>
              <a:r>
                <a:rPr lang="en-US" altLang="zh-CN"/>
                <a:t>                    </a:t>
              </a:r>
              <a:r>
                <a:rPr lang="en-US" altLang="zh-CN" i="1">
                  <a:solidFill>
                    <a:schemeClr val="accent2"/>
                  </a:solidFill>
                </a:rPr>
                <a:t>void f1( ){...};</a:t>
              </a:r>
              <a:endParaRPr lang="en-US" altLang="zh-CN"/>
            </a:p>
            <a:p>
              <a:pPr algn="l"/>
              <a:r>
                <a:rPr lang="en-US" altLang="zh-CN" i="1">
                  <a:solidFill>
                    <a:schemeClr val="accent2"/>
                  </a:solidFill>
                </a:rPr>
                <a:t>                   int  Getax( ){...}</a:t>
              </a:r>
            </a:p>
            <a:p>
              <a:pPr algn="l"/>
              <a:r>
                <a:rPr lang="en-US" altLang="zh-CN" i="1">
                  <a:solidFill>
                    <a:schemeClr val="accent2"/>
                  </a:solidFill>
                </a:rPr>
                <a:t>      void Setax( int x ) {ax = x; }</a:t>
              </a:r>
            </a:p>
            <a:p>
              <a:pPr algn="l"/>
              <a:r>
                <a:rPr lang="en-US" altLang="zh-CN"/>
                <a:t>protected: int by;</a:t>
              </a:r>
            </a:p>
            <a:p>
              <a:pPr algn="l"/>
              <a:r>
                <a:rPr lang="en-US" altLang="zh-CN"/>
                <a:t>public:       int bz;</a:t>
              </a:r>
            </a:p>
            <a:p>
              <a:pPr algn="l"/>
              <a:r>
                <a:rPr lang="en-US" altLang="zh-CN"/>
                <a:t>                   void f2( ){...};</a:t>
              </a:r>
            </a:p>
            <a:p>
              <a:pPr algn="l"/>
              <a:r>
                <a:rPr lang="en-US" altLang="zh-CN"/>
                <a:t>                   float f3( ){...};</a:t>
              </a:r>
            </a:p>
            <a:p>
              <a:pPr algn="l"/>
              <a:r>
                <a:rPr lang="en-US" altLang="zh-CN"/>
                <a:t>};</a:t>
              </a:r>
            </a:p>
          </p:txBody>
        </p:sp>
        <p:sp>
          <p:nvSpPr>
            <p:cNvPr id="110596" name="Line 4"/>
            <p:cNvSpPr>
              <a:spLocks noChangeShapeType="1"/>
            </p:cNvSpPr>
            <p:nvPr/>
          </p:nvSpPr>
          <p:spPr bwMode="auto">
            <a:xfrm>
              <a:off x="2784" y="0"/>
              <a:ext cx="0" cy="43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7" name="Text Box 5"/>
            <p:cNvSpPr txBox="1">
              <a:spLocks noChangeArrowheads="1"/>
            </p:cNvSpPr>
            <p:nvPr/>
          </p:nvSpPr>
          <p:spPr bwMode="auto">
            <a:xfrm>
              <a:off x="3974" y="243"/>
              <a:ext cx="1415" cy="333"/>
            </a:xfrm>
            <a:prstGeom prst="rect">
              <a:avLst/>
            </a:prstGeom>
            <a:solidFill>
              <a:srgbClr val="D6D6D6"/>
            </a:solidFill>
            <a:ln w="9525">
              <a:solidFill>
                <a:srgbClr val="9E9E9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i="1">
                  <a:solidFill>
                    <a:schemeClr val="accent2"/>
                  </a:solidFill>
                </a:rPr>
                <a:t>private int ax;</a:t>
              </a:r>
            </a:p>
          </p:txBody>
        </p:sp>
      </p:grpSp>
      <p:sp>
        <p:nvSpPr>
          <p:cNvPr id="110598" name="Text Box 6"/>
          <p:cNvSpPr txBox="1">
            <a:spLocks noChangeArrowheads="1"/>
          </p:cNvSpPr>
          <p:nvPr/>
        </p:nvSpPr>
        <p:spPr bwMode="auto">
          <a:xfrm>
            <a:off x="198438" y="9525"/>
            <a:ext cx="3854450" cy="680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accent2"/>
                </a:solidFill>
              </a:rPr>
              <a:t>例如</a:t>
            </a:r>
            <a:r>
              <a:rPr lang="en-US" altLang="zh-CN">
                <a:solidFill>
                  <a:schemeClr val="accent2"/>
                </a:solidFill>
              </a:rPr>
              <a:t>:</a:t>
            </a:r>
            <a:r>
              <a:rPr lang="en-US" altLang="zh-CN">
                <a:solidFill>
                  <a:srgbClr val="CC0000"/>
                </a:solidFill>
              </a:rPr>
              <a:t> </a:t>
            </a:r>
            <a:r>
              <a:rPr lang="zh-CN" altLang="en-US">
                <a:solidFill>
                  <a:srgbClr val="CC0000"/>
                </a:solidFill>
              </a:rPr>
              <a:t>继承关系如下：</a:t>
            </a:r>
            <a:endParaRPr lang="zh-CN" altLang="en-US"/>
          </a:p>
          <a:p>
            <a:pPr algn="l"/>
            <a:r>
              <a:rPr lang="en-US" altLang="zh-CN"/>
              <a:t>class  A</a:t>
            </a:r>
          </a:p>
          <a:p>
            <a:pPr algn="l"/>
            <a:r>
              <a:rPr lang="en-US" altLang="zh-CN"/>
              <a:t>{ private: </a:t>
            </a:r>
            <a:r>
              <a:rPr lang="en-US" altLang="zh-CN">
                <a:solidFill>
                  <a:schemeClr val="accent2"/>
                </a:solidFill>
              </a:rPr>
              <a:t>int  ax;</a:t>
            </a:r>
          </a:p>
          <a:p>
            <a:pPr algn="l"/>
            <a:r>
              <a:rPr lang="en-US" altLang="zh-CN"/>
              <a:t>protected: </a:t>
            </a:r>
            <a:r>
              <a:rPr lang="en-US" altLang="zh-CN">
                <a:solidFill>
                  <a:schemeClr val="accent2"/>
                </a:solidFill>
              </a:rPr>
              <a:t>int ay;</a:t>
            </a:r>
          </a:p>
          <a:p>
            <a:pPr algn="l"/>
            <a:r>
              <a:rPr lang="en-US" altLang="zh-CN"/>
              <a:t>public:      </a:t>
            </a:r>
            <a:r>
              <a:rPr lang="en-US" altLang="zh-CN">
                <a:solidFill>
                  <a:schemeClr val="accent2"/>
                </a:solidFill>
              </a:rPr>
              <a:t>int az;</a:t>
            </a:r>
          </a:p>
          <a:p>
            <a:pPr algn="l"/>
            <a:r>
              <a:rPr lang="en-US" altLang="zh-CN">
                <a:solidFill>
                  <a:schemeClr val="accent2"/>
                </a:solidFill>
              </a:rPr>
              <a:t>                  void f1( ){...};</a:t>
            </a:r>
          </a:p>
          <a:p>
            <a:pPr algn="l"/>
            <a:r>
              <a:rPr lang="en-US" altLang="zh-CN" sz="2400">
                <a:solidFill>
                  <a:schemeClr val="accent2"/>
                </a:solidFill>
              </a:rPr>
              <a:t>      int  Getax( ){return ax;}</a:t>
            </a:r>
          </a:p>
          <a:p>
            <a:pPr algn="l"/>
            <a:r>
              <a:rPr lang="en-US" altLang="zh-CN" sz="2400">
                <a:solidFill>
                  <a:schemeClr val="accent2"/>
                </a:solidFill>
              </a:rPr>
              <a:t> void Setax( int x ) {ax = x; }</a:t>
            </a:r>
          </a:p>
          <a:p>
            <a:pPr algn="l"/>
            <a:r>
              <a:rPr lang="en-US" altLang="zh-CN"/>
              <a:t>};</a:t>
            </a:r>
          </a:p>
          <a:p>
            <a:pPr algn="l"/>
            <a:r>
              <a:rPr lang="en-US" altLang="zh-CN"/>
              <a:t>class  B: </a:t>
            </a:r>
            <a:r>
              <a:rPr lang="en-US" altLang="zh-CN">
                <a:solidFill>
                  <a:srgbClr val="FF0000"/>
                </a:solidFill>
              </a:rPr>
              <a:t>private A</a:t>
            </a:r>
            <a:endParaRPr lang="en-US" altLang="zh-CN"/>
          </a:p>
          <a:p>
            <a:pPr algn="l"/>
            <a:r>
              <a:rPr lang="en-US" altLang="zh-CN"/>
              <a:t>{ private:  int bx;</a:t>
            </a:r>
          </a:p>
          <a:p>
            <a:pPr algn="l"/>
            <a:r>
              <a:rPr lang="en-US" altLang="zh-CN"/>
              <a:t>protected: int by;</a:t>
            </a:r>
          </a:p>
          <a:p>
            <a:pPr algn="l"/>
            <a:r>
              <a:rPr lang="en-US" altLang="zh-CN"/>
              <a:t>public:      int bz;</a:t>
            </a:r>
          </a:p>
          <a:p>
            <a:pPr algn="l"/>
            <a:r>
              <a:rPr lang="en-US" altLang="zh-CN"/>
              <a:t>                  void f2( ){...};</a:t>
            </a:r>
          </a:p>
          <a:p>
            <a:pPr algn="l"/>
            <a:r>
              <a:rPr lang="en-US" altLang="zh-CN"/>
              <a:t>                  float f3( ){...};</a:t>
            </a:r>
          </a:p>
          <a:p>
            <a:pPr algn="l"/>
            <a:r>
              <a:rPr lang="en-US" altLang="zh-CN"/>
              <a:t>};</a:t>
            </a:r>
          </a:p>
        </p:txBody>
      </p:sp>
      <p:sp>
        <p:nvSpPr>
          <p:cNvPr id="110599" name="AutoShape 7"/>
          <p:cNvSpPr>
            <a:spLocks noChangeArrowheads="1"/>
          </p:cNvSpPr>
          <p:nvPr/>
        </p:nvSpPr>
        <p:spPr bwMode="auto">
          <a:xfrm>
            <a:off x="2133600" y="3276600"/>
            <a:ext cx="3352800" cy="1524000"/>
          </a:xfrm>
          <a:prstGeom prst="wedgeEllipseCallout">
            <a:avLst>
              <a:gd name="adj1" fmla="val 119319"/>
              <a:gd name="adj2" fmla="val -213231"/>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在</a:t>
            </a:r>
            <a:r>
              <a:rPr lang="en-US" altLang="zh-CN"/>
              <a:t>B</a:t>
            </a:r>
            <a:r>
              <a:rPr lang="zh-CN" altLang="en-US"/>
              <a:t>类中不可直接</a:t>
            </a:r>
          </a:p>
          <a:p>
            <a:r>
              <a:rPr lang="zh-CN" altLang="en-US"/>
              <a:t>访问</a:t>
            </a:r>
            <a:r>
              <a:rPr lang="en-US" altLang="zh-CN"/>
              <a:t>A</a:t>
            </a:r>
            <a:r>
              <a:rPr lang="zh-CN" altLang="en-US"/>
              <a:t>类的成员</a:t>
            </a:r>
            <a:r>
              <a:rPr lang="en-US" altLang="zh-CN"/>
              <a:t>ax</a:t>
            </a:r>
          </a:p>
        </p:txBody>
      </p:sp>
      <p:sp>
        <p:nvSpPr>
          <p:cNvPr id="110600" name="AutoShape 8"/>
          <p:cNvSpPr>
            <a:spLocks noChangeArrowheads="1"/>
          </p:cNvSpPr>
          <p:nvPr/>
        </p:nvSpPr>
        <p:spPr bwMode="auto">
          <a:xfrm>
            <a:off x="3886200" y="5105400"/>
            <a:ext cx="4953000" cy="1524000"/>
          </a:xfrm>
          <a:prstGeom prst="wedgeEllipseCallout">
            <a:avLst>
              <a:gd name="adj1" fmla="val 17116"/>
              <a:gd name="adj2" fmla="val -102606"/>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可通过 </a:t>
            </a:r>
            <a:r>
              <a:rPr lang="en-US" altLang="zh-CN"/>
              <a:t>Getax( )</a:t>
            </a:r>
            <a:r>
              <a:rPr lang="zh-CN" altLang="en-US"/>
              <a:t>、</a:t>
            </a:r>
            <a:r>
              <a:rPr lang="en-US" altLang="zh-CN"/>
              <a:t>Setax( )</a:t>
            </a:r>
            <a:r>
              <a:rPr lang="zh-CN" altLang="en-US"/>
              <a:t>访问</a:t>
            </a:r>
            <a:br>
              <a:rPr lang="zh-CN" altLang="en-US"/>
            </a:br>
            <a:r>
              <a:rPr lang="en-US" altLang="zh-CN"/>
              <a:t>A</a:t>
            </a:r>
            <a:r>
              <a:rPr lang="zh-CN" altLang="en-US"/>
              <a:t>类的私有成员 </a:t>
            </a:r>
            <a:r>
              <a:rPr lang="en-US" altLang="zh-CN"/>
              <a:t>ax </a:t>
            </a:r>
            <a:r>
              <a:rPr lang="zh-CN" altLang="en-US"/>
              <a:t>的值</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110599"/>
                                        </p:tgtEl>
                                        <p:attrNameLst>
                                          <p:attrName>style.visibility</p:attrName>
                                        </p:attrNameLst>
                                      </p:cBhvr>
                                      <p:to>
                                        <p:strVal val="visible"/>
                                      </p:to>
                                    </p:set>
                                    <p:animEffect transition="in" filter="strips(upRight)">
                                      <p:cBhvr>
                                        <p:cTn id="7" dur="500"/>
                                        <p:tgtEl>
                                          <p:spTgt spid="1105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10600"/>
                                        </p:tgtEl>
                                        <p:attrNameLst>
                                          <p:attrName>style.visibility</p:attrName>
                                        </p:attrNameLst>
                                      </p:cBhvr>
                                      <p:to>
                                        <p:strVal val="visible"/>
                                      </p:to>
                                    </p:set>
                                    <p:animEffect transition="in" filter="strips(upRight)">
                                      <p:cBhvr>
                                        <p:cTn id="12" dur="500"/>
                                        <p:tgtEl>
                                          <p:spTgt spid="110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9" grpId="0" animBg="1" autoUpdateAnimBg="0"/>
      <p:bldP spid="110600"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026"/>
          <p:cNvSpPr txBox="1">
            <a:spLocks noChangeArrowheads="1"/>
          </p:cNvSpPr>
          <p:nvPr/>
        </p:nvSpPr>
        <p:spPr bwMode="auto">
          <a:xfrm>
            <a:off x="152400" y="101600"/>
            <a:ext cx="586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solidFill>
                  <a:srgbClr val="CC0000"/>
                </a:solidFill>
              </a:rPr>
              <a:t>12.2.3 </a:t>
            </a:r>
            <a:r>
              <a:rPr lang="zh-CN" altLang="en-US">
                <a:solidFill>
                  <a:srgbClr val="CC0000"/>
                </a:solidFill>
              </a:rPr>
              <a:t>保护继承（派生）</a:t>
            </a:r>
          </a:p>
        </p:txBody>
      </p:sp>
      <p:grpSp>
        <p:nvGrpSpPr>
          <p:cNvPr id="75779" name="Group 1027"/>
          <p:cNvGrpSpPr>
            <a:grpSpLocks/>
          </p:cNvGrpSpPr>
          <p:nvPr/>
        </p:nvGrpSpPr>
        <p:grpSpPr bwMode="auto">
          <a:xfrm>
            <a:off x="762000" y="849313"/>
            <a:ext cx="1339850" cy="1681162"/>
            <a:chOff x="470" y="858"/>
            <a:chExt cx="844" cy="1059"/>
          </a:xfrm>
        </p:grpSpPr>
        <p:sp>
          <p:nvSpPr>
            <p:cNvPr id="75780" name="Text Box 1028"/>
            <p:cNvSpPr txBox="1">
              <a:spLocks noChangeArrowheads="1"/>
            </p:cNvSpPr>
            <p:nvPr/>
          </p:nvSpPr>
          <p:spPr bwMode="auto">
            <a:xfrm>
              <a:off x="470" y="858"/>
              <a:ext cx="844"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     A     </a:t>
              </a:r>
            </a:p>
          </p:txBody>
        </p:sp>
        <p:sp>
          <p:nvSpPr>
            <p:cNvPr id="75781" name="Text Box 1029"/>
            <p:cNvSpPr txBox="1">
              <a:spLocks noChangeArrowheads="1"/>
            </p:cNvSpPr>
            <p:nvPr/>
          </p:nvSpPr>
          <p:spPr bwMode="auto">
            <a:xfrm>
              <a:off x="480" y="1584"/>
              <a:ext cx="831"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     B     </a:t>
              </a:r>
            </a:p>
          </p:txBody>
        </p:sp>
        <p:sp>
          <p:nvSpPr>
            <p:cNvPr id="75782" name="Line 1030"/>
            <p:cNvSpPr>
              <a:spLocks noChangeShapeType="1"/>
            </p:cNvSpPr>
            <p:nvPr/>
          </p:nvSpPr>
          <p:spPr bwMode="auto">
            <a:xfrm flipV="1">
              <a:off x="864" y="1200"/>
              <a:ext cx="0" cy="384"/>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5783" name="Text Box 1031"/>
          <p:cNvSpPr txBox="1">
            <a:spLocks noChangeArrowheads="1"/>
          </p:cNvSpPr>
          <p:nvPr/>
        </p:nvSpPr>
        <p:spPr bwMode="auto">
          <a:xfrm>
            <a:off x="3260725" y="381000"/>
            <a:ext cx="5541963"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class  A</a:t>
            </a:r>
          </a:p>
          <a:p>
            <a:pPr algn="l"/>
            <a:r>
              <a:rPr lang="en-US" altLang="zh-CN"/>
              <a:t> {......</a:t>
            </a:r>
          </a:p>
          <a:p>
            <a:pPr algn="l"/>
            <a:r>
              <a:rPr lang="en-US" altLang="zh-CN"/>
              <a:t> };</a:t>
            </a:r>
          </a:p>
          <a:p>
            <a:pPr algn="l"/>
            <a:r>
              <a:rPr lang="en-US" altLang="zh-CN"/>
              <a:t>class  B: </a:t>
            </a:r>
            <a:r>
              <a:rPr lang="en-US" altLang="zh-CN">
                <a:solidFill>
                  <a:srgbClr val="FF0000"/>
                </a:solidFill>
              </a:rPr>
              <a:t>protected  A</a:t>
            </a:r>
            <a:r>
              <a:rPr lang="en-US" altLang="zh-CN"/>
              <a:t>  </a:t>
            </a:r>
            <a:r>
              <a:rPr lang="en-US" altLang="zh-CN">
                <a:solidFill>
                  <a:srgbClr val="339966"/>
                </a:solidFill>
              </a:rPr>
              <a:t>// </a:t>
            </a:r>
            <a:r>
              <a:rPr lang="zh-CN" altLang="en-US">
                <a:solidFill>
                  <a:srgbClr val="339966"/>
                </a:solidFill>
              </a:rPr>
              <a:t>保护继承</a:t>
            </a:r>
            <a:r>
              <a:rPr lang="en-US" altLang="zh-CN">
                <a:solidFill>
                  <a:srgbClr val="339966"/>
                </a:solidFill>
              </a:rPr>
              <a:t>A</a:t>
            </a:r>
          </a:p>
          <a:p>
            <a:pPr algn="l"/>
            <a:r>
              <a:rPr lang="en-US" altLang="zh-CN"/>
              <a:t>{ ......</a:t>
            </a:r>
          </a:p>
          <a:p>
            <a:pPr algn="l"/>
            <a:r>
              <a:rPr lang="en-US" altLang="zh-CN"/>
              <a:t> }</a:t>
            </a:r>
          </a:p>
        </p:txBody>
      </p:sp>
      <p:grpSp>
        <p:nvGrpSpPr>
          <p:cNvPr id="75789" name="Group 1037"/>
          <p:cNvGrpSpPr>
            <a:grpSpLocks/>
          </p:cNvGrpSpPr>
          <p:nvPr/>
        </p:nvGrpSpPr>
        <p:grpSpPr bwMode="auto">
          <a:xfrm>
            <a:off x="0" y="3113088"/>
            <a:ext cx="9185275" cy="1763712"/>
            <a:chOff x="0" y="1961"/>
            <a:chExt cx="5786" cy="1111"/>
          </a:xfrm>
        </p:grpSpPr>
        <p:grpSp>
          <p:nvGrpSpPr>
            <p:cNvPr id="75784" name="Group 1032"/>
            <p:cNvGrpSpPr>
              <a:grpSpLocks/>
            </p:cNvGrpSpPr>
            <p:nvPr/>
          </p:nvGrpSpPr>
          <p:grpSpPr bwMode="auto">
            <a:xfrm>
              <a:off x="0" y="1961"/>
              <a:ext cx="5786" cy="1095"/>
              <a:chOff x="0" y="2162"/>
              <a:chExt cx="5786" cy="1095"/>
            </a:xfrm>
          </p:grpSpPr>
          <p:sp>
            <p:nvSpPr>
              <p:cNvPr id="75785" name="Text Box 1033"/>
              <p:cNvSpPr txBox="1">
                <a:spLocks noChangeArrowheads="1"/>
              </p:cNvSpPr>
              <p:nvPr/>
            </p:nvSpPr>
            <p:spPr bwMode="auto">
              <a:xfrm>
                <a:off x="141" y="2162"/>
                <a:ext cx="5645" cy="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t>A </a:t>
                </a:r>
                <a:r>
                  <a:rPr lang="zh-CN" altLang="en-US" sz="2400"/>
                  <a:t>中的：                  在 </a:t>
                </a:r>
                <a:r>
                  <a:rPr lang="en-US" altLang="zh-CN" sz="2400"/>
                  <a:t>B </a:t>
                </a:r>
                <a:r>
                  <a:rPr lang="zh-CN" altLang="en-US" sz="2400"/>
                  <a:t>中：                         在类外</a:t>
                </a:r>
                <a:r>
                  <a:rPr lang="en-US" altLang="zh-CN" sz="2400"/>
                  <a:t>(</a:t>
                </a:r>
                <a:r>
                  <a:rPr lang="zh-CN" altLang="en-US" sz="2400"/>
                  <a:t>类</a:t>
                </a:r>
                <a:r>
                  <a:rPr lang="en-US" altLang="zh-CN" sz="2400"/>
                  <a:t>B</a:t>
                </a:r>
                <a:r>
                  <a:rPr lang="zh-CN" altLang="en-US" sz="2400"/>
                  <a:t>的对象中</a:t>
                </a:r>
                <a:r>
                  <a:rPr lang="en-US" altLang="zh-CN" sz="2400"/>
                  <a:t>)  </a:t>
                </a:r>
              </a:p>
              <a:p>
                <a:pPr algn="l"/>
                <a:r>
                  <a:rPr lang="en-US" altLang="zh-CN"/>
                  <a:t>private </a:t>
                </a:r>
                <a:r>
                  <a:rPr lang="zh-CN" altLang="en-US" sz="2400"/>
                  <a:t>成员</a:t>
                </a:r>
                <a:r>
                  <a:rPr lang="zh-CN" altLang="en-US"/>
                  <a:t>         </a:t>
                </a:r>
                <a:r>
                  <a:rPr lang="zh-CN" altLang="en-US" sz="2400"/>
                  <a:t>不可访问                          不可访问</a:t>
                </a:r>
              </a:p>
              <a:p>
                <a:pPr algn="l"/>
                <a:r>
                  <a:rPr lang="en-US" altLang="zh-CN"/>
                  <a:t>public</a:t>
                </a:r>
                <a:r>
                  <a:rPr lang="zh-CN" altLang="en-US" sz="2400"/>
                  <a:t>成员              变为 </a:t>
                </a:r>
                <a:r>
                  <a:rPr lang="en-US" altLang="zh-CN"/>
                  <a:t>protected </a:t>
                </a:r>
                <a:r>
                  <a:rPr lang="zh-CN" altLang="en-US" sz="2400"/>
                  <a:t>成员    不可访问</a:t>
                </a:r>
                <a:endParaRPr lang="zh-CN" altLang="en-US"/>
              </a:p>
              <a:p>
                <a:pPr algn="l"/>
                <a:r>
                  <a:rPr lang="en-US" altLang="zh-CN"/>
                  <a:t>protected</a:t>
                </a:r>
                <a:r>
                  <a:rPr lang="zh-CN" altLang="en-US" sz="2400"/>
                  <a:t>成员        变为 </a:t>
                </a:r>
                <a:r>
                  <a:rPr lang="en-US" altLang="zh-CN"/>
                  <a:t>protected</a:t>
                </a:r>
                <a:r>
                  <a:rPr lang="zh-CN" altLang="en-US" sz="2400"/>
                  <a:t>成员     不可访问</a:t>
                </a:r>
              </a:p>
            </p:txBody>
          </p:sp>
          <p:sp>
            <p:nvSpPr>
              <p:cNvPr id="75786" name="Line 1034"/>
              <p:cNvSpPr>
                <a:spLocks noChangeShapeType="1"/>
              </p:cNvSpPr>
              <p:nvPr/>
            </p:nvSpPr>
            <p:spPr bwMode="auto">
              <a:xfrm>
                <a:off x="0" y="2448"/>
                <a:ext cx="5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5788" name="Line 1036"/>
            <p:cNvSpPr>
              <a:spLocks noChangeShapeType="1"/>
            </p:cNvSpPr>
            <p:nvPr/>
          </p:nvSpPr>
          <p:spPr bwMode="auto">
            <a:xfrm>
              <a:off x="0" y="3072"/>
              <a:ext cx="5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75790" name="Text Box 1038"/>
          <p:cNvSpPr txBox="1">
            <a:spLocks noChangeArrowheads="1"/>
          </p:cNvSpPr>
          <p:nvPr/>
        </p:nvSpPr>
        <p:spPr bwMode="auto">
          <a:xfrm>
            <a:off x="762000" y="4876800"/>
            <a:ext cx="69373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rgbClr val="FF0000"/>
                </a:solidFill>
              </a:rPr>
              <a:t>将 </a:t>
            </a:r>
            <a:r>
              <a:rPr lang="en-US" altLang="zh-CN">
                <a:solidFill>
                  <a:srgbClr val="FF0000"/>
                </a:solidFill>
              </a:rPr>
              <a:t>A </a:t>
            </a:r>
            <a:r>
              <a:rPr lang="zh-CN" altLang="en-US">
                <a:solidFill>
                  <a:srgbClr val="FF0000"/>
                </a:solidFill>
              </a:rPr>
              <a:t>中的 </a:t>
            </a:r>
            <a:r>
              <a:rPr lang="en-US" altLang="zh-CN">
                <a:solidFill>
                  <a:srgbClr val="FF0000"/>
                </a:solidFill>
              </a:rPr>
              <a:t>public </a:t>
            </a:r>
            <a:r>
              <a:rPr lang="zh-CN" altLang="en-US">
                <a:solidFill>
                  <a:srgbClr val="FF0000"/>
                </a:solidFill>
              </a:rPr>
              <a:t>和 </a:t>
            </a:r>
            <a:r>
              <a:rPr lang="en-US" altLang="zh-CN">
                <a:solidFill>
                  <a:srgbClr val="FF0000"/>
                </a:solidFill>
              </a:rPr>
              <a:t>protected </a:t>
            </a:r>
            <a:r>
              <a:rPr lang="zh-CN" altLang="en-US">
                <a:solidFill>
                  <a:srgbClr val="FF0000"/>
                </a:solidFill>
              </a:rPr>
              <a:t>成员均变成了</a:t>
            </a:r>
          </a:p>
          <a:p>
            <a:pPr algn="l"/>
            <a:r>
              <a:rPr lang="en-US" altLang="zh-CN">
                <a:solidFill>
                  <a:srgbClr val="FF0000"/>
                </a:solidFill>
              </a:rPr>
              <a:t>B </a:t>
            </a:r>
            <a:r>
              <a:rPr lang="zh-CN" altLang="en-US">
                <a:solidFill>
                  <a:srgbClr val="FF0000"/>
                </a:solidFill>
              </a:rPr>
              <a:t>的 </a:t>
            </a:r>
            <a:r>
              <a:rPr lang="en-US" altLang="zh-CN">
                <a:solidFill>
                  <a:srgbClr val="FF0000"/>
                </a:solidFill>
              </a:rPr>
              <a:t>protected </a:t>
            </a:r>
            <a:r>
              <a:rPr lang="zh-CN" altLang="en-US">
                <a:solidFill>
                  <a:srgbClr val="FF0000"/>
                </a:solidFill>
              </a:rPr>
              <a:t>成员。</a:t>
            </a:r>
          </a:p>
          <a:p>
            <a:pPr algn="l"/>
            <a:r>
              <a:rPr lang="zh-CN" altLang="en-US"/>
              <a:t>同理，</a:t>
            </a:r>
            <a:r>
              <a:rPr lang="en-US" altLang="zh-CN"/>
              <a:t>A</a:t>
            </a:r>
            <a:r>
              <a:rPr lang="zh-CN" altLang="en-US"/>
              <a:t>中的私有成员被继承下来了，</a:t>
            </a:r>
          </a:p>
          <a:p>
            <a:pPr algn="l"/>
            <a:r>
              <a:rPr lang="zh-CN" altLang="en-US"/>
              <a:t>但在</a:t>
            </a:r>
            <a:r>
              <a:rPr lang="en-US" altLang="zh-CN"/>
              <a:t>B</a:t>
            </a:r>
            <a:r>
              <a:rPr lang="zh-CN" altLang="en-US"/>
              <a:t>中不可直接访问，</a:t>
            </a:r>
            <a:endParaRPr lang="zh-CN" altLang="en-US">
              <a:solidFill>
                <a:srgbClr val="FF0000"/>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75789"/>
                                        </p:tgtEl>
                                        <p:attrNameLst>
                                          <p:attrName>style.visibility</p:attrName>
                                        </p:attrNameLst>
                                      </p:cBhvr>
                                      <p:to>
                                        <p:strVal val="visible"/>
                                      </p:to>
                                    </p:set>
                                    <p:animEffect transition="in" filter="strips(downRight)">
                                      <p:cBhvr>
                                        <p:cTn id="7" dur="500"/>
                                        <p:tgtEl>
                                          <p:spTgt spid="757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90"/>
                                        </p:tgtEl>
                                        <p:attrNameLst>
                                          <p:attrName>style.visibility</p:attrName>
                                        </p:attrNameLst>
                                      </p:cBhvr>
                                      <p:to>
                                        <p:strVal val="visible"/>
                                      </p:to>
                                    </p:set>
                                    <p:animEffect transition="in" filter="wipe(left)">
                                      <p:cBhvr>
                                        <p:cTn id="12" dur="500"/>
                                        <p:tgtEl>
                                          <p:spTgt spid="75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9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81000" y="1304925"/>
            <a:ext cx="7626350"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30000"/>
              </a:lnSpc>
            </a:pPr>
            <a:r>
              <a:rPr lang="zh-CN" altLang="en-US" sz="3200"/>
              <a:t>由于</a:t>
            </a:r>
            <a:r>
              <a:rPr lang="zh-CN" altLang="en-US" sz="3200">
                <a:solidFill>
                  <a:srgbClr val="CC0000"/>
                </a:solidFill>
              </a:rPr>
              <a:t>“私有继承”</a:t>
            </a:r>
            <a:r>
              <a:rPr lang="zh-CN" altLang="en-US" sz="3200"/>
              <a:t> 和</a:t>
            </a:r>
            <a:r>
              <a:rPr lang="zh-CN" altLang="en-US" sz="3200">
                <a:solidFill>
                  <a:srgbClr val="CC0000"/>
                </a:solidFill>
              </a:rPr>
              <a:t>“保护继承”</a:t>
            </a:r>
            <a:r>
              <a:rPr lang="zh-CN" altLang="en-US" sz="3200"/>
              <a:t>用得不多，</a:t>
            </a:r>
          </a:p>
          <a:p>
            <a:pPr algn="l">
              <a:lnSpc>
                <a:spcPct val="130000"/>
              </a:lnSpc>
            </a:pPr>
            <a:r>
              <a:rPr lang="zh-CN" altLang="en-US" sz="3200"/>
              <a:t>在这里不再详细叙述了。 </a:t>
            </a:r>
          </a:p>
        </p:txBody>
      </p:sp>
    </p:spTree>
  </p:cSld>
  <p:clrMapOvr>
    <a:masterClrMapping/>
  </p:clrMapOvr>
  <p:transition>
    <p:zoom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304800" y="990600"/>
            <a:ext cx="85344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lang="zh-CN" altLang="en-US">
                <a:solidFill>
                  <a:srgbClr val="000000"/>
                </a:solidFill>
              </a:rPr>
              <a:t>无论何种继承方式，</a:t>
            </a:r>
            <a:r>
              <a:rPr lang="en-US" altLang="zh-CN">
                <a:solidFill>
                  <a:srgbClr val="000000"/>
                </a:solidFill>
              </a:rPr>
              <a:t>private</a:t>
            </a:r>
            <a:r>
              <a:rPr lang="zh-CN" altLang="en-US">
                <a:solidFill>
                  <a:srgbClr val="000000"/>
                </a:solidFill>
              </a:rPr>
              <a:t>成员是无法在派生类中被直接访问的。</a:t>
            </a:r>
          </a:p>
          <a:p>
            <a:pPr algn="l">
              <a:lnSpc>
                <a:spcPct val="130000"/>
              </a:lnSpc>
              <a:spcBef>
                <a:spcPct val="50000"/>
              </a:spcBef>
            </a:pPr>
            <a:r>
              <a:rPr lang="zh-CN" altLang="en-US">
                <a:solidFill>
                  <a:srgbClr val="000000"/>
                </a:solidFill>
              </a:rPr>
              <a:t>而对于</a:t>
            </a:r>
            <a:r>
              <a:rPr lang="en-US" altLang="zh-CN">
                <a:solidFill>
                  <a:srgbClr val="000000"/>
                </a:solidFill>
              </a:rPr>
              <a:t>protected</a:t>
            </a:r>
            <a:r>
              <a:rPr lang="zh-CN" altLang="en-US">
                <a:solidFill>
                  <a:srgbClr val="000000"/>
                </a:solidFill>
              </a:rPr>
              <a:t>成员，根据不同的派生方式，</a:t>
            </a:r>
            <a:r>
              <a:rPr lang="en-US" altLang="zh-CN">
                <a:solidFill>
                  <a:srgbClr val="000000"/>
                </a:solidFill>
              </a:rPr>
              <a:t>protected</a:t>
            </a:r>
            <a:r>
              <a:rPr lang="zh-CN" altLang="en-US">
                <a:solidFill>
                  <a:srgbClr val="000000"/>
                </a:solidFill>
              </a:rPr>
              <a:t>成员的直接访问特性可以被（或不被）传递到派生类的派生类中。</a:t>
            </a:r>
            <a:r>
              <a:rPr lang="zh-CN" altLang="en-US"/>
              <a:t> </a:t>
            </a:r>
          </a:p>
        </p:txBody>
      </p:sp>
      <p:sp>
        <p:nvSpPr>
          <p:cNvPr id="98307" name="Text Box 3"/>
          <p:cNvSpPr txBox="1">
            <a:spLocks noChangeArrowheads="1"/>
          </p:cNvSpPr>
          <p:nvPr/>
        </p:nvSpPr>
        <p:spPr bwMode="auto">
          <a:xfrm>
            <a:off x="152400" y="101600"/>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solidFill>
                  <a:srgbClr val="CC0000"/>
                </a:solidFill>
              </a:rPr>
              <a:t>12.2.4 private</a:t>
            </a:r>
            <a:r>
              <a:rPr lang="zh-CN" altLang="en-US">
                <a:solidFill>
                  <a:srgbClr val="CC0000"/>
                </a:solidFill>
              </a:rPr>
              <a:t>成员和</a:t>
            </a:r>
            <a:r>
              <a:rPr lang="en-US" altLang="zh-CN">
                <a:solidFill>
                  <a:srgbClr val="CC0000"/>
                </a:solidFill>
              </a:rPr>
              <a:t>protected</a:t>
            </a:r>
            <a:r>
              <a:rPr lang="zh-CN" altLang="en-US">
                <a:solidFill>
                  <a:srgbClr val="CC0000"/>
                </a:solidFill>
              </a:rPr>
              <a:t>成员的区别 </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8306">
                                            <p:txEl>
                                              <p:pRg st="0" end="0"/>
                                            </p:txEl>
                                          </p:spTgt>
                                        </p:tgtEl>
                                        <p:attrNameLst>
                                          <p:attrName>style.visibility</p:attrName>
                                        </p:attrNameLst>
                                      </p:cBhvr>
                                      <p:to>
                                        <p:strVal val="visible"/>
                                      </p:to>
                                    </p:set>
                                    <p:animEffect transition="in" filter="strips(downRight)">
                                      <p:cBhvr>
                                        <p:cTn id="7" dur="500"/>
                                        <p:tgtEl>
                                          <p:spTgt spid="983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8306">
                                            <p:txEl>
                                              <p:pRg st="1" end="1"/>
                                            </p:txEl>
                                          </p:spTgt>
                                        </p:tgtEl>
                                        <p:attrNameLst>
                                          <p:attrName>style.visibility</p:attrName>
                                        </p:attrNameLst>
                                      </p:cBhvr>
                                      <p:to>
                                        <p:strVal val="visible"/>
                                      </p:to>
                                    </p:set>
                                    <p:animEffect transition="in" filter="strips(downRight)">
                                      <p:cBhvr>
                                        <p:cTn id="12" dur="500"/>
                                        <p:tgtEl>
                                          <p:spTgt spid="9830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a:xfrm>
            <a:off x="533400" y="609600"/>
            <a:ext cx="7772400" cy="5181600"/>
          </a:xfrm>
        </p:spPr>
        <p:txBody>
          <a:bodyPr/>
          <a:lstStyle/>
          <a:p>
            <a:pPr>
              <a:lnSpc>
                <a:spcPct val="90000"/>
              </a:lnSpc>
              <a:spcBef>
                <a:spcPct val="50000"/>
              </a:spcBef>
              <a:buFontTx/>
              <a:buNone/>
            </a:pPr>
            <a:r>
              <a:rPr lang="en-US" altLang="zh-CN" sz="2800" b="1">
                <a:solidFill>
                  <a:srgbClr val="000000"/>
                </a:solidFill>
              </a:rPr>
              <a:t>1</a:t>
            </a:r>
            <a:r>
              <a:rPr lang="zh-CN" altLang="en-US" sz="2800" b="1">
                <a:solidFill>
                  <a:srgbClr val="000000"/>
                </a:solidFill>
              </a:rPr>
              <a:t>．对于公有派生，基类的</a:t>
            </a:r>
            <a:r>
              <a:rPr lang="en-US" altLang="zh-CN" sz="2800" b="1">
                <a:solidFill>
                  <a:srgbClr val="000000"/>
                </a:solidFill>
              </a:rPr>
              <a:t>protected</a:t>
            </a:r>
            <a:r>
              <a:rPr lang="zh-CN" altLang="en-US" sz="2800" b="1">
                <a:solidFill>
                  <a:srgbClr val="000000"/>
                </a:solidFill>
              </a:rPr>
              <a:t>成员在派生类中依然保持</a:t>
            </a:r>
            <a:r>
              <a:rPr lang="en-US" altLang="zh-CN" sz="2800" b="1">
                <a:solidFill>
                  <a:srgbClr val="000000"/>
                </a:solidFill>
              </a:rPr>
              <a:t>protected</a:t>
            </a:r>
            <a:r>
              <a:rPr lang="zh-CN" altLang="en-US" sz="2800" b="1">
                <a:solidFill>
                  <a:srgbClr val="000000"/>
                </a:solidFill>
              </a:rPr>
              <a:t>属性</a:t>
            </a:r>
            <a:r>
              <a:rPr lang="zh-CN" altLang="en-US" sz="2800" b="1"/>
              <a:t>。</a:t>
            </a:r>
          </a:p>
          <a:p>
            <a:pPr>
              <a:lnSpc>
                <a:spcPct val="90000"/>
              </a:lnSpc>
              <a:spcBef>
                <a:spcPct val="50000"/>
              </a:spcBef>
              <a:buFontTx/>
              <a:buNone/>
            </a:pPr>
            <a:r>
              <a:rPr lang="en-US" altLang="zh-CN" sz="2800" b="1">
                <a:solidFill>
                  <a:srgbClr val="000000"/>
                </a:solidFill>
              </a:rPr>
              <a:t>2</a:t>
            </a:r>
            <a:r>
              <a:rPr lang="zh-CN" altLang="en-US" sz="2800" b="1">
                <a:solidFill>
                  <a:srgbClr val="000000"/>
                </a:solidFill>
              </a:rPr>
              <a:t>．对于私有派生，基类的</a:t>
            </a:r>
            <a:r>
              <a:rPr lang="en-US" altLang="zh-CN" sz="2800" b="1">
                <a:solidFill>
                  <a:srgbClr val="000000"/>
                </a:solidFill>
              </a:rPr>
              <a:t>protected</a:t>
            </a:r>
            <a:r>
              <a:rPr lang="zh-CN" altLang="en-US" sz="2800" b="1">
                <a:solidFill>
                  <a:srgbClr val="000000"/>
                </a:solidFill>
              </a:rPr>
              <a:t>成员在派生类中变成了</a:t>
            </a:r>
            <a:r>
              <a:rPr lang="en-US" altLang="zh-CN" sz="2800" b="1">
                <a:solidFill>
                  <a:srgbClr val="000000"/>
                </a:solidFill>
              </a:rPr>
              <a:t>private</a:t>
            </a:r>
            <a:r>
              <a:rPr lang="zh-CN" altLang="en-US" sz="2800" b="1">
                <a:solidFill>
                  <a:srgbClr val="000000"/>
                </a:solidFill>
              </a:rPr>
              <a:t>成员，此时基类</a:t>
            </a:r>
            <a:r>
              <a:rPr lang="zh-CN" altLang="en-US" sz="2800" b="1"/>
              <a:t>的</a:t>
            </a:r>
            <a:r>
              <a:rPr lang="en-US" altLang="zh-CN" sz="2800" b="1">
                <a:solidFill>
                  <a:srgbClr val="000000"/>
                </a:solidFill>
              </a:rPr>
              <a:t>protected</a:t>
            </a:r>
            <a:r>
              <a:rPr lang="zh-CN" altLang="en-US" sz="2800" b="1">
                <a:solidFill>
                  <a:srgbClr val="000000"/>
                </a:solidFill>
              </a:rPr>
              <a:t>成员</a:t>
            </a:r>
            <a:r>
              <a:rPr lang="zh-CN" altLang="en-US" sz="2800" b="1"/>
              <a:t>就再也无法在派生类的派生类中被直接访问了。在继承或派生链中，一旦出现私有继承，则父类的成员的“类内直接访问特性”就无法在后面的派生中传递下去。</a:t>
            </a:r>
          </a:p>
          <a:p>
            <a:pPr>
              <a:lnSpc>
                <a:spcPct val="90000"/>
              </a:lnSpc>
              <a:spcBef>
                <a:spcPct val="50000"/>
              </a:spcBef>
              <a:buFontTx/>
              <a:buNone/>
            </a:pPr>
            <a:r>
              <a:rPr lang="en-US" altLang="zh-CN" sz="2800" b="1"/>
              <a:t>3</a:t>
            </a:r>
            <a:r>
              <a:rPr lang="zh-CN" altLang="en-US" sz="2800" b="1"/>
              <a:t>．</a:t>
            </a:r>
            <a:r>
              <a:rPr lang="zh-CN" altLang="en-US" sz="2800" b="1">
                <a:solidFill>
                  <a:srgbClr val="000000"/>
                </a:solidFill>
              </a:rPr>
              <a:t>对于保护派生，基类的</a:t>
            </a:r>
            <a:r>
              <a:rPr lang="en-US" altLang="zh-CN" sz="2800" b="1">
                <a:solidFill>
                  <a:srgbClr val="000000"/>
                </a:solidFill>
              </a:rPr>
              <a:t>protected</a:t>
            </a:r>
            <a:r>
              <a:rPr lang="zh-CN" altLang="en-US" sz="2800" b="1">
                <a:solidFill>
                  <a:srgbClr val="000000"/>
                </a:solidFill>
              </a:rPr>
              <a:t>成员在派生类中依然保持</a:t>
            </a:r>
            <a:r>
              <a:rPr lang="en-US" altLang="zh-CN" sz="2800" b="1">
                <a:solidFill>
                  <a:srgbClr val="000000"/>
                </a:solidFill>
              </a:rPr>
              <a:t>protected</a:t>
            </a:r>
            <a:r>
              <a:rPr lang="zh-CN" altLang="en-US" sz="2800" b="1">
                <a:solidFill>
                  <a:srgbClr val="000000"/>
                </a:solidFill>
              </a:rPr>
              <a:t>属性，此时情况与公有派生类似。</a:t>
            </a:r>
            <a:endParaRPr lang="zh-CN" altLang="en-US" sz="2800" b="1"/>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strips(downRight)">
                                      <p:cBhvr>
                                        <p:cTn id="7" dur="500"/>
                                        <p:tgtEl>
                                          <p:spTgt spid="99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strips(downRight)">
                                      <p:cBhvr>
                                        <p:cTn id="12" dur="500"/>
                                        <p:tgtEl>
                                          <p:spTgt spid="99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9331">
                                            <p:txEl>
                                              <p:pRg st="2" end="2"/>
                                            </p:txEl>
                                          </p:spTgt>
                                        </p:tgtEl>
                                        <p:attrNameLst>
                                          <p:attrName>style.visibility</p:attrName>
                                        </p:attrNameLst>
                                      </p:cBhvr>
                                      <p:to>
                                        <p:strVal val="visible"/>
                                      </p:to>
                                    </p:set>
                                    <p:animEffect transition="in" filter="strips(downRight)">
                                      <p:cBhvr>
                                        <p:cTn id="17" dur="500"/>
                                        <p:tgtEl>
                                          <p:spTgt spid="993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xfrm>
            <a:off x="533400" y="609600"/>
            <a:ext cx="7772400" cy="5181600"/>
          </a:xfrm>
        </p:spPr>
        <p:txBody>
          <a:bodyPr/>
          <a:lstStyle/>
          <a:p>
            <a:pPr>
              <a:spcBef>
                <a:spcPct val="50000"/>
              </a:spcBef>
              <a:buFontTx/>
              <a:buNone/>
            </a:pPr>
            <a:r>
              <a:rPr lang="zh-CN" altLang="en-US" sz="2800" b="1"/>
              <a:t>类中</a:t>
            </a:r>
            <a:r>
              <a:rPr lang="en-US" altLang="zh-CN" sz="2800" b="1">
                <a:solidFill>
                  <a:srgbClr val="CC0000"/>
                </a:solidFill>
              </a:rPr>
              <a:t>protected</a:t>
            </a:r>
            <a:r>
              <a:rPr lang="zh-CN" altLang="en-US" sz="2800" b="1">
                <a:solidFill>
                  <a:srgbClr val="CC0000"/>
                </a:solidFill>
              </a:rPr>
              <a:t>成员的优点</a:t>
            </a:r>
            <a:r>
              <a:rPr lang="zh-CN" altLang="en-US" sz="2800" b="1"/>
              <a:t>是：既可以在本类中实现数据的隐藏（在类外不可被直接访问），又可以将其类内直接访问特性传递到派生类中（在派生类中可直接访问）。但</a:t>
            </a:r>
            <a:r>
              <a:rPr lang="en-US" altLang="zh-CN" sz="2800" b="1">
                <a:solidFill>
                  <a:srgbClr val="CC0000"/>
                </a:solidFill>
              </a:rPr>
              <a:t>private</a:t>
            </a:r>
            <a:r>
              <a:rPr lang="zh-CN" altLang="en-US" sz="2800" b="1">
                <a:solidFill>
                  <a:srgbClr val="CC0000"/>
                </a:solidFill>
              </a:rPr>
              <a:t>成员</a:t>
            </a:r>
            <a:r>
              <a:rPr lang="zh-CN" altLang="en-US" sz="2800" b="1">
                <a:solidFill>
                  <a:srgbClr val="000000"/>
                </a:solidFill>
              </a:rPr>
              <a:t>只能实现</a:t>
            </a:r>
            <a:r>
              <a:rPr lang="zh-CN" altLang="en-US" sz="2800" b="1"/>
              <a:t>本类中的</a:t>
            </a:r>
            <a:r>
              <a:rPr lang="zh-CN" altLang="en-US" sz="2800" b="1">
                <a:solidFill>
                  <a:srgbClr val="000000"/>
                </a:solidFill>
              </a:rPr>
              <a:t>数据</a:t>
            </a:r>
            <a:r>
              <a:rPr lang="zh-CN" altLang="en-US" sz="2800" b="1"/>
              <a:t>隐藏，而不能将其类内直接访问特性传递到派生类中。 </a:t>
            </a:r>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63500" y="147638"/>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solidFill>
                  <a:srgbClr val="CC0000"/>
                </a:solidFill>
              </a:rPr>
              <a:t>12.3 </a:t>
            </a:r>
            <a:r>
              <a:rPr lang="zh-CN" altLang="en-US">
                <a:solidFill>
                  <a:srgbClr val="CC0000"/>
                </a:solidFill>
              </a:rPr>
              <a:t>多重继承</a:t>
            </a:r>
          </a:p>
        </p:txBody>
      </p:sp>
      <p:sp>
        <p:nvSpPr>
          <p:cNvPr id="50179" name="Text Box 3"/>
          <p:cNvSpPr txBox="1">
            <a:spLocks noChangeArrowheads="1"/>
          </p:cNvSpPr>
          <p:nvPr/>
        </p:nvSpPr>
        <p:spPr bwMode="auto">
          <a:xfrm>
            <a:off x="215900" y="695325"/>
            <a:ext cx="1970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一般格式：</a:t>
            </a:r>
          </a:p>
        </p:txBody>
      </p:sp>
      <p:sp>
        <p:nvSpPr>
          <p:cNvPr id="50180" name="Text Box 4"/>
          <p:cNvSpPr txBox="1">
            <a:spLocks noChangeArrowheads="1"/>
          </p:cNvSpPr>
          <p:nvPr/>
        </p:nvSpPr>
        <p:spPr bwMode="auto">
          <a:xfrm>
            <a:off x="317500" y="1236663"/>
            <a:ext cx="6970713" cy="47990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class &lt;</a:t>
            </a:r>
            <a:r>
              <a:rPr lang="zh-CN" altLang="en-US"/>
              <a:t>派生类名</a:t>
            </a:r>
            <a:r>
              <a:rPr lang="en-US" altLang="zh-CN"/>
              <a:t>&gt;: &lt;</a:t>
            </a:r>
            <a:r>
              <a:rPr lang="zh-CN" altLang="en-US"/>
              <a:t>继承方式</a:t>
            </a:r>
            <a:r>
              <a:rPr lang="en-US" altLang="zh-CN"/>
              <a:t>1&gt; &lt;</a:t>
            </a:r>
            <a:r>
              <a:rPr lang="zh-CN" altLang="en-US"/>
              <a:t>基类名</a:t>
            </a:r>
            <a:r>
              <a:rPr lang="en-US" altLang="zh-CN"/>
              <a:t>1&gt;, </a:t>
            </a:r>
          </a:p>
          <a:p>
            <a:pPr algn="l"/>
            <a:r>
              <a:rPr lang="en-US" altLang="zh-CN"/>
              <a:t>                                &lt;</a:t>
            </a:r>
            <a:r>
              <a:rPr lang="zh-CN" altLang="en-US"/>
              <a:t>继承方式</a:t>
            </a:r>
            <a:r>
              <a:rPr lang="en-US" altLang="zh-CN"/>
              <a:t>2&gt; &lt;</a:t>
            </a:r>
            <a:r>
              <a:rPr lang="zh-CN" altLang="en-US"/>
              <a:t>基类名</a:t>
            </a:r>
            <a:r>
              <a:rPr lang="en-US" altLang="zh-CN"/>
              <a:t>2&gt;,</a:t>
            </a:r>
          </a:p>
          <a:p>
            <a:pPr algn="l"/>
            <a:r>
              <a:rPr lang="en-US" altLang="zh-CN"/>
              <a:t>                                  …</a:t>
            </a:r>
          </a:p>
          <a:p>
            <a:pPr algn="l"/>
            <a:r>
              <a:rPr lang="en-US" altLang="zh-CN"/>
              <a:t>{                     </a:t>
            </a:r>
            <a:r>
              <a:rPr lang="en-US" altLang="zh-CN">
                <a:solidFill>
                  <a:srgbClr val="008000"/>
                </a:solidFill>
              </a:rPr>
              <a:t>//</a:t>
            </a:r>
            <a:r>
              <a:rPr lang="zh-CN" altLang="en-US">
                <a:solidFill>
                  <a:srgbClr val="008000"/>
                </a:solidFill>
              </a:rPr>
              <a:t>以下定义派生类新成员</a:t>
            </a:r>
          </a:p>
          <a:p>
            <a:pPr algn="l"/>
            <a:r>
              <a:rPr lang="zh-CN" altLang="en-US"/>
              <a:t>     </a:t>
            </a:r>
            <a:r>
              <a:rPr lang="en-US" altLang="zh-CN"/>
              <a:t>[private:  </a:t>
            </a:r>
            <a:r>
              <a:rPr lang="en-US" altLang="zh-CN">
                <a:solidFill>
                  <a:srgbClr val="008000"/>
                </a:solidFill>
              </a:rPr>
              <a:t>// </a:t>
            </a:r>
            <a:r>
              <a:rPr lang="zh-CN" altLang="en-US">
                <a:solidFill>
                  <a:srgbClr val="008000"/>
                </a:solidFill>
              </a:rPr>
              <a:t>私有成员说明</a:t>
            </a:r>
          </a:p>
          <a:p>
            <a:pPr algn="l"/>
            <a:r>
              <a:rPr lang="zh-CN" altLang="en-US"/>
              <a:t>      </a:t>
            </a:r>
            <a:r>
              <a:rPr lang="en-US" altLang="zh-CN"/>
              <a:t>... ]</a:t>
            </a:r>
          </a:p>
          <a:p>
            <a:pPr algn="l"/>
            <a:r>
              <a:rPr lang="en-US" altLang="zh-CN"/>
              <a:t>     [public:   </a:t>
            </a:r>
            <a:r>
              <a:rPr lang="en-US" altLang="zh-CN">
                <a:solidFill>
                  <a:srgbClr val="008000"/>
                </a:solidFill>
              </a:rPr>
              <a:t>// </a:t>
            </a:r>
            <a:r>
              <a:rPr lang="zh-CN" altLang="en-US">
                <a:solidFill>
                  <a:srgbClr val="008000"/>
                </a:solidFill>
              </a:rPr>
              <a:t>公有成员说明</a:t>
            </a:r>
          </a:p>
          <a:p>
            <a:pPr algn="l"/>
            <a:r>
              <a:rPr lang="zh-CN" altLang="en-US"/>
              <a:t>      </a:t>
            </a:r>
            <a:r>
              <a:rPr lang="en-US" altLang="zh-CN"/>
              <a:t>... ]</a:t>
            </a:r>
          </a:p>
          <a:p>
            <a:pPr algn="l"/>
            <a:r>
              <a:rPr lang="en-US" altLang="zh-CN"/>
              <a:t>     [protected: </a:t>
            </a:r>
            <a:r>
              <a:rPr lang="en-US" altLang="zh-CN">
                <a:solidFill>
                  <a:srgbClr val="008000"/>
                </a:solidFill>
              </a:rPr>
              <a:t>// </a:t>
            </a:r>
            <a:r>
              <a:rPr lang="zh-CN" altLang="en-US">
                <a:solidFill>
                  <a:srgbClr val="008000"/>
                </a:solidFill>
              </a:rPr>
              <a:t>保护成员说明</a:t>
            </a:r>
          </a:p>
          <a:p>
            <a:pPr algn="l"/>
            <a:r>
              <a:rPr lang="zh-CN" altLang="en-US"/>
              <a:t>      </a:t>
            </a:r>
            <a:r>
              <a:rPr lang="en-US" altLang="zh-CN"/>
              <a:t>... ]</a:t>
            </a:r>
          </a:p>
          <a:p>
            <a:pPr algn="l"/>
            <a:r>
              <a:rPr lang="en-US" altLang="zh-CN"/>
              <a:t>} ;</a:t>
            </a:r>
          </a:p>
        </p:txBody>
      </p:sp>
      <p:grpSp>
        <p:nvGrpSpPr>
          <p:cNvPr id="50187" name="Group 11"/>
          <p:cNvGrpSpPr>
            <a:grpSpLocks/>
          </p:cNvGrpSpPr>
          <p:nvPr/>
        </p:nvGrpSpPr>
        <p:grpSpPr bwMode="auto">
          <a:xfrm>
            <a:off x="2667000" y="0"/>
            <a:ext cx="4724400" cy="2590800"/>
            <a:chOff x="1680" y="0"/>
            <a:chExt cx="2976" cy="1632"/>
          </a:xfrm>
        </p:grpSpPr>
        <p:sp>
          <p:nvSpPr>
            <p:cNvPr id="50182" name="AutoShape 6"/>
            <p:cNvSpPr>
              <a:spLocks noChangeArrowheads="1"/>
            </p:cNvSpPr>
            <p:nvPr/>
          </p:nvSpPr>
          <p:spPr bwMode="auto">
            <a:xfrm>
              <a:off x="1680" y="0"/>
              <a:ext cx="2976" cy="624"/>
            </a:xfrm>
            <a:prstGeom prst="cloudCallout">
              <a:avLst>
                <a:gd name="adj1" fmla="val 21102"/>
                <a:gd name="adj2" fmla="val 78528"/>
              </a:avLst>
            </a:prstGeom>
            <a:solidFill>
              <a:srgbClr val="FFFFD9"/>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sz="2400"/>
                <a:t>多个基类派生一个类</a:t>
              </a:r>
            </a:p>
          </p:txBody>
        </p:sp>
        <p:sp>
          <p:nvSpPr>
            <p:cNvPr id="50183" name="Line 7"/>
            <p:cNvSpPr>
              <a:spLocks noChangeShapeType="1"/>
            </p:cNvSpPr>
            <p:nvPr/>
          </p:nvSpPr>
          <p:spPr bwMode="auto">
            <a:xfrm flipV="1">
              <a:off x="2208" y="1632"/>
              <a:ext cx="2400" cy="0"/>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187"/>
                                        </p:tgtEl>
                                        <p:attrNameLst>
                                          <p:attrName>style.visibility</p:attrName>
                                        </p:attrNameLst>
                                      </p:cBhvr>
                                      <p:to>
                                        <p:strVal val="visible"/>
                                      </p:to>
                                    </p:set>
                                    <p:animEffect transition="in" filter="wipe(left)">
                                      <p:cBhvr>
                                        <p:cTn id="7" dur="500"/>
                                        <p:tgtEl>
                                          <p:spTgt spid="50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Text Box 11"/>
          <p:cNvSpPr txBox="1">
            <a:spLocks noChangeArrowheads="1"/>
          </p:cNvSpPr>
          <p:nvPr/>
        </p:nvSpPr>
        <p:spPr bwMode="auto">
          <a:xfrm>
            <a:off x="228600" y="0"/>
            <a:ext cx="8435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a:solidFill>
                  <a:srgbClr val="CC0000"/>
                </a:solidFill>
              </a:rPr>
              <a:t>第 </a:t>
            </a:r>
            <a:r>
              <a:rPr lang="en-US" altLang="zh-CN">
                <a:solidFill>
                  <a:srgbClr val="CC0000"/>
                </a:solidFill>
              </a:rPr>
              <a:t>12 </a:t>
            </a:r>
            <a:r>
              <a:rPr lang="zh-CN" altLang="en-US">
                <a:solidFill>
                  <a:srgbClr val="CC0000"/>
                </a:solidFill>
              </a:rPr>
              <a:t>章  继承和派生</a:t>
            </a:r>
            <a:endParaRPr lang="zh-CN" altLang="en-US" sz="2400" b="0"/>
          </a:p>
        </p:txBody>
      </p:sp>
      <p:sp>
        <p:nvSpPr>
          <p:cNvPr id="5152" name="Text Box 32"/>
          <p:cNvSpPr txBox="1">
            <a:spLocks noChangeArrowheads="1"/>
          </p:cNvSpPr>
          <p:nvPr/>
        </p:nvSpPr>
        <p:spPr bwMode="auto">
          <a:xfrm>
            <a:off x="336550" y="1066800"/>
            <a:ext cx="88423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         </a:t>
            </a:r>
            <a:r>
              <a:rPr lang="zh-CN" altLang="en-US"/>
              <a:t>继承提供了在已有类的基础上开发出新类的机制，</a:t>
            </a:r>
          </a:p>
          <a:p>
            <a:pPr algn="l"/>
            <a:r>
              <a:rPr lang="zh-CN" altLang="en-US"/>
              <a:t>可以节省重复代码的编写工作，是软件重用的基础。</a:t>
            </a:r>
          </a:p>
        </p:txBody>
      </p:sp>
      <p:grpSp>
        <p:nvGrpSpPr>
          <p:cNvPr id="5159" name="Group 39"/>
          <p:cNvGrpSpPr>
            <a:grpSpLocks/>
          </p:cNvGrpSpPr>
          <p:nvPr/>
        </p:nvGrpSpPr>
        <p:grpSpPr bwMode="auto">
          <a:xfrm>
            <a:off x="1295400" y="2079625"/>
            <a:ext cx="2362200" cy="968375"/>
            <a:chOff x="816" y="3072"/>
            <a:chExt cx="1488" cy="610"/>
          </a:xfrm>
        </p:grpSpPr>
        <p:sp>
          <p:nvSpPr>
            <p:cNvPr id="5160" name="Text Box 40"/>
            <p:cNvSpPr txBox="1">
              <a:spLocks noChangeArrowheads="1"/>
            </p:cNvSpPr>
            <p:nvPr/>
          </p:nvSpPr>
          <p:spPr bwMode="auto">
            <a:xfrm>
              <a:off x="1536" y="3072"/>
              <a:ext cx="768" cy="6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t>       B              </a:t>
              </a:r>
            </a:p>
            <a:p>
              <a:pPr algn="l"/>
              <a:endParaRPr lang="en-US" altLang="zh-CN"/>
            </a:p>
          </p:txBody>
        </p:sp>
        <p:sp>
          <p:nvSpPr>
            <p:cNvPr id="5161" name="Text Box 41"/>
            <p:cNvSpPr txBox="1">
              <a:spLocks noChangeArrowheads="1"/>
            </p:cNvSpPr>
            <p:nvPr/>
          </p:nvSpPr>
          <p:spPr bwMode="auto">
            <a:xfrm>
              <a:off x="816" y="3349"/>
              <a:ext cx="284"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A</a:t>
              </a:r>
            </a:p>
          </p:txBody>
        </p:sp>
        <p:sp>
          <p:nvSpPr>
            <p:cNvPr id="5162" name="Text Box 42"/>
            <p:cNvSpPr txBox="1">
              <a:spLocks noChangeArrowheads="1"/>
            </p:cNvSpPr>
            <p:nvPr/>
          </p:nvSpPr>
          <p:spPr bwMode="auto">
            <a:xfrm>
              <a:off x="1536" y="3349"/>
              <a:ext cx="284"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A</a:t>
              </a:r>
            </a:p>
          </p:txBody>
        </p:sp>
      </p:grpSp>
      <p:sp>
        <p:nvSpPr>
          <p:cNvPr id="5163" name="Text Box 43"/>
          <p:cNvSpPr txBox="1">
            <a:spLocks noChangeArrowheads="1"/>
          </p:cNvSpPr>
          <p:nvPr/>
        </p:nvSpPr>
        <p:spPr bwMode="auto">
          <a:xfrm>
            <a:off x="3962400" y="2460625"/>
            <a:ext cx="3756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accent2"/>
                </a:solidFill>
              </a:rPr>
              <a:t>派生类是对基类的扩充</a:t>
            </a:r>
          </a:p>
        </p:txBody>
      </p:sp>
      <p:sp>
        <p:nvSpPr>
          <p:cNvPr id="5165" name="Text Box 45"/>
          <p:cNvSpPr txBox="1">
            <a:spLocks noChangeArrowheads="1"/>
          </p:cNvSpPr>
          <p:nvPr/>
        </p:nvSpPr>
        <p:spPr bwMode="auto">
          <a:xfrm>
            <a:off x="304800" y="457200"/>
            <a:ext cx="480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solidFill>
                  <a:srgbClr val="CC0000"/>
                </a:solidFill>
              </a:rPr>
              <a:t>12.1 </a:t>
            </a:r>
            <a:r>
              <a:rPr lang="zh-CN" altLang="en-US">
                <a:solidFill>
                  <a:srgbClr val="CC0000"/>
                </a:solidFill>
              </a:rPr>
              <a:t>继承的基本概念</a:t>
            </a:r>
          </a:p>
        </p:txBody>
      </p:sp>
      <p:sp>
        <p:nvSpPr>
          <p:cNvPr id="5166" name="Text Box 46"/>
          <p:cNvSpPr txBox="1">
            <a:spLocks noChangeArrowheads="1"/>
          </p:cNvSpPr>
          <p:nvPr/>
        </p:nvSpPr>
        <p:spPr bwMode="auto">
          <a:xfrm>
            <a:off x="381000" y="3381375"/>
            <a:ext cx="8458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a:t>已知一个类</a:t>
            </a:r>
            <a:r>
              <a:rPr lang="en-US" altLang="zh-CN"/>
              <a:t>A</a:t>
            </a:r>
            <a:r>
              <a:rPr lang="zh-CN" altLang="en-US"/>
              <a:t>，对</a:t>
            </a:r>
            <a:r>
              <a:rPr lang="en-US" altLang="zh-CN"/>
              <a:t>A</a:t>
            </a:r>
            <a:r>
              <a:rPr lang="zh-CN" altLang="en-US"/>
              <a:t>类加以扩展，即增加一些属性和行为，构成一个新类</a:t>
            </a:r>
            <a:r>
              <a:rPr lang="en-US" altLang="zh-CN"/>
              <a:t>B</a:t>
            </a:r>
            <a:r>
              <a:rPr lang="zh-CN" altLang="en-US"/>
              <a:t>，此时</a:t>
            </a:r>
            <a:r>
              <a:rPr lang="en-US" altLang="zh-CN"/>
              <a:t>B</a:t>
            </a:r>
            <a:r>
              <a:rPr lang="zh-CN" altLang="en-US"/>
              <a:t>类将</a:t>
            </a:r>
            <a:r>
              <a:rPr lang="en-US" altLang="zh-CN"/>
              <a:t>A</a:t>
            </a:r>
            <a:r>
              <a:rPr lang="zh-CN" altLang="en-US"/>
              <a:t>类已有的属性和行为继承下来。称类 </a:t>
            </a:r>
            <a:r>
              <a:rPr lang="en-US" altLang="zh-CN">
                <a:solidFill>
                  <a:srgbClr val="FF0000"/>
                </a:solidFill>
              </a:rPr>
              <a:t>B </a:t>
            </a:r>
            <a:r>
              <a:rPr lang="zh-CN" altLang="en-US">
                <a:solidFill>
                  <a:srgbClr val="FF0000"/>
                </a:solidFill>
              </a:rPr>
              <a:t>继承了 </a:t>
            </a:r>
            <a:r>
              <a:rPr lang="en-US" altLang="zh-CN">
                <a:solidFill>
                  <a:srgbClr val="FF0000"/>
                </a:solidFill>
              </a:rPr>
              <a:t>A</a:t>
            </a:r>
            <a:r>
              <a:rPr lang="en-US" altLang="zh-CN"/>
              <a:t> </a:t>
            </a:r>
            <a:r>
              <a:rPr lang="zh-CN" altLang="en-US"/>
              <a:t>，或称类 </a:t>
            </a:r>
            <a:r>
              <a:rPr lang="en-US" altLang="zh-CN">
                <a:solidFill>
                  <a:srgbClr val="FF0000"/>
                </a:solidFill>
              </a:rPr>
              <a:t>A </a:t>
            </a:r>
            <a:r>
              <a:rPr lang="zh-CN" altLang="en-US">
                <a:solidFill>
                  <a:srgbClr val="FF0000"/>
                </a:solidFill>
              </a:rPr>
              <a:t>派生了 </a:t>
            </a:r>
            <a:r>
              <a:rPr lang="en-US" altLang="zh-CN">
                <a:solidFill>
                  <a:srgbClr val="FF0000"/>
                </a:solidFill>
              </a:rPr>
              <a:t>B</a:t>
            </a:r>
            <a:r>
              <a:rPr lang="en-US" altLang="zh-CN"/>
              <a:t> </a:t>
            </a:r>
            <a:r>
              <a:rPr lang="zh-CN" altLang="en-US"/>
              <a:t>。</a:t>
            </a:r>
          </a:p>
        </p:txBody>
      </p:sp>
      <p:sp>
        <p:nvSpPr>
          <p:cNvPr id="5167" name="Text Box 47"/>
          <p:cNvSpPr txBox="1">
            <a:spLocks noChangeArrowheads="1"/>
          </p:cNvSpPr>
          <p:nvPr/>
        </p:nvSpPr>
        <p:spPr bwMode="auto">
          <a:xfrm>
            <a:off x="1524000" y="5149850"/>
            <a:ext cx="52006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A </a:t>
            </a:r>
            <a:r>
              <a:rPr lang="zh-CN" altLang="en-US"/>
              <a:t>：</a:t>
            </a:r>
            <a:r>
              <a:rPr lang="zh-CN" altLang="en-US">
                <a:solidFill>
                  <a:srgbClr val="FF0000"/>
                </a:solidFill>
              </a:rPr>
              <a:t>父类，基类      </a:t>
            </a:r>
            <a:r>
              <a:rPr lang="en-US" altLang="zh-CN">
                <a:solidFill>
                  <a:srgbClr val="FF0000"/>
                </a:solidFill>
              </a:rPr>
              <a:t>BaseClass</a:t>
            </a:r>
          </a:p>
          <a:p>
            <a:pPr algn="l"/>
            <a:r>
              <a:rPr lang="en-US" altLang="zh-CN"/>
              <a:t>B </a:t>
            </a:r>
            <a:r>
              <a:rPr lang="zh-CN" altLang="en-US"/>
              <a:t>：</a:t>
            </a:r>
            <a:r>
              <a:rPr lang="zh-CN" altLang="en-US">
                <a:solidFill>
                  <a:srgbClr val="FF0000"/>
                </a:solidFill>
              </a:rPr>
              <a:t>子类，派生类  </a:t>
            </a:r>
            <a:r>
              <a:rPr lang="en-US" altLang="zh-CN">
                <a:solidFill>
                  <a:srgbClr val="FF0000"/>
                </a:solidFill>
              </a:rPr>
              <a:t>DerivedClass</a:t>
            </a:r>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59"/>
                                        </p:tgtEl>
                                        <p:attrNameLst>
                                          <p:attrName>style.visibility</p:attrName>
                                        </p:attrNameLst>
                                      </p:cBhvr>
                                      <p:to>
                                        <p:strVal val="visible"/>
                                      </p:to>
                                    </p:set>
                                    <p:animEffect transition="in" filter="wipe(left)">
                                      <p:cBhvr>
                                        <p:cTn id="7" dur="500"/>
                                        <p:tgtEl>
                                          <p:spTgt spid="51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166"/>
                                        </p:tgtEl>
                                        <p:attrNameLst>
                                          <p:attrName>style.visibility</p:attrName>
                                        </p:attrNameLst>
                                      </p:cBhvr>
                                      <p:to>
                                        <p:strVal val="visible"/>
                                      </p:to>
                                    </p:set>
                                    <p:animEffect transition="in" filter="strips(downRight)">
                                      <p:cBhvr>
                                        <p:cTn id="12" dur="500"/>
                                        <p:tgtEl>
                                          <p:spTgt spid="51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167"/>
                                        </p:tgtEl>
                                        <p:attrNameLst>
                                          <p:attrName>style.visibility</p:attrName>
                                        </p:attrNameLst>
                                      </p:cBhvr>
                                      <p:to>
                                        <p:strVal val="visible"/>
                                      </p:to>
                                    </p:set>
                                    <p:animEffect transition="in" filter="strips(downRight)">
                                      <p:cBhvr>
                                        <p:cTn id="17" dur="500"/>
                                        <p:tgtEl>
                                          <p:spTgt spid="51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63"/>
                                        </p:tgtEl>
                                        <p:attrNameLst>
                                          <p:attrName>style.visibility</p:attrName>
                                        </p:attrNameLst>
                                      </p:cBhvr>
                                      <p:to>
                                        <p:strVal val="visible"/>
                                      </p:to>
                                    </p:set>
                                    <p:animEffect transition="in" filter="wipe(left)">
                                      <p:cBhvr>
                                        <p:cTn id="22" dur="500"/>
                                        <p:tgtEl>
                                          <p:spTgt spid="5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3" grpId="0" autoUpdateAnimBg="0"/>
      <p:bldP spid="5166" grpId="0" autoUpdateAnimBg="0"/>
      <p:bldP spid="516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77" name="Group 1045"/>
          <p:cNvGrpSpPr>
            <a:grpSpLocks/>
          </p:cNvGrpSpPr>
          <p:nvPr/>
        </p:nvGrpSpPr>
        <p:grpSpPr bwMode="auto">
          <a:xfrm>
            <a:off x="1206500" y="1690688"/>
            <a:ext cx="5727700" cy="1905000"/>
            <a:chOff x="480" y="1056"/>
            <a:chExt cx="3608" cy="1200"/>
          </a:xfrm>
        </p:grpSpPr>
        <p:sp>
          <p:nvSpPr>
            <p:cNvPr id="70668" name="Text Box 1036"/>
            <p:cNvSpPr txBox="1">
              <a:spLocks noChangeArrowheads="1"/>
            </p:cNvSpPr>
            <p:nvPr/>
          </p:nvSpPr>
          <p:spPr bwMode="auto">
            <a:xfrm>
              <a:off x="3072" y="1477"/>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rgbClr val="FF0000"/>
                  </a:solidFill>
                </a:rPr>
                <a:t>多重继承</a:t>
              </a:r>
              <a:endParaRPr lang="zh-CN" altLang="en-US"/>
            </a:p>
          </p:txBody>
        </p:sp>
        <p:sp>
          <p:nvSpPr>
            <p:cNvPr id="70671" name="Text Box 1039"/>
            <p:cNvSpPr txBox="1">
              <a:spLocks noChangeArrowheads="1"/>
            </p:cNvSpPr>
            <p:nvPr/>
          </p:nvSpPr>
          <p:spPr bwMode="auto">
            <a:xfrm>
              <a:off x="768" y="1920"/>
              <a:ext cx="986"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Circle </a:t>
              </a:r>
              <a:r>
                <a:rPr lang="zh-CN" altLang="en-US"/>
                <a:t>类</a:t>
              </a:r>
            </a:p>
          </p:txBody>
        </p:sp>
        <p:sp>
          <p:nvSpPr>
            <p:cNvPr id="70672" name="Text Box 1040"/>
            <p:cNvSpPr txBox="1">
              <a:spLocks noChangeArrowheads="1"/>
            </p:cNvSpPr>
            <p:nvPr/>
          </p:nvSpPr>
          <p:spPr bwMode="auto">
            <a:xfrm>
              <a:off x="480" y="1056"/>
              <a:ext cx="914"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Point</a:t>
              </a:r>
              <a:r>
                <a:rPr lang="zh-CN" altLang="en-US"/>
                <a:t>类 </a:t>
              </a:r>
            </a:p>
          </p:txBody>
        </p:sp>
        <p:sp>
          <p:nvSpPr>
            <p:cNvPr id="70673" name="Line 1041"/>
            <p:cNvSpPr>
              <a:spLocks noChangeShapeType="1"/>
            </p:cNvSpPr>
            <p:nvPr/>
          </p:nvSpPr>
          <p:spPr bwMode="auto">
            <a:xfrm flipH="1" flipV="1">
              <a:off x="816" y="1378"/>
              <a:ext cx="336" cy="52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74" name="Text Box 1042"/>
            <p:cNvSpPr txBox="1">
              <a:spLocks noChangeArrowheads="1"/>
            </p:cNvSpPr>
            <p:nvPr/>
          </p:nvSpPr>
          <p:spPr bwMode="auto">
            <a:xfrm>
              <a:off x="1536" y="1067"/>
              <a:ext cx="1020"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Radius</a:t>
              </a:r>
              <a:r>
                <a:rPr lang="zh-CN" altLang="en-US"/>
                <a:t>类</a:t>
              </a:r>
            </a:p>
          </p:txBody>
        </p:sp>
        <p:sp>
          <p:nvSpPr>
            <p:cNvPr id="70675" name="Line 1043"/>
            <p:cNvSpPr>
              <a:spLocks noChangeShapeType="1"/>
            </p:cNvSpPr>
            <p:nvPr/>
          </p:nvSpPr>
          <p:spPr bwMode="auto">
            <a:xfrm flipV="1">
              <a:off x="1584" y="1378"/>
              <a:ext cx="288" cy="52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76" name="Text Box 1044"/>
            <p:cNvSpPr txBox="1">
              <a:spLocks noChangeArrowheads="1"/>
            </p:cNvSpPr>
            <p:nvPr/>
          </p:nvSpPr>
          <p:spPr bwMode="auto">
            <a:xfrm>
              <a:off x="1920" y="1929"/>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t> </a:t>
              </a:r>
              <a:r>
                <a:rPr lang="zh-CN" altLang="en-US">
                  <a:solidFill>
                    <a:schemeClr val="accent2"/>
                  </a:solidFill>
                </a:rPr>
                <a:t>组合</a:t>
              </a:r>
              <a:endParaRPr lang="zh-CN" altLang="en-US"/>
            </a:p>
          </p:txBody>
        </p:sp>
      </p:grpSp>
      <p:sp>
        <p:nvSpPr>
          <p:cNvPr id="70678" name="Text Box 1046"/>
          <p:cNvSpPr txBox="1">
            <a:spLocks noChangeArrowheads="1"/>
          </p:cNvSpPr>
          <p:nvPr/>
        </p:nvSpPr>
        <p:spPr bwMode="auto">
          <a:xfrm>
            <a:off x="2057400" y="4510088"/>
            <a:ext cx="4110038" cy="5191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r>
              <a:rPr lang="zh-CN" altLang="en-US">
                <a:solidFill>
                  <a:srgbClr val="CC0000"/>
                </a:solidFill>
              </a:rPr>
              <a:t>再次说明保护成员的优点</a:t>
            </a:r>
          </a:p>
        </p:txBody>
      </p:sp>
      <p:sp>
        <p:nvSpPr>
          <p:cNvPr id="70679" name="Rectangle 1047"/>
          <p:cNvSpPr>
            <a:spLocks noChangeArrowheads="1"/>
          </p:cNvSpPr>
          <p:nvPr/>
        </p:nvSpPr>
        <p:spPr bwMode="auto">
          <a:xfrm>
            <a:off x="304800" y="395288"/>
            <a:ext cx="7363544"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gn="l" eaLnBrk="0" hangingPunct="0"/>
            <a:r>
              <a:rPr lang="en-US" altLang="zh-CN" dirty="0">
                <a:solidFill>
                  <a:srgbClr val="CC0000"/>
                </a:solidFill>
              </a:rPr>
              <a:t>[</a:t>
            </a:r>
            <a:r>
              <a:rPr lang="zh-CN" altLang="en-US" dirty="0">
                <a:solidFill>
                  <a:srgbClr val="CC0000"/>
                </a:solidFill>
              </a:rPr>
              <a:t>例</a:t>
            </a:r>
            <a:r>
              <a:rPr lang="en-US" altLang="zh-CN" dirty="0">
                <a:solidFill>
                  <a:srgbClr val="CC0000"/>
                </a:solidFill>
              </a:rPr>
              <a:t>12.2] </a:t>
            </a:r>
            <a:r>
              <a:rPr lang="zh-CN" altLang="en-US" dirty="0"/>
              <a:t>见 “第</a:t>
            </a:r>
            <a:r>
              <a:rPr lang="en-US" altLang="zh-CN" dirty="0"/>
              <a:t>12</a:t>
            </a:r>
            <a:r>
              <a:rPr lang="zh-CN" altLang="en-US" dirty="0"/>
              <a:t>章 继承和派生</a:t>
            </a:r>
            <a:r>
              <a:rPr lang="en-US" altLang="zh-CN" dirty="0"/>
              <a:t>(</a:t>
            </a:r>
            <a:r>
              <a:rPr lang="zh-CN" altLang="en-US" dirty="0"/>
              <a:t>例子</a:t>
            </a:r>
            <a:r>
              <a:rPr lang="en-US" altLang="zh-CN" dirty="0" smtClean="0"/>
              <a:t>).</a:t>
            </a:r>
            <a:r>
              <a:rPr lang="en-US" altLang="zh-CN" dirty="0" err="1" smtClean="0"/>
              <a:t>docx</a:t>
            </a:r>
            <a:r>
              <a:rPr lang="en-US" altLang="zh-CN" dirty="0" smtClean="0"/>
              <a:t>”</a:t>
            </a:r>
            <a:endParaRPr lang="en-US" altLang="zh-CN" dirty="0"/>
          </a:p>
        </p:txBody>
      </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4" name="Text Box 14"/>
          <p:cNvSpPr txBox="1">
            <a:spLocks noChangeArrowheads="1"/>
          </p:cNvSpPr>
          <p:nvPr/>
        </p:nvSpPr>
        <p:spPr bwMode="auto">
          <a:xfrm>
            <a:off x="228600" y="1143000"/>
            <a:ext cx="8610600" cy="20574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20000"/>
              </a:spcBef>
            </a:pPr>
            <a:r>
              <a:rPr lang="zh-CN" altLang="en-US"/>
              <a:t>注意例</a:t>
            </a:r>
            <a:r>
              <a:rPr lang="en-US" altLang="zh-CN"/>
              <a:t>12.2</a:t>
            </a:r>
            <a:r>
              <a:rPr lang="zh-CN" altLang="en-US"/>
              <a:t>的</a:t>
            </a:r>
            <a:r>
              <a:rPr lang="en-US" altLang="zh-CN"/>
              <a:t>D</a:t>
            </a:r>
            <a:r>
              <a:rPr lang="zh-CN" altLang="en-US"/>
              <a:t>行，</a:t>
            </a:r>
          </a:p>
          <a:p>
            <a:pPr algn="l">
              <a:spcBef>
                <a:spcPct val="20000"/>
              </a:spcBef>
            </a:pPr>
            <a:r>
              <a:rPr lang="zh-CN" altLang="en-US"/>
              <a:t>若一个类是由多个基类派生出来的，</a:t>
            </a:r>
          </a:p>
          <a:p>
            <a:pPr algn="l">
              <a:spcBef>
                <a:spcPct val="20000"/>
              </a:spcBef>
            </a:pPr>
            <a:r>
              <a:rPr lang="zh-CN" altLang="en-US"/>
              <a:t>则在定义派生类构造函数时，</a:t>
            </a:r>
          </a:p>
          <a:p>
            <a:pPr algn="l">
              <a:spcBef>
                <a:spcPct val="20000"/>
              </a:spcBef>
            </a:pPr>
            <a:r>
              <a:rPr lang="zh-CN" altLang="en-US"/>
              <a:t>应调用基类的构造函数，以初始化基类成员。 </a:t>
            </a:r>
          </a:p>
        </p:txBody>
      </p:sp>
      <p:sp>
        <p:nvSpPr>
          <p:cNvPr id="81941" name="Text Box 21"/>
          <p:cNvSpPr txBox="1">
            <a:spLocks noChangeArrowheads="1"/>
          </p:cNvSpPr>
          <p:nvPr/>
        </p:nvSpPr>
        <p:spPr bwMode="auto">
          <a:xfrm>
            <a:off x="76200" y="12065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solidFill>
                  <a:srgbClr val="CC0000"/>
                </a:solidFill>
              </a:rPr>
              <a:t>12.4 </a:t>
            </a:r>
            <a:r>
              <a:rPr lang="zh-CN" altLang="en-US">
                <a:solidFill>
                  <a:srgbClr val="CC0000"/>
                </a:solidFill>
              </a:rPr>
              <a:t>基类成员的初始化</a:t>
            </a:r>
          </a:p>
          <a:p>
            <a:pPr algn="l"/>
            <a:r>
              <a:rPr lang="en-US" altLang="zh-CN">
                <a:solidFill>
                  <a:srgbClr val="CC0000"/>
                </a:solidFill>
              </a:rPr>
              <a:t>12.4.1  </a:t>
            </a:r>
            <a:r>
              <a:rPr lang="zh-CN" altLang="en-US">
                <a:solidFill>
                  <a:srgbClr val="CC0000"/>
                </a:solidFill>
              </a:rPr>
              <a:t>基类的构造函数和析构函数的调用顺序 </a:t>
            </a:r>
          </a:p>
        </p:txBody>
      </p:sp>
      <p:sp>
        <p:nvSpPr>
          <p:cNvPr id="81942" name="Text Box 22"/>
          <p:cNvSpPr txBox="1">
            <a:spLocks noChangeArrowheads="1"/>
          </p:cNvSpPr>
          <p:nvPr/>
        </p:nvSpPr>
        <p:spPr bwMode="auto">
          <a:xfrm>
            <a:off x="250825" y="3429000"/>
            <a:ext cx="4827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rgbClr val="CC0000"/>
                </a:solidFill>
              </a:rPr>
              <a:t>派生类构造函数的一般格式：</a:t>
            </a:r>
          </a:p>
        </p:txBody>
      </p:sp>
      <p:sp>
        <p:nvSpPr>
          <p:cNvPr id="81943" name="Text Box 23"/>
          <p:cNvSpPr txBox="1">
            <a:spLocks noChangeArrowheads="1"/>
          </p:cNvSpPr>
          <p:nvPr/>
        </p:nvSpPr>
        <p:spPr bwMode="auto">
          <a:xfrm>
            <a:off x="323850" y="3984625"/>
            <a:ext cx="7275513" cy="2236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ClassName :: ClassName(args) : Base1(arg1) , </a:t>
            </a:r>
          </a:p>
          <a:p>
            <a:pPr algn="l"/>
            <a:r>
              <a:rPr lang="en-US" altLang="zh-CN"/>
              <a:t>                                                        Base2(arg2) ,</a:t>
            </a:r>
          </a:p>
          <a:p>
            <a:pPr algn="l"/>
            <a:r>
              <a:rPr lang="en-US" altLang="zh-CN"/>
              <a:t>                                                         ......</a:t>
            </a:r>
          </a:p>
          <a:p>
            <a:pPr algn="l"/>
            <a:r>
              <a:rPr lang="en-US" altLang="zh-CN"/>
              <a:t>                                                        Basen(argn)</a:t>
            </a:r>
          </a:p>
          <a:p>
            <a:pPr algn="l"/>
            <a:r>
              <a:rPr lang="en-US" altLang="zh-CN"/>
              <a:t>{ &lt;</a:t>
            </a:r>
            <a:r>
              <a:rPr lang="zh-CN" altLang="en-US"/>
              <a:t>派生类自身的构造函数体</a:t>
            </a:r>
            <a:r>
              <a:rPr lang="en-US" altLang="zh-CN"/>
              <a:t>&gt;  }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1934"/>
                                        </p:tgtEl>
                                        <p:attrNameLst>
                                          <p:attrName>style.visibility</p:attrName>
                                        </p:attrNameLst>
                                      </p:cBhvr>
                                      <p:to>
                                        <p:strVal val="visible"/>
                                      </p:to>
                                    </p:set>
                                    <p:animEffect transition="in" filter="strips(downRight)">
                                      <p:cBhvr>
                                        <p:cTn id="7" dur="500"/>
                                        <p:tgtEl>
                                          <p:spTgt spid="819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1942"/>
                                        </p:tgtEl>
                                        <p:attrNameLst>
                                          <p:attrName>style.visibility</p:attrName>
                                        </p:attrNameLst>
                                      </p:cBhvr>
                                      <p:to>
                                        <p:strVal val="visible"/>
                                      </p:to>
                                    </p:set>
                                    <p:animEffect transition="in" filter="strips(downRight)">
                                      <p:cBhvr>
                                        <p:cTn id="12" dur="500"/>
                                        <p:tgtEl>
                                          <p:spTgt spid="819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1943"/>
                                        </p:tgtEl>
                                        <p:attrNameLst>
                                          <p:attrName>style.visibility</p:attrName>
                                        </p:attrNameLst>
                                      </p:cBhvr>
                                      <p:to>
                                        <p:strVal val="visible"/>
                                      </p:to>
                                    </p:set>
                                    <p:animEffect transition="in" filter="strips(downRight)">
                                      <p:cBhvr>
                                        <p:cTn id="17" dur="500"/>
                                        <p:tgtEl>
                                          <p:spTgt spid="81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4" grpId="0" autoUpdateAnimBg="0"/>
      <p:bldP spid="81942" grpId="0" autoUpdateAnimBg="0"/>
      <p:bldP spid="81943"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Text Box 5"/>
          <p:cNvSpPr txBox="1">
            <a:spLocks noChangeArrowheads="1"/>
          </p:cNvSpPr>
          <p:nvPr/>
        </p:nvSpPr>
        <p:spPr bwMode="auto">
          <a:xfrm>
            <a:off x="228600" y="479425"/>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a:solidFill>
                  <a:srgbClr val="CC0000"/>
                </a:solidFill>
              </a:rPr>
              <a:t>其中</a:t>
            </a:r>
            <a:r>
              <a:rPr lang="en-US" altLang="zh-CN"/>
              <a:t>ClassName</a:t>
            </a:r>
            <a:r>
              <a:rPr lang="zh-CN" altLang="en-US"/>
              <a:t>是派生类名，</a:t>
            </a:r>
            <a:r>
              <a:rPr lang="en-US" altLang="zh-CN"/>
              <a:t>Base1</a:t>
            </a:r>
            <a:r>
              <a:rPr lang="zh-CN" altLang="en-US"/>
              <a:t>、</a:t>
            </a:r>
            <a:r>
              <a:rPr lang="en-US" altLang="zh-CN"/>
              <a:t>Base2</a:t>
            </a:r>
            <a:r>
              <a:rPr lang="zh-CN" altLang="en-US"/>
              <a:t>、</a:t>
            </a:r>
            <a:r>
              <a:rPr lang="en-US" altLang="zh-CN"/>
              <a:t>...Basen</a:t>
            </a:r>
            <a:r>
              <a:rPr lang="zh-CN" altLang="en-US"/>
              <a:t>为基类的类名。</a:t>
            </a:r>
            <a:r>
              <a:rPr lang="en-US" altLang="zh-CN"/>
              <a:t>args</a:t>
            </a:r>
            <a:r>
              <a:rPr lang="zh-CN" altLang="en-US"/>
              <a:t>是派生类自身的构造函数的形参列表，</a:t>
            </a:r>
            <a:r>
              <a:rPr lang="en-US" altLang="zh-CN"/>
              <a:t>arg1</a:t>
            </a:r>
            <a:r>
              <a:rPr lang="zh-CN" altLang="en-US"/>
              <a:t>、</a:t>
            </a:r>
            <a:r>
              <a:rPr lang="en-US" altLang="zh-CN"/>
              <a:t>arg2</a:t>
            </a:r>
            <a:r>
              <a:rPr lang="zh-CN" altLang="en-US"/>
              <a:t>、</a:t>
            </a:r>
            <a:r>
              <a:rPr lang="en-US" altLang="zh-CN"/>
              <a:t>...argn</a:t>
            </a:r>
            <a:r>
              <a:rPr lang="zh-CN" altLang="en-US"/>
              <a:t>是调用基类构造函数的实参列表。 </a:t>
            </a:r>
          </a:p>
        </p:txBody>
      </p:sp>
      <p:sp>
        <p:nvSpPr>
          <p:cNvPr id="51206" name="Text Box 6"/>
          <p:cNvSpPr txBox="1">
            <a:spLocks noChangeArrowheads="1"/>
          </p:cNvSpPr>
          <p:nvPr/>
        </p:nvSpPr>
        <p:spPr bwMode="auto">
          <a:xfrm>
            <a:off x="228600" y="4006850"/>
            <a:ext cx="8915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a:solidFill>
                  <a:srgbClr val="CC0000"/>
                </a:solidFill>
              </a:rPr>
              <a:t>析构函数的调用顺序为：（相反）</a:t>
            </a:r>
          </a:p>
          <a:p>
            <a:pPr algn="l"/>
            <a:r>
              <a:rPr lang="zh-CN" altLang="en-US"/>
              <a:t>先执行派生类自身的析构函数体、然后按 </a:t>
            </a:r>
          </a:p>
          <a:p>
            <a:pPr algn="l"/>
            <a:r>
              <a:rPr lang="zh-CN" altLang="en-US"/>
              <a:t>   ～ </a:t>
            </a:r>
            <a:r>
              <a:rPr lang="en-US" altLang="zh-CN"/>
              <a:t>Basen( ) </a:t>
            </a:r>
            <a:r>
              <a:rPr lang="zh-CN" altLang="en-US"/>
              <a:t>、</a:t>
            </a:r>
            <a:r>
              <a:rPr lang="en-US" altLang="zh-CN"/>
              <a:t>...…</a:t>
            </a:r>
            <a:r>
              <a:rPr lang="zh-CN" altLang="en-US"/>
              <a:t>～</a:t>
            </a:r>
            <a:r>
              <a:rPr lang="en-US" altLang="zh-CN"/>
              <a:t>Base2( ) </a:t>
            </a:r>
            <a:r>
              <a:rPr lang="zh-CN" altLang="en-US"/>
              <a:t>、～</a:t>
            </a:r>
            <a:r>
              <a:rPr lang="en-US" altLang="zh-CN"/>
              <a:t>Base1( )</a:t>
            </a:r>
          </a:p>
        </p:txBody>
      </p:sp>
      <p:sp>
        <p:nvSpPr>
          <p:cNvPr id="51207" name="Text Box 7"/>
          <p:cNvSpPr txBox="1">
            <a:spLocks noChangeArrowheads="1"/>
          </p:cNvSpPr>
          <p:nvPr/>
        </p:nvSpPr>
        <p:spPr bwMode="auto">
          <a:xfrm>
            <a:off x="304800" y="5791200"/>
            <a:ext cx="815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dirty="0">
                <a:solidFill>
                  <a:srgbClr val="CC0000"/>
                </a:solidFill>
              </a:rPr>
              <a:t>[</a:t>
            </a:r>
            <a:r>
              <a:rPr lang="zh-CN" altLang="en-US" dirty="0">
                <a:solidFill>
                  <a:srgbClr val="CC0000"/>
                </a:solidFill>
              </a:rPr>
              <a:t>例</a:t>
            </a:r>
            <a:r>
              <a:rPr lang="en-US" altLang="zh-CN" dirty="0">
                <a:solidFill>
                  <a:srgbClr val="CC0000"/>
                </a:solidFill>
              </a:rPr>
              <a:t>12.3] </a:t>
            </a:r>
            <a:r>
              <a:rPr lang="zh-CN" altLang="en-US" dirty="0"/>
              <a:t>见 “第</a:t>
            </a:r>
            <a:r>
              <a:rPr lang="en-US" altLang="zh-CN" dirty="0"/>
              <a:t>12</a:t>
            </a:r>
            <a:r>
              <a:rPr lang="zh-CN" altLang="en-US" dirty="0"/>
              <a:t>章 继承和派生</a:t>
            </a:r>
            <a:r>
              <a:rPr lang="en-US" altLang="zh-CN" dirty="0"/>
              <a:t>(</a:t>
            </a:r>
            <a:r>
              <a:rPr lang="zh-CN" altLang="en-US" dirty="0"/>
              <a:t>例子</a:t>
            </a:r>
            <a:r>
              <a:rPr lang="en-US" altLang="zh-CN" dirty="0" smtClean="0"/>
              <a:t>).</a:t>
            </a:r>
            <a:r>
              <a:rPr lang="en-US" altLang="zh-CN" dirty="0" err="1" smtClean="0"/>
              <a:t>docx</a:t>
            </a:r>
            <a:r>
              <a:rPr lang="en-US" altLang="zh-CN" dirty="0" smtClean="0"/>
              <a:t>”</a:t>
            </a:r>
            <a:endParaRPr lang="en-US" altLang="zh-CN" dirty="0"/>
          </a:p>
        </p:txBody>
      </p:sp>
      <p:sp>
        <p:nvSpPr>
          <p:cNvPr id="51208" name="Text Box 8"/>
          <p:cNvSpPr txBox="1">
            <a:spLocks noChangeArrowheads="1"/>
          </p:cNvSpPr>
          <p:nvPr/>
        </p:nvSpPr>
        <p:spPr bwMode="auto">
          <a:xfrm>
            <a:off x="315913" y="2286000"/>
            <a:ext cx="8294687"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a:solidFill>
                  <a:srgbClr val="CC0000"/>
                </a:solidFill>
              </a:rPr>
              <a:t>构造函数的调用顺序为：</a:t>
            </a:r>
            <a:endParaRPr lang="zh-CN" altLang="en-US"/>
          </a:p>
          <a:p>
            <a:pPr algn="l"/>
            <a:r>
              <a:rPr lang="zh-CN" altLang="en-US"/>
              <a:t>    </a:t>
            </a:r>
            <a:r>
              <a:rPr lang="en-US" altLang="zh-CN"/>
              <a:t>Base1( )</a:t>
            </a:r>
            <a:r>
              <a:rPr lang="zh-CN" altLang="en-US"/>
              <a:t>、 </a:t>
            </a:r>
            <a:r>
              <a:rPr lang="en-US" altLang="zh-CN"/>
              <a:t>Base2( )</a:t>
            </a:r>
            <a:r>
              <a:rPr lang="zh-CN" altLang="en-US"/>
              <a:t>、</a:t>
            </a:r>
            <a:r>
              <a:rPr lang="en-US" altLang="zh-CN"/>
              <a:t>...... Basen( )</a:t>
            </a:r>
            <a:r>
              <a:rPr lang="zh-CN" altLang="en-US"/>
              <a:t>、</a:t>
            </a:r>
          </a:p>
          <a:p>
            <a:pPr algn="l"/>
            <a:r>
              <a:rPr lang="zh-CN" altLang="en-US"/>
              <a:t>最后执行</a:t>
            </a:r>
            <a:r>
              <a:rPr lang="en-US" altLang="zh-CN"/>
              <a:t>&lt;</a:t>
            </a:r>
            <a:r>
              <a:rPr lang="zh-CN" altLang="en-US"/>
              <a:t>派生类自身的构造函数体</a:t>
            </a:r>
            <a:r>
              <a:rPr lang="en-US" altLang="zh-CN"/>
              <a:t>&gt;</a:t>
            </a:r>
            <a:r>
              <a:rPr lang="zh-CN" altLang="en-US"/>
              <a:t>。 </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strips(downRight)">
                                      <p:cBhvr>
                                        <p:cTn id="7" dur="500"/>
                                        <p:tgtEl>
                                          <p:spTgt spid="512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1208"/>
                                        </p:tgtEl>
                                        <p:attrNameLst>
                                          <p:attrName>style.visibility</p:attrName>
                                        </p:attrNameLst>
                                      </p:cBhvr>
                                      <p:to>
                                        <p:strVal val="visible"/>
                                      </p:to>
                                    </p:set>
                                    <p:animEffect transition="in" filter="strips(downRight)">
                                      <p:cBhvr>
                                        <p:cTn id="12" dur="500"/>
                                        <p:tgtEl>
                                          <p:spTgt spid="512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1206"/>
                                        </p:tgtEl>
                                        <p:attrNameLst>
                                          <p:attrName>style.visibility</p:attrName>
                                        </p:attrNameLst>
                                      </p:cBhvr>
                                      <p:to>
                                        <p:strVal val="visible"/>
                                      </p:to>
                                    </p:set>
                                    <p:animEffect transition="in" filter="strips(downRight)">
                                      <p:cBhvr>
                                        <p:cTn id="17" dur="500"/>
                                        <p:tgtEl>
                                          <p:spTgt spid="512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1207"/>
                                        </p:tgtEl>
                                        <p:attrNameLst>
                                          <p:attrName>style.visibility</p:attrName>
                                        </p:attrNameLst>
                                      </p:cBhvr>
                                      <p:to>
                                        <p:strVal val="visible"/>
                                      </p:to>
                                    </p:set>
                                    <p:anim calcmode="lin" valueType="num">
                                      <p:cBhvr additive="base">
                                        <p:cTn id="22" dur="500" fill="hold"/>
                                        <p:tgtEl>
                                          <p:spTgt spid="51207"/>
                                        </p:tgtEl>
                                        <p:attrNameLst>
                                          <p:attrName>ppt_x</p:attrName>
                                        </p:attrNameLst>
                                      </p:cBhvr>
                                      <p:tavLst>
                                        <p:tav tm="0">
                                          <p:val>
                                            <p:strVal val="#ppt_x"/>
                                          </p:val>
                                        </p:tav>
                                        <p:tav tm="100000">
                                          <p:val>
                                            <p:strVal val="#ppt_x"/>
                                          </p:val>
                                        </p:tav>
                                      </p:tavLst>
                                    </p:anim>
                                    <p:anim calcmode="lin" valueType="num">
                                      <p:cBhvr additive="base">
                                        <p:cTn id="23" dur="500" fill="hold"/>
                                        <p:tgtEl>
                                          <p:spTgt spid="51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autoUpdateAnimBg="0"/>
      <p:bldP spid="51206" grpId="0" autoUpdateAnimBg="0"/>
      <p:bldP spid="51207" grpId="0" autoUpdateAnimBg="0"/>
      <p:bldP spid="5120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228600" y="87313"/>
            <a:ext cx="8382000"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zh-CN" altLang="en-US">
                <a:solidFill>
                  <a:srgbClr val="CC0000"/>
                </a:solidFill>
              </a:rPr>
              <a:t>在例</a:t>
            </a:r>
            <a:r>
              <a:rPr lang="en-US" altLang="zh-CN">
                <a:solidFill>
                  <a:srgbClr val="CC0000"/>
                </a:solidFill>
              </a:rPr>
              <a:t>12.3</a:t>
            </a:r>
            <a:r>
              <a:rPr lang="zh-CN" altLang="en-US">
                <a:solidFill>
                  <a:srgbClr val="CC0000"/>
                </a:solidFill>
              </a:rPr>
              <a:t>中：</a:t>
            </a:r>
          </a:p>
          <a:p>
            <a:pPr algn="l">
              <a:lnSpc>
                <a:spcPct val="120000"/>
              </a:lnSpc>
            </a:pPr>
            <a:r>
              <a:rPr lang="zh-CN" altLang="en-US"/>
              <a:t>调用基类的构造函数的顺序并不是</a:t>
            </a:r>
            <a:r>
              <a:rPr lang="en-US" altLang="zh-CN"/>
              <a:t>B</a:t>
            </a:r>
            <a:r>
              <a:rPr lang="zh-CN" altLang="en-US"/>
              <a:t>行的书写顺序决定的，而是</a:t>
            </a:r>
            <a:r>
              <a:rPr lang="en-US" altLang="zh-CN"/>
              <a:t>A</a:t>
            </a:r>
            <a:r>
              <a:rPr lang="zh-CN" altLang="en-US"/>
              <a:t>行定义派生类时的派生顺序决定的，即使将</a:t>
            </a:r>
            <a:r>
              <a:rPr lang="en-US" altLang="zh-CN"/>
              <a:t>B</a:t>
            </a:r>
            <a:r>
              <a:rPr lang="zh-CN" altLang="en-US"/>
              <a:t>行改写成</a:t>
            </a:r>
            <a:r>
              <a:rPr lang="en-US" altLang="zh-CN"/>
              <a:t>Derived(int x, int y, int z) : Base2(y), Base1(x)</a:t>
            </a:r>
            <a:r>
              <a:rPr lang="zh-CN" altLang="en-US"/>
              <a:t>，程序的运行结果依然不变。 </a:t>
            </a: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228600" y="87313"/>
            <a:ext cx="838200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en-US" altLang="zh-CN">
                <a:solidFill>
                  <a:srgbClr val="CC0000"/>
                </a:solidFill>
              </a:rPr>
              <a:t>12.4.2  </a:t>
            </a:r>
            <a:r>
              <a:rPr lang="zh-CN" altLang="en-US">
                <a:solidFill>
                  <a:srgbClr val="CC0000"/>
                </a:solidFill>
              </a:rPr>
              <a:t>对象成员构造函数和析构函数的调用顺序 </a:t>
            </a:r>
          </a:p>
        </p:txBody>
      </p:sp>
      <p:sp>
        <p:nvSpPr>
          <p:cNvPr id="102403" name="Text Box 3"/>
          <p:cNvSpPr txBox="1">
            <a:spLocks noChangeArrowheads="1"/>
          </p:cNvSpPr>
          <p:nvPr/>
        </p:nvSpPr>
        <p:spPr bwMode="auto">
          <a:xfrm>
            <a:off x="609600" y="3579813"/>
            <a:ext cx="785083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dirty="0">
                <a:solidFill>
                  <a:srgbClr val="CC0000"/>
                </a:solidFill>
              </a:rPr>
              <a:t>[</a:t>
            </a:r>
            <a:r>
              <a:rPr lang="zh-CN" altLang="en-US" dirty="0">
                <a:solidFill>
                  <a:srgbClr val="CC0000"/>
                </a:solidFill>
              </a:rPr>
              <a:t>例</a:t>
            </a:r>
            <a:r>
              <a:rPr lang="en-US" altLang="zh-CN" dirty="0">
                <a:solidFill>
                  <a:srgbClr val="CC0000"/>
                </a:solidFill>
              </a:rPr>
              <a:t>12.4] </a:t>
            </a:r>
            <a:r>
              <a:rPr lang="zh-CN" altLang="en-US" dirty="0"/>
              <a:t>见 “第</a:t>
            </a:r>
            <a:r>
              <a:rPr lang="en-US" altLang="zh-CN" dirty="0"/>
              <a:t>12</a:t>
            </a:r>
            <a:r>
              <a:rPr lang="zh-CN" altLang="en-US" dirty="0"/>
              <a:t>章 继承和派生</a:t>
            </a:r>
            <a:r>
              <a:rPr lang="en-US" altLang="zh-CN" dirty="0"/>
              <a:t>(</a:t>
            </a:r>
            <a:r>
              <a:rPr lang="zh-CN" altLang="en-US" dirty="0"/>
              <a:t>例子</a:t>
            </a:r>
            <a:r>
              <a:rPr lang="en-US" altLang="zh-CN" dirty="0" smtClean="0"/>
              <a:t>).</a:t>
            </a:r>
            <a:r>
              <a:rPr lang="en-US" altLang="zh-CN" dirty="0" err="1" smtClean="0"/>
              <a:t>docx</a:t>
            </a:r>
            <a:r>
              <a:rPr lang="en-US" altLang="zh-CN" dirty="0" smtClean="0"/>
              <a:t>”</a:t>
            </a:r>
            <a:endParaRPr lang="en-US" altLang="zh-CN" dirty="0"/>
          </a:p>
          <a:p>
            <a:pPr algn="l"/>
            <a:endParaRPr lang="en-US" altLang="zh-CN" dirty="0"/>
          </a:p>
          <a:p>
            <a:pPr algn="l"/>
            <a:r>
              <a:rPr lang="zh-CN" altLang="en-US" dirty="0"/>
              <a:t>或见下一页简化例子：</a:t>
            </a:r>
          </a:p>
        </p:txBody>
      </p:sp>
      <p:sp>
        <p:nvSpPr>
          <p:cNvPr id="102404" name="Text Box 4"/>
          <p:cNvSpPr txBox="1">
            <a:spLocks noChangeArrowheads="1"/>
          </p:cNvSpPr>
          <p:nvPr/>
        </p:nvSpPr>
        <p:spPr bwMode="auto">
          <a:xfrm>
            <a:off x="304800" y="762000"/>
            <a:ext cx="8399463"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pPr>
            <a:r>
              <a:rPr lang="zh-CN" altLang="en-US"/>
              <a:t>若</a:t>
            </a:r>
            <a:r>
              <a:rPr lang="zh-CN" altLang="en-US">
                <a:solidFill>
                  <a:srgbClr val="CC0000"/>
                </a:solidFill>
              </a:rPr>
              <a:t>派生类中包含对象成员</a:t>
            </a:r>
            <a:r>
              <a:rPr lang="zh-CN" altLang="en-US"/>
              <a:t>，则在派生类的构造函数的</a:t>
            </a:r>
          </a:p>
          <a:p>
            <a:pPr algn="l">
              <a:lnSpc>
                <a:spcPct val="120000"/>
              </a:lnSpc>
            </a:pPr>
            <a:r>
              <a:rPr lang="zh-CN" altLang="en-US"/>
              <a:t>初始化成员列表中：</a:t>
            </a:r>
          </a:p>
          <a:p>
            <a:pPr algn="l">
              <a:lnSpc>
                <a:spcPct val="120000"/>
              </a:lnSpc>
              <a:buClr>
                <a:srgbClr val="FF99FF"/>
              </a:buClr>
              <a:buFont typeface="Symbol" pitchFamily="18" charset="2"/>
              <a:buChar char="©"/>
            </a:pPr>
            <a:r>
              <a:rPr lang="zh-CN" altLang="en-US"/>
              <a:t>不仅要列举基类的构造函数，</a:t>
            </a:r>
          </a:p>
          <a:p>
            <a:pPr algn="l">
              <a:lnSpc>
                <a:spcPct val="120000"/>
              </a:lnSpc>
              <a:buClr>
                <a:srgbClr val="FF99FF"/>
              </a:buClr>
              <a:buFont typeface="Symbol" pitchFamily="18" charset="2"/>
              <a:buChar char="©"/>
            </a:pPr>
            <a:r>
              <a:rPr lang="zh-CN" altLang="en-US"/>
              <a:t>而且要列举对象成员的构造函数</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03"/>
                                        </p:tgtEl>
                                        <p:attrNameLst>
                                          <p:attrName>style.visibility</p:attrName>
                                        </p:attrNameLst>
                                      </p:cBhvr>
                                      <p:to>
                                        <p:strVal val="visible"/>
                                      </p:to>
                                    </p:set>
                                    <p:anim calcmode="lin" valueType="num">
                                      <p:cBhvr additive="base">
                                        <p:cTn id="7" dur="500" fill="hold"/>
                                        <p:tgtEl>
                                          <p:spTgt spid="102403"/>
                                        </p:tgtEl>
                                        <p:attrNameLst>
                                          <p:attrName>ppt_x</p:attrName>
                                        </p:attrNameLst>
                                      </p:cBhvr>
                                      <p:tavLst>
                                        <p:tav tm="0">
                                          <p:val>
                                            <p:strVal val="#ppt_x"/>
                                          </p:val>
                                        </p:tav>
                                        <p:tav tm="100000">
                                          <p:val>
                                            <p:strVal val="#ppt_x"/>
                                          </p:val>
                                        </p:tav>
                                      </p:tavLst>
                                    </p:anim>
                                    <p:anim calcmode="lin" valueType="num">
                                      <p:cBhvr additive="base">
                                        <p:cTn id="8" dur="500" fill="hold"/>
                                        <p:tgtEl>
                                          <p:spTgt spid="1024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04800" y="88900"/>
            <a:ext cx="4165600" cy="2663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class  Base1</a:t>
            </a:r>
          </a:p>
          <a:p>
            <a:pPr algn="l"/>
            <a:r>
              <a:rPr lang="en-US" altLang="zh-CN"/>
              <a:t>{    int  data1;</a:t>
            </a:r>
          </a:p>
          <a:p>
            <a:pPr algn="l"/>
            <a:r>
              <a:rPr lang="en-US" altLang="zh-CN"/>
              <a:t>public:</a:t>
            </a:r>
          </a:p>
          <a:p>
            <a:pPr algn="l"/>
            <a:r>
              <a:rPr lang="en-US" altLang="zh-CN"/>
              <a:t>      Base1(int a){data1=a;}</a:t>
            </a:r>
          </a:p>
          <a:p>
            <a:pPr algn="l"/>
            <a:r>
              <a:rPr lang="en-US" altLang="zh-CN"/>
              <a:t>          ......</a:t>
            </a:r>
          </a:p>
          <a:p>
            <a:pPr algn="l"/>
            <a:r>
              <a:rPr lang="en-US" altLang="zh-CN"/>
              <a:t>};</a:t>
            </a:r>
          </a:p>
        </p:txBody>
      </p:sp>
      <p:sp>
        <p:nvSpPr>
          <p:cNvPr id="53251" name="Text Box 3"/>
          <p:cNvSpPr txBox="1">
            <a:spLocks noChangeArrowheads="1"/>
          </p:cNvSpPr>
          <p:nvPr/>
        </p:nvSpPr>
        <p:spPr bwMode="auto">
          <a:xfrm>
            <a:off x="4572000" y="76200"/>
            <a:ext cx="4165600" cy="2663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class  Base2</a:t>
            </a:r>
          </a:p>
          <a:p>
            <a:pPr algn="l"/>
            <a:r>
              <a:rPr lang="en-US" altLang="zh-CN"/>
              <a:t>{    int  data2;</a:t>
            </a:r>
          </a:p>
          <a:p>
            <a:pPr algn="l"/>
            <a:r>
              <a:rPr lang="en-US" altLang="zh-CN"/>
              <a:t>  public:</a:t>
            </a:r>
          </a:p>
          <a:p>
            <a:pPr algn="l"/>
            <a:r>
              <a:rPr lang="en-US" altLang="zh-CN"/>
              <a:t>      Base2(int a){data2=a;}</a:t>
            </a:r>
          </a:p>
          <a:p>
            <a:pPr algn="l"/>
            <a:r>
              <a:rPr lang="en-US" altLang="zh-CN"/>
              <a:t>          ......</a:t>
            </a:r>
          </a:p>
          <a:p>
            <a:pPr algn="l"/>
            <a:r>
              <a:rPr lang="en-US" altLang="zh-CN"/>
              <a:t> };</a:t>
            </a:r>
          </a:p>
        </p:txBody>
      </p:sp>
      <p:sp>
        <p:nvSpPr>
          <p:cNvPr id="53252" name="Text Box 4"/>
          <p:cNvSpPr txBox="1">
            <a:spLocks noChangeArrowheads="1"/>
          </p:cNvSpPr>
          <p:nvPr/>
        </p:nvSpPr>
        <p:spPr bwMode="auto">
          <a:xfrm>
            <a:off x="228600" y="2895600"/>
            <a:ext cx="8878888"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class  Derived: </a:t>
            </a:r>
            <a:r>
              <a:rPr lang="en-US" altLang="zh-CN">
                <a:solidFill>
                  <a:schemeClr val="accent2"/>
                </a:solidFill>
              </a:rPr>
              <a:t>public  Base1, public  Base2</a:t>
            </a:r>
            <a:r>
              <a:rPr lang="en-US" altLang="zh-CN"/>
              <a:t> </a:t>
            </a:r>
            <a:r>
              <a:rPr lang="en-US" altLang="zh-CN" sz="2400">
                <a:solidFill>
                  <a:srgbClr val="FF0000"/>
                </a:solidFill>
              </a:rPr>
              <a:t>//</a:t>
            </a:r>
            <a:r>
              <a:rPr lang="zh-CN" altLang="zh-CN" sz="2400">
                <a:solidFill>
                  <a:srgbClr val="FF0000"/>
                </a:solidFill>
              </a:rPr>
              <a:t>公有继承</a:t>
            </a:r>
            <a:r>
              <a:rPr lang="zh-CN" altLang="en-US" sz="2400">
                <a:solidFill>
                  <a:srgbClr val="FF0000"/>
                </a:solidFill>
              </a:rPr>
              <a:t>基类</a:t>
            </a:r>
            <a:endParaRPr lang="zh-CN" altLang="zh-CN" sz="2400">
              <a:solidFill>
                <a:srgbClr val="FF0000"/>
              </a:solidFill>
            </a:endParaRPr>
          </a:p>
          <a:p>
            <a:pPr algn="l"/>
            <a:r>
              <a:rPr lang="zh-CN" altLang="zh-CN" sz="2400">
                <a:solidFill>
                  <a:srgbClr val="FF0000"/>
                </a:solidFill>
              </a:rPr>
              <a:t> </a:t>
            </a:r>
            <a:r>
              <a:rPr lang="en-US" altLang="zh-CN"/>
              <a:t>{</a:t>
            </a:r>
            <a:r>
              <a:rPr lang="zh-CN" altLang="zh-CN" sz="2400">
                <a:solidFill>
                  <a:srgbClr val="FF0000"/>
                </a:solidFill>
              </a:rPr>
              <a:t> </a:t>
            </a:r>
            <a:r>
              <a:rPr lang="en-US" altLang="zh-CN" sz="2400">
                <a:solidFill>
                  <a:srgbClr val="FF0000"/>
                </a:solidFill>
              </a:rPr>
              <a:t>        </a:t>
            </a:r>
            <a:r>
              <a:rPr lang="en-US" altLang="zh-CN"/>
              <a:t>int  d;</a:t>
            </a:r>
          </a:p>
          <a:p>
            <a:pPr algn="l"/>
            <a:r>
              <a:rPr lang="en-US" altLang="zh-CN"/>
              <a:t>          Base1   b1, b2; </a:t>
            </a:r>
            <a:r>
              <a:rPr lang="en-US" altLang="zh-CN" sz="2400">
                <a:solidFill>
                  <a:srgbClr val="FF0000"/>
                </a:solidFill>
              </a:rPr>
              <a:t>//</a:t>
            </a:r>
            <a:r>
              <a:rPr lang="zh-CN" altLang="zh-CN" sz="2400">
                <a:solidFill>
                  <a:srgbClr val="FF0000"/>
                </a:solidFill>
              </a:rPr>
              <a:t>对象成员</a:t>
            </a:r>
          </a:p>
          <a:p>
            <a:pPr algn="l"/>
            <a:r>
              <a:rPr lang="en-US" altLang="zh-CN"/>
              <a:t>public:</a:t>
            </a:r>
          </a:p>
          <a:p>
            <a:pPr algn="l"/>
            <a:r>
              <a:rPr lang="en-US" altLang="zh-CN"/>
              <a:t> </a:t>
            </a:r>
            <a:r>
              <a:rPr lang="en-US" altLang="zh-CN">
                <a:solidFill>
                  <a:srgbClr val="FF0000"/>
                </a:solidFill>
              </a:rPr>
              <a:t>Derived(int a, int b):</a:t>
            </a:r>
            <a:r>
              <a:rPr lang="en-US" altLang="zh-CN">
                <a:solidFill>
                  <a:schemeClr val="accent2"/>
                </a:solidFill>
              </a:rPr>
              <a:t>Base1(a), Base2(20)</a:t>
            </a:r>
            <a:r>
              <a:rPr lang="en-US" altLang="zh-CN">
                <a:solidFill>
                  <a:srgbClr val="FF0000"/>
                </a:solidFill>
              </a:rPr>
              <a:t>,b1(200),b2(a+b)</a:t>
            </a:r>
          </a:p>
          <a:p>
            <a:pPr algn="l"/>
            <a:r>
              <a:rPr lang="en-US" altLang="zh-CN"/>
              <a:t> </a:t>
            </a:r>
            <a:r>
              <a:rPr lang="en-US" altLang="zh-CN">
                <a:solidFill>
                  <a:srgbClr val="FF0000"/>
                </a:solidFill>
              </a:rPr>
              <a:t>{  d=a; }</a:t>
            </a:r>
          </a:p>
          <a:p>
            <a:pPr algn="l"/>
            <a:r>
              <a:rPr lang="en-US" altLang="zh-CN"/>
              <a:t>   ......</a:t>
            </a:r>
          </a:p>
          <a:p>
            <a:pPr algn="l"/>
            <a:r>
              <a:rPr lang="en-US" altLang="zh-CN"/>
              <a:t>}</a:t>
            </a:r>
          </a:p>
        </p:txBody>
      </p:sp>
      <p:grpSp>
        <p:nvGrpSpPr>
          <p:cNvPr id="53259" name="Group 11"/>
          <p:cNvGrpSpPr>
            <a:grpSpLocks/>
          </p:cNvGrpSpPr>
          <p:nvPr/>
        </p:nvGrpSpPr>
        <p:grpSpPr bwMode="auto">
          <a:xfrm>
            <a:off x="2133600" y="5105400"/>
            <a:ext cx="4267200" cy="1014413"/>
            <a:chOff x="1344" y="3216"/>
            <a:chExt cx="2688" cy="639"/>
          </a:xfrm>
        </p:grpSpPr>
        <p:sp>
          <p:nvSpPr>
            <p:cNvPr id="53255" name="Text Box 7"/>
            <p:cNvSpPr txBox="1">
              <a:spLocks noChangeArrowheads="1"/>
            </p:cNvSpPr>
            <p:nvPr/>
          </p:nvSpPr>
          <p:spPr bwMode="auto">
            <a:xfrm>
              <a:off x="1344" y="3504"/>
              <a:ext cx="2390" cy="351"/>
            </a:xfrm>
            <a:prstGeom prst="rect">
              <a:avLst/>
            </a:prstGeom>
            <a:noFill/>
            <a:ln w="381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先调用基类的构造函数</a:t>
              </a:r>
            </a:p>
          </p:txBody>
        </p:sp>
        <p:sp>
          <p:nvSpPr>
            <p:cNvPr id="53257" name="Line 9"/>
            <p:cNvSpPr>
              <a:spLocks noChangeShapeType="1"/>
            </p:cNvSpPr>
            <p:nvPr/>
          </p:nvSpPr>
          <p:spPr bwMode="auto">
            <a:xfrm flipV="1">
              <a:off x="2496" y="3216"/>
              <a:ext cx="432" cy="288"/>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8" name="Line 10"/>
            <p:cNvSpPr>
              <a:spLocks noChangeShapeType="1"/>
            </p:cNvSpPr>
            <p:nvPr/>
          </p:nvSpPr>
          <p:spPr bwMode="auto">
            <a:xfrm>
              <a:off x="2256" y="3216"/>
              <a:ext cx="177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264" name="Group 16"/>
          <p:cNvGrpSpPr>
            <a:grpSpLocks/>
          </p:cNvGrpSpPr>
          <p:nvPr/>
        </p:nvGrpSpPr>
        <p:grpSpPr bwMode="auto">
          <a:xfrm>
            <a:off x="4464050" y="5105400"/>
            <a:ext cx="4527550" cy="1014413"/>
            <a:chOff x="2812" y="3216"/>
            <a:chExt cx="2852" cy="639"/>
          </a:xfrm>
        </p:grpSpPr>
        <p:sp>
          <p:nvSpPr>
            <p:cNvPr id="53261" name="Text Box 13"/>
            <p:cNvSpPr txBox="1">
              <a:spLocks noChangeArrowheads="1"/>
            </p:cNvSpPr>
            <p:nvPr/>
          </p:nvSpPr>
          <p:spPr bwMode="auto">
            <a:xfrm>
              <a:off x="2812" y="3504"/>
              <a:ext cx="2840" cy="351"/>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再调用对象成员的构造函数</a:t>
              </a:r>
            </a:p>
          </p:txBody>
        </p:sp>
        <p:sp>
          <p:nvSpPr>
            <p:cNvPr id="53262" name="Line 14"/>
            <p:cNvSpPr>
              <a:spLocks noChangeShapeType="1"/>
            </p:cNvSpPr>
            <p:nvPr/>
          </p:nvSpPr>
          <p:spPr bwMode="auto">
            <a:xfrm flipV="1">
              <a:off x="4464" y="3216"/>
              <a:ext cx="432" cy="288"/>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3" name="Line 15"/>
            <p:cNvSpPr>
              <a:spLocks noChangeShapeType="1"/>
            </p:cNvSpPr>
            <p:nvPr/>
          </p:nvSpPr>
          <p:spPr bwMode="auto">
            <a:xfrm>
              <a:off x="4080" y="3216"/>
              <a:ext cx="158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3265" name="Text Box 17"/>
          <p:cNvSpPr txBox="1">
            <a:spLocks noChangeArrowheads="1"/>
          </p:cNvSpPr>
          <p:nvPr/>
        </p:nvSpPr>
        <p:spPr bwMode="auto">
          <a:xfrm>
            <a:off x="1355725" y="62166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a:p>
        </p:txBody>
      </p:sp>
      <p:grpSp>
        <p:nvGrpSpPr>
          <p:cNvPr id="53272" name="Group 24"/>
          <p:cNvGrpSpPr>
            <a:grpSpLocks/>
          </p:cNvGrpSpPr>
          <p:nvPr/>
        </p:nvGrpSpPr>
        <p:grpSpPr bwMode="auto">
          <a:xfrm>
            <a:off x="457200" y="5105400"/>
            <a:ext cx="5475288" cy="1014413"/>
            <a:chOff x="288" y="3216"/>
            <a:chExt cx="3449" cy="639"/>
          </a:xfrm>
        </p:grpSpPr>
        <p:sp>
          <p:nvSpPr>
            <p:cNvPr id="53268" name="Text Box 20"/>
            <p:cNvSpPr txBox="1">
              <a:spLocks noChangeArrowheads="1"/>
            </p:cNvSpPr>
            <p:nvPr/>
          </p:nvSpPr>
          <p:spPr bwMode="auto">
            <a:xfrm>
              <a:off x="672" y="3504"/>
              <a:ext cx="3065" cy="351"/>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最后执行对象自身的构造函数</a:t>
              </a:r>
            </a:p>
          </p:txBody>
        </p:sp>
        <p:sp>
          <p:nvSpPr>
            <p:cNvPr id="53269" name="Line 21"/>
            <p:cNvSpPr>
              <a:spLocks noChangeShapeType="1"/>
            </p:cNvSpPr>
            <p:nvPr/>
          </p:nvSpPr>
          <p:spPr bwMode="auto">
            <a:xfrm flipH="1" flipV="1">
              <a:off x="1392" y="3216"/>
              <a:ext cx="932" cy="288"/>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0" name="Line 22"/>
            <p:cNvSpPr>
              <a:spLocks noChangeShapeType="1"/>
            </p:cNvSpPr>
            <p:nvPr/>
          </p:nvSpPr>
          <p:spPr bwMode="auto">
            <a:xfrm>
              <a:off x="288" y="3216"/>
              <a:ext cx="158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3273" name="Text Box 25">
            <a:hlinkClick r:id="rId2" action="ppaction://hlinksldjump"/>
          </p:cNvPr>
          <p:cNvSpPr txBox="1">
            <a:spLocks noChangeArrowheads="1"/>
          </p:cNvSpPr>
          <p:nvPr/>
        </p:nvSpPr>
        <p:spPr bwMode="auto">
          <a:xfrm>
            <a:off x="6629400" y="3657600"/>
            <a:ext cx="1966913"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r>
              <a:rPr lang="zh-CN" altLang="en-US">
                <a:solidFill>
                  <a:srgbClr val="FF3399"/>
                </a:solidFill>
              </a:rPr>
              <a:t>问题见下页</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73"/>
                                        </p:tgtEl>
                                        <p:attrNameLst>
                                          <p:attrName>style.visibility</p:attrName>
                                        </p:attrNameLst>
                                      </p:cBhvr>
                                      <p:to>
                                        <p:strVal val="visible"/>
                                      </p:to>
                                    </p:set>
                                    <p:anim calcmode="lin" valueType="num">
                                      <p:cBhvr additive="base">
                                        <p:cTn id="7" dur="500" fill="hold"/>
                                        <p:tgtEl>
                                          <p:spTgt spid="53273"/>
                                        </p:tgtEl>
                                        <p:attrNameLst>
                                          <p:attrName>ppt_x</p:attrName>
                                        </p:attrNameLst>
                                      </p:cBhvr>
                                      <p:tavLst>
                                        <p:tav tm="0">
                                          <p:val>
                                            <p:strVal val="#ppt_x"/>
                                          </p:val>
                                        </p:tav>
                                        <p:tav tm="100000">
                                          <p:val>
                                            <p:strVal val="#ppt_x"/>
                                          </p:val>
                                        </p:tav>
                                      </p:tavLst>
                                    </p:anim>
                                    <p:anim calcmode="lin" valueType="num">
                                      <p:cBhvr additive="base">
                                        <p:cTn id="8" dur="500" fill="hold"/>
                                        <p:tgtEl>
                                          <p:spTgt spid="5327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nodeType="clickEffect">
                                  <p:stCondLst>
                                    <p:cond delay="0"/>
                                  </p:stCondLst>
                                  <p:childTnLst>
                                    <p:set>
                                      <p:cBhvr>
                                        <p:cTn id="12" dur="1" fill="hold">
                                          <p:stCondLst>
                                            <p:cond delay="0"/>
                                          </p:stCondLst>
                                        </p:cTn>
                                        <p:tgtEl>
                                          <p:spTgt spid="53259"/>
                                        </p:tgtEl>
                                        <p:attrNameLst>
                                          <p:attrName>style.visibility</p:attrName>
                                        </p:attrNameLst>
                                      </p:cBhvr>
                                      <p:to>
                                        <p:strVal val="visible"/>
                                      </p:to>
                                    </p:set>
                                    <p:animEffect transition="in" filter="blinds(vertical)">
                                      <p:cBhvr>
                                        <p:cTn id="13" dur="500"/>
                                        <p:tgtEl>
                                          <p:spTgt spid="53259"/>
                                        </p:tgtEl>
                                      </p:cBhvr>
                                    </p:animEffect>
                                  </p:childTnLst>
                                  <p:subTnLst>
                                    <p:set>
                                      <p:cBhvr override="childStyle">
                                        <p:cTn dur="1" fill="hold" display="0" masterRel="nextClick" afterEffect="1"/>
                                        <p:tgtEl>
                                          <p:spTgt spid="53259"/>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nodeType="clickEffect">
                                  <p:stCondLst>
                                    <p:cond delay="0"/>
                                  </p:stCondLst>
                                  <p:childTnLst>
                                    <p:set>
                                      <p:cBhvr>
                                        <p:cTn id="17" dur="1" fill="hold">
                                          <p:stCondLst>
                                            <p:cond delay="0"/>
                                          </p:stCondLst>
                                        </p:cTn>
                                        <p:tgtEl>
                                          <p:spTgt spid="53264"/>
                                        </p:tgtEl>
                                        <p:attrNameLst>
                                          <p:attrName>style.visibility</p:attrName>
                                        </p:attrNameLst>
                                      </p:cBhvr>
                                      <p:to>
                                        <p:strVal val="visible"/>
                                      </p:to>
                                    </p:set>
                                    <p:animEffect transition="in" filter="blinds(vertical)">
                                      <p:cBhvr>
                                        <p:cTn id="18" dur="500"/>
                                        <p:tgtEl>
                                          <p:spTgt spid="53264"/>
                                        </p:tgtEl>
                                      </p:cBhvr>
                                    </p:animEffect>
                                  </p:childTnLst>
                                  <p:subTnLst>
                                    <p:set>
                                      <p:cBhvr override="childStyle">
                                        <p:cTn dur="1" fill="hold" display="0" masterRel="nextClick" afterEffect="1"/>
                                        <p:tgtEl>
                                          <p:spTgt spid="5326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5" fill="hold" nodeType="clickEffect">
                                  <p:stCondLst>
                                    <p:cond delay="0"/>
                                  </p:stCondLst>
                                  <p:childTnLst>
                                    <p:set>
                                      <p:cBhvr>
                                        <p:cTn id="22" dur="1" fill="hold">
                                          <p:stCondLst>
                                            <p:cond delay="0"/>
                                          </p:stCondLst>
                                        </p:cTn>
                                        <p:tgtEl>
                                          <p:spTgt spid="53272"/>
                                        </p:tgtEl>
                                        <p:attrNameLst>
                                          <p:attrName>style.visibility</p:attrName>
                                        </p:attrNameLst>
                                      </p:cBhvr>
                                      <p:to>
                                        <p:strVal val="visible"/>
                                      </p:to>
                                    </p:set>
                                    <p:animEffect transition="in" filter="blinds(vertical)">
                                      <p:cBhvr>
                                        <p:cTn id="23" dur="500"/>
                                        <p:tgtEl>
                                          <p:spTgt spid="53272"/>
                                        </p:tgtEl>
                                      </p:cBhvr>
                                    </p:animEffect>
                                  </p:childTnLst>
                                  <p:subTnLst>
                                    <p:set>
                                      <p:cBhvr override="childStyle">
                                        <p:cTn dur="1" fill="hold" display="0" masterRel="nextClick" afterEffect="1"/>
                                        <p:tgtEl>
                                          <p:spTgt spid="5327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AutoShape 2"/>
          <p:cNvSpPr>
            <a:spLocks noChangeArrowheads="1"/>
          </p:cNvSpPr>
          <p:nvPr/>
        </p:nvSpPr>
        <p:spPr bwMode="auto">
          <a:xfrm>
            <a:off x="0" y="1219200"/>
            <a:ext cx="8610600" cy="1981200"/>
          </a:xfrm>
          <a:prstGeom prst="cloudCallout">
            <a:avLst>
              <a:gd name="adj1" fmla="val -38625"/>
              <a:gd name="adj2" fmla="val 99597"/>
            </a:avLst>
          </a:prstGeom>
          <a:solidFill>
            <a:srgbClr val="FFFFCC"/>
          </a:solidFill>
          <a:ln w="25400">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zh-CN" altLang="en-US"/>
              <a:t>问题：对本例，一个</a:t>
            </a:r>
            <a:r>
              <a:rPr lang="en-US" altLang="zh-CN">
                <a:solidFill>
                  <a:srgbClr val="FF0000"/>
                </a:solidFill>
              </a:rPr>
              <a:t>Derived</a:t>
            </a:r>
            <a:r>
              <a:rPr lang="zh-CN" altLang="en-US"/>
              <a:t>类的对象有几个数据成员？</a:t>
            </a:r>
          </a:p>
          <a:p>
            <a:r>
              <a:rPr lang="zh-CN" altLang="en-US"/>
              <a:t>（包括自身具备的、和继承来的？ ）</a:t>
            </a:r>
          </a:p>
        </p:txBody>
      </p:sp>
      <p:sp>
        <p:nvSpPr>
          <p:cNvPr id="92164" name="AutoShape 4">
            <a:hlinkClick r:id="rId2" action="ppaction://hlinksldjump"/>
          </p:cNvPr>
          <p:cNvSpPr>
            <a:spLocks noChangeArrowheads="1"/>
          </p:cNvSpPr>
          <p:nvPr/>
        </p:nvSpPr>
        <p:spPr bwMode="auto">
          <a:xfrm>
            <a:off x="6019800" y="4572000"/>
            <a:ext cx="1371600" cy="838200"/>
          </a:xfrm>
          <a:prstGeom prst="curvedLeftArrow">
            <a:avLst>
              <a:gd name="adj1" fmla="val 20000"/>
              <a:gd name="adj2" fmla="val 40000"/>
              <a:gd name="adj3" fmla="val 54545"/>
            </a:avLst>
          </a:prstGeom>
          <a:solidFill>
            <a:srgbClr val="FF9933"/>
          </a:solidFill>
          <a:ln w="9525">
            <a:solidFill>
              <a:srgbClr val="FFFF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92165" name="Text Box 5"/>
          <p:cNvSpPr txBox="1">
            <a:spLocks noChangeArrowheads="1"/>
          </p:cNvSpPr>
          <p:nvPr/>
        </p:nvSpPr>
        <p:spPr bwMode="auto">
          <a:xfrm>
            <a:off x="5029200" y="49530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solidFill>
                  <a:srgbClr val="FF9933"/>
                </a:solidFill>
              </a:rPr>
              <a:t>返回</a:t>
            </a: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28600" y="0"/>
            <a:ext cx="601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solidFill>
                  <a:srgbClr val="CC0000"/>
                </a:solidFill>
              </a:rPr>
              <a:t>12.5 </a:t>
            </a:r>
            <a:r>
              <a:rPr lang="zh-CN" altLang="en-US">
                <a:solidFill>
                  <a:srgbClr val="CC0000"/>
                </a:solidFill>
              </a:rPr>
              <a:t>二义性和支配规则</a:t>
            </a:r>
          </a:p>
        </p:txBody>
      </p:sp>
      <p:sp>
        <p:nvSpPr>
          <p:cNvPr id="54275" name="Text Box 3"/>
          <p:cNvSpPr txBox="1">
            <a:spLocks noChangeArrowheads="1"/>
          </p:cNvSpPr>
          <p:nvPr/>
        </p:nvSpPr>
        <p:spPr bwMode="auto">
          <a:xfrm>
            <a:off x="228600" y="381000"/>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solidFill>
                  <a:srgbClr val="CC0000"/>
                </a:solidFill>
              </a:rPr>
              <a:t>12.5.1 </a:t>
            </a:r>
            <a:r>
              <a:rPr lang="zh-CN" altLang="en-US">
                <a:solidFill>
                  <a:srgbClr val="CC0000"/>
                </a:solidFill>
              </a:rPr>
              <a:t>二义性</a:t>
            </a:r>
            <a:r>
              <a:rPr lang="en-US" altLang="zh-CN">
                <a:solidFill>
                  <a:srgbClr val="CC0000"/>
                </a:solidFill>
              </a:rPr>
              <a:t>(</a:t>
            </a:r>
            <a:r>
              <a:rPr lang="zh-CN" altLang="en-US">
                <a:solidFill>
                  <a:srgbClr val="CC0000"/>
                </a:solidFill>
              </a:rPr>
              <a:t>多重继承带来的访问冲突</a:t>
            </a:r>
            <a:r>
              <a:rPr lang="en-US" altLang="zh-CN">
                <a:solidFill>
                  <a:srgbClr val="CC0000"/>
                </a:solidFill>
              </a:rPr>
              <a:t>)</a:t>
            </a:r>
            <a:r>
              <a:rPr lang="zh-CN" altLang="en-US">
                <a:solidFill>
                  <a:schemeClr val="accent2"/>
                </a:solidFill>
              </a:rPr>
              <a:t>例</a:t>
            </a:r>
            <a:r>
              <a:rPr lang="en-US" altLang="zh-CN">
                <a:solidFill>
                  <a:schemeClr val="accent2"/>
                </a:solidFill>
              </a:rPr>
              <a:t>12.5</a:t>
            </a:r>
          </a:p>
        </p:txBody>
      </p:sp>
      <p:sp>
        <p:nvSpPr>
          <p:cNvPr id="54276" name="Text Box 4"/>
          <p:cNvSpPr txBox="1">
            <a:spLocks noChangeArrowheads="1"/>
          </p:cNvSpPr>
          <p:nvPr/>
        </p:nvSpPr>
        <p:spPr bwMode="auto">
          <a:xfrm>
            <a:off x="304800" y="927100"/>
            <a:ext cx="3663950" cy="2663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class  A</a:t>
            </a:r>
          </a:p>
          <a:p>
            <a:pPr algn="l"/>
            <a:r>
              <a:rPr lang="en-US" altLang="zh-CN"/>
              <a:t>{ </a:t>
            </a:r>
            <a:r>
              <a:rPr lang="en-US" altLang="zh-CN">
                <a:solidFill>
                  <a:srgbClr val="CC0000"/>
                </a:solidFill>
              </a:rPr>
              <a:t>protected:</a:t>
            </a:r>
          </a:p>
          <a:p>
            <a:pPr algn="l"/>
            <a:r>
              <a:rPr lang="en-US" altLang="zh-CN"/>
              <a:t>           int  x;</a:t>
            </a:r>
          </a:p>
          <a:p>
            <a:pPr algn="l"/>
            <a:r>
              <a:rPr lang="en-US" altLang="zh-CN">
                <a:solidFill>
                  <a:srgbClr val="CC0000"/>
                </a:solidFill>
              </a:rPr>
              <a:t>public:</a:t>
            </a:r>
            <a:r>
              <a:rPr lang="en-US" altLang="zh-CN"/>
              <a:t> A(int a){ x=a; }</a:t>
            </a:r>
          </a:p>
          <a:p>
            <a:pPr algn="l"/>
            <a:r>
              <a:rPr lang="en-US" altLang="zh-CN"/>
              <a:t>          ......</a:t>
            </a:r>
          </a:p>
          <a:p>
            <a:pPr algn="l"/>
            <a:r>
              <a:rPr lang="en-US" altLang="zh-CN"/>
              <a:t>};</a:t>
            </a:r>
          </a:p>
        </p:txBody>
      </p:sp>
      <p:sp>
        <p:nvSpPr>
          <p:cNvPr id="54277" name="Text Box 5"/>
          <p:cNvSpPr txBox="1">
            <a:spLocks noChangeArrowheads="1"/>
          </p:cNvSpPr>
          <p:nvPr/>
        </p:nvSpPr>
        <p:spPr bwMode="auto">
          <a:xfrm>
            <a:off x="4572000" y="914400"/>
            <a:ext cx="3643313" cy="2663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class  B</a:t>
            </a:r>
          </a:p>
          <a:p>
            <a:pPr algn="l"/>
            <a:r>
              <a:rPr lang="en-US" altLang="zh-CN"/>
              <a:t>{ </a:t>
            </a:r>
            <a:r>
              <a:rPr lang="en-US" altLang="zh-CN">
                <a:solidFill>
                  <a:srgbClr val="CC0000"/>
                </a:solidFill>
              </a:rPr>
              <a:t>protected:</a:t>
            </a:r>
          </a:p>
          <a:p>
            <a:pPr algn="l"/>
            <a:r>
              <a:rPr lang="en-US" altLang="zh-CN"/>
              <a:t>           int  x;</a:t>
            </a:r>
          </a:p>
          <a:p>
            <a:pPr algn="l"/>
            <a:r>
              <a:rPr lang="en-US" altLang="zh-CN">
                <a:solidFill>
                  <a:srgbClr val="CC0000"/>
                </a:solidFill>
              </a:rPr>
              <a:t>public:</a:t>
            </a:r>
            <a:r>
              <a:rPr lang="en-US" altLang="zh-CN"/>
              <a:t> B(int a){ x=a; }</a:t>
            </a:r>
          </a:p>
          <a:p>
            <a:pPr algn="l"/>
            <a:r>
              <a:rPr lang="en-US" altLang="zh-CN"/>
              <a:t>          ......</a:t>
            </a:r>
          </a:p>
          <a:p>
            <a:pPr algn="l"/>
            <a:r>
              <a:rPr lang="en-US" altLang="zh-CN"/>
              <a:t>};</a:t>
            </a:r>
          </a:p>
        </p:txBody>
      </p:sp>
      <p:sp>
        <p:nvSpPr>
          <p:cNvPr id="54278" name="Text Box 6"/>
          <p:cNvSpPr txBox="1">
            <a:spLocks noChangeArrowheads="1"/>
          </p:cNvSpPr>
          <p:nvPr/>
        </p:nvSpPr>
        <p:spPr bwMode="auto">
          <a:xfrm>
            <a:off x="228600" y="3733800"/>
            <a:ext cx="6980238"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class  C: </a:t>
            </a:r>
            <a:r>
              <a:rPr lang="en-US" altLang="zh-CN">
                <a:solidFill>
                  <a:schemeClr val="accent2"/>
                </a:solidFill>
              </a:rPr>
              <a:t>public  A, public  B</a:t>
            </a:r>
            <a:r>
              <a:rPr lang="en-US" altLang="zh-CN"/>
              <a:t> </a:t>
            </a:r>
            <a:r>
              <a:rPr lang="en-US" altLang="zh-CN" sz="2400">
                <a:solidFill>
                  <a:srgbClr val="FF0000"/>
                </a:solidFill>
              </a:rPr>
              <a:t>//</a:t>
            </a:r>
            <a:r>
              <a:rPr lang="zh-CN" altLang="zh-CN" sz="2400">
                <a:solidFill>
                  <a:srgbClr val="FF0000"/>
                </a:solidFill>
              </a:rPr>
              <a:t>公有继承  </a:t>
            </a:r>
            <a:r>
              <a:rPr lang="en-US" altLang="zh-CN" sz="2400">
                <a:solidFill>
                  <a:srgbClr val="FF0000"/>
                </a:solidFill>
              </a:rPr>
              <a:t>A </a:t>
            </a:r>
            <a:r>
              <a:rPr lang="zh-CN" altLang="zh-CN" sz="2400">
                <a:solidFill>
                  <a:srgbClr val="FF0000"/>
                </a:solidFill>
              </a:rPr>
              <a:t>和 </a:t>
            </a:r>
            <a:r>
              <a:rPr lang="en-US" altLang="zh-CN" sz="2400">
                <a:solidFill>
                  <a:srgbClr val="FF0000"/>
                </a:solidFill>
              </a:rPr>
              <a:t>B</a:t>
            </a:r>
          </a:p>
          <a:p>
            <a:pPr algn="l"/>
            <a:r>
              <a:rPr lang="en-US" altLang="zh-CN"/>
              <a:t>{</a:t>
            </a:r>
            <a:r>
              <a:rPr lang="en-US" altLang="zh-CN" sz="2400">
                <a:solidFill>
                  <a:srgbClr val="FF0000"/>
                </a:solidFill>
              </a:rPr>
              <a:t>          </a:t>
            </a:r>
            <a:r>
              <a:rPr lang="en-US" altLang="zh-CN"/>
              <a:t>int  y;</a:t>
            </a:r>
          </a:p>
          <a:p>
            <a:pPr algn="l"/>
            <a:r>
              <a:rPr lang="en-US" altLang="zh-CN"/>
              <a:t>public:</a:t>
            </a:r>
          </a:p>
          <a:p>
            <a:pPr algn="l"/>
            <a:r>
              <a:rPr lang="en-US" altLang="zh-CN"/>
              <a:t>          </a:t>
            </a:r>
            <a:r>
              <a:rPr lang="en-US" altLang="zh-CN">
                <a:solidFill>
                  <a:srgbClr val="FF0000"/>
                </a:solidFill>
              </a:rPr>
              <a:t>void Setx(int a)</a:t>
            </a:r>
            <a:r>
              <a:rPr lang="en-US" altLang="zh-CN"/>
              <a:t> </a:t>
            </a:r>
            <a:r>
              <a:rPr lang="en-US" altLang="zh-CN">
                <a:solidFill>
                  <a:srgbClr val="FF0000"/>
                </a:solidFill>
              </a:rPr>
              <a:t>{  x=a; }</a:t>
            </a:r>
          </a:p>
          <a:p>
            <a:pPr algn="l"/>
            <a:r>
              <a:rPr lang="en-US" altLang="zh-CN"/>
              <a:t>......</a:t>
            </a:r>
          </a:p>
          <a:p>
            <a:pPr algn="l"/>
            <a:r>
              <a:rPr lang="en-US" altLang="zh-CN"/>
              <a:t>};</a:t>
            </a:r>
          </a:p>
        </p:txBody>
      </p:sp>
      <p:grpSp>
        <p:nvGrpSpPr>
          <p:cNvPr id="54286" name="Group 14"/>
          <p:cNvGrpSpPr>
            <a:grpSpLocks/>
          </p:cNvGrpSpPr>
          <p:nvPr/>
        </p:nvGrpSpPr>
        <p:grpSpPr bwMode="auto">
          <a:xfrm>
            <a:off x="1219200" y="2286000"/>
            <a:ext cx="7391400" cy="4114800"/>
            <a:chOff x="768" y="1440"/>
            <a:chExt cx="4656" cy="2592"/>
          </a:xfrm>
        </p:grpSpPr>
        <p:sp>
          <p:nvSpPr>
            <p:cNvPr id="54279" name="AutoShape 7"/>
            <p:cNvSpPr>
              <a:spLocks noChangeArrowheads="1"/>
            </p:cNvSpPr>
            <p:nvPr/>
          </p:nvSpPr>
          <p:spPr bwMode="auto">
            <a:xfrm>
              <a:off x="3168" y="1968"/>
              <a:ext cx="2256" cy="2064"/>
            </a:xfrm>
            <a:prstGeom prst="horizontalScroll">
              <a:avLst>
                <a:gd name="adj" fmla="val 12500"/>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zh-CN"/>
                <a:t>当基类 </a:t>
              </a:r>
              <a:r>
                <a:rPr lang="en-US" altLang="zh-CN"/>
                <a:t>A</a:t>
              </a:r>
              <a:r>
                <a:rPr lang="zh-CN" altLang="en-US"/>
                <a:t>和 </a:t>
              </a:r>
              <a:r>
                <a:rPr lang="en-US" altLang="zh-CN"/>
                <a:t>B </a:t>
              </a:r>
              <a:r>
                <a:rPr lang="zh-CN" altLang="en-US"/>
                <a:t>中</a:t>
              </a:r>
            </a:p>
            <a:p>
              <a:pPr algn="l"/>
              <a:r>
                <a:rPr lang="zh-CN" altLang="en-US"/>
                <a:t>出现两个同名的</a:t>
              </a:r>
            </a:p>
            <a:p>
              <a:pPr algn="l"/>
              <a:r>
                <a:rPr lang="zh-CN" altLang="en-US"/>
                <a:t>成员 </a:t>
              </a:r>
              <a:r>
                <a:rPr lang="en-US" altLang="zh-CN"/>
                <a:t>x </a:t>
              </a:r>
              <a:r>
                <a:rPr lang="zh-CN" altLang="en-US"/>
                <a:t>时，</a:t>
              </a:r>
            </a:p>
            <a:p>
              <a:pPr algn="l"/>
              <a:r>
                <a:rPr lang="zh-CN" altLang="en-US"/>
                <a:t>在派生类中</a:t>
              </a:r>
            </a:p>
            <a:p>
              <a:pPr algn="l"/>
              <a:r>
                <a:rPr lang="zh-CN" altLang="en-US"/>
                <a:t>访问 </a:t>
              </a:r>
              <a:r>
                <a:rPr lang="en-US" altLang="zh-CN"/>
                <a:t>x </a:t>
              </a:r>
              <a:r>
                <a:rPr lang="zh-CN" altLang="en-US"/>
                <a:t>出现二义性</a:t>
              </a:r>
            </a:p>
          </p:txBody>
        </p:sp>
        <p:sp>
          <p:nvSpPr>
            <p:cNvPr id="54280" name="Line 8"/>
            <p:cNvSpPr>
              <a:spLocks noChangeShapeType="1"/>
            </p:cNvSpPr>
            <p:nvPr/>
          </p:nvSpPr>
          <p:spPr bwMode="auto">
            <a:xfrm>
              <a:off x="768" y="1440"/>
              <a:ext cx="816"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1" name="Line 9"/>
            <p:cNvSpPr>
              <a:spLocks noChangeShapeType="1"/>
            </p:cNvSpPr>
            <p:nvPr/>
          </p:nvSpPr>
          <p:spPr bwMode="auto">
            <a:xfrm>
              <a:off x="3408" y="1440"/>
              <a:ext cx="816"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2" name="Line 10"/>
            <p:cNvSpPr>
              <a:spLocks noChangeShapeType="1"/>
            </p:cNvSpPr>
            <p:nvPr/>
          </p:nvSpPr>
          <p:spPr bwMode="auto">
            <a:xfrm>
              <a:off x="2256" y="3552"/>
              <a:ext cx="816"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3" name="Line 11"/>
            <p:cNvSpPr>
              <a:spLocks noChangeShapeType="1"/>
            </p:cNvSpPr>
            <p:nvPr/>
          </p:nvSpPr>
          <p:spPr bwMode="auto">
            <a:xfrm flipH="1" flipV="1">
              <a:off x="1344" y="1536"/>
              <a:ext cx="1824" cy="144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4" name="Line 12"/>
            <p:cNvSpPr>
              <a:spLocks noChangeShapeType="1"/>
            </p:cNvSpPr>
            <p:nvPr/>
          </p:nvSpPr>
          <p:spPr bwMode="auto">
            <a:xfrm flipH="1" flipV="1">
              <a:off x="3936" y="1488"/>
              <a:ext cx="240" cy="72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5" name="Line 13"/>
            <p:cNvSpPr>
              <a:spLocks noChangeShapeType="1"/>
            </p:cNvSpPr>
            <p:nvPr/>
          </p:nvSpPr>
          <p:spPr bwMode="auto">
            <a:xfrm flipH="1">
              <a:off x="2784" y="3024"/>
              <a:ext cx="384" cy="24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287" name="Text Box 15"/>
          <p:cNvSpPr txBox="1">
            <a:spLocks noChangeArrowheads="1"/>
          </p:cNvSpPr>
          <p:nvPr/>
        </p:nvSpPr>
        <p:spPr bwMode="auto">
          <a:xfrm>
            <a:off x="685800" y="6096000"/>
            <a:ext cx="6513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rgbClr val="CC6600"/>
                </a:solidFill>
              </a:rPr>
              <a:t>问题：一个类</a:t>
            </a:r>
            <a:r>
              <a:rPr lang="en-US" altLang="zh-CN">
                <a:solidFill>
                  <a:srgbClr val="CC6600"/>
                </a:solidFill>
              </a:rPr>
              <a:t>C</a:t>
            </a:r>
            <a:r>
              <a:rPr lang="zh-CN" altLang="en-US">
                <a:solidFill>
                  <a:srgbClr val="CC6600"/>
                </a:solidFill>
              </a:rPr>
              <a:t>的对象有几个数据成员？</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4287"/>
                                        </p:tgtEl>
                                        <p:attrNameLst>
                                          <p:attrName>style.visibility</p:attrName>
                                        </p:attrNameLst>
                                      </p:cBhvr>
                                      <p:to>
                                        <p:strVal val="visible"/>
                                      </p:to>
                                    </p:set>
                                    <p:anim calcmode="lin" valueType="num">
                                      <p:cBhvr>
                                        <p:cTn id="7" dur="1000" fill="hold"/>
                                        <p:tgtEl>
                                          <p:spTgt spid="54287"/>
                                        </p:tgtEl>
                                        <p:attrNameLst>
                                          <p:attrName>ppt_w</p:attrName>
                                        </p:attrNameLst>
                                      </p:cBhvr>
                                      <p:tavLst>
                                        <p:tav tm="0">
                                          <p:val>
                                            <p:fltVal val="0"/>
                                          </p:val>
                                        </p:tav>
                                        <p:tav tm="100000">
                                          <p:val>
                                            <p:strVal val="#ppt_w"/>
                                          </p:val>
                                        </p:tav>
                                      </p:tavLst>
                                    </p:anim>
                                    <p:anim calcmode="lin" valueType="num">
                                      <p:cBhvr>
                                        <p:cTn id="8" dur="1000" fill="hold"/>
                                        <p:tgtEl>
                                          <p:spTgt spid="54287"/>
                                        </p:tgtEl>
                                        <p:attrNameLst>
                                          <p:attrName>ppt_h</p:attrName>
                                        </p:attrNameLst>
                                      </p:cBhvr>
                                      <p:tavLst>
                                        <p:tav tm="0">
                                          <p:val>
                                            <p:fltVal val="0"/>
                                          </p:val>
                                        </p:tav>
                                        <p:tav tm="100000">
                                          <p:val>
                                            <p:strVal val="#ppt_h"/>
                                          </p:val>
                                        </p:tav>
                                      </p:tavLst>
                                    </p:anim>
                                    <p:anim calcmode="lin" valueType="num">
                                      <p:cBhvr>
                                        <p:cTn id="9" dur="1000" fill="hold"/>
                                        <p:tgtEl>
                                          <p:spTgt spid="5428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428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9" fill="hold" nodeType="clickEffect">
                                  <p:stCondLst>
                                    <p:cond delay="0"/>
                                  </p:stCondLst>
                                  <p:childTnLst>
                                    <p:set>
                                      <p:cBhvr>
                                        <p:cTn id="14" dur="1" fill="hold">
                                          <p:stCondLst>
                                            <p:cond delay="0"/>
                                          </p:stCondLst>
                                        </p:cTn>
                                        <p:tgtEl>
                                          <p:spTgt spid="54286"/>
                                        </p:tgtEl>
                                        <p:attrNameLst>
                                          <p:attrName>style.visibility</p:attrName>
                                        </p:attrNameLst>
                                      </p:cBhvr>
                                      <p:to>
                                        <p:strVal val="visible"/>
                                      </p:to>
                                    </p:set>
                                    <p:animEffect transition="in" filter="strips(upLeft)">
                                      <p:cBhvr>
                                        <p:cTn id="15" dur="500"/>
                                        <p:tgtEl>
                                          <p:spTgt spid="54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13" name="Text Box 17"/>
          <p:cNvSpPr txBox="1">
            <a:spLocks noChangeArrowheads="1"/>
          </p:cNvSpPr>
          <p:nvPr/>
        </p:nvSpPr>
        <p:spPr bwMode="auto">
          <a:xfrm>
            <a:off x="304800" y="927100"/>
            <a:ext cx="3663950" cy="2663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class  A</a:t>
            </a:r>
          </a:p>
          <a:p>
            <a:pPr algn="l"/>
            <a:r>
              <a:rPr lang="en-US" altLang="zh-CN"/>
              <a:t>{ </a:t>
            </a:r>
            <a:r>
              <a:rPr lang="en-US" altLang="zh-CN">
                <a:solidFill>
                  <a:srgbClr val="CC0000"/>
                </a:solidFill>
              </a:rPr>
              <a:t>protected:</a:t>
            </a:r>
          </a:p>
          <a:p>
            <a:pPr algn="l"/>
            <a:r>
              <a:rPr lang="en-US" altLang="zh-CN"/>
              <a:t>           int  x;</a:t>
            </a:r>
          </a:p>
          <a:p>
            <a:pPr algn="l"/>
            <a:r>
              <a:rPr lang="en-US" altLang="zh-CN">
                <a:solidFill>
                  <a:srgbClr val="CC0000"/>
                </a:solidFill>
              </a:rPr>
              <a:t>public:</a:t>
            </a:r>
            <a:r>
              <a:rPr lang="en-US" altLang="zh-CN"/>
              <a:t> A(int a){ x=a; }</a:t>
            </a:r>
          </a:p>
          <a:p>
            <a:pPr algn="l"/>
            <a:r>
              <a:rPr lang="en-US" altLang="zh-CN"/>
              <a:t>          ......</a:t>
            </a:r>
          </a:p>
          <a:p>
            <a:pPr algn="l"/>
            <a:r>
              <a:rPr lang="en-US" altLang="zh-CN"/>
              <a:t>};</a:t>
            </a:r>
          </a:p>
        </p:txBody>
      </p:sp>
      <p:sp>
        <p:nvSpPr>
          <p:cNvPr id="55314" name="Text Box 18"/>
          <p:cNvSpPr txBox="1">
            <a:spLocks noChangeArrowheads="1"/>
          </p:cNvSpPr>
          <p:nvPr/>
        </p:nvSpPr>
        <p:spPr bwMode="auto">
          <a:xfrm>
            <a:off x="4572000" y="914400"/>
            <a:ext cx="3643313" cy="2663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class  B</a:t>
            </a:r>
          </a:p>
          <a:p>
            <a:pPr algn="l"/>
            <a:r>
              <a:rPr lang="en-US" altLang="zh-CN"/>
              <a:t>{ </a:t>
            </a:r>
            <a:r>
              <a:rPr lang="en-US" altLang="zh-CN">
                <a:solidFill>
                  <a:srgbClr val="CC0000"/>
                </a:solidFill>
              </a:rPr>
              <a:t>protected:</a:t>
            </a:r>
          </a:p>
          <a:p>
            <a:pPr algn="l"/>
            <a:r>
              <a:rPr lang="en-US" altLang="zh-CN"/>
              <a:t>           int  x;</a:t>
            </a:r>
          </a:p>
          <a:p>
            <a:pPr algn="l"/>
            <a:r>
              <a:rPr lang="en-US" altLang="zh-CN">
                <a:solidFill>
                  <a:srgbClr val="CC0000"/>
                </a:solidFill>
              </a:rPr>
              <a:t>public:</a:t>
            </a:r>
            <a:r>
              <a:rPr lang="en-US" altLang="zh-CN"/>
              <a:t> B(int a){ x=a; }</a:t>
            </a:r>
          </a:p>
          <a:p>
            <a:pPr algn="l"/>
            <a:r>
              <a:rPr lang="en-US" altLang="zh-CN"/>
              <a:t>          ......</a:t>
            </a:r>
          </a:p>
          <a:p>
            <a:pPr algn="l"/>
            <a:r>
              <a:rPr lang="en-US" altLang="zh-CN"/>
              <a:t>};</a:t>
            </a:r>
          </a:p>
        </p:txBody>
      </p:sp>
      <p:sp>
        <p:nvSpPr>
          <p:cNvPr id="55315" name="Text Box 19"/>
          <p:cNvSpPr txBox="1">
            <a:spLocks noChangeArrowheads="1"/>
          </p:cNvSpPr>
          <p:nvPr/>
        </p:nvSpPr>
        <p:spPr bwMode="auto">
          <a:xfrm>
            <a:off x="228600" y="3733800"/>
            <a:ext cx="6980238"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class  C: </a:t>
            </a:r>
            <a:r>
              <a:rPr lang="en-US" altLang="zh-CN">
                <a:solidFill>
                  <a:schemeClr val="accent2"/>
                </a:solidFill>
              </a:rPr>
              <a:t>public  A, public  B</a:t>
            </a:r>
            <a:r>
              <a:rPr lang="en-US" altLang="zh-CN"/>
              <a:t> </a:t>
            </a:r>
            <a:r>
              <a:rPr lang="en-US" altLang="zh-CN" sz="2400">
                <a:solidFill>
                  <a:srgbClr val="FF0000"/>
                </a:solidFill>
              </a:rPr>
              <a:t>//</a:t>
            </a:r>
            <a:r>
              <a:rPr lang="zh-CN" altLang="zh-CN" sz="2400">
                <a:solidFill>
                  <a:srgbClr val="FF0000"/>
                </a:solidFill>
              </a:rPr>
              <a:t>公有继承  </a:t>
            </a:r>
            <a:r>
              <a:rPr lang="en-US" altLang="zh-CN" sz="2400">
                <a:solidFill>
                  <a:srgbClr val="FF0000"/>
                </a:solidFill>
              </a:rPr>
              <a:t>A </a:t>
            </a:r>
            <a:r>
              <a:rPr lang="zh-CN" altLang="zh-CN" sz="2400">
                <a:solidFill>
                  <a:srgbClr val="FF0000"/>
                </a:solidFill>
              </a:rPr>
              <a:t>和 </a:t>
            </a:r>
            <a:r>
              <a:rPr lang="en-US" altLang="zh-CN" sz="2400">
                <a:solidFill>
                  <a:srgbClr val="FF0000"/>
                </a:solidFill>
              </a:rPr>
              <a:t>B</a:t>
            </a:r>
          </a:p>
          <a:p>
            <a:pPr algn="l"/>
            <a:r>
              <a:rPr lang="en-US" altLang="zh-CN"/>
              <a:t>{</a:t>
            </a:r>
            <a:r>
              <a:rPr lang="en-US" altLang="zh-CN" sz="2400">
                <a:solidFill>
                  <a:srgbClr val="FF0000"/>
                </a:solidFill>
              </a:rPr>
              <a:t>          </a:t>
            </a:r>
            <a:r>
              <a:rPr lang="en-US" altLang="zh-CN"/>
              <a:t>int  y;</a:t>
            </a:r>
          </a:p>
          <a:p>
            <a:pPr algn="l"/>
            <a:r>
              <a:rPr lang="en-US" altLang="zh-CN"/>
              <a:t>public:</a:t>
            </a:r>
          </a:p>
          <a:p>
            <a:pPr algn="l"/>
            <a:r>
              <a:rPr lang="en-US" altLang="zh-CN"/>
              <a:t>          </a:t>
            </a:r>
            <a:r>
              <a:rPr lang="en-US" altLang="zh-CN">
                <a:solidFill>
                  <a:srgbClr val="FF0000"/>
                </a:solidFill>
              </a:rPr>
              <a:t>void Setx(int a)</a:t>
            </a:r>
            <a:r>
              <a:rPr lang="en-US" altLang="zh-CN"/>
              <a:t> </a:t>
            </a:r>
            <a:r>
              <a:rPr lang="en-US" altLang="zh-CN">
                <a:solidFill>
                  <a:srgbClr val="FF0000"/>
                </a:solidFill>
              </a:rPr>
              <a:t>{  x=a; }</a:t>
            </a:r>
          </a:p>
          <a:p>
            <a:pPr algn="l"/>
            <a:r>
              <a:rPr lang="en-US" altLang="zh-CN"/>
              <a:t>......</a:t>
            </a:r>
          </a:p>
          <a:p>
            <a:pPr algn="l"/>
            <a:r>
              <a:rPr lang="en-US" altLang="zh-CN"/>
              <a:t>};</a:t>
            </a:r>
          </a:p>
        </p:txBody>
      </p:sp>
      <p:grpSp>
        <p:nvGrpSpPr>
          <p:cNvPr id="55311" name="Group 15"/>
          <p:cNvGrpSpPr>
            <a:grpSpLocks/>
          </p:cNvGrpSpPr>
          <p:nvPr/>
        </p:nvGrpSpPr>
        <p:grpSpPr bwMode="auto">
          <a:xfrm>
            <a:off x="3429000" y="2743200"/>
            <a:ext cx="5562600" cy="3733800"/>
            <a:chOff x="2256" y="1968"/>
            <a:chExt cx="3168" cy="2064"/>
          </a:xfrm>
        </p:grpSpPr>
        <p:sp>
          <p:nvSpPr>
            <p:cNvPr id="55304" name="AutoShape 8"/>
            <p:cNvSpPr>
              <a:spLocks noChangeArrowheads="1"/>
            </p:cNvSpPr>
            <p:nvPr/>
          </p:nvSpPr>
          <p:spPr bwMode="auto">
            <a:xfrm>
              <a:off x="3168" y="1968"/>
              <a:ext cx="2256" cy="2064"/>
            </a:xfrm>
            <a:prstGeom prst="horizontalScroll">
              <a:avLst>
                <a:gd name="adj" fmla="val 12500"/>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zh-CN" sz="2400"/>
                <a:t>解决办法：</a:t>
              </a:r>
            </a:p>
            <a:p>
              <a:r>
                <a:rPr lang="zh-CN" altLang="zh-CN" sz="2400"/>
                <a:t>将此句改为：</a:t>
              </a:r>
            </a:p>
            <a:p>
              <a:r>
                <a:rPr lang="en-US" altLang="zh-CN" sz="2400">
                  <a:solidFill>
                    <a:srgbClr val="FF0000"/>
                  </a:solidFill>
                </a:rPr>
                <a:t>A::x = a; </a:t>
              </a:r>
              <a:r>
                <a:rPr lang="zh-CN" altLang="en-US" sz="2400"/>
                <a:t>或 </a:t>
              </a:r>
              <a:r>
                <a:rPr lang="en-US" altLang="zh-CN" sz="2400">
                  <a:solidFill>
                    <a:srgbClr val="FF0000"/>
                  </a:solidFill>
                </a:rPr>
                <a:t>B::x = a;</a:t>
              </a:r>
            </a:p>
            <a:p>
              <a:r>
                <a:rPr lang="zh-CN" altLang="en-US" sz="2400"/>
                <a:t>同理：解决基类同名成员函数</a:t>
              </a:r>
            </a:p>
            <a:p>
              <a:r>
                <a:rPr lang="zh-CN" altLang="en-US" sz="2400"/>
                <a:t>的访问</a:t>
              </a:r>
            </a:p>
          </p:txBody>
        </p:sp>
        <p:sp>
          <p:nvSpPr>
            <p:cNvPr id="55307" name="Line 11"/>
            <p:cNvSpPr>
              <a:spLocks noChangeShapeType="1"/>
            </p:cNvSpPr>
            <p:nvPr/>
          </p:nvSpPr>
          <p:spPr bwMode="auto">
            <a:xfrm>
              <a:off x="2256" y="3552"/>
              <a:ext cx="816"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0" name="Line 14"/>
            <p:cNvSpPr>
              <a:spLocks noChangeShapeType="1"/>
            </p:cNvSpPr>
            <p:nvPr/>
          </p:nvSpPr>
          <p:spPr bwMode="auto">
            <a:xfrm flipH="1">
              <a:off x="2784" y="3024"/>
              <a:ext cx="384" cy="24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55311"/>
                                        </p:tgtEl>
                                        <p:attrNameLst>
                                          <p:attrName>style.visibility</p:attrName>
                                        </p:attrNameLst>
                                      </p:cBhvr>
                                      <p:to>
                                        <p:strVal val="visible"/>
                                      </p:to>
                                    </p:set>
                                    <p:animEffect transition="in" filter="wipe(right)">
                                      <p:cBhvr>
                                        <p:cTn id="7" dur="500"/>
                                        <p:tgtEl>
                                          <p:spTgt spid="55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5" name="Text Box 9"/>
          <p:cNvSpPr txBox="1">
            <a:spLocks noChangeArrowheads="1"/>
          </p:cNvSpPr>
          <p:nvPr/>
        </p:nvSpPr>
        <p:spPr bwMode="auto">
          <a:xfrm>
            <a:off x="0" y="0"/>
            <a:ext cx="8133380"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t>class  C: </a:t>
            </a:r>
            <a:r>
              <a:rPr lang="en-US" altLang="zh-CN" dirty="0">
                <a:solidFill>
                  <a:schemeClr val="accent2"/>
                </a:solidFill>
              </a:rPr>
              <a:t>public  A, public  B </a:t>
            </a:r>
            <a:r>
              <a:rPr lang="en-US" altLang="zh-CN" dirty="0">
                <a:solidFill>
                  <a:srgbClr val="339966"/>
                </a:solidFill>
              </a:rPr>
              <a:t>//</a:t>
            </a:r>
            <a:r>
              <a:rPr lang="zh-CN" altLang="en-US" dirty="0">
                <a:solidFill>
                  <a:srgbClr val="339966"/>
                </a:solidFill>
              </a:rPr>
              <a:t>公有继承  </a:t>
            </a:r>
            <a:r>
              <a:rPr lang="en-US" altLang="zh-CN" dirty="0">
                <a:solidFill>
                  <a:srgbClr val="339966"/>
                </a:solidFill>
              </a:rPr>
              <a:t>A </a:t>
            </a:r>
            <a:r>
              <a:rPr lang="zh-CN" altLang="en-US" dirty="0">
                <a:solidFill>
                  <a:srgbClr val="339966"/>
                </a:solidFill>
              </a:rPr>
              <a:t>和 </a:t>
            </a:r>
            <a:r>
              <a:rPr lang="en-US" altLang="zh-CN" dirty="0">
                <a:solidFill>
                  <a:srgbClr val="339966"/>
                </a:solidFill>
              </a:rPr>
              <a:t>B</a:t>
            </a:r>
          </a:p>
          <a:p>
            <a:pPr algn="l"/>
            <a:r>
              <a:rPr lang="en-US" altLang="zh-CN" dirty="0"/>
              <a:t>{	</a:t>
            </a:r>
            <a:r>
              <a:rPr lang="en-US" altLang="zh-CN" dirty="0" err="1"/>
              <a:t>int</a:t>
            </a:r>
            <a:r>
              <a:rPr lang="en-US" altLang="zh-CN" dirty="0"/>
              <a:t>  y;</a:t>
            </a:r>
          </a:p>
          <a:p>
            <a:pPr algn="l"/>
            <a:r>
              <a:rPr lang="en-US" altLang="zh-CN" dirty="0"/>
              <a:t>public:</a:t>
            </a:r>
          </a:p>
          <a:p>
            <a:pPr algn="l"/>
            <a:r>
              <a:rPr lang="en-US" altLang="zh-CN" dirty="0"/>
              <a:t>	void </a:t>
            </a:r>
            <a:r>
              <a:rPr lang="en-US" altLang="zh-CN" dirty="0" err="1"/>
              <a:t>SetAx</a:t>
            </a:r>
            <a:r>
              <a:rPr lang="en-US" altLang="zh-CN" dirty="0"/>
              <a:t>(</a:t>
            </a:r>
            <a:r>
              <a:rPr lang="en-US" altLang="zh-CN" dirty="0" err="1"/>
              <a:t>int</a:t>
            </a:r>
            <a:r>
              <a:rPr lang="en-US" altLang="zh-CN" dirty="0"/>
              <a:t> a) { </a:t>
            </a:r>
            <a:r>
              <a:rPr lang="en-US" altLang="zh-CN" dirty="0">
                <a:solidFill>
                  <a:srgbClr val="CC0000"/>
                </a:solidFill>
              </a:rPr>
              <a:t>A::x=a;</a:t>
            </a:r>
            <a:r>
              <a:rPr lang="en-US" altLang="zh-CN" dirty="0"/>
              <a:t>}</a:t>
            </a:r>
            <a:r>
              <a:rPr lang="en-US" altLang="zh-CN" dirty="0">
                <a:solidFill>
                  <a:srgbClr val="339966"/>
                </a:solidFill>
              </a:rPr>
              <a:t>//</a:t>
            </a:r>
            <a:r>
              <a:rPr lang="zh-CN" altLang="en-US" dirty="0">
                <a:solidFill>
                  <a:srgbClr val="339966"/>
                </a:solidFill>
              </a:rPr>
              <a:t>对类</a:t>
            </a:r>
            <a:r>
              <a:rPr lang="en-US" altLang="zh-CN" dirty="0">
                <a:solidFill>
                  <a:srgbClr val="339966"/>
                </a:solidFill>
              </a:rPr>
              <a:t>A</a:t>
            </a:r>
            <a:r>
              <a:rPr lang="zh-CN" altLang="en-US" dirty="0">
                <a:solidFill>
                  <a:srgbClr val="339966"/>
                </a:solidFill>
              </a:rPr>
              <a:t>中的</a:t>
            </a:r>
            <a:r>
              <a:rPr lang="en-US" altLang="zh-CN" dirty="0">
                <a:solidFill>
                  <a:srgbClr val="339966"/>
                </a:solidFill>
              </a:rPr>
              <a:t>x</a:t>
            </a:r>
            <a:r>
              <a:rPr lang="zh-CN" altLang="en-US" dirty="0">
                <a:solidFill>
                  <a:srgbClr val="339966"/>
                </a:solidFill>
              </a:rPr>
              <a:t>置值</a:t>
            </a:r>
          </a:p>
          <a:p>
            <a:pPr algn="l"/>
            <a:r>
              <a:rPr lang="zh-CN" altLang="en-US" dirty="0"/>
              <a:t>	</a:t>
            </a:r>
            <a:r>
              <a:rPr lang="en-US" altLang="zh-CN" dirty="0"/>
              <a:t>void </a:t>
            </a:r>
            <a:r>
              <a:rPr lang="en-US" altLang="zh-CN" dirty="0" err="1"/>
              <a:t>SetBx</a:t>
            </a:r>
            <a:r>
              <a:rPr lang="en-US" altLang="zh-CN" dirty="0"/>
              <a:t>(</a:t>
            </a:r>
            <a:r>
              <a:rPr lang="en-US" altLang="zh-CN" dirty="0" err="1"/>
              <a:t>int</a:t>
            </a:r>
            <a:r>
              <a:rPr lang="en-US" altLang="zh-CN" dirty="0"/>
              <a:t> a) { </a:t>
            </a:r>
            <a:r>
              <a:rPr lang="en-US" altLang="zh-CN" dirty="0">
                <a:solidFill>
                  <a:srgbClr val="CC0000"/>
                </a:solidFill>
              </a:rPr>
              <a:t>B::x=a;</a:t>
            </a:r>
            <a:r>
              <a:rPr lang="en-US" altLang="zh-CN" dirty="0"/>
              <a:t>}</a:t>
            </a:r>
            <a:r>
              <a:rPr lang="en-US" altLang="zh-CN" dirty="0">
                <a:solidFill>
                  <a:srgbClr val="339966"/>
                </a:solidFill>
              </a:rPr>
              <a:t>//</a:t>
            </a:r>
            <a:r>
              <a:rPr lang="zh-CN" altLang="en-US" dirty="0">
                <a:solidFill>
                  <a:srgbClr val="339966"/>
                </a:solidFill>
              </a:rPr>
              <a:t>对类</a:t>
            </a:r>
            <a:r>
              <a:rPr lang="en-US" altLang="zh-CN" dirty="0">
                <a:solidFill>
                  <a:srgbClr val="339966"/>
                </a:solidFill>
              </a:rPr>
              <a:t>B</a:t>
            </a:r>
            <a:r>
              <a:rPr lang="zh-CN" altLang="en-US" dirty="0">
                <a:solidFill>
                  <a:srgbClr val="339966"/>
                </a:solidFill>
              </a:rPr>
              <a:t>中的</a:t>
            </a:r>
            <a:r>
              <a:rPr lang="en-US" altLang="zh-CN" dirty="0">
                <a:solidFill>
                  <a:srgbClr val="339966"/>
                </a:solidFill>
              </a:rPr>
              <a:t>x</a:t>
            </a:r>
            <a:r>
              <a:rPr lang="zh-CN" altLang="en-US" dirty="0">
                <a:solidFill>
                  <a:srgbClr val="339966"/>
                </a:solidFill>
              </a:rPr>
              <a:t>置值</a:t>
            </a:r>
          </a:p>
          <a:p>
            <a:pPr algn="l"/>
            <a:r>
              <a:rPr lang="zh-CN" altLang="en-US" dirty="0"/>
              <a:t>	</a:t>
            </a:r>
            <a:r>
              <a:rPr lang="en-US" altLang="zh-CN" dirty="0"/>
              <a:t>void </a:t>
            </a:r>
            <a:r>
              <a:rPr lang="en-US" altLang="zh-CN" dirty="0" err="1"/>
              <a:t>Sety</a:t>
            </a:r>
            <a:r>
              <a:rPr lang="en-US" altLang="zh-CN" dirty="0"/>
              <a:t>(</a:t>
            </a:r>
            <a:r>
              <a:rPr lang="en-US" altLang="zh-CN" dirty="0" err="1"/>
              <a:t>int</a:t>
            </a:r>
            <a:r>
              <a:rPr lang="en-US" altLang="zh-CN" dirty="0"/>
              <a:t> b) { y=b; }</a:t>
            </a:r>
          </a:p>
          <a:p>
            <a:pPr algn="l"/>
            <a:r>
              <a:rPr lang="en-US" altLang="zh-CN" dirty="0"/>
              <a:t>	</a:t>
            </a:r>
            <a:r>
              <a:rPr lang="en-US" altLang="zh-CN" dirty="0" err="1"/>
              <a:t>int</a:t>
            </a:r>
            <a:r>
              <a:rPr lang="en-US" altLang="zh-CN" dirty="0"/>
              <a:t> </a:t>
            </a:r>
            <a:r>
              <a:rPr lang="en-US" altLang="zh-CN" dirty="0" err="1"/>
              <a:t>Gety</a:t>
            </a:r>
            <a:r>
              <a:rPr lang="en-US" altLang="zh-CN" dirty="0"/>
              <a:t>( ){ return y; }</a:t>
            </a:r>
          </a:p>
          <a:p>
            <a:pPr algn="l"/>
            <a:r>
              <a:rPr lang="en-US" altLang="zh-CN" dirty="0"/>
              <a:t>};</a:t>
            </a:r>
          </a:p>
          <a:p>
            <a:pPr algn="l"/>
            <a:r>
              <a:rPr lang="en-US" altLang="zh-CN" dirty="0" err="1" smtClean="0"/>
              <a:t>int</a:t>
            </a:r>
            <a:r>
              <a:rPr lang="en-US" altLang="zh-CN" dirty="0" smtClean="0"/>
              <a:t> </a:t>
            </a:r>
            <a:r>
              <a:rPr lang="en-US" altLang="zh-CN" dirty="0"/>
              <a:t>main( )</a:t>
            </a:r>
          </a:p>
          <a:p>
            <a:pPr algn="l"/>
            <a:r>
              <a:rPr lang="en-US" altLang="zh-CN" dirty="0"/>
              <a:t>{	C c1;</a:t>
            </a:r>
          </a:p>
          <a:p>
            <a:pPr algn="l"/>
            <a:r>
              <a:rPr lang="en-US" altLang="zh-CN" dirty="0"/>
              <a:t>	c1.</a:t>
            </a:r>
            <a:r>
              <a:rPr lang="en-US" altLang="zh-CN" dirty="0">
                <a:solidFill>
                  <a:srgbClr val="CC0000"/>
                </a:solidFill>
              </a:rPr>
              <a:t>SetAx(35);	</a:t>
            </a:r>
            <a:r>
              <a:rPr lang="en-US" altLang="zh-CN" dirty="0"/>
              <a:t>c1.</a:t>
            </a:r>
            <a:r>
              <a:rPr lang="en-US" altLang="zh-CN" dirty="0">
                <a:solidFill>
                  <a:srgbClr val="CC0000"/>
                </a:solidFill>
              </a:rPr>
              <a:t>SetBx(45);</a:t>
            </a:r>
          </a:p>
          <a:p>
            <a:pPr algn="l"/>
            <a:r>
              <a:rPr lang="en-US" altLang="zh-CN" dirty="0"/>
              <a:t>	c1.Sety(300);	</a:t>
            </a:r>
            <a:endParaRPr lang="en-US" altLang="zh-CN" dirty="0">
              <a:solidFill>
                <a:srgbClr val="CC0000"/>
              </a:solidFill>
            </a:endParaRPr>
          </a:p>
          <a:p>
            <a:pPr algn="l"/>
            <a:r>
              <a:rPr lang="en-US" altLang="zh-CN" dirty="0"/>
              <a:t>	</a:t>
            </a:r>
            <a:r>
              <a:rPr lang="en-US" altLang="zh-CN" dirty="0" err="1"/>
              <a:t>cout</a:t>
            </a:r>
            <a:r>
              <a:rPr lang="en-US" altLang="zh-CN" dirty="0"/>
              <a:t>&lt;&lt;"Y="&lt;&lt;c1.Gety( )&lt;&lt;</a:t>
            </a:r>
            <a:r>
              <a:rPr lang="en-US" altLang="zh-CN" dirty="0" err="1"/>
              <a:t>endl</a:t>
            </a:r>
            <a:r>
              <a:rPr lang="en-US" altLang="zh-CN" dirty="0" smtClean="0"/>
              <a:t>;</a:t>
            </a:r>
          </a:p>
          <a:p>
            <a:pPr algn="l"/>
            <a:r>
              <a:rPr lang="en-US" altLang="zh-CN" dirty="0" smtClean="0"/>
              <a:t>	return </a:t>
            </a:r>
            <a:r>
              <a:rPr lang="en-US" altLang="zh-CN" dirty="0"/>
              <a:t>0;</a:t>
            </a:r>
          </a:p>
          <a:p>
            <a:pPr algn="l"/>
            <a:r>
              <a:rPr lang="en-US" altLang="zh-CN" dirty="0"/>
              <a:t>}</a:t>
            </a:r>
          </a:p>
        </p:txBody>
      </p:sp>
      <p:sp>
        <p:nvSpPr>
          <p:cNvPr id="80898" name="Text Box 2"/>
          <p:cNvSpPr txBox="1">
            <a:spLocks noChangeArrowheads="1"/>
          </p:cNvSpPr>
          <p:nvPr/>
        </p:nvSpPr>
        <p:spPr bwMode="auto">
          <a:xfrm>
            <a:off x="2667000" y="609600"/>
            <a:ext cx="56388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a:solidFill>
                  <a:schemeClr val="accent2"/>
                </a:solidFill>
              </a:rPr>
              <a:t>例</a:t>
            </a:r>
            <a:r>
              <a:rPr lang="en-US" altLang="zh-CN">
                <a:solidFill>
                  <a:schemeClr val="accent2"/>
                </a:solidFill>
              </a:rPr>
              <a:t>12.6 </a:t>
            </a:r>
            <a:r>
              <a:rPr lang="zh-CN" altLang="en-US">
                <a:solidFill>
                  <a:schemeClr val="accent2"/>
                </a:solidFill>
              </a:rPr>
              <a:t>部分代码，解决访问冲突</a:t>
            </a:r>
            <a:r>
              <a:rPr lang="zh-CN" altLang="en-US">
                <a:solidFill>
                  <a:srgbClr val="CC0000"/>
                </a:solidFill>
              </a:rPr>
              <a:t> </a:t>
            </a:r>
          </a:p>
        </p:txBody>
      </p:sp>
      <p:grpSp>
        <p:nvGrpSpPr>
          <p:cNvPr id="80899" name="Group 3"/>
          <p:cNvGrpSpPr>
            <a:grpSpLocks/>
          </p:cNvGrpSpPr>
          <p:nvPr/>
        </p:nvGrpSpPr>
        <p:grpSpPr bwMode="auto">
          <a:xfrm>
            <a:off x="7010400" y="3886200"/>
            <a:ext cx="1751013" cy="1900238"/>
            <a:chOff x="288" y="819"/>
            <a:chExt cx="1103" cy="1197"/>
          </a:xfrm>
        </p:grpSpPr>
        <p:sp>
          <p:nvSpPr>
            <p:cNvPr id="80900" name="Text Box 4"/>
            <p:cNvSpPr txBox="1">
              <a:spLocks noChangeArrowheads="1"/>
            </p:cNvSpPr>
            <p:nvPr/>
          </p:nvSpPr>
          <p:spPr bwMode="auto">
            <a:xfrm>
              <a:off x="672" y="1683"/>
              <a:ext cx="396"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 C </a:t>
              </a:r>
            </a:p>
          </p:txBody>
        </p:sp>
        <p:sp>
          <p:nvSpPr>
            <p:cNvPr id="80901" name="Text Box 5"/>
            <p:cNvSpPr txBox="1">
              <a:spLocks noChangeArrowheads="1"/>
            </p:cNvSpPr>
            <p:nvPr/>
          </p:nvSpPr>
          <p:spPr bwMode="auto">
            <a:xfrm>
              <a:off x="288" y="819"/>
              <a:ext cx="396"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 A </a:t>
              </a:r>
            </a:p>
          </p:txBody>
        </p:sp>
        <p:sp>
          <p:nvSpPr>
            <p:cNvPr id="80902" name="Line 6"/>
            <p:cNvSpPr>
              <a:spLocks noChangeShapeType="1"/>
            </p:cNvSpPr>
            <p:nvPr/>
          </p:nvSpPr>
          <p:spPr bwMode="auto">
            <a:xfrm flipH="1" flipV="1">
              <a:off x="480" y="1141"/>
              <a:ext cx="336" cy="52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3" name="Text Box 7"/>
            <p:cNvSpPr txBox="1">
              <a:spLocks noChangeArrowheads="1"/>
            </p:cNvSpPr>
            <p:nvPr/>
          </p:nvSpPr>
          <p:spPr bwMode="auto">
            <a:xfrm>
              <a:off x="1008" y="830"/>
              <a:ext cx="383"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 B </a:t>
              </a:r>
            </a:p>
          </p:txBody>
        </p:sp>
        <p:sp>
          <p:nvSpPr>
            <p:cNvPr id="80904" name="Line 8"/>
            <p:cNvSpPr>
              <a:spLocks noChangeShapeType="1"/>
            </p:cNvSpPr>
            <p:nvPr/>
          </p:nvSpPr>
          <p:spPr bwMode="auto">
            <a:xfrm flipV="1">
              <a:off x="912" y="1141"/>
              <a:ext cx="288" cy="52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0906" name="AutoShape 10"/>
          <p:cNvSpPr>
            <a:spLocks noChangeArrowheads="1"/>
          </p:cNvSpPr>
          <p:nvPr/>
        </p:nvSpPr>
        <p:spPr bwMode="auto">
          <a:xfrm>
            <a:off x="3581400" y="2589213"/>
            <a:ext cx="5562600" cy="1525587"/>
          </a:xfrm>
          <a:prstGeom prst="cloudCallout">
            <a:avLst>
              <a:gd name="adj1" fmla="val -60644"/>
              <a:gd name="adj2" fmla="val 30542"/>
            </a:avLst>
          </a:prstGeom>
          <a:solidFill>
            <a:srgbClr val="FFFFCC"/>
          </a:solidFill>
          <a:ln w="25400">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zh-CN" altLang="en-US"/>
              <a:t>注意：如何解决冲突               （</a:t>
            </a:r>
            <a:r>
              <a:rPr lang="zh-CN" altLang="en-US">
                <a:solidFill>
                  <a:srgbClr val="CC0000"/>
                </a:solidFill>
              </a:rPr>
              <a:t>访问二义性</a:t>
            </a:r>
            <a:r>
              <a:rPr lang="zh-CN" altLang="en-US"/>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0905"/>
                                        </p:tgtEl>
                                        <p:attrNameLst>
                                          <p:attrName>style.visibility</p:attrName>
                                        </p:attrNameLst>
                                      </p:cBhvr>
                                      <p:to>
                                        <p:strVal val="visible"/>
                                      </p:to>
                                    </p:set>
                                    <p:animEffect transition="in" filter="wipe(up)">
                                      <p:cBhvr>
                                        <p:cTn id="7" dur="500"/>
                                        <p:tgtEl>
                                          <p:spTgt spid="809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0906"/>
                                        </p:tgtEl>
                                        <p:attrNameLst>
                                          <p:attrName>style.visibility</p:attrName>
                                        </p:attrNameLst>
                                      </p:cBhvr>
                                      <p:to>
                                        <p:strVal val="visible"/>
                                      </p:to>
                                    </p:set>
                                    <p:animEffect transition="in" filter="box(out)">
                                      <p:cBhvr>
                                        <p:cTn id="12" dur="500"/>
                                        <p:tgtEl>
                                          <p:spTgt spid="80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5" grpId="0" autoUpdateAnimBg="0"/>
      <p:bldP spid="80906"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64" name="Group 28"/>
          <p:cNvGrpSpPr>
            <a:grpSpLocks/>
          </p:cNvGrpSpPr>
          <p:nvPr/>
        </p:nvGrpSpPr>
        <p:grpSpPr bwMode="auto">
          <a:xfrm>
            <a:off x="101600" y="609600"/>
            <a:ext cx="7485063" cy="3201988"/>
            <a:chOff x="64" y="384"/>
            <a:chExt cx="4715" cy="2017"/>
          </a:xfrm>
        </p:grpSpPr>
        <p:grpSp>
          <p:nvGrpSpPr>
            <p:cNvPr id="39938" name="Group 2"/>
            <p:cNvGrpSpPr>
              <a:grpSpLocks/>
            </p:cNvGrpSpPr>
            <p:nvPr/>
          </p:nvGrpSpPr>
          <p:grpSpPr bwMode="auto">
            <a:xfrm>
              <a:off x="240" y="432"/>
              <a:ext cx="1997" cy="1070"/>
              <a:chOff x="144" y="2239"/>
              <a:chExt cx="1997" cy="1070"/>
            </a:xfrm>
          </p:grpSpPr>
          <p:sp>
            <p:nvSpPr>
              <p:cNvPr id="39939" name="Text Box 3"/>
              <p:cNvSpPr txBox="1">
                <a:spLocks noChangeArrowheads="1"/>
              </p:cNvSpPr>
              <p:nvPr/>
            </p:nvSpPr>
            <p:spPr bwMode="auto">
              <a:xfrm>
                <a:off x="528" y="2239"/>
                <a:ext cx="1247"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在校人员类</a:t>
                </a:r>
              </a:p>
            </p:txBody>
          </p:sp>
          <p:sp>
            <p:nvSpPr>
              <p:cNvPr id="39940" name="Text Box 4"/>
              <p:cNvSpPr txBox="1">
                <a:spLocks noChangeArrowheads="1"/>
              </p:cNvSpPr>
              <p:nvPr/>
            </p:nvSpPr>
            <p:spPr bwMode="auto">
              <a:xfrm>
                <a:off x="144" y="2965"/>
                <a:ext cx="797"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学生类</a:t>
                </a:r>
              </a:p>
            </p:txBody>
          </p:sp>
          <p:sp>
            <p:nvSpPr>
              <p:cNvPr id="39941" name="Line 5"/>
              <p:cNvSpPr>
                <a:spLocks noChangeShapeType="1"/>
              </p:cNvSpPr>
              <p:nvPr/>
            </p:nvSpPr>
            <p:spPr bwMode="auto">
              <a:xfrm flipV="1">
                <a:off x="576" y="2581"/>
                <a:ext cx="336" cy="384"/>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2" name="Text Box 6"/>
              <p:cNvSpPr txBox="1">
                <a:spLocks noChangeArrowheads="1"/>
              </p:cNvSpPr>
              <p:nvPr/>
            </p:nvSpPr>
            <p:spPr bwMode="auto">
              <a:xfrm>
                <a:off x="1344" y="2976"/>
                <a:ext cx="797"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职工类</a:t>
                </a:r>
              </a:p>
            </p:txBody>
          </p:sp>
          <p:sp>
            <p:nvSpPr>
              <p:cNvPr id="39943" name="Line 7"/>
              <p:cNvSpPr>
                <a:spLocks noChangeShapeType="1"/>
              </p:cNvSpPr>
              <p:nvPr/>
            </p:nvSpPr>
            <p:spPr bwMode="auto">
              <a:xfrm flipH="1" flipV="1">
                <a:off x="1344" y="2592"/>
                <a:ext cx="384" cy="384"/>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9944" name="Text Box 8"/>
            <p:cNvSpPr txBox="1">
              <a:spLocks noChangeArrowheads="1"/>
            </p:cNvSpPr>
            <p:nvPr/>
          </p:nvSpPr>
          <p:spPr bwMode="auto">
            <a:xfrm>
              <a:off x="1926" y="384"/>
              <a:ext cx="28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 </a:t>
              </a:r>
              <a:r>
                <a:rPr lang="zh-CN" altLang="en-US">
                  <a:solidFill>
                    <a:schemeClr val="accent2"/>
                  </a:solidFill>
                </a:rPr>
                <a:t>属性：</a:t>
              </a:r>
              <a:r>
                <a:rPr lang="zh-CN" altLang="en-US"/>
                <a:t>姓名，年龄，身高 </a:t>
              </a:r>
              <a:r>
                <a:rPr lang="en-US" altLang="zh-CN"/>
                <a:t>)</a:t>
              </a:r>
            </a:p>
          </p:txBody>
        </p:sp>
        <p:sp>
          <p:nvSpPr>
            <p:cNvPr id="39945" name="Text Box 9"/>
            <p:cNvSpPr txBox="1">
              <a:spLocks noChangeArrowheads="1"/>
            </p:cNvSpPr>
            <p:nvPr/>
          </p:nvSpPr>
          <p:spPr bwMode="auto">
            <a:xfrm>
              <a:off x="64" y="1536"/>
              <a:ext cx="1200"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t> </a:t>
              </a:r>
              <a:r>
                <a:rPr lang="zh-CN" altLang="en-US">
                  <a:solidFill>
                    <a:schemeClr val="accent2"/>
                  </a:solidFill>
                </a:rPr>
                <a:t>增加属性：</a:t>
              </a:r>
              <a:endParaRPr lang="zh-CN" altLang="en-US"/>
            </a:p>
            <a:p>
              <a:pPr algn="l"/>
              <a:r>
                <a:rPr lang="zh-CN" altLang="en-US"/>
                <a:t>      学号</a:t>
              </a:r>
            </a:p>
            <a:p>
              <a:pPr algn="l"/>
              <a:r>
                <a:rPr lang="zh-CN" altLang="en-US"/>
                <a:t>      成绩 </a:t>
              </a:r>
            </a:p>
          </p:txBody>
        </p:sp>
        <p:sp>
          <p:nvSpPr>
            <p:cNvPr id="39946" name="Text Box 10"/>
            <p:cNvSpPr txBox="1">
              <a:spLocks noChangeArrowheads="1"/>
            </p:cNvSpPr>
            <p:nvPr/>
          </p:nvSpPr>
          <p:spPr bwMode="auto">
            <a:xfrm>
              <a:off x="1312" y="1536"/>
              <a:ext cx="1200"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t> </a:t>
              </a:r>
              <a:r>
                <a:rPr lang="zh-CN" altLang="en-US">
                  <a:solidFill>
                    <a:schemeClr val="accent2"/>
                  </a:solidFill>
                </a:rPr>
                <a:t>增加属性：</a:t>
              </a:r>
              <a:endParaRPr lang="zh-CN" altLang="en-US"/>
            </a:p>
            <a:p>
              <a:pPr algn="l"/>
              <a:r>
                <a:rPr lang="zh-CN" altLang="en-US"/>
                <a:t>      部门</a:t>
              </a:r>
            </a:p>
            <a:p>
              <a:pPr algn="l"/>
              <a:r>
                <a:rPr lang="zh-CN" altLang="en-US"/>
                <a:t>      工资 </a:t>
              </a:r>
            </a:p>
          </p:txBody>
        </p:sp>
        <p:sp>
          <p:nvSpPr>
            <p:cNvPr id="39947" name="Text Box 11"/>
            <p:cNvSpPr txBox="1">
              <a:spLocks noChangeArrowheads="1"/>
            </p:cNvSpPr>
            <p:nvPr/>
          </p:nvSpPr>
          <p:spPr bwMode="auto">
            <a:xfrm>
              <a:off x="2976" y="1536"/>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rgbClr val="FF0000"/>
                  </a:solidFill>
                </a:rPr>
                <a:t>单一继承</a:t>
              </a:r>
              <a:endParaRPr lang="zh-CN" altLang="en-US"/>
            </a:p>
          </p:txBody>
        </p:sp>
      </p:grpSp>
      <p:grpSp>
        <p:nvGrpSpPr>
          <p:cNvPr id="39965" name="Group 29"/>
          <p:cNvGrpSpPr>
            <a:grpSpLocks/>
          </p:cNvGrpSpPr>
          <p:nvPr/>
        </p:nvGrpSpPr>
        <p:grpSpPr bwMode="auto">
          <a:xfrm>
            <a:off x="0" y="3886200"/>
            <a:ext cx="9144000" cy="2971800"/>
            <a:chOff x="0" y="2448"/>
            <a:chExt cx="5760" cy="1872"/>
          </a:xfrm>
        </p:grpSpPr>
        <p:sp>
          <p:nvSpPr>
            <p:cNvPr id="39956" name="Line 20"/>
            <p:cNvSpPr>
              <a:spLocks noChangeShapeType="1"/>
            </p:cNvSpPr>
            <p:nvPr/>
          </p:nvSpPr>
          <p:spPr bwMode="auto">
            <a:xfrm>
              <a:off x="0" y="2448"/>
              <a:ext cx="5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9962" name="Group 26"/>
            <p:cNvGrpSpPr>
              <a:grpSpLocks/>
            </p:cNvGrpSpPr>
            <p:nvPr/>
          </p:nvGrpSpPr>
          <p:grpSpPr bwMode="auto">
            <a:xfrm>
              <a:off x="0" y="2489"/>
              <a:ext cx="4729" cy="1831"/>
              <a:chOff x="0" y="2336"/>
              <a:chExt cx="4729" cy="1831"/>
            </a:xfrm>
          </p:grpSpPr>
          <p:sp>
            <p:nvSpPr>
              <p:cNvPr id="39955" name="Text Box 19"/>
              <p:cNvSpPr txBox="1">
                <a:spLocks noChangeArrowheads="1"/>
              </p:cNvSpPr>
              <p:nvPr/>
            </p:nvSpPr>
            <p:spPr bwMode="auto">
              <a:xfrm>
                <a:off x="3024" y="3072"/>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rgbClr val="FF0000"/>
                    </a:solidFill>
                  </a:rPr>
                  <a:t>多重继承</a:t>
                </a:r>
                <a:endParaRPr lang="zh-CN" altLang="en-US"/>
              </a:p>
            </p:txBody>
          </p:sp>
          <p:grpSp>
            <p:nvGrpSpPr>
              <p:cNvPr id="39961" name="Group 25"/>
              <p:cNvGrpSpPr>
                <a:grpSpLocks/>
              </p:cNvGrpSpPr>
              <p:nvPr/>
            </p:nvGrpSpPr>
            <p:grpSpPr bwMode="auto">
              <a:xfrm>
                <a:off x="0" y="2336"/>
                <a:ext cx="4729" cy="1831"/>
                <a:chOff x="0" y="2336"/>
                <a:chExt cx="4729" cy="1831"/>
              </a:xfrm>
            </p:grpSpPr>
            <p:grpSp>
              <p:nvGrpSpPr>
                <p:cNvPr id="39958" name="Group 22"/>
                <p:cNvGrpSpPr>
                  <a:grpSpLocks/>
                </p:cNvGrpSpPr>
                <p:nvPr/>
              </p:nvGrpSpPr>
              <p:grpSpPr bwMode="auto">
                <a:xfrm>
                  <a:off x="576" y="2736"/>
                  <a:ext cx="2256" cy="1186"/>
                  <a:chOff x="384" y="2555"/>
                  <a:chExt cx="2256" cy="1186"/>
                </a:xfrm>
              </p:grpSpPr>
              <p:grpSp>
                <p:nvGrpSpPr>
                  <p:cNvPr id="39954" name="Group 18"/>
                  <p:cNvGrpSpPr>
                    <a:grpSpLocks/>
                  </p:cNvGrpSpPr>
                  <p:nvPr/>
                </p:nvGrpSpPr>
                <p:grpSpPr bwMode="auto">
                  <a:xfrm>
                    <a:off x="384" y="2555"/>
                    <a:ext cx="1853" cy="1186"/>
                    <a:chOff x="384" y="2555"/>
                    <a:chExt cx="1853" cy="1186"/>
                  </a:xfrm>
                </p:grpSpPr>
                <p:sp>
                  <p:nvSpPr>
                    <p:cNvPr id="39949" name="Text Box 13"/>
                    <p:cNvSpPr txBox="1">
                      <a:spLocks noChangeArrowheads="1"/>
                    </p:cNvSpPr>
                    <p:nvPr/>
                  </p:nvSpPr>
                  <p:spPr bwMode="auto">
                    <a:xfrm>
                      <a:off x="768" y="3408"/>
                      <a:ext cx="1022"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圆柱体类</a:t>
                      </a:r>
                    </a:p>
                  </p:txBody>
                </p:sp>
                <p:sp>
                  <p:nvSpPr>
                    <p:cNvPr id="39950" name="Text Box 14"/>
                    <p:cNvSpPr txBox="1">
                      <a:spLocks noChangeArrowheads="1"/>
                    </p:cNvSpPr>
                    <p:nvPr/>
                  </p:nvSpPr>
                  <p:spPr bwMode="auto">
                    <a:xfrm>
                      <a:off x="384" y="2558"/>
                      <a:ext cx="684"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 </a:t>
                      </a:r>
                      <a:r>
                        <a:rPr lang="zh-CN" altLang="en-US"/>
                        <a:t>圆类 </a:t>
                      </a:r>
                    </a:p>
                  </p:txBody>
                </p:sp>
                <p:sp>
                  <p:nvSpPr>
                    <p:cNvPr id="39951" name="Line 15"/>
                    <p:cNvSpPr>
                      <a:spLocks noChangeShapeType="1"/>
                    </p:cNvSpPr>
                    <p:nvPr/>
                  </p:nvSpPr>
                  <p:spPr bwMode="auto">
                    <a:xfrm flipH="1" flipV="1">
                      <a:off x="720" y="2880"/>
                      <a:ext cx="336" cy="52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2" name="Text Box 16"/>
                    <p:cNvSpPr txBox="1">
                      <a:spLocks noChangeArrowheads="1"/>
                    </p:cNvSpPr>
                    <p:nvPr/>
                  </p:nvSpPr>
                  <p:spPr bwMode="auto">
                    <a:xfrm>
                      <a:off x="1440" y="2555"/>
                      <a:ext cx="797"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高度类</a:t>
                      </a:r>
                    </a:p>
                  </p:txBody>
                </p:sp>
                <p:sp>
                  <p:nvSpPr>
                    <p:cNvPr id="39953" name="Line 17"/>
                    <p:cNvSpPr>
                      <a:spLocks noChangeShapeType="1"/>
                    </p:cNvSpPr>
                    <p:nvPr/>
                  </p:nvSpPr>
                  <p:spPr bwMode="auto">
                    <a:xfrm flipV="1">
                      <a:off x="1488" y="2880"/>
                      <a:ext cx="288" cy="52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9957" name="Text Box 21"/>
                  <p:cNvSpPr txBox="1">
                    <a:spLocks noChangeArrowheads="1"/>
                  </p:cNvSpPr>
                  <p:nvPr/>
                </p:nvSpPr>
                <p:spPr bwMode="auto">
                  <a:xfrm>
                    <a:off x="1824" y="3408"/>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t> </a:t>
                    </a:r>
                    <a:r>
                      <a:rPr lang="zh-CN" altLang="en-US">
                        <a:solidFill>
                          <a:schemeClr val="accent2"/>
                        </a:solidFill>
                      </a:rPr>
                      <a:t>组合</a:t>
                    </a:r>
                    <a:endParaRPr lang="zh-CN" altLang="en-US"/>
                  </a:p>
                </p:txBody>
              </p:sp>
            </p:grpSp>
            <p:sp>
              <p:nvSpPr>
                <p:cNvPr id="39959" name="Text Box 23"/>
                <p:cNvSpPr txBox="1">
                  <a:spLocks noChangeArrowheads="1"/>
                </p:cNvSpPr>
                <p:nvPr/>
              </p:nvSpPr>
              <p:spPr bwMode="auto">
                <a:xfrm>
                  <a:off x="0" y="2336"/>
                  <a:ext cx="3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t>(</a:t>
                  </a:r>
                  <a:r>
                    <a:rPr lang="zh-CN" altLang="en-US" sz="2400">
                      <a:solidFill>
                        <a:schemeClr val="accent2"/>
                      </a:solidFill>
                    </a:rPr>
                    <a:t>属性</a:t>
                  </a:r>
                  <a:r>
                    <a:rPr lang="en-US" altLang="zh-CN" sz="2400">
                      <a:solidFill>
                        <a:schemeClr val="accent2"/>
                      </a:solidFill>
                    </a:rPr>
                    <a:t>:</a:t>
                  </a:r>
                  <a:r>
                    <a:rPr lang="en-US" altLang="zh-CN" sz="2400"/>
                    <a:t> </a:t>
                  </a:r>
                  <a:r>
                    <a:rPr lang="zh-CN" altLang="en-US" sz="2400"/>
                    <a:t>圆心坐标</a:t>
                  </a:r>
                  <a:r>
                    <a:rPr lang="en-US" altLang="zh-CN" sz="2400"/>
                    <a:t>,</a:t>
                  </a:r>
                  <a:r>
                    <a:rPr lang="zh-CN" altLang="en-US" sz="2400"/>
                    <a:t>半径</a:t>
                  </a:r>
                  <a:r>
                    <a:rPr lang="en-US" altLang="zh-CN" sz="2400"/>
                    <a:t>)   (</a:t>
                  </a:r>
                  <a:r>
                    <a:rPr lang="zh-CN" altLang="en-US" sz="2400">
                      <a:solidFill>
                        <a:schemeClr val="accent2"/>
                      </a:solidFill>
                    </a:rPr>
                    <a:t>属性</a:t>
                  </a:r>
                  <a:r>
                    <a:rPr lang="en-US" altLang="zh-CN" sz="2400">
                      <a:solidFill>
                        <a:schemeClr val="accent2"/>
                      </a:solidFill>
                    </a:rPr>
                    <a:t>:</a:t>
                  </a:r>
                  <a:r>
                    <a:rPr lang="en-US" altLang="zh-CN" sz="2400"/>
                    <a:t> </a:t>
                  </a:r>
                  <a:r>
                    <a:rPr lang="zh-CN" altLang="en-US" sz="2400"/>
                    <a:t>高度</a:t>
                  </a:r>
                  <a:r>
                    <a:rPr lang="en-US" altLang="zh-CN" sz="2400"/>
                    <a:t>)</a:t>
                  </a:r>
                </a:p>
              </p:txBody>
            </p:sp>
            <p:sp>
              <p:nvSpPr>
                <p:cNvPr id="39960" name="Text Box 24"/>
                <p:cNvSpPr txBox="1">
                  <a:spLocks noChangeArrowheads="1"/>
                </p:cNvSpPr>
                <p:nvPr/>
              </p:nvSpPr>
              <p:spPr bwMode="auto">
                <a:xfrm>
                  <a:off x="2064" y="3840"/>
                  <a:ext cx="26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accent2"/>
                      </a:solidFill>
                    </a:rPr>
                    <a:t>属性</a:t>
                  </a:r>
                  <a:r>
                    <a:rPr lang="en-US" altLang="zh-CN">
                      <a:solidFill>
                        <a:schemeClr val="accent2"/>
                      </a:solidFill>
                    </a:rPr>
                    <a:t>:</a:t>
                  </a:r>
                  <a:r>
                    <a:rPr lang="en-US" altLang="zh-CN"/>
                    <a:t> </a:t>
                  </a:r>
                  <a:r>
                    <a:rPr lang="zh-CN" altLang="en-US"/>
                    <a:t>圆心坐标</a:t>
                  </a:r>
                  <a:r>
                    <a:rPr lang="en-US" altLang="zh-CN"/>
                    <a:t>,</a:t>
                  </a:r>
                  <a:r>
                    <a:rPr lang="zh-CN" altLang="en-US"/>
                    <a:t>半径 </a:t>
                  </a:r>
                  <a:r>
                    <a:rPr lang="en-US" altLang="zh-CN"/>
                    <a:t>,</a:t>
                  </a:r>
                  <a:r>
                    <a:rPr lang="zh-CN" altLang="en-US"/>
                    <a:t>高度</a:t>
                  </a:r>
                </a:p>
              </p:txBody>
            </p:sp>
          </p:grpSp>
        </p:grpSp>
      </p:grpSp>
      <p:sp>
        <p:nvSpPr>
          <p:cNvPr id="39963" name="Text Box 27"/>
          <p:cNvSpPr txBox="1">
            <a:spLocks noChangeArrowheads="1"/>
          </p:cNvSpPr>
          <p:nvPr/>
        </p:nvSpPr>
        <p:spPr bwMode="auto">
          <a:xfrm>
            <a:off x="84138" y="22225"/>
            <a:ext cx="8169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在</a:t>
            </a:r>
            <a:r>
              <a:rPr lang="en-US" altLang="zh-CN"/>
              <a:t>C++</a:t>
            </a:r>
            <a:r>
              <a:rPr lang="zh-CN" altLang="en-US"/>
              <a:t>中</a:t>
            </a:r>
            <a:r>
              <a:rPr lang="en-US" altLang="zh-CN"/>
              <a:t>,</a:t>
            </a:r>
            <a:r>
              <a:rPr lang="zh-CN" altLang="en-US"/>
              <a:t>有</a:t>
            </a:r>
            <a:r>
              <a:rPr lang="zh-CN" altLang="en-US">
                <a:solidFill>
                  <a:srgbClr val="CC0000"/>
                </a:solidFill>
              </a:rPr>
              <a:t>两种</a:t>
            </a:r>
            <a:r>
              <a:rPr lang="zh-CN" altLang="en-US"/>
              <a:t>继承方式：</a:t>
            </a:r>
            <a:r>
              <a:rPr lang="zh-CN" altLang="en-US" u="sng"/>
              <a:t>单一继承</a:t>
            </a:r>
            <a:r>
              <a:rPr lang="zh-CN" altLang="en-US"/>
              <a:t>和</a:t>
            </a:r>
            <a:r>
              <a:rPr lang="zh-CN" altLang="en-US" u="sng"/>
              <a:t>多重继承</a:t>
            </a:r>
            <a:r>
              <a:rPr lang="zh-CN" altLang="en-US"/>
              <a:t>。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9964"/>
                                        </p:tgtEl>
                                        <p:attrNameLst>
                                          <p:attrName>style.visibility</p:attrName>
                                        </p:attrNameLst>
                                      </p:cBhvr>
                                      <p:to>
                                        <p:strVal val="visible"/>
                                      </p:to>
                                    </p:set>
                                    <p:animEffect transition="in" filter="strips(downRight)">
                                      <p:cBhvr>
                                        <p:cTn id="7" dur="500"/>
                                        <p:tgtEl>
                                          <p:spTgt spid="39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9965"/>
                                        </p:tgtEl>
                                        <p:attrNameLst>
                                          <p:attrName>style.visibility</p:attrName>
                                        </p:attrNameLst>
                                      </p:cBhvr>
                                      <p:to>
                                        <p:strVal val="visible"/>
                                      </p:to>
                                    </p:set>
                                    <p:animEffect transition="in" filter="strips(downRight)">
                                      <p:cBhvr>
                                        <p:cTn id="12" dur="500"/>
                                        <p:tgtEl>
                                          <p:spTgt spid="39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152400" y="515938"/>
            <a:ext cx="883920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r>
              <a:rPr lang="zh-CN" altLang="en-US"/>
              <a:t>当把派生类作为基类，又派生出新的派生类时，这种限定作用域的运算符不能连续嵌套使用，如下形式的使用方式是不允许的：</a:t>
            </a:r>
          </a:p>
          <a:p>
            <a:pPr algn="l">
              <a:spcBef>
                <a:spcPct val="50000"/>
              </a:spcBef>
            </a:pPr>
            <a:r>
              <a:rPr lang="zh-CN" altLang="en-US"/>
              <a:t>   </a:t>
            </a:r>
            <a:r>
              <a:rPr lang="en-US" altLang="zh-CN"/>
              <a:t>&lt;</a:t>
            </a:r>
            <a:r>
              <a:rPr lang="zh-CN" altLang="en-US"/>
              <a:t>类名</a:t>
            </a:r>
            <a:r>
              <a:rPr lang="en-US" altLang="zh-CN"/>
              <a:t>1&gt; </a:t>
            </a:r>
            <a:r>
              <a:rPr lang="en-US" altLang="zh-CN">
                <a:solidFill>
                  <a:srgbClr val="FF0000"/>
                </a:solidFill>
              </a:rPr>
              <a:t>::</a:t>
            </a:r>
            <a:r>
              <a:rPr lang="en-US" altLang="zh-CN"/>
              <a:t> &lt;</a:t>
            </a:r>
            <a:r>
              <a:rPr lang="zh-CN" altLang="en-US"/>
              <a:t>类名</a:t>
            </a:r>
            <a:r>
              <a:rPr lang="en-US" altLang="zh-CN"/>
              <a:t>2&gt; </a:t>
            </a:r>
            <a:r>
              <a:rPr lang="en-US" altLang="zh-CN">
                <a:solidFill>
                  <a:srgbClr val="FF0000"/>
                </a:solidFill>
              </a:rPr>
              <a:t>::</a:t>
            </a:r>
            <a:r>
              <a:rPr lang="en-US" altLang="zh-CN"/>
              <a:t> &lt;</a:t>
            </a:r>
            <a:r>
              <a:rPr lang="zh-CN" altLang="en-US"/>
              <a:t>类名</a:t>
            </a:r>
            <a:r>
              <a:rPr lang="en-US" altLang="zh-CN"/>
              <a:t>3&gt;…  </a:t>
            </a:r>
            <a:r>
              <a:rPr lang="en-US" altLang="zh-CN">
                <a:solidFill>
                  <a:srgbClr val="FF0000"/>
                </a:solidFill>
              </a:rPr>
              <a:t>::</a:t>
            </a:r>
            <a:r>
              <a:rPr lang="en-US" altLang="zh-CN"/>
              <a:t> &lt;</a:t>
            </a:r>
            <a:r>
              <a:rPr lang="zh-CN" altLang="en-US"/>
              <a:t>成员名</a:t>
            </a:r>
            <a:r>
              <a:rPr lang="en-US" altLang="zh-CN"/>
              <a:t>&gt; </a:t>
            </a:r>
          </a:p>
        </p:txBody>
      </p:sp>
      <p:sp>
        <p:nvSpPr>
          <p:cNvPr id="103427" name="Text Box 3"/>
          <p:cNvSpPr txBox="1">
            <a:spLocks noChangeArrowheads="1"/>
          </p:cNvSpPr>
          <p:nvPr/>
        </p:nvSpPr>
        <p:spPr bwMode="auto">
          <a:xfrm>
            <a:off x="609600" y="4267200"/>
            <a:ext cx="785083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dirty="0">
                <a:solidFill>
                  <a:srgbClr val="CC0000"/>
                </a:solidFill>
              </a:rPr>
              <a:t>[</a:t>
            </a:r>
            <a:r>
              <a:rPr lang="zh-CN" altLang="en-US" dirty="0">
                <a:solidFill>
                  <a:srgbClr val="CC0000"/>
                </a:solidFill>
              </a:rPr>
              <a:t>例</a:t>
            </a:r>
            <a:r>
              <a:rPr lang="en-US" altLang="zh-CN" dirty="0">
                <a:solidFill>
                  <a:srgbClr val="CC0000"/>
                </a:solidFill>
              </a:rPr>
              <a:t>12.7] </a:t>
            </a:r>
            <a:r>
              <a:rPr lang="zh-CN" altLang="en-US" dirty="0"/>
              <a:t>见 “第</a:t>
            </a:r>
            <a:r>
              <a:rPr lang="en-US" altLang="zh-CN" dirty="0"/>
              <a:t>12</a:t>
            </a:r>
            <a:r>
              <a:rPr lang="zh-CN" altLang="en-US" dirty="0"/>
              <a:t>章 继承和派生</a:t>
            </a:r>
            <a:r>
              <a:rPr lang="en-US" altLang="zh-CN" dirty="0"/>
              <a:t>(</a:t>
            </a:r>
            <a:r>
              <a:rPr lang="zh-CN" altLang="en-US" dirty="0"/>
              <a:t>例子</a:t>
            </a:r>
            <a:r>
              <a:rPr lang="en-US" altLang="zh-CN" dirty="0" smtClean="0"/>
              <a:t>).</a:t>
            </a:r>
            <a:r>
              <a:rPr lang="en-US" altLang="zh-CN" dirty="0" err="1" smtClean="0"/>
              <a:t>docx</a:t>
            </a:r>
            <a:r>
              <a:rPr lang="en-US" altLang="zh-CN" dirty="0" smtClean="0"/>
              <a:t>”</a:t>
            </a:r>
            <a:endParaRPr lang="en-US" altLang="zh-CN" dirty="0"/>
          </a:p>
          <a:p>
            <a:pPr algn="l"/>
            <a:endParaRPr lang="en-US" altLang="zh-CN" dirty="0"/>
          </a:p>
        </p:txBody>
      </p:sp>
      <p:sp>
        <p:nvSpPr>
          <p:cNvPr id="103428" name="Rectangle 4"/>
          <p:cNvSpPr>
            <a:spLocks noChangeArrowheads="1"/>
          </p:cNvSpPr>
          <p:nvPr/>
        </p:nvSpPr>
        <p:spPr bwMode="auto">
          <a:xfrm>
            <a:off x="609600" y="3124200"/>
            <a:ext cx="6610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t>如何解决多层继承中的冲突，请看下例：</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animEffect transition="in" filter="strips(downRight)">
                                      <p:cBhvr>
                                        <p:cTn id="7" dur="500"/>
                                        <p:tgtEl>
                                          <p:spTgt spid="1034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3427"/>
                                        </p:tgtEl>
                                        <p:attrNameLst>
                                          <p:attrName>style.visibility</p:attrName>
                                        </p:attrNameLst>
                                      </p:cBhvr>
                                      <p:to>
                                        <p:strVal val="visible"/>
                                      </p:to>
                                    </p:set>
                                    <p:anim calcmode="lin" valueType="num">
                                      <p:cBhvr additive="base">
                                        <p:cTn id="12" dur="500" fill="hold"/>
                                        <p:tgtEl>
                                          <p:spTgt spid="103427"/>
                                        </p:tgtEl>
                                        <p:attrNameLst>
                                          <p:attrName>ppt_x</p:attrName>
                                        </p:attrNameLst>
                                      </p:cBhvr>
                                      <p:tavLst>
                                        <p:tav tm="0">
                                          <p:val>
                                            <p:strVal val="#ppt_x"/>
                                          </p:val>
                                        </p:tav>
                                        <p:tav tm="100000">
                                          <p:val>
                                            <p:strVal val="#ppt_x"/>
                                          </p:val>
                                        </p:tav>
                                      </p:tavLst>
                                    </p:anim>
                                    <p:anim calcmode="lin" valueType="num">
                                      <p:cBhvr additive="base">
                                        <p:cTn id="13" dur="500" fill="hold"/>
                                        <p:tgtEl>
                                          <p:spTgt spid="1034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autoUpdateAnimBg="0"/>
      <p:bldP spid="10342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152400" y="381000"/>
            <a:ext cx="8839200" cy="607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a:r>
              <a:rPr lang="zh-CN" altLang="en-US" dirty="0"/>
              <a:t>由于</a:t>
            </a:r>
            <a:r>
              <a:rPr lang="en-US" altLang="zh-CN" dirty="0"/>
              <a:t>C++</a:t>
            </a:r>
            <a:r>
              <a:rPr lang="zh-CN" altLang="en-US" dirty="0"/>
              <a:t>是通过作用域运算符来解决访问二义性问题，因此</a:t>
            </a:r>
            <a:r>
              <a:rPr lang="zh-CN" altLang="en-US" dirty="0">
                <a:solidFill>
                  <a:srgbClr val="FF0000"/>
                </a:solidFill>
              </a:rPr>
              <a:t>规定任一基类在派生类中只能被直接继承一次</a:t>
            </a:r>
            <a:r>
              <a:rPr lang="zh-CN" altLang="en-US" dirty="0"/>
              <a:t>，否则会造成成员名访问的冲突。例如：</a:t>
            </a:r>
          </a:p>
          <a:p>
            <a:pPr algn="just"/>
            <a:r>
              <a:rPr lang="en-US" altLang="zh-CN" dirty="0"/>
              <a:t>class  A</a:t>
            </a:r>
          </a:p>
          <a:p>
            <a:pPr algn="just"/>
            <a:r>
              <a:rPr lang="en-US" altLang="zh-CN" dirty="0"/>
              <a:t>{ </a:t>
            </a:r>
          </a:p>
          <a:p>
            <a:pPr algn="just"/>
            <a:r>
              <a:rPr lang="en-US" altLang="zh-CN" dirty="0"/>
              <a:t>public: </a:t>
            </a:r>
          </a:p>
          <a:p>
            <a:pPr algn="just"/>
            <a:r>
              <a:rPr lang="en-US" altLang="zh-CN" dirty="0"/>
              <a:t>	float  x; </a:t>
            </a:r>
          </a:p>
          <a:p>
            <a:pPr algn="just"/>
            <a:r>
              <a:rPr lang="en-US" altLang="zh-CN" dirty="0"/>
              <a:t>...</a:t>
            </a:r>
          </a:p>
          <a:p>
            <a:pPr algn="just"/>
            <a:r>
              <a:rPr lang="en-US" altLang="zh-CN" dirty="0"/>
              <a:t>};</a:t>
            </a:r>
          </a:p>
          <a:p>
            <a:pPr algn="just"/>
            <a:r>
              <a:rPr lang="en-US" altLang="zh-CN" dirty="0"/>
              <a:t>class B: public A, public A   </a:t>
            </a:r>
            <a:r>
              <a:rPr lang="en-US" altLang="zh-CN" dirty="0">
                <a:solidFill>
                  <a:schemeClr val="accent2"/>
                </a:solidFill>
              </a:rPr>
              <a:t>//</a:t>
            </a:r>
            <a:r>
              <a:rPr lang="zh-CN" altLang="en-US" dirty="0">
                <a:solidFill>
                  <a:schemeClr val="accent2"/>
                </a:solidFill>
              </a:rPr>
              <a:t>错误的</a:t>
            </a:r>
          </a:p>
          <a:p>
            <a:pPr algn="just"/>
            <a:r>
              <a:rPr lang="en-US" altLang="zh-CN" dirty="0"/>
              <a:t>{...... };</a:t>
            </a:r>
          </a:p>
          <a:p>
            <a:pPr algn="just"/>
            <a:endParaRPr lang="en-US" altLang="zh-CN" dirty="0"/>
          </a:p>
          <a:p>
            <a:pPr algn="l"/>
            <a:r>
              <a:rPr lang="en-US" altLang="zh-CN" dirty="0"/>
              <a:t>B</a:t>
            </a:r>
            <a:r>
              <a:rPr lang="zh-CN" altLang="en-US" dirty="0"/>
              <a:t>类的定义是错误的，因为如果直接从</a:t>
            </a:r>
            <a:r>
              <a:rPr lang="en-US" altLang="zh-CN" dirty="0"/>
              <a:t>A</a:t>
            </a:r>
            <a:r>
              <a:rPr lang="zh-CN" altLang="en-US" dirty="0"/>
              <a:t>类继承两次，通过作用域运算符就无法解决访问二义性问题。 </a:t>
            </a:r>
          </a:p>
        </p:txBody>
      </p:sp>
      <p:sp>
        <p:nvSpPr>
          <p:cNvPr id="104453" name="Rectangle 5"/>
          <p:cNvSpPr>
            <a:spLocks noChangeArrowheads="1"/>
          </p:cNvSpPr>
          <p:nvPr/>
        </p:nvSpPr>
        <p:spPr bwMode="auto">
          <a:xfrm>
            <a:off x="76200" y="1676400"/>
            <a:ext cx="6324600" cy="3581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228600" y="304800"/>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solidFill>
                  <a:srgbClr val="CC0000"/>
                </a:solidFill>
              </a:rPr>
              <a:t>12.5.2 </a:t>
            </a:r>
            <a:r>
              <a:rPr lang="zh-CN" altLang="en-US">
                <a:solidFill>
                  <a:srgbClr val="CC0000"/>
                </a:solidFill>
              </a:rPr>
              <a:t>支配规则</a:t>
            </a:r>
            <a:endParaRPr lang="zh-CN" altLang="en-US" sz="2400" b="0"/>
          </a:p>
        </p:txBody>
      </p:sp>
      <p:sp>
        <p:nvSpPr>
          <p:cNvPr id="57347" name="Text Box 3"/>
          <p:cNvSpPr txBox="1">
            <a:spLocks noChangeArrowheads="1"/>
          </p:cNvSpPr>
          <p:nvPr/>
        </p:nvSpPr>
        <p:spPr bwMode="auto">
          <a:xfrm>
            <a:off x="1143000" y="3138488"/>
            <a:ext cx="66693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zh-CN" dirty="0">
                <a:solidFill>
                  <a:srgbClr val="CC0000"/>
                </a:solidFill>
              </a:rPr>
              <a:t>[</a:t>
            </a:r>
            <a:r>
              <a:rPr lang="zh-CN" altLang="en-US" dirty="0">
                <a:solidFill>
                  <a:srgbClr val="CC0000"/>
                </a:solidFill>
              </a:rPr>
              <a:t>例</a:t>
            </a:r>
            <a:r>
              <a:rPr lang="en-US" altLang="zh-CN" dirty="0" smtClean="0">
                <a:solidFill>
                  <a:srgbClr val="CC0000"/>
                </a:solidFill>
              </a:rPr>
              <a:t>12.8]  </a:t>
            </a:r>
            <a:r>
              <a:rPr lang="zh-CN" altLang="en-US" dirty="0">
                <a:solidFill>
                  <a:srgbClr val="CC0000"/>
                </a:solidFill>
              </a:rPr>
              <a:t>支配规则示例 </a:t>
            </a:r>
          </a:p>
          <a:p>
            <a:pPr algn="l" eaLnBrk="0" hangingPunct="0"/>
            <a:endParaRPr lang="zh-CN" altLang="en-US" dirty="0">
              <a:solidFill>
                <a:srgbClr val="CC0000"/>
              </a:solidFill>
            </a:endParaRPr>
          </a:p>
          <a:p>
            <a:pPr algn="l" eaLnBrk="0" hangingPunct="0"/>
            <a:r>
              <a:rPr lang="zh-CN" altLang="en-US" dirty="0"/>
              <a:t>见 “第</a:t>
            </a:r>
            <a:r>
              <a:rPr lang="en-US" altLang="zh-CN" dirty="0"/>
              <a:t>12</a:t>
            </a:r>
            <a:r>
              <a:rPr lang="zh-CN" altLang="en-US" dirty="0"/>
              <a:t>章 继承和派生</a:t>
            </a:r>
            <a:r>
              <a:rPr lang="en-US" altLang="zh-CN" dirty="0"/>
              <a:t>(</a:t>
            </a:r>
            <a:r>
              <a:rPr lang="zh-CN" altLang="en-US" dirty="0"/>
              <a:t>例子</a:t>
            </a:r>
            <a:r>
              <a:rPr lang="en-US" altLang="zh-CN" dirty="0" smtClean="0"/>
              <a:t>).</a:t>
            </a:r>
            <a:r>
              <a:rPr lang="en-US" altLang="zh-CN" dirty="0" err="1" smtClean="0"/>
              <a:t>docx</a:t>
            </a:r>
            <a:r>
              <a:rPr lang="en-US" altLang="zh-CN" dirty="0" smtClean="0"/>
              <a:t>”</a:t>
            </a:r>
            <a:endParaRPr lang="en-US" altLang="zh-CN" dirty="0"/>
          </a:p>
        </p:txBody>
      </p:sp>
      <p:sp>
        <p:nvSpPr>
          <p:cNvPr id="57363" name="Text Box 19"/>
          <p:cNvSpPr txBox="1">
            <a:spLocks noChangeArrowheads="1"/>
          </p:cNvSpPr>
          <p:nvPr/>
        </p:nvSpPr>
        <p:spPr bwMode="auto">
          <a:xfrm>
            <a:off x="2514600" y="5119688"/>
            <a:ext cx="49519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dirty="0">
                <a:solidFill>
                  <a:srgbClr val="CC6600"/>
                </a:solidFill>
              </a:rPr>
              <a:t>问题：</a:t>
            </a:r>
            <a:r>
              <a:rPr lang="zh-CN" altLang="en-US" dirty="0" smtClean="0">
                <a:solidFill>
                  <a:srgbClr val="CC6600"/>
                </a:solidFill>
              </a:rPr>
              <a:t>类 </a:t>
            </a:r>
            <a:r>
              <a:rPr lang="en-US" altLang="zh-CN" dirty="0" smtClean="0">
                <a:solidFill>
                  <a:srgbClr val="CC6600"/>
                </a:solidFill>
              </a:rPr>
              <a:t>C </a:t>
            </a:r>
            <a:r>
              <a:rPr lang="zh-CN" altLang="en-US" dirty="0">
                <a:solidFill>
                  <a:srgbClr val="CC6600"/>
                </a:solidFill>
              </a:rPr>
              <a:t>有几个数据成员。</a:t>
            </a:r>
          </a:p>
        </p:txBody>
      </p:sp>
      <p:sp>
        <p:nvSpPr>
          <p:cNvPr id="57364" name="Rectangle 20"/>
          <p:cNvSpPr>
            <a:spLocks noChangeArrowheads="1"/>
          </p:cNvSpPr>
          <p:nvPr/>
        </p:nvSpPr>
        <p:spPr bwMode="auto">
          <a:xfrm>
            <a:off x="1371600" y="990600"/>
            <a:ext cx="5300663" cy="13747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lnSpc>
                <a:spcPct val="150000"/>
              </a:lnSpc>
            </a:pPr>
            <a:r>
              <a:rPr lang="zh-CN" altLang="en-US">
                <a:solidFill>
                  <a:srgbClr val="CC0000"/>
                </a:solidFill>
              </a:rPr>
              <a:t>基类和派生类出现同名成员时，</a:t>
            </a:r>
          </a:p>
          <a:p>
            <a:pPr algn="l">
              <a:lnSpc>
                <a:spcPct val="150000"/>
              </a:lnSpc>
            </a:pPr>
            <a:r>
              <a:rPr lang="zh-CN" altLang="en-US">
                <a:solidFill>
                  <a:schemeClr val="accent2"/>
                </a:solidFill>
              </a:rPr>
              <a:t>派生类成员访问优先</a:t>
            </a:r>
            <a:r>
              <a:rPr lang="en-US" altLang="zh-CN">
                <a:solidFill>
                  <a:schemeClr val="accent2"/>
                </a:solidFill>
              </a:rPr>
              <a:t>----</a:t>
            </a:r>
            <a:r>
              <a:rPr lang="zh-CN" altLang="en-US">
                <a:solidFill>
                  <a:schemeClr val="accent2"/>
                </a:solidFill>
              </a:rPr>
              <a:t>支配规则</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strips(downRight)">
                                      <p:cBhvr>
                                        <p:cTn id="7" dur="500"/>
                                        <p:tgtEl>
                                          <p:spTgt spid="57347"/>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57363"/>
                                        </p:tgtEl>
                                        <p:attrNameLst>
                                          <p:attrName>style.visibility</p:attrName>
                                        </p:attrNameLst>
                                      </p:cBhvr>
                                      <p:to>
                                        <p:strVal val="visible"/>
                                      </p:to>
                                    </p:set>
                                    <p:animEffect transition="in" filter="strips(downRight)">
                                      <p:cBhvr>
                                        <p:cTn id="11" dur="500"/>
                                        <p:tgtEl>
                                          <p:spTgt spid="57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utoUpdateAnimBg="0"/>
      <p:bldP spid="5736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04800" y="228600"/>
            <a:ext cx="8435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r>
              <a:rPr lang="en-US" altLang="zh-CN" smtClean="0">
                <a:solidFill>
                  <a:srgbClr val="CC0000"/>
                </a:solidFill>
              </a:rPr>
              <a:t>12.6 </a:t>
            </a:r>
            <a:r>
              <a:rPr lang="zh-CN" altLang="en-US" smtClean="0">
                <a:solidFill>
                  <a:srgbClr val="CC0000"/>
                </a:solidFill>
              </a:rPr>
              <a:t>虚基类</a:t>
            </a:r>
            <a:endParaRPr lang="zh-CN" altLang="en-US" sz="2400" b="0" smtClean="0">
              <a:solidFill>
                <a:srgbClr val="000000"/>
              </a:solidFill>
            </a:endParaRPr>
          </a:p>
        </p:txBody>
      </p:sp>
      <p:grpSp>
        <p:nvGrpSpPr>
          <p:cNvPr id="36867" name="Group 23"/>
          <p:cNvGrpSpPr>
            <a:grpSpLocks/>
          </p:cNvGrpSpPr>
          <p:nvPr/>
        </p:nvGrpSpPr>
        <p:grpSpPr bwMode="auto">
          <a:xfrm>
            <a:off x="5334000" y="981075"/>
            <a:ext cx="2978150" cy="2890838"/>
            <a:chOff x="352" y="579"/>
            <a:chExt cx="1876" cy="1821"/>
          </a:xfrm>
        </p:grpSpPr>
        <p:sp>
          <p:nvSpPr>
            <p:cNvPr id="36876" name="Text Box 4"/>
            <p:cNvSpPr txBox="1">
              <a:spLocks noChangeArrowheads="1"/>
            </p:cNvSpPr>
            <p:nvPr/>
          </p:nvSpPr>
          <p:spPr bwMode="auto">
            <a:xfrm>
              <a:off x="672" y="2067"/>
              <a:ext cx="1237"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r>
                <a:rPr lang="en-US" altLang="zh-CN" smtClean="0">
                  <a:solidFill>
                    <a:srgbClr val="000000"/>
                  </a:solidFill>
                </a:rPr>
                <a:t>      </a:t>
              </a:r>
              <a:r>
                <a:rPr lang="zh-CN" altLang="en-US" smtClean="0">
                  <a:solidFill>
                    <a:srgbClr val="000000"/>
                  </a:solidFill>
                </a:rPr>
                <a:t>类</a:t>
              </a:r>
              <a:r>
                <a:rPr lang="en-US" altLang="zh-CN" smtClean="0">
                  <a:solidFill>
                    <a:srgbClr val="000000"/>
                  </a:solidFill>
                </a:rPr>
                <a:t>D       </a:t>
              </a:r>
            </a:p>
          </p:txBody>
        </p:sp>
        <p:sp>
          <p:nvSpPr>
            <p:cNvPr id="36877" name="Text Box 5"/>
            <p:cNvSpPr txBox="1">
              <a:spLocks noChangeArrowheads="1"/>
            </p:cNvSpPr>
            <p:nvPr/>
          </p:nvSpPr>
          <p:spPr bwMode="auto">
            <a:xfrm>
              <a:off x="384" y="1203"/>
              <a:ext cx="775"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r>
                <a:rPr lang="en-US" altLang="zh-CN" smtClean="0">
                  <a:solidFill>
                    <a:srgbClr val="000000"/>
                  </a:solidFill>
                </a:rPr>
                <a:t> </a:t>
              </a:r>
              <a:r>
                <a:rPr lang="zh-CN" altLang="en-US" smtClean="0">
                  <a:solidFill>
                    <a:srgbClr val="000000"/>
                  </a:solidFill>
                </a:rPr>
                <a:t>基类</a:t>
              </a:r>
              <a:r>
                <a:rPr lang="en-US" altLang="zh-CN" smtClean="0">
                  <a:solidFill>
                    <a:srgbClr val="000000"/>
                  </a:solidFill>
                </a:rPr>
                <a:t>B</a:t>
              </a:r>
            </a:p>
          </p:txBody>
        </p:sp>
        <p:sp>
          <p:nvSpPr>
            <p:cNvPr id="36878" name="Line 6"/>
            <p:cNvSpPr>
              <a:spLocks noChangeShapeType="1"/>
            </p:cNvSpPr>
            <p:nvPr/>
          </p:nvSpPr>
          <p:spPr bwMode="auto">
            <a:xfrm flipH="1" flipV="1">
              <a:off x="912" y="1536"/>
              <a:ext cx="0" cy="52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mtClean="0">
                <a:solidFill>
                  <a:srgbClr val="000000"/>
                </a:solidFill>
                <a:latin typeface="Times New Roman" pitchFamily="18" charset="0"/>
              </a:endParaRPr>
            </a:p>
          </p:txBody>
        </p:sp>
        <p:sp>
          <p:nvSpPr>
            <p:cNvPr id="36879" name="Text Box 7"/>
            <p:cNvSpPr txBox="1">
              <a:spLocks noChangeArrowheads="1"/>
            </p:cNvSpPr>
            <p:nvPr/>
          </p:nvSpPr>
          <p:spPr bwMode="auto">
            <a:xfrm>
              <a:off x="1440" y="1214"/>
              <a:ext cx="788"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r>
                <a:rPr lang="en-US" altLang="zh-CN" smtClean="0">
                  <a:solidFill>
                    <a:srgbClr val="000000"/>
                  </a:solidFill>
                </a:rPr>
                <a:t> </a:t>
              </a:r>
              <a:r>
                <a:rPr lang="zh-CN" altLang="en-US" smtClean="0">
                  <a:solidFill>
                    <a:srgbClr val="000000"/>
                  </a:solidFill>
                </a:rPr>
                <a:t>基类</a:t>
              </a:r>
              <a:r>
                <a:rPr lang="en-US" altLang="zh-CN" smtClean="0">
                  <a:solidFill>
                    <a:srgbClr val="000000"/>
                  </a:solidFill>
                </a:rPr>
                <a:t>C</a:t>
              </a:r>
            </a:p>
          </p:txBody>
        </p:sp>
        <p:sp>
          <p:nvSpPr>
            <p:cNvPr id="36880" name="Text Box 9"/>
            <p:cNvSpPr txBox="1">
              <a:spLocks noChangeArrowheads="1"/>
            </p:cNvSpPr>
            <p:nvPr/>
          </p:nvSpPr>
          <p:spPr bwMode="auto">
            <a:xfrm>
              <a:off x="352" y="579"/>
              <a:ext cx="844"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r>
                <a:rPr lang="en-US" altLang="zh-CN" smtClean="0">
                  <a:solidFill>
                    <a:srgbClr val="000000"/>
                  </a:solidFill>
                </a:rPr>
                <a:t> </a:t>
              </a:r>
              <a:r>
                <a:rPr lang="zh-CN" altLang="en-US" smtClean="0">
                  <a:solidFill>
                    <a:srgbClr val="000000"/>
                  </a:solidFill>
                </a:rPr>
                <a:t>基类</a:t>
              </a:r>
              <a:r>
                <a:rPr lang="en-US" altLang="zh-CN" smtClean="0">
                  <a:solidFill>
                    <a:srgbClr val="000000"/>
                  </a:solidFill>
                </a:rPr>
                <a:t>A </a:t>
              </a:r>
            </a:p>
          </p:txBody>
        </p:sp>
        <p:sp>
          <p:nvSpPr>
            <p:cNvPr id="36881" name="Text Box 10"/>
            <p:cNvSpPr txBox="1">
              <a:spLocks noChangeArrowheads="1"/>
            </p:cNvSpPr>
            <p:nvPr/>
          </p:nvSpPr>
          <p:spPr bwMode="auto">
            <a:xfrm>
              <a:off x="1408" y="590"/>
              <a:ext cx="788"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r>
                <a:rPr lang="en-US" altLang="zh-CN" smtClean="0">
                  <a:solidFill>
                    <a:srgbClr val="000000"/>
                  </a:solidFill>
                </a:rPr>
                <a:t> </a:t>
              </a:r>
              <a:r>
                <a:rPr lang="zh-CN" altLang="en-US" smtClean="0">
                  <a:solidFill>
                    <a:srgbClr val="000000"/>
                  </a:solidFill>
                </a:rPr>
                <a:t>基类</a:t>
              </a:r>
              <a:r>
                <a:rPr lang="en-US" altLang="zh-CN" smtClean="0">
                  <a:solidFill>
                    <a:srgbClr val="000000"/>
                  </a:solidFill>
                </a:rPr>
                <a:t>A</a:t>
              </a:r>
            </a:p>
          </p:txBody>
        </p:sp>
        <p:sp>
          <p:nvSpPr>
            <p:cNvPr id="36882" name="Line 11"/>
            <p:cNvSpPr>
              <a:spLocks noChangeShapeType="1"/>
            </p:cNvSpPr>
            <p:nvPr/>
          </p:nvSpPr>
          <p:spPr bwMode="auto">
            <a:xfrm flipH="1" flipV="1">
              <a:off x="1680" y="1536"/>
              <a:ext cx="0" cy="52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mtClean="0">
                <a:solidFill>
                  <a:srgbClr val="000000"/>
                </a:solidFill>
                <a:latin typeface="Times New Roman" pitchFamily="18" charset="0"/>
              </a:endParaRPr>
            </a:p>
          </p:txBody>
        </p:sp>
        <p:sp>
          <p:nvSpPr>
            <p:cNvPr id="36883" name="Line 12"/>
            <p:cNvSpPr>
              <a:spLocks noChangeShapeType="1"/>
            </p:cNvSpPr>
            <p:nvPr/>
          </p:nvSpPr>
          <p:spPr bwMode="auto">
            <a:xfrm flipH="1" flipV="1">
              <a:off x="1680" y="912"/>
              <a:ext cx="0" cy="28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mtClean="0">
                <a:solidFill>
                  <a:srgbClr val="000000"/>
                </a:solidFill>
                <a:latin typeface="Times New Roman" pitchFamily="18" charset="0"/>
              </a:endParaRPr>
            </a:p>
          </p:txBody>
        </p:sp>
        <p:sp>
          <p:nvSpPr>
            <p:cNvPr id="36884" name="Line 13"/>
            <p:cNvSpPr>
              <a:spLocks noChangeShapeType="1"/>
            </p:cNvSpPr>
            <p:nvPr/>
          </p:nvSpPr>
          <p:spPr bwMode="auto">
            <a:xfrm flipH="1" flipV="1">
              <a:off x="864" y="912"/>
              <a:ext cx="0" cy="28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mtClean="0">
                <a:solidFill>
                  <a:srgbClr val="000000"/>
                </a:solidFill>
                <a:latin typeface="Times New Roman" pitchFamily="18" charset="0"/>
              </a:endParaRPr>
            </a:p>
          </p:txBody>
        </p:sp>
      </p:grpSp>
      <p:sp>
        <p:nvSpPr>
          <p:cNvPr id="60442" name="Text Box 26"/>
          <p:cNvSpPr txBox="1">
            <a:spLocks noChangeArrowheads="1"/>
          </p:cNvSpPr>
          <p:nvPr/>
        </p:nvSpPr>
        <p:spPr bwMode="auto">
          <a:xfrm>
            <a:off x="228600" y="1066800"/>
            <a:ext cx="50006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buClr>
                <a:srgbClr val="CC66FF"/>
              </a:buClr>
              <a:buSzPct val="130000"/>
              <a:buFont typeface="Monotype Sorts" pitchFamily="2" charset="2"/>
              <a:buChar char="`"/>
            </a:pPr>
            <a:r>
              <a:rPr lang="en-US" altLang="zh-CN" smtClean="0">
                <a:solidFill>
                  <a:srgbClr val="000000"/>
                </a:solidFill>
              </a:rPr>
              <a:t> </a:t>
            </a:r>
            <a:r>
              <a:rPr lang="zh-CN" altLang="en-US" smtClean="0">
                <a:solidFill>
                  <a:srgbClr val="000000"/>
                </a:solidFill>
              </a:rPr>
              <a:t>如右图的公有继承关系中，</a:t>
            </a:r>
          </a:p>
          <a:p>
            <a:pPr algn="l" eaLnBrk="1" hangingPunct="1"/>
            <a:r>
              <a:rPr lang="zh-CN" altLang="en-US" smtClean="0">
                <a:solidFill>
                  <a:srgbClr val="000000"/>
                </a:solidFill>
              </a:rPr>
              <a:t>     在类 </a:t>
            </a:r>
            <a:r>
              <a:rPr lang="en-US" altLang="zh-CN" smtClean="0">
                <a:solidFill>
                  <a:srgbClr val="000000"/>
                </a:solidFill>
              </a:rPr>
              <a:t>D </a:t>
            </a:r>
            <a:r>
              <a:rPr lang="zh-CN" altLang="en-US" smtClean="0">
                <a:solidFill>
                  <a:srgbClr val="000000"/>
                </a:solidFill>
              </a:rPr>
              <a:t>中包含了基类 </a:t>
            </a:r>
            <a:r>
              <a:rPr lang="en-US" altLang="zh-CN" smtClean="0">
                <a:solidFill>
                  <a:srgbClr val="000000"/>
                </a:solidFill>
              </a:rPr>
              <a:t>A </a:t>
            </a:r>
            <a:r>
              <a:rPr lang="zh-CN" altLang="en-US" smtClean="0">
                <a:solidFill>
                  <a:srgbClr val="000000"/>
                </a:solidFill>
              </a:rPr>
              <a:t>的</a:t>
            </a:r>
          </a:p>
          <a:p>
            <a:pPr algn="l" eaLnBrk="1" hangingPunct="1"/>
            <a:r>
              <a:rPr lang="zh-CN" altLang="en-US" smtClean="0">
                <a:solidFill>
                  <a:srgbClr val="000000"/>
                </a:solidFill>
              </a:rPr>
              <a:t>     两个拷贝。</a:t>
            </a:r>
          </a:p>
        </p:txBody>
      </p:sp>
      <p:sp>
        <p:nvSpPr>
          <p:cNvPr id="60443" name="Text Box 27"/>
          <p:cNvSpPr txBox="1">
            <a:spLocks noChangeArrowheads="1"/>
          </p:cNvSpPr>
          <p:nvPr/>
        </p:nvSpPr>
        <p:spPr bwMode="auto">
          <a:xfrm>
            <a:off x="228600" y="2895600"/>
            <a:ext cx="436403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buClr>
                <a:srgbClr val="CC66FF"/>
              </a:buClr>
              <a:buSzPct val="130000"/>
              <a:buFont typeface="Monotype Sorts" pitchFamily="2" charset="2"/>
              <a:buChar char="`"/>
            </a:pPr>
            <a:r>
              <a:rPr lang="en-US" altLang="zh-CN" smtClean="0">
                <a:solidFill>
                  <a:srgbClr val="000000"/>
                </a:solidFill>
              </a:rPr>
              <a:t> </a:t>
            </a:r>
            <a:r>
              <a:rPr lang="zh-CN" altLang="en-US" smtClean="0">
                <a:solidFill>
                  <a:srgbClr val="000000"/>
                </a:solidFill>
              </a:rPr>
              <a:t>在类 </a:t>
            </a:r>
            <a:r>
              <a:rPr lang="en-US" altLang="zh-CN" smtClean="0">
                <a:solidFill>
                  <a:srgbClr val="000000"/>
                </a:solidFill>
              </a:rPr>
              <a:t>D </a:t>
            </a:r>
            <a:r>
              <a:rPr lang="zh-CN" altLang="en-US" smtClean="0">
                <a:solidFill>
                  <a:srgbClr val="000000"/>
                </a:solidFill>
              </a:rPr>
              <a:t>的成员函数中，</a:t>
            </a:r>
          </a:p>
          <a:p>
            <a:pPr algn="l" eaLnBrk="1" hangingPunct="1">
              <a:buClr>
                <a:srgbClr val="CC66FF"/>
              </a:buClr>
              <a:buSzPct val="130000"/>
              <a:buFont typeface="Monotype Sorts" pitchFamily="2" charset="2"/>
              <a:buNone/>
            </a:pPr>
            <a:r>
              <a:rPr lang="zh-CN" altLang="en-US" smtClean="0">
                <a:solidFill>
                  <a:srgbClr val="000000"/>
                </a:solidFill>
              </a:rPr>
              <a:t>      欲访问 </a:t>
            </a:r>
            <a:r>
              <a:rPr lang="en-US" altLang="zh-CN" smtClean="0">
                <a:solidFill>
                  <a:srgbClr val="000000"/>
                </a:solidFill>
              </a:rPr>
              <a:t>A </a:t>
            </a:r>
            <a:r>
              <a:rPr lang="zh-CN" altLang="en-US" smtClean="0">
                <a:solidFill>
                  <a:srgbClr val="000000"/>
                </a:solidFill>
              </a:rPr>
              <a:t>的成员 </a:t>
            </a:r>
            <a:r>
              <a:rPr lang="en-US" altLang="zh-CN" smtClean="0">
                <a:solidFill>
                  <a:srgbClr val="000000"/>
                </a:solidFill>
              </a:rPr>
              <a:t>x </a:t>
            </a:r>
            <a:r>
              <a:rPr lang="zh-CN" altLang="en-US" smtClean="0">
                <a:solidFill>
                  <a:srgbClr val="000000"/>
                </a:solidFill>
              </a:rPr>
              <a:t>，</a:t>
            </a:r>
          </a:p>
          <a:p>
            <a:pPr algn="l" eaLnBrk="1" hangingPunct="1">
              <a:buClr>
                <a:srgbClr val="CC66FF"/>
              </a:buClr>
              <a:buSzPct val="130000"/>
              <a:buFont typeface="Monotype Sorts" pitchFamily="2" charset="2"/>
              <a:buNone/>
            </a:pPr>
            <a:r>
              <a:rPr lang="zh-CN" altLang="en-US" smtClean="0">
                <a:solidFill>
                  <a:srgbClr val="000000"/>
                </a:solidFill>
              </a:rPr>
              <a:t>      则必须以</a:t>
            </a:r>
          </a:p>
          <a:p>
            <a:pPr algn="l" eaLnBrk="1" hangingPunct="1">
              <a:buClr>
                <a:srgbClr val="CC66FF"/>
              </a:buClr>
              <a:buSzPct val="130000"/>
              <a:buFont typeface="Monotype Sorts" pitchFamily="2" charset="2"/>
              <a:buNone/>
            </a:pPr>
            <a:r>
              <a:rPr lang="zh-CN" altLang="en-US" smtClean="0">
                <a:solidFill>
                  <a:srgbClr val="000000"/>
                </a:solidFill>
              </a:rPr>
              <a:t>      </a:t>
            </a:r>
            <a:r>
              <a:rPr lang="en-US" altLang="zh-CN" smtClean="0">
                <a:solidFill>
                  <a:srgbClr val="FF0000"/>
                </a:solidFill>
              </a:rPr>
              <a:t>B::x</a:t>
            </a:r>
            <a:r>
              <a:rPr lang="en-US" altLang="zh-CN" smtClean="0">
                <a:solidFill>
                  <a:srgbClr val="000000"/>
                </a:solidFill>
              </a:rPr>
              <a:t>   </a:t>
            </a:r>
            <a:r>
              <a:rPr lang="zh-CN" altLang="en-US" smtClean="0">
                <a:solidFill>
                  <a:srgbClr val="000000"/>
                </a:solidFill>
              </a:rPr>
              <a:t>和  </a:t>
            </a:r>
            <a:r>
              <a:rPr lang="en-US" altLang="zh-CN" smtClean="0">
                <a:solidFill>
                  <a:srgbClr val="FF0000"/>
                </a:solidFill>
              </a:rPr>
              <a:t>C::x</a:t>
            </a:r>
            <a:r>
              <a:rPr lang="en-US" altLang="zh-CN" smtClean="0">
                <a:solidFill>
                  <a:srgbClr val="000000"/>
                </a:solidFill>
              </a:rPr>
              <a:t>  </a:t>
            </a:r>
            <a:r>
              <a:rPr lang="zh-CN" altLang="zh-CN" smtClean="0">
                <a:solidFill>
                  <a:srgbClr val="000000"/>
                </a:solidFill>
              </a:rPr>
              <a:t>区分。</a:t>
            </a:r>
            <a:endParaRPr lang="zh-CN" altLang="en-US" smtClean="0">
              <a:solidFill>
                <a:srgbClr val="000000"/>
              </a:solidFill>
            </a:endParaRPr>
          </a:p>
        </p:txBody>
      </p:sp>
      <p:grpSp>
        <p:nvGrpSpPr>
          <p:cNvPr id="36870" name="Group 34"/>
          <p:cNvGrpSpPr>
            <a:grpSpLocks/>
          </p:cNvGrpSpPr>
          <p:nvPr/>
        </p:nvGrpSpPr>
        <p:grpSpPr bwMode="auto">
          <a:xfrm>
            <a:off x="5219700" y="4267200"/>
            <a:ext cx="3095625" cy="1831975"/>
            <a:chOff x="3288" y="2886"/>
            <a:chExt cx="1950" cy="1154"/>
          </a:xfrm>
        </p:grpSpPr>
        <p:sp>
          <p:nvSpPr>
            <p:cNvPr id="36871" name="Text Box 29"/>
            <p:cNvSpPr txBox="1">
              <a:spLocks noChangeArrowheads="1"/>
            </p:cNvSpPr>
            <p:nvPr/>
          </p:nvSpPr>
          <p:spPr bwMode="auto">
            <a:xfrm>
              <a:off x="3304" y="3433"/>
              <a:ext cx="768" cy="6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r>
                <a:rPr lang="en-US" altLang="zh-CN" smtClean="0">
                  <a:solidFill>
                    <a:srgbClr val="000000"/>
                  </a:solidFill>
                </a:rPr>
                <a:t>       B              </a:t>
              </a:r>
            </a:p>
            <a:p>
              <a:pPr algn="l" eaLnBrk="1" hangingPunct="1"/>
              <a:endParaRPr lang="en-US" altLang="zh-CN" smtClean="0">
                <a:solidFill>
                  <a:srgbClr val="000000"/>
                </a:solidFill>
              </a:endParaRPr>
            </a:p>
          </p:txBody>
        </p:sp>
        <p:sp>
          <p:nvSpPr>
            <p:cNvPr id="36872" name="Text Box 30"/>
            <p:cNvSpPr txBox="1">
              <a:spLocks noChangeArrowheads="1"/>
            </p:cNvSpPr>
            <p:nvPr/>
          </p:nvSpPr>
          <p:spPr bwMode="auto">
            <a:xfrm>
              <a:off x="3288" y="2886"/>
              <a:ext cx="1950" cy="11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r>
                <a:rPr lang="en-US" altLang="zh-CN" smtClean="0">
                  <a:solidFill>
                    <a:srgbClr val="000000"/>
                  </a:solidFill>
                </a:rPr>
                <a:t>                           D</a:t>
              </a:r>
            </a:p>
            <a:p>
              <a:pPr algn="l" eaLnBrk="1" hangingPunct="1"/>
              <a:endParaRPr lang="en-US" altLang="zh-CN" smtClean="0">
                <a:solidFill>
                  <a:srgbClr val="000000"/>
                </a:solidFill>
              </a:endParaRPr>
            </a:p>
            <a:p>
              <a:pPr algn="l" eaLnBrk="1" hangingPunct="1"/>
              <a:endParaRPr lang="en-US" altLang="zh-CN" smtClean="0">
                <a:solidFill>
                  <a:srgbClr val="000000"/>
                </a:solidFill>
              </a:endParaRPr>
            </a:p>
            <a:p>
              <a:pPr algn="l" eaLnBrk="1" hangingPunct="1"/>
              <a:endParaRPr lang="en-US" altLang="zh-CN" smtClean="0">
                <a:solidFill>
                  <a:srgbClr val="000000"/>
                </a:solidFill>
              </a:endParaRPr>
            </a:p>
          </p:txBody>
        </p:sp>
        <p:sp>
          <p:nvSpPr>
            <p:cNvPr id="36873" name="Text Box 31"/>
            <p:cNvSpPr txBox="1">
              <a:spLocks noChangeArrowheads="1"/>
            </p:cNvSpPr>
            <p:nvPr/>
          </p:nvSpPr>
          <p:spPr bwMode="auto">
            <a:xfrm>
              <a:off x="3304" y="3701"/>
              <a:ext cx="284"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r>
                <a:rPr lang="en-US" altLang="zh-CN" smtClean="0">
                  <a:solidFill>
                    <a:srgbClr val="000000"/>
                  </a:solidFill>
                </a:rPr>
                <a:t>A</a:t>
              </a:r>
            </a:p>
          </p:txBody>
        </p:sp>
        <p:sp>
          <p:nvSpPr>
            <p:cNvPr id="36874" name="Text Box 32"/>
            <p:cNvSpPr txBox="1">
              <a:spLocks noChangeArrowheads="1"/>
            </p:cNvSpPr>
            <p:nvPr/>
          </p:nvSpPr>
          <p:spPr bwMode="auto">
            <a:xfrm>
              <a:off x="4067" y="3430"/>
              <a:ext cx="768" cy="6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r>
                <a:rPr lang="en-US" altLang="zh-CN" smtClean="0">
                  <a:solidFill>
                    <a:srgbClr val="000000"/>
                  </a:solidFill>
                </a:rPr>
                <a:t>       C             </a:t>
              </a:r>
            </a:p>
            <a:p>
              <a:pPr algn="l" eaLnBrk="1" hangingPunct="1"/>
              <a:endParaRPr lang="en-US" altLang="zh-CN" smtClean="0">
                <a:solidFill>
                  <a:srgbClr val="000000"/>
                </a:solidFill>
              </a:endParaRPr>
            </a:p>
          </p:txBody>
        </p:sp>
        <p:sp>
          <p:nvSpPr>
            <p:cNvPr id="36875" name="Text Box 33"/>
            <p:cNvSpPr txBox="1">
              <a:spLocks noChangeArrowheads="1"/>
            </p:cNvSpPr>
            <p:nvPr/>
          </p:nvSpPr>
          <p:spPr bwMode="auto">
            <a:xfrm>
              <a:off x="4067" y="3707"/>
              <a:ext cx="284"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r>
                <a:rPr lang="en-US" altLang="zh-CN" smtClean="0">
                  <a:solidFill>
                    <a:srgbClr val="000000"/>
                  </a:solidFill>
                </a:rPr>
                <a:t>A</a:t>
              </a:r>
            </a:p>
          </p:txBody>
        </p:sp>
      </p:grpSp>
      <p:sp>
        <p:nvSpPr>
          <p:cNvPr id="2" name="TextBox 1"/>
          <p:cNvSpPr txBox="1"/>
          <p:nvPr/>
        </p:nvSpPr>
        <p:spPr>
          <a:xfrm>
            <a:off x="5436096" y="6165304"/>
            <a:ext cx="2733441" cy="369332"/>
          </a:xfrm>
          <a:prstGeom prst="rect">
            <a:avLst/>
          </a:prstGeom>
          <a:noFill/>
        </p:spPr>
        <p:txBody>
          <a:bodyPr wrap="none" rtlCol="0">
            <a:spAutoFit/>
          </a:bodyPr>
          <a:lstStyle/>
          <a:p>
            <a:r>
              <a:rPr lang="zh-CN" altLang="en-US" sz="1800" dirty="0" smtClean="0"/>
              <a:t>一个</a:t>
            </a:r>
            <a:r>
              <a:rPr lang="en-US" altLang="zh-CN" sz="1800" dirty="0" smtClean="0"/>
              <a:t>D</a:t>
            </a:r>
            <a:r>
              <a:rPr lang="zh-CN" altLang="en-US" sz="1800" dirty="0" smtClean="0"/>
              <a:t>类对象的存储空间 </a:t>
            </a:r>
            <a:endParaRPr lang="zh-CN" altLang="en-US" sz="1800" dirty="0"/>
          </a:p>
        </p:txBody>
      </p:sp>
    </p:spTree>
    <p:extLst>
      <p:ext uri="{BB962C8B-B14F-4D97-AF65-F5344CB8AC3E}">
        <p14:creationId xmlns:p14="http://schemas.microsoft.com/office/powerpoint/2010/main" val="635553204"/>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0442"/>
                                        </p:tgtEl>
                                        <p:attrNameLst>
                                          <p:attrName>style.visibility</p:attrName>
                                        </p:attrNameLst>
                                      </p:cBhvr>
                                      <p:to>
                                        <p:strVal val="visible"/>
                                      </p:to>
                                    </p:set>
                                    <p:animEffect transition="in" filter="strips(downRight)">
                                      <p:cBhvr>
                                        <p:cTn id="7" dur="500"/>
                                        <p:tgtEl>
                                          <p:spTgt spid="60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0443"/>
                                        </p:tgtEl>
                                        <p:attrNameLst>
                                          <p:attrName>style.visibility</p:attrName>
                                        </p:attrNameLst>
                                      </p:cBhvr>
                                      <p:to>
                                        <p:strVal val="visible"/>
                                      </p:to>
                                    </p:set>
                                    <p:animEffect transition="in" filter="strips(downRight)">
                                      <p:cBhvr>
                                        <p:cTn id="12" dur="500"/>
                                        <p:tgtEl>
                                          <p:spTgt spid="60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42" grpId="0" autoUpdateAnimBg="0"/>
      <p:bldP spid="6044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7" name="Text Box 13"/>
          <p:cNvSpPr txBox="1">
            <a:spLocks noChangeArrowheads="1"/>
          </p:cNvSpPr>
          <p:nvPr/>
        </p:nvSpPr>
        <p:spPr bwMode="auto">
          <a:xfrm>
            <a:off x="304800" y="609600"/>
            <a:ext cx="49149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buClr>
                <a:srgbClr val="CC66FF"/>
              </a:buClr>
              <a:buSzPct val="130000"/>
              <a:buFont typeface="Monotype Sorts" pitchFamily="2" charset="2"/>
              <a:buChar char="`"/>
            </a:pPr>
            <a:r>
              <a:rPr lang="en-US" altLang="zh-CN" smtClean="0">
                <a:solidFill>
                  <a:srgbClr val="000000"/>
                </a:solidFill>
              </a:rPr>
              <a:t> </a:t>
            </a:r>
            <a:r>
              <a:rPr lang="zh-CN" altLang="en-US" smtClean="0">
                <a:solidFill>
                  <a:srgbClr val="000000"/>
                </a:solidFill>
              </a:rPr>
              <a:t>若欲使公共的基类</a:t>
            </a:r>
            <a:r>
              <a:rPr lang="en-US" altLang="zh-CN" smtClean="0">
                <a:solidFill>
                  <a:srgbClr val="000000"/>
                </a:solidFill>
              </a:rPr>
              <a:t>A</a:t>
            </a:r>
          </a:p>
          <a:p>
            <a:pPr algn="l" eaLnBrk="1" hangingPunct="1">
              <a:buClr>
                <a:srgbClr val="CC66FF"/>
              </a:buClr>
              <a:buSzPct val="130000"/>
              <a:buFont typeface="Monotype Sorts" pitchFamily="2" charset="2"/>
              <a:buNone/>
            </a:pPr>
            <a:r>
              <a:rPr lang="en-US" altLang="zh-CN" smtClean="0">
                <a:solidFill>
                  <a:srgbClr val="000000"/>
                </a:solidFill>
              </a:rPr>
              <a:t>     </a:t>
            </a:r>
            <a:r>
              <a:rPr lang="zh-CN" altLang="en-US" smtClean="0">
                <a:solidFill>
                  <a:srgbClr val="000000"/>
                </a:solidFill>
              </a:rPr>
              <a:t>在派生类中只有一个拷贝，</a:t>
            </a:r>
          </a:p>
          <a:p>
            <a:pPr algn="l" eaLnBrk="1" hangingPunct="1"/>
            <a:r>
              <a:rPr lang="zh-CN" altLang="en-US" smtClean="0">
                <a:solidFill>
                  <a:srgbClr val="000000"/>
                </a:solidFill>
              </a:rPr>
              <a:t>     如右图，</a:t>
            </a:r>
          </a:p>
          <a:p>
            <a:pPr algn="l" eaLnBrk="1" hangingPunct="1"/>
            <a:r>
              <a:rPr lang="zh-CN" altLang="en-US" smtClean="0">
                <a:solidFill>
                  <a:srgbClr val="000000"/>
                </a:solidFill>
              </a:rPr>
              <a:t>     可将 </a:t>
            </a:r>
            <a:r>
              <a:rPr lang="en-US" altLang="zh-CN" smtClean="0">
                <a:solidFill>
                  <a:srgbClr val="000000"/>
                </a:solidFill>
              </a:rPr>
              <a:t>A </a:t>
            </a:r>
            <a:r>
              <a:rPr lang="zh-CN" altLang="en-US" smtClean="0">
                <a:solidFill>
                  <a:srgbClr val="000000"/>
                </a:solidFill>
              </a:rPr>
              <a:t>说明成</a:t>
            </a:r>
            <a:r>
              <a:rPr lang="zh-CN" altLang="en-US" smtClean="0">
                <a:solidFill>
                  <a:srgbClr val="FF0000"/>
                </a:solidFill>
              </a:rPr>
              <a:t>虚基类</a:t>
            </a:r>
            <a:r>
              <a:rPr lang="zh-CN" altLang="en-US" smtClean="0">
                <a:solidFill>
                  <a:srgbClr val="000000"/>
                </a:solidFill>
              </a:rPr>
              <a:t>。     </a:t>
            </a:r>
          </a:p>
        </p:txBody>
      </p:sp>
      <p:sp>
        <p:nvSpPr>
          <p:cNvPr id="62478" name="Text Box 14"/>
          <p:cNvSpPr txBox="1">
            <a:spLocks noChangeArrowheads="1"/>
          </p:cNvSpPr>
          <p:nvPr/>
        </p:nvSpPr>
        <p:spPr bwMode="auto">
          <a:xfrm>
            <a:off x="228600" y="2895600"/>
            <a:ext cx="464661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buClr>
                <a:srgbClr val="CC66FF"/>
              </a:buClr>
              <a:buSzPct val="130000"/>
              <a:buFont typeface="Monotype Sorts" pitchFamily="2" charset="2"/>
              <a:buChar char="`"/>
            </a:pPr>
            <a:r>
              <a:rPr lang="en-US" altLang="zh-CN" smtClean="0">
                <a:solidFill>
                  <a:srgbClr val="000000"/>
                </a:solidFill>
              </a:rPr>
              <a:t> </a:t>
            </a:r>
            <a:r>
              <a:rPr lang="zh-CN" altLang="en-US" smtClean="0">
                <a:solidFill>
                  <a:srgbClr val="000000"/>
                </a:solidFill>
              </a:rPr>
              <a:t>说明的方法：</a:t>
            </a:r>
          </a:p>
          <a:p>
            <a:pPr algn="l" eaLnBrk="1" hangingPunct="1">
              <a:buClr>
                <a:srgbClr val="CC66FF"/>
              </a:buClr>
              <a:buSzPct val="130000"/>
              <a:buFont typeface="Monotype Sorts" pitchFamily="2" charset="2"/>
              <a:buNone/>
            </a:pPr>
            <a:r>
              <a:rPr lang="zh-CN" altLang="en-US" smtClean="0">
                <a:solidFill>
                  <a:srgbClr val="000000"/>
                </a:solidFill>
              </a:rPr>
              <a:t>      继承时，在基类的类名前</a:t>
            </a:r>
          </a:p>
          <a:p>
            <a:pPr algn="l" eaLnBrk="1" hangingPunct="1">
              <a:buClr>
                <a:srgbClr val="CC66FF"/>
              </a:buClr>
              <a:buSzPct val="130000"/>
              <a:buFont typeface="Monotype Sorts" pitchFamily="2" charset="2"/>
              <a:buNone/>
            </a:pPr>
            <a:r>
              <a:rPr lang="zh-CN" altLang="en-US" smtClean="0">
                <a:solidFill>
                  <a:srgbClr val="000000"/>
                </a:solidFill>
              </a:rPr>
              <a:t>      加上关键词：</a:t>
            </a:r>
            <a:r>
              <a:rPr lang="en-US" altLang="zh-CN" smtClean="0">
                <a:solidFill>
                  <a:srgbClr val="FF0000"/>
                </a:solidFill>
              </a:rPr>
              <a:t>virtual </a:t>
            </a:r>
          </a:p>
        </p:txBody>
      </p:sp>
      <p:grpSp>
        <p:nvGrpSpPr>
          <p:cNvPr id="37892" name="Group 15"/>
          <p:cNvGrpSpPr>
            <a:grpSpLocks/>
          </p:cNvGrpSpPr>
          <p:nvPr/>
        </p:nvGrpSpPr>
        <p:grpSpPr bwMode="auto">
          <a:xfrm>
            <a:off x="5562600" y="990600"/>
            <a:ext cx="2930525" cy="2890838"/>
            <a:chOff x="2976" y="1621"/>
            <a:chExt cx="1846" cy="1821"/>
          </a:xfrm>
        </p:grpSpPr>
        <p:sp>
          <p:nvSpPr>
            <p:cNvPr id="37899" name="Text Box 16"/>
            <p:cNvSpPr txBox="1">
              <a:spLocks noChangeArrowheads="1"/>
            </p:cNvSpPr>
            <p:nvPr/>
          </p:nvSpPr>
          <p:spPr bwMode="auto">
            <a:xfrm>
              <a:off x="3264" y="3109"/>
              <a:ext cx="1237"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r>
                <a:rPr lang="en-US" altLang="zh-CN" smtClean="0">
                  <a:solidFill>
                    <a:srgbClr val="000000"/>
                  </a:solidFill>
                </a:rPr>
                <a:t>      </a:t>
              </a:r>
              <a:r>
                <a:rPr lang="zh-CN" altLang="en-US" smtClean="0">
                  <a:solidFill>
                    <a:srgbClr val="000000"/>
                  </a:solidFill>
                </a:rPr>
                <a:t>类</a:t>
              </a:r>
              <a:r>
                <a:rPr lang="en-US" altLang="zh-CN" smtClean="0">
                  <a:solidFill>
                    <a:srgbClr val="000000"/>
                  </a:solidFill>
                </a:rPr>
                <a:t>D       </a:t>
              </a:r>
            </a:p>
          </p:txBody>
        </p:sp>
        <p:sp>
          <p:nvSpPr>
            <p:cNvPr id="37900" name="Text Box 17"/>
            <p:cNvSpPr txBox="1">
              <a:spLocks noChangeArrowheads="1"/>
            </p:cNvSpPr>
            <p:nvPr/>
          </p:nvSpPr>
          <p:spPr bwMode="auto">
            <a:xfrm>
              <a:off x="2976" y="2245"/>
              <a:ext cx="777"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r>
                <a:rPr lang="en-US" altLang="zh-CN" smtClean="0">
                  <a:solidFill>
                    <a:srgbClr val="000000"/>
                  </a:solidFill>
                </a:rPr>
                <a:t> </a:t>
              </a:r>
              <a:r>
                <a:rPr lang="zh-CN" altLang="en-US" smtClean="0">
                  <a:solidFill>
                    <a:srgbClr val="000000"/>
                  </a:solidFill>
                </a:rPr>
                <a:t>基类</a:t>
              </a:r>
              <a:r>
                <a:rPr lang="en-US" altLang="zh-CN" smtClean="0">
                  <a:solidFill>
                    <a:srgbClr val="000000"/>
                  </a:solidFill>
                </a:rPr>
                <a:t>B</a:t>
              </a:r>
            </a:p>
          </p:txBody>
        </p:sp>
        <p:sp>
          <p:nvSpPr>
            <p:cNvPr id="37901" name="Line 18"/>
            <p:cNvSpPr>
              <a:spLocks noChangeShapeType="1"/>
            </p:cNvSpPr>
            <p:nvPr/>
          </p:nvSpPr>
          <p:spPr bwMode="auto">
            <a:xfrm flipH="1" flipV="1">
              <a:off x="3504" y="2578"/>
              <a:ext cx="0" cy="52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mtClean="0">
                <a:solidFill>
                  <a:srgbClr val="000000"/>
                </a:solidFill>
                <a:latin typeface="Times New Roman" pitchFamily="18" charset="0"/>
              </a:endParaRPr>
            </a:p>
          </p:txBody>
        </p:sp>
        <p:sp>
          <p:nvSpPr>
            <p:cNvPr id="37902" name="Text Box 19"/>
            <p:cNvSpPr txBox="1">
              <a:spLocks noChangeArrowheads="1"/>
            </p:cNvSpPr>
            <p:nvPr/>
          </p:nvSpPr>
          <p:spPr bwMode="auto">
            <a:xfrm>
              <a:off x="4032" y="2256"/>
              <a:ext cx="790"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r>
                <a:rPr lang="en-US" altLang="zh-CN" smtClean="0">
                  <a:solidFill>
                    <a:srgbClr val="000000"/>
                  </a:solidFill>
                </a:rPr>
                <a:t> </a:t>
              </a:r>
              <a:r>
                <a:rPr lang="zh-CN" altLang="en-US" smtClean="0">
                  <a:solidFill>
                    <a:srgbClr val="000000"/>
                  </a:solidFill>
                </a:rPr>
                <a:t>基类</a:t>
              </a:r>
              <a:r>
                <a:rPr lang="en-US" altLang="zh-CN" smtClean="0">
                  <a:solidFill>
                    <a:srgbClr val="000000"/>
                  </a:solidFill>
                </a:rPr>
                <a:t>C</a:t>
              </a:r>
            </a:p>
          </p:txBody>
        </p:sp>
        <p:sp>
          <p:nvSpPr>
            <p:cNvPr id="37903" name="Text Box 20"/>
            <p:cNvSpPr txBox="1">
              <a:spLocks noChangeArrowheads="1"/>
            </p:cNvSpPr>
            <p:nvPr/>
          </p:nvSpPr>
          <p:spPr bwMode="auto">
            <a:xfrm>
              <a:off x="3264" y="1621"/>
              <a:ext cx="1182"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r>
                <a:rPr lang="en-US" altLang="zh-CN" smtClean="0">
                  <a:solidFill>
                    <a:srgbClr val="000000"/>
                  </a:solidFill>
                </a:rPr>
                <a:t>    </a:t>
              </a:r>
              <a:r>
                <a:rPr lang="zh-CN" altLang="en-US" smtClean="0">
                  <a:solidFill>
                    <a:srgbClr val="000000"/>
                  </a:solidFill>
                </a:rPr>
                <a:t>基类</a:t>
              </a:r>
              <a:r>
                <a:rPr lang="en-US" altLang="zh-CN" smtClean="0">
                  <a:solidFill>
                    <a:srgbClr val="000000"/>
                  </a:solidFill>
                </a:rPr>
                <a:t>A    </a:t>
              </a:r>
            </a:p>
          </p:txBody>
        </p:sp>
        <p:sp>
          <p:nvSpPr>
            <p:cNvPr id="37904" name="Line 21"/>
            <p:cNvSpPr>
              <a:spLocks noChangeShapeType="1"/>
            </p:cNvSpPr>
            <p:nvPr/>
          </p:nvSpPr>
          <p:spPr bwMode="auto">
            <a:xfrm flipH="1" flipV="1">
              <a:off x="4272" y="2578"/>
              <a:ext cx="0" cy="52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mtClean="0">
                <a:solidFill>
                  <a:srgbClr val="000000"/>
                </a:solidFill>
                <a:latin typeface="Times New Roman" pitchFamily="18" charset="0"/>
              </a:endParaRPr>
            </a:p>
          </p:txBody>
        </p:sp>
        <p:sp>
          <p:nvSpPr>
            <p:cNvPr id="37905" name="Line 22"/>
            <p:cNvSpPr>
              <a:spLocks noChangeShapeType="1"/>
            </p:cNvSpPr>
            <p:nvPr/>
          </p:nvSpPr>
          <p:spPr bwMode="auto">
            <a:xfrm flipH="1" flipV="1">
              <a:off x="4272" y="1954"/>
              <a:ext cx="0" cy="28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mtClean="0">
                <a:solidFill>
                  <a:srgbClr val="000000"/>
                </a:solidFill>
                <a:latin typeface="Times New Roman" pitchFamily="18" charset="0"/>
              </a:endParaRPr>
            </a:p>
          </p:txBody>
        </p:sp>
        <p:sp>
          <p:nvSpPr>
            <p:cNvPr id="37906" name="Line 23"/>
            <p:cNvSpPr>
              <a:spLocks noChangeShapeType="1"/>
            </p:cNvSpPr>
            <p:nvPr/>
          </p:nvSpPr>
          <p:spPr bwMode="auto">
            <a:xfrm flipH="1" flipV="1">
              <a:off x="3456" y="1954"/>
              <a:ext cx="0" cy="28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mtClean="0">
                <a:solidFill>
                  <a:srgbClr val="000000"/>
                </a:solidFill>
                <a:latin typeface="Times New Roman" pitchFamily="18" charset="0"/>
              </a:endParaRPr>
            </a:p>
          </p:txBody>
        </p:sp>
      </p:grpSp>
      <p:sp>
        <p:nvSpPr>
          <p:cNvPr id="62488" name="Text Box 24"/>
          <p:cNvSpPr txBox="1">
            <a:spLocks noChangeArrowheads="1"/>
          </p:cNvSpPr>
          <p:nvPr/>
        </p:nvSpPr>
        <p:spPr bwMode="auto">
          <a:xfrm>
            <a:off x="827088" y="4797425"/>
            <a:ext cx="4249737"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r>
              <a:rPr lang="zh-CN" altLang="en-US" smtClean="0">
                <a:solidFill>
                  <a:srgbClr val="FF0000"/>
                </a:solidFill>
              </a:rPr>
              <a:t>例</a:t>
            </a:r>
            <a:r>
              <a:rPr lang="en-US" altLang="zh-CN" smtClean="0">
                <a:solidFill>
                  <a:srgbClr val="FF0000"/>
                </a:solidFill>
              </a:rPr>
              <a:t>12.10</a:t>
            </a:r>
            <a:r>
              <a:rPr lang="en-US" altLang="zh-CN" smtClean="0">
                <a:solidFill>
                  <a:srgbClr val="000000"/>
                </a:solidFill>
              </a:rPr>
              <a:t>   </a:t>
            </a:r>
            <a:r>
              <a:rPr lang="zh-CN" altLang="en-US" smtClean="0">
                <a:solidFill>
                  <a:srgbClr val="000000"/>
                </a:solidFill>
              </a:rPr>
              <a:t>虚基类的例子</a:t>
            </a:r>
          </a:p>
          <a:p>
            <a:pPr algn="l" eaLnBrk="1" hangingPunct="1"/>
            <a:endParaRPr lang="zh-CN" altLang="en-US" smtClean="0">
              <a:solidFill>
                <a:srgbClr val="000000"/>
              </a:solidFill>
            </a:endParaRPr>
          </a:p>
          <a:p>
            <a:pPr algn="l" eaLnBrk="1" hangingPunct="1"/>
            <a:r>
              <a:rPr lang="zh-CN" altLang="en-US" smtClean="0">
                <a:solidFill>
                  <a:srgbClr val="000000"/>
                </a:solidFill>
              </a:rPr>
              <a:t>见下页： </a:t>
            </a:r>
          </a:p>
        </p:txBody>
      </p:sp>
      <p:grpSp>
        <p:nvGrpSpPr>
          <p:cNvPr id="37894" name="Group 25"/>
          <p:cNvGrpSpPr>
            <a:grpSpLocks/>
          </p:cNvGrpSpPr>
          <p:nvPr/>
        </p:nvGrpSpPr>
        <p:grpSpPr bwMode="auto">
          <a:xfrm>
            <a:off x="5292725" y="4365625"/>
            <a:ext cx="3095625" cy="1809750"/>
            <a:chOff x="1655" y="2478"/>
            <a:chExt cx="1950" cy="1140"/>
          </a:xfrm>
        </p:grpSpPr>
        <p:sp>
          <p:nvSpPr>
            <p:cNvPr id="37895" name="Text Box 26"/>
            <p:cNvSpPr txBox="1">
              <a:spLocks noChangeArrowheads="1"/>
            </p:cNvSpPr>
            <p:nvPr/>
          </p:nvSpPr>
          <p:spPr bwMode="auto">
            <a:xfrm>
              <a:off x="1672" y="3002"/>
              <a:ext cx="768" cy="6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r>
                <a:rPr lang="en-US" altLang="zh-CN" smtClean="0">
                  <a:solidFill>
                    <a:srgbClr val="000000"/>
                  </a:solidFill>
                </a:rPr>
                <a:t>       </a:t>
              </a:r>
            </a:p>
            <a:p>
              <a:pPr algn="l" eaLnBrk="1" hangingPunct="1"/>
              <a:r>
                <a:rPr lang="en-US" altLang="zh-CN" smtClean="0">
                  <a:solidFill>
                    <a:srgbClr val="000000"/>
                  </a:solidFill>
                </a:rPr>
                <a:t>B              </a:t>
              </a:r>
            </a:p>
          </p:txBody>
        </p:sp>
        <p:sp>
          <p:nvSpPr>
            <p:cNvPr id="37896" name="Text Box 27"/>
            <p:cNvSpPr txBox="1">
              <a:spLocks noChangeArrowheads="1"/>
            </p:cNvSpPr>
            <p:nvPr/>
          </p:nvSpPr>
          <p:spPr bwMode="auto">
            <a:xfrm>
              <a:off x="1655" y="2478"/>
              <a:ext cx="1950" cy="11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r>
                <a:rPr lang="en-US" altLang="zh-CN" dirty="0" smtClean="0">
                  <a:solidFill>
                    <a:srgbClr val="000000"/>
                  </a:solidFill>
                </a:rPr>
                <a:t>                           D</a:t>
              </a:r>
            </a:p>
            <a:p>
              <a:pPr algn="l" eaLnBrk="1" hangingPunct="1"/>
              <a:endParaRPr lang="en-US" altLang="zh-CN" dirty="0" smtClean="0">
                <a:solidFill>
                  <a:srgbClr val="000000"/>
                </a:solidFill>
              </a:endParaRPr>
            </a:p>
            <a:p>
              <a:pPr algn="l" eaLnBrk="1" hangingPunct="1"/>
              <a:endParaRPr lang="en-US" altLang="zh-CN" dirty="0" smtClean="0">
                <a:solidFill>
                  <a:srgbClr val="000000"/>
                </a:solidFill>
              </a:endParaRPr>
            </a:p>
            <a:p>
              <a:pPr algn="l" eaLnBrk="1" hangingPunct="1"/>
              <a:endParaRPr lang="en-US" altLang="zh-CN" dirty="0" smtClean="0">
                <a:solidFill>
                  <a:srgbClr val="000000"/>
                </a:solidFill>
              </a:endParaRPr>
            </a:p>
          </p:txBody>
        </p:sp>
        <p:sp>
          <p:nvSpPr>
            <p:cNvPr id="37897" name="Text Box 28"/>
            <p:cNvSpPr txBox="1">
              <a:spLocks noChangeArrowheads="1"/>
            </p:cNvSpPr>
            <p:nvPr/>
          </p:nvSpPr>
          <p:spPr bwMode="auto">
            <a:xfrm>
              <a:off x="2154" y="2750"/>
              <a:ext cx="768" cy="6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r>
                <a:rPr lang="en-US" altLang="zh-CN" smtClean="0">
                  <a:solidFill>
                    <a:srgbClr val="000000"/>
                  </a:solidFill>
                </a:rPr>
                <a:t>       C             </a:t>
              </a:r>
            </a:p>
            <a:p>
              <a:pPr algn="l" eaLnBrk="1" hangingPunct="1"/>
              <a:endParaRPr lang="en-US" altLang="zh-CN" smtClean="0">
                <a:solidFill>
                  <a:srgbClr val="000000"/>
                </a:solidFill>
              </a:endParaRPr>
            </a:p>
          </p:txBody>
        </p:sp>
        <p:sp>
          <p:nvSpPr>
            <p:cNvPr id="37898" name="Text Box 29"/>
            <p:cNvSpPr txBox="1">
              <a:spLocks noChangeArrowheads="1"/>
            </p:cNvSpPr>
            <p:nvPr/>
          </p:nvSpPr>
          <p:spPr bwMode="auto">
            <a:xfrm>
              <a:off x="2154" y="3013"/>
              <a:ext cx="284"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l" eaLnBrk="1" hangingPunct="1"/>
              <a:r>
                <a:rPr lang="en-US" altLang="zh-CN" smtClean="0">
                  <a:solidFill>
                    <a:srgbClr val="000000"/>
                  </a:solidFill>
                </a:rPr>
                <a:t>A</a:t>
              </a:r>
            </a:p>
          </p:txBody>
        </p:sp>
      </p:grpSp>
      <p:sp>
        <p:nvSpPr>
          <p:cNvPr id="19" name="TextBox 18"/>
          <p:cNvSpPr txBox="1"/>
          <p:nvPr/>
        </p:nvSpPr>
        <p:spPr>
          <a:xfrm>
            <a:off x="5436096" y="6165304"/>
            <a:ext cx="2733441" cy="369332"/>
          </a:xfrm>
          <a:prstGeom prst="rect">
            <a:avLst/>
          </a:prstGeom>
          <a:noFill/>
        </p:spPr>
        <p:txBody>
          <a:bodyPr wrap="none" rtlCol="0">
            <a:spAutoFit/>
          </a:bodyPr>
          <a:lstStyle/>
          <a:p>
            <a:r>
              <a:rPr lang="zh-CN" altLang="en-US" sz="1800" dirty="0" smtClean="0"/>
              <a:t>一个</a:t>
            </a:r>
            <a:r>
              <a:rPr lang="en-US" altLang="zh-CN" sz="1800" dirty="0" smtClean="0"/>
              <a:t>D</a:t>
            </a:r>
            <a:r>
              <a:rPr lang="zh-CN" altLang="en-US" sz="1800" dirty="0" smtClean="0"/>
              <a:t>类对象的存储空间 </a:t>
            </a:r>
            <a:endParaRPr lang="zh-CN" altLang="en-US" sz="1800" dirty="0"/>
          </a:p>
        </p:txBody>
      </p:sp>
    </p:spTree>
    <p:extLst>
      <p:ext uri="{BB962C8B-B14F-4D97-AF65-F5344CB8AC3E}">
        <p14:creationId xmlns:p14="http://schemas.microsoft.com/office/powerpoint/2010/main" val="324293819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2477"/>
                                        </p:tgtEl>
                                        <p:attrNameLst>
                                          <p:attrName>style.visibility</p:attrName>
                                        </p:attrNameLst>
                                      </p:cBhvr>
                                      <p:to>
                                        <p:strVal val="visible"/>
                                      </p:to>
                                    </p:set>
                                    <p:animEffect transition="in" filter="strips(downRight)">
                                      <p:cBhvr>
                                        <p:cTn id="7" dur="500"/>
                                        <p:tgtEl>
                                          <p:spTgt spid="624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2478"/>
                                        </p:tgtEl>
                                        <p:attrNameLst>
                                          <p:attrName>style.visibility</p:attrName>
                                        </p:attrNameLst>
                                      </p:cBhvr>
                                      <p:to>
                                        <p:strVal val="visible"/>
                                      </p:to>
                                    </p:set>
                                    <p:animEffect transition="in" filter="strips(downRight)">
                                      <p:cBhvr>
                                        <p:cTn id="12" dur="500"/>
                                        <p:tgtEl>
                                          <p:spTgt spid="624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488"/>
                                        </p:tgtEl>
                                        <p:attrNameLst>
                                          <p:attrName>style.visibility</p:attrName>
                                        </p:attrNameLst>
                                      </p:cBhvr>
                                      <p:to>
                                        <p:strVal val="visible"/>
                                      </p:to>
                                    </p:set>
                                    <p:animEffect transition="in" filter="blinds(horizontal)">
                                      <p:cBhvr>
                                        <p:cTn id="17" dur="500"/>
                                        <p:tgtEl>
                                          <p:spTgt spid="62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7" grpId="0" autoUpdateAnimBg="0"/>
      <p:bldP spid="62478" grpId="0" autoUpdateAnimBg="0"/>
      <p:bldP spid="6248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1" name="Text Box 11"/>
          <p:cNvSpPr txBox="1">
            <a:spLocks noChangeArrowheads="1"/>
          </p:cNvSpPr>
          <p:nvPr/>
        </p:nvSpPr>
        <p:spPr bwMode="auto">
          <a:xfrm>
            <a:off x="228600" y="76200"/>
            <a:ext cx="7924800" cy="649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t>class  A</a:t>
            </a:r>
          </a:p>
          <a:p>
            <a:pPr algn="l"/>
            <a:r>
              <a:rPr lang="en-US" altLang="zh-CN"/>
              <a:t>{ </a:t>
            </a:r>
          </a:p>
          <a:p>
            <a:pPr algn="l"/>
            <a:r>
              <a:rPr lang="en-US" altLang="zh-CN"/>
              <a:t>    protected:   int  x;</a:t>
            </a:r>
          </a:p>
          <a:p>
            <a:pPr algn="l"/>
            <a:r>
              <a:rPr lang="en-US" altLang="zh-CN"/>
              <a:t>    public:   A(int a=0){ x=a; }</a:t>
            </a:r>
          </a:p>
          <a:p>
            <a:pPr algn="l"/>
            <a:r>
              <a:rPr lang="en-US" altLang="zh-CN"/>
              <a:t>};</a:t>
            </a:r>
          </a:p>
          <a:p>
            <a:pPr algn="l"/>
            <a:r>
              <a:rPr lang="en-US" altLang="zh-CN"/>
              <a:t>class  B: </a:t>
            </a:r>
            <a:r>
              <a:rPr lang="en-US" altLang="zh-CN">
                <a:solidFill>
                  <a:srgbClr val="FF0000"/>
                </a:solidFill>
              </a:rPr>
              <a:t>virtual</a:t>
            </a:r>
            <a:r>
              <a:rPr lang="en-US" altLang="zh-CN"/>
              <a:t>  public  A </a:t>
            </a:r>
          </a:p>
          <a:p>
            <a:pPr algn="l"/>
            <a:r>
              <a:rPr lang="en-US" altLang="zh-CN"/>
              <a:t>{</a:t>
            </a:r>
          </a:p>
          <a:p>
            <a:pPr algn="l"/>
            <a:r>
              <a:rPr lang="en-US" altLang="zh-CN"/>
              <a:t>    protected: int  y;</a:t>
            </a:r>
          </a:p>
          <a:p>
            <a:pPr algn="l"/>
            <a:r>
              <a:rPr lang="en-US" altLang="zh-CN"/>
              <a:t>    public: B(int a=0, int b=0):</a:t>
            </a:r>
            <a:r>
              <a:rPr lang="en-US" altLang="zh-CN">
                <a:solidFill>
                  <a:schemeClr val="accent2"/>
                </a:solidFill>
              </a:rPr>
              <a:t>A(a)</a:t>
            </a:r>
            <a:r>
              <a:rPr lang="en-US" altLang="zh-CN"/>
              <a:t>   { y=b; }</a:t>
            </a:r>
          </a:p>
          <a:p>
            <a:pPr algn="l"/>
            <a:r>
              <a:rPr lang="en-US" altLang="zh-CN"/>
              <a:t>};</a:t>
            </a:r>
          </a:p>
          <a:p>
            <a:pPr algn="l"/>
            <a:r>
              <a:rPr lang="en-US" altLang="zh-CN"/>
              <a:t>class  C:  public </a:t>
            </a:r>
            <a:r>
              <a:rPr lang="en-US" altLang="zh-CN">
                <a:solidFill>
                  <a:srgbClr val="FF0000"/>
                </a:solidFill>
              </a:rPr>
              <a:t>virtual</a:t>
            </a:r>
            <a:r>
              <a:rPr lang="en-US" altLang="zh-CN"/>
              <a:t> A</a:t>
            </a:r>
          </a:p>
          <a:p>
            <a:pPr algn="l"/>
            <a:r>
              <a:rPr lang="en-US" altLang="zh-CN"/>
              <a:t>{</a:t>
            </a:r>
          </a:p>
          <a:p>
            <a:pPr algn="l"/>
            <a:r>
              <a:rPr lang="en-US" altLang="zh-CN"/>
              <a:t>    protected: int  z;</a:t>
            </a:r>
          </a:p>
          <a:p>
            <a:pPr algn="l"/>
            <a:r>
              <a:rPr lang="en-US" altLang="zh-CN"/>
              <a:t>    public: C(int a=0, int c=0):</a:t>
            </a:r>
            <a:r>
              <a:rPr lang="en-US" altLang="zh-CN">
                <a:solidFill>
                  <a:schemeClr val="accent2"/>
                </a:solidFill>
              </a:rPr>
              <a:t>A(a)</a:t>
            </a:r>
            <a:r>
              <a:rPr lang="en-US" altLang="zh-CN"/>
              <a:t>   { z=c; }</a:t>
            </a:r>
          </a:p>
          <a:p>
            <a:pPr algn="l"/>
            <a:r>
              <a:rPr lang="en-US" altLang="zh-CN"/>
              <a:t>};</a:t>
            </a:r>
          </a:p>
        </p:txBody>
      </p:sp>
      <p:sp>
        <p:nvSpPr>
          <p:cNvPr id="61452" name="Line 12"/>
          <p:cNvSpPr>
            <a:spLocks noChangeShapeType="1"/>
          </p:cNvSpPr>
          <p:nvPr/>
        </p:nvSpPr>
        <p:spPr bwMode="auto">
          <a:xfrm>
            <a:off x="0" y="22860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3" name="Line 13"/>
          <p:cNvSpPr>
            <a:spLocks noChangeShapeType="1"/>
          </p:cNvSpPr>
          <p:nvPr/>
        </p:nvSpPr>
        <p:spPr bwMode="auto">
          <a:xfrm>
            <a:off x="0" y="44196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5" name="AutoShape 15"/>
          <p:cNvSpPr>
            <a:spLocks noChangeArrowheads="1"/>
          </p:cNvSpPr>
          <p:nvPr/>
        </p:nvSpPr>
        <p:spPr bwMode="auto">
          <a:xfrm>
            <a:off x="4876800" y="1066800"/>
            <a:ext cx="4572000" cy="1752600"/>
          </a:xfrm>
          <a:prstGeom prst="cloudCallout">
            <a:avLst>
              <a:gd name="adj1" fmla="val -58995"/>
              <a:gd name="adj2" fmla="val 73278"/>
            </a:avLst>
          </a:prstGeom>
          <a:solidFill>
            <a:srgbClr val="FFFFCC"/>
          </a:solidFill>
          <a:ln w="25400">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zh-CN" altLang="en-US"/>
              <a:t>注意： </a:t>
            </a:r>
            <a:r>
              <a:rPr lang="en-US" altLang="zh-CN" sz="2400">
                <a:solidFill>
                  <a:srgbClr val="FF0000"/>
                </a:solidFill>
              </a:rPr>
              <a:t>virtual </a:t>
            </a:r>
            <a:r>
              <a:rPr lang="zh-CN" altLang="en-US" sz="3200"/>
              <a:t>的</a:t>
            </a:r>
            <a:r>
              <a:rPr lang="zh-CN" altLang="en-US"/>
              <a:t>位置。</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55"/>
                                        </p:tgtEl>
                                        <p:attrNameLst>
                                          <p:attrName>style.visibility</p:attrName>
                                        </p:attrNameLst>
                                      </p:cBhvr>
                                      <p:to>
                                        <p:strVal val="visible"/>
                                      </p:to>
                                    </p:set>
                                    <p:animEffect transition="in" filter="box(out)">
                                      <p:cBhvr>
                                        <p:cTn id="7" dur="500"/>
                                        <p:tgtEl>
                                          <p:spTgt spid="61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5"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0" y="76200"/>
            <a:ext cx="8915400" cy="68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a:t>class  D:  </a:t>
            </a:r>
            <a:r>
              <a:rPr lang="en-US" altLang="zh-CN" sz="2400" dirty="0">
                <a:solidFill>
                  <a:srgbClr val="FF0000"/>
                </a:solidFill>
              </a:rPr>
              <a:t>public  B, public  C</a:t>
            </a:r>
            <a:endParaRPr lang="en-US" altLang="zh-CN" sz="2400" dirty="0"/>
          </a:p>
          <a:p>
            <a:pPr algn="l"/>
            <a:r>
              <a:rPr lang="en-US" altLang="zh-CN" sz="2400" dirty="0"/>
              <a:t>{ </a:t>
            </a:r>
          </a:p>
          <a:p>
            <a:pPr algn="l"/>
            <a:r>
              <a:rPr lang="en-US" altLang="zh-CN" dirty="0"/>
              <a:t>   protected:</a:t>
            </a:r>
            <a:r>
              <a:rPr lang="en-US" altLang="zh-CN" sz="2400" dirty="0"/>
              <a:t> </a:t>
            </a:r>
            <a:r>
              <a:rPr lang="en-US" altLang="zh-CN" sz="2400" dirty="0" err="1"/>
              <a:t>int</a:t>
            </a:r>
            <a:r>
              <a:rPr lang="en-US" altLang="zh-CN" sz="2400" dirty="0"/>
              <a:t>  k;                                        B(a1, b), C(a2, c), k(d) </a:t>
            </a:r>
          </a:p>
          <a:p>
            <a:pPr algn="l"/>
            <a:r>
              <a:rPr lang="en-US" altLang="zh-CN" sz="2400" dirty="0"/>
              <a:t>   public: D(</a:t>
            </a:r>
            <a:r>
              <a:rPr lang="en-US" altLang="zh-CN" sz="2400" dirty="0" err="1"/>
              <a:t>int</a:t>
            </a:r>
            <a:r>
              <a:rPr lang="en-US" altLang="zh-CN" sz="2400" dirty="0"/>
              <a:t> a1=0, </a:t>
            </a:r>
            <a:r>
              <a:rPr lang="en-US" altLang="zh-CN" sz="2400" dirty="0" err="1"/>
              <a:t>int</a:t>
            </a:r>
            <a:r>
              <a:rPr lang="en-US" altLang="zh-CN" sz="2400" dirty="0"/>
              <a:t> a2=0, </a:t>
            </a:r>
            <a:r>
              <a:rPr lang="en-US" altLang="zh-CN" sz="2400" dirty="0" err="1"/>
              <a:t>int</a:t>
            </a:r>
            <a:r>
              <a:rPr lang="en-US" altLang="zh-CN" sz="2400" dirty="0"/>
              <a:t> b=0, </a:t>
            </a:r>
            <a:r>
              <a:rPr lang="en-US" altLang="zh-CN" sz="2400" dirty="0" err="1"/>
              <a:t>int</a:t>
            </a:r>
            <a:r>
              <a:rPr lang="en-US" altLang="zh-CN" sz="2400" dirty="0"/>
              <a:t> c=0, </a:t>
            </a:r>
            <a:r>
              <a:rPr lang="en-US" altLang="zh-CN" sz="2400" dirty="0" err="1"/>
              <a:t>int</a:t>
            </a:r>
            <a:r>
              <a:rPr lang="en-US" altLang="zh-CN" sz="2400" dirty="0"/>
              <a:t> d=0) : 	</a:t>
            </a:r>
          </a:p>
          <a:p>
            <a:pPr algn="l"/>
            <a:r>
              <a:rPr lang="en-US" altLang="zh-CN" sz="2400" dirty="0"/>
              <a:t>                {  }     </a:t>
            </a:r>
          </a:p>
          <a:p>
            <a:pPr algn="just"/>
            <a:r>
              <a:rPr lang="en-US" altLang="zh-CN" sz="2400" dirty="0"/>
              <a:t>	void Show( )</a:t>
            </a:r>
          </a:p>
          <a:p>
            <a:pPr algn="just"/>
            <a:r>
              <a:rPr lang="en-US" altLang="zh-CN" sz="2400" dirty="0"/>
              <a:t>	{	</a:t>
            </a:r>
            <a:r>
              <a:rPr lang="en-US" altLang="zh-CN" sz="2400" dirty="0" err="1"/>
              <a:t>cout</a:t>
            </a:r>
            <a:r>
              <a:rPr lang="en-US" altLang="zh-CN" sz="2400" dirty="0"/>
              <a:t> &lt;&lt; "x=" &lt;&lt; x &lt;&lt; ", ";                            </a:t>
            </a:r>
          </a:p>
          <a:p>
            <a:pPr algn="just"/>
            <a:r>
              <a:rPr lang="en-US" altLang="zh-CN" sz="2400" dirty="0"/>
              <a:t>		</a:t>
            </a:r>
            <a:r>
              <a:rPr lang="en-US" altLang="zh-CN" sz="2400" dirty="0" err="1"/>
              <a:t>cout</a:t>
            </a:r>
            <a:r>
              <a:rPr lang="en-US" altLang="zh-CN" sz="2400" dirty="0"/>
              <a:t> &lt;&lt; "y=" &lt;&lt; y &lt;&lt; ", ";</a:t>
            </a:r>
          </a:p>
          <a:p>
            <a:pPr algn="just"/>
            <a:r>
              <a:rPr lang="en-US" altLang="zh-CN" sz="2400" dirty="0"/>
              <a:t>		</a:t>
            </a:r>
            <a:r>
              <a:rPr lang="en-US" altLang="zh-CN" sz="2400" dirty="0" err="1"/>
              <a:t>cout</a:t>
            </a:r>
            <a:r>
              <a:rPr lang="en-US" altLang="zh-CN" sz="2400" dirty="0"/>
              <a:t> &lt;&lt; "z=" &lt;&lt; z &lt;&lt; ", ";</a:t>
            </a:r>
          </a:p>
          <a:p>
            <a:pPr algn="just"/>
            <a:r>
              <a:rPr lang="en-US" altLang="zh-CN" sz="2400" dirty="0"/>
              <a:t>		</a:t>
            </a:r>
            <a:r>
              <a:rPr lang="en-US" altLang="zh-CN" sz="2400" dirty="0" err="1"/>
              <a:t>cout</a:t>
            </a:r>
            <a:r>
              <a:rPr lang="en-US" altLang="zh-CN" sz="2400" dirty="0"/>
              <a:t> &lt;&lt; "k=" &lt;&lt; k &lt;&lt; </a:t>
            </a:r>
            <a:r>
              <a:rPr lang="en-US" altLang="zh-CN" sz="2400" dirty="0" err="1"/>
              <a:t>endl</a:t>
            </a:r>
            <a:r>
              <a:rPr lang="en-US" altLang="zh-CN" sz="2400" dirty="0"/>
              <a:t>;</a:t>
            </a:r>
          </a:p>
          <a:p>
            <a:pPr algn="just"/>
            <a:r>
              <a:rPr lang="en-US" altLang="zh-CN" sz="2400" dirty="0"/>
              <a:t>	}</a:t>
            </a:r>
          </a:p>
          <a:p>
            <a:pPr algn="just"/>
            <a:r>
              <a:rPr lang="en-US" altLang="zh-CN" sz="2400" dirty="0"/>
              <a:t>};</a:t>
            </a:r>
          </a:p>
          <a:p>
            <a:pPr algn="just"/>
            <a:r>
              <a:rPr lang="en-US" altLang="zh-CN" sz="2400" dirty="0" err="1" smtClean="0"/>
              <a:t>int</a:t>
            </a:r>
            <a:r>
              <a:rPr lang="en-US" altLang="zh-CN" sz="2400" dirty="0" smtClean="0"/>
              <a:t> </a:t>
            </a:r>
            <a:r>
              <a:rPr lang="en-US" altLang="zh-CN" sz="2400" dirty="0"/>
              <a:t>main(void)</a:t>
            </a:r>
          </a:p>
          <a:p>
            <a:pPr algn="just"/>
            <a:r>
              <a:rPr lang="en-US" altLang="zh-CN" sz="2400" dirty="0"/>
              <a:t>{</a:t>
            </a:r>
          </a:p>
          <a:p>
            <a:pPr algn="just"/>
            <a:r>
              <a:rPr lang="en-US" altLang="zh-CN" sz="2400" dirty="0"/>
              <a:t>	D </a:t>
            </a:r>
            <a:r>
              <a:rPr lang="en-US" altLang="zh-CN" sz="2400" dirty="0" err="1"/>
              <a:t>obj</a:t>
            </a:r>
            <a:r>
              <a:rPr lang="en-US" altLang="zh-CN" sz="2400" dirty="0"/>
              <a:t>(1, 1, 2, 3, 4);</a:t>
            </a:r>
          </a:p>
          <a:p>
            <a:pPr algn="just"/>
            <a:r>
              <a:rPr lang="en-US" altLang="zh-CN" sz="2400" dirty="0"/>
              <a:t>	</a:t>
            </a:r>
            <a:r>
              <a:rPr lang="en-US" altLang="zh-CN" sz="2400" dirty="0" err="1"/>
              <a:t>obj.Show</a:t>
            </a:r>
            <a:r>
              <a:rPr lang="en-US" altLang="zh-CN" sz="2400" dirty="0"/>
              <a:t>( );</a:t>
            </a:r>
          </a:p>
          <a:p>
            <a:pPr algn="just"/>
            <a:r>
              <a:rPr lang="en-US" altLang="zh-CN" sz="2400" dirty="0" smtClean="0"/>
              <a:t>	return </a:t>
            </a:r>
            <a:r>
              <a:rPr lang="en-US" altLang="zh-CN" sz="2400" dirty="0"/>
              <a:t>0;</a:t>
            </a:r>
          </a:p>
          <a:p>
            <a:pPr algn="just"/>
            <a:r>
              <a:rPr lang="en-US" altLang="zh-CN" sz="2400" dirty="0" smtClean="0"/>
              <a:t>}</a:t>
            </a:r>
            <a:endParaRPr lang="en-US" altLang="zh-CN" sz="2400" dirty="0"/>
          </a:p>
        </p:txBody>
      </p:sp>
      <p:sp>
        <p:nvSpPr>
          <p:cNvPr id="111619" name="Text Box 3"/>
          <p:cNvSpPr txBox="1">
            <a:spLocks noChangeArrowheads="1"/>
          </p:cNvSpPr>
          <p:nvPr/>
        </p:nvSpPr>
        <p:spPr bwMode="auto">
          <a:xfrm>
            <a:off x="4953000" y="6338888"/>
            <a:ext cx="1076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 </a:t>
            </a:r>
            <a:r>
              <a:rPr lang="zh-CN" altLang="en-US">
                <a:solidFill>
                  <a:schemeClr val="bg1"/>
                </a:solidFill>
              </a:rPr>
              <a:t>发挥</a:t>
            </a:r>
            <a:r>
              <a:rPr lang="zh-CN" altLang="en-US"/>
              <a:t> </a:t>
            </a:r>
          </a:p>
        </p:txBody>
      </p:sp>
      <p:sp>
        <p:nvSpPr>
          <p:cNvPr id="111620" name="Freeform 4"/>
          <p:cNvSpPr>
            <a:spLocks/>
          </p:cNvSpPr>
          <p:nvPr/>
        </p:nvSpPr>
        <p:spPr bwMode="auto">
          <a:xfrm>
            <a:off x="5364163" y="990600"/>
            <a:ext cx="2205037" cy="685800"/>
          </a:xfrm>
          <a:custGeom>
            <a:avLst/>
            <a:gdLst>
              <a:gd name="T0" fmla="*/ 80 w 1008"/>
              <a:gd name="T1" fmla="*/ 0 h 432"/>
              <a:gd name="T2" fmla="*/ 128 w 1008"/>
              <a:gd name="T3" fmla="*/ 192 h 432"/>
              <a:gd name="T4" fmla="*/ 848 w 1008"/>
              <a:gd name="T5" fmla="*/ 192 h 432"/>
              <a:gd name="T6" fmla="*/ 992 w 1008"/>
              <a:gd name="T7" fmla="*/ 288 h 432"/>
              <a:gd name="T8" fmla="*/ 944 w 1008"/>
              <a:gd name="T9" fmla="*/ 336 h 432"/>
              <a:gd name="T10" fmla="*/ 848 w 1008"/>
              <a:gd name="T11" fmla="*/ 432 h 432"/>
            </a:gdLst>
            <a:ahLst/>
            <a:cxnLst>
              <a:cxn ang="0">
                <a:pos x="T0" y="T1"/>
              </a:cxn>
              <a:cxn ang="0">
                <a:pos x="T2" y="T3"/>
              </a:cxn>
              <a:cxn ang="0">
                <a:pos x="T4" y="T5"/>
              </a:cxn>
              <a:cxn ang="0">
                <a:pos x="T6" y="T7"/>
              </a:cxn>
              <a:cxn ang="0">
                <a:pos x="T8" y="T9"/>
              </a:cxn>
              <a:cxn ang="0">
                <a:pos x="T10" y="T11"/>
              </a:cxn>
            </a:cxnLst>
            <a:rect l="0" t="0" r="r" b="b"/>
            <a:pathLst>
              <a:path w="1008" h="432">
                <a:moveTo>
                  <a:pt x="80" y="0"/>
                </a:moveTo>
                <a:cubicBezTo>
                  <a:pt x="40" y="80"/>
                  <a:pt x="0" y="160"/>
                  <a:pt x="128" y="192"/>
                </a:cubicBezTo>
                <a:cubicBezTo>
                  <a:pt x="256" y="224"/>
                  <a:pt x="704" y="176"/>
                  <a:pt x="848" y="192"/>
                </a:cubicBezTo>
                <a:cubicBezTo>
                  <a:pt x="992" y="208"/>
                  <a:pt x="976" y="264"/>
                  <a:pt x="992" y="288"/>
                </a:cubicBezTo>
                <a:cubicBezTo>
                  <a:pt x="1008" y="312"/>
                  <a:pt x="968" y="312"/>
                  <a:pt x="944" y="336"/>
                </a:cubicBezTo>
                <a:cubicBezTo>
                  <a:pt x="920" y="360"/>
                  <a:pt x="884" y="396"/>
                  <a:pt x="848" y="432"/>
                </a:cubicBezTo>
              </a:path>
            </a:pathLst>
          </a:custGeom>
          <a:noFill/>
          <a:ln w="38100" cap="flat" cmpd="sng">
            <a:solidFill>
              <a:srgbClr val="CC0000"/>
            </a:solidFill>
            <a:prstDash val="solid"/>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11621" name="AutoShape 5"/>
          <p:cNvSpPr>
            <a:spLocks noChangeArrowheads="1"/>
          </p:cNvSpPr>
          <p:nvPr/>
        </p:nvSpPr>
        <p:spPr bwMode="auto">
          <a:xfrm>
            <a:off x="4191000" y="4724400"/>
            <a:ext cx="3962400" cy="1219200"/>
          </a:xfrm>
          <a:prstGeom prst="roundRect">
            <a:avLst>
              <a:gd name="adj" fmla="val 16667"/>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a:t>程序的运行结果是：</a:t>
            </a:r>
          </a:p>
          <a:p>
            <a:pPr algn="l"/>
            <a:r>
              <a:rPr lang="en-US" altLang="zh-CN"/>
              <a:t>x=0, y=2, z=3, k=4</a:t>
            </a:r>
          </a:p>
        </p:txBody>
      </p:sp>
      <p:sp>
        <p:nvSpPr>
          <p:cNvPr id="111622" name="Text Box 6"/>
          <p:cNvSpPr txBox="1">
            <a:spLocks noChangeArrowheads="1"/>
          </p:cNvSpPr>
          <p:nvPr/>
        </p:nvSpPr>
        <p:spPr bwMode="auto">
          <a:xfrm>
            <a:off x="4038600" y="381000"/>
            <a:ext cx="4735513" cy="528638"/>
          </a:xfrm>
          <a:prstGeom prst="rect">
            <a:avLst/>
          </a:prstGeom>
          <a:noFill/>
          <a:ln w="952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rgbClr val="CC6600"/>
                </a:solidFill>
              </a:rPr>
              <a:t>问题：类 </a:t>
            </a:r>
            <a:r>
              <a:rPr lang="en-US" altLang="zh-CN">
                <a:solidFill>
                  <a:srgbClr val="CC6600"/>
                </a:solidFill>
              </a:rPr>
              <a:t>D </a:t>
            </a:r>
            <a:r>
              <a:rPr lang="zh-CN" altLang="en-US">
                <a:solidFill>
                  <a:srgbClr val="CC6600"/>
                </a:solidFill>
              </a:rPr>
              <a:t>有几个数据成员</a:t>
            </a:r>
            <a:r>
              <a:rPr lang="en-US" altLang="zh-CN">
                <a:solidFill>
                  <a:srgbClr val="CC6600"/>
                </a:solidFill>
              </a:rPr>
              <a:t>?</a:t>
            </a:r>
          </a:p>
        </p:txBody>
      </p:sp>
      <p:grpSp>
        <p:nvGrpSpPr>
          <p:cNvPr id="111623" name="Group 7"/>
          <p:cNvGrpSpPr>
            <a:grpSpLocks/>
          </p:cNvGrpSpPr>
          <p:nvPr/>
        </p:nvGrpSpPr>
        <p:grpSpPr bwMode="auto">
          <a:xfrm>
            <a:off x="2895600" y="1828800"/>
            <a:ext cx="7086600" cy="4648200"/>
            <a:chOff x="2016" y="1056"/>
            <a:chExt cx="3168" cy="2928"/>
          </a:xfrm>
        </p:grpSpPr>
        <p:sp>
          <p:nvSpPr>
            <p:cNvPr id="111624" name="Line 8"/>
            <p:cNvSpPr>
              <a:spLocks noChangeShapeType="1"/>
            </p:cNvSpPr>
            <p:nvPr/>
          </p:nvSpPr>
          <p:spPr bwMode="auto">
            <a:xfrm flipV="1">
              <a:off x="3312" y="1056"/>
              <a:ext cx="1344"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1625" name="AutoShape 9"/>
            <p:cNvSpPr>
              <a:spLocks noChangeArrowheads="1"/>
            </p:cNvSpPr>
            <p:nvPr/>
          </p:nvSpPr>
          <p:spPr bwMode="auto">
            <a:xfrm>
              <a:off x="2016" y="1728"/>
              <a:ext cx="3168" cy="2256"/>
            </a:xfrm>
            <a:prstGeom prst="cloudCallout">
              <a:avLst>
                <a:gd name="adj1" fmla="val 10764"/>
                <a:gd name="adj2" fmla="val -78634"/>
              </a:avLst>
            </a:prstGeom>
            <a:solidFill>
              <a:srgbClr val="FFFFD9"/>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2400"/>
                <a:t>B </a:t>
              </a:r>
              <a:r>
                <a:rPr lang="zh-CN" altLang="zh-CN" sz="2400"/>
                <a:t>和 </a:t>
              </a:r>
              <a:r>
                <a:rPr lang="en-US" altLang="zh-CN" sz="2400"/>
                <a:t>C </a:t>
              </a:r>
              <a:r>
                <a:rPr lang="zh-CN" altLang="zh-CN" sz="2400"/>
                <a:t>的构造函数中</a:t>
              </a:r>
              <a:r>
                <a:rPr lang="zh-CN" altLang="en-US" sz="2400"/>
                <a:t>，</a:t>
              </a:r>
            </a:p>
            <a:p>
              <a:pPr algn="l"/>
              <a:r>
                <a:rPr lang="zh-CN" altLang="en-US" sz="2400"/>
                <a:t>分别调用 </a:t>
              </a:r>
              <a:r>
                <a:rPr lang="en-US" altLang="zh-CN" sz="2400"/>
                <a:t>A</a:t>
              </a:r>
              <a:r>
                <a:rPr lang="zh-CN" altLang="en-US" sz="2400"/>
                <a:t>的构造函数，</a:t>
              </a:r>
            </a:p>
            <a:p>
              <a:pPr algn="l"/>
              <a:r>
                <a:rPr lang="zh-CN" altLang="en-US" sz="2400"/>
                <a:t>编译器无法确定调用哪一个来初始化</a:t>
              </a:r>
              <a:r>
                <a:rPr lang="en-US" altLang="zh-CN" sz="2400"/>
                <a:t>A</a:t>
              </a:r>
              <a:r>
                <a:rPr lang="zh-CN" altLang="en-US" sz="2400"/>
                <a:t>，</a:t>
              </a:r>
            </a:p>
            <a:p>
              <a:pPr algn="l"/>
              <a:r>
                <a:rPr lang="zh-CN" altLang="en-US" sz="2400"/>
                <a:t>在这种情况下，约定直接</a:t>
              </a:r>
            </a:p>
            <a:p>
              <a:pPr algn="l"/>
              <a:r>
                <a:rPr lang="zh-CN" altLang="en-US" sz="2400"/>
                <a:t>调用 </a:t>
              </a:r>
              <a:r>
                <a:rPr lang="en-US" altLang="zh-CN" sz="2400"/>
                <a:t>A </a:t>
              </a:r>
              <a:r>
                <a:rPr lang="zh-CN" altLang="en-US" sz="2400"/>
                <a:t>的缺省构造函数。</a:t>
              </a:r>
            </a:p>
            <a:p>
              <a:pPr algn="l"/>
              <a:r>
                <a:rPr lang="zh-CN" altLang="en-US" sz="2400"/>
                <a:t>（即使 </a:t>
              </a:r>
              <a:r>
                <a:rPr lang="en-US" altLang="zh-CN" sz="2400"/>
                <a:t>a1 </a:t>
              </a:r>
              <a:r>
                <a:rPr lang="zh-CN" altLang="en-US" sz="2400"/>
                <a:t>和 </a:t>
              </a:r>
              <a:r>
                <a:rPr lang="en-US" altLang="zh-CN" sz="2400"/>
                <a:t>a2 </a:t>
              </a:r>
              <a:r>
                <a:rPr lang="zh-CN" altLang="en-US" sz="2400"/>
                <a:t>的值相等）</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1622"/>
                                        </p:tgtEl>
                                        <p:attrNameLst>
                                          <p:attrName>style.visibility</p:attrName>
                                        </p:attrNameLst>
                                      </p:cBhvr>
                                      <p:to>
                                        <p:strVal val="visible"/>
                                      </p:to>
                                    </p:set>
                                    <p:anim calcmode="lin" valueType="num">
                                      <p:cBhvr>
                                        <p:cTn id="7" dur="1000" fill="hold"/>
                                        <p:tgtEl>
                                          <p:spTgt spid="111622"/>
                                        </p:tgtEl>
                                        <p:attrNameLst>
                                          <p:attrName>ppt_w</p:attrName>
                                        </p:attrNameLst>
                                      </p:cBhvr>
                                      <p:tavLst>
                                        <p:tav tm="0">
                                          <p:val>
                                            <p:fltVal val="0"/>
                                          </p:val>
                                        </p:tav>
                                        <p:tav tm="100000">
                                          <p:val>
                                            <p:strVal val="#ppt_w"/>
                                          </p:val>
                                        </p:tav>
                                      </p:tavLst>
                                    </p:anim>
                                    <p:anim calcmode="lin" valueType="num">
                                      <p:cBhvr>
                                        <p:cTn id="8" dur="1000" fill="hold"/>
                                        <p:tgtEl>
                                          <p:spTgt spid="111622"/>
                                        </p:tgtEl>
                                        <p:attrNameLst>
                                          <p:attrName>ppt_h</p:attrName>
                                        </p:attrNameLst>
                                      </p:cBhvr>
                                      <p:tavLst>
                                        <p:tav tm="0">
                                          <p:val>
                                            <p:fltVal val="0"/>
                                          </p:val>
                                        </p:tav>
                                        <p:tav tm="100000">
                                          <p:val>
                                            <p:strVal val="#ppt_h"/>
                                          </p:val>
                                        </p:tav>
                                      </p:tavLst>
                                    </p:anim>
                                    <p:anim calcmode="lin" valueType="num">
                                      <p:cBhvr>
                                        <p:cTn id="9" dur="1000" fill="hold"/>
                                        <p:tgtEl>
                                          <p:spTgt spid="11162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1622"/>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11162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111621">
                                            <p:bg/>
                                          </p:spTgt>
                                        </p:tgtEl>
                                        <p:attrNameLst>
                                          <p:attrName>style.visibility</p:attrName>
                                        </p:attrNameLst>
                                      </p:cBhvr>
                                      <p:to>
                                        <p:strVal val="visible"/>
                                      </p:to>
                                    </p:set>
                                    <p:anim calcmode="lin" valueType="num">
                                      <p:cBhvr>
                                        <p:cTn id="15" dur="500" fill="hold"/>
                                        <p:tgtEl>
                                          <p:spTgt spid="111621">
                                            <p:bg/>
                                          </p:spTgt>
                                        </p:tgtEl>
                                        <p:attrNameLst>
                                          <p:attrName>ppt_w</p:attrName>
                                        </p:attrNameLst>
                                      </p:cBhvr>
                                      <p:tavLst>
                                        <p:tav tm="0">
                                          <p:val>
                                            <p:fltVal val="0"/>
                                          </p:val>
                                        </p:tav>
                                        <p:tav tm="100000">
                                          <p:val>
                                            <p:strVal val="#ppt_w"/>
                                          </p:val>
                                        </p:tav>
                                      </p:tavLst>
                                    </p:anim>
                                    <p:anim calcmode="lin" valueType="num">
                                      <p:cBhvr>
                                        <p:cTn id="16" dur="500" fill="hold"/>
                                        <p:tgtEl>
                                          <p:spTgt spid="111621">
                                            <p:bg/>
                                          </p:spTgt>
                                        </p:tgtEl>
                                        <p:attrNameLst>
                                          <p:attrName>ppt_h</p:attrName>
                                        </p:attrNameLst>
                                      </p:cBhvr>
                                      <p:tavLst>
                                        <p:tav tm="0">
                                          <p:val>
                                            <p:fltVal val="0"/>
                                          </p:val>
                                        </p:tav>
                                        <p:tav tm="100000">
                                          <p:val>
                                            <p:strVal val="#ppt_h"/>
                                          </p:val>
                                        </p:tav>
                                      </p:tavLst>
                                    </p:anim>
                                    <p:anim calcmode="lin" valueType="num">
                                      <p:cBhvr>
                                        <p:cTn id="17" dur="500" fill="hold"/>
                                        <p:tgtEl>
                                          <p:spTgt spid="111621">
                                            <p:bg/>
                                          </p:spTgt>
                                        </p:tgtEl>
                                        <p:attrNameLst>
                                          <p:attrName>ppt_x</p:attrName>
                                        </p:attrNameLst>
                                      </p:cBhvr>
                                      <p:tavLst>
                                        <p:tav tm="0">
                                          <p:val>
                                            <p:fltVal val="0.5"/>
                                          </p:val>
                                        </p:tav>
                                        <p:tav tm="100000">
                                          <p:val>
                                            <p:strVal val="#ppt_x"/>
                                          </p:val>
                                        </p:tav>
                                      </p:tavLst>
                                    </p:anim>
                                    <p:anim calcmode="lin" valueType="num">
                                      <p:cBhvr>
                                        <p:cTn id="18" dur="500" fill="hold"/>
                                        <p:tgtEl>
                                          <p:spTgt spid="111621">
                                            <p:bg/>
                                          </p:spTgt>
                                        </p:tgtEl>
                                        <p:attrNameLst>
                                          <p:attrName>ppt_y</p:attrName>
                                        </p:attrNameLst>
                                      </p:cBhvr>
                                      <p:tavLst>
                                        <p:tav tm="0">
                                          <p:val>
                                            <p:fltVal val="0.5"/>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528" fill="hold" grpId="0" nodeType="clickEffect">
                                  <p:stCondLst>
                                    <p:cond delay="0"/>
                                  </p:stCondLst>
                                  <p:childTnLst>
                                    <p:set>
                                      <p:cBhvr>
                                        <p:cTn id="22" dur="1" fill="hold">
                                          <p:stCondLst>
                                            <p:cond delay="0"/>
                                          </p:stCondLst>
                                        </p:cTn>
                                        <p:tgtEl>
                                          <p:spTgt spid="111621">
                                            <p:txEl>
                                              <p:pRg st="0" end="0"/>
                                            </p:txEl>
                                          </p:spTgt>
                                        </p:tgtEl>
                                        <p:attrNameLst>
                                          <p:attrName>style.visibility</p:attrName>
                                        </p:attrNameLst>
                                      </p:cBhvr>
                                      <p:to>
                                        <p:strVal val="visible"/>
                                      </p:to>
                                    </p:set>
                                    <p:anim calcmode="lin" valueType="num">
                                      <p:cBhvr>
                                        <p:cTn id="23" dur="500" fill="hold"/>
                                        <p:tgtEl>
                                          <p:spTgt spid="111621">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111621">
                                            <p:txEl>
                                              <p:pRg st="0" end="0"/>
                                            </p:txEl>
                                          </p:spTgt>
                                        </p:tgtEl>
                                        <p:attrNameLst>
                                          <p:attrName>ppt_h</p:attrName>
                                        </p:attrNameLst>
                                      </p:cBhvr>
                                      <p:tavLst>
                                        <p:tav tm="0">
                                          <p:val>
                                            <p:fltVal val="0"/>
                                          </p:val>
                                        </p:tav>
                                        <p:tav tm="100000">
                                          <p:val>
                                            <p:strVal val="#ppt_h"/>
                                          </p:val>
                                        </p:tav>
                                      </p:tavLst>
                                    </p:anim>
                                    <p:anim calcmode="lin" valueType="num">
                                      <p:cBhvr>
                                        <p:cTn id="25" dur="500" fill="hold"/>
                                        <p:tgtEl>
                                          <p:spTgt spid="111621">
                                            <p:txEl>
                                              <p:pRg st="0" end="0"/>
                                            </p:txEl>
                                          </p:spTgt>
                                        </p:tgtEl>
                                        <p:attrNameLst>
                                          <p:attrName>ppt_x</p:attrName>
                                        </p:attrNameLst>
                                      </p:cBhvr>
                                      <p:tavLst>
                                        <p:tav tm="0">
                                          <p:val>
                                            <p:fltVal val="0.5"/>
                                          </p:val>
                                        </p:tav>
                                        <p:tav tm="100000">
                                          <p:val>
                                            <p:strVal val="#ppt_x"/>
                                          </p:val>
                                        </p:tav>
                                      </p:tavLst>
                                    </p:anim>
                                    <p:anim calcmode="lin" valueType="num">
                                      <p:cBhvr>
                                        <p:cTn id="26" dur="500" fill="hold"/>
                                        <p:tgtEl>
                                          <p:spTgt spid="111621">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528" fill="hold" grpId="0" nodeType="clickEffect">
                                  <p:stCondLst>
                                    <p:cond delay="0"/>
                                  </p:stCondLst>
                                  <p:childTnLst>
                                    <p:set>
                                      <p:cBhvr>
                                        <p:cTn id="30" dur="1" fill="hold">
                                          <p:stCondLst>
                                            <p:cond delay="0"/>
                                          </p:stCondLst>
                                        </p:cTn>
                                        <p:tgtEl>
                                          <p:spTgt spid="111621">
                                            <p:txEl>
                                              <p:pRg st="1" end="1"/>
                                            </p:txEl>
                                          </p:spTgt>
                                        </p:tgtEl>
                                        <p:attrNameLst>
                                          <p:attrName>style.visibility</p:attrName>
                                        </p:attrNameLst>
                                      </p:cBhvr>
                                      <p:to>
                                        <p:strVal val="visible"/>
                                      </p:to>
                                    </p:set>
                                    <p:anim calcmode="lin" valueType="num">
                                      <p:cBhvr>
                                        <p:cTn id="31" dur="500" fill="hold"/>
                                        <p:tgtEl>
                                          <p:spTgt spid="111621">
                                            <p:txEl>
                                              <p:pRg st="1" end="1"/>
                                            </p:txEl>
                                          </p:spTgt>
                                        </p:tgtEl>
                                        <p:attrNameLst>
                                          <p:attrName>ppt_w</p:attrName>
                                        </p:attrNameLst>
                                      </p:cBhvr>
                                      <p:tavLst>
                                        <p:tav tm="0">
                                          <p:val>
                                            <p:fltVal val="0"/>
                                          </p:val>
                                        </p:tav>
                                        <p:tav tm="100000">
                                          <p:val>
                                            <p:strVal val="#ppt_w"/>
                                          </p:val>
                                        </p:tav>
                                      </p:tavLst>
                                    </p:anim>
                                    <p:anim calcmode="lin" valueType="num">
                                      <p:cBhvr>
                                        <p:cTn id="32" dur="500" fill="hold"/>
                                        <p:tgtEl>
                                          <p:spTgt spid="111621">
                                            <p:txEl>
                                              <p:pRg st="1" end="1"/>
                                            </p:txEl>
                                          </p:spTgt>
                                        </p:tgtEl>
                                        <p:attrNameLst>
                                          <p:attrName>ppt_h</p:attrName>
                                        </p:attrNameLst>
                                      </p:cBhvr>
                                      <p:tavLst>
                                        <p:tav tm="0">
                                          <p:val>
                                            <p:fltVal val="0"/>
                                          </p:val>
                                        </p:tav>
                                        <p:tav tm="100000">
                                          <p:val>
                                            <p:strVal val="#ppt_h"/>
                                          </p:val>
                                        </p:tav>
                                      </p:tavLst>
                                    </p:anim>
                                    <p:anim calcmode="lin" valueType="num">
                                      <p:cBhvr>
                                        <p:cTn id="33" dur="500" fill="hold"/>
                                        <p:tgtEl>
                                          <p:spTgt spid="111621">
                                            <p:txEl>
                                              <p:pRg st="1" end="1"/>
                                            </p:txEl>
                                          </p:spTgt>
                                        </p:tgtEl>
                                        <p:attrNameLst>
                                          <p:attrName>ppt_x</p:attrName>
                                        </p:attrNameLst>
                                      </p:cBhvr>
                                      <p:tavLst>
                                        <p:tav tm="0">
                                          <p:val>
                                            <p:fltVal val="0.5"/>
                                          </p:val>
                                        </p:tav>
                                        <p:tav tm="100000">
                                          <p:val>
                                            <p:strVal val="#ppt_x"/>
                                          </p:val>
                                        </p:tav>
                                      </p:tavLst>
                                    </p:anim>
                                    <p:anim calcmode="lin" valueType="num">
                                      <p:cBhvr>
                                        <p:cTn id="34" dur="500" fill="hold"/>
                                        <p:tgtEl>
                                          <p:spTgt spid="111621">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111623"/>
                                        </p:tgtEl>
                                        <p:attrNameLst>
                                          <p:attrName>style.visibility</p:attrName>
                                        </p:attrNameLst>
                                      </p:cBhvr>
                                      <p:to>
                                        <p:strVal val="visible"/>
                                      </p:to>
                                    </p:set>
                                    <p:animEffect transition="in" filter="wipe(down)">
                                      <p:cBhvr>
                                        <p:cTn id="39" dur="500"/>
                                        <p:tgtEl>
                                          <p:spTgt spid="111623"/>
                                        </p:tgtEl>
                                      </p:cBhvr>
                                    </p:animEffect>
                                  </p:childTnLst>
                                  <p:subTnLst>
                                    <p:set>
                                      <p:cBhvr override="childStyle">
                                        <p:cTn dur="1" fill="hold" display="0" masterRel="nextClick" afterEffect="1"/>
                                        <p:tgtEl>
                                          <p:spTgt spid="111623"/>
                                        </p:tgtEl>
                                        <p:attrNameLst>
                                          <p:attrName>style.visibility</p:attrName>
                                        </p:attrNameLst>
                                      </p:cBhvr>
                                      <p:to>
                                        <p:strVal val="hidden"/>
                                      </p:to>
                                    </p:set>
                                  </p:sub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116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autoUpdateAnimBg="0"/>
      <p:bldP spid="111621" grpId="0" build="p" animBg="1" autoUpdateAnimBg="0"/>
      <p:bldP spid="111622"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228600" y="457200"/>
            <a:ext cx="86868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a:solidFill>
                  <a:schemeClr val="accent2"/>
                </a:solidFill>
              </a:rPr>
              <a:t>如将</a:t>
            </a:r>
            <a:r>
              <a:rPr lang="en-US" altLang="zh-CN">
                <a:solidFill>
                  <a:schemeClr val="accent2"/>
                </a:solidFill>
              </a:rPr>
              <a:t>G</a:t>
            </a:r>
            <a:r>
              <a:rPr lang="zh-CN" altLang="en-US">
                <a:solidFill>
                  <a:schemeClr val="accent2"/>
                </a:solidFill>
              </a:rPr>
              <a:t>行改为</a:t>
            </a:r>
            <a:r>
              <a:rPr lang="zh-CN" altLang="en-US">
                <a:solidFill>
                  <a:srgbClr val="CC0000"/>
                </a:solidFill>
              </a:rPr>
              <a:t>：</a:t>
            </a:r>
          </a:p>
          <a:p>
            <a:pPr algn="just"/>
            <a:r>
              <a:rPr lang="en-US" altLang="zh-CN"/>
              <a:t>D(int a1=0, int a2=0, int b=0, int c=0, int d=0) : </a:t>
            </a:r>
          </a:p>
          <a:p>
            <a:pPr algn="just"/>
            <a:r>
              <a:rPr lang="en-US" altLang="zh-CN"/>
              <a:t>                                 </a:t>
            </a:r>
            <a:r>
              <a:rPr lang="en-US" altLang="zh-CN">
                <a:solidFill>
                  <a:srgbClr val="FF0000"/>
                </a:solidFill>
              </a:rPr>
              <a:t>B(a1, b), C(a2, c), A(a1), k(d){  }  </a:t>
            </a:r>
            <a:r>
              <a:rPr lang="en-US" altLang="zh-CN">
                <a:solidFill>
                  <a:schemeClr val="accent2"/>
                </a:solidFill>
              </a:rPr>
              <a:t>//G</a:t>
            </a:r>
            <a:r>
              <a:rPr lang="en-US" altLang="zh-CN"/>
              <a:t> </a:t>
            </a:r>
          </a:p>
          <a:p>
            <a:pPr algn="just"/>
            <a:endParaRPr lang="en-US" altLang="zh-CN"/>
          </a:p>
          <a:p>
            <a:pPr algn="just"/>
            <a:r>
              <a:rPr lang="zh-CN" altLang="en-US">
                <a:solidFill>
                  <a:schemeClr val="accent2"/>
                </a:solidFill>
              </a:rPr>
              <a:t>则程序的运行结果变为：</a:t>
            </a:r>
          </a:p>
          <a:p>
            <a:pPr algn="l"/>
            <a:r>
              <a:rPr lang="zh-CN" altLang="en-US">
                <a:solidFill>
                  <a:srgbClr val="000000"/>
                </a:solidFill>
              </a:rPr>
              <a:t>    </a:t>
            </a:r>
            <a:r>
              <a:rPr lang="en-US" altLang="zh-CN">
                <a:solidFill>
                  <a:srgbClr val="000000"/>
                </a:solidFill>
              </a:rPr>
              <a:t>x=1, y=2, z=3, k=4</a:t>
            </a:r>
            <a:r>
              <a:rPr lang="en-US" altLang="zh-CN"/>
              <a:t> </a:t>
            </a:r>
          </a:p>
        </p:txBody>
      </p:sp>
      <p:sp>
        <p:nvSpPr>
          <p:cNvPr id="113667" name="Text Box 3"/>
          <p:cNvSpPr txBox="1">
            <a:spLocks noChangeArrowheads="1"/>
          </p:cNvSpPr>
          <p:nvPr/>
        </p:nvSpPr>
        <p:spPr bwMode="auto">
          <a:xfrm>
            <a:off x="228600" y="3716338"/>
            <a:ext cx="85915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a:solidFill>
                  <a:srgbClr val="FF0000"/>
                </a:solidFill>
              </a:rPr>
              <a:t>注意：</a:t>
            </a:r>
            <a:r>
              <a:rPr lang="zh-CN" altLang="en-US"/>
              <a:t>如果派生类有多个基类，有些是虚基类有些是非虚基类。则基类构造的调用顺序是先调用虚基类的构造函数再调用非虚基类的构造函数，并按照继承顺序调用。</a:t>
            </a:r>
          </a:p>
        </p:txBody>
      </p:sp>
      <p:sp>
        <p:nvSpPr>
          <p:cNvPr id="113668" name="Freeform 4"/>
          <p:cNvSpPr>
            <a:spLocks/>
          </p:cNvSpPr>
          <p:nvPr/>
        </p:nvSpPr>
        <p:spPr bwMode="auto">
          <a:xfrm>
            <a:off x="3348038" y="995363"/>
            <a:ext cx="4665662" cy="561975"/>
          </a:xfrm>
          <a:custGeom>
            <a:avLst/>
            <a:gdLst>
              <a:gd name="T0" fmla="*/ 40 w 2496"/>
              <a:gd name="T1" fmla="*/ 288 h 288"/>
              <a:gd name="T2" fmla="*/ 136 w 2496"/>
              <a:gd name="T3" fmla="*/ 192 h 288"/>
              <a:gd name="T4" fmla="*/ 856 w 2496"/>
              <a:gd name="T5" fmla="*/ 192 h 288"/>
              <a:gd name="T6" fmla="*/ 2152 w 2496"/>
              <a:gd name="T7" fmla="*/ 192 h 288"/>
              <a:gd name="T8" fmla="*/ 2440 w 2496"/>
              <a:gd name="T9" fmla="*/ 192 h 288"/>
              <a:gd name="T10" fmla="*/ 2488 w 2496"/>
              <a:gd name="T11" fmla="*/ 0 h 288"/>
            </a:gdLst>
            <a:ahLst/>
            <a:cxnLst>
              <a:cxn ang="0">
                <a:pos x="T0" y="T1"/>
              </a:cxn>
              <a:cxn ang="0">
                <a:pos x="T2" y="T3"/>
              </a:cxn>
              <a:cxn ang="0">
                <a:pos x="T4" y="T5"/>
              </a:cxn>
              <a:cxn ang="0">
                <a:pos x="T6" y="T7"/>
              </a:cxn>
              <a:cxn ang="0">
                <a:pos x="T8" y="T9"/>
              </a:cxn>
              <a:cxn ang="0">
                <a:pos x="T10" y="T11"/>
              </a:cxn>
            </a:cxnLst>
            <a:rect l="0" t="0" r="r" b="b"/>
            <a:pathLst>
              <a:path w="2496" h="288">
                <a:moveTo>
                  <a:pt x="40" y="288"/>
                </a:moveTo>
                <a:cubicBezTo>
                  <a:pt x="20" y="248"/>
                  <a:pt x="0" y="208"/>
                  <a:pt x="136" y="192"/>
                </a:cubicBezTo>
                <a:cubicBezTo>
                  <a:pt x="272" y="176"/>
                  <a:pt x="520" y="192"/>
                  <a:pt x="856" y="192"/>
                </a:cubicBezTo>
                <a:cubicBezTo>
                  <a:pt x="1192" y="192"/>
                  <a:pt x="1888" y="192"/>
                  <a:pt x="2152" y="192"/>
                </a:cubicBezTo>
                <a:cubicBezTo>
                  <a:pt x="2416" y="192"/>
                  <a:pt x="2384" y="224"/>
                  <a:pt x="2440" y="192"/>
                </a:cubicBezTo>
                <a:cubicBezTo>
                  <a:pt x="2496" y="160"/>
                  <a:pt x="2480" y="32"/>
                  <a:pt x="2488" y="0"/>
                </a:cubicBezTo>
              </a:path>
            </a:pathLst>
          </a:custGeom>
          <a:noFill/>
          <a:ln w="28575" cap="flat"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13669" name="Line 5"/>
          <p:cNvSpPr>
            <a:spLocks noChangeShapeType="1"/>
          </p:cNvSpPr>
          <p:nvPr/>
        </p:nvSpPr>
        <p:spPr bwMode="auto">
          <a:xfrm flipV="1">
            <a:off x="7308850" y="1989138"/>
            <a:ext cx="0" cy="4318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13670" name="Text Box 6"/>
          <p:cNvSpPr txBox="1">
            <a:spLocks noChangeArrowheads="1"/>
          </p:cNvSpPr>
          <p:nvPr/>
        </p:nvSpPr>
        <p:spPr bwMode="auto">
          <a:xfrm>
            <a:off x="4516438" y="2349500"/>
            <a:ext cx="4448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solidFill>
                  <a:srgbClr val="CC0000"/>
                </a:solidFill>
              </a:rPr>
              <a:t>直接调用虚基类的构造函数</a:t>
            </a:r>
          </a:p>
        </p:txBody>
      </p:sp>
      <p:sp>
        <p:nvSpPr>
          <p:cNvPr id="113671" name="Text Box 7"/>
          <p:cNvSpPr txBox="1">
            <a:spLocks noChangeArrowheads="1"/>
          </p:cNvSpPr>
          <p:nvPr/>
        </p:nvSpPr>
        <p:spPr bwMode="auto">
          <a:xfrm>
            <a:off x="827088" y="5661025"/>
            <a:ext cx="7705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dirty="0">
                <a:solidFill>
                  <a:srgbClr val="CC0000"/>
                </a:solidFill>
              </a:rPr>
              <a:t>[</a:t>
            </a:r>
            <a:r>
              <a:rPr lang="zh-CN" altLang="en-US" dirty="0">
                <a:solidFill>
                  <a:srgbClr val="CC0000"/>
                </a:solidFill>
              </a:rPr>
              <a:t>例</a:t>
            </a:r>
            <a:r>
              <a:rPr lang="en-US" altLang="zh-CN" dirty="0">
                <a:solidFill>
                  <a:srgbClr val="CC0000"/>
                </a:solidFill>
              </a:rPr>
              <a:t>12.11] </a:t>
            </a:r>
            <a:r>
              <a:rPr lang="zh-CN" altLang="en-US" dirty="0"/>
              <a:t>见 “第</a:t>
            </a:r>
            <a:r>
              <a:rPr lang="en-US" altLang="zh-CN" dirty="0"/>
              <a:t>12</a:t>
            </a:r>
            <a:r>
              <a:rPr lang="zh-CN" altLang="en-US" dirty="0"/>
              <a:t>章 继承和派生</a:t>
            </a:r>
            <a:r>
              <a:rPr lang="en-US" altLang="zh-CN" dirty="0"/>
              <a:t>(</a:t>
            </a:r>
            <a:r>
              <a:rPr lang="zh-CN" altLang="en-US" dirty="0"/>
              <a:t>例子</a:t>
            </a:r>
            <a:r>
              <a:rPr lang="en-US" altLang="zh-CN" dirty="0" smtClean="0"/>
              <a:t>).</a:t>
            </a:r>
            <a:r>
              <a:rPr lang="en-US" altLang="zh-CN" dirty="0" err="1" smtClean="0"/>
              <a:t>docx</a:t>
            </a:r>
            <a:r>
              <a:rPr lang="en-US" altLang="zh-CN" dirty="0" smtClean="0"/>
              <a:t>”</a:t>
            </a:r>
            <a:endParaRPr lang="en-US" altLang="zh-CN"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3667"/>
                                        </p:tgtEl>
                                        <p:attrNameLst>
                                          <p:attrName>style.visibility</p:attrName>
                                        </p:attrNameLst>
                                      </p:cBhvr>
                                      <p:to>
                                        <p:strVal val="visible"/>
                                      </p:to>
                                    </p:set>
                                    <p:animEffect transition="in" filter="strips(downRight)">
                                      <p:cBhvr>
                                        <p:cTn id="7" dur="500"/>
                                        <p:tgtEl>
                                          <p:spTgt spid="1136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3671"/>
                                        </p:tgtEl>
                                        <p:attrNameLst>
                                          <p:attrName>style.visibility</p:attrName>
                                        </p:attrNameLst>
                                      </p:cBhvr>
                                      <p:to>
                                        <p:strVal val="visible"/>
                                      </p:to>
                                    </p:set>
                                    <p:animEffect transition="in" filter="blinds(horizontal)">
                                      <p:cBhvr>
                                        <p:cTn id="12" dur="500"/>
                                        <p:tgtEl>
                                          <p:spTgt spid="11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autoUpdateAnimBg="0"/>
      <p:bldP spid="11367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304800" y="1755775"/>
            <a:ext cx="8915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a:solidFill>
                  <a:schemeClr val="accent2"/>
                </a:solidFill>
              </a:rPr>
              <a:t>在成员函数中</a:t>
            </a:r>
            <a:r>
              <a:rPr lang="en-US" altLang="zh-CN">
                <a:solidFill>
                  <a:schemeClr val="accent2"/>
                </a:solidFill>
              </a:rPr>
              <a:t>:</a:t>
            </a:r>
            <a:r>
              <a:rPr lang="en-US" altLang="zh-CN"/>
              <a:t>(1) </a:t>
            </a:r>
            <a:r>
              <a:rPr lang="zh-CN" altLang="en-US"/>
              <a:t>使用基类的成员</a:t>
            </a:r>
          </a:p>
          <a:p>
            <a:pPr algn="l"/>
            <a:r>
              <a:rPr lang="zh-CN" altLang="en-US"/>
              <a:t>                          </a:t>
            </a:r>
            <a:r>
              <a:rPr lang="en-US" altLang="zh-CN"/>
              <a:t>(2) </a:t>
            </a:r>
            <a:r>
              <a:rPr lang="zh-CN" altLang="en-US"/>
              <a:t>使用对象成员的成员时，</a:t>
            </a:r>
            <a:r>
              <a:rPr lang="zh-CN" altLang="en-US">
                <a:solidFill>
                  <a:schemeClr val="accent2"/>
                </a:solidFill>
              </a:rPr>
              <a:t>情况不同</a:t>
            </a:r>
          </a:p>
        </p:txBody>
      </p:sp>
      <p:sp>
        <p:nvSpPr>
          <p:cNvPr id="114691" name="Text Box 3"/>
          <p:cNvSpPr txBox="1">
            <a:spLocks noChangeArrowheads="1"/>
          </p:cNvSpPr>
          <p:nvPr/>
        </p:nvSpPr>
        <p:spPr bwMode="auto">
          <a:xfrm>
            <a:off x="228600" y="765175"/>
            <a:ext cx="693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solidFill>
                  <a:srgbClr val="CC0000"/>
                </a:solidFill>
              </a:rPr>
              <a:t>12.7  </a:t>
            </a:r>
            <a:r>
              <a:rPr lang="zh-CN" altLang="en-US">
                <a:solidFill>
                  <a:srgbClr val="CC0000"/>
                </a:solidFill>
              </a:rPr>
              <a:t>访问基类成员和访问对象成员的成员</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4691"/>
                                        </p:tgtEl>
                                        <p:attrNameLst>
                                          <p:attrName>style.visibility</p:attrName>
                                        </p:attrNameLst>
                                      </p:cBhvr>
                                      <p:to>
                                        <p:strVal val="visible"/>
                                      </p:to>
                                    </p:set>
                                    <p:animEffect transition="in" filter="strips(downRight)">
                                      <p:cBhvr>
                                        <p:cTn id="7" dur="500"/>
                                        <p:tgtEl>
                                          <p:spTgt spid="1146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4690"/>
                                        </p:tgtEl>
                                        <p:attrNameLst>
                                          <p:attrName>style.visibility</p:attrName>
                                        </p:attrNameLst>
                                      </p:cBhvr>
                                      <p:to>
                                        <p:strVal val="visible"/>
                                      </p:to>
                                    </p:set>
                                    <p:animEffect transition="in" filter="strips(downRight)">
                                      <p:cBhvr>
                                        <p:cTn id="12" dur="500"/>
                                        <p:tgtEl>
                                          <p:spTgt spid="114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utoUpdateAnimBg="0"/>
      <p:bldP spid="114691"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3"/>
          <p:cNvSpPr txBox="1">
            <a:spLocks noChangeArrowheads="1"/>
          </p:cNvSpPr>
          <p:nvPr/>
        </p:nvSpPr>
        <p:spPr bwMode="auto">
          <a:xfrm>
            <a:off x="615950" y="244624"/>
            <a:ext cx="3865563" cy="22367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class  A</a:t>
            </a:r>
          </a:p>
          <a:p>
            <a:pPr algn="l"/>
            <a:r>
              <a:rPr lang="en-US" altLang="zh-CN"/>
              <a:t>{  public:</a:t>
            </a:r>
          </a:p>
          <a:p>
            <a:pPr algn="l"/>
            <a:r>
              <a:rPr lang="en-US" altLang="zh-CN"/>
              <a:t>           int  x;</a:t>
            </a:r>
          </a:p>
          <a:p>
            <a:pPr algn="l"/>
            <a:r>
              <a:rPr lang="en-US" altLang="zh-CN"/>
              <a:t>           A(int a=0){ x=a; }</a:t>
            </a:r>
          </a:p>
          <a:p>
            <a:pPr algn="l"/>
            <a:r>
              <a:rPr lang="en-US" altLang="zh-CN"/>
              <a:t>};</a:t>
            </a:r>
          </a:p>
        </p:txBody>
      </p:sp>
      <p:sp>
        <p:nvSpPr>
          <p:cNvPr id="59397" name="Text Box 5"/>
          <p:cNvSpPr txBox="1">
            <a:spLocks noChangeArrowheads="1"/>
          </p:cNvSpPr>
          <p:nvPr/>
        </p:nvSpPr>
        <p:spPr bwMode="auto">
          <a:xfrm>
            <a:off x="539750" y="2517924"/>
            <a:ext cx="6670675"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class  B: </a:t>
            </a:r>
            <a:r>
              <a:rPr lang="en-US" altLang="zh-CN">
                <a:solidFill>
                  <a:schemeClr val="accent2"/>
                </a:solidFill>
              </a:rPr>
              <a:t>public  A</a:t>
            </a:r>
            <a:r>
              <a:rPr lang="en-US" altLang="zh-CN"/>
              <a:t> </a:t>
            </a:r>
            <a:r>
              <a:rPr lang="en-US" altLang="zh-CN" sz="2400">
                <a:solidFill>
                  <a:srgbClr val="FF0000"/>
                </a:solidFill>
              </a:rPr>
              <a:t>//</a:t>
            </a:r>
            <a:r>
              <a:rPr lang="zh-CN" altLang="zh-CN" sz="2400">
                <a:solidFill>
                  <a:srgbClr val="FF0000"/>
                </a:solidFill>
              </a:rPr>
              <a:t>公有继承  </a:t>
            </a:r>
            <a:r>
              <a:rPr lang="en-US" altLang="zh-CN" sz="2400">
                <a:solidFill>
                  <a:srgbClr val="FF0000"/>
                </a:solidFill>
              </a:rPr>
              <a:t>A</a:t>
            </a:r>
          </a:p>
          <a:p>
            <a:pPr algn="l"/>
            <a:r>
              <a:rPr lang="en-US" altLang="zh-CN" sz="2400">
                <a:solidFill>
                  <a:srgbClr val="FF0000"/>
                </a:solidFill>
              </a:rPr>
              <a:t> </a:t>
            </a:r>
            <a:r>
              <a:rPr lang="en-US" altLang="zh-CN"/>
              <a:t>{</a:t>
            </a:r>
            <a:r>
              <a:rPr lang="en-US" altLang="zh-CN" sz="2400">
                <a:solidFill>
                  <a:srgbClr val="FF0000"/>
                </a:solidFill>
              </a:rPr>
              <a:t>         </a:t>
            </a:r>
            <a:r>
              <a:rPr lang="en-US" altLang="zh-CN"/>
              <a:t>int  y;</a:t>
            </a:r>
          </a:p>
          <a:p>
            <a:pPr algn="l"/>
            <a:r>
              <a:rPr lang="en-US" altLang="zh-CN">
                <a:solidFill>
                  <a:schemeClr val="accent2"/>
                </a:solidFill>
              </a:rPr>
              <a:t>	A  a1; </a:t>
            </a:r>
            <a:r>
              <a:rPr lang="en-US" altLang="zh-CN" sz="2400">
                <a:solidFill>
                  <a:srgbClr val="FF0000"/>
                </a:solidFill>
              </a:rPr>
              <a:t>//</a:t>
            </a:r>
            <a:r>
              <a:rPr lang="zh-CN" altLang="zh-CN" sz="2400">
                <a:solidFill>
                  <a:srgbClr val="FF0000"/>
                </a:solidFill>
              </a:rPr>
              <a:t>类 </a:t>
            </a:r>
            <a:r>
              <a:rPr lang="en-US" altLang="zh-CN" sz="2400">
                <a:solidFill>
                  <a:srgbClr val="FF0000"/>
                </a:solidFill>
              </a:rPr>
              <a:t>A </a:t>
            </a:r>
            <a:r>
              <a:rPr lang="zh-CN" altLang="zh-CN" sz="2400">
                <a:solidFill>
                  <a:srgbClr val="FF0000"/>
                </a:solidFill>
              </a:rPr>
              <a:t>的对象作为 </a:t>
            </a:r>
            <a:r>
              <a:rPr lang="en-US" altLang="zh-CN" sz="2400">
                <a:solidFill>
                  <a:srgbClr val="FF0000"/>
                </a:solidFill>
              </a:rPr>
              <a:t>B </a:t>
            </a:r>
            <a:r>
              <a:rPr lang="zh-CN" altLang="zh-CN" sz="2400">
                <a:solidFill>
                  <a:srgbClr val="FF0000"/>
                </a:solidFill>
              </a:rPr>
              <a:t>类的对象成员</a:t>
            </a:r>
            <a:endParaRPr lang="zh-CN" altLang="en-US">
              <a:solidFill>
                <a:schemeClr val="accent2"/>
              </a:solidFill>
            </a:endParaRPr>
          </a:p>
          <a:p>
            <a:pPr algn="l"/>
            <a:r>
              <a:rPr lang="en-US" altLang="zh-CN"/>
              <a:t>public:   ......</a:t>
            </a:r>
          </a:p>
          <a:p>
            <a:pPr algn="l"/>
            <a:r>
              <a:rPr lang="en-US" altLang="zh-CN"/>
              <a:t>          void Show( )</a:t>
            </a:r>
          </a:p>
          <a:p>
            <a:pPr algn="l"/>
            <a:r>
              <a:rPr lang="en-US" altLang="zh-CN"/>
              <a:t>	{   cout &lt;&lt;“x=“&lt;&lt; </a:t>
            </a:r>
            <a:r>
              <a:rPr lang="en-US" altLang="zh-CN">
                <a:solidFill>
                  <a:srgbClr val="FF0000"/>
                </a:solidFill>
              </a:rPr>
              <a:t>x</a:t>
            </a:r>
            <a:r>
              <a:rPr lang="en-US" altLang="zh-CN"/>
              <a:t>  &lt;&lt; endl; </a:t>
            </a:r>
          </a:p>
          <a:p>
            <a:pPr algn="l"/>
            <a:r>
              <a:rPr lang="en-US" altLang="zh-CN"/>
              <a:t>               cout &lt;&lt; “y=“ &lt;&lt; </a:t>
            </a:r>
            <a:r>
              <a:rPr lang="en-US" altLang="zh-CN">
                <a:solidFill>
                  <a:srgbClr val="FF0000"/>
                </a:solidFill>
              </a:rPr>
              <a:t>a1.x</a:t>
            </a:r>
            <a:r>
              <a:rPr lang="en-US" altLang="zh-CN"/>
              <a:t> &lt;&lt; endl;  </a:t>
            </a:r>
          </a:p>
          <a:p>
            <a:pPr algn="l"/>
            <a:r>
              <a:rPr lang="en-US" altLang="zh-CN"/>
              <a:t>           }</a:t>
            </a:r>
          </a:p>
          <a:p>
            <a:pPr algn="l"/>
            <a:r>
              <a:rPr lang="en-US" altLang="zh-CN"/>
              <a:t>}</a:t>
            </a:r>
          </a:p>
        </p:txBody>
      </p:sp>
      <p:grpSp>
        <p:nvGrpSpPr>
          <p:cNvPr id="59405" name="Group 13"/>
          <p:cNvGrpSpPr>
            <a:grpSpLocks/>
          </p:cNvGrpSpPr>
          <p:nvPr/>
        </p:nvGrpSpPr>
        <p:grpSpPr bwMode="auto">
          <a:xfrm>
            <a:off x="4249738" y="3941911"/>
            <a:ext cx="3749675" cy="1319213"/>
            <a:chOff x="2481" y="2913"/>
            <a:chExt cx="2362" cy="831"/>
          </a:xfrm>
        </p:grpSpPr>
        <p:sp>
          <p:nvSpPr>
            <p:cNvPr id="59399" name="Text Box 7"/>
            <p:cNvSpPr txBox="1">
              <a:spLocks noChangeArrowheads="1"/>
            </p:cNvSpPr>
            <p:nvPr/>
          </p:nvSpPr>
          <p:spPr bwMode="auto">
            <a:xfrm>
              <a:off x="2847" y="2913"/>
              <a:ext cx="1996" cy="351"/>
            </a:xfrm>
            <a:prstGeom prst="rect">
              <a:avLst/>
            </a:prstGeom>
            <a:noFill/>
            <a:ln w="38100">
              <a:solidFill>
                <a:srgbClr val="33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直接使用基类成员 </a:t>
              </a:r>
            </a:p>
          </p:txBody>
        </p:sp>
        <p:sp>
          <p:nvSpPr>
            <p:cNvPr id="59400" name="Line 8"/>
            <p:cNvSpPr>
              <a:spLocks noChangeShapeType="1"/>
            </p:cNvSpPr>
            <p:nvPr/>
          </p:nvSpPr>
          <p:spPr bwMode="auto">
            <a:xfrm flipH="1">
              <a:off x="2640" y="3105"/>
              <a:ext cx="192" cy="240"/>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4" name="Oval 12"/>
            <p:cNvSpPr>
              <a:spLocks noChangeArrowheads="1"/>
            </p:cNvSpPr>
            <p:nvPr/>
          </p:nvSpPr>
          <p:spPr bwMode="auto">
            <a:xfrm>
              <a:off x="2481" y="3360"/>
              <a:ext cx="288" cy="384"/>
            </a:xfrm>
            <a:prstGeom prst="ellipse">
              <a:avLst/>
            </a:prstGeom>
            <a:noFill/>
            <a:ln w="38100">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9410" name="Group 18"/>
          <p:cNvGrpSpPr>
            <a:grpSpLocks/>
          </p:cNvGrpSpPr>
          <p:nvPr/>
        </p:nvGrpSpPr>
        <p:grpSpPr bwMode="auto">
          <a:xfrm>
            <a:off x="4414838" y="4194324"/>
            <a:ext cx="3940175" cy="1489075"/>
            <a:chOff x="2585" y="3072"/>
            <a:chExt cx="2482" cy="938"/>
          </a:xfrm>
        </p:grpSpPr>
        <p:sp>
          <p:nvSpPr>
            <p:cNvPr id="59407" name="Text Box 15"/>
            <p:cNvSpPr txBox="1">
              <a:spLocks noChangeArrowheads="1"/>
            </p:cNvSpPr>
            <p:nvPr/>
          </p:nvSpPr>
          <p:spPr bwMode="auto">
            <a:xfrm>
              <a:off x="3072" y="3072"/>
              <a:ext cx="1995" cy="351"/>
            </a:xfrm>
            <a:prstGeom prst="rect">
              <a:avLst/>
            </a:prstGeom>
            <a:noFill/>
            <a:ln w="38100">
              <a:solidFill>
                <a:srgbClr val="33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使用对象</a:t>
              </a:r>
              <a:r>
                <a:rPr lang="en-US" altLang="zh-CN"/>
                <a:t>a1</a:t>
              </a:r>
              <a:r>
                <a:rPr lang="zh-CN" altLang="en-US"/>
                <a:t>的成员 </a:t>
              </a:r>
            </a:p>
          </p:txBody>
        </p:sp>
        <p:sp>
          <p:nvSpPr>
            <p:cNvPr id="59408" name="Line 16"/>
            <p:cNvSpPr>
              <a:spLocks noChangeShapeType="1"/>
            </p:cNvSpPr>
            <p:nvPr/>
          </p:nvSpPr>
          <p:spPr bwMode="auto">
            <a:xfrm flipH="1">
              <a:off x="2880" y="3408"/>
              <a:ext cx="192" cy="240"/>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9" name="Oval 17"/>
            <p:cNvSpPr>
              <a:spLocks noChangeArrowheads="1"/>
            </p:cNvSpPr>
            <p:nvPr/>
          </p:nvSpPr>
          <p:spPr bwMode="auto">
            <a:xfrm>
              <a:off x="2585" y="3626"/>
              <a:ext cx="528" cy="384"/>
            </a:xfrm>
            <a:prstGeom prst="ellipse">
              <a:avLst/>
            </a:prstGeom>
            <a:noFill/>
            <a:ln w="38100">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59405"/>
                                        </p:tgtEl>
                                        <p:attrNameLst>
                                          <p:attrName>style.visibility</p:attrName>
                                        </p:attrNameLst>
                                      </p:cBhvr>
                                      <p:to>
                                        <p:strVal val="visible"/>
                                      </p:to>
                                    </p:set>
                                    <p:animEffect transition="in" filter="strips(downLeft)">
                                      <p:cBhvr>
                                        <p:cTn id="7" dur="500"/>
                                        <p:tgtEl>
                                          <p:spTgt spid="59405"/>
                                        </p:tgtEl>
                                      </p:cBhvr>
                                    </p:animEffect>
                                  </p:childTnLst>
                                  <p:subTnLst>
                                    <p:set>
                                      <p:cBhvr override="childStyle">
                                        <p:cTn dur="1" fill="hold" display="0" masterRel="nextClick" afterEffect="1"/>
                                        <p:tgtEl>
                                          <p:spTgt spid="59405"/>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59410"/>
                                        </p:tgtEl>
                                        <p:attrNameLst>
                                          <p:attrName>style.visibility</p:attrName>
                                        </p:attrNameLst>
                                      </p:cBhvr>
                                      <p:to>
                                        <p:strVal val="visible"/>
                                      </p:to>
                                    </p:set>
                                    <p:animEffect transition="in" filter="strips(downLeft)">
                                      <p:cBhvr>
                                        <p:cTn id="12" dur="500"/>
                                        <p:tgtEl>
                                          <p:spTgt spid="59410"/>
                                        </p:tgtEl>
                                      </p:cBhvr>
                                    </p:animEffect>
                                  </p:childTnLst>
                                  <p:subTnLst>
                                    <p:set>
                                      <p:cBhvr override="childStyle">
                                        <p:cTn dur="1" fill="hold" display="0" masterRel="nextClick" afterEffect="1"/>
                                        <p:tgtEl>
                                          <p:spTgt spid="594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304800" y="0"/>
            <a:ext cx="335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solidFill>
                  <a:srgbClr val="CC0000"/>
                </a:solidFill>
              </a:rPr>
              <a:t>12.2 </a:t>
            </a:r>
            <a:r>
              <a:rPr lang="zh-CN" altLang="en-US">
                <a:solidFill>
                  <a:srgbClr val="CC0000"/>
                </a:solidFill>
              </a:rPr>
              <a:t>单一继承</a:t>
            </a:r>
          </a:p>
        </p:txBody>
      </p:sp>
      <p:sp>
        <p:nvSpPr>
          <p:cNvPr id="40963" name="Text Box 3"/>
          <p:cNvSpPr txBox="1">
            <a:spLocks noChangeArrowheads="1"/>
          </p:cNvSpPr>
          <p:nvPr/>
        </p:nvSpPr>
        <p:spPr bwMode="auto">
          <a:xfrm>
            <a:off x="457200" y="552450"/>
            <a:ext cx="411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定义派生类的一般格式：</a:t>
            </a:r>
          </a:p>
        </p:txBody>
      </p:sp>
      <p:sp>
        <p:nvSpPr>
          <p:cNvPr id="40964" name="Text Box 4"/>
          <p:cNvSpPr txBox="1">
            <a:spLocks noChangeArrowheads="1"/>
          </p:cNvSpPr>
          <p:nvPr/>
        </p:nvSpPr>
        <p:spPr bwMode="auto">
          <a:xfrm>
            <a:off x="533400" y="1085850"/>
            <a:ext cx="6858000" cy="3559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en-US" altLang="zh-CN"/>
              <a:t>class &lt;</a:t>
            </a:r>
            <a:r>
              <a:rPr lang="zh-CN" altLang="en-US"/>
              <a:t>派生类名</a:t>
            </a:r>
            <a:r>
              <a:rPr lang="en-US" altLang="zh-CN"/>
              <a:t>&gt;: &lt;</a:t>
            </a:r>
            <a:r>
              <a:rPr lang="zh-CN" altLang="en-US"/>
              <a:t>继承方式</a:t>
            </a:r>
            <a:r>
              <a:rPr lang="en-US" altLang="zh-CN"/>
              <a:t>&gt; &lt;</a:t>
            </a:r>
            <a:r>
              <a:rPr lang="zh-CN" altLang="en-US"/>
              <a:t>基类名</a:t>
            </a:r>
            <a:r>
              <a:rPr lang="en-US" altLang="zh-CN"/>
              <a:t>&gt;</a:t>
            </a:r>
          </a:p>
          <a:p>
            <a:pPr algn="l">
              <a:lnSpc>
                <a:spcPct val="90000"/>
              </a:lnSpc>
            </a:pPr>
            <a:r>
              <a:rPr lang="en-US" altLang="zh-CN"/>
              <a:t>{</a:t>
            </a:r>
          </a:p>
          <a:p>
            <a:pPr algn="l">
              <a:lnSpc>
                <a:spcPct val="90000"/>
              </a:lnSpc>
            </a:pPr>
            <a:r>
              <a:rPr lang="en-US" altLang="zh-CN"/>
              <a:t>     [private:     </a:t>
            </a:r>
            <a:r>
              <a:rPr lang="en-US" altLang="zh-CN">
                <a:solidFill>
                  <a:srgbClr val="008000"/>
                </a:solidFill>
              </a:rPr>
              <a:t>// </a:t>
            </a:r>
            <a:r>
              <a:rPr lang="zh-CN" altLang="en-US">
                <a:solidFill>
                  <a:srgbClr val="008000"/>
                </a:solidFill>
              </a:rPr>
              <a:t>私有成员说明</a:t>
            </a:r>
          </a:p>
          <a:p>
            <a:pPr algn="l">
              <a:lnSpc>
                <a:spcPct val="90000"/>
              </a:lnSpc>
            </a:pPr>
            <a:r>
              <a:rPr lang="zh-CN" altLang="en-US"/>
              <a:t>      </a:t>
            </a:r>
            <a:r>
              <a:rPr lang="en-US" altLang="zh-CN"/>
              <a:t>...]</a:t>
            </a:r>
          </a:p>
          <a:p>
            <a:pPr algn="l">
              <a:lnSpc>
                <a:spcPct val="90000"/>
              </a:lnSpc>
            </a:pPr>
            <a:r>
              <a:rPr lang="en-US" altLang="zh-CN"/>
              <a:t>     [public:       </a:t>
            </a:r>
            <a:r>
              <a:rPr lang="en-US" altLang="zh-CN">
                <a:solidFill>
                  <a:srgbClr val="008000"/>
                </a:solidFill>
              </a:rPr>
              <a:t>// </a:t>
            </a:r>
            <a:r>
              <a:rPr lang="zh-CN" altLang="en-US">
                <a:solidFill>
                  <a:srgbClr val="008000"/>
                </a:solidFill>
              </a:rPr>
              <a:t>公有成员说明</a:t>
            </a:r>
          </a:p>
          <a:p>
            <a:pPr algn="l">
              <a:lnSpc>
                <a:spcPct val="90000"/>
              </a:lnSpc>
            </a:pPr>
            <a:r>
              <a:rPr lang="zh-CN" altLang="en-US"/>
              <a:t>      </a:t>
            </a:r>
            <a:r>
              <a:rPr lang="en-US" altLang="zh-CN"/>
              <a:t>...]</a:t>
            </a:r>
          </a:p>
          <a:p>
            <a:pPr algn="l">
              <a:lnSpc>
                <a:spcPct val="90000"/>
              </a:lnSpc>
            </a:pPr>
            <a:r>
              <a:rPr lang="en-US" altLang="zh-CN"/>
              <a:t>     [protected: </a:t>
            </a:r>
            <a:r>
              <a:rPr lang="en-US" altLang="zh-CN">
                <a:solidFill>
                  <a:srgbClr val="008000"/>
                </a:solidFill>
              </a:rPr>
              <a:t>// </a:t>
            </a:r>
            <a:r>
              <a:rPr lang="zh-CN" altLang="en-US">
                <a:solidFill>
                  <a:srgbClr val="008000"/>
                </a:solidFill>
              </a:rPr>
              <a:t>保护成员说明</a:t>
            </a:r>
          </a:p>
          <a:p>
            <a:pPr algn="l">
              <a:lnSpc>
                <a:spcPct val="90000"/>
              </a:lnSpc>
            </a:pPr>
            <a:r>
              <a:rPr lang="zh-CN" altLang="en-US"/>
              <a:t>      </a:t>
            </a:r>
            <a:r>
              <a:rPr lang="en-US" altLang="zh-CN"/>
              <a:t>...]</a:t>
            </a:r>
          </a:p>
          <a:p>
            <a:pPr algn="l">
              <a:lnSpc>
                <a:spcPct val="90000"/>
              </a:lnSpc>
            </a:pPr>
            <a:r>
              <a:rPr lang="en-US" altLang="zh-CN"/>
              <a:t>} ; </a:t>
            </a:r>
          </a:p>
        </p:txBody>
      </p:sp>
      <p:sp>
        <p:nvSpPr>
          <p:cNvPr id="40971" name="Text Box 11"/>
          <p:cNvSpPr txBox="1">
            <a:spLocks noChangeArrowheads="1"/>
          </p:cNvSpPr>
          <p:nvPr/>
        </p:nvSpPr>
        <p:spPr bwMode="auto">
          <a:xfrm>
            <a:off x="457200" y="4800600"/>
            <a:ext cx="59626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rgbClr val="FF0000"/>
                </a:solidFill>
              </a:rPr>
              <a:t>继承方式：</a:t>
            </a:r>
            <a:r>
              <a:rPr lang="en-US" altLang="zh-CN"/>
              <a:t>public  </a:t>
            </a:r>
            <a:r>
              <a:rPr lang="zh-CN" altLang="en-US"/>
              <a:t>公有继承</a:t>
            </a:r>
            <a:r>
              <a:rPr lang="en-US" altLang="zh-CN"/>
              <a:t>(</a:t>
            </a:r>
            <a:r>
              <a:rPr lang="zh-CN" altLang="en-US"/>
              <a:t>派生</a:t>
            </a:r>
            <a:r>
              <a:rPr lang="en-US" altLang="zh-CN"/>
              <a:t>)</a:t>
            </a:r>
          </a:p>
          <a:p>
            <a:pPr algn="l"/>
            <a:r>
              <a:rPr lang="en-US" altLang="zh-CN"/>
              <a:t>                    private  </a:t>
            </a:r>
            <a:r>
              <a:rPr lang="zh-CN" altLang="en-US"/>
              <a:t>私有继承</a:t>
            </a:r>
            <a:r>
              <a:rPr lang="en-US" altLang="zh-CN"/>
              <a:t>(</a:t>
            </a:r>
            <a:r>
              <a:rPr lang="zh-CN" altLang="en-US"/>
              <a:t>派生</a:t>
            </a:r>
            <a:r>
              <a:rPr lang="en-US" altLang="zh-CN"/>
              <a:t>)</a:t>
            </a:r>
          </a:p>
          <a:p>
            <a:pPr algn="l"/>
            <a:r>
              <a:rPr lang="en-US" altLang="zh-CN"/>
              <a:t>                    protected  </a:t>
            </a:r>
            <a:r>
              <a:rPr lang="zh-CN" altLang="en-US"/>
              <a:t>保护继承</a:t>
            </a:r>
            <a:r>
              <a:rPr lang="en-US" altLang="zh-CN"/>
              <a:t>(</a:t>
            </a:r>
            <a:r>
              <a:rPr lang="zh-CN" altLang="en-US"/>
              <a:t>派生</a:t>
            </a:r>
            <a:r>
              <a:rPr lang="en-US" altLang="zh-CN"/>
              <a:t>)</a:t>
            </a:r>
          </a:p>
        </p:txBody>
      </p:sp>
      <p:grpSp>
        <p:nvGrpSpPr>
          <p:cNvPr id="40979" name="Group 19"/>
          <p:cNvGrpSpPr>
            <a:grpSpLocks/>
          </p:cNvGrpSpPr>
          <p:nvPr/>
        </p:nvGrpSpPr>
        <p:grpSpPr bwMode="auto">
          <a:xfrm>
            <a:off x="5867400" y="1828800"/>
            <a:ext cx="3289300" cy="2209800"/>
            <a:chOff x="3696" y="1152"/>
            <a:chExt cx="2072" cy="1392"/>
          </a:xfrm>
        </p:grpSpPr>
        <p:sp>
          <p:nvSpPr>
            <p:cNvPr id="40976" name="Rectangle 16"/>
            <p:cNvSpPr>
              <a:spLocks noChangeArrowheads="1"/>
            </p:cNvSpPr>
            <p:nvPr/>
          </p:nvSpPr>
          <p:spPr bwMode="auto">
            <a:xfrm>
              <a:off x="3854" y="1680"/>
              <a:ext cx="1914" cy="3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lnSpc>
                  <a:spcPct val="90000"/>
                </a:lnSpc>
              </a:pPr>
              <a:r>
                <a:rPr lang="zh-CN" altLang="en-US"/>
                <a:t>定义派生类新成员</a:t>
              </a:r>
            </a:p>
          </p:txBody>
        </p:sp>
        <p:sp>
          <p:nvSpPr>
            <p:cNvPr id="40977" name="AutoShape 17"/>
            <p:cNvSpPr>
              <a:spLocks/>
            </p:cNvSpPr>
            <p:nvPr/>
          </p:nvSpPr>
          <p:spPr bwMode="auto">
            <a:xfrm>
              <a:off x="3696" y="1152"/>
              <a:ext cx="192" cy="1392"/>
            </a:xfrm>
            <a:prstGeom prst="rightBrace">
              <a:avLst>
                <a:gd name="adj1" fmla="val 60417"/>
                <a:gd name="adj2" fmla="val 50000"/>
              </a:avLst>
            </a:prstGeom>
            <a:noFill/>
            <a:ln w="25400">
              <a:solidFill>
                <a:srgbClr val="CC6600"/>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79"/>
                                        </p:tgtEl>
                                        <p:attrNameLst>
                                          <p:attrName>style.visibility</p:attrName>
                                        </p:attrNameLst>
                                      </p:cBhvr>
                                      <p:to>
                                        <p:strVal val="visible"/>
                                      </p:to>
                                    </p:set>
                                    <p:animEffect transition="in" filter="blinds(horizontal)">
                                      <p:cBhvr>
                                        <p:cTn id="7" dur="500"/>
                                        <p:tgtEl>
                                          <p:spTgt spid="409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0971"/>
                                        </p:tgtEl>
                                        <p:attrNameLst>
                                          <p:attrName>style.visibility</p:attrName>
                                        </p:attrNameLst>
                                      </p:cBhvr>
                                      <p:to>
                                        <p:strVal val="visible"/>
                                      </p:to>
                                    </p:set>
                                    <p:animEffect transition="in" filter="blinds(vertical)">
                                      <p:cBhvr>
                                        <p:cTn id="12" dur="500"/>
                                        <p:tgtEl>
                                          <p:spTgt spid="40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1"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419100" y="728663"/>
            <a:ext cx="81915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t>C++</a:t>
            </a:r>
            <a:r>
              <a:rPr lang="zh-CN" altLang="en-US"/>
              <a:t>规定同一个基类不可以被直接继承两次以上。</a:t>
            </a:r>
          </a:p>
          <a:p>
            <a:pPr algn="l"/>
            <a:r>
              <a:rPr lang="zh-CN" altLang="en-US"/>
              <a:t>那么有时在一个类中又必须具有两个已有类的对象，如何来解决这个问题呢？</a:t>
            </a:r>
          </a:p>
          <a:p>
            <a:pPr algn="l"/>
            <a:endParaRPr lang="zh-CN" altLang="en-US"/>
          </a:p>
          <a:p>
            <a:pPr algn="l"/>
            <a:r>
              <a:rPr lang="zh-CN" altLang="en-US"/>
              <a:t>请看例</a:t>
            </a:r>
            <a:r>
              <a:rPr lang="en-US" altLang="zh-CN"/>
              <a:t>12.12</a:t>
            </a:r>
            <a:r>
              <a:rPr lang="zh-CN" altLang="en-US"/>
              <a:t>，先定义一个点类</a:t>
            </a:r>
            <a:r>
              <a:rPr lang="en-US" altLang="zh-CN"/>
              <a:t>Point</a:t>
            </a:r>
            <a:r>
              <a:rPr lang="zh-CN" altLang="en-US"/>
              <a:t>，由于两点构成一条直线，那么可由两个点的对象构成线类</a:t>
            </a:r>
            <a:r>
              <a:rPr lang="en-US" altLang="zh-CN"/>
              <a:t>Line</a:t>
            </a:r>
            <a:r>
              <a:rPr lang="zh-CN" altLang="en-US"/>
              <a:t>。 </a:t>
            </a:r>
          </a:p>
        </p:txBody>
      </p:sp>
      <p:sp>
        <p:nvSpPr>
          <p:cNvPr id="105475" name="Rectangle 3"/>
          <p:cNvSpPr>
            <a:spLocks noChangeArrowheads="1"/>
          </p:cNvSpPr>
          <p:nvPr/>
        </p:nvSpPr>
        <p:spPr bwMode="auto">
          <a:xfrm>
            <a:off x="152400" y="152400"/>
            <a:ext cx="4640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solidFill>
                  <a:srgbClr val="CC0000"/>
                </a:solidFill>
              </a:rPr>
              <a:t>12.7.1  </a:t>
            </a:r>
            <a:r>
              <a:rPr lang="zh-CN" altLang="en-US">
                <a:solidFill>
                  <a:srgbClr val="CC0000"/>
                </a:solidFill>
              </a:rPr>
              <a:t>访问对象成员的成员  </a:t>
            </a:r>
          </a:p>
        </p:txBody>
      </p:sp>
      <p:sp>
        <p:nvSpPr>
          <p:cNvPr id="105476" name="Text Box 4"/>
          <p:cNvSpPr txBox="1">
            <a:spLocks noChangeArrowheads="1"/>
          </p:cNvSpPr>
          <p:nvPr/>
        </p:nvSpPr>
        <p:spPr bwMode="auto">
          <a:xfrm>
            <a:off x="838200" y="4343400"/>
            <a:ext cx="80542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dirty="0">
                <a:solidFill>
                  <a:srgbClr val="CC0000"/>
                </a:solidFill>
              </a:rPr>
              <a:t>[</a:t>
            </a:r>
            <a:r>
              <a:rPr lang="zh-CN" altLang="en-US" dirty="0">
                <a:solidFill>
                  <a:srgbClr val="CC0000"/>
                </a:solidFill>
              </a:rPr>
              <a:t>例</a:t>
            </a:r>
            <a:r>
              <a:rPr lang="en-US" altLang="zh-CN" dirty="0">
                <a:solidFill>
                  <a:srgbClr val="CC0000"/>
                </a:solidFill>
              </a:rPr>
              <a:t>12.12] </a:t>
            </a:r>
            <a:r>
              <a:rPr lang="zh-CN" altLang="en-US" dirty="0"/>
              <a:t>见 “第</a:t>
            </a:r>
            <a:r>
              <a:rPr lang="en-US" altLang="zh-CN" dirty="0"/>
              <a:t>12</a:t>
            </a:r>
            <a:r>
              <a:rPr lang="zh-CN" altLang="en-US" dirty="0"/>
              <a:t>章 继承和派生</a:t>
            </a:r>
            <a:r>
              <a:rPr lang="en-US" altLang="zh-CN" dirty="0"/>
              <a:t>(</a:t>
            </a:r>
            <a:r>
              <a:rPr lang="zh-CN" altLang="en-US" dirty="0"/>
              <a:t>例子</a:t>
            </a:r>
            <a:r>
              <a:rPr lang="en-US" altLang="zh-CN" dirty="0" smtClean="0"/>
              <a:t>).</a:t>
            </a:r>
            <a:r>
              <a:rPr lang="en-US" altLang="zh-CN" dirty="0" err="1" smtClean="0"/>
              <a:t>docx</a:t>
            </a:r>
            <a:r>
              <a:rPr lang="en-US" altLang="zh-CN" dirty="0" smtClean="0"/>
              <a:t>”</a:t>
            </a:r>
            <a:endParaRPr lang="en-US" altLang="zh-CN"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blinds(horizontal)">
                                      <p:cBhvr>
                                        <p:cTn id="7" dur="500"/>
                                        <p:tgtEl>
                                          <p:spTgt spid="105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419100" y="728663"/>
            <a:ext cx="8191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a:t>有了</a:t>
            </a:r>
            <a:r>
              <a:rPr lang="en-US" altLang="zh-CN"/>
              <a:t>Point</a:t>
            </a:r>
            <a:r>
              <a:rPr lang="zh-CN" altLang="en-US"/>
              <a:t>类后，还可以使用继承的方法实现</a:t>
            </a:r>
            <a:r>
              <a:rPr lang="en-US" altLang="zh-CN"/>
              <a:t>Line</a:t>
            </a:r>
            <a:r>
              <a:rPr lang="zh-CN" altLang="en-US"/>
              <a:t>类 </a:t>
            </a:r>
          </a:p>
        </p:txBody>
      </p:sp>
      <p:sp>
        <p:nvSpPr>
          <p:cNvPr id="106499" name="Rectangle 3"/>
          <p:cNvSpPr>
            <a:spLocks noChangeArrowheads="1"/>
          </p:cNvSpPr>
          <p:nvPr/>
        </p:nvSpPr>
        <p:spPr bwMode="auto">
          <a:xfrm>
            <a:off x="381000" y="152400"/>
            <a:ext cx="347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solidFill>
                  <a:srgbClr val="CC0000"/>
                </a:solidFill>
              </a:rPr>
              <a:t>12.7.2  </a:t>
            </a:r>
            <a:r>
              <a:rPr lang="zh-CN" altLang="en-US">
                <a:solidFill>
                  <a:srgbClr val="CC0000"/>
                </a:solidFill>
              </a:rPr>
              <a:t>访问基类成员 </a:t>
            </a:r>
          </a:p>
        </p:txBody>
      </p:sp>
      <p:sp>
        <p:nvSpPr>
          <p:cNvPr id="106500" name="Text Box 4"/>
          <p:cNvSpPr txBox="1">
            <a:spLocks noChangeArrowheads="1"/>
          </p:cNvSpPr>
          <p:nvPr/>
        </p:nvSpPr>
        <p:spPr bwMode="auto">
          <a:xfrm>
            <a:off x="838200" y="1828800"/>
            <a:ext cx="79822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dirty="0">
                <a:solidFill>
                  <a:srgbClr val="CC0000"/>
                </a:solidFill>
              </a:rPr>
              <a:t>[</a:t>
            </a:r>
            <a:r>
              <a:rPr lang="zh-CN" altLang="en-US" dirty="0">
                <a:solidFill>
                  <a:srgbClr val="CC0000"/>
                </a:solidFill>
              </a:rPr>
              <a:t>例</a:t>
            </a:r>
            <a:r>
              <a:rPr lang="en-US" altLang="zh-CN" dirty="0">
                <a:solidFill>
                  <a:srgbClr val="CC0000"/>
                </a:solidFill>
              </a:rPr>
              <a:t>12.13] </a:t>
            </a:r>
            <a:r>
              <a:rPr lang="zh-CN" altLang="en-US" dirty="0"/>
              <a:t>见 “第</a:t>
            </a:r>
            <a:r>
              <a:rPr lang="en-US" altLang="zh-CN" dirty="0"/>
              <a:t>12</a:t>
            </a:r>
            <a:r>
              <a:rPr lang="zh-CN" altLang="en-US" dirty="0"/>
              <a:t>章 继承和派生</a:t>
            </a:r>
            <a:r>
              <a:rPr lang="en-US" altLang="zh-CN" dirty="0"/>
              <a:t>(</a:t>
            </a:r>
            <a:r>
              <a:rPr lang="zh-CN" altLang="en-US" dirty="0"/>
              <a:t>例子</a:t>
            </a:r>
            <a:r>
              <a:rPr lang="en-US" altLang="zh-CN" dirty="0" smtClean="0"/>
              <a:t>).</a:t>
            </a:r>
            <a:r>
              <a:rPr lang="en-US" altLang="zh-CN" dirty="0" err="1" smtClean="0"/>
              <a:t>docx</a:t>
            </a:r>
            <a:r>
              <a:rPr lang="en-US" altLang="zh-CN" dirty="0" smtClean="0"/>
              <a:t>”</a:t>
            </a:r>
            <a:endParaRPr lang="en-US" altLang="zh-CN" dirty="0"/>
          </a:p>
        </p:txBody>
      </p:sp>
      <p:sp>
        <p:nvSpPr>
          <p:cNvPr id="106501" name="Text Box 5"/>
          <p:cNvSpPr txBox="1">
            <a:spLocks noChangeArrowheads="1"/>
          </p:cNvSpPr>
          <p:nvPr/>
        </p:nvSpPr>
        <p:spPr bwMode="auto">
          <a:xfrm>
            <a:off x="457200" y="30480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a:solidFill>
                  <a:srgbClr val="FF0000"/>
                </a:solidFill>
              </a:rPr>
              <a:t>例</a:t>
            </a:r>
            <a:r>
              <a:rPr lang="en-US" altLang="zh-CN">
                <a:solidFill>
                  <a:srgbClr val="FF0000"/>
                </a:solidFill>
              </a:rPr>
              <a:t>12.12</a:t>
            </a:r>
            <a:r>
              <a:rPr lang="zh-CN" altLang="en-US"/>
              <a:t>和</a:t>
            </a:r>
            <a:r>
              <a:rPr lang="zh-CN" altLang="en-US">
                <a:solidFill>
                  <a:srgbClr val="FF0000"/>
                </a:solidFill>
              </a:rPr>
              <a:t>例</a:t>
            </a:r>
            <a:r>
              <a:rPr lang="en-US" altLang="zh-CN">
                <a:solidFill>
                  <a:srgbClr val="FF0000"/>
                </a:solidFill>
              </a:rPr>
              <a:t>12.13</a:t>
            </a:r>
            <a:r>
              <a:rPr lang="zh-CN" altLang="en-US"/>
              <a:t>，在主函数中使用</a:t>
            </a:r>
            <a:r>
              <a:rPr lang="en-US" altLang="zh-CN"/>
              <a:t>Line</a:t>
            </a:r>
            <a:r>
              <a:rPr lang="zh-CN" altLang="en-US"/>
              <a:t>类的方式没有什么差别，运行结果也一样。但类的实现是不一样的，本例使用继承的方法实现</a:t>
            </a:r>
            <a:r>
              <a:rPr lang="en-US" altLang="zh-CN"/>
              <a:t>Line</a:t>
            </a:r>
            <a:r>
              <a:rPr lang="zh-CN" altLang="en-US"/>
              <a:t>类，在</a:t>
            </a:r>
            <a:r>
              <a:rPr lang="en-US" altLang="zh-CN"/>
              <a:t>Line</a:t>
            </a:r>
            <a:r>
              <a:rPr lang="zh-CN" altLang="en-US"/>
              <a:t>类中可以直接访问基类保护成员</a:t>
            </a:r>
            <a:r>
              <a:rPr lang="en-US" altLang="zh-CN"/>
              <a:t>x</a:t>
            </a:r>
            <a:r>
              <a:rPr lang="zh-CN" altLang="en-US"/>
              <a:t>、</a:t>
            </a:r>
            <a:r>
              <a:rPr lang="en-US" altLang="zh-CN"/>
              <a:t>y</a:t>
            </a:r>
            <a:r>
              <a:rPr lang="zh-CN" altLang="en-US"/>
              <a:t>（见程序</a:t>
            </a:r>
            <a:r>
              <a:rPr lang="en-US" altLang="zh-CN"/>
              <a:t>A</a:t>
            </a:r>
            <a:r>
              <a:rPr lang="zh-CN" altLang="en-US"/>
              <a:t>行的注释）。而在例</a:t>
            </a:r>
            <a:r>
              <a:rPr lang="en-US" altLang="zh-CN"/>
              <a:t>12.12 Line</a:t>
            </a:r>
            <a:r>
              <a:rPr lang="zh-CN" altLang="en-US"/>
              <a:t>类中是通过对象成员的公有函数接口访问对象成员的成员的。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animEffect transition="in" filter="blinds(horizontal)">
                                      <p:cBhvr>
                                        <p:cTn id="7" dur="500"/>
                                        <p:tgtEl>
                                          <p:spTgt spid="1065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6501"/>
                                        </p:tgtEl>
                                        <p:attrNameLst>
                                          <p:attrName>style.visibility</p:attrName>
                                        </p:attrNameLst>
                                      </p:cBhvr>
                                      <p:to>
                                        <p:strVal val="visible"/>
                                      </p:to>
                                    </p:set>
                                    <p:animEffect transition="in" filter="blinds(horizontal)">
                                      <p:cBhvr>
                                        <p:cTn id="12" dur="500"/>
                                        <p:tgtEl>
                                          <p:spTgt spid="106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autoUpdateAnimBg="0"/>
      <p:bldP spid="106501"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5" name="Text Box 13"/>
          <p:cNvSpPr txBox="1">
            <a:spLocks noChangeArrowheads="1"/>
          </p:cNvSpPr>
          <p:nvPr/>
        </p:nvSpPr>
        <p:spPr bwMode="auto">
          <a:xfrm>
            <a:off x="228600" y="90488"/>
            <a:ext cx="4092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solidFill>
                  <a:srgbClr val="CC0000"/>
                </a:solidFill>
              </a:rPr>
              <a:t>12.8  </a:t>
            </a:r>
            <a:r>
              <a:rPr lang="zh-CN" altLang="en-US">
                <a:solidFill>
                  <a:srgbClr val="CC0000"/>
                </a:solidFill>
              </a:rPr>
              <a:t>赋值兼容</a:t>
            </a:r>
          </a:p>
        </p:txBody>
      </p:sp>
      <p:sp>
        <p:nvSpPr>
          <p:cNvPr id="38926" name="Text Box 14"/>
          <p:cNvSpPr txBox="1">
            <a:spLocks noChangeArrowheads="1"/>
          </p:cNvSpPr>
          <p:nvPr/>
        </p:nvSpPr>
        <p:spPr bwMode="auto">
          <a:xfrm>
            <a:off x="228600" y="708025"/>
            <a:ext cx="7620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a:solidFill>
                  <a:srgbClr val="FF0000"/>
                </a:solidFill>
              </a:rPr>
              <a:t>赋值兼容规则为</a:t>
            </a:r>
            <a:r>
              <a:rPr lang="zh-CN" altLang="en-US"/>
              <a:t>：可以将</a:t>
            </a:r>
            <a:r>
              <a:rPr lang="zh-CN" altLang="en-US" u="sng"/>
              <a:t>公有派生类对象</a:t>
            </a:r>
            <a:r>
              <a:rPr lang="zh-CN" altLang="en-US"/>
              <a:t>赋值给基类对象，反之是不允许的。 </a:t>
            </a:r>
          </a:p>
        </p:txBody>
      </p:sp>
      <p:grpSp>
        <p:nvGrpSpPr>
          <p:cNvPr id="38938" name="Group 26"/>
          <p:cNvGrpSpPr>
            <a:grpSpLocks/>
          </p:cNvGrpSpPr>
          <p:nvPr/>
        </p:nvGrpSpPr>
        <p:grpSpPr bwMode="auto">
          <a:xfrm>
            <a:off x="1905000" y="2057400"/>
            <a:ext cx="5257800" cy="1477963"/>
            <a:chOff x="1200" y="1536"/>
            <a:chExt cx="3312" cy="931"/>
          </a:xfrm>
        </p:grpSpPr>
        <p:grpSp>
          <p:nvGrpSpPr>
            <p:cNvPr id="38935" name="Group 23"/>
            <p:cNvGrpSpPr>
              <a:grpSpLocks/>
            </p:cNvGrpSpPr>
            <p:nvPr/>
          </p:nvGrpSpPr>
          <p:grpSpPr bwMode="auto">
            <a:xfrm>
              <a:off x="1200" y="1799"/>
              <a:ext cx="572" cy="668"/>
              <a:chOff x="1200" y="1799"/>
              <a:chExt cx="572" cy="668"/>
            </a:xfrm>
          </p:grpSpPr>
          <p:sp>
            <p:nvSpPr>
              <p:cNvPr id="38928" name="Text Box 16"/>
              <p:cNvSpPr txBox="1">
                <a:spLocks noChangeArrowheads="1"/>
              </p:cNvSpPr>
              <p:nvPr/>
            </p:nvSpPr>
            <p:spPr bwMode="auto">
              <a:xfrm>
                <a:off x="1200" y="1799"/>
                <a:ext cx="572"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基类</a:t>
                </a:r>
              </a:p>
            </p:txBody>
          </p:sp>
          <p:sp>
            <p:nvSpPr>
              <p:cNvPr id="38933" name="Text Box 21"/>
              <p:cNvSpPr txBox="1">
                <a:spLocks noChangeArrowheads="1"/>
              </p:cNvSpPr>
              <p:nvPr/>
            </p:nvSpPr>
            <p:spPr bwMode="auto">
              <a:xfrm>
                <a:off x="1200" y="2140"/>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rgbClr val="FF0000"/>
                    </a:solidFill>
                  </a:rPr>
                  <a:t>对象</a:t>
                </a:r>
                <a:endParaRPr lang="zh-CN" altLang="en-US"/>
              </a:p>
            </p:txBody>
          </p:sp>
        </p:grpSp>
        <p:grpSp>
          <p:nvGrpSpPr>
            <p:cNvPr id="38936" name="Group 24"/>
            <p:cNvGrpSpPr>
              <a:grpSpLocks/>
            </p:cNvGrpSpPr>
            <p:nvPr/>
          </p:nvGrpSpPr>
          <p:grpSpPr bwMode="auto">
            <a:xfrm>
              <a:off x="2976" y="1536"/>
              <a:ext cx="1536" cy="903"/>
              <a:chOff x="2352" y="1536"/>
              <a:chExt cx="1536" cy="903"/>
            </a:xfrm>
          </p:grpSpPr>
          <p:grpSp>
            <p:nvGrpSpPr>
              <p:cNvPr id="38932" name="Group 20"/>
              <p:cNvGrpSpPr>
                <a:grpSpLocks/>
              </p:cNvGrpSpPr>
              <p:nvPr/>
            </p:nvGrpSpPr>
            <p:grpSpPr bwMode="auto">
              <a:xfrm>
                <a:off x="2352" y="1536"/>
                <a:ext cx="1536" cy="602"/>
                <a:chOff x="2736" y="1536"/>
                <a:chExt cx="1536" cy="602"/>
              </a:xfrm>
            </p:grpSpPr>
            <p:sp>
              <p:nvSpPr>
                <p:cNvPr id="38931" name="Text Box 19"/>
                <p:cNvSpPr txBox="1">
                  <a:spLocks noChangeArrowheads="1"/>
                </p:cNvSpPr>
                <p:nvPr/>
              </p:nvSpPr>
              <p:spPr bwMode="auto">
                <a:xfrm>
                  <a:off x="2736" y="1536"/>
                  <a:ext cx="1536" cy="6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t>          </a:t>
                  </a:r>
                  <a:r>
                    <a:rPr lang="zh-CN" altLang="en-US"/>
                    <a:t>派生类            </a:t>
                  </a:r>
                </a:p>
                <a:p>
                  <a:pPr algn="l"/>
                  <a:endParaRPr lang="en-US" altLang="zh-CN"/>
                </a:p>
              </p:txBody>
            </p:sp>
            <p:sp>
              <p:nvSpPr>
                <p:cNvPr id="38930" name="Text Box 18"/>
                <p:cNvSpPr txBox="1">
                  <a:spLocks noChangeArrowheads="1"/>
                </p:cNvSpPr>
                <p:nvPr/>
              </p:nvSpPr>
              <p:spPr bwMode="auto">
                <a:xfrm>
                  <a:off x="2736" y="1799"/>
                  <a:ext cx="572"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基类</a:t>
                  </a:r>
                </a:p>
              </p:txBody>
            </p:sp>
          </p:grpSp>
          <p:sp>
            <p:nvSpPr>
              <p:cNvPr id="38934" name="Text Box 22"/>
              <p:cNvSpPr txBox="1">
                <a:spLocks noChangeArrowheads="1"/>
              </p:cNvSpPr>
              <p:nvPr/>
            </p:nvSpPr>
            <p:spPr bwMode="auto">
              <a:xfrm>
                <a:off x="2640" y="2112"/>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rgbClr val="FF0000"/>
                    </a:solidFill>
                  </a:rPr>
                  <a:t>对象</a:t>
                </a:r>
              </a:p>
            </p:txBody>
          </p:sp>
        </p:grpSp>
        <p:sp>
          <p:nvSpPr>
            <p:cNvPr id="38937" name="AutoShape 25"/>
            <p:cNvSpPr>
              <a:spLocks noChangeArrowheads="1"/>
            </p:cNvSpPr>
            <p:nvPr/>
          </p:nvSpPr>
          <p:spPr bwMode="auto">
            <a:xfrm>
              <a:off x="2112" y="1680"/>
              <a:ext cx="480" cy="432"/>
            </a:xfrm>
            <a:prstGeom prst="leftArrow">
              <a:avLst>
                <a:gd name="adj1" fmla="val 34722"/>
                <a:gd name="adj2" fmla="val 37963"/>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8939" name="Text Box 27"/>
          <p:cNvSpPr txBox="1">
            <a:spLocks noChangeArrowheads="1"/>
          </p:cNvSpPr>
          <p:nvPr/>
        </p:nvSpPr>
        <p:spPr bwMode="auto">
          <a:xfrm>
            <a:off x="609600" y="3962400"/>
            <a:ext cx="68214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accent2"/>
                </a:solidFill>
              </a:rPr>
              <a:t>结果</a:t>
            </a:r>
            <a:r>
              <a:rPr lang="en-US" altLang="zh-CN">
                <a:solidFill>
                  <a:schemeClr val="accent2"/>
                </a:solidFill>
              </a:rPr>
              <a:t>: </a:t>
            </a:r>
            <a:r>
              <a:rPr lang="zh-CN" altLang="en-US"/>
              <a:t>将派生类对象中从基类继承来的成员</a:t>
            </a:r>
          </a:p>
          <a:p>
            <a:pPr algn="l"/>
            <a:r>
              <a:rPr lang="zh-CN" altLang="en-US"/>
              <a:t>           赋给基类对象。</a:t>
            </a:r>
          </a:p>
        </p:txBody>
      </p:sp>
      <p:sp>
        <p:nvSpPr>
          <p:cNvPr id="38940" name="Text Box 28"/>
          <p:cNvSpPr txBox="1">
            <a:spLocks noChangeArrowheads="1"/>
          </p:cNvSpPr>
          <p:nvPr/>
        </p:nvSpPr>
        <p:spPr bwMode="auto">
          <a:xfrm>
            <a:off x="838200" y="5257800"/>
            <a:ext cx="74174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rgbClr val="CC0000"/>
                </a:solidFill>
              </a:rPr>
              <a:t>[</a:t>
            </a:r>
            <a:r>
              <a:rPr lang="zh-CN" altLang="en-US" dirty="0">
                <a:solidFill>
                  <a:srgbClr val="CC0000"/>
                </a:solidFill>
              </a:rPr>
              <a:t>例</a:t>
            </a:r>
            <a:r>
              <a:rPr lang="en-US" altLang="zh-CN" dirty="0">
                <a:solidFill>
                  <a:srgbClr val="CC0000"/>
                </a:solidFill>
              </a:rPr>
              <a:t>12.14] </a:t>
            </a:r>
            <a:r>
              <a:rPr lang="zh-CN" altLang="en-US" dirty="0"/>
              <a:t>见 “第</a:t>
            </a:r>
            <a:r>
              <a:rPr lang="en-US" altLang="zh-CN" dirty="0"/>
              <a:t>12</a:t>
            </a:r>
            <a:r>
              <a:rPr lang="zh-CN" altLang="en-US" dirty="0"/>
              <a:t>章 继承和派生</a:t>
            </a:r>
            <a:r>
              <a:rPr lang="en-US" altLang="zh-CN" dirty="0"/>
              <a:t>(</a:t>
            </a:r>
            <a:r>
              <a:rPr lang="zh-CN" altLang="en-US" dirty="0"/>
              <a:t>例子</a:t>
            </a:r>
            <a:r>
              <a:rPr lang="en-US" altLang="zh-CN" dirty="0" smtClean="0"/>
              <a:t>).</a:t>
            </a:r>
            <a:r>
              <a:rPr lang="en-US" altLang="zh-CN" dirty="0" err="1" smtClean="0"/>
              <a:t>docx</a:t>
            </a:r>
            <a:r>
              <a:rPr lang="en-US" altLang="zh-CN" dirty="0" smtClean="0"/>
              <a:t>”</a:t>
            </a:r>
            <a:endParaRPr lang="en-US" altLang="zh-CN"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8938"/>
                                        </p:tgtEl>
                                        <p:attrNameLst>
                                          <p:attrName>style.visibility</p:attrName>
                                        </p:attrNameLst>
                                      </p:cBhvr>
                                      <p:to>
                                        <p:strVal val="visible"/>
                                      </p:to>
                                    </p:set>
                                    <p:animEffect transition="in" filter="wipe(right)">
                                      <p:cBhvr>
                                        <p:cTn id="7" dur="500"/>
                                        <p:tgtEl>
                                          <p:spTgt spid="38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grpId="0" nodeType="clickEffect">
                                  <p:stCondLst>
                                    <p:cond delay="0"/>
                                  </p:stCondLst>
                                  <p:childTnLst>
                                    <p:set>
                                      <p:cBhvr>
                                        <p:cTn id="11" dur="1" fill="hold">
                                          <p:stCondLst>
                                            <p:cond delay="0"/>
                                          </p:stCondLst>
                                        </p:cTn>
                                        <p:tgtEl>
                                          <p:spTgt spid="38939"/>
                                        </p:tgtEl>
                                        <p:attrNameLst>
                                          <p:attrName>style.visibility</p:attrName>
                                        </p:attrNameLst>
                                      </p:cBhvr>
                                      <p:to>
                                        <p:strVal val="visible"/>
                                      </p:to>
                                    </p:set>
                                    <p:anim calcmode="lin" valueType="num">
                                      <p:cBhvr>
                                        <p:cTn id="12" dur="500" fill="hold"/>
                                        <p:tgtEl>
                                          <p:spTgt spid="38939"/>
                                        </p:tgtEl>
                                        <p:attrNameLst>
                                          <p:attrName>ppt_w</p:attrName>
                                        </p:attrNameLst>
                                      </p:cBhvr>
                                      <p:tavLst>
                                        <p:tav tm="0">
                                          <p:val>
                                            <p:fltVal val="0"/>
                                          </p:val>
                                        </p:tav>
                                        <p:tav tm="100000">
                                          <p:val>
                                            <p:strVal val="#ppt_w"/>
                                          </p:val>
                                        </p:tav>
                                      </p:tavLst>
                                    </p:anim>
                                    <p:anim calcmode="lin" valueType="num">
                                      <p:cBhvr>
                                        <p:cTn id="13" dur="500" fill="hold"/>
                                        <p:tgtEl>
                                          <p:spTgt spid="38939"/>
                                        </p:tgtEl>
                                        <p:attrNameLst>
                                          <p:attrName>ppt_h</p:attrName>
                                        </p:attrNameLst>
                                      </p:cBhvr>
                                      <p:tavLst>
                                        <p:tav tm="0">
                                          <p:val>
                                            <p:fltVal val="0"/>
                                          </p:val>
                                        </p:tav>
                                        <p:tav tm="100000">
                                          <p:val>
                                            <p:strVal val="#ppt_h"/>
                                          </p:val>
                                        </p:tav>
                                      </p:tavLst>
                                    </p:anim>
                                    <p:anim calcmode="lin" valueType="num">
                                      <p:cBhvr>
                                        <p:cTn id="14" dur="500" fill="hold"/>
                                        <p:tgtEl>
                                          <p:spTgt spid="38939"/>
                                        </p:tgtEl>
                                        <p:attrNameLst>
                                          <p:attrName>ppt_x</p:attrName>
                                        </p:attrNameLst>
                                      </p:cBhvr>
                                      <p:tavLst>
                                        <p:tav tm="0">
                                          <p:val>
                                            <p:fltVal val="0.5"/>
                                          </p:val>
                                        </p:tav>
                                        <p:tav tm="100000">
                                          <p:val>
                                            <p:strVal val="#ppt_x"/>
                                          </p:val>
                                        </p:tav>
                                      </p:tavLst>
                                    </p:anim>
                                    <p:anim calcmode="lin" valueType="num">
                                      <p:cBhvr>
                                        <p:cTn id="15" dur="500" fill="hold"/>
                                        <p:tgtEl>
                                          <p:spTgt spid="38939"/>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8940"/>
                                        </p:tgtEl>
                                        <p:attrNameLst>
                                          <p:attrName>style.visibility</p:attrName>
                                        </p:attrNameLst>
                                      </p:cBhvr>
                                      <p:to>
                                        <p:strVal val="visible"/>
                                      </p:to>
                                    </p:set>
                                    <p:animEffect transition="in" filter="blinds(horizontal)">
                                      <p:cBhvr>
                                        <p:cTn id="20" dur="500"/>
                                        <p:tgtEl>
                                          <p:spTgt spid="38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39" grpId="0" autoUpdateAnimBg="0"/>
      <p:bldP spid="3894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Text Box 3"/>
          <p:cNvSpPr txBox="1">
            <a:spLocks noChangeArrowheads="1"/>
          </p:cNvSpPr>
          <p:nvPr/>
        </p:nvSpPr>
        <p:spPr bwMode="auto">
          <a:xfrm>
            <a:off x="304800" y="152400"/>
            <a:ext cx="8428038" cy="641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rgbClr val="CC0000"/>
              </a:buClr>
              <a:buFont typeface="Wingdings" pitchFamily="2" charset="2"/>
              <a:buNone/>
            </a:pPr>
            <a:r>
              <a:rPr lang="zh-CN" altLang="en-US">
                <a:solidFill>
                  <a:schemeClr val="accent2"/>
                </a:solidFill>
              </a:rPr>
              <a:t>赋值兼容与限制可归结为以下五点：</a:t>
            </a:r>
          </a:p>
          <a:p>
            <a:pPr algn="l">
              <a:spcBef>
                <a:spcPct val="30000"/>
              </a:spcBef>
              <a:buClr>
                <a:srgbClr val="CC0000"/>
              </a:buClr>
              <a:buFont typeface="Wingdings" pitchFamily="2" charset="2"/>
              <a:buNone/>
            </a:pPr>
            <a:r>
              <a:rPr lang="en-US" altLang="zh-CN">
                <a:solidFill>
                  <a:srgbClr val="FF0000"/>
                </a:solidFill>
              </a:rPr>
              <a:t>1</a:t>
            </a:r>
            <a:r>
              <a:rPr lang="zh-CN" altLang="en-US">
                <a:solidFill>
                  <a:srgbClr val="FF0000"/>
                </a:solidFill>
              </a:rPr>
              <a:t>．</a:t>
            </a:r>
            <a:r>
              <a:rPr lang="zh-CN" altLang="en-US"/>
              <a:t>派生类对象可以赋值给基类对象，系统将派生类对象中从基类继承来的成员赋给基类对象。 </a:t>
            </a:r>
          </a:p>
          <a:p>
            <a:pPr algn="l">
              <a:spcBef>
                <a:spcPct val="30000"/>
              </a:spcBef>
              <a:buClr>
                <a:srgbClr val="CC0000"/>
              </a:buClr>
              <a:buFont typeface="Wingdings" pitchFamily="2" charset="2"/>
              <a:buNone/>
            </a:pPr>
            <a:r>
              <a:rPr lang="en-US" altLang="zh-CN">
                <a:solidFill>
                  <a:srgbClr val="FF0000"/>
                </a:solidFill>
              </a:rPr>
              <a:t>2</a:t>
            </a:r>
            <a:r>
              <a:rPr lang="zh-CN" altLang="en-US">
                <a:solidFill>
                  <a:srgbClr val="FF0000"/>
                </a:solidFill>
              </a:rPr>
              <a:t>．</a:t>
            </a:r>
            <a:r>
              <a:rPr lang="zh-CN" altLang="en-US"/>
              <a:t>不能将基类对象赋值给派生类对象。</a:t>
            </a:r>
          </a:p>
          <a:p>
            <a:pPr algn="l">
              <a:spcBef>
                <a:spcPct val="30000"/>
              </a:spcBef>
              <a:buClr>
                <a:srgbClr val="CC0000"/>
              </a:buClr>
              <a:buFont typeface="Wingdings" pitchFamily="2" charset="2"/>
              <a:buNone/>
            </a:pPr>
            <a:r>
              <a:rPr lang="en-US" altLang="zh-CN">
                <a:solidFill>
                  <a:srgbClr val="FF0000"/>
                </a:solidFill>
              </a:rPr>
              <a:t>3</a:t>
            </a:r>
            <a:r>
              <a:rPr lang="zh-CN" altLang="en-US">
                <a:solidFill>
                  <a:srgbClr val="FF0000"/>
                </a:solidFill>
              </a:rPr>
              <a:t>．</a:t>
            </a:r>
            <a:r>
              <a:rPr lang="zh-CN" altLang="en-US"/>
              <a:t>私有或保护继承的派生类对象，不可以赋值给基类对象。</a:t>
            </a:r>
          </a:p>
          <a:p>
            <a:pPr algn="l">
              <a:spcBef>
                <a:spcPct val="30000"/>
              </a:spcBef>
              <a:buClr>
                <a:srgbClr val="CC0000"/>
              </a:buClr>
              <a:buFont typeface="Wingdings" pitchFamily="2" charset="2"/>
              <a:buNone/>
            </a:pPr>
            <a:r>
              <a:rPr lang="en-US" altLang="zh-CN">
                <a:solidFill>
                  <a:srgbClr val="FF0000"/>
                </a:solidFill>
              </a:rPr>
              <a:t>4</a:t>
            </a:r>
            <a:r>
              <a:rPr lang="zh-CN" altLang="en-US">
                <a:solidFill>
                  <a:srgbClr val="FF0000"/>
                </a:solidFill>
              </a:rPr>
              <a:t>．</a:t>
            </a:r>
            <a:r>
              <a:rPr lang="zh-CN" altLang="en-US"/>
              <a:t>可将派生类对象的地址赋给基类的指针变量。例如 </a:t>
            </a:r>
            <a:r>
              <a:rPr lang="en-US" altLang="zh-CN"/>
              <a:t>Point *ptr = &amp;line; </a:t>
            </a:r>
          </a:p>
          <a:p>
            <a:pPr algn="l">
              <a:spcBef>
                <a:spcPct val="30000"/>
              </a:spcBef>
              <a:buClr>
                <a:srgbClr val="CC0000"/>
              </a:buClr>
              <a:buFont typeface="Wingdings" pitchFamily="2" charset="2"/>
              <a:buNone/>
            </a:pPr>
            <a:r>
              <a:rPr lang="en-US" altLang="zh-CN">
                <a:solidFill>
                  <a:srgbClr val="FF0000"/>
                </a:solidFill>
              </a:rPr>
              <a:t>5</a:t>
            </a:r>
            <a:r>
              <a:rPr lang="zh-CN" altLang="en-US">
                <a:solidFill>
                  <a:srgbClr val="FF0000"/>
                </a:solidFill>
              </a:rPr>
              <a:t>．</a:t>
            </a:r>
            <a:r>
              <a:rPr lang="zh-CN" altLang="en-US"/>
              <a:t>派生类对象可初始化基类的引用。例如 </a:t>
            </a:r>
            <a:r>
              <a:rPr lang="en-US" altLang="zh-CN"/>
              <a:t>Point &amp;refp = line; </a:t>
            </a:r>
          </a:p>
          <a:p>
            <a:pPr algn="l">
              <a:spcBef>
                <a:spcPct val="30000"/>
              </a:spcBef>
              <a:buClr>
                <a:srgbClr val="CC0000"/>
              </a:buClr>
              <a:buFont typeface="Wingdings" pitchFamily="2" charset="2"/>
              <a:buNone/>
            </a:pPr>
            <a:r>
              <a:rPr lang="zh-CN" altLang="en-US">
                <a:solidFill>
                  <a:srgbClr val="FF0000"/>
                </a:solidFill>
              </a:rPr>
              <a:t>注意，</a:t>
            </a:r>
            <a:r>
              <a:rPr lang="zh-CN" altLang="en-US"/>
              <a:t>在后两种情况下，使用基类指针或引用时，只能访问从相应基类中继承来的成员，而不允许访问其他基类成员或派生类中增加的成员。</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strips(downRight)">
                                      <p:cBhvr>
                                        <p:cTn id="7" dur="500"/>
                                        <p:tgtEl>
                                          <p:spTgt spid="94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strips(downRight)">
                                      <p:cBhvr>
                                        <p:cTn id="12" dur="500"/>
                                        <p:tgtEl>
                                          <p:spTgt spid="94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animEffect transition="in" filter="strips(downRight)">
                                      <p:cBhvr>
                                        <p:cTn id="17" dur="500"/>
                                        <p:tgtEl>
                                          <p:spTgt spid="94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4211">
                                            <p:txEl>
                                              <p:pRg st="3" end="3"/>
                                            </p:txEl>
                                          </p:spTgt>
                                        </p:tgtEl>
                                        <p:attrNameLst>
                                          <p:attrName>style.visibility</p:attrName>
                                        </p:attrNameLst>
                                      </p:cBhvr>
                                      <p:to>
                                        <p:strVal val="visible"/>
                                      </p:to>
                                    </p:set>
                                    <p:animEffect transition="in" filter="strips(downRight)">
                                      <p:cBhvr>
                                        <p:cTn id="22" dur="500"/>
                                        <p:tgtEl>
                                          <p:spTgt spid="942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4211">
                                            <p:txEl>
                                              <p:pRg st="4" end="4"/>
                                            </p:txEl>
                                          </p:spTgt>
                                        </p:tgtEl>
                                        <p:attrNameLst>
                                          <p:attrName>style.visibility</p:attrName>
                                        </p:attrNameLst>
                                      </p:cBhvr>
                                      <p:to>
                                        <p:strVal val="visible"/>
                                      </p:to>
                                    </p:set>
                                    <p:animEffect transition="in" filter="strips(downRight)">
                                      <p:cBhvr>
                                        <p:cTn id="27" dur="500"/>
                                        <p:tgtEl>
                                          <p:spTgt spid="942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94211">
                                            <p:txEl>
                                              <p:pRg st="5" end="5"/>
                                            </p:txEl>
                                          </p:spTgt>
                                        </p:tgtEl>
                                        <p:attrNameLst>
                                          <p:attrName>style.visibility</p:attrName>
                                        </p:attrNameLst>
                                      </p:cBhvr>
                                      <p:to>
                                        <p:strVal val="visible"/>
                                      </p:to>
                                    </p:set>
                                    <p:animEffect transition="in" filter="strips(downRight)">
                                      <p:cBhvr>
                                        <p:cTn id="32" dur="500"/>
                                        <p:tgtEl>
                                          <p:spTgt spid="942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94211">
                                            <p:txEl>
                                              <p:pRg st="6" end="6"/>
                                            </p:txEl>
                                          </p:spTgt>
                                        </p:tgtEl>
                                        <p:attrNameLst>
                                          <p:attrName>style.visibility</p:attrName>
                                        </p:attrNameLst>
                                      </p:cBhvr>
                                      <p:to>
                                        <p:strVal val="visible"/>
                                      </p:to>
                                    </p:set>
                                    <p:animEffect transition="in" filter="strips(downRight)">
                                      <p:cBhvr>
                                        <p:cTn id="37" dur="500"/>
                                        <p:tgtEl>
                                          <p:spTgt spid="942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a:grpSpLocks/>
          </p:cNvGrpSpPr>
          <p:nvPr/>
        </p:nvGrpSpPr>
        <p:grpSpPr bwMode="auto">
          <a:xfrm>
            <a:off x="1905000" y="2895600"/>
            <a:ext cx="4953000" cy="519113"/>
            <a:chOff x="1296" y="1824"/>
            <a:chExt cx="3120" cy="327"/>
          </a:xfrm>
        </p:grpSpPr>
        <p:sp>
          <p:nvSpPr>
            <p:cNvPr id="3075" name="Text Box 3"/>
            <p:cNvSpPr txBox="1">
              <a:spLocks noChangeArrowheads="1"/>
            </p:cNvSpPr>
            <p:nvPr/>
          </p:nvSpPr>
          <p:spPr bwMode="auto">
            <a:xfrm>
              <a:off x="2332" y="1824"/>
              <a:ext cx="7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ea typeface="宋体" pitchFamily="2" charset="-122"/>
                </a:rPr>
                <a:t>本章完</a:t>
              </a:r>
            </a:p>
          </p:txBody>
        </p:sp>
        <p:sp>
          <p:nvSpPr>
            <p:cNvPr id="3076" name="Line 4"/>
            <p:cNvSpPr>
              <a:spLocks noChangeShapeType="1"/>
            </p:cNvSpPr>
            <p:nvPr/>
          </p:nvSpPr>
          <p:spPr bwMode="auto">
            <a:xfrm>
              <a:off x="1296" y="2016"/>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7" name="Line 5"/>
            <p:cNvSpPr>
              <a:spLocks noChangeShapeType="1"/>
            </p:cNvSpPr>
            <p:nvPr/>
          </p:nvSpPr>
          <p:spPr bwMode="auto">
            <a:xfrm>
              <a:off x="3264" y="2016"/>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Tree>
  </p:cSld>
  <p:clrMapOvr>
    <a:masterClrMapping/>
  </p:clrMapOvr>
  <p:transition>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52400" y="0"/>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solidFill>
                  <a:srgbClr val="CC0000"/>
                </a:solidFill>
              </a:rPr>
              <a:t>12.2.1 </a:t>
            </a:r>
            <a:r>
              <a:rPr lang="zh-CN" altLang="en-US">
                <a:solidFill>
                  <a:srgbClr val="CC0000"/>
                </a:solidFill>
              </a:rPr>
              <a:t>公有继承（派生）</a:t>
            </a:r>
          </a:p>
        </p:txBody>
      </p:sp>
      <p:grpSp>
        <p:nvGrpSpPr>
          <p:cNvPr id="41987" name="Group 3"/>
          <p:cNvGrpSpPr>
            <a:grpSpLocks/>
          </p:cNvGrpSpPr>
          <p:nvPr/>
        </p:nvGrpSpPr>
        <p:grpSpPr bwMode="auto">
          <a:xfrm>
            <a:off x="762000" y="757238"/>
            <a:ext cx="1339850" cy="1681162"/>
            <a:chOff x="470" y="858"/>
            <a:chExt cx="844" cy="1059"/>
          </a:xfrm>
        </p:grpSpPr>
        <p:sp>
          <p:nvSpPr>
            <p:cNvPr id="41988" name="Text Box 4"/>
            <p:cNvSpPr txBox="1">
              <a:spLocks noChangeArrowheads="1"/>
            </p:cNvSpPr>
            <p:nvPr/>
          </p:nvSpPr>
          <p:spPr bwMode="auto">
            <a:xfrm>
              <a:off x="470" y="858"/>
              <a:ext cx="844"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     A     </a:t>
              </a:r>
            </a:p>
          </p:txBody>
        </p:sp>
        <p:sp>
          <p:nvSpPr>
            <p:cNvPr id="41989" name="Text Box 5"/>
            <p:cNvSpPr txBox="1">
              <a:spLocks noChangeArrowheads="1"/>
            </p:cNvSpPr>
            <p:nvPr/>
          </p:nvSpPr>
          <p:spPr bwMode="auto">
            <a:xfrm>
              <a:off x="480" y="1584"/>
              <a:ext cx="831"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     B     </a:t>
              </a:r>
            </a:p>
          </p:txBody>
        </p:sp>
        <p:sp>
          <p:nvSpPr>
            <p:cNvPr id="41990" name="Line 6"/>
            <p:cNvSpPr>
              <a:spLocks noChangeShapeType="1"/>
            </p:cNvSpPr>
            <p:nvPr/>
          </p:nvSpPr>
          <p:spPr bwMode="auto">
            <a:xfrm flipV="1">
              <a:off x="864" y="1200"/>
              <a:ext cx="0" cy="384"/>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991" name="Text Box 7"/>
          <p:cNvSpPr txBox="1">
            <a:spLocks noChangeArrowheads="1"/>
          </p:cNvSpPr>
          <p:nvPr/>
        </p:nvSpPr>
        <p:spPr bwMode="auto">
          <a:xfrm>
            <a:off x="3260725" y="228600"/>
            <a:ext cx="5227638"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class  A</a:t>
            </a:r>
          </a:p>
          <a:p>
            <a:pPr algn="l"/>
            <a:r>
              <a:rPr lang="en-US" altLang="zh-CN"/>
              <a:t>{  ......</a:t>
            </a:r>
          </a:p>
          <a:p>
            <a:pPr algn="l"/>
            <a:r>
              <a:rPr lang="en-US" altLang="zh-CN"/>
              <a:t> };</a:t>
            </a:r>
          </a:p>
          <a:p>
            <a:pPr algn="l"/>
            <a:r>
              <a:rPr lang="en-US" altLang="zh-CN"/>
              <a:t>class  B: </a:t>
            </a:r>
            <a:r>
              <a:rPr lang="en-US" altLang="zh-CN">
                <a:solidFill>
                  <a:srgbClr val="FF0000"/>
                </a:solidFill>
              </a:rPr>
              <a:t>public  A</a:t>
            </a:r>
            <a:r>
              <a:rPr lang="en-US" altLang="zh-CN"/>
              <a:t>    </a:t>
            </a:r>
            <a:r>
              <a:rPr lang="en-US" altLang="zh-CN">
                <a:solidFill>
                  <a:srgbClr val="339966"/>
                </a:solidFill>
              </a:rPr>
              <a:t>// </a:t>
            </a:r>
            <a:r>
              <a:rPr lang="zh-CN" altLang="en-US">
                <a:solidFill>
                  <a:srgbClr val="339966"/>
                </a:solidFill>
              </a:rPr>
              <a:t>公有继承</a:t>
            </a:r>
            <a:r>
              <a:rPr lang="en-US" altLang="zh-CN">
                <a:solidFill>
                  <a:srgbClr val="339966"/>
                </a:solidFill>
              </a:rPr>
              <a:t>A</a:t>
            </a:r>
          </a:p>
          <a:p>
            <a:pPr algn="l"/>
            <a:r>
              <a:rPr lang="en-US" altLang="zh-CN"/>
              <a:t> {   ......</a:t>
            </a:r>
          </a:p>
          <a:p>
            <a:pPr algn="l"/>
            <a:r>
              <a:rPr lang="en-US" altLang="zh-CN"/>
              <a:t> };</a:t>
            </a:r>
          </a:p>
        </p:txBody>
      </p:sp>
      <p:sp>
        <p:nvSpPr>
          <p:cNvPr id="42000" name="Text Box 16"/>
          <p:cNvSpPr txBox="1">
            <a:spLocks noChangeArrowheads="1"/>
          </p:cNvSpPr>
          <p:nvPr/>
        </p:nvSpPr>
        <p:spPr bwMode="auto">
          <a:xfrm>
            <a:off x="793750" y="4829175"/>
            <a:ext cx="61563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FF0000"/>
                </a:solidFill>
              </a:rPr>
              <a:t>A </a:t>
            </a:r>
            <a:r>
              <a:rPr lang="zh-CN" altLang="en-US">
                <a:solidFill>
                  <a:srgbClr val="FF0000"/>
                </a:solidFill>
              </a:rPr>
              <a:t>类中的 </a:t>
            </a:r>
            <a:r>
              <a:rPr lang="en-US" altLang="zh-CN">
                <a:solidFill>
                  <a:srgbClr val="FF0000"/>
                </a:solidFill>
              </a:rPr>
              <a:t>public </a:t>
            </a:r>
            <a:r>
              <a:rPr lang="zh-CN" altLang="en-US">
                <a:solidFill>
                  <a:srgbClr val="FF0000"/>
                </a:solidFill>
              </a:rPr>
              <a:t>和 </a:t>
            </a:r>
            <a:r>
              <a:rPr lang="en-US" altLang="zh-CN">
                <a:solidFill>
                  <a:srgbClr val="FF0000"/>
                </a:solidFill>
              </a:rPr>
              <a:t>protected </a:t>
            </a:r>
            <a:r>
              <a:rPr lang="zh-CN" altLang="en-US">
                <a:solidFill>
                  <a:srgbClr val="FF0000"/>
                </a:solidFill>
              </a:rPr>
              <a:t>成员，</a:t>
            </a:r>
          </a:p>
          <a:p>
            <a:pPr algn="l"/>
            <a:r>
              <a:rPr lang="zh-CN" altLang="en-US">
                <a:solidFill>
                  <a:srgbClr val="FF0000"/>
                </a:solidFill>
              </a:rPr>
              <a:t>在</a:t>
            </a:r>
            <a:r>
              <a:rPr lang="en-US" altLang="zh-CN">
                <a:solidFill>
                  <a:srgbClr val="FF0000"/>
                </a:solidFill>
              </a:rPr>
              <a:t>B </a:t>
            </a:r>
            <a:r>
              <a:rPr lang="zh-CN" altLang="en-US">
                <a:solidFill>
                  <a:srgbClr val="FF0000"/>
                </a:solidFill>
              </a:rPr>
              <a:t>中仍然保持其原访问特性。</a:t>
            </a:r>
          </a:p>
          <a:p>
            <a:pPr algn="l"/>
            <a:r>
              <a:rPr lang="zh-CN" altLang="en-US"/>
              <a:t>虽然</a:t>
            </a:r>
            <a:r>
              <a:rPr lang="en-US" altLang="zh-CN"/>
              <a:t>A</a:t>
            </a:r>
            <a:r>
              <a:rPr lang="zh-CN" altLang="en-US"/>
              <a:t>中的私有成员也被继承下来了，</a:t>
            </a:r>
          </a:p>
          <a:p>
            <a:pPr algn="l"/>
            <a:r>
              <a:rPr lang="zh-CN" altLang="en-US"/>
              <a:t>但在</a:t>
            </a:r>
            <a:r>
              <a:rPr lang="en-US" altLang="zh-CN"/>
              <a:t>B</a:t>
            </a:r>
            <a:r>
              <a:rPr lang="zh-CN" altLang="en-US"/>
              <a:t>中不可直接访问。</a:t>
            </a:r>
          </a:p>
        </p:txBody>
      </p:sp>
      <p:grpSp>
        <p:nvGrpSpPr>
          <p:cNvPr id="42002" name="Group 18"/>
          <p:cNvGrpSpPr>
            <a:grpSpLocks/>
          </p:cNvGrpSpPr>
          <p:nvPr/>
        </p:nvGrpSpPr>
        <p:grpSpPr bwMode="auto">
          <a:xfrm>
            <a:off x="0" y="3048000"/>
            <a:ext cx="9144000" cy="1752600"/>
            <a:chOff x="0" y="1920"/>
            <a:chExt cx="5760" cy="1104"/>
          </a:xfrm>
        </p:grpSpPr>
        <p:grpSp>
          <p:nvGrpSpPr>
            <p:cNvPr id="41999" name="Group 15"/>
            <p:cNvGrpSpPr>
              <a:grpSpLocks/>
            </p:cNvGrpSpPr>
            <p:nvPr/>
          </p:nvGrpSpPr>
          <p:grpSpPr bwMode="auto">
            <a:xfrm>
              <a:off x="0" y="1920"/>
              <a:ext cx="5760" cy="1095"/>
              <a:chOff x="0" y="2162"/>
              <a:chExt cx="5760" cy="1095"/>
            </a:xfrm>
          </p:grpSpPr>
          <p:sp>
            <p:nvSpPr>
              <p:cNvPr id="41996" name="Text Box 12"/>
              <p:cNvSpPr txBox="1">
                <a:spLocks noChangeArrowheads="1"/>
              </p:cNvSpPr>
              <p:nvPr/>
            </p:nvSpPr>
            <p:spPr bwMode="auto">
              <a:xfrm>
                <a:off x="141" y="2162"/>
                <a:ext cx="5501" cy="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t>A </a:t>
                </a:r>
                <a:r>
                  <a:rPr lang="zh-CN" altLang="en-US" sz="2400"/>
                  <a:t>中的：                在 </a:t>
                </a:r>
                <a:r>
                  <a:rPr lang="en-US" altLang="zh-CN" sz="2400"/>
                  <a:t>B </a:t>
                </a:r>
                <a:r>
                  <a:rPr lang="zh-CN" altLang="en-US" sz="2400"/>
                  <a:t>中：                        在</a:t>
                </a:r>
                <a:r>
                  <a:rPr lang="en-US" altLang="zh-CN" sz="2400"/>
                  <a:t>B</a:t>
                </a:r>
                <a:r>
                  <a:rPr lang="zh-CN" altLang="en-US" sz="2400"/>
                  <a:t>的类外</a:t>
                </a:r>
                <a:r>
                  <a:rPr lang="en-US" altLang="zh-CN" sz="2400"/>
                  <a:t>(</a:t>
                </a:r>
                <a:r>
                  <a:rPr lang="zh-CN" altLang="en-US" sz="2400"/>
                  <a:t>通过对象</a:t>
                </a:r>
                <a:r>
                  <a:rPr lang="en-US" altLang="zh-CN" sz="2400"/>
                  <a:t>)  </a:t>
                </a:r>
              </a:p>
              <a:p>
                <a:pPr algn="l"/>
                <a:r>
                  <a:rPr lang="en-US" altLang="zh-CN"/>
                  <a:t>private </a:t>
                </a:r>
                <a:r>
                  <a:rPr lang="zh-CN" altLang="en-US" sz="2400"/>
                  <a:t>成员</a:t>
                </a:r>
                <a:r>
                  <a:rPr lang="zh-CN" altLang="en-US"/>
                  <a:t>       </a:t>
                </a:r>
                <a:r>
                  <a:rPr lang="zh-CN" altLang="en-US" sz="2400"/>
                  <a:t>不可访问                         不可访问</a:t>
                </a:r>
              </a:p>
              <a:p>
                <a:pPr algn="l"/>
                <a:r>
                  <a:rPr lang="en-US" altLang="zh-CN"/>
                  <a:t>public</a:t>
                </a:r>
                <a:r>
                  <a:rPr lang="zh-CN" altLang="en-US" sz="2400"/>
                  <a:t>成员            仍为 </a:t>
                </a:r>
                <a:r>
                  <a:rPr lang="en-US" altLang="zh-CN"/>
                  <a:t>public </a:t>
                </a:r>
                <a:r>
                  <a:rPr lang="zh-CN" altLang="en-US" sz="2400"/>
                  <a:t>成员          可访问</a:t>
                </a:r>
                <a:endParaRPr lang="zh-CN" altLang="en-US"/>
              </a:p>
              <a:p>
                <a:pPr algn="l"/>
                <a:r>
                  <a:rPr lang="en-US" altLang="zh-CN"/>
                  <a:t>protected</a:t>
                </a:r>
                <a:r>
                  <a:rPr lang="zh-CN" altLang="en-US" sz="2400"/>
                  <a:t>成员      仍为 </a:t>
                </a:r>
                <a:r>
                  <a:rPr lang="en-US" altLang="zh-CN"/>
                  <a:t>protected </a:t>
                </a:r>
                <a:r>
                  <a:rPr lang="zh-CN" altLang="en-US" sz="2400"/>
                  <a:t>成员   不可访问</a:t>
                </a:r>
              </a:p>
            </p:txBody>
          </p:sp>
          <p:sp>
            <p:nvSpPr>
              <p:cNvPr id="41997" name="Line 13"/>
              <p:cNvSpPr>
                <a:spLocks noChangeShapeType="1"/>
              </p:cNvSpPr>
              <p:nvPr/>
            </p:nvSpPr>
            <p:spPr bwMode="auto">
              <a:xfrm>
                <a:off x="0" y="2448"/>
                <a:ext cx="5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2001" name="Line 17"/>
            <p:cNvSpPr>
              <a:spLocks noChangeShapeType="1"/>
            </p:cNvSpPr>
            <p:nvPr/>
          </p:nvSpPr>
          <p:spPr bwMode="auto">
            <a:xfrm>
              <a:off x="0" y="3024"/>
              <a:ext cx="5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2002"/>
                                        </p:tgtEl>
                                        <p:attrNameLst>
                                          <p:attrName>style.visibility</p:attrName>
                                        </p:attrNameLst>
                                      </p:cBhvr>
                                      <p:to>
                                        <p:strVal val="visible"/>
                                      </p:to>
                                    </p:set>
                                    <p:animEffect transition="in" filter="wipe(up)">
                                      <p:cBhvr>
                                        <p:cTn id="7" dur="500"/>
                                        <p:tgtEl>
                                          <p:spTgt spid="42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000">
                                            <p:txEl>
                                              <p:pRg st="0" end="0"/>
                                            </p:txEl>
                                          </p:spTgt>
                                        </p:tgtEl>
                                        <p:attrNameLst>
                                          <p:attrName>style.visibility</p:attrName>
                                        </p:attrNameLst>
                                      </p:cBhvr>
                                      <p:to>
                                        <p:strVal val="visible"/>
                                      </p:to>
                                    </p:set>
                                    <p:animEffect transition="in" filter="wipe(left)">
                                      <p:cBhvr>
                                        <p:cTn id="12" dur="500"/>
                                        <p:tgtEl>
                                          <p:spTgt spid="4200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000">
                                            <p:txEl>
                                              <p:pRg st="1" end="1"/>
                                            </p:txEl>
                                          </p:spTgt>
                                        </p:tgtEl>
                                        <p:attrNameLst>
                                          <p:attrName>style.visibility</p:attrName>
                                        </p:attrNameLst>
                                      </p:cBhvr>
                                      <p:to>
                                        <p:strVal val="visible"/>
                                      </p:to>
                                    </p:set>
                                    <p:animEffect transition="in" filter="wipe(left)">
                                      <p:cBhvr>
                                        <p:cTn id="17" dur="500"/>
                                        <p:tgtEl>
                                          <p:spTgt spid="4200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2000">
                                            <p:txEl>
                                              <p:pRg st="2" end="2"/>
                                            </p:txEl>
                                          </p:spTgt>
                                        </p:tgtEl>
                                        <p:attrNameLst>
                                          <p:attrName>style.visibility</p:attrName>
                                        </p:attrNameLst>
                                      </p:cBhvr>
                                      <p:to>
                                        <p:strVal val="visible"/>
                                      </p:to>
                                    </p:set>
                                    <p:animEffect transition="in" filter="wipe(left)">
                                      <p:cBhvr>
                                        <p:cTn id="22" dur="500"/>
                                        <p:tgtEl>
                                          <p:spTgt spid="4200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2000">
                                            <p:txEl>
                                              <p:pRg st="3" end="3"/>
                                            </p:txEl>
                                          </p:spTgt>
                                        </p:tgtEl>
                                        <p:attrNameLst>
                                          <p:attrName>style.visibility</p:attrName>
                                        </p:attrNameLst>
                                      </p:cBhvr>
                                      <p:to>
                                        <p:strVal val="visible"/>
                                      </p:to>
                                    </p:set>
                                    <p:animEffect transition="in" filter="wipe(left)">
                                      <p:cBhvr>
                                        <p:cTn id="27" dur="500"/>
                                        <p:tgtEl>
                                          <p:spTgt spid="420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0"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522" name="Group 2"/>
          <p:cNvGrpSpPr>
            <a:grpSpLocks/>
          </p:cNvGrpSpPr>
          <p:nvPr/>
        </p:nvGrpSpPr>
        <p:grpSpPr bwMode="auto">
          <a:xfrm>
            <a:off x="4114800" y="0"/>
            <a:ext cx="4649788" cy="6858000"/>
            <a:chOff x="2784" y="0"/>
            <a:chExt cx="2929" cy="4320"/>
          </a:xfrm>
        </p:grpSpPr>
        <p:sp>
          <p:nvSpPr>
            <p:cNvPr id="107523" name="Text Box 3"/>
            <p:cNvSpPr txBox="1">
              <a:spLocks noChangeArrowheads="1"/>
            </p:cNvSpPr>
            <p:nvPr/>
          </p:nvSpPr>
          <p:spPr bwMode="auto">
            <a:xfrm>
              <a:off x="2928" y="14"/>
              <a:ext cx="2785" cy="3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rgbClr val="FF0000"/>
                  </a:solidFill>
                </a:rPr>
                <a:t>相当于对</a:t>
              </a:r>
              <a:r>
                <a:rPr lang="en-US" altLang="zh-CN">
                  <a:solidFill>
                    <a:srgbClr val="FF0000"/>
                  </a:solidFill>
                </a:rPr>
                <a:t>B</a:t>
              </a:r>
              <a:r>
                <a:rPr lang="zh-CN" altLang="en-US">
                  <a:solidFill>
                    <a:srgbClr val="FF0000"/>
                  </a:solidFill>
                </a:rPr>
                <a:t>类做如下定义： </a:t>
              </a:r>
              <a:endParaRPr lang="en-US" altLang="en-US"/>
            </a:p>
            <a:p>
              <a:pPr algn="l"/>
              <a:r>
                <a:rPr lang="en-US" altLang="zh-CN"/>
                <a:t>class  B: { </a:t>
              </a:r>
            </a:p>
            <a:p>
              <a:pPr algn="l"/>
              <a:r>
                <a:rPr lang="en-US" altLang="zh-CN"/>
                <a:t>private:     int bx;</a:t>
              </a:r>
            </a:p>
            <a:p>
              <a:pPr algn="l"/>
              <a:r>
                <a:rPr lang="en-US" altLang="zh-CN"/>
                <a:t>protected: </a:t>
              </a:r>
              <a:r>
                <a:rPr lang="en-US" altLang="zh-CN" i="1">
                  <a:solidFill>
                    <a:schemeClr val="accent2"/>
                  </a:solidFill>
                </a:rPr>
                <a:t>int  ay;</a:t>
              </a:r>
            </a:p>
            <a:p>
              <a:pPr algn="l"/>
              <a:r>
                <a:rPr lang="en-US" altLang="zh-CN"/>
                <a:t>                   int by;</a:t>
              </a:r>
            </a:p>
            <a:p>
              <a:pPr algn="l"/>
              <a:r>
                <a:rPr lang="en-US" altLang="zh-CN"/>
                <a:t>public:      </a:t>
              </a:r>
              <a:r>
                <a:rPr lang="en-US" altLang="zh-CN" i="1">
                  <a:solidFill>
                    <a:schemeClr val="accent2"/>
                  </a:solidFill>
                </a:rPr>
                <a:t>int  az;</a:t>
              </a:r>
            </a:p>
            <a:p>
              <a:pPr algn="l"/>
              <a:r>
                <a:rPr lang="en-US" altLang="zh-CN"/>
                <a:t>                  int bz;</a:t>
              </a:r>
            </a:p>
            <a:p>
              <a:pPr algn="l"/>
              <a:r>
                <a:rPr lang="en-US" altLang="zh-CN"/>
                <a:t>                  </a:t>
              </a:r>
              <a:r>
                <a:rPr lang="en-US" altLang="zh-CN" i="1">
                  <a:solidFill>
                    <a:schemeClr val="accent2"/>
                  </a:solidFill>
                </a:rPr>
                <a:t>void f1( ){...};</a:t>
              </a:r>
              <a:endParaRPr lang="en-US" altLang="zh-CN"/>
            </a:p>
            <a:p>
              <a:pPr algn="l"/>
              <a:r>
                <a:rPr lang="en-US" altLang="zh-CN" i="1">
                  <a:solidFill>
                    <a:schemeClr val="accent2"/>
                  </a:solidFill>
                </a:rPr>
                <a:t>                  int  Getax( ){...}</a:t>
              </a:r>
            </a:p>
            <a:p>
              <a:pPr algn="l"/>
              <a:r>
                <a:rPr lang="en-US" altLang="zh-CN" i="1">
                  <a:solidFill>
                    <a:schemeClr val="accent2"/>
                  </a:solidFill>
                </a:rPr>
                <a:t>  void Setax( int x ) {ax = x; }</a:t>
              </a:r>
            </a:p>
            <a:p>
              <a:pPr algn="l"/>
              <a:r>
                <a:rPr lang="en-US" altLang="zh-CN"/>
                <a:t>                  void f2( ){...};</a:t>
              </a:r>
            </a:p>
            <a:p>
              <a:pPr algn="l"/>
              <a:r>
                <a:rPr lang="en-US" altLang="zh-CN"/>
                <a:t>                  float f3( ){...};</a:t>
              </a:r>
            </a:p>
            <a:p>
              <a:pPr algn="l"/>
              <a:r>
                <a:rPr lang="en-US" altLang="zh-CN"/>
                <a:t>};</a:t>
              </a:r>
            </a:p>
          </p:txBody>
        </p:sp>
        <p:sp>
          <p:nvSpPr>
            <p:cNvPr id="107524" name="Line 4"/>
            <p:cNvSpPr>
              <a:spLocks noChangeShapeType="1"/>
            </p:cNvSpPr>
            <p:nvPr/>
          </p:nvSpPr>
          <p:spPr bwMode="auto">
            <a:xfrm>
              <a:off x="2784" y="0"/>
              <a:ext cx="0" cy="43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25" name="Text Box 5"/>
            <p:cNvSpPr txBox="1">
              <a:spLocks noChangeArrowheads="1"/>
            </p:cNvSpPr>
            <p:nvPr/>
          </p:nvSpPr>
          <p:spPr bwMode="auto">
            <a:xfrm>
              <a:off x="3974" y="243"/>
              <a:ext cx="1415" cy="333"/>
            </a:xfrm>
            <a:prstGeom prst="rect">
              <a:avLst/>
            </a:prstGeom>
            <a:solidFill>
              <a:srgbClr val="D6D6D6"/>
            </a:solidFill>
            <a:ln w="9525">
              <a:solidFill>
                <a:srgbClr val="9E9E9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i="1">
                  <a:solidFill>
                    <a:schemeClr val="accent2"/>
                  </a:solidFill>
                </a:rPr>
                <a:t>private int ax;</a:t>
              </a:r>
            </a:p>
          </p:txBody>
        </p:sp>
      </p:grpSp>
      <p:sp>
        <p:nvSpPr>
          <p:cNvPr id="107526" name="Text Box 6"/>
          <p:cNvSpPr txBox="1">
            <a:spLocks noChangeArrowheads="1"/>
          </p:cNvSpPr>
          <p:nvPr/>
        </p:nvSpPr>
        <p:spPr bwMode="auto">
          <a:xfrm>
            <a:off x="198438" y="9525"/>
            <a:ext cx="3854450" cy="680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accent2"/>
                </a:solidFill>
              </a:rPr>
              <a:t>例如</a:t>
            </a:r>
            <a:r>
              <a:rPr lang="en-US" altLang="zh-CN">
                <a:solidFill>
                  <a:schemeClr val="accent2"/>
                </a:solidFill>
              </a:rPr>
              <a:t>:</a:t>
            </a:r>
            <a:r>
              <a:rPr lang="en-US" altLang="zh-CN">
                <a:solidFill>
                  <a:srgbClr val="CC0000"/>
                </a:solidFill>
              </a:rPr>
              <a:t> </a:t>
            </a:r>
            <a:r>
              <a:rPr lang="zh-CN" altLang="en-US">
                <a:solidFill>
                  <a:srgbClr val="CC0000"/>
                </a:solidFill>
              </a:rPr>
              <a:t>继承关系如下：</a:t>
            </a:r>
            <a:endParaRPr lang="zh-CN" altLang="en-US"/>
          </a:p>
          <a:p>
            <a:pPr algn="l"/>
            <a:r>
              <a:rPr lang="en-US" altLang="zh-CN"/>
              <a:t>class  A</a:t>
            </a:r>
          </a:p>
          <a:p>
            <a:pPr algn="l"/>
            <a:r>
              <a:rPr lang="en-US" altLang="zh-CN"/>
              <a:t>{ private: </a:t>
            </a:r>
            <a:r>
              <a:rPr lang="en-US" altLang="zh-CN">
                <a:solidFill>
                  <a:schemeClr val="accent2"/>
                </a:solidFill>
              </a:rPr>
              <a:t>int  ax;</a:t>
            </a:r>
          </a:p>
          <a:p>
            <a:pPr algn="l"/>
            <a:r>
              <a:rPr lang="en-US" altLang="zh-CN"/>
              <a:t>protected: </a:t>
            </a:r>
            <a:r>
              <a:rPr lang="en-US" altLang="zh-CN">
                <a:solidFill>
                  <a:schemeClr val="accent2"/>
                </a:solidFill>
              </a:rPr>
              <a:t>int ay;</a:t>
            </a:r>
          </a:p>
          <a:p>
            <a:pPr algn="l"/>
            <a:r>
              <a:rPr lang="en-US" altLang="zh-CN"/>
              <a:t>public:      </a:t>
            </a:r>
            <a:r>
              <a:rPr lang="en-US" altLang="zh-CN">
                <a:solidFill>
                  <a:schemeClr val="accent2"/>
                </a:solidFill>
              </a:rPr>
              <a:t>int az;</a:t>
            </a:r>
          </a:p>
          <a:p>
            <a:pPr algn="l"/>
            <a:r>
              <a:rPr lang="en-US" altLang="zh-CN">
                <a:solidFill>
                  <a:schemeClr val="accent2"/>
                </a:solidFill>
              </a:rPr>
              <a:t>                  void f1( ){...};</a:t>
            </a:r>
          </a:p>
          <a:p>
            <a:pPr algn="l"/>
            <a:r>
              <a:rPr lang="en-US" altLang="zh-CN" sz="2400">
                <a:solidFill>
                  <a:schemeClr val="accent2"/>
                </a:solidFill>
              </a:rPr>
              <a:t>      int  Getax( ){return ax;}</a:t>
            </a:r>
          </a:p>
          <a:p>
            <a:pPr algn="l"/>
            <a:r>
              <a:rPr lang="en-US" altLang="zh-CN" sz="2400">
                <a:solidFill>
                  <a:schemeClr val="accent2"/>
                </a:solidFill>
              </a:rPr>
              <a:t> void Setax( int x ) {ax = x; }</a:t>
            </a:r>
          </a:p>
          <a:p>
            <a:pPr algn="l"/>
            <a:r>
              <a:rPr lang="en-US" altLang="zh-CN"/>
              <a:t>};</a:t>
            </a:r>
          </a:p>
          <a:p>
            <a:pPr algn="l"/>
            <a:r>
              <a:rPr lang="en-US" altLang="zh-CN"/>
              <a:t>class  B: </a:t>
            </a:r>
            <a:r>
              <a:rPr lang="en-US" altLang="zh-CN">
                <a:solidFill>
                  <a:srgbClr val="FF0000"/>
                </a:solidFill>
              </a:rPr>
              <a:t>public A</a:t>
            </a:r>
            <a:endParaRPr lang="en-US" altLang="zh-CN"/>
          </a:p>
          <a:p>
            <a:pPr algn="l"/>
            <a:r>
              <a:rPr lang="en-US" altLang="zh-CN"/>
              <a:t>{ private:  int bx;</a:t>
            </a:r>
          </a:p>
          <a:p>
            <a:pPr algn="l"/>
            <a:r>
              <a:rPr lang="en-US" altLang="zh-CN"/>
              <a:t>protected: int by;</a:t>
            </a:r>
          </a:p>
          <a:p>
            <a:pPr algn="l"/>
            <a:r>
              <a:rPr lang="en-US" altLang="zh-CN"/>
              <a:t>public:      int bz;</a:t>
            </a:r>
          </a:p>
          <a:p>
            <a:pPr algn="l"/>
            <a:r>
              <a:rPr lang="en-US" altLang="zh-CN"/>
              <a:t>                  void f2( ){...};</a:t>
            </a:r>
          </a:p>
          <a:p>
            <a:pPr algn="l"/>
            <a:r>
              <a:rPr lang="en-US" altLang="zh-CN"/>
              <a:t>                  float f3( ){...};</a:t>
            </a:r>
          </a:p>
          <a:p>
            <a:pPr algn="l"/>
            <a:r>
              <a:rPr lang="en-US" altLang="zh-CN"/>
              <a:t>};</a:t>
            </a:r>
          </a:p>
        </p:txBody>
      </p:sp>
      <p:sp>
        <p:nvSpPr>
          <p:cNvPr id="107527" name="AutoShape 7"/>
          <p:cNvSpPr>
            <a:spLocks noChangeArrowheads="1"/>
          </p:cNvSpPr>
          <p:nvPr/>
        </p:nvSpPr>
        <p:spPr bwMode="auto">
          <a:xfrm>
            <a:off x="2484438" y="3505200"/>
            <a:ext cx="3306762" cy="1524000"/>
          </a:xfrm>
          <a:prstGeom prst="wedgeEllipseCallout">
            <a:avLst>
              <a:gd name="adj1" fmla="val 57199"/>
              <a:gd name="adj2" fmla="val -116148"/>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蓝色斜体是从</a:t>
            </a:r>
            <a:r>
              <a:rPr lang="en-US" altLang="zh-CN"/>
              <a:t>A</a:t>
            </a:r>
            <a:r>
              <a:rPr lang="zh-CN" altLang="en-US"/>
              <a:t>类</a:t>
            </a:r>
          </a:p>
          <a:p>
            <a:r>
              <a:rPr lang="zh-CN" altLang="en-US"/>
              <a:t>继承的成员</a:t>
            </a:r>
          </a:p>
        </p:txBody>
      </p:sp>
      <p:sp>
        <p:nvSpPr>
          <p:cNvPr id="107528" name="AutoShape 8"/>
          <p:cNvSpPr>
            <a:spLocks noChangeArrowheads="1"/>
          </p:cNvSpPr>
          <p:nvPr/>
        </p:nvSpPr>
        <p:spPr bwMode="auto">
          <a:xfrm>
            <a:off x="1752600" y="5334000"/>
            <a:ext cx="6477000" cy="1524000"/>
          </a:xfrm>
          <a:prstGeom prst="wedgeEllipseCallout">
            <a:avLst>
              <a:gd name="adj1" fmla="val 17648"/>
              <a:gd name="adj2" fmla="val -87606"/>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在 </a:t>
            </a:r>
            <a:r>
              <a:rPr lang="en-US" altLang="zh-CN"/>
              <a:t>B </a:t>
            </a:r>
            <a:r>
              <a:rPr lang="zh-CN" altLang="en-US"/>
              <a:t>的成员函数中可直接</a:t>
            </a:r>
          </a:p>
          <a:p>
            <a:r>
              <a:rPr lang="zh-CN" altLang="en-US"/>
              <a:t>访问</a:t>
            </a:r>
            <a:r>
              <a:rPr lang="en-US" altLang="zh-CN"/>
              <a:t>A</a:t>
            </a:r>
            <a:r>
              <a:rPr lang="zh-CN" altLang="en-US"/>
              <a:t>类的</a:t>
            </a:r>
            <a:r>
              <a:rPr lang="en-US" altLang="zh-CN">
                <a:solidFill>
                  <a:schemeClr val="accent2"/>
                </a:solidFill>
              </a:rPr>
              <a:t>ay,az,f1( ),Getax( ),Setax( )</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07522"/>
                                        </p:tgtEl>
                                        <p:attrNameLst>
                                          <p:attrName>style.visibility</p:attrName>
                                        </p:attrNameLst>
                                      </p:cBhvr>
                                      <p:to>
                                        <p:strVal val="visible"/>
                                      </p:to>
                                    </p:set>
                                    <p:animEffect transition="in" filter="strips(downRight)">
                                      <p:cBhvr>
                                        <p:cTn id="7" dur="500"/>
                                        <p:tgtEl>
                                          <p:spTgt spid="1075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07527"/>
                                        </p:tgtEl>
                                        <p:attrNameLst>
                                          <p:attrName>style.visibility</p:attrName>
                                        </p:attrNameLst>
                                      </p:cBhvr>
                                      <p:to>
                                        <p:strVal val="visible"/>
                                      </p:to>
                                    </p:set>
                                    <p:animEffect transition="in" filter="strips(upRight)">
                                      <p:cBhvr>
                                        <p:cTn id="12" dur="500"/>
                                        <p:tgtEl>
                                          <p:spTgt spid="107527"/>
                                        </p:tgtEl>
                                      </p:cBhvr>
                                    </p:animEffect>
                                  </p:childTnLst>
                                  <p:subTnLst>
                                    <p:set>
                                      <p:cBhvr override="childStyle">
                                        <p:cTn dur="1" fill="hold" display="0" masterRel="nextClick" afterEffect="1"/>
                                        <p:tgtEl>
                                          <p:spTgt spid="107527"/>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07528"/>
                                        </p:tgtEl>
                                        <p:attrNameLst>
                                          <p:attrName>style.visibility</p:attrName>
                                        </p:attrNameLst>
                                      </p:cBhvr>
                                      <p:to>
                                        <p:strVal val="visible"/>
                                      </p:to>
                                    </p:set>
                                    <p:animEffect transition="in" filter="strips(upRight)">
                                      <p:cBhvr>
                                        <p:cTn id="17" dur="500"/>
                                        <p:tgtEl>
                                          <p:spTgt spid="107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7" grpId="0" animBg="1" autoUpdateAnimBg="0"/>
      <p:bldP spid="107528"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546" name="Group 2"/>
          <p:cNvGrpSpPr>
            <a:grpSpLocks/>
          </p:cNvGrpSpPr>
          <p:nvPr/>
        </p:nvGrpSpPr>
        <p:grpSpPr bwMode="auto">
          <a:xfrm>
            <a:off x="4114800" y="0"/>
            <a:ext cx="4649788" cy="6858000"/>
            <a:chOff x="2784" y="0"/>
            <a:chExt cx="2929" cy="4320"/>
          </a:xfrm>
        </p:grpSpPr>
        <p:sp>
          <p:nvSpPr>
            <p:cNvPr id="108547" name="Text Box 3"/>
            <p:cNvSpPr txBox="1">
              <a:spLocks noChangeArrowheads="1"/>
            </p:cNvSpPr>
            <p:nvPr/>
          </p:nvSpPr>
          <p:spPr bwMode="auto">
            <a:xfrm>
              <a:off x="2928" y="14"/>
              <a:ext cx="2785" cy="3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rgbClr val="FF0000"/>
                  </a:solidFill>
                </a:rPr>
                <a:t>相当于对</a:t>
              </a:r>
              <a:r>
                <a:rPr lang="en-US" altLang="zh-CN">
                  <a:solidFill>
                    <a:srgbClr val="FF0000"/>
                  </a:solidFill>
                </a:rPr>
                <a:t>B</a:t>
              </a:r>
              <a:r>
                <a:rPr lang="zh-CN" altLang="en-US">
                  <a:solidFill>
                    <a:srgbClr val="FF0000"/>
                  </a:solidFill>
                </a:rPr>
                <a:t>类做如下定义： </a:t>
              </a:r>
              <a:endParaRPr lang="en-US" altLang="en-US"/>
            </a:p>
            <a:p>
              <a:pPr algn="l"/>
              <a:r>
                <a:rPr lang="en-US" altLang="zh-CN"/>
                <a:t>class  B: { </a:t>
              </a:r>
            </a:p>
            <a:p>
              <a:pPr algn="l"/>
              <a:r>
                <a:rPr lang="en-US" altLang="zh-CN"/>
                <a:t>private:     int bx;</a:t>
              </a:r>
            </a:p>
            <a:p>
              <a:pPr algn="l"/>
              <a:r>
                <a:rPr lang="en-US" altLang="zh-CN"/>
                <a:t>protected: </a:t>
              </a:r>
              <a:r>
                <a:rPr lang="en-US" altLang="zh-CN" i="1">
                  <a:solidFill>
                    <a:schemeClr val="accent2"/>
                  </a:solidFill>
                </a:rPr>
                <a:t>int  ay;</a:t>
              </a:r>
            </a:p>
            <a:p>
              <a:pPr algn="l"/>
              <a:r>
                <a:rPr lang="en-US" altLang="zh-CN"/>
                <a:t>                   int by;</a:t>
              </a:r>
            </a:p>
            <a:p>
              <a:pPr algn="l"/>
              <a:r>
                <a:rPr lang="en-US" altLang="zh-CN"/>
                <a:t>public:      </a:t>
              </a:r>
              <a:r>
                <a:rPr lang="en-US" altLang="zh-CN" i="1">
                  <a:solidFill>
                    <a:schemeClr val="accent2"/>
                  </a:solidFill>
                </a:rPr>
                <a:t>int  az;</a:t>
              </a:r>
            </a:p>
            <a:p>
              <a:pPr algn="l"/>
              <a:r>
                <a:rPr lang="en-US" altLang="zh-CN"/>
                <a:t>                  int bz;</a:t>
              </a:r>
            </a:p>
            <a:p>
              <a:pPr algn="l"/>
              <a:r>
                <a:rPr lang="en-US" altLang="zh-CN"/>
                <a:t>                  </a:t>
              </a:r>
              <a:r>
                <a:rPr lang="en-US" altLang="zh-CN" i="1">
                  <a:solidFill>
                    <a:schemeClr val="accent2"/>
                  </a:solidFill>
                </a:rPr>
                <a:t>void f1( ){...};</a:t>
              </a:r>
              <a:endParaRPr lang="en-US" altLang="zh-CN"/>
            </a:p>
            <a:p>
              <a:pPr algn="l"/>
              <a:r>
                <a:rPr lang="en-US" altLang="zh-CN" i="1">
                  <a:solidFill>
                    <a:schemeClr val="accent2"/>
                  </a:solidFill>
                </a:rPr>
                <a:t>                  int  Getax( ){...}</a:t>
              </a:r>
            </a:p>
            <a:p>
              <a:pPr algn="l"/>
              <a:r>
                <a:rPr lang="en-US" altLang="zh-CN" i="1">
                  <a:solidFill>
                    <a:schemeClr val="accent2"/>
                  </a:solidFill>
                </a:rPr>
                <a:t>  void Setax( int x ) {ax = x; }</a:t>
              </a:r>
            </a:p>
            <a:p>
              <a:pPr algn="l"/>
              <a:r>
                <a:rPr lang="en-US" altLang="zh-CN"/>
                <a:t>                  void f2( ){...};</a:t>
              </a:r>
            </a:p>
            <a:p>
              <a:pPr algn="l"/>
              <a:r>
                <a:rPr lang="en-US" altLang="zh-CN"/>
                <a:t>                  float f3( ){...};</a:t>
              </a:r>
            </a:p>
            <a:p>
              <a:pPr algn="l"/>
              <a:r>
                <a:rPr lang="en-US" altLang="zh-CN"/>
                <a:t>};</a:t>
              </a:r>
            </a:p>
          </p:txBody>
        </p:sp>
        <p:sp>
          <p:nvSpPr>
            <p:cNvPr id="108548" name="Line 4"/>
            <p:cNvSpPr>
              <a:spLocks noChangeShapeType="1"/>
            </p:cNvSpPr>
            <p:nvPr/>
          </p:nvSpPr>
          <p:spPr bwMode="auto">
            <a:xfrm>
              <a:off x="2784" y="0"/>
              <a:ext cx="0" cy="43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49" name="Text Box 5"/>
            <p:cNvSpPr txBox="1">
              <a:spLocks noChangeArrowheads="1"/>
            </p:cNvSpPr>
            <p:nvPr/>
          </p:nvSpPr>
          <p:spPr bwMode="auto">
            <a:xfrm>
              <a:off x="3974" y="243"/>
              <a:ext cx="1415" cy="333"/>
            </a:xfrm>
            <a:prstGeom prst="rect">
              <a:avLst/>
            </a:prstGeom>
            <a:solidFill>
              <a:srgbClr val="D6D6D6"/>
            </a:solidFill>
            <a:ln w="9525">
              <a:solidFill>
                <a:srgbClr val="9E9E9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i="1">
                  <a:solidFill>
                    <a:schemeClr val="accent2"/>
                  </a:solidFill>
                </a:rPr>
                <a:t>private int ax;</a:t>
              </a:r>
            </a:p>
          </p:txBody>
        </p:sp>
      </p:grpSp>
      <p:sp>
        <p:nvSpPr>
          <p:cNvPr id="108550" name="Text Box 6"/>
          <p:cNvSpPr txBox="1">
            <a:spLocks noChangeArrowheads="1"/>
          </p:cNvSpPr>
          <p:nvPr/>
        </p:nvSpPr>
        <p:spPr bwMode="auto">
          <a:xfrm>
            <a:off x="198438" y="9525"/>
            <a:ext cx="3854450" cy="680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accent2"/>
                </a:solidFill>
              </a:rPr>
              <a:t>例如</a:t>
            </a:r>
            <a:r>
              <a:rPr lang="en-US" altLang="zh-CN">
                <a:solidFill>
                  <a:schemeClr val="accent2"/>
                </a:solidFill>
              </a:rPr>
              <a:t>:</a:t>
            </a:r>
            <a:r>
              <a:rPr lang="en-US" altLang="zh-CN">
                <a:solidFill>
                  <a:srgbClr val="CC0000"/>
                </a:solidFill>
              </a:rPr>
              <a:t> </a:t>
            </a:r>
            <a:r>
              <a:rPr lang="zh-CN" altLang="en-US">
                <a:solidFill>
                  <a:srgbClr val="CC0000"/>
                </a:solidFill>
              </a:rPr>
              <a:t>继承关系如下：</a:t>
            </a:r>
            <a:endParaRPr lang="zh-CN" altLang="en-US"/>
          </a:p>
          <a:p>
            <a:pPr algn="l"/>
            <a:r>
              <a:rPr lang="en-US" altLang="zh-CN"/>
              <a:t>class  A</a:t>
            </a:r>
          </a:p>
          <a:p>
            <a:pPr algn="l"/>
            <a:r>
              <a:rPr lang="en-US" altLang="zh-CN"/>
              <a:t>{ private: </a:t>
            </a:r>
            <a:r>
              <a:rPr lang="en-US" altLang="zh-CN">
                <a:solidFill>
                  <a:schemeClr val="accent2"/>
                </a:solidFill>
              </a:rPr>
              <a:t>int  ax;</a:t>
            </a:r>
          </a:p>
          <a:p>
            <a:pPr algn="l"/>
            <a:r>
              <a:rPr lang="en-US" altLang="zh-CN"/>
              <a:t>protected: </a:t>
            </a:r>
            <a:r>
              <a:rPr lang="en-US" altLang="zh-CN">
                <a:solidFill>
                  <a:schemeClr val="accent2"/>
                </a:solidFill>
              </a:rPr>
              <a:t>int ay;</a:t>
            </a:r>
          </a:p>
          <a:p>
            <a:pPr algn="l"/>
            <a:r>
              <a:rPr lang="en-US" altLang="zh-CN"/>
              <a:t>public:      </a:t>
            </a:r>
            <a:r>
              <a:rPr lang="en-US" altLang="zh-CN">
                <a:solidFill>
                  <a:schemeClr val="accent2"/>
                </a:solidFill>
              </a:rPr>
              <a:t>int az;</a:t>
            </a:r>
          </a:p>
          <a:p>
            <a:pPr algn="l"/>
            <a:r>
              <a:rPr lang="en-US" altLang="zh-CN">
                <a:solidFill>
                  <a:schemeClr val="accent2"/>
                </a:solidFill>
              </a:rPr>
              <a:t>                  void f1( ){...};</a:t>
            </a:r>
          </a:p>
          <a:p>
            <a:pPr algn="l"/>
            <a:r>
              <a:rPr lang="en-US" altLang="zh-CN" sz="2400">
                <a:solidFill>
                  <a:schemeClr val="accent2"/>
                </a:solidFill>
              </a:rPr>
              <a:t>      int  Getax( ){return ax;}</a:t>
            </a:r>
          </a:p>
          <a:p>
            <a:pPr algn="l"/>
            <a:r>
              <a:rPr lang="en-US" altLang="zh-CN" sz="2400">
                <a:solidFill>
                  <a:schemeClr val="accent2"/>
                </a:solidFill>
              </a:rPr>
              <a:t> void Setax( int x ) {ax = x; }</a:t>
            </a:r>
          </a:p>
          <a:p>
            <a:pPr algn="l"/>
            <a:r>
              <a:rPr lang="en-US" altLang="zh-CN"/>
              <a:t>};</a:t>
            </a:r>
          </a:p>
          <a:p>
            <a:pPr algn="l"/>
            <a:r>
              <a:rPr lang="en-US" altLang="zh-CN"/>
              <a:t>class  B: </a:t>
            </a:r>
            <a:r>
              <a:rPr lang="en-US" altLang="zh-CN">
                <a:solidFill>
                  <a:srgbClr val="FF0000"/>
                </a:solidFill>
              </a:rPr>
              <a:t>public A</a:t>
            </a:r>
            <a:endParaRPr lang="en-US" altLang="zh-CN"/>
          </a:p>
          <a:p>
            <a:pPr algn="l"/>
            <a:r>
              <a:rPr lang="en-US" altLang="zh-CN"/>
              <a:t>{ private:  int bx;</a:t>
            </a:r>
          </a:p>
          <a:p>
            <a:pPr algn="l"/>
            <a:r>
              <a:rPr lang="en-US" altLang="zh-CN"/>
              <a:t>protected: int by;</a:t>
            </a:r>
          </a:p>
          <a:p>
            <a:pPr algn="l"/>
            <a:r>
              <a:rPr lang="en-US" altLang="zh-CN"/>
              <a:t>public:      int bz;</a:t>
            </a:r>
          </a:p>
          <a:p>
            <a:pPr algn="l"/>
            <a:r>
              <a:rPr lang="en-US" altLang="zh-CN"/>
              <a:t>                  void f2( ){...};</a:t>
            </a:r>
          </a:p>
          <a:p>
            <a:pPr algn="l"/>
            <a:r>
              <a:rPr lang="en-US" altLang="zh-CN"/>
              <a:t>                  float f3( ){...};</a:t>
            </a:r>
          </a:p>
          <a:p>
            <a:pPr algn="l"/>
            <a:r>
              <a:rPr lang="en-US" altLang="zh-CN"/>
              <a:t>};</a:t>
            </a:r>
          </a:p>
        </p:txBody>
      </p:sp>
      <p:sp>
        <p:nvSpPr>
          <p:cNvPr id="108551" name="AutoShape 7"/>
          <p:cNvSpPr>
            <a:spLocks noChangeArrowheads="1"/>
          </p:cNvSpPr>
          <p:nvPr/>
        </p:nvSpPr>
        <p:spPr bwMode="auto">
          <a:xfrm>
            <a:off x="2133600" y="3276600"/>
            <a:ext cx="3352800" cy="1524000"/>
          </a:xfrm>
          <a:prstGeom prst="wedgeEllipseCallout">
            <a:avLst>
              <a:gd name="adj1" fmla="val 119319"/>
              <a:gd name="adj2" fmla="val -213231"/>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在</a:t>
            </a:r>
            <a:r>
              <a:rPr lang="en-US" altLang="zh-CN"/>
              <a:t>B</a:t>
            </a:r>
            <a:r>
              <a:rPr lang="zh-CN" altLang="en-US"/>
              <a:t>类中不可直接</a:t>
            </a:r>
          </a:p>
          <a:p>
            <a:r>
              <a:rPr lang="zh-CN" altLang="en-US"/>
              <a:t>访问</a:t>
            </a:r>
            <a:r>
              <a:rPr lang="en-US" altLang="zh-CN"/>
              <a:t>A</a:t>
            </a:r>
            <a:r>
              <a:rPr lang="zh-CN" altLang="en-US"/>
              <a:t>类的成员</a:t>
            </a:r>
            <a:r>
              <a:rPr lang="en-US" altLang="zh-CN"/>
              <a:t>ax</a:t>
            </a:r>
          </a:p>
        </p:txBody>
      </p:sp>
      <p:sp>
        <p:nvSpPr>
          <p:cNvPr id="108552" name="AutoShape 8"/>
          <p:cNvSpPr>
            <a:spLocks noChangeArrowheads="1"/>
          </p:cNvSpPr>
          <p:nvPr/>
        </p:nvSpPr>
        <p:spPr bwMode="auto">
          <a:xfrm>
            <a:off x="3886200" y="5105400"/>
            <a:ext cx="4953000" cy="1524000"/>
          </a:xfrm>
          <a:prstGeom prst="wedgeEllipseCallout">
            <a:avLst>
              <a:gd name="adj1" fmla="val 17116"/>
              <a:gd name="adj2" fmla="val -102606"/>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可通过 </a:t>
            </a:r>
            <a:r>
              <a:rPr lang="en-US" altLang="zh-CN"/>
              <a:t>Getax( )</a:t>
            </a:r>
            <a:r>
              <a:rPr lang="zh-CN" altLang="en-US"/>
              <a:t>、</a:t>
            </a:r>
            <a:r>
              <a:rPr lang="en-US" altLang="zh-CN"/>
              <a:t>Setax( )</a:t>
            </a:r>
            <a:r>
              <a:rPr lang="zh-CN" altLang="en-US"/>
              <a:t>访问</a:t>
            </a:r>
            <a:br>
              <a:rPr lang="zh-CN" altLang="en-US"/>
            </a:br>
            <a:r>
              <a:rPr lang="en-US" altLang="zh-CN"/>
              <a:t>A</a:t>
            </a:r>
            <a:r>
              <a:rPr lang="zh-CN" altLang="en-US"/>
              <a:t>类的私有成员 </a:t>
            </a:r>
            <a:r>
              <a:rPr lang="en-US" altLang="zh-CN"/>
              <a:t>ax </a:t>
            </a:r>
            <a:r>
              <a:rPr lang="zh-CN" altLang="en-US"/>
              <a:t>的值</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108551"/>
                                        </p:tgtEl>
                                        <p:attrNameLst>
                                          <p:attrName>style.visibility</p:attrName>
                                        </p:attrNameLst>
                                      </p:cBhvr>
                                      <p:to>
                                        <p:strVal val="visible"/>
                                      </p:to>
                                    </p:set>
                                    <p:animEffect transition="in" filter="strips(upRight)">
                                      <p:cBhvr>
                                        <p:cTn id="7" dur="500"/>
                                        <p:tgtEl>
                                          <p:spTgt spid="1085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08552"/>
                                        </p:tgtEl>
                                        <p:attrNameLst>
                                          <p:attrName>style.visibility</p:attrName>
                                        </p:attrNameLst>
                                      </p:cBhvr>
                                      <p:to>
                                        <p:strVal val="visible"/>
                                      </p:to>
                                    </p:set>
                                    <p:animEffect transition="in" filter="strips(upRight)">
                                      <p:cBhvr>
                                        <p:cTn id="12" dur="500"/>
                                        <p:tgtEl>
                                          <p:spTgt spid="108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1" grpId="0" animBg="1" autoUpdateAnimBg="0"/>
      <p:bldP spid="108552"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Text Box 4"/>
          <p:cNvSpPr txBox="1">
            <a:spLocks noChangeArrowheads="1"/>
          </p:cNvSpPr>
          <p:nvPr/>
        </p:nvSpPr>
        <p:spPr bwMode="auto">
          <a:xfrm>
            <a:off x="0" y="1124744"/>
            <a:ext cx="7271478"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dirty="0">
                <a:solidFill>
                  <a:schemeClr val="accent2"/>
                </a:solidFill>
              </a:rPr>
              <a:t>注意：</a:t>
            </a:r>
          </a:p>
          <a:p>
            <a:pPr algn="l"/>
            <a:r>
              <a:rPr lang="zh-CN" altLang="en-US" dirty="0">
                <a:solidFill>
                  <a:srgbClr val="CC0000"/>
                </a:solidFill>
              </a:rPr>
              <a:t>在</a:t>
            </a:r>
            <a:r>
              <a:rPr lang="en-US" altLang="zh-CN" dirty="0">
                <a:solidFill>
                  <a:srgbClr val="CC0000"/>
                </a:solidFill>
              </a:rPr>
              <a:t>main( )</a:t>
            </a:r>
            <a:r>
              <a:rPr lang="zh-CN" altLang="en-US" dirty="0">
                <a:solidFill>
                  <a:srgbClr val="CC0000"/>
                </a:solidFill>
              </a:rPr>
              <a:t>函数中，只定义一个</a:t>
            </a:r>
            <a:r>
              <a:rPr lang="en-US" altLang="zh-CN" dirty="0">
                <a:solidFill>
                  <a:srgbClr val="CC0000"/>
                </a:solidFill>
              </a:rPr>
              <a:t>Circle</a:t>
            </a:r>
            <a:r>
              <a:rPr lang="zh-CN" altLang="en-US" dirty="0">
                <a:solidFill>
                  <a:srgbClr val="CC0000"/>
                </a:solidFill>
              </a:rPr>
              <a:t>类对象：</a:t>
            </a:r>
          </a:p>
          <a:p>
            <a:pPr algn="l"/>
            <a:r>
              <a:rPr lang="en-US" altLang="zh-CN" dirty="0" err="1" smtClean="0"/>
              <a:t>int</a:t>
            </a:r>
            <a:r>
              <a:rPr lang="en-US" altLang="zh-CN" dirty="0" smtClean="0"/>
              <a:t> </a:t>
            </a:r>
            <a:r>
              <a:rPr lang="en-US" altLang="zh-CN" dirty="0"/>
              <a:t>main( )</a:t>
            </a:r>
          </a:p>
          <a:p>
            <a:pPr algn="l"/>
            <a:r>
              <a:rPr lang="en-US" altLang="zh-CN" dirty="0"/>
              <a:t>{</a:t>
            </a:r>
          </a:p>
          <a:p>
            <a:pPr algn="l"/>
            <a:r>
              <a:rPr lang="en-US" altLang="zh-CN" dirty="0"/>
              <a:t>	Circle </a:t>
            </a:r>
            <a:r>
              <a:rPr lang="en-US" altLang="zh-CN" dirty="0" smtClean="0"/>
              <a:t>c(0, 0, 2);</a:t>
            </a:r>
            <a:endParaRPr lang="en-US" altLang="zh-CN" dirty="0"/>
          </a:p>
          <a:p>
            <a:pPr algn="l"/>
            <a:r>
              <a:rPr lang="en-US" altLang="zh-CN" dirty="0"/>
              <a:t>	</a:t>
            </a:r>
            <a:r>
              <a:rPr lang="en-US" altLang="zh-CN" dirty="0" err="1"/>
              <a:t>c.ShowCircle</a:t>
            </a:r>
            <a:r>
              <a:rPr lang="en-US" altLang="zh-CN" dirty="0"/>
              <a:t>( );</a:t>
            </a:r>
          </a:p>
          <a:p>
            <a:pPr algn="l"/>
            <a:r>
              <a:rPr lang="en-US" altLang="zh-CN" dirty="0"/>
              <a:t>	</a:t>
            </a:r>
            <a:r>
              <a:rPr lang="en-US" altLang="zh-CN" dirty="0" err="1" smtClean="0"/>
              <a:t>c.Move</a:t>
            </a:r>
            <a:r>
              <a:rPr lang="en-US" altLang="zh-CN" dirty="0" smtClean="0"/>
              <a:t>(2, </a:t>
            </a:r>
            <a:r>
              <a:rPr lang="en-US" altLang="zh-CN" dirty="0"/>
              <a:t>2);</a:t>
            </a:r>
          </a:p>
          <a:p>
            <a:pPr algn="l"/>
            <a:r>
              <a:rPr lang="en-US" altLang="zh-CN" dirty="0"/>
              <a:t>	</a:t>
            </a:r>
            <a:r>
              <a:rPr lang="en-US" altLang="zh-CN" dirty="0" err="1"/>
              <a:t>c.ShowCircle</a:t>
            </a:r>
            <a:r>
              <a:rPr lang="en-US" altLang="zh-CN" dirty="0"/>
              <a:t>( );</a:t>
            </a:r>
          </a:p>
          <a:p>
            <a:pPr algn="l"/>
            <a:r>
              <a:rPr lang="en-US" altLang="zh-CN" dirty="0"/>
              <a:t>	</a:t>
            </a:r>
            <a:r>
              <a:rPr lang="en-US" altLang="zh-CN" dirty="0" err="1" smtClean="0">
                <a:solidFill>
                  <a:srgbClr val="FF0000"/>
                </a:solidFill>
              </a:rPr>
              <a:t>c.Setxy</a:t>
            </a:r>
            <a:r>
              <a:rPr lang="en-US" altLang="zh-CN" dirty="0" smtClean="0">
                <a:solidFill>
                  <a:srgbClr val="FF0000"/>
                </a:solidFill>
              </a:rPr>
              <a:t>(0, 0);</a:t>
            </a:r>
            <a:r>
              <a:rPr lang="en-US" altLang="zh-CN" dirty="0" smtClean="0"/>
              <a:t>      </a:t>
            </a:r>
            <a:r>
              <a:rPr lang="en-US" altLang="zh-CN" dirty="0">
                <a:solidFill>
                  <a:srgbClr val="339966"/>
                </a:solidFill>
              </a:rPr>
              <a:t>//</a:t>
            </a:r>
            <a:r>
              <a:rPr lang="zh-CN" altLang="en-US" dirty="0">
                <a:solidFill>
                  <a:srgbClr val="339966"/>
                </a:solidFill>
              </a:rPr>
              <a:t>重新置圆心坐标  </a:t>
            </a:r>
          </a:p>
          <a:p>
            <a:pPr algn="l"/>
            <a:r>
              <a:rPr lang="zh-CN" altLang="en-US" dirty="0"/>
              <a:t>	</a:t>
            </a:r>
            <a:r>
              <a:rPr lang="en-US" altLang="zh-CN" dirty="0" err="1" smtClean="0"/>
              <a:t>c.Setr</a:t>
            </a:r>
            <a:r>
              <a:rPr lang="en-US" altLang="zh-CN" dirty="0" smtClean="0"/>
              <a:t>(1);            </a:t>
            </a:r>
            <a:r>
              <a:rPr lang="en-US" altLang="zh-CN" dirty="0">
                <a:solidFill>
                  <a:srgbClr val="339966"/>
                </a:solidFill>
              </a:rPr>
              <a:t>//</a:t>
            </a:r>
            <a:r>
              <a:rPr lang="zh-CN" altLang="en-US" dirty="0">
                <a:solidFill>
                  <a:srgbClr val="339966"/>
                </a:solidFill>
              </a:rPr>
              <a:t>重新置半径值</a:t>
            </a:r>
          </a:p>
          <a:p>
            <a:pPr algn="l"/>
            <a:r>
              <a:rPr lang="zh-CN" altLang="en-US" dirty="0"/>
              <a:t>	</a:t>
            </a:r>
            <a:r>
              <a:rPr lang="en-US" altLang="zh-CN" dirty="0" err="1"/>
              <a:t>c.ShowCircle</a:t>
            </a:r>
            <a:r>
              <a:rPr lang="en-US" altLang="zh-CN" dirty="0"/>
              <a:t>( </a:t>
            </a:r>
            <a:r>
              <a:rPr lang="en-US" altLang="zh-CN" dirty="0" smtClean="0"/>
              <a:t>);</a:t>
            </a:r>
          </a:p>
          <a:p>
            <a:pPr algn="l"/>
            <a:r>
              <a:rPr lang="en-US" altLang="zh-CN" dirty="0"/>
              <a:t>	</a:t>
            </a:r>
            <a:r>
              <a:rPr lang="en-US" altLang="zh-CN" dirty="0" smtClean="0"/>
              <a:t>return </a:t>
            </a:r>
            <a:r>
              <a:rPr lang="en-US" altLang="zh-CN" dirty="0"/>
              <a:t>0;</a:t>
            </a:r>
          </a:p>
          <a:p>
            <a:pPr algn="l"/>
            <a:r>
              <a:rPr lang="en-US" altLang="zh-CN" dirty="0"/>
              <a:t>  }</a:t>
            </a:r>
          </a:p>
        </p:txBody>
      </p:sp>
      <p:sp>
        <p:nvSpPr>
          <p:cNvPr id="86021" name="Text Box 5"/>
          <p:cNvSpPr txBox="1">
            <a:spLocks noChangeArrowheads="1"/>
          </p:cNvSpPr>
          <p:nvPr/>
        </p:nvSpPr>
        <p:spPr bwMode="auto">
          <a:xfrm>
            <a:off x="3657600" y="914400"/>
            <a:ext cx="5486400" cy="3565525"/>
          </a:xfrm>
          <a:prstGeom prst="rect">
            <a:avLst/>
          </a:prstGeom>
          <a:solidFill>
            <a:srgbClr val="FFFFCC"/>
          </a:solidFill>
          <a:ln w="57150">
            <a:solidFill>
              <a:srgbClr val="CC6600"/>
            </a:solidFill>
            <a:miter lim="800000"/>
            <a:headEnd/>
            <a:tailEnd/>
          </a:ln>
          <a:effectLst>
            <a:outerShdw dist="107763" dir="13500000" algn="ctr" rotWithShape="0">
              <a:schemeClr val="bg2"/>
            </a:outerShdw>
          </a:effectLst>
        </p:spPr>
        <p:txBody>
          <a:bodyPr lIns="90000" tIns="46800" rIns="90000" bIns="46800">
            <a:spAutoFit/>
          </a:bodyPr>
          <a:lstStyle/>
          <a:p>
            <a:pPr algn="l"/>
            <a:r>
              <a:rPr lang="zh-CN" altLang="en-US"/>
              <a:t>使用一个</a:t>
            </a:r>
            <a:r>
              <a:rPr lang="en-US" altLang="zh-CN"/>
              <a:t>Circle</a:t>
            </a:r>
            <a:r>
              <a:rPr lang="zh-CN" altLang="en-US"/>
              <a:t>类对象 </a:t>
            </a:r>
            <a:r>
              <a:rPr lang="en-US" altLang="zh-CN"/>
              <a:t>c </a:t>
            </a:r>
            <a:r>
              <a:rPr lang="zh-CN" altLang="en-US"/>
              <a:t>时，</a:t>
            </a:r>
          </a:p>
          <a:p>
            <a:pPr algn="l"/>
            <a:r>
              <a:rPr lang="zh-CN" altLang="en-US"/>
              <a:t>感觉</a:t>
            </a:r>
            <a:r>
              <a:rPr lang="en-US" altLang="zh-CN"/>
              <a:t>Circle</a:t>
            </a:r>
            <a:r>
              <a:rPr lang="zh-CN" altLang="en-US"/>
              <a:t>类是一个完整的类，</a:t>
            </a:r>
          </a:p>
          <a:p>
            <a:pPr algn="l"/>
            <a:r>
              <a:rPr lang="zh-CN" altLang="en-US"/>
              <a:t>就象 </a:t>
            </a:r>
            <a:r>
              <a:rPr lang="en-US" altLang="zh-CN"/>
              <a:t>Point </a:t>
            </a:r>
            <a:r>
              <a:rPr lang="zh-CN" altLang="en-US"/>
              <a:t>类不存在一样。 </a:t>
            </a:r>
          </a:p>
          <a:p>
            <a:pPr algn="l"/>
            <a:r>
              <a:rPr lang="zh-CN" altLang="en-US"/>
              <a:t>如</a:t>
            </a:r>
            <a:r>
              <a:rPr lang="en-US" altLang="zh-CN">
                <a:solidFill>
                  <a:srgbClr val="FF0000"/>
                </a:solidFill>
              </a:rPr>
              <a:t>Setxy( ) </a:t>
            </a:r>
            <a:r>
              <a:rPr lang="zh-CN" altLang="en-US"/>
              <a:t>函数，它是在基类中</a:t>
            </a:r>
          </a:p>
          <a:p>
            <a:pPr algn="l"/>
            <a:r>
              <a:rPr lang="zh-CN" altLang="en-US"/>
              <a:t>被定义的，现在它</a:t>
            </a:r>
            <a:r>
              <a:rPr lang="zh-CN" altLang="en-US">
                <a:solidFill>
                  <a:srgbClr val="FF0000"/>
                </a:solidFill>
              </a:rPr>
              <a:t>就是</a:t>
            </a:r>
            <a:r>
              <a:rPr lang="en-US" altLang="zh-CN"/>
              <a:t>Circle</a:t>
            </a:r>
            <a:r>
              <a:rPr lang="zh-CN" altLang="en-US"/>
              <a:t>类的</a:t>
            </a:r>
          </a:p>
          <a:p>
            <a:pPr algn="l"/>
            <a:r>
              <a:rPr lang="zh-CN" altLang="en-US"/>
              <a:t>成员了，但在</a:t>
            </a:r>
            <a:r>
              <a:rPr lang="en-US" altLang="zh-CN"/>
              <a:t>Circle</a:t>
            </a:r>
            <a:r>
              <a:rPr lang="zh-CN" altLang="en-US"/>
              <a:t>类中并没有</a:t>
            </a:r>
          </a:p>
          <a:p>
            <a:pPr algn="l"/>
            <a:r>
              <a:rPr lang="zh-CN" altLang="en-US"/>
              <a:t>写出它的实现函数，代码是被继承下来的。</a:t>
            </a:r>
          </a:p>
        </p:txBody>
      </p:sp>
      <p:sp>
        <p:nvSpPr>
          <p:cNvPr id="86024" name="Rectangle 8"/>
          <p:cNvSpPr>
            <a:spLocks noChangeArrowheads="1"/>
          </p:cNvSpPr>
          <p:nvPr/>
        </p:nvSpPr>
        <p:spPr bwMode="auto">
          <a:xfrm>
            <a:off x="304800" y="228600"/>
            <a:ext cx="8155632"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gn="l" eaLnBrk="0" hangingPunct="0"/>
            <a:r>
              <a:rPr lang="en-US" altLang="zh-CN" dirty="0">
                <a:solidFill>
                  <a:srgbClr val="CC0000"/>
                </a:solidFill>
              </a:rPr>
              <a:t>[</a:t>
            </a:r>
            <a:r>
              <a:rPr lang="zh-CN" altLang="en-US" dirty="0">
                <a:solidFill>
                  <a:srgbClr val="CC0000"/>
                </a:solidFill>
              </a:rPr>
              <a:t>例</a:t>
            </a:r>
            <a:r>
              <a:rPr lang="en-US" altLang="zh-CN" dirty="0">
                <a:solidFill>
                  <a:srgbClr val="CC0000"/>
                </a:solidFill>
              </a:rPr>
              <a:t>12.1]</a:t>
            </a:r>
            <a:r>
              <a:rPr lang="zh-CN" altLang="en-US" dirty="0"/>
              <a:t>见 “第</a:t>
            </a:r>
            <a:r>
              <a:rPr lang="en-US" altLang="zh-CN" dirty="0"/>
              <a:t>12</a:t>
            </a:r>
            <a:r>
              <a:rPr lang="zh-CN" altLang="en-US" dirty="0"/>
              <a:t>章 继承和派生</a:t>
            </a:r>
            <a:r>
              <a:rPr lang="en-US" altLang="zh-CN" dirty="0"/>
              <a:t>(</a:t>
            </a:r>
            <a:r>
              <a:rPr lang="zh-CN" altLang="en-US" dirty="0"/>
              <a:t>例子</a:t>
            </a:r>
            <a:r>
              <a:rPr lang="en-US" altLang="zh-CN" dirty="0" smtClean="0"/>
              <a:t>).</a:t>
            </a:r>
            <a:r>
              <a:rPr lang="en-US" altLang="zh-CN" dirty="0" err="1" smtClean="0"/>
              <a:t>docx</a:t>
            </a:r>
            <a:r>
              <a:rPr lang="en-US" altLang="zh-CN" dirty="0" smtClean="0"/>
              <a:t>”</a:t>
            </a:r>
            <a:endParaRPr lang="en-US" altLang="zh-CN" dirty="0"/>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strips(downRight)">
                                      <p:cBhvr>
                                        <p:cTn id="7" dur="500"/>
                                        <p:tgtEl>
                                          <p:spTgt spid="860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86021"/>
                                        </p:tgtEl>
                                        <p:attrNameLst>
                                          <p:attrName>style.visibility</p:attrName>
                                        </p:attrNameLst>
                                      </p:cBhvr>
                                      <p:to>
                                        <p:strVal val="visible"/>
                                      </p:to>
                                    </p:set>
                                    <p:animEffect transition="in" filter="blinds(vertical)">
                                      <p:cBhvr>
                                        <p:cTn id="12"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autoUpdateAnimBg="0"/>
      <p:bldP spid="86021"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04800" y="152400"/>
            <a:ext cx="7620000" cy="43846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110000"/>
              </a:lnSpc>
            </a:pPr>
            <a:r>
              <a:rPr lang="en-US" altLang="zh-CN" sz="3200"/>
              <a:t>        </a:t>
            </a:r>
            <a:r>
              <a:rPr lang="zh-CN" altLang="en-US" sz="3200"/>
              <a:t>面向对象程序设计中</a:t>
            </a:r>
            <a:r>
              <a:rPr lang="zh-CN" altLang="en-US" sz="3200">
                <a:solidFill>
                  <a:srgbClr val="FF0000"/>
                </a:solidFill>
              </a:rPr>
              <a:t>继承性</a:t>
            </a:r>
            <a:r>
              <a:rPr lang="zh-CN" altLang="en-US" sz="3200"/>
              <a:t>的</a:t>
            </a:r>
            <a:r>
              <a:rPr lang="zh-CN" altLang="en-US" sz="3200">
                <a:solidFill>
                  <a:srgbClr val="FF0000"/>
                </a:solidFill>
              </a:rPr>
              <a:t>优点</a:t>
            </a:r>
            <a:r>
              <a:rPr lang="zh-CN" altLang="en-US" sz="3200"/>
              <a:t>就在于此，系统提供了相当多的已定义好的基类，用户可以根据具体的应用，</a:t>
            </a:r>
            <a:r>
              <a:rPr lang="zh-CN" altLang="en-US" sz="3200">
                <a:solidFill>
                  <a:srgbClr val="FF0000"/>
                </a:solidFill>
              </a:rPr>
              <a:t>在已有类的基础上构架新类</a:t>
            </a:r>
            <a:r>
              <a:rPr lang="zh-CN" altLang="en-US" sz="3200"/>
              <a:t>，在派生类中，可以直接使用父类部分的代码，但却</a:t>
            </a:r>
            <a:r>
              <a:rPr lang="zh-CN" altLang="en-US" sz="3200">
                <a:solidFill>
                  <a:srgbClr val="FF0000"/>
                </a:solidFill>
              </a:rPr>
              <a:t>不需要重新编写父类的代码</a:t>
            </a:r>
            <a:r>
              <a:rPr lang="zh-CN" altLang="en-US" sz="3200"/>
              <a:t>。这样可以加速软件开发的速度，保障软件开发的质量。继承性</a:t>
            </a:r>
            <a:r>
              <a:rPr lang="zh-CN" altLang="en-US" sz="3200">
                <a:solidFill>
                  <a:srgbClr val="FF0000"/>
                </a:solidFill>
              </a:rPr>
              <a:t>是软件重用的基础</a:t>
            </a:r>
            <a:r>
              <a:rPr lang="zh-CN" altLang="en-US" sz="3200"/>
              <a:t>。 </a:t>
            </a:r>
          </a:p>
        </p:txBody>
      </p:sp>
      <p:sp>
        <p:nvSpPr>
          <p:cNvPr id="87043" name="Text Box 3"/>
          <p:cNvSpPr txBox="1">
            <a:spLocks noChangeArrowheads="1"/>
          </p:cNvSpPr>
          <p:nvPr/>
        </p:nvSpPr>
        <p:spPr bwMode="auto">
          <a:xfrm>
            <a:off x="1600200" y="2971800"/>
            <a:ext cx="6553200" cy="3368675"/>
          </a:xfrm>
          <a:prstGeom prst="rect">
            <a:avLst/>
          </a:prstGeom>
          <a:solidFill>
            <a:srgbClr val="FFFFCC"/>
          </a:solidFill>
          <a:ln w="57150">
            <a:solidFill>
              <a:srgbClr val="CC6600"/>
            </a:solidFill>
            <a:miter lim="800000"/>
            <a:headEnd/>
            <a:tailEnd/>
          </a:ln>
          <a:effectLst>
            <a:outerShdw dist="107763" dir="13500000" algn="ctr" rotWithShape="0">
              <a:schemeClr val="bg2"/>
            </a:outerShdw>
          </a:effectLst>
        </p:spPr>
        <p:txBody>
          <a:bodyPr lIns="90000" tIns="46800" rIns="90000" bIns="46800">
            <a:spAutoFit/>
          </a:bodyPr>
          <a:lstStyle/>
          <a:p>
            <a:pPr algn="l">
              <a:lnSpc>
                <a:spcPct val="110000"/>
              </a:lnSpc>
            </a:pPr>
            <a:r>
              <a:rPr lang="en-US" altLang="zh-CN" sz="3200"/>
              <a:t>   </a:t>
            </a:r>
            <a:r>
              <a:rPr lang="zh-CN" altLang="en-US" sz="3200"/>
              <a:t>在一个类上仅构架一个新类，意义并不大。但如果构架多个新类，那么就可以减少大量相同代码的重复编写工作。如从一个</a:t>
            </a:r>
            <a:r>
              <a:rPr lang="zh-CN" altLang="en-US" sz="3200">
                <a:solidFill>
                  <a:srgbClr val="FF0000"/>
                </a:solidFill>
              </a:rPr>
              <a:t>“点”</a:t>
            </a:r>
            <a:r>
              <a:rPr lang="zh-CN" altLang="en-US" sz="3200"/>
              <a:t>类可以派生出</a:t>
            </a:r>
            <a:r>
              <a:rPr lang="zh-CN" altLang="en-US" sz="3200">
                <a:solidFill>
                  <a:srgbClr val="FF0000"/>
                </a:solidFill>
              </a:rPr>
              <a:t>“线”</a:t>
            </a:r>
            <a:r>
              <a:rPr lang="zh-CN" altLang="en-US" sz="3200"/>
              <a:t>类、</a:t>
            </a:r>
            <a:r>
              <a:rPr lang="zh-CN" altLang="en-US" sz="3200">
                <a:solidFill>
                  <a:srgbClr val="FF0000"/>
                </a:solidFill>
              </a:rPr>
              <a:t>“圆”</a:t>
            </a:r>
            <a:r>
              <a:rPr lang="zh-CN" altLang="en-US" sz="3200"/>
              <a:t>类、</a:t>
            </a:r>
            <a:r>
              <a:rPr lang="zh-CN" altLang="en-US" sz="3200">
                <a:solidFill>
                  <a:srgbClr val="FF0000"/>
                </a:solidFill>
              </a:rPr>
              <a:t>“长方形”</a:t>
            </a:r>
            <a:r>
              <a:rPr lang="zh-CN" altLang="en-US" sz="3200"/>
              <a:t>类等。</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blinds(vertical)">
                                      <p:cBhvr>
                                        <p:cTn id="7" dur="500"/>
                                        <p:tgtEl>
                                          <p:spTgt spid="87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animBg="1"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2293</TotalTime>
  <Words>4181</Words>
  <Application>Microsoft Office PowerPoint</Application>
  <PresentationFormat>全屏显示(4:3)</PresentationFormat>
  <Paragraphs>584</Paragraphs>
  <Slides>44</Slides>
  <Notes>0</Notes>
  <HiddenSlides>0</HiddenSlides>
  <MMClips>0</MMClips>
  <ScaleCrop>false</ScaleCrop>
  <HeadingPairs>
    <vt:vector size="4" baseType="variant">
      <vt:variant>
        <vt:lpstr>主题</vt:lpstr>
      </vt:variant>
      <vt:variant>
        <vt:i4>2</vt:i4>
      </vt:variant>
      <vt:variant>
        <vt:lpstr>幻灯片标题</vt:lpstr>
      </vt:variant>
      <vt:variant>
        <vt:i4>44</vt:i4>
      </vt:variant>
    </vt:vector>
  </HeadingPairs>
  <TitlesOfParts>
    <vt:vector size="46" baseType="lpstr">
      <vt:lpstr>默认设计模板</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wss</dc:creator>
  <cp:lastModifiedBy>个人用户</cp:lastModifiedBy>
  <cp:revision>260</cp:revision>
  <dcterms:created xsi:type="dcterms:W3CDTF">2001-03-23T02:16:21Z</dcterms:created>
  <dcterms:modified xsi:type="dcterms:W3CDTF">2019-12-31T02:22:59Z</dcterms:modified>
</cp:coreProperties>
</file>