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43" r:id="rId2"/>
    <p:sldId id="259" r:id="rId3"/>
    <p:sldId id="275" r:id="rId4"/>
    <p:sldId id="279" r:id="rId5"/>
    <p:sldId id="277" r:id="rId6"/>
    <p:sldId id="278" r:id="rId7"/>
    <p:sldId id="301" r:id="rId8"/>
    <p:sldId id="280" r:id="rId9"/>
    <p:sldId id="286" r:id="rId10"/>
    <p:sldId id="302" r:id="rId11"/>
    <p:sldId id="344" r:id="rId12"/>
    <p:sldId id="298" r:id="rId13"/>
    <p:sldId id="303" r:id="rId14"/>
    <p:sldId id="310" r:id="rId15"/>
    <p:sldId id="289" r:id="rId16"/>
    <p:sldId id="347" r:id="rId17"/>
    <p:sldId id="346" r:id="rId18"/>
    <p:sldId id="312" r:id="rId19"/>
    <p:sldId id="290" r:id="rId20"/>
    <p:sldId id="348" r:id="rId21"/>
    <p:sldId id="308" r:id="rId22"/>
    <p:sldId id="350" r:id="rId23"/>
    <p:sldId id="351" r:id="rId24"/>
    <p:sldId id="352" r:id="rId25"/>
    <p:sldId id="353" r:id="rId26"/>
    <p:sldId id="354" r:id="rId27"/>
    <p:sldId id="355" r:id="rId28"/>
    <p:sldId id="349" r:id="rId29"/>
    <p:sldId id="309" r:id="rId30"/>
    <p:sldId id="287" r:id="rId31"/>
    <p:sldId id="288" r:id="rId32"/>
    <p:sldId id="296" r:id="rId33"/>
    <p:sldId id="305" r:id="rId34"/>
    <p:sldId id="306" r:id="rId35"/>
    <p:sldId id="291" r:id="rId36"/>
    <p:sldId id="304" r:id="rId37"/>
    <p:sldId id="342" r:id="rId38"/>
    <p:sldId id="360" r:id="rId39"/>
    <p:sldId id="361" r:id="rId40"/>
    <p:sldId id="317" r:id="rId41"/>
    <p:sldId id="356" r:id="rId42"/>
    <p:sldId id="333" r:id="rId43"/>
    <p:sldId id="364" r:id="rId44"/>
    <p:sldId id="332" r:id="rId45"/>
    <p:sldId id="334" r:id="rId46"/>
    <p:sldId id="320" r:id="rId47"/>
    <p:sldId id="365" r:id="rId48"/>
    <p:sldId id="357" r:id="rId49"/>
    <p:sldId id="324" r:id="rId50"/>
    <p:sldId id="325" r:id="rId51"/>
    <p:sldId id="335" r:id="rId52"/>
    <p:sldId id="336" r:id="rId53"/>
    <p:sldId id="338" r:id="rId54"/>
    <p:sldId id="337" r:id="rId55"/>
    <p:sldId id="358" r:id="rId56"/>
    <p:sldId id="326" r:id="rId57"/>
    <p:sldId id="359" r:id="rId58"/>
    <p:sldId id="339" r:id="rId59"/>
    <p:sldId id="340" r:id="rId60"/>
    <p:sldId id="362" r:id="rId61"/>
    <p:sldId id="257" r:id="rId62"/>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imes New Roman"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imes New Roman"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imes New Roman"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imes New Roman"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FF"/>
    <a:srgbClr val="FFFF66"/>
    <a:srgbClr val="CCFFFF"/>
    <a:srgbClr val="CCECFF"/>
    <a:srgbClr val="339966"/>
    <a:srgbClr val="FF0000"/>
    <a:srgbClr val="CC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308"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40" d="100"/>
          <a:sy n="40" d="100"/>
        </p:scale>
        <p:origin x="-14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373E623-3F87-4DFC-BC0B-E3DE2635FDBA}" type="slidenum">
              <a:rPr lang="en-US" altLang="zh-CN"/>
              <a:pPr/>
              <a:t>‹#›</a:t>
            </a:fld>
            <a:endParaRPr lang="en-US" altLang="zh-CN"/>
          </a:p>
        </p:txBody>
      </p:sp>
    </p:spTree>
    <p:extLst>
      <p:ext uri="{BB962C8B-B14F-4D97-AF65-F5344CB8AC3E}">
        <p14:creationId xmlns:p14="http://schemas.microsoft.com/office/powerpoint/2010/main" val="1499936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AF6DC-416A-4700-A5A1-1118EAF589C8}" type="slidenum">
              <a:rPr lang="en-US" altLang="zh-CN"/>
              <a:pPr/>
              <a:t>19</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15F70-B2CD-4591-BE38-95DFF61CE71F}" type="slidenum">
              <a:rPr lang="en-US" altLang="zh-CN"/>
              <a:pPr/>
              <a:t>20</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41B3F7-1C04-40ED-B191-709D87B2F6E0}" type="slidenum">
              <a:rPr lang="en-US" altLang="zh-CN"/>
              <a:pPr/>
              <a:t>38</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07BA4-E3B9-4110-960F-CA13EF7AD1B7}" type="slidenum">
              <a:rPr lang="en-US" altLang="zh-CN"/>
              <a:pPr/>
              <a:t>39</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44BDD-8EBF-44D5-90F0-8C345AC01879}" type="slidenum">
              <a:rPr lang="en-US" altLang="zh-CN"/>
              <a:pPr/>
              <a:t>60</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31FEF6-A74B-4DB9-9B33-AB5CDDC16B52}" type="slidenum">
              <a:rPr lang="en-US" altLang="zh-CN"/>
              <a:pPr/>
              <a:t>‹#›</a:t>
            </a:fld>
            <a:endParaRPr lang="en-US" altLang="zh-CN"/>
          </a:p>
        </p:txBody>
      </p:sp>
    </p:spTree>
    <p:extLst>
      <p:ext uri="{BB962C8B-B14F-4D97-AF65-F5344CB8AC3E}">
        <p14:creationId xmlns:p14="http://schemas.microsoft.com/office/powerpoint/2010/main" val="262649073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0FCBDAB-88FB-4FF1-B545-0F7D84092690}" type="slidenum">
              <a:rPr lang="en-US" altLang="zh-CN"/>
              <a:pPr/>
              <a:t>‹#›</a:t>
            </a:fld>
            <a:endParaRPr lang="en-US" altLang="zh-CN"/>
          </a:p>
        </p:txBody>
      </p:sp>
    </p:spTree>
    <p:extLst>
      <p:ext uri="{BB962C8B-B14F-4D97-AF65-F5344CB8AC3E}">
        <p14:creationId xmlns:p14="http://schemas.microsoft.com/office/powerpoint/2010/main" val="330793414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A41232-5DE3-4D50-B5BF-283B85DD9054}" type="slidenum">
              <a:rPr lang="en-US" altLang="zh-CN"/>
              <a:pPr/>
              <a:t>‹#›</a:t>
            </a:fld>
            <a:endParaRPr lang="en-US" altLang="zh-CN"/>
          </a:p>
        </p:txBody>
      </p:sp>
    </p:spTree>
    <p:extLst>
      <p:ext uri="{BB962C8B-B14F-4D97-AF65-F5344CB8AC3E}">
        <p14:creationId xmlns:p14="http://schemas.microsoft.com/office/powerpoint/2010/main" val="365342535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0064C2-BCD9-4104-A783-0ED2DA23A8B3}" type="slidenum">
              <a:rPr lang="en-US" altLang="zh-CN"/>
              <a:pPr/>
              <a:t>‹#›</a:t>
            </a:fld>
            <a:endParaRPr lang="en-US" altLang="zh-CN"/>
          </a:p>
        </p:txBody>
      </p:sp>
    </p:spTree>
    <p:extLst>
      <p:ext uri="{BB962C8B-B14F-4D97-AF65-F5344CB8AC3E}">
        <p14:creationId xmlns:p14="http://schemas.microsoft.com/office/powerpoint/2010/main" val="1384355808"/>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F9E2935-4613-40FF-B357-EC2E02B830FD}" type="slidenum">
              <a:rPr lang="en-US" altLang="zh-CN"/>
              <a:pPr/>
              <a:t>‹#›</a:t>
            </a:fld>
            <a:endParaRPr lang="en-US" altLang="zh-CN"/>
          </a:p>
        </p:txBody>
      </p:sp>
    </p:spTree>
    <p:extLst>
      <p:ext uri="{BB962C8B-B14F-4D97-AF65-F5344CB8AC3E}">
        <p14:creationId xmlns:p14="http://schemas.microsoft.com/office/powerpoint/2010/main" val="64678936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3B5A99-A0F3-4EE8-8C55-034E2D001836}" type="slidenum">
              <a:rPr lang="en-US" altLang="zh-CN"/>
              <a:pPr/>
              <a:t>‹#›</a:t>
            </a:fld>
            <a:endParaRPr lang="en-US" altLang="zh-CN"/>
          </a:p>
        </p:txBody>
      </p:sp>
    </p:spTree>
    <p:extLst>
      <p:ext uri="{BB962C8B-B14F-4D97-AF65-F5344CB8AC3E}">
        <p14:creationId xmlns:p14="http://schemas.microsoft.com/office/powerpoint/2010/main" val="289854215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E7779A-18AE-4022-8C71-00AA365E959F}" type="slidenum">
              <a:rPr lang="en-US" altLang="zh-CN"/>
              <a:pPr/>
              <a:t>‹#›</a:t>
            </a:fld>
            <a:endParaRPr lang="en-US" altLang="zh-CN"/>
          </a:p>
        </p:txBody>
      </p:sp>
    </p:spTree>
    <p:extLst>
      <p:ext uri="{BB962C8B-B14F-4D97-AF65-F5344CB8AC3E}">
        <p14:creationId xmlns:p14="http://schemas.microsoft.com/office/powerpoint/2010/main" val="3197364755"/>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2EE69AF-8088-4DAD-82D2-AB1F353DBA5D}" type="slidenum">
              <a:rPr lang="en-US" altLang="zh-CN"/>
              <a:pPr/>
              <a:t>‹#›</a:t>
            </a:fld>
            <a:endParaRPr lang="en-US" altLang="zh-CN"/>
          </a:p>
        </p:txBody>
      </p:sp>
    </p:spTree>
    <p:extLst>
      <p:ext uri="{BB962C8B-B14F-4D97-AF65-F5344CB8AC3E}">
        <p14:creationId xmlns:p14="http://schemas.microsoft.com/office/powerpoint/2010/main" val="213888633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2F45D34-7AF1-4AF5-B26E-17FCEA907AAD}" type="slidenum">
              <a:rPr lang="en-US" altLang="zh-CN"/>
              <a:pPr/>
              <a:t>‹#›</a:t>
            </a:fld>
            <a:endParaRPr lang="en-US" altLang="zh-CN"/>
          </a:p>
        </p:txBody>
      </p:sp>
    </p:spTree>
    <p:extLst>
      <p:ext uri="{BB962C8B-B14F-4D97-AF65-F5344CB8AC3E}">
        <p14:creationId xmlns:p14="http://schemas.microsoft.com/office/powerpoint/2010/main" val="445448093"/>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F61302-5726-4BD0-AA02-C9085F6F932B}" type="slidenum">
              <a:rPr lang="en-US" altLang="zh-CN"/>
              <a:pPr/>
              <a:t>‹#›</a:t>
            </a:fld>
            <a:endParaRPr lang="en-US" altLang="zh-CN"/>
          </a:p>
        </p:txBody>
      </p:sp>
    </p:spTree>
    <p:extLst>
      <p:ext uri="{BB962C8B-B14F-4D97-AF65-F5344CB8AC3E}">
        <p14:creationId xmlns:p14="http://schemas.microsoft.com/office/powerpoint/2010/main" val="300936283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EF519F5-8B6F-4860-9D5D-7FF21AA3DCE6}" type="slidenum">
              <a:rPr lang="en-US" altLang="zh-CN"/>
              <a:pPr/>
              <a:t>‹#›</a:t>
            </a:fld>
            <a:endParaRPr lang="en-US" altLang="zh-CN"/>
          </a:p>
        </p:txBody>
      </p:sp>
    </p:spTree>
    <p:extLst>
      <p:ext uri="{BB962C8B-B14F-4D97-AF65-F5344CB8AC3E}">
        <p14:creationId xmlns:p14="http://schemas.microsoft.com/office/powerpoint/2010/main" val="4233139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ea typeface="+mn-ea"/>
              </a:defRPr>
            </a:lvl1pPr>
          </a:lstStyle>
          <a:p>
            <a:fld id="{981669BE-55EA-4BF7-80C7-1EB56A460EA9}" type="slidenum">
              <a:rPr lang="en-US" altLang="zh-CN"/>
              <a:pPr/>
              <a:t>‹#›</a:t>
            </a:fld>
            <a:endParaRPr lang="en-US" altLang="zh-CN"/>
          </a:p>
        </p:txBody>
      </p:sp>
      <p:sp>
        <p:nvSpPr>
          <p:cNvPr id="1031" name="Oval 7">
            <a:hlinkClick r:id="" action="ppaction://hlinkshowjump?jump=endshow"/>
          </p:cNvPr>
          <p:cNvSpPr>
            <a:spLocks noChangeArrowheads="1"/>
          </p:cNvSpPr>
          <p:nvPr/>
        </p:nvSpPr>
        <p:spPr bwMode="auto">
          <a:xfrm>
            <a:off x="8832850" y="6597650"/>
            <a:ext cx="304800" cy="304800"/>
          </a:xfrm>
          <a:prstGeom prst="ellipse">
            <a:avLst/>
          </a:prstGeom>
          <a:gradFill rotWithShape="0">
            <a:gsLst>
              <a:gs pos="0">
                <a:srgbClr val="CCECFF"/>
              </a:gs>
              <a:gs pos="100000">
                <a:srgbClr val="CCEC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2" name="Freeform 8">
            <a:hlinkClick r:id="" action="ppaction://hlinkshowjump?jump=previousslide"/>
          </p:cNvPr>
          <p:cNvSpPr>
            <a:spLocks/>
          </p:cNvSpPr>
          <p:nvPr/>
        </p:nvSpPr>
        <p:spPr bwMode="auto">
          <a:xfrm>
            <a:off x="7710488" y="6673850"/>
            <a:ext cx="360362" cy="179388"/>
          </a:xfrm>
          <a:custGeom>
            <a:avLst/>
            <a:gdLst>
              <a:gd name="T0" fmla="*/ 350 w 351"/>
              <a:gd name="T1" fmla="*/ 1 h 219"/>
              <a:gd name="T2" fmla="*/ 101 w 351"/>
              <a:gd name="T3" fmla="*/ 0 h 219"/>
              <a:gd name="T4" fmla="*/ 81 w 351"/>
              <a:gd name="T5" fmla="*/ 2 h 219"/>
              <a:gd name="T6" fmla="*/ 67 w 351"/>
              <a:gd name="T7" fmla="*/ 6 h 219"/>
              <a:gd name="T8" fmla="*/ 51 w 351"/>
              <a:gd name="T9" fmla="*/ 15 h 219"/>
              <a:gd name="T10" fmla="*/ 38 w 351"/>
              <a:gd name="T11" fmla="*/ 25 h 219"/>
              <a:gd name="T12" fmla="*/ 28 w 351"/>
              <a:gd name="T13" fmla="*/ 35 h 219"/>
              <a:gd name="T14" fmla="*/ 19 w 351"/>
              <a:gd name="T15" fmla="*/ 48 h 219"/>
              <a:gd name="T16" fmla="*/ 12 w 351"/>
              <a:gd name="T17" fmla="*/ 59 h 219"/>
              <a:gd name="T18" fmla="*/ 6 w 351"/>
              <a:gd name="T19" fmla="*/ 73 h 219"/>
              <a:gd name="T20" fmla="*/ 1 w 351"/>
              <a:gd name="T21" fmla="*/ 89 h 219"/>
              <a:gd name="T22" fmla="*/ 1 w 351"/>
              <a:gd name="T23" fmla="*/ 99 h 219"/>
              <a:gd name="T24" fmla="*/ 0 w 351"/>
              <a:gd name="T25" fmla="*/ 119 h 219"/>
              <a:gd name="T26" fmla="*/ 2 w 351"/>
              <a:gd name="T27" fmla="*/ 136 h 219"/>
              <a:gd name="T28" fmla="*/ 9 w 351"/>
              <a:gd name="T29" fmla="*/ 150 h 219"/>
              <a:gd name="T30" fmla="*/ 15 w 351"/>
              <a:gd name="T31" fmla="*/ 164 h 219"/>
              <a:gd name="T32" fmla="*/ 24 w 351"/>
              <a:gd name="T33" fmla="*/ 176 h 219"/>
              <a:gd name="T34" fmla="*/ 33 w 351"/>
              <a:gd name="T35" fmla="*/ 189 h 219"/>
              <a:gd name="T36" fmla="*/ 46 w 351"/>
              <a:gd name="T37" fmla="*/ 198 h 219"/>
              <a:gd name="T38" fmla="*/ 59 w 351"/>
              <a:gd name="T39" fmla="*/ 207 h 219"/>
              <a:gd name="T40" fmla="*/ 72 w 351"/>
              <a:gd name="T41" fmla="*/ 212 h 219"/>
              <a:gd name="T42" fmla="*/ 90 w 351"/>
              <a:gd name="T43" fmla="*/ 218 h 219"/>
              <a:gd name="T44" fmla="*/ 350 w 351"/>
              <a:gd name="T45" fmla="*/ 218 h 219"/>
              <a:gd name="T46" fmla="*/ 350 w 351"/>
              <a:gd name="T4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219">
                <a:moveTo>
                  <a:pt x="350" y="1"/>
                </a:moveTo>
                <a:lnTo>
                  <a:pt x="101" y="0"/>
                </a:lnTo>
                <a:lnTo>
                  <a:pt x="81" y="2"/>
                </a:lnTo>
                <a:lnTo>
                  <a:pt x="67" y="6"/>
                </a:lnTo>
                <a:lnTo>
                  <a:pt x="51" y="15"/>
                </a:lnTo>
                <a:lnTo>
                  <a:pt x="38" y="25"/>
                </a:lnTo>
                <a:lnTo>
                  <a:pt x="28" y="35"/>
                </a:lnTo>
                <a:lnTo>
                  <a:pt x="19" y="48"/>
                </a:lnTo>
                <a:lnTo>
                  <a:pt x="12" y="59"/>
                </a:lnTo>
                <a:lnTo>
                  <a:pt x="6" y="73"/>
                </a:lnTo>
                <a:lnTo>
                  <a:pt x="1" y="89"/>
                </a:lnTo>
                <a:lnTo>
                  <a:pt x="1" y="99"/>
                </a:lnTo>
                <a:lnTo>
                  <a:pt x="0" y="119"/>
                </a:lnTo>
                <a:lnTo>
                  <a:pt x="2" y="136"/>
                </a:lnTo>
                <a:lnTo>
                  <a:pt x="9" y="150"/>
                </a:lnTo>
                <a:lnTo>
                  <a:pt x="15" y="164"/>
                </a:lnTo>
                <a:lnTo>
                  <a:pt x="24" y="176"/>
                </a:lnTo>
                <a:lnTo>
                  <a:pt x="33" y="189"/>
                </a:lnTo>
                <a:lnTo>
                  <a:pt x="46" y="198"/>
                </a:lnTo>
                <a:lnTo>
                  <a:pt x="59" y="207"/>
                </a:lnTo>
                <a:lnTo>
                  <a:pt x="72" y="212"/>
                </a:lnTo>
                <a:lnTo>
                  <a:pt x="90" y="218"/>
                </a:lnTo>
                <a:lnTo>
                  <a:pt x="350" y="218"/>
                </a:lnTo>
                <a:lnTo>
                  <a:pt x="350" y="1"/>
                </a:lnTo>
              </a:path>
            </a:pathLst>
          </a:custGeom>
          <a:gradFill rotWithShape="0">
            <a:gsLst>
              <a:gs pos="0">
                <a:srgbClr val="CCECFF"/>
              </a:gs>
              <a:gs pos="100000">
                <a:srgbClr val="CCECFF">
                  <a:gamma/>
                  <a:shade val="46275"/>
                  <a:invGamma/>
                </a:srgbClr>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3" name="Freeform 9">
            <a:hlinkClick r:id="" action="ppaction://hlinkshowjump?jump=nextslide"/>
          </p:cNvPr>
          <p:cNvSpPr>
            <a:spLocks/>
          </p:cNvSpPr>
          <p:nvPr/>
        </p:nvSpPr>
        <p:spPr bwMode="auto">
          <a:xfrm>
            <a:off x="8320088" y="6673850"/>
            <a:ext cx="360362" cy="179388"/>
          </a:xfrm>
          <a:custGeom>
            <a:avLst/>
            <a:gdLst>
              <a:gd name="T0" fmla="*/ 0 w 351"/>
              <a:gd name="T1" fmla="*/ 1 h 219"/>
              <a:gd name="T2" fmla="*/ 249 w 351"/>
              <a:gd name="T3" fmla="*/ 0 h 219"/>
              <a:gd name="T4" fmla="*/ 268 w 351"/>
              <a:gd name="T5" fmla="*/ 3 h 219"/>
              <a:gd name="T6" fmla="*/ 283 w 351"/>
              <a:gd name="T7" fmla="*/ 6 h 219"/>
              <a:gd name="T8" fmla="*/ 298 w 351"/>
              <a:gd name="T9" fmla="*/ 16 h 219"/>
              <a:gd name="T10" fmla="*/ 311 w 351"/>
              <a:gd name="T11" fmla="*/ 26 h 219"/>
              <a:gd name="T12" fmla="*/ 321 w 351"/>
              <a:gd name="T13" fmla="*/ 35 h 219"/>
              <a:gd name="T14" fmla="*/ 331 w 351"/>
              <a:gd name="T15" fmla="*/ 48 h 219"/>
              <a:gd name="T16" fmla="*/ 337 w 351"/>
              <a:gd name="T17" fmla="*/ 60 h 219"/>
              <a:gd name="T18" fmla="*/ 344 w 351"/>
              <a:gd name="T19" fmla="*/ 74 h 219"/>
              <a:gd name="T20" fmla="*/ 349 w 351"/>
              <a:gd name="T21" fmla="*/ 90 h 219"/>
              <a:gd name="T22" fmla="*/ 349 w 351"/>
              <a:gd name="T23" fmla="*/ 100 h 219"/>
              <a:gd name="T24" fmla="*/ 350 w 351"/>
              <a:gd name="T25" fmla="*/ 119 h 219"/>
              <a:gd name="T26" fmla="*/ 347 w 351"/>
              <a:gd name="T27" fmla="*/ 136 h 219"/>
              <a:gd name="T28" fmla="*/ 341 w 351"/>
              <a:gd name="T29" fmla="*/ 151 h 219"/>
              <a:gd name="T30" fmla="*/ 334 w 351"/>
              <a:gd name="T31" fmla="*/ 165 h 219"/>
              <a:gd name="T32" fmla="*/ 325 w 351"/>
              <a:gd name="T33" fmla="*/ 176 h 219"/>
              <a:gd name="T34" fmla="*/ 316 w 351"/>
              <a:gd name="T35" fmla="*/ 189 h 219"/>
              <a:gd name="T36" fmla="*/ 303 w 351"/>
              <a:gd name="T37" fmla="*/ 199 h 219"/>
              <a:gd name="T38" fmla="*/ 290 w 351"/>
              <a:gd name="T39" fmla="*/ 208 h 219"/>
              <a:gd name="T40" fmla="*/ 277 w 351"/>
              <a:gd name="T41" fmla="*/ 213 h 219"/>
              <a:gd name="T42" fmla="*/ 259 w 351"/>
              <a:gd name="T43" fmla="*/ 218 h 219"/>
              <a:gd name="T44" fmla="*/ 0 w 351"/>
              <a:gd name="T45" fmla="*/ 218 h 219"/>
              <a:gd name="T46" fmla="*/ 0 w 351"/>
              <a:gd name="T4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219">
                <a:moveTo>
                  <a:pt x="0" y="1"/>
                </a:moveTo>
                <a:lnTo>
                  <a:pt x="249" y="0"/>
                </a:lnTo>
                <a:lnTo>
                  <a:pt x="268" y="3"/>
                </a:lnTo>
                <a:lnTo>
                  <a:pt x="283" y="6"/>
                </a:lnTo>
                <a:lnTo>
                  <a:pt x="298" y="16"/>
                </a:lnTo>
                <a:lnTo>
                  <a:pt x="311" y="26"/>
                </a:lnTo>
                <a:lnTo>
                  <a:pt x="321" y="35"/>
                </a:lnTo>
                <a:lnTo>
                  <a:pt x="331" y="48"/>
                </a:lnTo>
                <a:lnTo>
                  <a:pt x="337" y="60"/>
                </a:lnTo>
                <a:lnTo>
                  <a:pt x="344" y="74"/>
                </a:lnTo>
                <a:lnTo>
                  <a:pt x="349" y="90"/>
                </a:lnTo>
                <a:lnTo>
                  <a:pt x="349" y="100"/>
                </a:lnTo>
                <a:lnTo>
                  <a:pt x="350" y="119"/>
                </a:lnTo>
                <a:lnTo>
                  <a:pt x="347" y="136"/>
                </a:lnTo>
                <a:lnTo>
                  <a:pt x="341" y="151"/>
                </a:lnTo>
                <a:lnTo>
                  <a:pt x="334" y="165"/>
                </a:lnTo>
                <a:lnTo>
                  <a:pt x="325" y="176"/>
                </a:lnTo>
                <a:lnTo>
                  <a:pt x="316" y="189"/>
                </a:lnTo>
                <a:lnTo>
                  <a:pt x="303" y="199"/>
                </a:lnTo>
                <a:lnTo>
                  <a:pt x="290" y="208"/>
                </a:lnTo>
                <a:lnTo>
                  <a:pt x="277" y="213"/>
                </a:lnTo>
                <a:lnTo>
                  <a:pt x="259" y="218"/>
                </a:lnTo>
                <a:lnTo>
                  <a:pt x="0" y="218"/>
                </a:lnTo>
                <a:lnTo>
                  <a:pt x="0" y="1"/>
                </a:lnTo>
              </a:path>
            </a:pathLst>
          </a:custGeom>
          <a:gradFill rotWithShape="0">
            <a:gsLst>
              <a:gs pos="0">
                <a:srgbClr val="CCECFF"/>
              </a:gs>
              <a:gs pos="100000">
                <a:srgbClr val="CCECFF">
                  <a:gamma/>
                  <a:shade val="46275"/>
                  <a:invGamma/>
                </a:srgbClr>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37" name="Group 13"/>
          <p:cNvGrpSpPr>
            <a:grpSpLocks/>
          </p:cNvGrpSpPr>
          <p:nvPr/>
        </p:nvGrpSpPr>
        <p:grpSpPr bwMode="auto">
          <a:xfrm>
            <a:off x="8042275" y="0"/>
            <a:ext cx="1066800" cy="396875"/>
            <a:chOff x="5066" y="0"/>
            <a:chExt cx="672" cy="250"/>
          </a:xfrm>
        </p:grpSpPr>
        <p:sp>
          <p:nvSpPr>
            <p:cNvPr id="1035" name="AutoShape 11"/>
            <p:cNvSpPr>
              <a:spLocks noChangeArrowheads="1"/>
            </p:cNvSpPr>
            <p:nvPr/>
          </p:nvSpPr>
          <p:spPr bwMode="auto">
            <a:xfrm>
              <a:off x="5066" y="39"/>
              <a:ext cx="672" cy="192"/>
            </a:xfrm>
            <a:prstGeom prst="plus">
              <a:avLst>
                <a:gd name="adj" fmla="val 25000"/>
              </a:avLst>
            </a:prstGeom>
            <a:solidFill>
              <a:srgbClr val="D3D3D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Text Box 12"/>
            <p:cNvSpPr txBox="1">
              <a:spLocks noChangeArrowheads="1"/>
            </p:cNvSpPr>
            <p:nvPr/>
          </p:nvSpPr>
          <p:spPr bwMode="auto">
            <a:xfrm>
              <a:off x="5088" y="0"/>
              <a:ext cx="616" cy="250"/>
            </a:xfrm>
            <a:prstGeom prst="rect">
              <a:avLst/>
            </a:prstGeom>
            <a:noFill/>
            <a:ln>
              <a:noFill/>
            </a:ln>
            <a:effectLst>
              <a:outerShdw dist="28398" dir="1593903"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a:solidFill>
                    <a:srgbClr val="CC3300"/>
                  </a:solidFill>
                  <a:latin typeface="Lucida Sans Unicode" pitchFamily="34" charset="0"/>
                  <a:ea typeface="隶书" pitchFamily="49" charset="-122"/>
                </a:rPr>
                <a:t>第</a:t>
              </a:r>
              <a:r>
                <a:rPr lang="en-US" altLang="zh-CN" sz="2000">
                  <a:solidFill>
                    <a:srgbClr val="CC3300"/>
                  </a:solidFill>
                  <a:latin typeface="Lucida Sans Unicode" pitchFamily="34" charset="0"/>
                  <a:ea typeface="隶书" pitchFamily="49" charset="-122"/>
                </a:rPr>
                <a:t>13</a:t>
              </a:r>
              <a:r>
                <a:rPr lang="zh-CN" altLang="en-US" sz="2000">
                  <a:solidFill>
                    <a:srgbClr val="CC3300"/>
                  </a:solidFill>
                  <a:latin typeface="Lucida Sans Unicode" pitchFamily="34" charset="0"/>
                  <a:ea typeface="隶书" pitchFamily="49" charset="-122"/>
                </a:rPr>
                <a:t>章</a:t>
              </a:r>
            </a:p>
          </p:txBody>
        </p:sp>
      </p:grpSp>
      <p:sp>
        <p:nvSpPr>
          <p:cNvPr id="1039" name="Text Box 15"/>
          <p:cNvSpPr txBox="1">
            <a:spLocks noChangeArrowheads="1"/>
          </p:cNvSpPr>
          <p:nvPr userDrawn="1"/>
        </p:nvSpPr>
        <p:spPr bwMode="auto">
          <a:xfrm>
            <a:off x="1331913" y="6597650"/>
            <a:ext cx="6651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0" dirty="0" smtClean="0">
                <a:solidFill>
                  <a:srgbClr val="5A5A5A"/>
                </a:solidFill>
              </a:rPr>
              <a:t>南京航空航天大学计算机基础教学实验中心  制作（版权所有</a:t>
            </a:r>
            <a:r>
              <a:rPr lang="zh-CN" altLang="en-US" sz="1400" b="0" dirty="0" smtClean="0">
                <a:solidFill>
                  <a:srgbClr val="5A5A5A"/>
                </a:solidFill>
              </a:rPr>
              <a:t>） </a:t>
            </a:r>
            <a:endParaRPr lang="zh-CN" altLang="en-US" sz="1400" b="0" dirty="0">
              <a:solidFill>
                <a:srgbClr val="5A5A5A"/>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charset="0"/>
          <a:ea typeface="宋体" pitchFamily="2" charset="-122"/>
        </a:defRPr>
      </a:lvl2pPr>
      <a:lvl3pPr algn="ctr" rtl="0" fontAlgn="base">
        <a:spcBef>
          <a:spcPct val="0"/>
        </a:spcBef>
        <a:spcAft>
          <a:spcPct val="0"/>
        </a:spcAft>
        <a:defRPr kumimoji="1" sz="4400">
          <a:solidFill>
            <a:schemeClr val="tx2"/>
          </a:solidFill>
          <a:latin typeface="Times New Roman" charset="0"/>
          <a:ea typeface="宋体" pitchFamily="2" charset="-122"/>
        </a:defRPr>
      </a:lvl3pPr>
      <a:lvl4pPr algn="ctr" rtl="0" fontAlgn="base">
        <a:spcBef>
          <a:spcPct val="0"/>
        </a:spcBef>
        <a:spcAft>
          <a:spcPct val="0"/>
        </a:spcAft>
        <a:defRPr kumimoji="1" sz="4400">
          <a:solidFill>
            <a:schemeClr val="tx2"/>
          </a:solidFill>
          <a:latin typeface="Times New Roman" charset="0"/>
          <a:ea typeface="宋体" pitchFamily="2" charset="-122"/>
        </a:defRPr>
      </a:lvl4pPr>
      <a:lvl5pPr algn="ctr" rtl="0" fontAlgn="base">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026"/>
          <p:cNvSpPr txBox="1">
            <a:spLocks noChangeArrowheads="1"/>
          </p:cNvSpPr>
          <p:nvPr/>
        </p:nvSpPr>
        <p:spPr bwMode="auto">
          <a:xfrm>
            <a:off x="1219200" y="609600"/>
            <a:ext cx="6934200"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CC0000"/>
                </a:solidFill>
              </a:rPr>
              <a:t>第 </a:t>
            </a:r>
            <a:r>
              <a:rPr lang="en-US" altLang="zh-CN" sz="3200">
                <a:solidFill>
                  <a:srgbClr val="CC0000"/>
                </a:solidFill>
              </a:rPr>
              <a:t>13 </a:t>
            </a:r>
            <a:r>
              <a:rPr lang="zh-CN" altLang="en-US" sz="3200">
                <a:solidFill>
                  <a:srgbClr val="CC0000"/>
                </a:solidFill>
              </a:rPr>
              <a:t>章    多态性 </a:t>
            </a:r>
          </a:p>
          <a:p>
            <a:endParaRPr lang="zh-CN" altLang="en-US"/>
          </a:p>
          <a:p>
            <a:pPr>
              <a:spcBef>
                <a:spcPct val="50000"/>
              </a:spcBef>
            </a:pPr>
            <a:r>
              <a:rPr lang="en-US" altLang="zh-CN"/>
              <a:t>13.1  </a:t>
            </a:r>
            <a:r>
              <a:rPr lang="zh-CN" altLang="en-US"/>
              <a:t>函数重载 </a:t>
            </a:r>
          </a:p>
          <a:p>
            <a:pPr>
              <a:spcBef>
                <a:spcPct val="50000"/>
              </a:spcBef>
            </a:pPr>
            <a:r>
              <a:rPr lang="en-US" altLang="zh-CN"/>
              <a:t>13.2  </a:t>
            </a:r>
            <a:r>
              <a:rPr lang="zh-CN" altLang="en-US"/>
              <a:t>运算符重载 </a:t>
            </a:r>
          </a:p>
          <a:p>
            <a:pPr>
              <a:spcBef>
                <a:spcPct val="50000"/>
              </a:spcBef>
            </a:pPr>
            <a:r>
              <a:rPr lang="en-US" altLang="zh-CN"/>
              <a:t>13.3  </a:t>
            </a:r>
            <a:r>
              <a:rPr lang="zh-CN" altLang="en-US"/>
              <a:t>静态联编 </a:t>
            </a:r>
          </a:p>
          <a:p>
            <a:pPr>
              <a:spcBef>
                <a:spcPct val="50000"/>
              </a:spcBef>
            </a:pPr>
            <a:r>
              <a:rPr lang="en-US" altLang="zh-CN"/>
              <a:t>13.4  </a:t>
            </a:r>
            <a:r>
              <a:rPr lang="zh-CN" altLang="en-US"/>
              <a:t>动态联编和虚函数 </a:t>
            </a:r>
          </a:p>
          <a:p>
            <a:pPr>
              <a:spcBef>
                <a:spcPct val="50000"/>
              </a:spcBef>
            </a:pPr>
            <a:r>
              <a:rPr lang="en-US" altLang="zh-CN"/>
              <a:t>13.5  </a:t>
            </a:r>
            <a:r>
              <a:rPr lang="zh-CN" altLang="en-US"/>
              <a:t>纯虚函数和抽象类 </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9" name="Text Box 1035"/>
          <p:cNvSpPr txBox="1">
            <a:spLocks noChangeArrowheads="1"/>
          </p:cNvSpPr>
          <p:nvPr/>
        </p:nvSpPr>
        <p:spPr bwMode="auto">
          <a:xfrm>
            <a:off x="762000" y="19812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阅读教材上程序全文</a:t>
            </a:r>
            <a:r>
              <a:rPr lang="zh-CN" altLang="en-US">
                <a:solidFill>
                  <a:schemeClr val="accent2"/>
                </a:solidFill>
              </a:rPr>
              <a:t>（讲解略）</a:t>
            </a:r>
          </a:p>
        </p:txBody>
      </p:sp>
      <p:sp>
        <p:nvSpPr>
          <p:cNvPr id="68620" name="Text Box 1036"/>
          <p:cNvSpPr txBox="1">
            <a:spLocks noChangeArrowheads="1"/>
          </p:cNvSpPr>
          <p:nvPr/>
        </p:nvSpPr>
        <p:spPr bwMode="auto">
          <a:xfrm>
            <a:off x="152400" y="228600"/>
            <a:ext cx="8215313"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buClr>
                <a:srgbClr val="CC66FF"/>
              </a:buClr>
              <a:buSzPct val="130000"/>
              <a:buFont typeface="Monotype Sorts" pitchFamily="2" charset="2"/>
              <a:buChar char="`"/>
            </a:pPr>
            <a:r>
              <a:rPr lang="en-US" altLang="zh-CN"/>
              <a:t> </a:t>
            </a:r>
            <a:r>
              <a:rPr lang="zh-CN" altLang="en-US"/>
              <a:t>当用友元函数实现运算符的重载时，重载函数的</a:t>
            </a:r>
          </a:p>
          <a:p>
            <a:pPr>
              <a:lnSpc>
                <a:spcPct val="130000"/>
              </a:lnSpc>
              <a:buClr>
                <a:srgbClr val="CC66FF"/>
              </a:buClr>
              <a:buSzPct val="130000"/>
              <a:buFont typeface="Monotype Sorts" pitchFamily="2" charset="2"/>
              <a:buNone/>
            </a:pPr>
            <a:r>
              <a:rPr lang="zh-CN" altLang="en-US"/>
              <a:t>     参数个数只能是</a:t>
            </a:r>
            <a:r>
              <a:rPr lang="en-US" altLang="zh-CN"/>
              <a:t>1 </a:t>
            </a:r>
            <a:r>
              <a:rPr lang="zh-CN" altLang="en-US"/>
              <a:t>个或 </a:t>
            </a:r>
            <a:r>
              <a:rPr lang="en-US" altLang="zh-CN"/>
              <a:t>2 </a:t>
            </a:r>
            <a:r>
              <a:rPr lang="zh-CN" altLang="en-US"/>
              <a:t>个。</a:t>
            </a:r>
          </a:p>
          <a:p>
            <a:pPr>
              <a:lnSpc>
                <a:spcPct val="130000"/>
              </a:lnSpc>
              <a:buClr>
                <a:srgbClr val="CC66FF"/>
              </a:buClr>
              <a:buSzPct val="130000"/>
              <a:buFont typeface="Monotype Sorts" pitchFamily="2" charset="2"/>
              <a:buNone/>
            </a:pPr>
            <a:r>
              <a:rPr lang="zh-CN" altLang="en-US"/>
              <a:t>     分别实现：</a:t>
            </a:r>
            <a:r>
              <a:rPr lang="zh-CN" altLang="en-US">
                <a:solidFill>
                  <a:srgbClr val="FF0000"/>
                </a:solidFill>
              </a:rPr>
              <a:t>一元</a:t>
            </a:r>
            <a:r>
              <a:rPr lang="zh-CN" altLang="en-US"/>
              <a:t>运算符重载、</a:t>
            </a:r>
            <a:r>
              <a:rPr lang="zh-CN" altLang="en-US">
                <a:solidFill>
                  <a:srgbClr val="FF0000"/>
                </a:solidFill>
              </a:rPr>
              <a:t>二元</a:t>
            </a:r>
            <a:r>
              <a:rPr lang="zh-CN" altLang="en-US"/>
              <a:t>运算符重载</a:t>
            </a:r>
          </a:p>
        </p:txBody>
      </p:sp>
      <p:sp>
        <p:nvSpPr>
          <p:cNvPr id="68621" name="Text Box 1037"/>
          <p:cNvSpPr txBox="1">
            <a:spLocks noChangeArrowheads="1"/>
          </p:cNvSpPr>
          <p:nvPr/>
        </p:nvSpPr>
        <p:spPr bwMode="auto">
          <a:xfrm>
            <a:off x="0" y="25908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3.</a:t>
            </a:r>
            <a:r>
              <a:rPr lang="zh-CN" altLang="en-US">
                <a:solidFill>
                  <a:srgbClr val="CC0000"/>
                </a:solidFill>
              </a:rPr>
              <a:t>两种重载方式的比较 </a:t>
            </a:r>
          </a:p>
        </p:txBody>
      </p:sp>
      <p:grpSp>
        <p:nvGrpSpPr>
          <p:cNvPr id="68630" name="Group 1046"/>
          <p:cNvGrpSpPr>
            <a:grpSpLocks/>
          </p:cNvGrpSpPr>
          <p:nvPr/>
        </p:nvGrpSpPr>
        <p:grpSpPr bwMode="auto">
          <a:xfrm>
            <a:off x="304800" y="3124200"/>
            <a:ext cx="7848600" cy="946150"/>
            <a:chOff x="192" y="1968"/>
            <a:chExt cx="4944" cy="596"/>
          </a:xfrm>
        </p:grpSpPr>
        <p:sp>
          <p:nvSpPr>
            <p:cNvPr id="68623" name="Rectangle 1039"/>
            <p:cNvSpPr>
              <a:spLocks noChangeArrowheads="1"/>
            </p:cNvSpPr>
            <p:nvPr/>
          </p:nvSpPr>
          <p:spPr bwMode="auto">
            <a:xfrm>
              <a:off x="288" y="1968"/>
              <a:ext cx="484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成员实现：</a:t>
              </a:r>
              <a:r>
                <a:rPr lang="zh-CN" altLang="en-US"/>
                <a:t>将 </a:t>
              </a:r>
              <a:r>
                <a:rPr lang="en-US" altLang="zh-CN"/>
                <a:t>c1+c2 </a:t>
              </a:r>
              <a:r>
                <a:rPr lang="zh-CN" altLang="en-US"/>
                <a:t>解释为：</a:t>
              </a:r>
              <a:r>
                <a:rPr lang="en-US" altLang="zh-CN"/>
                <a:t>c1.</a:t>
              </a:r>
              <a:r>
                <a:rPr lang="en-US" altLang="zh-CN">
                  <a:solidFill>
                    <a:schemeClr val="accent2"/>
                  </a:solidFill>
                </a:rPr>
                <a:t>operator +</a:t>
              </a:r>
              <a:r>
                <a:rPr lang="en-US" altLang="zh-CN"/>
                <a:t>(c2)</a:t>
              </a:r>
            </a:p>
            <a:p>
              <a:r>
                <a:rPr lang="zh-CN" altLang="en-US">
                  <a:solidFill>
                    <a:srgbClr val="FF0000"/>
                  </a:solidFill>
                </a:rPr>
                <a:t>友元实现：</a:t>
              </a:r>
              <a:r>
                <a:rPr lang="zh-CN" altLang="en-US"/>
                <a:t>将 </a:t>
              </a:r>
              <a:r>
                <a:rPr lang="en-US" altLang="zh-CN"/>
                <a:t>c1+c2 </a:t>
              </a:r>
              <a:r>
                <a:rPr lang="zh-CN" altLang="en-US"/>
                <a:t>解释为：</a:t>
              </a:r>
              <a:r>
                <a:rPr lang="en-US" altLang="zh-CN">
                  <a:solidFill>
                    <a:schemeClr val="accent2"/>
                  </a:solidFill>
                </a:rPr>
                <a:t>operator +</a:t>
              </a:r>
              <a:r>
                <a:rPr lang="en-US" altLang="zh-CN"/>
                <a:t>(c1, c2)</a:t>
              </a:r>
            </a:p>
          </p:txBody>
        </p:sp>
        <p:sp>
          <p:nvSpPr>
            <p:cNvPr id="68626" name="AutoShape 1042"/>
            <p:cNvSpPr>
              <a:spLocks/>
            </p:cNvSpPr>
            <p:nvPr/>
          </p:nvSpPr>
          <p:spPr bwMode="auto">
            <a:xfrm>
              <a:off x="192" y="2064"/>
              <a:ext cx="144" cy="384"/>
            </a:xfrm>
            <a:prstGeom prst="leftBrace">
              <a:avLst>
                <a:gd name="adj1" fmla="val 222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29" name="Group 1045"/>
          <p:cNvGrpSpPr>
            <a:grpSpLocks/>
          </p:cNvGrpSpPr>
          <p:nvPr/>
        </p:nvGrpSpPr>
        <p:grpSpPr bwMode="auto">
          <a:xfrm>
            <a:off x="304800" y="4191000"/>
            <a:ext cx="7848600" cy="946150"/>
            <a:chOff x="192" y="2640"/>
            <a:chExt cx="4944" cy="596"/>
          </a:xfrm>
        </p:grpSpPr>
        <p:sp>
          <p:nvSpPr>
            <p:cNvPr id="68624" name="Rectangle 1040"/>
            <p:cNvSpPr>
              <a:spLocks noChangeArrowheads="1"/>
            </p:cNvSpPr>
            <p:nvPr/>
          </p:nvSpPr>
          <p:spPr bwMode="auto">
            <a:xfrm>
              <a:off x="288" y="2640"/>
              <a:ext cx="484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成员实现：</a:t>
              </a:r>
              <a:r>
                <a:rPr lang="zh-CN" altLang="en-US"/>
                <a:t>将 </a:t>
              </a:r>
              <a:r>
                <a:rPr lang="en-US" altLang="zh-CN"/>
                <a:t>c1+5.6 </a:t>
              </a:r>
              <a:r>
                <a:rPr lang="zh-CN" altLang="en-US"/>
                <a:t>解释为：</a:t>
              </a:r>
              <a:r>
                <a:rPr lang="en-US" altLang="zh-CN"/>
                <a:t>c1.</a:t>
              </a:r>
              <a:r>
                <a:rPr lang="en-US" altLang="zh-CN">
                  <a:solidFill>
                    <a:schemeClr val="accent2"/>
                  </a:solidFill>
                </a:rPr>
                <a:t>operator +</a:t>
              </a:r>
              <a:r>
                <a:rPr lang="en-US" altLang="zh-CN"/>
                <a:t>(5.6)</a:t>
              </a:r>
            </a:p>
            <a:p>
              <a:r>
                <a:rPr lang="zh-CN" altLang="en-US">
                  <a:solidFill>
                    <a:srgbClr val="FF0000"/>
                  </a:solidFill>
                </a:rPr>
                <a:t>友元实现：</a:t>
              </a:r>
              <a:r>
                <a:rPr lang="zh-CN" altLang="en-US"/>
                <a:t>将 </a:t>
              </a:r>
              <a:r>
                <a:rPr lang="en-US" altLang="zh-CN"/>
                <a:t>c1+5.6 </a:t>
              </a:r>
              <a:r>
                <a:rPr lang="zh-CN" altLang="en-US"/>
                <a:t>解释为：</a:t>
              </a:r>
              <a:r>
                <a:rPr lang="en-US" altLang="zh-CN">
                  <a:solidFill>
                    <a:schemeClr val="accent2"/>
                  </a:solidFill>
                </a:rPr>
                <a:t>operator +</a:t>
              </a:r>
              <a:r>
                <a:rPr lang="en-US" altLang="zh-CN"/>
                <a:t>(c1, 5.6)</a:t>
              </a:r>
            </a:p>
          </p:txBody>
        </p:sp>
        <p:sp>
          <p:nvSpPr>
            <p:cNvPr id="68627" name="AutoShape 1043"/>
            <p:cNvSpPr>
              <a:spLocks/>
            </p:cNvSpPr>
            <p:nvPr/>
          </p:nvSpPr>
          <p:spPr bwMode="auto">
            <a:xfrm>
              <a:off x="192" y="2736"/>
              <a:ext cx="144" cy="384"/>
            </a:xfrm>
            <a:prstGeom prst="leftBrace">
              <a:avLst>
                <a:gd name="adj1" fmla="val 222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32" name="Group 1048"/>
          <p:cNvGrpSpPr>
            <a:grpSpLocks/>
          </p:cNvGrpSpPr>
          <p:nvPr/>
        </p:nvGrpSpPr>
        <p:grpSpPr bwMode="auto">
          <a:xfrm>
            <a:off x="304800" y="5181600"/>
            <a:ext cx="8610600" cy="1128713"/>
            <a:chOff x="144" y="3264"/>
            <a:chExt cx="5280" cy="711"/>
          </a:xfrm>
        </p:grpSpPr>
        <p:sp>
          <p:nvSpPr>
            <p:cNvPr id="68625" name="Rectangle 1041"/>
            <p:cNvSpPr>
              <a:spLocks noChangeArrowheads="1"/>
            </p:cNvSpPr>
            <p:nvPr/>
          </p:nvSpPr>
          <p:spPr bwMode="auto">
            <a:xfrm>
              <a:off x="240" y="3264"/>
              <a:ext cx="5184"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成员实现：</a:t>
              </a:r>
              <a:r>
                <a:rPr lang="zh-CN" altLang="en-US"/>
                <a:t>将 </a:t>
              </a:r>
              <a:r>
                <a:rPr lang="en-US" altLang="zh-CN"/>
                <a:t>5.6 + c1</a:t>
              </a:r>
              <a:r>
                <a:rPr lang="zh-CN" altLang="en-US"/>
                <a:t>解释为： </a:t>
              </a:r>
              <a:r>
                <a:rPr lang="en-US" altLang="zh-CN"/>
                <a:t>5.6.</a:t>
              </a:r>
              <a:r>
                <a:rPr lang="en-US" altLang="zh-CN">
                  <a:solidFill>
                    <a:schemeClr val="accent2"/>
                  </a:solidFill>
                </a:rPr>
                <a:t>operator + </a:t>
              </a:r>
              <a:r>
                <a:rPr lang="en-US" altLang="zh-CN"/>
                <a:t>(c1)  </a:t>
              </a:r>
              <a:r>
                <a:rPr lang="en-US" altLang="zh-CN" sz="4000">
                  <a:solidFill>
                    <a:srgbClr val="FF0000"/>
                  </a:solidFill>
                  <a:sym typeface="Symbol" pitchFamily="18" charset="2"/>
                </a:rPr>
                <a:t></a:t>
              </a:r>
              <a:endParaRPr lang="en-US" altLang="zh-CN" sz="4000">
                <a:solidFill>
                  <a:srgbClr val="FF0000"/>
                </a:solidFill>
              </a:endParaRPr>
            </a:p>
            <a:p>
              <a:r>
                <a:rPr lang="zh-CN" altLang="en-US">
                  <a:solidFill>
                    <a:srgbClr val="FF0000"/>
                  </a:solidFill>
                </a:rPr>
                <a:t>友元实现：</a:t>
              </a:r>
              <a:r>
                <a:rPr lang="zh-CN" altLang="en-US"/>
                <a:t>将 </a:t>
              </a:r>
              <a:r>
                <a:rPr lang="en-US" altLang="zh-CN"/>
                <a:t>5.6 + c1</a:t>
              </a:r>
              <a:r>
                <a:rPr lang="zh-CN" altLang="en-US"/>
                <a:t>解释为：</a:t>
              </a:r>
              <a:r>
                <a:rPr lang="en-US" altLang="zh-CN">
                  <a:solidFill>
                    <a:schemeClr val="accent2"/>
                  </a:solidFill>
                </a:rPr>
                <a:t>operator + </a:t>
              </a:r>
              <a:r>
                <a:rPr lang="en-US" altLang="zh-CN"/>
                <a:t>( 5.6, c1)</a:t>
              </a:r>
            </a:p>
          </p:txBody>
        </p:sp>
        <p:sp>
          <p:nvSpPr>
            <p:cNvPr id="68628" name="AutoShape 1044"/>
            <p:cNvSpPr>
              <a:spLocks/>
            </p:cNvSpPr>
            <p:nvPr/>
          </p:nvSpPr>
          <p:spPr bwMode="auto">
            <a:xfrm>
              <a:off x="144" y="3408"/>
              <a:ext cx="144" cy="528"/>
            </a:xfrm>
            <a:prstGeom prst="leftBrace">
              <a:avLst>
                <a:gd name="adj1" fmla="val 3055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 calcmode="lin" valueType="num">
                                      <p:cBhvr>
                                        <p:cTn id="7" dur="500" fill="hold"/>
                                        <p:tgtEl>
                                          <p:spTgt spid="68619"/>
                                        </p:tgtEl>
                                        <p:attrNameLst>
                                          <p:attrName>ppt_w</p:attrName>
                                        </p:attrNameLst>
                                      </p:cBhvr>
                                      <p:tavLst>
                                        <p:tav tm="0">
                                          <p:val>
                                            <p:fltVal val="0"/>
                                          </p:val>
                                        </p:tav>
                                        <p:tav tm="100000">
                                          <p:val>
                                            <p:strVal val="#ppt_w"/>
                                          </p:val>
                                        </p:tav>
                                      </p:tavLst>
                                    </p:anim>
                                    <p:anim calcmode="lin" valueType="num">
                                      <p:cBhvr>
                                        <p:cTn id="8" dur="500" fill="hold"/>
                                        <p:tgtEl>
                                          <p:spTgt spid="68619"/>
                                        </p:tgtEl>
                                        <p:attrNameLst>
                                          <p:attrName>ppt_h</p:attrName>
                                        </p:attrNameLst>
                                      </p:cBhvr>
                                      <p:tavLst>
                                        <p:tav tm="0">
                                          <p:val>
                                            <p:fltVal val="0"/>
                                          </p:val>
                                        </p:tav>
                                        <p:tav tm="100000">
                                          <p:val>
                                            <p:strVal val="#ppt_h"/>
                                          </p:val>
                                        </p:tav>
                                      </p:tavLst>
                                    </p:anim>
                                    <p:anim calcmode="lin" valueType="num">
                                      <p:cBhvr>
                                        <p:cTn id="9" dur="500" fill="hold"/>
                                        <p:tgtEl>
                                          <p:spTgt spid="68619"/>
                                        </p:tgtEl>
                                        <p:attrNameLst>
                                          <p:attrName>ppt_x</p:attrName>
                                        </p:attrNameLst>
                                      </p:cBhvr>
                                      <p:tavLst>
                                        <p:tav tm="0">
                                          <p:val>
                                            <p:fltVal val="0.5"/>
                                          </p:val>
                                        </p:tav>
                                        <p:tav tm="100000">
                                          <p:val>
                                            <p:strVal val="#ppt_x"/>
                                          </p:val>
                                        </p:tav>
                                      </p:tavLst>
                                    </p:anim>
                                    <p:anim calcmode="lin" valueType="num">
                                      <p:cBhvr>
                                        <p:cTn id="10" dur="500" fill="hold"/>
                                        <p:tgtEl>
                                          <p:spTgt spid="68619"/>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68621"/>
                                        </p:tgtEl>
                                        <p:attrNameLst>
                                          <p:attrName>style.visibility</p:attrName>
                                        </p:attrNameLst>
                                      </p:cBhvr>
                                      <p:to>
                                        <p:strVal val="visible"/>
                                      </p:to>
                                    </p:set>
                                    <p:animEffect transition="in" filter="strips(downLeft)">
                                      <p:cBhvr>
                                        <p:cTn id="15" dur="500"/>
                                        <p:tgtEl>
                                          <p:spTgt spid="686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68630"/>
                                        </p:tgtEl>
                                        <p:attrNameLst>
                                          <p:attrName>style.visibility</p:attrName>
                                        </p:attrNameLst>
                                      </p:cBhvr>
                                      <p:to>
                                        <p:strVal val="visible"/>
                                      </p:to>
                                    </p:set>
                                    <p:animEffect transition="in" filter="strips(downRight)">
                                      <p:cBhvr>
                                        <p:cTn id="20" dur="500"/>
                                        <p:tgtEl>
                                          <p:spTgt spid="686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68629"/>
                                        </p:tgtEl>
                                        <p:attrNameLst>
                                          <p:attrName>style.visibility</p:attrName>
                                        </p:attrNameLst>
                                      </p:cBhvr>
                                      <p:to>
                                        <p:strVal val="visible"/>
                                      </p:to>
                                    </p:set>
                                    <p:animEffect transition="in" filter="strips(downRight)">
                                      <p:cBhvr>
                                        <p:cTn id="25" dur="500"/>
                                        <p:tgtEl>
                                          <p:spTgt spid="686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68632"/>
                                        </p:tgtEl>
                                        <p:attrNameLst>
                                          <p:attrName>style.visibility</p:attrName>
                                        </p:attrNameLst>
                                      </p:cBhvr>
                                      <p:to>
                                        <p:strVal val="visible"/>
                                      </p:to>
                                    </p:set>
                                    <p:animEffect transition="in" filter="strips(downRight)">
                                      <p:cBhvr>
                                        <p:cTn id="30" dur="500"/>
                                        <p:tgtEl>
                                          <p:spTgt spid="6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autoUpdateAnimBg="0"/>
      <p:bldP spid="6862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026"/>
          <p:cNvSpPr txBox="1">
            <a:spLocks noChangeArrowheads="1"/>
          </p:cNvSpPr>
          <p:nvPr/>
        </p:nvSpPr>
        <p:spPr bwMode="auto">
          <a:xfrm>
            <a:off x="152400" y="228600"/>
            <a:ext cx="89916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Clr>
                <a:srgbClr val="CC66FF"/>
              </a:buClr>
              <a:buSzPct val="130000"/>
              <a:buFont typeface="Monotype Sorts" pitchFamily="2" charset="2"/>
              <a:buNone/>
            </a:pPr>
            <a:r>
              <a:rPr lang="zh-CN" altLang="en-US">
                <a:solidFill>
                  <a:srgbClr val="CC0000"/>
                </a:solidFill>
              </a:rPr>
              <a:t>因此：</a:t>
            </a:r>
          </a:p>
          <a:p>
            <a:pPr>
              <a:lnSpc>
                <a:spcPct val="130000"/>
              </a:lnSpc>
              <a:buClr>
                <a:srgbClr val="CC66FF"/>
              </a:buClr>
              <a:buSzPct val="130000"/>
              <a:buFont typeface="Monotype Sorts" pitchFamily="2" charset="2"/>
              <a:buChar char="`"/>
            </a:pPr>
            <a:r>
              <a:rPr lang="zh-CN" altLang="en-US"/>
              <a:t>对一般的二元运算符重载为友元函数比重载为成员函数更优越。</a:t>
            </a:r>
          </a:p>
          <a:p>
            <a:pPr>
              <a:lnSpc>
                <a:spcPct val="130000"/>
              </a:lnSpc>
              <a:buClr>
                <a:srgbClr val="CC66FF"/>
              </a:buClr>
              <a:buSzPct val="130000"/>
              <a:buFont typeface="Monotype Sorts" pitchFamily="2" charset="2"/>
              <a:buChar char="`"/>
            </a:pPr>
            <a:r>
              <a:rPr lang="zh-CN" altLang="en-US"/>
              <a:t>但是对于赋值运算符，将其重载为成员函数较好，因为赋值运算符是一个二元运算符，</a:t>
            </a:r>
          </a:p>
          <a:p>
            <a:pPr>
              <a:lnSpc>
                <a:spcPct val="130000"/>
              </a:lnSpc>
              <a:buClr>
                <a:srgbClr val="CC66FF"/>
              </a:buClr>
              <a:buSzPct val="130000"/>
              <a:buFont typeface="Monotype Sorts" pitchFamily="2" charset="2"/>
              <a:buNone/>
            </a:pPr>
            <a:r>
              <a:rPr lang="zh-CN" altLang="en-US" u="sng"/>
              <a:t>其语法格式为 </a:t>
            </a:r>
            <a:r>
              <a:rPr lang="en-US" altLang="zh-CN" u="sng"/>
              <a:t>&lt;</a:t>
            </a:r>
            <a:r>
              <a:rPr lang="zh-CN" altLang="en-US" u="sng"/>
              <a:t>变量</a:t>
            </a:r>
            <a:r>
              <a:rPr lang="en-US" altLang="zh-CN" u="sng"/>
              <a:t>&gt;=&lt;</a:t>
            </a:r>
            <a:r>
              <a:rPr lang="zh-CN" altLang="en-US" u="sng"/>
              <a:t>表达式</a:t>
            </a:r>
            <a:r>
              <a:rPr lang="en-US" altLang="zh-CN" u="sng"/>
              <a:t>&gt;</a:t>
            </a:r>
            <a:r>
              <a:rPr lang="zh-CN" altLang="en-US" u="sng"/>
              <a:t>，</a:t>
            </a:r>
          </a:p>
          <a:p>
            <a:pPr>
              <a:lnSpc>
                <a:spcPct val="130000"/>
              </a:lnSpc>
              <a:buClr>
                <a:srgbClr val="CC66FF"/>
              </a:buClr>
              <a:buSzPct val="130000"/>
              <a:buFont typeface="Monotype Sorts" pitchFamily="2" charset="2"/>
              <a:buNone/>
            </a:pPr>
            <a:r>
              <a:rPr lang="zh-CN" altLang="en-US"/>
              <a:t>第一个运算量必须是对象（变量也是对象），通过对象调用成员函数比较自然。</a:t>
            </a:r>
          </a:p>
          <a:p>
            <a:pPr>
              <a:lnSpc>
                <a:spcPct val="130000"/>
              </a:lnSpc>
              <a:buClr>
                <a:srgbClr val="CC66FF"/>
              </a:buClr>
              <a:buSzPct val="130000"/>
              <a:buFont typeface="Monotype Sorts" pitchFamily="2" charset="2"/>
              <a:buNone/>
            </a:pPr>
            <a:r>
              <a:rPr lang="zh-CN" altLang="en-US"/>
              <a:t>若重载为友元，则可能会出现</a:t>
            </a:r>
            <a:r>
              <a:rPr lang="en-US" altLang="zh-CN"/>
              <a:t>5.6=c</a:t>
            </a:r>
            <a:r>
              <a:rPr lang="zh-CN" altLang="en-US"/>
              <a:t>这样的表达式，与赋值表达式的语义不一致。  </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46050" y="609600"/>
            <a:ext cx="91138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定义友元的目的是在友元函数中直接访问类的私有成员，</a:t>
            </a:r>
          </a:p>
          <a:p>
            <a:r>
              <a:rPr lang="zh-CN" altLang="en-US"/>
              <a:t>实际上，也可以通过公有函数接口访问类的私有成员，</a:t>
            </a:r>
          </a:p>
          <a:p>
            <a:r>
              <a:rPr lang="zh-CN" altLang="en-US"/>
              <a:t>所以</a:t>
            </a:r>
            <a:r>
              <a:rPr lang="zh-CN" altLang="en-US">
                <a:solidFill>
                  <a:srgbClr val="FF0000"/>
                </a:solidFill>
              </a:rPr>
              <a:t>实现运算符重载，可以即不用成员函数，</a:t>
            </a:r>
          </a:p>
          <a:p>
            <a:r>
              <a:rPr lang="zh-CN" altLang="en-US">
                <a:solidFill>
                  <a:srgbClr val="FF0000"/>
                </a:solidFill>
              </a:rPr>
              <a:t>也不用友元函数。</a:t>
            </a:r>
            <a:endParaRPr lang="zh-CN" altLang="en-US">
              <a:solidFill>
                <a:schemeClr val="accent2"/>
              </a:solidFill>
            </a:endParaRPr>
          </a:p>
        </p:txBody>
      </p:sp>
      <p:sp>
        <p:nvSpPr>
          <p:cNvPr id="63491" name="Text Box 3"/>
          <p:cNvSpPr txBox="1">
            <a:spLocks noChangeArrowheads="1"/>
          </p:cNvSpPr>
          <p:nvPr/>
        </p:nvSpPr>
        <p:spPr bwMode="auto">
          <a:xfrm>
            <a:off x="200025" y="2362200"/>
            <a:ext cx="89725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10000"/>
              </a:spcBef>
            </a:pPr>
            <a:r>
              <a:rPr lang="en-US" altLang="zh-CN" sz="2400" dirty="0"/>
              <a:t>class Complex </a:t>
            </a:r>
          </a:p>
          <a:p>
            <a:pPr>
              <a:spcBef>
                <a:spcPct val="10000"/>
              </a:spcBef>
            </a:pPr>
            <a:r>
              <a:rPr lang="en-US" altLang="zh-CN" sz="2400" dirty="0"/>
              <a:t>{     float  Real, Image;</a:t>
            </a:r>
          </a:p>
          <a:p>
            <a:pPr>
              <a:spcBef>
                <a:spcPct val="10000"/>
              </a:spcBef>
            </a:pPr>
            <a:r>
              <a:rPr lang="en-US" altLang="zh-CN" sz="2400" dirty="0"/>
              <a:t>public: </a:t>
            </a:r>
          </a:p>
          <a:p>
            <a:pPr>
              <a:spcBef>
                <a:spcPct val="10000"/>
              </a:spcBef>
            </a:pPr>
            <a:r>
              <a:rPr lang="en-US" altLang="zh-CN" sz="2400" dirty="0"/>
              <a:t>           Complex(double r=0, double i=0)</a:t>
            </a:r>
          </a:p>
          <a:p>
            <a:pPr>
              <a:spcBef>
                <a:spcPct val="10000"/>
              </a:spcBef>
            </a:pPr>
            <a:r>
              <a:rPr lang="en-US" altLang="zh-CN" sz="2400" dirty="0"/>
              <a:t>           {  Real=r; Image=i;  }</a:t>
            </a:r>
          </a:p>
          <a:p>
            <a:pPr>
              <a:spcBef>
                <a:spcPct val="10000"/>
              </a:spcBef>
            </a:pPr>
            <a:r>
              <a:rPr lang="en-US" altLang="zh-CN" sz="2400" dirty="0"/>
              <a:t>	void </a:t>
            </a:r>
            <a:r>
              <a:rPr lang="en-US" altLang="zh-CN" sz="2400" dirty="0" err="1">
                <a:solidFill>
                  <a:srgbClr val="CC0000"/>
                </a:solidFill>
              </a:rPr>
              <a:t>SetReal</a:t>
            </a:r>
            <a:r>
              <a:rPr lang="en-US" altLang="zh-CN" sz="2400" dirty="0"/>
              <a:t>(double Real){  Complex::Real = Real; }</a:t>
            </a:r>
          </a:p>
          <a:p>
            <a:pPr>
              <a:spcBef>
                <a:spcPct val="10000"/>
              </a:spcBef>
            </a:pPr>
            <a:r>
              <a:rPr lang="en-US" altLang="zh-CN" sz="2400" dirty="0"/>
              <a:t>	void </a:t>
            </a:r>
            <a:r>
              <a:rPr lang="en-US" altLang="zh-CN" sz="2400" dirty="0" err="1">
                <a:solidFill>
                  <a:srgbClr val="CC0000"/>
                </a:solidFill>
              </a:rPr>
              <a:t>SetImage</a:t>
            </a:r>
            <a:r>
              <a:rPr lang="en-US" altLang="zh-CN" sz="2400" dirty="0"/>
              <a:t>(double Image) {  Complex::Image = Image;  }</a:t>
            </a:r>
          </a:p>
          <a:p>
            <a:pPr>
              <a:spcBef>
                <a:spcPct val="10000"/>
              </a:spcBef>
            </a:pPr>
            <a:r>
              <a:rPr lang="en-US" altLang="zh-CN" sz="2400" dirty="0"/>
              <a:t>	double </a:t>
            </a:r>
            <a:r>
              <a:rPr lang="en-US" altLang="zh-CN" sz="2400" dirty="0" err="1">
                <a:solidFill>
                  <a:srgbClr val="CC0000"/>
                </a:solidFill>
              </a:rPr>
              <a:t>GetReal</a:t>
            </a:r>
            <a:r>
              <a:rPr lang="en-US" altLang="zh-CN" sz="2400" dirty="0"/>
              <a:t>( ){  return(Real);  }</a:t>
            </a:r>
          </a:p>
          <a:p>
            <a:pPr>
              <a:spcBef>
                <a:spcPct val="10000"/>
              </a:spcBef>
            </a:pPr>
            <a:r>
              <a:rPr lang="en-US" altLang="zh-CN" sz="2400" dirty="0"/>
              <a:t>	double </a:t>
            </a:r>
            <a:r>
              <a:rPr lang="en-US" altLang="zh-CN" sz="2400" dirty="0" err="1">
                <a:solidFill>
                  <a:srgbClr val="CC0000"/>
                </a:solidFill>
              </a:rPr>
              <a:t>GetImage</a:t>
            </a:r>
            <a:r>
              <a:rPr lang="en-US" altLang="zh-CN" sz="2400" dirty="0"/>
              <a:t>( ){  return(Image);  }</a:t>
            </a:r>
          </a:p>
          <a:p>
            <a:pPr>
              <a:spcBef>
                <a:spcPct val="10000"/>
              </a:spcBef>
            </a:pPr>
            <a:r>
              <a:rPr lang="en-US" altLang="zh-CN" sz="2400" dirty="0"/>
              <a:t>          ……</a:t>
            </a:r>
          </a:p>
          <a:p>
            <a:pPr>
              <a:spcBef>
                <a:spcPct val="10000"/>
              </a:spcBef>
            </a:pPr>
            <a:r>
              <a:rPr lang="en-US" altLang="zh-CN" sz="2400" dirty="0"/>
              <a:t> };                                                                 </a:t>
            </a:r>
          </a:p>
        </p:txBody>
      </p:sp>
      <p:sp>
        <p:nvSpPr>
          <p:cNvPr id="63492" name="Text Box 4"/>
          <p:cNvSpPr txBox="1">
            <a:spLocks noChangeArrowheads="1"/>
          </p:cNvSpPr>
          <p:nvPr/>
        </p:nvSpPr>
        <p:spPr bwMode="auto">
          <a:xfrm>
            <a:off x="146050" y="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4.</a:t>
            </a:r>
            <a:r>
              <a:rPr lang="zh-CN" altLang="en-US">
                <a:solidFill>
                  <a:srgbClr val="CC0000"/>
                </a:solidFill>
              </a:rPr>
              <a:t>使用非成员、非友元实现运算符的重载</a:t>
            </a:r>
          </a:p>
        </p:txBody>
      </p:sp>
      <p:sp>
        <p:nvSpPr>
          <p:cNvPr id="63493" name="Rectangle 5"/>
          <p:cNvSpPr>
            <a:spLocks noChangeArrowheads="1"/>
          </p:cNvSpPr>
          <p:nvPr/>
        </p:nvSpPr>
        <p:spPr bwMode="auto">
          <a:xfrm>
            <a:off x="3124200" y="1905000"/>
            <a:ext cx="1520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例</a:t>
            </a:r>
            <a:r>
              <a:rPr lang="en-US" altLang="zh-CN">
                <a:solidFill>
                  <a:schemeClr val="accent2"/>
                </a:solidFill>
              </a:rPr>
              <a:t>13.4</a:t>
            </a:r>
            <a:r>
              <a:rPr lang="zh-CN" altLang="en-US">
                <a:solidFill>
                  <a:schemeClr val="accent2"/>
                </a:solidFill>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p:cTn id="7" dur="1000" fill="hold"/>
                                        <p:tgtEl>
                                          <p:spTgt spid="63493"/>
                                        </p:tgtEl>
                                        <p:attrNameLst>
                                          <p:attrName>ppt_w</p:attrName>
                                        </p:attrNameLst>
                                      </p:cBhvr>
                                      <p:tavLst>
                                        <p:tav tm="0">
                                          <p:val>
                                            <p:fltVal val="0"/>
                                          </p:val>
                                        </p:tav>
                                        <p:tav tm="100000">
                                          <p:val>
                                            <p:strVal val="#ppt_w"/>
                                          </p:val>
                                        </p:tav>
                                      </p:tavLst>
                                    </p:anim>
                                    <p:anim calcmode="lin" valueType="num">
                                      <p:cBhvr>
                                        <p:cTn id="8" dur="1000" fill="hold"/>
                                        <p:tgtEl>
                                          <p:spTgt spid="63493"/>
                                        </p:tgtEl>
                                        <p:attrNameLst>
                                          <p:attrName>ppt_h</p:attrName>
                                        </p:attrNameLst>
                                      </p:cBhvr>
                                      <p:tavLst>
                                        <p:tav tm="0">
                                          <p:val>
                                            <p:fltVal val="0"/>
                                          </p:val>
                                        </p:tav>
                                        <p:tav tm="100000">
                                          <p:val>
                                            <p:strVal val="#ppt_h"/>
                                          </p:val>
                                        </p:tav>
                                      </p:tavLst>
                                    </p:anim>
                                    <p:anim calcmode="lin" valueType="num">
                                      <p:cBhvr>
                                        <p:cTn id="9" dur="1000" fill="hold"/>
                                        <p:tgtEl>
                                          <p:spTgt spid="6349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34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63491"/>
                                        </p:tgtEl>
                                        <p:attrNameLst>
                                          <p:attrName>style.visibility</p:attrName>
                                        </p:attrNameLst>
                                      </p:cBhvr>
                                      <p:to>
                                        <p:strVal val="visible"/>
                                      </p:to>
                                    </p:set>
                                    <p:animEffect transition="in" filter="strips(downLeft)">
                                      <p:cBhvr>
                                        <p:cTn id="15"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1027"/>
          <p:cNvSpPr txBox="1">
            <a:spLocks noChangeArrowheads="1"/>
          </p:cNvSpPr>
          <p:nvPr/>
        </p:nvSpPr>
        <p:spPr bwMode="auto">
          <a:xfrm>
            <a:off x="152400" y="76200"/>
            <a:ext cx="816120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C0000"/>
                </a:solidFill>
              </a:rPr>
              <a:t>Complex  </a:t>
            </a:r>
            <a:r>
              <a:rPr lang="en-US" altLang="zh-CN" dirty="0">
                <a:solidFill>
                  <a:schemeClr val="accent2"/>
                </a:solidFill>
              </a:rPr>
              <a:t>operator +</a:t>
            </a:r>
            <a:r>
              <a:rPr lang="en-US" altLang="zh-CN" dirty="0">
                <a:solidFill>
                  <a:srgbClr val="CC0000"/>
                </a:solidFill>
              </a:rPr>
              <a:t>(Complex &amp;c1, Complex &amp;c2)</a:t>
            </a:r>
          </a:p>
          <a:p>
            <a:r>
              <a:rPr lang="en-US" altLang="zh-CN" dirty="0"/>
              <a:t>{                                                                     </a:t>
            </a:r>
            <a:r>
              <a:rPr lang="en-US" altLang="zh-CN" dirty="0">
                <a:solidFill>
                  <a:srgbClr val="339966"/>
                </a:solidFill>
              </a:rPr>
              <a:t>//</a:t>
            </a:r>
            <a:r>
              <a:rPr lang="zh-CN" altLang="en-US" dirty="0">
                <a:solidFill>
                  <a:srgbClr val="339966"/>
                </a:solidFill>
              </a:rPr>
              <a:t>二元运算</a:t>
            </a:r>
            <a:endParaRPr lang="zh-CN" altLang="en-US" dirty="0"/>
          </a:p>
          <a:p>
            <a:r>
              <a:rPr lang="zh-CN" altLang="en-US" dirty="0"/>
              <a:t>    </a:t>
            </a:r>
            <a:r>
              <a:rPr lang="en-US" altLang="zh-CN" dirty="0"/>
              <a:t>Complex t;                         </a:t>
            </a:r>
          </a:p>
          <a:p>
            <a:r>
              <a:rPr lang="en-US" altLang="zh-CN" dirty="0"/>
              <a:t>    </a:t>
            </a:r>
            <a:r>
              <a:rPr lang="en-US" altLang="zh-CN" dirty="0" err="1"/>
              <a:t>t.</a:t>
            </a:r>
            <a:r>
              <a:rPr lang="en-US" altLang="zh-CN" dirty="0" err="1">
                <a:solidFill>
                  <a:srgbClr val="CC0000"/>
                </a:solidFill>
              </a:rPr>
              <a:t>SetReal</a:t>
            </a:r>
            <a:r>
              <a:rPr lang="en-US" altLang="zh-CN" dirty="0"/>
              <a:t>( c1.</a:t>
            </a:r>
            <a:r>
              <a:rPr lang="en-US" altLang="zh-CN" dirty="0">
                <a:solidFill>
                  <a:srgbClr val="CC0000"/>
                </a:solidFill>
              </a:rPr>
              <a:t>GetReal</a:t>
            </a:r>
            <a:r>
              <a:rPr lang="en-US" altLang="zh-CN" dirty="0"/>
              <a:t>( )+c2.</a:t>
            </a:r>
            <a:r>
              <a:rPr lang="en-US" altLang="zh-CN" dirty="0">
                <a:solidFill>
                  <a:srgbClr val="CC0000"/>
                </a:solidFill>
              </a:rPr>
              <a:t>GetReal</a:t>
            </a:r>
            <a:r>
              <a:rPr lang="en-US" altLang="zh-CN" dirty="0"/>
              <a:t>( ) );</a:t>
            </a:r>
          </a:p>
          <a:p>
            <a:r>
              <a:rPr lang="en-US" altLang="zh-CN" dirty="0"/>
              <a:t>    </a:t>
            </a:r>
            <a:r>
              <a:rPr lang="en-US" altLang="zh-CN" dirty="0" err="1"/>
              <a:t>t.</a:t>
            </a:r>
            <a:r>
              <a:rPr lang="en-US" altLang="zh-CN" dirty="0" err="1">
                <a:solidFill>
                  <a:srgbClr val="CC0000"/>
                </a:solidFill>
              </a:rPr>
              <a:t>SetImage</a:t>
            </a:r>
            <a:r>
              <a:rPr lang="en-US" altLang="zh-CN" dirty="0"/>
              <a:t>( c1.</a:t>
            </a:r>
            <a:r>
              <a:rPr lang="en-US" altLang="zh-CN" dirty="0">
                <a:solidFill>
                  <a:srgbClr val="CC0000"/>
                </a:solidFill>
              </a:rPr>
              <a:t>GetImage</a:t>
            </a:r>
            <a:r>
              <a:rPr lang="en-US" altLang="zh-CN" dirty="0"/>
              <a:t>( )+c2.</a:t>
            </a:r>
            <a:r>
              <a:rPr lang="en-US" altLang="zh-CN" dirty="0">
                <a:solidFill>
                  <a:srgbClr val="CC0000"/>
                </a:solidFill>
              </a:rPr>
              <a:t>GetImage</a:t>
            </a:r>
            <a:r>
              <a:rPr lang="en-US" altLang="zh-CN" dirty="0"/>
              <a:t>( ) );</a:t>
            </a:r>
          </a:p>
          <a:p>
            <a:r>
              <a:rPr lang="en-US" altLang="zh-CN" dirty="0"/>
              <a:t>    return t;</a:t>
            </a:r>
          </a:p>
          <a:p>
            <a:r>
              <a:rPr lang="en-US" altLang="zh-CN" dirty="0"/>
              <a:t>} </a:t>
            </a:r>
          </a:p>
          <a:p>
            <a:r>
              <a:rPr lang="en-US" altLang="zh-CN" dirty="0" err="1" smtClean="0"/>
              <a:t>int</a:t>
            </a:r>
            <a:r>
              <a:rPr lang="en-US" altLang="zh-CN" dirty="0" smtClean="0"/>
              <a:t> </a:t>
            </a:r>
            <a:r>
              <a:rPr lang="en-US" altLang="zh-CN" dirty="0"/>
              <a:t>main( )</a:t>
            </a:r>
          </a:p>
          <a:p>
            <a:r>
              <a:rPr lang="en-US" altLang="zh-CN" dirty="0"/>
              <a:t>{</a:t>
            </a:r>
          </a:p>
          <a:p>
            <a:r>
              <a:rPr lang="en-US" altLang="zh-CN" dirty="0"/>
              <a:t>	Complex c1(2, 3), c2(4, 8), c3;</a:t>
            </a:r>
          </a:p>
          <a:p>
            <a:r>
              <a:rPr lang="en-US" altLang="zh-CN" dirty="0"/>
              <a:t>	c3 = c1+c2;</a:t>
            </a:r>
          </a:p>
          <a:p>
            <a:r>
              <a:rPr lang="en-US" altLang="zh-CN" dirty="0"/>
              <a:t>	c3.Show( );</a:t>
            </a:r>
          </a:p>
          <a:p>
            <a:r>
              <a:rPr lang="en-US" altLang="zh-CN" dirty="0" smtClean="0"/>
              <a:t>	return </a:t>
            </a:r>
            <a:r>
              <a:rPr lang="en-US" altLang="zh-CN" dirty="0"/>
              <a:t>0;</a:t>
            </a:r>
          </a:p>
          <a:p>
            <a:r>
              <a:rPr lang="en-US" altLang="zh-CN" dirty="0" smtClean="0"/>
              <a:t>}</a:t>
            </a:r>
            <a:endParaRPr lang="en-US" altLang="zh-CN" dirty="0"/>
          </a:p>
        </p:txBody>
      </p:sp>
      <p:sp>
        <p:nvSpPr>
          <p:cNvPr id="69636" name="Rectangle 1028"/>
          <p:cNvSpPr>
            <a:spLocks noChangeArrowheads="1"/>
          </p:cNvSpPr>
          <p:nvPr/>
        </p:nvSpPr>
        <p:spPr bwMode="auto">
          <a:xfrm>
            <a:off x="3505200" y="4953000"/>
            <a:ext cx="4572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CC0000"/>
                </a:solidFill>
              </a:rPr>
              <a:t>编译器将 </a:t>
            </a:r>
            <a:r>
              <a:rPr lang="en-US" altLang="zh-CN">
                <a:solidFill>
                  <a:srgbClr val="CC0000"/>
                </a:solidFill>
              </a:rPr>
              <a:t>c1+c2 </a:t>
            </a:r>
            <a:r>
              <a:rPr lang="zh-CN" altLang="en-US">
                <a:solidFill>
                  <a:srgbClr val="CC0000"/>
                </a:solidFill>
              </a:rPr>
              <a:t>解释为：</a:t>
            </a:r>
          </a:p>
          <a:p>
            <a:pPr>
              <a:spcBef>
                <a:spcPct val="50000"/>
              </a:spcBef>
            </a:pPr>
            <a:r>
              <a:rPr lang="en-US" altLang="zh-CN">
                <a:solidFill>
                  <a:schemeClr val="accent2"/>
                </a:solidFill>
              </a:rPr>
              <a:t>operator +</a:t>
            </a:r>
            <a:r>
              <a:rPr lang="en-US" altLang="zh-CN"/>
              <a:t>(c1, c2)</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457200" y="2133600"/>
            <a:ext cx="78486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solidFill>
                  <a:srgbClr val="CC0000"/>
                </a:solidFill>
              </a:rPr>
              <a:t>对于</a:t>
            </a:r>
            <a:r>
              <a:rPr lang="en-US" altLang="zh-CN">
                <a:solidFill>
                  <a:srgbClr val="CC0000"/>
                </a:solidFill>
              </a:rPr>
              <a:t>Complex</a:t>
            </a:r>
            <a:r>
              <a:rPr lang="zh-CN" altLang="en-US">
                <a:solidFill>
                  <a:srgbClr val="CC0000"/>
                </a:solidFill>
              </a:rPr>
              <a:t>类，如有</a:t>
            </a:r>
            <a:r>
              <a:rPr lang="en-US" altLang="zh-CN">
                <a:solidFill>
                  <a:srgbClr val="CC0000"/>
                </a:solidFill>
              </a:rPr>
              <a:t>Complex c1(2, 3), c2; </a:t>
            </a:r>
          </a:p>
          <a:p>
            <a:pPr>
              <a:lnSpc>
                <a:spcPct val="110000"/>
              </a:lnSpc>
            </a:pPr>
            <a:r>
              <a:rPr lang="zh-CN" altLang="en-US">
                <a:solidFill>
                  <a:srgbClr val="CC0000"/>
                </a:solidFill>
              </a:rPr>
              <a:t>则自动将 </a:t>
            </a:r>
            <a:r>
              <a:rPr lang="en-US" altLang="zh-CN">
                <a:solidFill>
                  <a:srgbClr val="CC0000"/>
                </a:solidFill>
              </a:rPr>
              <a:t>c2=c1; </a:t>
            </a:r>
            <a:r>
              <a:rPr lang="zh-CN" altLang="en-US">
                <a:solidFill>
                  <a:srgbClr val="CC0000"/>
                </a:solidFill>
              </a:rPr>
              <a:t>处理成： </a:t>
            </a:r>
          </a:p>
          <a:p>
            <a:pPr>
              <a:lnSpc>
                <a:spcPct val="110000"/>
              </a:lnSpc>
            </a:pPr>
            <a:r>
              <a:rPr lang="zh-CN" altLang="en-US">
                <a:solidFill>
                  <a:schemeClr val="accent2"/>
                </a:solidFill>
              </a:rPr>
              <a:t>      </a:t>
            </a:r>
            <a:r>
              <a:rPr lang="en-US" altLang="zh-CN">
                <a:solidFill>
                  <a:schemeClr val="accent2"/>
                </a:solidFill>
              </a:rPr>
              <a:t>c2.Real = c1.Real; </a:t>
            </a:r>
          </a:p>
          <a:p>
            <a:pPr>
              <a:lnSpc>
                <a:spcPct val="110000"/>
              </a:lnSpc>
            </a:pPr>
            <a:r>
              <a:rPr lang="en-US" altLang="zh-CN">
                <a:solidFill>
                  <a:schemeClr val="accent2"/>
                </a:solidFill>
              </a:rPr>
              <a:t>      c2.Image = c1. Image; </a:t>
            </a:r>
          </a:p>
          <a:p>
            <a:pPr>
              <a:lnSpc>
                <a:spcPct val="110000"/>
              </a:lnSpc>
            </a:pPr>
            <a:r>
              <a:rPr lang="zh-CN" altLang="en-US">
                <a:solidFill>
                  <a:srgbClr val="CC0000"/>
                </a:solidFill>
              </a:rPr>
              <a:t>一般不会出现问题。 </a:t>
            </a:r>
          </a:p>
        </p:txBody>
      </p:sp>
      <p:sp>
        <p:nvSpPr>
          <p:cNvPr id="76804" name="Text Box 4"/>
          <p:cNvSpPr txBox="1">
            <a:spLocks noChangeArrowheads="1"/>
          </p:cNvSpPr>
          <p:nvPr/>
        </p:nvSpPr>
        <p:spPr bwMode="auto">
          <a:xfrm>
            <a:off x="146050" y="1524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5. </a:t>
            </a:r>
            <a:r>
              <a:rPr lang="zh-CN" altLang="en-US">
                <a:solidFill>
                  <a:srgbClr val="CC0000"/>
                </a:solidFill>
              </a:rPr>
              <a:t>何时必须重载 </a:t>
            </a:r>
            <a:r>
              <a:rPr lang="en-US" altLang="zh-CN">
                <a:solidFill>
                  <a:srgbClr val="CC0000"/>
                </a:solidFill>
              </a:rPr>
              <a:t>= </a:t>
            </a:r>
            <a:r>
              <a:rPr lang="zh-CN" altLang="en-US">
                <a:solidFill>
                  <a:srgbClr val="CC0000"/>
                </a:solidFill>
              </a:rPr>
              <a:t>和 </a:t>
            </a:r>
            <a:r>
              <a:rPr lang="en-US" altLang="zh-CN">
                <a:solidFill>
                  <a:srgbClr val="CC0000"/>
                </a:solidFill>
              </a:rPr>
              <a:t>+= </a:t>
            </a:r>
            <a:r>
              <a:rPr lang="zh-CN" altLang="en-US">
                <a:solidFill>
                  <a:srgbClr val="CC0000"/>
                </a:solidFill>
              </a:rPr>
              <a:t>运算符？ </a:t>
            </a:r>
          </a:p>
        </p:txBody>
      </p:sp>
      <p:sp>
        <p:nvSpPr>
          <p:cNvPr id="76805" name="Text Box 5"/>
          <p:cNvSpPr txBox="1">
            <a:spLocks noChangeArrowheads="1"/>
          </p:cNvSpPr>
          <p:nvPr/>
        </p:nvSpPr>
        <p:spPr bwMode="auto">
          <a:xfrm>
            <a:off x="304800" y="685800"/>
            <a:ext cx="8382000" cy="1373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a:t> </a:t>
            </a:r>
            <a:r>
              <a:rPr lang="zh-CN" altLang="en-US"/>
              <a:t>相同类型的对象之间是可以直接赋值的，</a:t>
            </a:r>
            <a:r>
              <a:rPr lang="en-US" altLang="zh-CN"/>
              <a:t>C++</a:t>
            </a:r>
            <a:r>
              <a:rPr lang="zh-CN" altLang="en-US"/>
              <a:t>将赋值处理成两个对象的各个成员直接赋值。两个对象的对应数据成员逐一赋值。</a:t>
            </a:r>
          </a:p>
        </p:txBody>
      </p:sp>
      <p:sp>
        <p:nvSpPr>
          <p:cNvPr id="76806" name="Text Box 6"/>
          <p:cNvSpPr txBox="1">
            <a:spLocks noChangeArrowheads="1"/>
          </p:cNvSpPr>
          <p:nvPr/>
        </p:nvSpPr>
        <p:spPr bwMode="auto">
          <a:xfrm>
            <a:off x="533400" y="4876800"/>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13.5]  </a:t>
            </a:r>
            <a:r>
              <a:rPr lang="zh-CN" altLang="en-US" dirty="0">
                <a:solidFill>
                  <a:srgbClr val="CC0000"/>
                </a:solidFill>
              </a:rPr>
              <a:t>在类中，用字符数组实现字符串。 </a:t>
            </a:r>
          </a:p>
          <a:p>
            <a:r>
              <a:rPr lang="zh-CN" altLang="en-US" dirty="0"/>
              <a:t>见 “第</a:t>
            </a:r>
            <a:r>
              <a:rPr lang="en-US" altLang="zh-CN" dirty="0"/>
              <a:t>13</a:t>
            </a:r>
            <a:r>
              <a:rPr lang="zh-CN" altLang="en-US" dirty="0"/>
              <a:t>章 多态性</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strips(downLeft)">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strips(downLeft)">
                                      <p:cBhvr>
                                        <p:cTn id="12" dur="500"/>
                                        <p:tgtEl>
                                          <p:spTgt spid="76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strips(downLeft)">
                                      <p:cBhvr>
                                        <p:cTn id="1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5" grpId="0" autoUpdateAnimBg="0"/>
      <p:bldP spid="7680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8" name="Group 8"/>
          <p:cNvGrpSpPr>
            <a:grpSpLocks/>
          </p:cNvGrpSpPr>
          <p:nvPr/>
        </p:nvGrpSpPr>
        <p:grpSpPr bwMode="auto">
          <a:xfrm>
            <a:off x="779463" y="1217613"/>
            <a:ext cx="6307137" cy="2717800"/>
            <a:chOff x="2742" y="3312"/>
            <a:chExt cx="4305" cy="1560"/>
          </a:xfrm>
        </p:grpSpPr>
        <p:grpSp>
          <p:nvGrpSpPr>
            <p:cNvPr id="51209" name="Group 9"/>
            <p:cNvGrpSpPr>
              <a:grpSpLocks/>
            </p:cNvGrpSpPr>
            <p:nvPr/>
          </p:nvGrpSpPr>
          <p:grpSpPr bwMode="auto">
            <a:xfrm>
              <a:off x="5367" y="3312"/>
              <a:ext cx="1680" cy="1560"/>
              <a:chOff x="5367" y="3312"/>
              <a:chExt cx="1680" cy="1560"/>
            </a:xfrm>
          </p:grpSpPr>
          <p:sp>
            <p:nvSpPr>
              <p:cNvPr id="51210" name="Text Box 10"/>
              <p:cNvSpPr txBox="1">
                <a:spLocks noChangeArrowheads="1"/>
              </p:cNvSpPr>
              <p:nvPr/>
            </p:nvSpPr>
            <p:spPr bwMode="auto">
              <a:xfrm>
                <a:off x="5472" y="3780"/>
                <a:ext cx="147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60000"/>
                  </a:spcBef>
                </a:pPr>
                <a:r>
                  <a:rPr kumimoji="0" lang="en-US" altLang="zh-CN" sz="2600">
                    <a:solidFill>
                      <a:srgbClr val="CC0000"/>
                    </a:solidFill>
                  </a:rPr>
                  <a:t>Num</a:t>
                </a:r>
                <a:r>
                  <a:rPr kumimoji="0" lang="zh-CN" altLang="en-US" sz="2600">
                    <a:solidFill>
                      <a:srgbClr val="CC0000"/>
                    </a:solidFill>
                  </a:rPr>
                  <a:t>数组</a:t>
                </a:r>
              </a:p>
              <a:p>
                <a:pPr algn="ctr" eaLnBrk="0" hangingPunct="0">
                  <a:spcBef>
                    <a:spcPct val="60000"/>
                  </a:spcBef>
                </a:pPr>
                <a:r>
                  <a:rPr kumimoji="0" lang="en-US" altLang="zh-CN" sz="2600">
                    <a:solidFill>
                      <a:srgbClr val="CC0000"/>
                    </a:solidFill>
                  </a:rPr>
                  <a:t>Name</a:t>
                </a:r>
                <a:r>
                  <a:rPr kumimoji="0" lang="zh-CN" altLang="en-US" sz="2600">
                    <a:solidFill>
                      <a:srgbClr val="CC0000"/>
                    </a:solidFill>
                  </a:rPr>
                  <a:t>数组</a:t>
                </a:r>
              </a:p>
              <a:p>
                <a:pPr algn="ctr" eaLnBrk="0" hangingPunct="0">
                  <a:spcBef>
                    <a:spcPct val="60000"/>
                  </a:spcBef>
                </a:pPr>
                <a:r>
                  <a:rPr kumimoji="0" lang="en-US" altLang="zh-CN" sz="2600">
                    <a:solidFill>
                      <a:srgbClr val="CC0000"/>
                    </a:solidFill>
                  </a:rPr>
                  <a:t>Score</a:t>
                </a:r>
                <a:r>
                  <a:rPr kumimoji="0" lang="zh-CN" altLang="en-US" sz="2600">
                    <a:solidFill>
                      <a:srgbClr val="CC0000"/>
                    </a:solidFill>
                  </a:rPr>
                  <a:t>整数</a:t>
                </a:r>
              </a:p>
            </p:txBody>
          </p:sp>
          <p:sp>
            <p:nvSpPr>
              <p:cNvPr id="51211" name="Text Box 11"/>
              <p:cNvSpPr txBox="1">
                <a:spLocks noChangeArrowheads="1"/>
              </p:cNvSpPr>
              <p:nvPr/>
            </p:nvSpPr>
            <p:spPr bwMode="auto">
              <a:xfrm>
                <a:off x="5367" y="3312"/>
                <a:ext cx="1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600">
                    <a:solidFill>
                      <a:srgbClr val="CC0000"/>
                    </a:solidFill>
                  </a:rPr>
                  <a:t>stud1</a:t>
                </a:r>
                <a:r>
                  <a:rPr kumimoji="0" lang="zh-CN" altLang="en-US" sz="2600">
                    <a:solidFill>
                      <a:srgbClr val="CC0000"/>
                    </a:solidFill>
                  </a:rPr>
                  <a:t>存储空间</a:t>
                </a:r>
              </a:p>
            </p:txBody>
          </p:sp>
          <p:sp>
            <p:nvSpPr>
              <p:cNvPr id="51212" name="Line 12"/>
              <p:cNvSpPr>
                <a:spLocks noChangeShapeType="1"/>
              </p:cNvSpPr>
              <p:nvPr/>
            </p:nvSpPr>
            <p:spPr bwMode="auto">
              <a:xfrm>
                <a:off x="5472" y="4188"/>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Line 13"/>
              <p:cNvSpPr>
                <a:spLocks noChangeShapeType="1"/>
              </p:cNvSpPr>
              <p:nvPr/>
            </p:nvSpPr>
            <p:spPr bwMode="auto">
              <a:xfrm>
                <a:off x="5472" y="4524"/>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14" name="Group 14"/>
            <p:cNvGrpSpPr>
              <a:grpSpLocks/>
            </p:cNvGrpSpPr>
            <p:nvPr/>
          </p:nvGrpSpPr>
          <p:grpSpPr bwMode="auto">
            <a:xfrm>
              <a:off x="2742" y="3312"/>
              <a:ext cx="1680" cy="1560"/>
              <a:chOff x="5367" y="3312"/>
              <a:chExt cx="1680" cy="1560"/>
            </a:xfrm>
          </p:grpSpPr>
          <p:sp>
            <p:nvSpPr>
              <p:cNvPr id="51215" name="Text Box 15"/>
              <p:cNvSpPr txBox="1">
                <a:spLocks noChangeArrowheads="1"/>
              </p:cNvSpPr>
              <p:nvPr/>
            </p:nvSpPr>
            <p:spPr bwMode="auto">
              <a:xfrm>
                <a:off x="5472" y="3780"/>
                <a:ext cx="147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60000"/>
                  </a:spcBef>
                </a:pPr>
                <a:r>
                  <a:rPr kumimoji="0" lang="en-US" altLang="zh-CN" sz="2600">
                    <a:solidFill>
                      <a:srgbClr val="CC0000"/>
                    </a:solidFill>
                  </a:rPr>
                  <a:t>Num</a:t>
                </a:r>
                <a:r>
                  <a:rPr kumimoji="0" lang="zh-CN" altLang="en-US" sz="2600">
                    <a:solidFill>
                      <a:srgbClr val="CC0000"/>
                    </a:solidFill>
                  </a:rPr>
                  <a:t>数组</a:t>
                </a:r>
              </a:p>
              <a:p>
                <a:pPr algn="ctr" eaLnBrk="0" hangingPunct="0">
                  <a:spcBef>
                    <a:spcPct val="60000"/>
                  </a:spcBef>
                </a:pPr>
                <a:r>
                  <a:rPr kumimoji="0" lang="en-US" altLang="zh-CN" sz="2600">
                    <a:solidFill>
                      <a:srgbClr val="CC0000"/>
                    </a:solidFill>
                  </a:rPr>
                  <a:t>Name</a:t>
                </a:r>
                <a:r>
                  <a:rPr kumimoji="0" lang="zh-CN" altLang="en-US" sz="2600">
                    <a:solidFill>
                      <a:srgbClr val="CC0000"/>
                    </a:solidFill>
                  </a:rPr>
                  <a:t>数组</a:t>
                </a:r>
              </a:p>
              <a:p>
                <a:pPr algn="ctr" eaLnBrk="0" hangingPunct="0">
                  <a:spcBef>
                    <a:spcPct val="60000"/>
                  </a:spcBef>
                </a:pPr>
                <a:r>
                  <a:rPr kumimoji="0" lang="en-US" altLang="zh-CN" sz="2600">
                    <a:solidFill>
                      <a:srgbClr val="CC0000"/>
                    </a:solidFill>
                  </a:rPr>
                  <a:t>Score</a:t>
                </a:r>
                <a:r>
                  <a:rPr kumimoji="0" lang="zh-CN" altLang="en-US" sz="2600">
                    <a:solidFill>
                      <a:srgbClr val="CC0000"/>
                    </a:solidFill>
                  </a:rPr>
                  <a:t>整数</a:t>
                </a:r>
              </a:p>
            </p:txBody>
          </p:sp>
          <p:sp>
            <p:nvSpPr>
              <p:cNvPr id="51216" name="Text Box 16"/>
              <p:cNvSpPr txBox="1">
                <a:spLocks noChangeArrowheads="1"/>
              </p:cNvSpPr>
              <p:nvPr/>
            </p:nvSpPr>
            <p:spPr bwMode="auto">
              <a:xfrm>
                <a:off x="5367" y="3312"/>
                <a:ext cx="1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600">
                    <a:solidFill>
                      <a:srgbClr val="CC0000"/>
                    </a:solidFill>
                  </a:rPr>
                  <a:t>stud2</a:t>
                </a:r>
                <a:r>
                  <a:rPr kumimoji="0" lang="zh-CN" altLang="en-US" sz="2600">
                    <a:solidFill>
                      <a:srgbClr val="CC0000"/>
                    </a:solidFill>
                  </a:rPr>
                  <a:t>存储空间</a:t>
                </a:r>
              </a:p>
            </p:txBody>
          </p:sp>
          <p:sp>
            <p:nvSpPr>
              <p:cNvPr id="51217" name="Line 17"/>
              <p:cNvSpPr>
                <a:spLocks noChangeShapeType="1"/>
              </p:cNvSpPr>
              <p:nvPr/>
            </p:nvSpPr>
            <p:spPr bwMode="auto">
              <a:xfrm>
                <a:off x="5472" y="4188"/>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18"/>
              <p:cNvSpPr>
                <a:spLocks noChangeShapeType="1"/>
              </p:cNvSpPr>
              <p:nvPr/>
            </p:nvSpPr>
            <p:spPr bwMode="auto">
              <a:xfrm>
                <a:off x="5472" y="4524"/>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19" name="AutoShape 19"/>
            <p:cNvSpPr>
              <a:spLocks noChangeArrowheads="1"/>
            </p:cNvSpPr>
            <p:nvPr/>
          </p:nvSpPr>
          <p:spPr bwMode="auto">
            <a:xfrm>
              <a:off x="4632" y="4092"/>
              <a:ext cx="420" cy="312"/>
            </a:xfrm>
            <a:prstGeom prst="leftArrow">
              <a:avLst>
                <a:gd name="adj1" fmla="val 50000"/>
                <a:gd name="adj2" fmla="val 3365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20" name="Text Box 20"/>
          <p:cNvSpPr txBox="1">
            <a:spLocks noChangeArrowheads="1"/>
          </p:cNvSpPr>
          <p:nvPr/>
        </p:nvSpPr>
        <p:spPr bwMode="auto">
          <a:xfrm>
            <a:off x="457200" y="150813"/>
            <a:ext cx="7931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程序中</a:t>
            </a:r>
            <a:r>
              <a:rPr lang="en-US" altLang="zh-CN"/>
              <a:t>A</a:t>
            </a:r>
            <a:r>
              <a:rPr lang="zh-CN" altLang="en-US"/>
              <a:t>行使用赋值运算符进行对象整体赋值， </a:t>
            </a:r>
          </a:p>
          <a:p>
            <a:r>
              <a:rPr lang="en-US" altLang="zh-CN"/>
              <a:t>C++</a:t>
            </a:r>
            <a:r>
              <a:rPr lang="zh-CN" altLang="en-US"/>
              <a:t>将其处理成各个成员逐一赋值</a:t>
            </a:r>
            <a:r>
              <a:rPr lang="en-US" altLang="zh-CN"/>
              <a:t>,</a:t>
            </a:r>
            <a:r>
              <a:rPr lang="zh-CN" altLang="en-US"/>
              <a:t>如下图所示： </a:t>
            </a:r>
            <a:r>
              <a:rPr lang="en-US" altLang="zh-CN"/>
              <a:t>:</a:t>
            </a:r>
          </a:p>
        </p:txBody>
      </p:sp>
      <p:sp>
        <p:nvSpPr>
          <p:cNvPr id="51221" name="Rectangle 21"/>
          <p:cNvSpPr>
            <a:spLocks noChangeArrowheads="1"/>
          </p:cNvSpPr>
          <p:nvPr/>
        </p:nvSpPr>
        <p:spPr bwMode="auto">
          <a:xfrm>
            <a:off x="228600" y="4189413"/>
            <a:ext cx="9144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C++</a:t>
            </a:r>
            <a:r>
              <a:rPr lang="zh-CN" altLang="en-US"/>
              <a:t>默认的处理是：</a:t>
            </a:r>
            <a:r>
              <a:rPr lang="en-US" altLang="zh-CN"/>
              <a:t>strcpy(stud2.Num, stud1.Num); </a:t>
            </a:r>
          </a:p>
          <a:p>
            <a:r>
              <a:rPr lang="en-US" altLang="zh-CN"/>
              <a:t>                                    strcpy(stud2.Name, stud1.Name); </a:t>
            </a:r>
          </a:p>
          <a:p>
            <a:r>
              <a:rPr lang="en-US" altLang="zh-CN"/>
              <a:t>                                    stud2.Score = stud1.Score; </a:t>
            </a:r>
            <a:r>
              <a:rPr lang="zh-CN" altLang="en-US"/>
              <a:t>。 </a:t>
            </a:r>
          </a:p>
        </p:txBody>
      </p:sp>
      <p:sp>
        <p:nvSpPr>
          <p:cNvPr id="51222" name="Text Box 22"/>
          <p:cNvSpPr txBox="1">
            <a:spLocks noChangeArrowheads="1"/>
          </p:cNvSpPr>
          <p:nvPr/>
        </p:nvSpPr>
        <p:spPr bwMode="auto">
          <a:xfrm>
            <a:off x="457200" y="5702300"/>
            <a:ext cx="7597775" cy="1003300"/>
          </a:xfrm>
          <a:prstGeom prst="rect">
            <a:avLst/>
          </a:prstGeom>
          <a:solidFill>
            <a:srgbClr val="FFFF66"/>
          </a:solidFill>
          <a:ln w="57150">
            <a:solidFill>
              <a:srgbClr val="CC6600"/>
            </a:solidFill>
            <a:miter lim="800000"/>
            <a:headEnd/>
            <a:tailEnd/>
          </a:ln>
          <a:effectLst>
            <a:outerShdw dist="107763" dir="8100000" algn="ctr" rotWithShape="0">
              <a:schemeClr val="bg2"/>
            </a:outerShdw>
          </a:effectLst>
        </p:spPr>
        <p:txBody>
          <a:bodyPr wrap="none">
            <a:spAutoFit/>
          </a:bodyPr>
          <a:lstStyle/>
          <a:p>
            <a:pPr>
              <a:buFontTx/>
              <a:buChar char="•"/>
            </a:pPr>
            <a:r>
              <a:rPr lang="en-US" altLang="zh-CN"/>
              <a:t> </a:t>
            </a:r>
            <a:r>
              <a:rPr lang="zh-CN" altLang="en-US"/>
              <a:t>但是如果对象的成员中有成员指向动态分配的</a:t>
            </a:r>
          </a:p>
          <a:p>
            <a:r>
              <a:rPr lang="zh-CN" altLang="en-US"/>
              <a:t>  数据空间就会出现问题。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strips(downRight)">
                                      <p:cBhvr>
                                        <p:cTn id="7" dur="500"/>
                                        <p:tgtEl>
                                          <p:spTgt spid="512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21"/>
                                        </p:tgtEl>
                                        <p:attrNameLst>
                                          <p:attrName>style.visibility</p:attrName>
                                        </p:attrNameLst>
                                      </p:cBhvr>
                                      <p:to>
                                        <p:strVal val="visible"/>
                                      </p:to>
                                    </p:set>
                                    <p:animEffect transition="in" filter="strips(downRight)">
                                      <p:cBhvr>
                                        <p:cTn id="12" dur="500"/>
                                        <p:tgtEl>
                                          <p:spTgt spid="51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1222"/>
                                        </p:tgtEl>
                                        <p:attrNameLst>
                                          <p:attrName>style.visibility</p:attrName>
                                        </p:attrNameLst>
                                      </p:cBhvr>
                                      <p:to>
                                        <p:strVal val="visible"/>
                                      </p:to>
                                    </p:set>
                                    <p:animEffect transition="in" filter="strips(downLeft)">
                                      <p:cBhvr>
                                        <p:cTn id="1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1" grpId="0" autoUpdateAnimBg="0"/>
      <p:bldP spid="5122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050"/>
          <p:cNvSpPr txBox="1">
            <a:spLocks noChangeArrowheads="1"/>
          </p:cNvSpPr>
          <p:nvPr/>
        </p:nvSpPr>
        <p:spPr bwMode="auto">
          <a:xfrm>
            <a:off x="50800" y="34925"/>
            <a:ext cx="9093200" cy="662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a:solidFill>
                  <a:srgbClr val="CC0000"/>
                </a:solidFill>
              </a:rPr>
              <a:t>例</a:t>
            </a:r>
            <a:r>
              <a:rPr lang="en-US" altLang="zh-CN">
                <a:solidFill>
                  <a:srgbClr val="CC0000"/>
                </a:solidFill>
              </a:rPr>
              <a:t>13.6     </a:t>
            </a:r>
            <a:r>
              <a:rPr lang="zh-CN" altLang="en-US">
                <a:solidFill>
                  <a:srgbClr val="CC0000"/>
                </a:solidFill>
              </a:rPr>
              <a:t>在类中，用指针实现字符串，</a:t>
            </a:r>
          </a:p>
          <a:p>
            <a:pPr>
              <a:lnSpc>
                <a:spcPct val="90000"/>
              </a:lnSpc>
            </a:pPr>
            <a:r>
              <a:rPr lang="zh-CN" altLang="en-US">
                <a:solidFill>
                  <a:srgbClr val="CC0000"/>
                </a:solidFill>
              </a:rPr>
              <a:t>        即字符串的空间是动态分配的。 </a:t>
            </a:r>
            <a:endParaRPr lang="zh-CN" altLang="en-US"/>
          </a:p>
          <a:p>
            <a:pPr>
              <a:lnSpc>
                <a:spcPct val="90000"/>
              </a:lnSpc>
            </a:pPr>
            <a:r>
              <a:rPr lang="en-US" altLang="zh-CN"/>
              <a:t>class Student</a:t>
            </a:r>
            <a:endParaRPr lang="en-US" altLang="zh-CN">
              <a:solidFill>
                <a:srgbClr val="CC0000"/>
              </a:solidFill>
            </a:endParaRPr>
          </a:p>
          <a:p>
            <a:pPr>
              <a:lnSpc>
                <a:spcPct val="90000"/>
              </a:lnSpc>
            </a:pPr>
            <a:r>
              <a:rPr lang="en-US" altLang="zh-CN"/>
              <a:t>{	char *Nump;   </a:t>
            </a:r>
            <a:r>
              <a:rPr lang="en-US" altLang="zh-CN">
                <a:solidFill>
                  <a:schemeClr val="accent2"/>
                </a:solidFill>
              </a:rPr>
              <a:t>//</a:t>
            </a:r>
            <a:r>
              <a:rPr lang="zh-CN" altLang="en-US">
                <a:solidFill>
                  <a:schemeClr val="accent2"/>
                </a:solidFill>
              </a:rPr>
              <a:t>学号，注意：用指针实现</a:t>
            </a:r>
          </a:p>
          <a:p>
            <a:pPr>
              <a:lnSpc>
                <a:spcPct val="90000"/>
              </a:lnSpc>
            </a:pPr>
            <a:r>
              <a:rPr lang="zh-CN" altLang="en-US"/>
              <a:t>	</a:t>
            </a:r>
            <a:r>
              <a:rPr lang="en-US" altLang="zh-CN"/>
              <a:t>char *Namep;  </a:t>
            </a:r>
            <a:r>
              <a:rPr lang="en-US" altLang="zh-CN">
                <a:solidFill>
                  <a:schemeClr val="accent2"/>
                </a:solidFill>
              </a:rPr>
              <a:t>//</a:t>
            </a:r>
            <a:r>
              <a:rPr lang="zh-CN" altLang="en-US">
                <a:solidFill>
                  <a:schemeClr val="accent2"/>
                </a:solidFill>
              </a:rPr>
              <a:t>姓名，注意：用指针实现</a:t>
            </a:r>
          </a:p>
          <a:p>
            <a:pPr>
              <a:lnSpc>
                <a:spcPct val="90000"/>
              </a:lnSpc>
            </a:pPr>
            <a:r>
              <a:rPr lang="zh-CN" altLang="en-US"/>
              <a:t>	</a:t>
            </a:r>
            <a:r>
              <a:rPr lang="en-US" altLang="zh-CN"/>
              <a:t>int Score;         </a:t>
            </a:r>
            <a:r>
              <a:rPr lang="en-US" altLang="zh-CN">
                <a:solidFill>
                  <a:schemeClr val="accent2"/>
                </a:solidFill>
              </a:rPr>
              <a:t>//</a:t>
            </a:r>
            <a:r>
              <a:rPr lang="zh-CN" altLang="en-US">
                <a:solidFill>
                  <a:schemeClr val="accent2"/>
                </a:solidFill>
              </a:rPr>
              <a:t>成绩</a:t>
            </a:r>
          </a:p>
          <a:p>
            <a:pPr>
              <a:lnSpc>
                <a:spcPct val="90000"/>
              </a:lnSpc>
            </a:pPr>
            <a:r>
              <a:rPr lang="en-US" altLang="zh-CN"/>
              <a:t>public:</a:t>
            </a:r>
          </a:p>
          <a:p>
            <a:pPr>
              <a:lnSpc>
                <a:spcPct val="90000"/>
              </a:lnSpc>
            </a:pPr>
            <a:r>
              <a:rPr lang="en-US" altLang="zh-CN"/>
              <a:t>       </a:t>
            </a:r>
            <a:r>
              <a:rPr lang="en-US" altLang="zh-CN" sz="2400"/>
              <a:t>Student(char *nump=NULL, char *namep=NULL, int score=0)</a:t>
            </a:r>
          </a:p>
          <a:p>
            <a:pPr>
              <a:lnSpc>
                <a:spcPct val="90000"/>
              </a:lnSpc>
            </a:pPr>
            <a:r>
              <a:rPr lang="en-US" altLang="zh-CN"/>
              <a:t>	{   if(nump)                             </a:t>
            </a:r>
            <a:r>
              <a:rPr lang="en-US" altLang="zh-CN">
                <a:solidFill>
                  <a:schemeClr val="accent2"/>
                </a:solidFill>
              </a:rPr>
              <a:t>//</a:t>
            </a:r>
            <a:r>
              <a:rPr lang="zh-CN" altLang="en-US">
                <a:solidFill>
                  <a:schemeClr val="accent2"/>
                </a:solidFill>
              </a:rPr>
              <a:t>构造函数</a:t>
            </a:r>
            <a:endParaRPr lang="zh-CN" altLang="en-US"/>
          </a:p>
          <a:p>
            <a:pPr>
              <a:lnSpc>
                <a:spcPct val="90000"/>
              </a:lnSpc>
            </a:pPr>
            <a:r>
              <a:rPr lang="zh-CN" altLang="en-US"/>
              <a:t>	    </a:t>
            </a:r>
            <a:r>
              <a:rPr lang="en-US" altLang="zh-CN"/>
              <a:t>{	Nump = new char[strlen(nump)+1];</a:t>
            </a:r>
          </a:p>
          <a:p>
            <a:pPr>
              <a:lnSpc>
                <a:spcPct val="90000"/>
              </a:lnSpc>
            </a:pPr>
            <a:r>
              <a:rPr lang="en-US" altLang="zh-CN"/>
              <a:t>		strcpy(Nump, nump);  </a:t>
            </a:r>
            <a:r>
              <a:rPr lang="en-US" altLang="zh-CN">
                <a:solidFill>
                  <a:schemeClr val="accent2"/>
                </a:solidFill>
              </a:rPr>
              <a:t>//</a:t>
            </a:r>
            <a:r>
              <a:rPr lang="zh-CN" altLang="en-US">
                <a:solidFill>
                  <a:schemeClr val="accent2"/>
                </a:solidFill>
              </a:rPr>
              <a:t>动态分配存储空间</a:t>
            </a:r>
            <a:endParaRPr lang="zh-CN" altLang="en-US"/>
          </a:p>
          <a:p>
            <a:pPr>
              <a:lnSpc>
                <a:spcPct val="90000"/>
              </a:lnSpc>
            </a:pPr>
            <a:r>
              <a:rPr lang="zh-CN" altLang="en-US"/>
              <a:t>	    </a:t>
            </a:r>
            <a:r>
              <a:rPr lang="en-US" altLang="zh-CN"/>
              <a:t>}</a:t>
            </a:r>
          </a:p>
          <a:p>
            <a:pPr>
              <a:lnSpc>
                <a:spcPct val="90000"/>
              </a:lnSpc>
            </a:pPr>
            <a:r>
              <a:rPr lang="en-US" altLang="zh-CN"/>
              <a:t>	    else Nump=NULL;</a:t>
            </a:r>
          </a:p>
          <a:p>
            <a:pPr>
              <a:lnSpc>
                <a:spcPct val="90000"/>
              </a:lnSpc>
            </a:pPr>
            <a:r>
              <a:rPr lang="en-US" altLang="zh-CN"/>
              <a:t>	    if(namep)</a:t>
            </a:r>
          </a:p>
          <a:p>
            <a:pPr>
              <a:lnSpc>
                <a:spcPct val="90000"/>
              </a:lnSpc>
            </a:pPr>
            <a:r>
              <a:rPr lang="en-US" altLang="zh-CN"/>
              <a:t>	    {  …  }</a:t>
            </a:r>
          </a:p>
          <a:p>
            <a:pPr>
              <a:lnSpc>
                <a:spcPct val="90000"/>
              </a:lnSpc>
            </a:pPr>
            <a:r>
              <a:rPr lang="en-US" altLang="zh-CN"/>
              <a:t>	    Score=score;</a:t>
            </a:r>
          </a:p>
          <a:p>
            <a:pPr>
              <a:lnSpc>
                <a:spcPct val="90000"/>
              </a:lnSpc>
            </a:pPr>
            <a:r>
              <a:rPr lang="en-US" altLang="zh-CN"/>
              <a:t>	}</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026"/>
          <p:cNvSpPr txBox="1">
            <a:spLocks noChangeArrowheads="1"/>
          </p:cNvSpPr>
          <p:nvPr/>
        </p:nvSpPr>
        <p:spPr bwMode="auto">
          <a:xfrm>
            <a:off x="50800" y="223838"/>
            <a:ext cx="748823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           ~</a:t>
            </a:r>
            <a:r>
              <a:rPr lang="en-US" altLang="zh-CN" dirty="0"/>
              <a:t>Student( )    </a:t>
            </a:r>
          </a:p>
          <a:p>
            <a:r>
              <a:rPr lang="en-US" altLang="zh-CN" dirty="0"/>
              <a:t>	{	</a:t>
            </a:r>
            <a:r>
              <a:rPr lang="en-US" altLang="zh-CN" dirty="0">
                <a:solidFill>
                  <a:schemeClr val="accent2"/>
                </a:solidFill>
              </a:rPr>
              <a:t>// </a:t>
            </a:r>
            <a:r>
              <a:rPr lang="zh-CN" altLang="en-US" dirty="0">
                <a:solidFill>
                  <a:schemeClr val="accent2"/>
                </a:solidFill>
              </a:rPr>
              <a:t>析构函数，释放指针指向的空间</a:t>
            </a:r>
          </a:p>
          <a:p>
            <a:r>
              <a:rPr lang="zh-CN" altLang="en-US" dirty="0"/>
              <a:t>                  </a:t>
            </a:r>
            <a:r>
              <a:rPr lang="en-US" altLang="zh-CN" dirty="0"/>
              <a:t>if(</a:t>
            </a:r>
            <a:r>
              <a:rPr lang="en-US" altLang="zh-CN" dirty="0" err="1"/>
              <a:t>Nump</a:t>
            </a:r>
            <a:r>
              <a:rPr lang="en-US" altLang="zh-CN" dirty="0"/>
              <a:t>)delete [ ]</a:t>
            </a:r>
            <a:r>
              <a:rPr lang="en-US" altLang="zh-CN" dirty="0" err="1"/>
              <a:t>Nump</a:t>
            </a:r>
            <a:r>
              <a:rPr lang="en-US" altLang="zh-CN" dirty="0"/>
              <a:t>;</a:t>
            </a:r>
          </a:p>
          <a:p>
            <a:r>
              <a:rPr lang="en-US" altLang="zh-CN" dirty="0"/>
              <a:t>		if(</a:t>
            </a:r>
            <a:r>
              <a:rPr lang="en-US" altLang="zh-CN" dirty="0" err="1"/>
              <a:t>Namep</a:t>
            </a:r>
            <a:r>
              <a:rPr lang="en-US" altLang="zh-CN" dirty="0"/>
              <a:t>)delete [ ]</a:t>
            </a:r>
            <a:r>
              <a:rPr lang="en-US" altLang="zh-CN" dirty="0" err="1"/>
              <a:t>Namep</a:t>
            </a:r>
            <a:r>
              <a:rPr lang="en-US" altLang="zh-CN" dirty="0"/>
              <a:t>;</a:t>
            </a:r>
          </a:p>
          <a:p>
            <a:r>
              <a:rPr lang="en-US" altLang="zh-CN" dirty="0"/>
              <a:t>	}</a:t>
            </a:r>
          </a:p>
          <a:p>
            <a:r>
              <a:rPr lang="en-US" altLang="zh-CN" dirty="0"/>
              <a:t>	void Show( )</a:t>
            </a:r>
          </a:p>
          <a:p>
            <a:r>
              <a:rPr lang="en-US" altLang="zh-CN" dirty="0"/>
              <a:t>	{	</a:t>
            </a:r>
          </a:p>
          <a:p>
            <a:r>
              <a:rPr lang="en-US" altLang="zh-CN" dirty="0"/>
              <a:t>                   if(</a:t>
            </a:r>
            <a:r>
              <a:rPr lang="en-US" altLang="zh-CN" dirty="0" err="1"/>
              <a:t>Nump</a:t>
            </a:r>
            <a:r>
              <a:rPr lang="en-US" altLang="zh-CN" dirty="0"/>
              <a:t> &amp;&amp; </a:t>
            </a:r>
            <a:r>
              <a:rPr lang="en-US" altLang="zh-CN" dirty="0" err="1"/>
              <a:t>Namep</a:t>
            </a:r>
            <a:r>
              <a:rPr lang="en-US" altLang="zh-CN" dirty="0"/>
              <a:t>)</a:t>
            </a:r>
          </a:p>
          <a:p>
            <a:r>
              <a:rPr lang="en-US" altLang="zh-CN" dirty="0"/>
              <a:t>		          </a:t>
            </a:r>
            <a:r>
              <a:rPr lang="en-US" altLang="zh-CN" dirty="0" err="1"/>
              <a:t>cout</a:t>
            </a:r>
            <a:r>
              <a:rPr lang="en-US" altLang="zh-CN" dirty="0"/>
              <a:t>&lt;&lt;"</a:t>
            </a:r>
            <a:r>
              <a:rPr lang="en-US" altLang="zh-CN" dirty="0" err="1"/>
              <a:t>Num</a:t>
            </a:r>
            <a:r>
              <a:rPr lang="en-US" altLang="zh-CN" dirty="0"/>
              <a:t>="&lt;&lt;</a:t>
            </a:r>
            <a:r>
              <a:rPr lang="en-US" altLang="zh-CN" dirty="0" err="1"/>
              <a:t>Nump</a:t>
            </a:r>
            <a:r>
              <a:rPr lang="en-US" altLang="zh-CN" dirty="0"/>
              <a:t>&lt;&lt;'\t'</a:t>
            </a:r>
          </a:p>
          <a:p>
            <a:r>
              <a:rPr lang="en-US" altLang="zh-CN" dirty="0"/>
              <a:t>			&lt;&lt;"Name="&lt;&lt;</a:t>
            </a:r>
            <a:r>
              <a:rPr lang="en-US" altLang="zh-CN" dirty="0" err="1"/>
              <a:t>Namep</a:t>
            </a:r>
            <a:r>
              <a:rPr lang="en-US" altLang="zh-CN" dirty="0"/>
              <a:t>&lt;&lt;'\t'</a:t>
            </a:r>
          </a:p>
          <a:p>
            <a:r>
              <a:rPr lang="en-US" altLang="zh-CN" dirty="0"/>
              <a:t>			&lt;&lt;"Score="&lt;&lt;Score&lt;&lt;</a:t>
            </a:r>
            <a:r>
              <a:rPr lang="en-US" altLang="zh-CN" dirty="0" err="1"/>
              <a:t>endl</a:t>
            </a:r>
            <a:r>
              <a:rPr lang="en-US" altLang="zh-CN" dirty="0"/>
              <a:t>;</a:t>
            </a:r>
          </a:p>
          <a:p>
            <a:r>
              <a:rPr lang="en-US" altLang="zh-CN" dirty="0"/>
              <a:t>	}</a:t>
            </a:r>
          </a:p>
          <a:p>
            <a:r>
              <a:rPr lang="en-US" altLang="zh-CN" dirty="0"/>
              <a:t>};</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3"/>
          <p:cNvSpPr txBox="1">
            <a:spLocks noChangeArrowheads="1"/>
          </p:cNvSpPr>
          <p:nvPr/>
        </p:nvSpPr>
        <p:spPr bwMode="auto">
          <a:xfrm>
            <a:off x="228600" y="228600"/>
            <a:ext cx="788549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smtClean="0"/>
              <a:t>int</a:t>
            </a:r>
            <a:r>
              <a:rPr lang="en-US" altLang="zh-CN" dirty="0" smtClean="0"/>
              <a:t> </a:t>
            </a:r>
            <a:r>
              <a:rPr lang="en-US" altLang="zh-CN" dirty="0"/>
              <a:t>main( )</a:t>
            </a:r>
          </a:p>
          <a:p>
            <a:r>
              <a:rPr lang="en-US" altLang="zh-CN" dirty="0"/>
              <a:t>{	Student stud1("01201", "Mary", 88), stud2;</a:t>
            </a:r>
          </a:p>
          <a:p>
            <a:r>
              <a:rPr lang="en-US" altLang="zh-CN" dirty="0"/>
              <a:t>	stud2=stud1;                           </a:t>
            </a:r>
            <a:r>
              <a:rPr lang="en-US" altLang="zh-CN" dirty="0">
                <a:solidFill>
                  <a:srgbClr val="FF0000"/>
                </a:solidFill>
              </a:rPr>
              <a:t>//A</a:t>
            </a:r>
          </a:p>
          <a:p>
            <a:r>
              <a:rPr lang="en-US" altLang="zh-CN" dirty="0"/>
              <a:t>	stud1.Show( );</a:t>
            </a:r>
          </a:p>
          <a:p>
            <a:r>
              <a:rPr lang="en-US" altLang="zh-CN" dirty="0"/>
              <a:t>	stud2.Show( </a:t>
            </a:r>
            <a:r>
              <a:rPr lang="en-US" altLang="zh-CN" dirty="0" smtClean="0"/>
              <a:t>);</a:t>
            </a:r>
          </a:p>
          <a:p>
            <a:r>
              <a:rPr lang="en-US" altLang="zh-CN" dirty="0" smtClean="0"/>
              <a:t>	return </a:t>
            </a:r>
            <a:r>
              <a:rPr lang="en-US" altLang="zh-CN" dirty="0"/>
              <a:t>0;</a:t>
            </a:r>
          </a:p>
          <a:p>
            <a:r>
              <a:rPr lang="en-US" altLang="zh-CN" dirty="0"/>
              <a:t>}</a:t>
            </a:r>
          </a:p>
        </p:txBody>
      </p:sp>
      <p:grpSp>
        <p:nvGrpSpPr>
          <p:cNvPr id="78876" name="Group 28"/>
          <p:cNvGrpSpPr>
            <a:grpSpLocks/>
          </p:cNvGrpSpPr>
          <p:nvPr/>
        </p:nvGrpSpPr>
        <p:grpSpPr bwMode="auto">
          <a:xfrm>
            <a:off x="685800" y="2997200"/>
            <a:ext cx="7543800" cy="2362200"/>
            <a:chOff x="432" y="1968"/>
            <a:chExt cx="4752" cy="1488"/>
          </a:xfrm>
        </p:grpSpPr>
        <p:grpSp>
          <p:nvGrpSpPr>
            <p:cNvPr id="78871" name="Group 23"/>
            <p:cNvGrpSpPr>
              <a:grpSpLocks/>
            </p:cNvGrpSpPr>
            <p:nvPr/>
          </p:nvGrpSpPr>
          <p:grpSpPr bwMode="auto">
            <a:xfrm>
              <a:off x="432" y="2393"/>
              <a:ext cx="1983" cy="1063"/>
              <a:chOff x="432" y="2441"/>
              <a:chExt cx="1983" cy="1063"/>
            </a:xfrm>
          </p:grpSpPr>
          <p:grpSp>
            <p:nvGrpSpPr>
              <p:cNvPr id="78858" name="Group 10"/>
              <p:cNvGrpSpPr>
                <a:grpSpLocks/>
              </p:cNvGrpSpPr>
              <p:nvPr/>
            </p:nvGrpSpPr>
            <p:grpSpPr bwMode="auto">
              <a:xfrm>
                <a:off x="432" y="2441"/>
                <a:ext cx="1442" cy="1063"/>
                <a:chOff x="5367" y="3312"/>
                <a:chExt cx="1680" cy="1560"/>
              </a:xfrm>
            </p:grpSpPr>
            <p:sp>
              <p:nvSpPr>
                <p:cNvPr id="78859" name="Text Box 11"/>
                <p:cNvSpPr txBox="1">
                  <a:spLocks noChangeArrowheads="1"/>
                </p:cNvSpPr>
                <p:nvPr/>
              </p:nvSpPr>
              <p:spPr bwMode="auto">
                <a:xfrm>
                  <a:off x="5472" y="3780"/>
                  <a:ext cx="147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kumimoji="0" lang="en-US" altLang="zh-CN" sz="2400"/>
                    <a:t>Nump</a:t>
                  </a:r>
                  <a:r>
                    <a:rPr kumimoji="0" lang="zh-CN" altLang="en-US" sz="2400"/>
                    <a:t>指针</a:t>
                  </a:r>
                </a:p>
                <a:p>
                  <a:pPr algn="ctr" eaLnBrk="0" hangingPunct="0"/>
                  <a:r>
                    <a:rPr kumimoji="0" lang="en-US" altLang="zh-CN" sz="2400"/>
                    <a:t>Namep</a:t>
                  </a:r>
                  <a:r>
                    <a:rPr kumimoji="0" lang="zh-CN" altLang="en-US" sz="2400"/>
                    <a:t>指针</a:t>
                  </a:r>
                </a:p>
                <a:p>
                  <a:pPr algn="ctr" eaLnBrk="0" hangingPunct="0"/>
                  <a:r>
                    <a:rPr kumimoji="0" lang="en-US" altLang="zh-CN" sz="2400"/>
                    <a:t>Score</a:t>
                  </a:r>
                  <a:r>
                    <a:rPr kumimoji="0" lang="zh-CN" altLang="en-US" sz="2400"/>
                    <a:t>整数</a:t>
                  </a:r>
                </a:p>
              </p:txBody>
            </p:sp>
            <p:sp>
              <p:nvSpPr>
                <p:cNvPr id="78860" name="Text Box 12"/>
                <p:cNvSpPr txBox="1">
                  <a:spLocks noChangeArrowheads="1"/>
                </p:cNvSpPr>
                <p:nvPr/>
              </p:nvSpPr>
              <p:spPr bwMode="auto">
                <a:xfrm>
                  <a:off x="5367" y="3312"/>
                  <a:ext cx="1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400"/>
                    <a:t>stud2</a:t>
                  </a:r>
                  <a:r>
                    <a:rPr kumimoji="0" lang="zh-CN" altLang="en-US" sz="2400"/>
                    <a:t>存储空间</a:t>
                  </a:r>
                </a:p>
              </p:txBody>
            </p:sp>
            <p:sp>
              <p:nvSpPr>
                <p:cNvPr id="78861" name="Line 13"/>
                <p:cNvSpPr>
                  <a:spLocks noChangeShapeType="1"/>
                </p:cNvSpPr>
                <p:nvPr/>
              </p:nvSpPr>
              <p:spPr bwMode="auto">
                <a:xfrm>
                  <a:off x="5472" y="4188"/>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2" name="Line 14"/>
                <p:cNvSpPr>
                  <a:spLocks noChangeShapeType="1"/>
                </p:cNvSpPr>
                <p:nvPr/>
              </p:nvSpPr>
              <p:spPr bwMode="auto">
                <a:xfrm>
                  <a:off x="5472" y="4524"/>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63" name="AutoShape 15"/>
              <p:cNvSpPr>
                <a:spLocks noChangeArrowheads="1"/>
              </p:cNvSpPr>
              <p:nvPr/>
            </p:nvSpPr>
            <p:spPr bwMode="auto">
              <a:xfrm>
                <a:off x="2055" y="2973"/>
                <a:ext cx="360" cy="212"/>
              </a:xfrm>
              <a:prstGeom prst="leftArrow">
                <a:avLst>
                  <a:gd name="adj1" fmla="val 50000"/>
                  <a:gd name="adj2" fmla="val 4245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870" name="Group 22"/>
            <p:cNvGrpSpPr>
              <a:grpSpLocks/>
            </p:cNvGrpSpPr>
            <p:nvPr/>
          </p:nvGrpSpPr>
          <p:grpSpPr bwMode="auto">
            <a:xfrm>
              <a:off x="2570" y="1968"/>
              <a:ext cx="2614" cy="1488"/>
              <a:chOff x="2570" y="2016"/>
              <a:chExt cx="2614" cy="1488"/>
            </a:xfrm>
          </p:grpSpPr>
          <p:grpSp>
            <p:nvGrpSpPr>
              <p:cNvPr id="78853" name="Group 5"/>
              <p:cNvGrpSpPr>
                <a:grpSpLocks/>
              </p:cNvGrpSpPr>
              <p:nvPr/>
            </p:nvGrpSpPr>
            <p:grpSpPr bwMode="auto">
              <a:xfrm>
                <a:off x="2570" y="2441"/>
                <a:ext cx="1442" cy="1063"/>
                <a:chOff x="5367" y="3312"/>
                <a:chExt cx="1680" cy="1560"/>
              </a:xfrm>
            </p:grpSpPr>
            <p:sp>
              <p:nvSpPr>
                <p:cNvPr id="78854" name="Text Box 6"/>
                <p:cNvSpPr txBox="1">
                  <a:spLocks noChangeArrowheads="1"/>
                </p:cNvSpPr>
                <p:nvPr/>
              </p:nvSpPr>
              <p:spPr bwMode="auto">
                <a:xfrm>
                  <a:off x="5472" y="3780"/>
                  <a:ext cx="147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kumimoji="0" lang="en-US" altLang="zh-CN" sz="2400"/>
                    <a:t>Nump</a:t>
                  </a:r>
                  <a:r>
                    <a:rPr kumimoji="0" lang="zh-CN" altLang="en-US" sz="2400"/>
                    <a:t>指针</a:t>
                  </a:r>
                </a:p>
                <a:p>
                  <a:pPr algn="ctr" eaLnBrk="0" hangingPunct="0"/>
                  <a:r>
                    <a:rPr kumimoji="0" lang="en-US" altLang="zh-CN" sz="2400"/>
                    <a:t>Namep</a:t>
                  </a:r>
                  <a:r>
                    <a:rPr kumimoji="0" lang="zh-CN" altLang="en-US" sz="2400"/>
                    <a:t>指针</a:t>
                  </a:r>
                </a:p>
                <a:p>
                  <a:pPr algn="ctr" eaLnBrk="0" hangingPunct="0"/>
                  <a:r>
                    <a:rPr kumimoji="0" lang="en-US" altLang="zh-CN" sz="2400"/>
                    <a:t>Score</a:t>
                  </a:r>
                  <a:r>
                    <a:rPr kumimoji="0" lang="zh-CN" altLang="en-US" sz="2400"/>
                    <a:t>整数</a:t>
                  </a:r>
                </a:p>
              </p:txBody>
            </p:sp>
            <p:sp>
              <p:nvSpPr>
                <p:cNvPr id="78855" name="Text Box 7"/>
                <p:cNvSpPr txBox="1">
                  <a:spLocks noChangeArrowheads="1"/>
                </p:cNvSpPr>
                <p:nvPr/>
              </p:nvSpPr>
              <p:spPr bwMode="auto">
                <a:xfrm>
                  <a:off x="5367" y="3312"/>
                  <a:ext cx="1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400"/>
                    <a:t>stud1</a:t>
                  </a:r>
                  <a:r>
                    <a:rPr kumimoji="0" lang="zh-CN" altLang="en-US" sz="2400"/>
                    <a:t>存储空间</a:t>
                  </a:r>
                </a:p>
              </p:txBody>
            </p:sp>
            <p:sp>
              <p:nvSpPr>
                <p:cNvPr id="78856" name="Line 8"/>
                <p:cNvSpPr>
                  <a:spLocks noChangeShapeType="1"/>
                </p:cNvSpPr>
                <p:nvPr/>
              </p:nvSpPr>
              <p:spPr bwMode="auto">
                <a:xfrm>
                  <a:off x="5472" y="4188"/>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9"/>
                <p:cNvSpPr>
                  <a:spLocks noChangeShapeType="1"/>
                </p:cNvSpPr>
                <p:nvPr/>
              </p:nvSpPr>
              <p:spPr bwMode="auto">
                <a:xfrm>
                  <a:off x="5472" y="4524"/>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64" name="Text Box 16"/>
              <p:cNvSpPr txBox="1">
                <a:spLocks noChangeArrowheads="1"/>
              </p:cNvSpPr>
              <p:nvPr/>
            </p:nvSpPr>
            <p:spPr bwMode="auto">
              <a:xfrm>
                <a:off x="4283" y="2016"/>
                <a:ext cx="901" cy="2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kumimoji="0" lang="en-US" altLang="zh-CN" sz="2400"/>
                  <a:t>"01201"</a:t>
                </a:r>
              </a:p>
            </p:txBody>
          </p:sp>
          <p:sp>
            <p:nvSpPr>
              <p:cNvPr id="78865" name="Text Box 17"/>
              <p:cNvSpPr txBox="1">
                <a:spLocks noChangeArrowheads="1"/>
              </p:cNvSpPr>
              <p:nvPr/>
            </p:nvSpPr>
            <p:spPr bwMode="auto">
              <a:xfrm>
                <a:off x="4283" y="2337"/>
                <a:ext cx="901" cy="2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kumimoji="0" lang="en-US" altLang="zh-CN" sz="2400"/>
                  <a:t>"Mary"</a:t>
                </a:r>
              </a:p>
            </p:txBody>
          </p:sp>
          <p:sp>
            <p:nvSpPr>
              <p:cNvPr id="78866" name="Line 18"/>
              <p:cNvSpPr>
                <a:spLocks noChangeShapeType="1"/>
              </p:cNvSpPr>
              <p:nvPr/>
            </p:nvSpPr>
            <p:spPr bwMode="auto">
              <a:xfrm flipV="1">
                <a:off x="3559" y="2122"/>
                <a:ext cx="724" cy="744"/>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7" name="Line 19"/>
              <p:cNvSpPr>
                <a:spLocks noChangeShapeType="1"/>
              </p:cNvSpPr>
              <p:nvPr/>
            </p:nvSpPr>
            <p:spPr bwMode="auto">
              <a:xfrm flipV="1">
                <a:off x="3561" y="2441"/>
                <a:ext cx="722" cy="744"/>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72" name="Group 24"/>
            <p:cNvGrpSpPr>
              <a:grpSpLocks/>
            </p:cNvGrpSpPr>
            <p:nvPr/>
          </p:nvGrpSpPr>
          <p:grpSpPr bwMode="auto">
            <a:xfrm>
              <a:off x="1668" y="1968"/>
              <a:ext cx="2615" cy="1169"/>
              <a:chOff x="1668" y="2016"/>
              <a:chExt cx="2615" cy="1169"/>
            </a:xfrm>
          </p:grpSpPr>
          <p:sp>
            <p:nvSpPr>
              <p:cNvPr id="78868" name="Line 20"/>
              <p:cNvSpPr>
                <a:spLocks noChangeShapeType="1"/>
              </p:cNvSpPr>
              <p:nvPr/>
            </p:nvSpPr>
            <p:spPr bwMode="auto">
              <a:xfrm flipV="1">
                <a:off x="1668" y="2016"/>
                <a:ext cx="2615" cy="85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9" name="Line 21"/>
              <p:cNvSpPr>
                <a:spLocks noChangeShapeType="1"/>
              </p:cNvSpPr>
              <p:nvPr/>
            </p:nvSpPr>
            <p:spPr bwMode="auto">
              <a:xfrm flipV="1">
                <a:off x="1671" y="2335"/>
                <a:ext cx="2612" cy="85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8874" name="Text Box 26"/>
          <p:cNvSpPr txBox="1">
            <a:spLocks noChangeArrowheads="1"/>
          </p:cNvSpPr>
          <p:nvPr/>
        </p:nvSpPr>
        <p:spPr bwMode="auto">
          <a:xfrm>
            <a:off x="381000" y="5588000"/>
            <a:ext cx="9159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首先撤消对象</a:t>
            </a:r>
            <a:r>
              <a:rPr lang="en-US" altLang="zh-CN">
                <a:solidFill>
                  <a:srgbClr val="FF0000"/>
                </a:solidFill>
              </a:rPr>
              <a:t>stud2</a:t>
            </a:r>
            <a:r>
              <a:rPr lang="zh-CN" altLang="en-US">
                <a:solidFill>
                  <a:srgbClr val="FF0000"/>
                </a:solidFill>
              </a:rPr>
              <a:t>，然后撤消对象</a:t>
            </a:r>
            <a:r>
              <a:rPr lang="en-US" altLang="zh-CN">
                <a:solidFill>
                  <a:srgbClr val="FF0000"/>
                </a:solidFill>
              </a:rPr>
              <a:t>stud1 </a:t>
            </a:r>
            <a:r>
              <a:rPr lang="zh-CN" altLang="en-US">
                <a:solidFill>
                  <a:srgbClr val="FF0000"/>
                </a:solidFill>
              </a:rPr>
              <a:t>，出问题！</a:t>
            </a:r>
          </a:p>
          <a:p>
            <a:r>
              <a:rPr lang="zh-CN" altLang="en-US">
                <a:solidFill>
                  <a:schemeClr val="accent2"/>
                </a:solidFill>
              </a:rPr>
              <a:t>同一对象被撤销两次。</a:t>
            </a:r>
            <a:r>
              <a:rPr lang="zh-CN" altLang="en-US">
                <a:solidFill>
                  <a:srgbClr val="FF0000"/>
                </a:solidFill>
              </a:rPr>
              <a:t> </a:t>
            </a:r>
          </a:p>
        </p:txBody>
      </p:sp>
      <p:sp>
        <p:nvSpPr>
          <p:cNvPr id="78875" name="Rectangle 27"/>
          <p:cNvSpPr>
            <a:spLocks noChangeArrowheads="1"/>
          </p:cNvSpPr>
          <p:nvPr/>
        </p:nvSpPr>
        <p:spPr bwMode="auto">
          <a:xfrm>
            <a:off x="762000" y="2997200"/>
            <a:ext cx="3641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编译器将</a:t>
            </a:r>
            <a:r>
              <a:rPr lang="en-US" altLang="zh-CN">
                <a:solidFill>
                  <a:srgbClr val="CC0000"/>
                </a:solidFill>
              </a:rPr>
              <a:t>A</a:t>
            </a:r>
            <a:r>
              <a:rPr lang="zh-CN" altLang="en-US">
                <a:solidFill>
                  <a:srgbClr val="CC0000"/>
                </a:solidFill>
              </a:rPr>
              <a:t>行处理成：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75"/>
                                        </p:tgtEl>
                                        <p:attrNameLst>
                                          <p:attrName>style.visibility</p:attrName>
                                        </p:attrNameLst>
                                      </p:cBhvr>
                                      <p:to>
                                        <p:strVal val="visible"/>
                                      </p:to>
                                    </p:set>
                                    <p:animEffect transition="in" filter="wipe(left)">
                                      <p:cBhvr>
                                        <p:cTn id="7" dur="500"/>
                                        <p:tgtEl>
                                          <p:spTgt spid="78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8876"/>
                                        </p:tgtEl>
                                        <p:attrNameLst>
                                          <p:attrName>style.visibility</p:attrName>
                                        </p:attrNameLst>
                                      </p:cBhvr>
                                      <p:to>
                                        <p:strVal val="visible"/>
                                      </p:to>
                                    </p:set>
                                    <p:animEffect transition="in" filter="strips(downRight)">
                                      <p:cBhvr>
                                        <p:cTn id="12" dur="500"/>
                                        <p:tgtEl>
                                          <p:spTgt spid="78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8874"/>
                                        </p:tgtEl>
                                        <p:attrNameLst>
                                          <p:attrName>style.visibility</p:attrName>
                                        </p:attrNameLst>
                                      </p:cBhvr>
                                      <p:to>
                                        <p:strVal val="visible"/>
                                      </p:to>
                                    </p:set>
                                    <p:animEffect transition="in" filter="strips(downLeft)">
                                      <p:cBhvr>
                                        <p:cTn id="17" dur="500"/>
                                        <p:tgtEl>
                                          <p:spTgt spid="78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4" grpId="0" autoUpdateAnimBg="0"/>
      <p:bldP spid="7887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74" name="Text Box 50"/>
          <p:cNvSpPr txBox="1">
            <a:spLocks noChangeArrowheads="1"/>
          </p:cNvSpPr>
          <p:nvPr/>
        </p:nvSpPr>
        <p:spPr bwMode="auto">
          <a:xfrm>
            <a:off x="228600" y="7620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CC0000"/>
                </a:solidFill>
              </a:rPr>
              <a:t>解决办法，在类中增加赋值 </a:t>
            </a:r>
            <a:r>
              <a:rPr lang="en-US" altLang="zh-CN">
                <a:solidFill>
                  <a:srgbClr val="CC0000"/>
                </a:solidFill>
              </a:rPr>
              <a:t>=  </a:t>
            </a:r>
            <a:r>
              <a:rPr lang="zh-CN" altLang="en-US">
                <a:solidFill>
                  <a:srgbClr val="CC0000"/>
                </a:solidFill>
              </a:rPr>
              <a:t>重载函数：</a:t>
            </a:r>
          </a:p>
        </p:txBody>
      </p:sp>
      <p:sp>
        <p:nvSpPr>
          <p:cNvPr id="52282" name="Text Box 58"/>
          <p:cNvSpPr txBox="1">
            <a:spLocks noChangeArrowheads="1"/>
          </p:cNvSpPr>
          <p:nvPr/>
        </p:nvSpPr>
        <p:spPr bwMode="auto">
          <a:xfrm>
            <a:off x="0" y="533400"/>
            <a:ext cx="9337813" cy="640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t>Student &amp; operator=(</a:t>
            </a:r>
            <a:r>
              <a:rPr lang="en-US" altLang="zh-CN" sz="2400" dirty="0" err="1"/>
              <a:t>const</a:t>
            </a:r>
            <a:r>
              <a:rPr lang="en-US" altLang="zh-CN" sz="2400" dirty="0"/>
              <a:t> Student &amp;stud) </a:t>
            </a:r>
            <a:r>
              <a:rPr lang="en-US" altLang="zh-CN" sz="2200" dirty="0">
                <a:solidFill>
                  <a:schemeClr val="accent2"/>
                </a:solidFill>
              </a:rPr>
              <a:t>// </a:t>
            </a:r>
            <a:r>
              <a:rPr lang="zh-CN" altLang="en-US" sz="2200" dirty="0">
                <a:solidFill>
                  <a:schemeClr val="accent2"/>
                </a:solidFill>
              </a:rPr>
              <a:t>返回值为对象自身的引用</a:t>
            </a:r>
            <a:r>
              <a:rPr lang="zh-CN" altLang="en-US" sz="2400" dirty="0"/>
              <a:t> </a:t>
            </a:r>
          </a:p>
          <a:p>
            <a:pPr>
              <a:lnSpc>
                <a:spcPct val="90000"/>
              </a:lnSpc>
            </a:pPr>
            <a:r>
              <a:rPr lang="en-US" altLang="zh-CN" sz="2400" dirty="0" smtClean="0"/>
              <a:t>{  if </a:t>
            </a:r>
            <a:r>
              <a:rPr lang="en-US" altLang="zh-CN" sz="2400" dirty="0"/>
              <a:t>(this == &amp;stud) return *this</a:t>
            </a:r>
            <a:r>
              <a:rPr lang="en-US" altLang="zh-CN" sz="2400" dirty="0" smtClean="0"/>
              <a:t>;  </a:t>
            </a:r>
            <a:r>
              <a:rPr lang="en-US" altLang="zh-CN" sz="2400" dirty="0" smtClean="0">
                <a:solidFill>
                  <a:srgbClr val="0000FF"/>
                </a:solidFill>
              </a:rPr>
              <a:t>// </a:t>
            </a:r>
            <a:r>
              <a:rPr lang="en-US" altLang="zh-CN" sz="2400" dirty="0">
                <a:solidFill>
                  <a:srgbClr val="0000FF"/>
                </a:solidFill>
              </a:rPr>
              <a:t>B</a:t>
            </a:r>
            <a:r>
              <a:rPr lang="zh-CN" altLang="en-US" sz="2400" dirty="0">
                <a:solidFill>
                  <a:srgbClr val="0000FF"/>
                </a:solidFill>
              </a:rPr>
              <a:t>，处理对象自身赋值</a:t>
            </a:r>
          </a:p>
          <a:p>
            <a:pPr>
              <a:lnSpc>
                <a:spcPct val="90000"/>
              </a:lnSpc>
            </a:pPr>
            <a:r>
              <a:rPr lang="en-US" altLang="zh-CN" sz="2400" dirty="0" smtClean="0"/>
              <a:t>    </a:t>
            </a:r>
            <a:r>
              <a:rPr lang="en-US" altLang="zh-CN" sz="2400" dirty="0"/>
              <a:t>if(</a:t>
            </a:r>
            <a:r>
              <a:rPr lang="en-US" altLang="zh-CN" sz="2400" dirty="0" err="1"/>
              <a:t>Nump</a:t>
            </a:r>
            <a:r>
              <a:rPr lang="en-US" altLang="zh-CN" sz="2400" dirty="0"/>
              <a:t>)delete [ ]</a:t>
            </a:r>
            <a:r>
              <a:rPr lang="en-US" altLang="zh-CN" sz="2400" dirty="0" err="1"/>
              <a:t>Nump</a:t>
            </a:r>
            <a:r>
              <a:rPr lang="en-US" altLang="zh-CN" sz="2400" dirty="0"/>
              <a:t>;        </a:t>
            </a:r>
            <a:r>
              <a:rPr lang="en-US" altLang="zh-CN" sz="2400" dirty="0">
                <a:solidFill>
                  <a:schemeClr val="accent2"/>
                </a:solidFill>
              </a:rPr>
              <a:t>// </a:t>
            </a:r>
            <a:r>
              <a:rPr lang="en-US" altLang="zh-CN" sz="2400" dirty="0" smtClean="0">
                <a:solidFill>
                  <a:schemeClr val="accent2"/>
                </a:solidFill>
              </a:rPr>
              <a:t>C</a:t>
            </a:r>
            <a:r>
              <a:rPr lang="zh-CN" altLang="en-US" sz="2400" dirty="0" smtClean="0">
                <a:solidFill>
                  <a:schemeClr val="accent2"/>
                </a:solidFill>
              </a:rPr>
              <a:t>，释放</a:t>
            </a:r>
            <a:r>
              <a:rPr lang="zh-CN" altLang="en-US" sz="2400" dirty="0">
                <a:solidFill>
                  <a:schemeClr val="accent2"/>
                </a:solidFill>
              </a:rPr>
              <a:t>对象自身的原串空间</a:t>
            </a:r>
            <a:r>
              <a:rPr lang="zh-CN" altLang="en-US" sz="2400" dirty="0"/>
              <a:t> </a:t>
            </a:r>
          </a:p>
          <a:p>
            <a:pPr>
              <a:lnSpc>
                <a:spcPct val="90000"/>
              </a:lnSpc>
            </a:pPr>
            <a:r>
              <a:rPr lang="zh-CN" altLang="en-US" sz="2400" dirty="0"/>
              <a:t>    </a:t>
            </a:r>
            <a:r>
              <a:rPr lang="en-US" altLang="zh-CN" sz="2400" dirty="0"/>
              <a:t>if(</a:t>
            </a:r>
            <a:r>
              <a:rPr lang="en-US" altLang="zh-CN" sz="2400" dirty="0" err="1"/>
              <a:t>Namep</a:t>
            </a:r>
            <a:r>
              <a:rPr lang="en-US" altLang="zh-CN" sz="2400" dirty="0"/>
              <a:t>)delete [ ]</a:t>
            </a:r>
            <a:r>
              <a:rPr lang="en-US" altLang="zh-CN" sz="2400" dirty="0" err="1"/>
              <a:t>Namep</a:t>
            </a:r>
            <a:r>
              <a:rPr lang="en-US" altLang="zh-CN" sz="2400" dirty="0"/>
              <a:t>;      </a:t>
            </a:r>
            <a:r>
              <a:rPr lang="en-US" altLang="zh-CN" sz="2400" dirty="0">
                <a:solidFill>
                  <a:schemeClr val="accent2"/>
                </a:solidFill>
              </a:rPr>
              <a:t>// </a:t>
            </a:r>
            <a:r>
              <a:rPr lang="en-US" altLang="zh-CN" sz="2400" dirty="0" smtClean="0">
                <a:solidFill>
                  <a:schemeClr val="accent2"/>
                </a:solidFill>
              </a:rPr>
              <a:t>D</a:t>
            </a:r>
            <a:r>
              <a:rPr lang="zh-CN" altLang="en-US" sz="2400" dirty="0" smtClean="0">
                <a:solidFill>
                  <a:schemeClr val="accent2"/>
                </a:solidFill>
              </a:rPr>
              <a:t>，释放</a:t>
            </a:r>
            <a:r>
              <a:rPr lang="zh-CN" altLang="en-US" sz="2400" dirty="0">
                <a:solidFill>
                  <a:schemeClr val="accent2"/>
                </a:solidFill>
              </a:rPr>
              <a:t>对象自身的原串空间</a:t>
            </a:r>
          </a:p>
          <a:p>
            <a:pPr>
              <a:lnSpc>
                <a:spcPct val="90000"/>
              </a:lnSpc>
            </a:pPr>
            <a:r>
              <a:rPr lang="zh-CN" altLang="en-US" sz="2400" dirty="0"/>
              <a:t>    </a:t>
            </a:r>
            <a:r>
              <a:rPr lang="en-US" altLang="zh-CN" sz="2400" dirty="0"/>
              <a:t>if(</a:t>
            </a:r>
            <a:r>
              <a:rPr lang="en-US" altLang="zh-CN" sz="2400" dirty="0" err="1"/>
              <a:t>stud.Nump</a:t>
            </a:r>
            <a:r>
              <a:rPr lang="en-US" altLang="zh-CN" sz="2400" dirty="0"/>
              <a:t>) </a:t>
            </a:r>
            <a:r>
              <a:rPr lang="en-US" altLang="zh-CN" sz="2400" dirty="0">
                <a:solidFill>
                  <a:schemeClr val="accent2"/>
                </a:solidFill>
              </a:rPr>
              <a:t>// </a:t>
            </a:r>
            <a:r>
              <a:rPr lang="zh-CN" altLang="en-US" sz="2400" dirty="0">
                <a:solidFill>
                  <a:schemeClr val="accent2"/>
                </a:solidFill>
              </a:rPr>
              <a:t>根据赋值对象的空间大小给被赋值对象分配空间</a:t>
            </a:r>
            <a:r>
              <a:rPr lang="zh-CN" altLang="en-US" sz="2400" dirty="0"/>
              <a:t> </a:t>
            </a:r>
          </a:p>
          <a:p>
            <a:pPr>
              <a:lnSpc>
                <a:spcPct val="90000"/>
              </a:lnSpc>
            </a:pPr>
            <a:r>
              <a:rPr lang="zh-CN" altLang="en-US" sz="2400" dirty="0"/>
              <a:t>    </a:t>
            </a:r>
            <a:r>
              <a:rPr lang="en-US" altLang="zh-CN" sz="2400" dirty="0"/>
              <a:t>{</a:t>
            </a:r>
          </a:p>
          <a:p>
            <a:pPr>
              <a:lnSpc>
                <a:spcPct val="90000"/>
              </a:lnSpc>
            </a:pPr>
            <a:r>
              <a:rPr lang="en-US" altLang="zh-CN" sz="2400" dirty="0"/>
              <a:t> 	</a:t>
            </a:r>
            <a:r>
              <a:rPr lang="en-US" altLang="zh-CN" sz="2400" dirty="0" err="1"/>
              <a:t>Nump</a:t>
            </a:r>
            <a:r>
              <a:rPr lang="en-US" altLang="zh-CN" sz="2400" dirty="0"/>
              <a:t> = new char[</a:t>
            </a:r>
            <a:r>
              <a:rPr lang="en-US" altLang="zh-CN" sz="2400" dirty="0" err="1"/>
              <a:t>strlen</a:t>
            </a:r>
            <a:r>
              <a:rPr lang="en-US" altLang="zh-CN" sz="2400" dirty="0"/>
              <a:t>(</a:t>
            </a:r>
            <a:r>
              <a:rPr lang="en-US" altLang="zh-CN" sz="2400" dirty="0" err="1"/>
              <a:t>stud.Nump</a:t>
            </a:r>
            <a:r>
              <a:rPr lang="en-US" altLang="zh-CN" sz="2400" dirty="0"/>
              <a:t>)+1];</a:t>
            </a:r>
          </a:p>
          <a:p>
            <a:pPr>
              <a:lnSpc>
                <a:spcPct val="90000"/>
              </a:lnSpc>
            </a:pPr>
            <a:r>
              <a:rPr lang="en-US" altLang="zh-CN" sz="2400" dirty="0"/>
              <a:t>	</a:t>
            </a:r>
            <a:r>
              <a:rPr lang="en-US" altLang="zh-CN" sz="2400" dirty="0" err="1"/>
              <a:t>strcpy</a:t>
            </a:r>
            <a:r>
              <a:rPr lang="en-US" altLang="zh-CN" sz="2400" dirty="0"/>
              <a:t>(</a:t>
            </a:r>
            <a:r>
              <a:rPr lang="en-US" altLang="zh-CN" sz="2400" dirty="0" err="1"/>
              <a:t>Nump</a:t>
            </a:r>
            <a:r>
              <a:rPr lang="en-US" altLang="zh-CN" sz="2400" dirty="0"/>
              <a:t>, </a:t>
            </a:r>
            <a:r>
              <a:rPr lang="en-US" altLang="zh-CN" sz="2400" dirty="0" err="1"/>
              <a:t>stud.Nump</a:t>
            </a:r>
            <a:r>
              <a:rPr lang="en-US" altLang="zh-CN" sz="2400" dirty="0"/>
              <a:t>);</a:t>
            </a:r>
          </a:p>
          <a:p>
            <a:pPr>
              <a:lnSpc>
                <a:spcPct val="90000"/>
              </a:lnSpc>
            </a:pPr>
            <a:r>
              <a:rPr lang="en-US" altLang="zh-CN" sz="2400" dirty="0"/>
              <a:t>    }</a:t>
            </a:r>
          </a:p>
          <a:p>
            <a:pPr>
              <a:lnSpc>
                <a:spcPct val="90000"/>
              </a:lnSpc>
            </a:pPr>
            <a:r>
              <a:rPr lang="en-US" altLang="zh-CN" sz="2400" dirty="0"/>
              <a:t>    else </a:t>
            </a:r>
            <a:r>
              <a:rPr lang="en-US" altLang="zh-CN" sz="2400" dirty="0" err="1"/>
              <a:t>Nump</a:t>
            </a:r>
            <a:r>
              <a:rPr lang="en-US" altLang="zh-CN" sz="2400" dirty="0"/>
              <a:t>=NULL;</a:t>
            </a:r>
          </a:p>
          <a:p>
            <a:pPr>
              <a:lnSpc>
                <a:spcPct val="90000"/>
              </a:lnSpc>
            </a:pPr>
            <a:r>
              <a:rPr lang="en-US" altLang="zh-CN" sz="2400" dirty="0"/>
              <a:t>    if(</a:t>
            </a:r>
            <a:r>
              <a:rPr lang="en-US" altLang="zh-CN" sz="2400" dirty="0" err="1"/>
              <a:t>stud.Namep</a:t>
            </a:r>
            <a:r>
              <a:rPr lang="en-US" altLang="zh-CN" sz="2400" dirty="0"/>
              <a:t>) </a:t>
            </a:r>
            <a:r>
              <a:rPr lang="en-US" altLang="zh-CN" sz="2400" dirty="0">
                <a:solidFill>
                  <a:schemeClr val="accent2"/>
                </a:solidFill>
              </a:rPr>
              <a:t>// </a:t>
            </a:r>
            <a:r>
              <a:rPr lang="zh-CN" altLang="en-US" sz="2400" dirty="0">
                <a:solidFill>
                  <a:schemeClr val="accent2"/>
                </a:solidFill>
              </a:rPr>
              <a:t>根据赋值对象的空间大小给被赋值对象分配空间</a:t>
            </a:r>
          </a:p>
          <a:p>
            <a:pPr>
              <a:lnSpc>
                <a:spcPct val="90000"/>
              </a:lnSpc>
            </a:pPr>
            <a:r>
              <a:rPr lang="zh-CN" altLang="en-US" sz="2400" dirty="0"/>
              <a:t>    </a:t>
            </a:r>
            <a:r>
              <a:rPr lang="en-US" altLang="zh-CN" sz="2400" dirty="0"/>
              <a:t>{</a:t>
            </a:r>
          </a:p>
          <a:p>
            <a:pPr>
              <a:lnSpc>
                <a:spcPct val="90000"/>
              </a:lnSpc>
            </a:pPr>
            <a:r>
              <a:rPr lang="en-US" altLang="zh-CN" sz="2400" dirty="0"/>
              <a:t>	</a:t>
            </a:r>
            <a:r>
              <a:rPr lang="en-US" altLang="zh-CN" sz="2400" dirty="0" err="1"/>
              <a:t>Namep</a:t>
            </a:r>
            <a:r>
              <a:rPr lang="en-US" altLang="zh-CN" sz="2400" dirty="0"/>
              <a:t> = new char[</a:t>
            </a:r>
            <a:r>
              <a:rPr lang="en-US" altLang="zh-CN" sz="2400" dirty="0" err="1"/>
              <a:t>strlen</a:t>
            </a:r>
            <a:r>
              <a:rPr lang="en-US" altLang="zh-CN" sz="2400" dirty="0"/>
              <a:t>(</a:t>
            </a:r>
            <a:r>
              <a:rPr lang="en-US" altLang="zh-CN" sz="2400" dirty="0" err="1"/>
              <a:t>stud.Namep</a:t>
            </a:r>
            <a:r>
              <a:rPr lang="en-US" altLang="zh-CN" sz="2400" dirty="0"/>
              <a:t>)+1];</a:t>
            </a:r>
          </a:p>
          <a:p>
            <a:pPr>
              <a:lnSpc>
                <a:spcPct val="90000"/>
              </a:lnSpc>
            </a:pPr>
            <a:r>
              <a:rPr lang="en-US" altLang="zh-CN" sz="2400" dirty="0"/>
              <a:t>	</a:t>
            </a:r>
            <a:r>
              <a:rPr lang="en-US" altLang="zh-CN" sz="2400" dirty="0" err="1"/>
              <a:t>strcpy</a:t>
            </a:r>
            <a:r>
              <a:rPr lang="en-US" altLang="zh-CN" sz="2400" dirty="0"/>
              <a:t>(</a:t>
            </a:r>
            <a:r>
              <a:rPr lang="en-US" altLang="zh-CN" sz="2400" dirty="0" err="1"/>
              <a:t>Namep</a:t>
            </a:r>
            <a:r>
              <a:rPr lang="en-US" altLang="zh-CN" sz="2400" dirty="0"/>
              <a:t>, </a:t>
            </a:r>
            <a:r>
              <a:rPr lang="en-US" altLang="zh-CN" sz="2400" dirty="0" err="1"/>
              <a:t>stud.Namep</a:t>
            </a:r>
            <a:r>
              <a:rPr lang="en-US" altLang="zh-CN" sz="2400" dirty="0"/>
              <a:t>);</a:t>
            </a:r>
          </a:p>
          <a:p>
            <a:pPr>
              <a:lnSpc>
                <a:spcPct val="90000"/>
              </a:lnSpc>
            </a:pPr>
            <a:r>
              <a:rPr lang="en-US" altLang="zh-CN" sz="2400" dirty="0"/>
              <a:t>    }</a:t>
            </a:r>
          </a:p>
          <a:p>
            <a:pPr>
              <a:lnSpc>
                <a:spcPct val="90000"/>
              </a:lnSpc>
            </a:pPr>
            <a:r>
              <a:rPr lang="en-US" altLang="zh-CN" sz="2400" dirty="0"/>
              <a:t>    else </a:t>
            </a:r>
            <a:r>
              <a:rPr lang="en-US" altLang="zh-CN" sz="2400" dirty="0" err="1"/>
              <a:t>Namep</a:t>
            </a:r>
            <a:r>
              <a:rPr lang="en-US" altLang="zh-CN" sz="2400" dirty="0"/>
              <a:t>=NULL;</a:t>
            </a:r>
          </a:p>
          <a:p>
            <a:pPr>
              <a:lnSpc>
                <a:spcPct val="90000"/>
              </a:lnSpc>
            </a:pPr>
            <a:r>
              <a:rPr lang="en-US" altLang="zh-CN" sz="2400" dirty="0"/>
              <a:t>    Score=</a:t>
            </a:r>
            <a:r>
              <a:rPr lang="en-US" altLang="zh-CN" sz="2400" dirty="0" err="1"/>
              <a:t>stud.Score</a:t>
            </a:r>
            <a:r>
              <a:rPr lang="en-US" altLang="zh-CN" sz="2400" dirty="0"/>
              <a:t>;</a:t>
            </a:r>
          </a:p>
          <a:p>
            <a:pPr>
              <a:lnSpc>
                <a:spcPct val="90000"/>
              </a:lnSpc>
            </a:pPr>
            <a:r>
              <a:rPr lang="en-US" altLang="zh-CN" sz="2400" dirty="0"/>
              <a:t>    return *this;                    </a:t>
            </a:r>
            <a:r>
              <a:rPr lang="en-US" altLang="zh-CN" sz="2400" dirty="0">
                <a:solidFill>
                  <a:schemeClr val="accent2"/>
                </a:solidFill>
              </a:rPr>
              <a:t>// *this</a:t>
            </a:r>
            <a:r>
              <a:rPr lang="zh-CN" altLang="en-US" sz="2400" dirty="0">
                <a:solidFill>
                  <a:schemeClr val="accent2"/>
                </a:solidFill>
              </a:rPr>
              <a:t>是对象自身 </a:t>
            </a:r>
          </a:p>
          <a:p>
            <a:pPr>
              <a:lnSpc>
                <a:spcPct val="90000"/>
              </a:lnSpc>
            </a:pPr>
            <a:r>
              <a:rPr lang="en-US" altLang="zh-CN" sz="2400" dirty="0"/>
              <a:t>} </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Text Box 11"/>
          <p:cNvSpPr txBox="1">
            <a:spLocks noChangeArrowheads="1"/>
          </p:cNvSpPr>
          <p:nvPr/>
        </p:nvSpPr>
        <p:spPr bwMode="auto">
          <a:xfrm>
            <a:off x="381000" y="22860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CC0000"/>
                </a:solidFill>
              </a:rPr>
              <a:t>第 </a:t>
            </a:r>
            <a:r>
              <a:rPr lang="en-US" altLang="zh-CN" sz="3200">
                <a:solidFill>
                  <a:srgbClr val="CC0000"/>
                </a:solidFill>
              </a:rPr>
              <a:t>13 </a:t>
            </a:r>
            <a:r>
              <a:rPr lang="zh-CN" altLang="en-US" sz="3200">
                <a:solidFill>
                  <a:srgbClr val="CC0000"/>
                </a:solidFill>
              </a:rPr>
              <a:t>章    多态性 </a:t>
            </a:r>
          </a:p>
        </p:txBody>
      </p:sp>
      <p:sp>
        <p:nvSpPr>
          <p:cNvPr id="5133" name="Text Box 13"/>
          <p:cNvSpPr txBox="1">
            <a:spLocks noChangeArrowheads="1"/>
          </p:cNvSpPr>
          <p:nvPr/>
        </p:nvSpPr>
        <p:spPr bwMode="auto">
          <a:xfrm>
            <a:off x="146050" y="958850"/>
            <a:ext cx="6662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多态性是实现 </a:t>
            </a:r>
            <a:r>
              <a:rPr lang="en-US" altLang="zh-CN"/>
              <a:t>OOP </a:t>
            </a:r>
            <a:r>
              <a:rPr lang="zh-CN" altLang="en-US"/>
              <a:t>的关键技术之一。</a:t>
            </a:r>
          </a:p>
        </p:txBody>
      </p:sp>
      <p:sp>
        <p:nvSpPr>
          <p:cNvPr id="5134" name="Text Box 14"/>
          <p:cNvSpPr txBox="1">
            <a:spLocks noChangeArrowheads="1"/>
          </p:cNvSpPr>
          <p:nvPr/>
        </p:nvSpPr>
        <p:spPr bwMode="auto">
          <a:xfrm>
            <a:off x="146050" y="1568450"/>
            <a:ext cx="53070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在</a:t>
            </a:r>
            <a:r>
              <a:rPr lang="en-US" altLang="zh-CN"/>
              <a:t>C++</a:t>
            </a:r>
            <a:r>
              <a:rPr lang="zh-CN" altLang="en-US"/>
              <a:t>中，多态性分为两种：</a:t>
            </a:r>
          </a:p>
          <a:p>
            <a:pPr>
              <a:buClr>
                <a:srgbClr val="CC66FF"/>
              </a:buClr>
              <a:buSzPct val="130000"/>
              <a:buFont typeface="Monotype Sorts" pitchFamily="2" charset="2"/>
              <a:buNone/>
            </a:pPr>
            <a:r>
              <a:rPr lang="zh-CN" altLang="en-US"/>
              <a:t>             </a:t>
            </a:r>
            <a:r>
              <a:rPr lang="zh-CN" altLang="en-US">
                <a:solidFill>
                  <a:srgbClr val="FF0000"/>
                </a:solidFill>
              </a:rPr>
              <a:t>①</a:t>
            </a:r>
            <a:r>
              <a:rPr lang="zh-CN" altLang="en-US"/>
              <a:t>静态多态   </a:t>
            </a:r>
            <a:r>
              <a:rPr lang="zh-CN" altLang="en-US">
                <a:solidFill>
                  <a:srgbClr val="FF0000"/>
                </a:solidFill>
              </a:rPr>
              <a:t>②</a:t>
            </a:r>
            <a:r>
              <a:rPr lang="zh-CN" altLang="en-US"/>
              <a:t>动态多态</a:t>
            </a:r>
          </a:p>
        </p:txBody>
      </p:sp>
      <p:sp>
        <p:nvSpPr>
          <p:cNvPr id="5135" name="Text Box 15"/>
          <p:cNvSpPr txBox="1">
            <a:spLocks noChangeArrowheads="1"/>
          </p:cNvSpPr>
          <p:nvPr/>
        </p:nvSpPr>
        <p:spPr bwMode="auto">
          <a:xfrm>
            <a:off x="146050" y="2590800"/>
            <a:ext cx="7791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函数重载和运算符重载属于静态多态。</a:t>
            </a:r>
          </a:p>
          <a:p>
            <a:pPr lvl="1">
              <a:buClr>
                <a:schemeClr val="accent1"/>
              </a:buClr>
              <a:buSzPct val="130000"/>
              <a:buFont typeface="Wingdings" pitchFamily="2" charset="2"/>
              <a:buChar char="Ø"/>
            </a:pPr>
            <a:r>
              <a:rPr lang="zh-CN" altLang="en-US"/>
              <a:t>函数重载：相同函数名可以完成不同功能。</a:t>
            </a:r>
          </a:p>
          <a:p>
            <a:pPr lvl="1">
              <a:buClr>
                <a:schemeClr val="accent1"/>
              </a:buClr>
              <a:buSzPct val="130000"/>
              <a:buFont typeface="Wingdings" pitchFamily="2" charset="2"/>
              <a:buChar char="Ø"/>
            </a:pPr>
            <a:r>
              <a:rPr lang="zh-CN" altLang="en-US"/>
              <a:t>运算符重载：相同运算符完成不同功能。</a:t>
            </a:r>
          </a:p>
        </p:txBody>
      </p:sp>
      <p:sp>
        <p:nvSpPr>
          <p:cNvPr id="5136" name="Text Box 16"/>
          <p:cNvSpPr txBox="1">
            <a:spLocks noChangeArrowheads="1"/>
          </p:cNvSpPr>
          <p:nvPr/>
        </p:nvSpPr>
        <p:spPr bwMode="auto">
          <a:xfrm>
            <a:off x="146050" y="4038600"/>
            <a:ext cx="7858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solidFill>
                  <a:srgbClr val="FF0000"/>
                </a:solidFill>
              </a:rPr>
              <a:t>动态多态</a:t>
            </a:r>
            <a:r>
              <a:rPr lang="zh-CN" altLang="en-US"/>
              <a:t>是指：程序执行过程中确定的关系，</a:t>
            </a:r>
          </a:p>
          <a:p>
            <a:pPr>
              <a:buClr>
                <a:srgbClr val="CC66FF"/>
              </a:buClr>
              <a:buSzPct val="130000"/>
              <a:buFont typeface="Monotype Sorts" pitchFamily="2" charset="2"/>
              <a:buNone/>
            </a:pPr>
            <a:r>
              <a:rPr lang="zh-CN" altLang="en-US"/>
              <a:t>      如动态确定函数的调用关系。</a:t>
            </a:r>
          </a:p>
        </p:txBody>
      </p:sp>
      <p:sp>
        <p:nvSpPr>
          <p:cNvPr id="5137" name="Text Box 17"/>
          <p:cNvSpPr txBox="1">
            <a:spLocks noChangeArrowheads="1"/>
          </p:cNvSpPr>
          <p:nvPr/>
        </p:nvSpPr>
        <p:spPr bwMode="auto">
          <a:xfrm>
            <a:off x="146050" y="5097463"/>
            <a:ext cx="6432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solidFill>
                  <a:srgbClr val="FF0000"/>
                </a:solidFill>
              </a:rPr>
              <a:t>运行时的多态（动态多态）</a:t>
            </a:r>
          </a:p>
          <a:p>
            <a:pPr>
              <a:buClr>
                <a:srgbClr val="CC66FF"/>
              </a:buClr>
              <a:buSzPct val="130000"/>
              <a:buFont typeface="Monotype Sorts" pitchFamily="2" charset="2"/>
              <a:buNone/>
            </a:pPr>
            <a:r>
              <a:rPr lang="zh-CN" altLang="en-US"/>
              <a:t>      是通过类的继承和虚函数来实现的。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33"/>
                                        </p:tgtEl>
                                        <p:attrNameLst>
                                          <p:attrName>style.visibility</p:attrName>
                                        </p:attrNameLst>
                                      </p:cBhvr>
                                      <p:to>
                                        <p:strVal val="visible"/>
                                      </p:to>
                                    </p:set>
                                    <p:animEffect transition="in" filter="strips(downRight)">
                                      <p:cBhvr>
                                        <p:cTn id="7" dur="500"/>
                                        <p:tgtEl>
                                          <p:spTgt spid="5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34"/>
                                        </p:tgtEl>
                                        <p:attrNameLst>
                                          <p:attrName>style.visibility</p:attrName>
                                        </p:attrNameLst>
                                      </p:cBhvr>
                                      <p:to>
                                        <p:strVal val="visible"/>
                                      </p:to>
                                    </p:set>
                                    <p:animEffect transition="in" filter="strips(downRight)">
                                      <p:cBhvr>
                                        <p:cTn id="12" dur="500"/>
                                        <p:tgtEl>
                                          <p:spTgt spid="5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135"/>
                                        </p:tgtEl>
                                        <p:attrNameLst>
                                          <p:attrName>style.visibility</p:attrName>
                                        </p:attrNameLst>
                                      </p:cBhvr>
                                      <p:to>
                                        <p:strVal val="visible"/>
                                      </p:to>
                                    </p:set>
                                    <p:animEffect transition="in" filter="strips(downRight)">
                                      <p:cBhvr>
                                        <p:cTn id="17" dur="500"/>
                                        <p:tgtEl>
                                          <p:spTgt spid="5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136"/>
                                        </p:tgtEl>
                                        <p:attrNameLst>
                                          <p:attrName>style.visibility</p:attrName>
                                        </p:attrNameLst>
                                      </p:cBhvr>
                                      <p:to>
                                        <p:strVal val="visible"/>
                                      </p:to>
                                    </p:set>
                                    <p:animEffect transition="in" filter="strips(downRight)">
                                      <p:cBhvr>
                                        <p:cTn id="22" dur="500"/>
                                        <p:tgtEl>
                                          <p:spTgt spid="5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137"/>
                                        </p:tgtEl>
                                        <p:attrNameLst>
                                          <p:attrName>style.visibility</p:attrName>
                                        </p:attrNameLst>
                                      </p:cBhvr>
                                      <p:to>
                                        <p:strVal val="visible"/>
                                      </p:to>
                                    </p:set>
                                    <p:animEffect transition="in" filter="strips(downRight)">
                                      <p:cBhvr>
                                        <p:cTn id="27" dur="500"/>
                                        <p:tgtEl>
                                          <p:spTgt spid="5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3" grpId="0" autoUpdateAnimBg="0"/>
      <p:bldP spid="5134" grpId="0" autoUpdateAnimBg="0"/>
      <p:bldP spid="5135" grpId="0" autoUpdateAnimBg="0"/>
      <p:bldP spid="5136" grpId="0" autoUpdateAnimBg="0"/>
      <p:bldP spid="513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9" name="Group 3"/>
          <p:cNvGrpSpPr>
            <a:grpSpLocks/>
          </p:cNvGrpSpPr>
          <p:nvPr/>
        </p:nvGrpSpPr>
        <p:grpSpPr bwMode="auto">
          <a:xfrm>
            <a:off x="304800" y="2362200"/>
            <a:ext cx="8534400" cy="2362200"/>
            <a:chOff x="432" y="816"/>
            <a:chExt cx="5376" cy="1488"/>
          </a:xfrm>
        </p:grpSpPr>
        <p:grpSp>
          <p:nvGrpSpPr>
            <p:cNvPr id="116740" name="Group 4"/>
            <p:cNvGrpSpPr>
              <a:grpSpLocks/>
            </p:cNvGrpSpPr>
            <p:nvPr/>
          </p:nvGrpSpPr>
          <p:grpSpPr bwMode="auto">
            <a:xfrm>
              <a:off x="432" y="1241"/>
              <a:ext cx="1442" cy="1063"/>
              <a:chOff x="5367" y="3312"/>
              <a:chExt cx="1680" cy="1560"/>
            </a:xfrm>
          </p:grpSpPr>
          <p:sp>
            <p:nvSpPr>
              <p:cNvPr id="116741" name="Text Box 5"/>
              <p:cNvSpPr txBox="1">
                <a:spLocks noChangeArrowheads="1"/>
              </p:cNvSpPr>
              <p:nvPr/>
            </p:nvSpPr>
            <p:spPr bwMode="auto">
              <a:xfrm>
                <a:off x="5472" y="3780"/>
                <a:ext cx="147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kumimoji="0" lang="en-US" altLang="zh-CN" sz="2400">
                    <a:ea typeface="宋体" pitchFamily="2" charset="-122"/>
                  </a:rPr>
                  <a:t>Nump</a:t>
                </a:r>
                <a:r>
                  <a:rPr kumimoji="0" lang="zh-CN" altLang="en-US" sz="2400">
                    <a:ea typeface="宋体" pitchFamily="2" charset="-122"/>
                  </a:rPr>
                  <a:t>指针</a:t>
                </a:r>
              </a:p>
              <a:p>
                <a:pPr algn="ctr" eaLnBrk="0" hangingPunct="0"/>
                <a:r>
                  <a:rPr kumimoji="0" lang="en-US" altLang="zh-CN" sz="2400">
                    <a:ea typeface="宋体" pitchFamily="2" charset="-122"/>
                  </a:rPr>
                  <a:t>Namep</a:t>
                </a:r>
                <a:r>
                  <a:rPr kumimoji="0" lang="zh-CN" altLang="en-US" sz="2400">
                    <a:ea typeface="宋体" pitchFamily="2" charset="-122"/>
                  </a:rPr>
                  <a:t>指针</a:t>
                </a:r>
              </a:p>
              <a:p>
                <a:pPr algn="ctr" eaLnBrk="0" hangingPunct="0"/>
                <a:r>
                  <a:rPr kumimoji="0" lang="en-US" altLang="zh-CN" sz="2400">
                    <a:ea typeface="宋体" pitchFamily="2" charset="-122"/>
                  </a:rPr>
                  <a:t>Score</a:t>
                </a:r>
                <a:r>
                  <a:rPr kumimoji="0" lang="zh-CN" altLang="en-US" sz="2400">
                    <a:ea typeface="宋体" pitchFamily="2" charset="-122"/>
                  </a:rPr>
                  <a:t>整数</a:t>
                </a:r>
              </a:p>
            </p:txBody>
          </p:sp>
          <p:sp>
            <p:nvSpPr>
              <p:cNvPr id="116742" name="Text Box 6"/>
              <p:cNvSpPr txBox="1">
                <a:spLocks noChangeArrowheads="1"/>
              </p:cNvSpPr>
              <p:nvPr/>
            </p:nvSpPr>
            <p:spPr bwMode="auto">
              <a:xfrm>
                <a:off x="5367" y="3312"/>
                <a:ext cx="1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400">
                    <a:solidFill>
                      <a:schemeClr val="accent2"/>
                    </a:solidFill>
                    <a:ea typeface="宋体" pitchFamily="2" charset="-122"/>
                  </a:rPr>
                  <a:t>stud2</a:t>
                </a:r>
                <a:r>
                  <a:rPr kumimoji="0" lang="zh-CN" altLang="en-US" sz="2400">
                    <a:solidFill>
                      <a:schemeClr val="accent2"/>
                    </a:solidFill>
                    <a:ea typeface="宋体" pitchFamily="2" charset="-122"/>
                  </a:rPr>
                  <a:t>存储空间</a:t>
                </a:r>
              </a:p>
            </p:txBody>
          </p:sp>
          <p:sp>
            <p:nvSpPr>
              <p:cNvPr id="116743" name="Line 7"/>
              <p:cNvSpPr>
                <a:spLocks noChangeShapeType="1"/>
              </p:cNvSpPr>
              <p:nvPr/>
            </p:nvSpPr>
            <p:spPr bwMode="auto">
              <a:xfrm>
                <a:off x="5472" y="4188"/>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4" name="Line 8"/>
              <p:cNvSpPr>
                <a:spLocks noChangeShapeType="1"/>
              </p:cNvSpPr>
              <p:nvPr/>
            </p:nvSpPr>
            <p:spPr bwMode="auto">
              <a:xfrm>
                <a:off x="5472" y="4524"/>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45" name="AutoShape 9"/>
            <p:cNvSpPr>
              <a:spLocks noChangeArrowheads="1"/>
            </p:cNvSpPr>
            <p:nvPr/>
          </p:nvSpPr>
          <p:spPr bwMode="auto">
            <a:xfrm>
              <a:off x="2055" y="1773"/>
              <a:ext cx="1017" cy="212"/>
            </a:xfrm>
            <a:prstGeom prst="leftArrow">
              <a:avLst>
                <a:gd name="adj1" fmla="val 50000"/>
                <a:gd name="adj2" fmla="val 119929"/>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6746" name="Group 10"/>
            <p:cNvGrpSpPr>
              <a:grpSpLocks/>
            </p:cNvGrpSpPr>
            <p:nvPr/>
          </p:nvGrpSpPr>
          <p:grpSpPr bwMode="auto">
            <a:xfrm>
              <a:off x="3194" y="1241"/>
              <a:ext cx="1442" cy="1063"/>
              <a:chOff x="5367" y="3312"/>
              <a:chExt cx="1680" cy="1560"/>
            </a:xfrm>
          </p:grpSpPr>
          <p:sp>
            <p:nvSpPr>
              <p:cNvPr id="116747" name="Text Box 11"/>
              <p:cNvSpPr txBox="1">
                <a:spLocks noChangeArrowheads="1"/>
              </p:cNvSpPr>
              <p:nvPr/>
            </p:nvSpPr>
            <p:spPr bwMode="auto">
              <a:xfrm>
                <a:off x="5472" y="3780"/>
                <a:ext cx="147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kumimoji="0" lang="en-US" altLang="zh-CN" sz="2400">
                    <a:ea typeface="宋体" pitchFamily="2" charset="-122"/>
                  </a:rPr>
                  <a:t>Nump</a:t>
                </a:r>
                <a:r>
                  <a:rPr kumimoji="0" lang="zh-CN" altLang="en-US" sz="2400">
                    <a:ea typeface="宋体" pitchFamily="2" charset="-122"/>
                  </a:rPr>
                  <a:t>指针</a:t>
                </a:r>
              </a:p>
              <a:p>
                <a:pPr algn="ctr" eaLnBrk="0" hangingPunct="0"/>
                <a:r>
                  <a:rPr kumimoji="0" lang="en-US" altLang="zh-CN" sz="2400">
                    <a:ea typeface="宋体" pitchFamily="2" charset="-122"/>
                  </a:rPr>
                  <a:t>Namep</a:t>
                </a:r>
                <a:r>
                  <a:rPr kumimoji="0" lang="zh-CN" altLang="en-US" sz="2400">
                    <a:ea typeface="宋体" pitchFamily="2" charset="-122"/>
                  </a:rPr>
                  <a:t>指针</a:t>
                </a:r>
              </a:p>
              <a:p>
                <a:pPr algn="ctr" eaLnBrk="0" hangingPunct="0"/>
                <a:r>
                  <a:rPr kumimoji="0" lang="en-US" altLang="zh-CN" sz="2400">
                    <a:ea typeface="宋体" pitchFamily="2" charset="-122"/>
                  </a:rPr>
                  <a:t>Score</a:t>
                </a:r>
                <a:r>
                  <a:rPr kumimoji="0" lang="zh-CN" altLang="en-US" sz="2400">
                    <a:ea typeface="宋体" pitchFamily="2" charset="-122"/>
                  </a:rPr>
                  <a:t>整数</a:t>
                </a:r>
              </a:p>
            </p:txBody>
          </p:sp>
          <p:sp>
            <p:nvSpPr>
              <p:cNvPr id="116748" name="Text Box 12"/>
              <p:cNvSpPr txBox="1">
                <a:spLocks noChangeArrowheads="1"/>
              </p:cNvSpPr>
              <p:nvPr/>
            </p:nvSpPr>
            <p:spPr bwMode="auto">
              <a:xfrm>
                <a:off x="5367" y="3312"/>
                <a:ext cx="1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400">
                    <a:solidFill>
                      <a:schemeClr val="accent2"/>
                    </a:solidFill>
                    <a:ea typeface="宋体" pitchFamily="2" charset="-122"/>
                  </a:rPr>
                  <a:t>stud1</a:t>
                </a:r>
                <a:r>
                  <a:rPr kumimoji="0" lang="zh-CN" altLang="en-US" sz="2400">
                    <a:solidFill>
                      <a:schemeClr val="accent2"/>
                    </a:solidFill>
                    <a:ea typeface="宋体" pitchFamily="2" charset="-122"/>
                  </a:rPr>
                  <a:t>存储空间</a:t>
                </a:r>
              </a:p>
            </p:txBody>
          </p:sp>
          <p:sp>
            <p:nvSpPr>
              <p:cNvPr id="116749" name="Line 13"/>
              <p:cNvSpPr>
                <a:spLocks noChangeShapeType="1"/>
              </p:cNvSpPr>
              <p:nvPr/>
            </p:nvSpPr>
            <p:spPr bwMode="auto">
              <a:xfrm>
                <a:off x="5472" y="4188"/>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0" name="Line 14"/>
              <p:cNvSpPr>
                <a:spLocks noChangeShapeType="1"/>
              </p:cNvSpPr>
              <p:nvPr/>
            </p:nvSpPr>
            <p:spPr bwMode="auto">
              <a:xfrm>
                <a:off x="5472" y="4524"/>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51" name="Text Box 15"/>
            <p:cNvSpPr txBox="1">
              <a:spLocks noChangeArrowheads="1"/>
            </p:cNvSpPr>
            <p:nvPr/>
          </p:nvSpPr>
          <p:spPr bwMode="auto">
            <a:xfrm>
              <a:off x="4907" y="816"/>
              <a:ext cx="901" cy="2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kumimoji="0" lang="en-US" altLang="zh-CN" sz="2400">
                  <a:ea typeface="宋体" pitchFamily="2" charset="-122"/>
                </a:rPr>
                <a:t>"01201"</a:t>
              </a:r>
            </a:p>
          </p:txBody>
        </p:sp>
        <p:sp>
          <p:nvSpPr>
            <p:cNvPr id="116752" name="Text Box 16"/>
            <p:cNvSpPr txBox="1">
              <a:spLocks noChangeArrowheads="1"/>
            </p:cNvSpPr>
            <p:nvPr/>
          </p:nvSpPr>
          <p:spPr bwMode="auto">
            <a:xfrm>
              <a:off x="4907" y="1137"/>
              <a:ext cx="901" cy="2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kumimoji="0" lang="en-US" altLang="zh-CN" sz="2400">
                  <a:ea typeface="宋体" pitchFamily="2" charset="-122"/>
                </a:rPr>
                <a:t>"Mary"</a:t>
              </a:r>
            </a:p>
          </p:txBody>
        </p:sp>
        <p:sp>
          <p:nvSpPr>
            <p:cNvPr id="116753" name="Line 17"/>
            <p:cNvSpPr>
              <a:spLocks noChangeShapeType="1"/>
            </p:cNvSpPr>
            <p:nvPr/>
          </p:nvSpPr>
          <p:spPr bwMode="auto">
            <a:xfrm flipV="1">
              <a:off x="4183" y="922"/>
              <a:ext cx="724" cy="744"/>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6754" name="Line 18"/>
            <p:cNvSpPr>
              <a:spLocks noChangeShapeType="1"/>
            </p:cNvSpPr>
            <p:nvPr/>
          </p:nvSpPr>
          <p:spPr bwMode="auto">
            <a:xfrm flipV="1">
              <a:off x="4185" y="1241"/>
              <a:ext cx="722" cy="744"/>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6755" name="Text Box 19"/>
            <p:cNvSpPr txBox="1">
              <a:spLocks noChangeArrowheads="1"/>
            </p:cNvSpPr>
            <p:nvPr/>
          </p:nvSpPr>
          <p:spPr bwMode="auto">
            <a:xfrm>
              <a:off x="2219" y="864"/>
              <a:ext cx="901" cy="2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kumimoji="0" lang="en-US" altLang="zh-CN" sz="2400">
                  <a:ea typeface="宋体" pitchFamily="2" charset="-122"/>
                </a:rPr>
                <a:t>"01201"</a:t>
              </a:r>
            </a:p>
          </p:txBody>
        </p:sp>
        <p:sp>
          <p:nvSpPr>
            <p:cNvPr id="116756" name="Text Box 20"/>
            <p:cNvSpPr txBox="1">
              <a:spLocks noChangeArrowheads="1"/>
            </p:cNvSpPr>
            <p:nvPr/>
          </p:nvSpPr>
          <p:spPr bwMode="auto">
            <a:xfrm>
              <a:off x="2219" y="1185"/>
              <a:ext cx="901" cy="2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kumimoji="0" lang="en-US" altLang="zh-CN" sz="2400">
                  <a:ea typeface="宋体" pitchFamily="2" charset="-122"/>
                </a:rPr>
                <a:t>"Mary"</a:t>
              </a:r>
            </a:p>
          </p:txBody>
        </p:sp>
        <p:sp>
          <p:nvSpPr>
            <p:cNvPr id="116757" name="Line 21"/>
            <p:cNvSpPr>
              <a:spLocks noChangeShapeType="1"/>
            </p:cNvSpPr>
            <p:nvPr/>
          </p:nvSpPr>
          <p:spPr bwMode="auto">
            <a:xfrm flipV="1">
              <a:off x="1495" y="970"/>
              <a:ext cx="724" cy="744"/>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6758" name="Line 22"/>
            <p:cNvSpPr>
              <a:spLocks noChangeShapeType="1"/>
            </p:cNvSpPr>
            <p:nvPr/>
          </p:nvSpPr>
          <p:spPr bwMode="auto">
            <a:xfrm flipV="1">
              <a:off x="1497" y="1289"/>
              <a:ext cx="722" cy="744"/>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6759" name="Text Box 23"/>
          <p:cNvSpPr txBox="1">
            <a:spLocks noChangeArrowheads="1"/>
          </p:cNvSpPr>
          <p:nvPr/>
        </p:nvSpPr>
        <p:spPr bwMode="auto">
          <a:xfrm>
            <a:off x="304800" y="304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在赋值时，为目的对象的指针重新分配指向的字符串空间。</a:t>
            </a:r>
          </a:p>
        </p:txBody>
      </p:sp>
      <p:sp>
        <p:nvSpPr>
          <p:cNvPr id="116760" name="Text Box 24"/>
          <p:cNvSpPr txBox="1">
            <a:spLocks noChangeArrowheads="1"/>
          </p:cNvSpPr>
          <p:nvPr/>
        </p:nvSpPr>
        <p:spPr bwMode="auto">
          <a:xfrm>
            <a:off x="304800" y="1447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CC0000"/>
                </a:solidFill>
              </a:rPr>
              <a:t>增加赋值 </a:t>
            </a:r>
            <a:r>
              <a:rPr lang="en-US" altLang="zh-CN">
                <a:solidFill>
                  <a:srgbClr val="CC0000"/>
                </a:solidFill>
              </a:rPr>
              <a:t>=  </a:t>
            </a:r>
            <a:r>
              <a:rPr lang="zh-CN" altLang="en-US">
                <a:solidFill>
                  <a:srgbClr val="CC0000"/>
                </a:solidFill>
              </a:rPr>
              <a:t>重载函数后，对象赋值后的存储空间如下：</a:t>
            </a:r>
          </a:p>
        </p:txBody>
      </p:sp>
      <p:sp>
        <p:nvSpPr>
          <p:cNvPr id="116761" name="Text Box 25"/>
          <p:cNvSpPr txBox="1">
            <a:spLocks noChangeArrowheads="1"/>
          </p:cNvSpPr>
          <p:nvPr/>
        </p:nvSpPr>
        <p:spPr bwMode="auto">
          <a:xfrm>
            <a:off x="381000" y="50292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CC0000"/>
                </a:solidFill>
              </a:rPr>
              <a:t>这样，程序结束时，分别撤销两个对象，程序正确运行！</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6760"/>
                                        </p:tgtEl>
                                        <p:attrNameLst>
                                          <p:attrName>style.visibility</p:attrName>
                                        </p:attrNameLst>
                                      </p:cBhvr>
                                      <p:to>
                                        <p:strVal val="visible"/>
                                      </p:to>
                                    </p:set>
                                    <p:animEffect transition="in" filter="strips(downRight)">
                                      <p:cBhvr>
                                        <p:cTn id="7" dur="500"/>
                                        <p:tgtEl>
                                          <p:spTgt spid="116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Effect transition="in" filter="strips(downRight)">
                                      <p:cBhvr>
                                        <p:cTn id="12" dur="500"/>
                                        <p:tgtEl>
                                          <p:spTgt spid="116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6761"/>
                                        </p:tgtEl>
                                        <p:attrNameLst>
                                          <p:attrName>style.visibility</p:attrName>
                                        </p:attrNameLst>
                                      </p:cBhvr>
                                      <p:to>
                                        <p:strVal val="visible"/>
                                      </p:to>
                                    </p:set>
                                    <p:animEffect transition="in" filter="strips(downRight)">
                                      <p:cBhvr>
                                        <p:cTn id="17" dur="500"/>
                                        <p:tgtEl>
                                          <p:spTgt spid="116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0" grpId="0" autoUpdateAnimBg="0"/>
      <p:bldP spid="11676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46050" y="273050"/>
            <a:ext cx="7854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0000"/>
                </a:solidFill>
              </a:rPr>
              <a:t>6</a:t>
            </a:r>
            <a:r>
              <a:rPr lang="zh-CN" altLang="en-US" dirty="0">
                <a:solidFill>
                  <a:srgbClr val="CC0000"/>
                </a:solidFill>
              </a:rPr>
              <a:t>．对于</a:t>
            </a:r>
            <a:r>
              <a:rPr lang="en-US" altLang="zh-CN" dirty="0">
                <a:solidFill>
                  <a:srgbClr val="CC0000"/>
                </a:solidFill>
              </a:rPr>
              <a:t>+=</a:t>
            </a:r>
            <a:r>
              <a:rPr lang="zh-CN" altLang="en-US" dirty="0">
                <a:solidFill>
                  <a:srgbClr val="CC0000"/>
                </a:solidFill>
              </a:rPr>
              <a:t>（或</a:t>
            </a:r>
            <a:r>
              <a:rPr lang="en-US" altLang="zh-CN" dirty="0">
                <a:solidFill>
                  <a:srgbClr val="CC0000"/>
                </a:solidFill>
              </a:rPr>
              <a:t>=</a:t>
            </a:r>
            <a:r>
              <a:rPr lang="zh-CN" altLang="en-US" dirty="0">
                <a:solidFill>
                  <a:srgbClr val="CC0000"/>
                </a:solidFill>
              </a:rPr>
              <a:t>）运算符，重载函数的返回值为</a:t>
            </a:r>
            <a:r>
              <a:rPr lang="en-US" altLang="zh-CN" dirty="0">
                <a:solidFill>
                  <a:srgbClr val="CC0000"/>
                </a:solidFill>
              </a:rPr>
              <a:t>void</a:t>
            </a:r>
            <a:r>
              <a:rPr lang="zh-CN" altLang="en-US" dirty="0">
                <a:solidFill>
                  <a:srgbClr val="CC0000"/>
                </a:solidFill>
              </a:rPr>
              <a:t>类型或本类类型对象的区别 </a:t>
            </a:r>
          </a:p>
        </p:txBody>
      </p:sp>
      <p:sp>
        <p:nvSpPr>
          <p:cNvPr id="74760" name="Text Box 8"/>
          <p:cNvSpPr txBox="1">
            <a:spLocks noChangeArrowheads="1"/>
          </p:cNvSpPr>
          <p:nvPr/>
        </p:nvSpPr>
        <p:spPr bwMode="auto">
          <a:xfrm>
            <a:off x="381000" y="1492250"/>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13.7]  </a:t>
            </a:r>
          </a:p>
          <a:p>
            <a:r>
              <a:rPr lang="zh-CN" altLang="en-US" dirty="0"/>
              <a:t>见 “第</a:t>
            </a:r>
            <a:r>
              <a:rPr lang="en-US" altLang="zh-CN" dirty="0"/>
              <a:t>13</a:t>
            </a:r>
            <a:r>
              <a:rPr lang="zh-CN" altLang="en-US" dirty="0"/>
              <a:t>章 多态性</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
        <p:nvSpPr>
          <p:cNvPr id="74761" name="Text Box 9"/>
          <p:cNvSpPr txBox="1">
            <a:spLocks noChangeArrowheads="1"/>
          </p:cNvSpPr>
          <p:nvPr/>
        </p:nvSpPr>
        <p:spPr bwMode="auto">
          <a:xfrm>
            <a:off x="381000" y="3276600"/>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dirty="0"/>
              <a:t>若重载为返回</a:t>
            </a:r>
            <a:r>
              <a:rPr lang="en-US" altLang="zh-CN" dirty="0"/>
              <a:t>void</a:t>
            </a:r>
            <a:r>
              <a:rPr lang="zh-CN" altLang="en-US" dirty="0"/>
              <a:t>类型，则本类对象不可连续赋值。</a:t>
            </a:r>
          </a:p>
          <a:p>
            <a:pPr>
              <a:buFontTx/>
              <a:buChar char="•"/>
            </a:pPr>
            <a:endParaRPr lang="zh-CN" altLang="en-US" dirty="0"/>
          </a:p>
          <a:p>
            <a:pPr>
              <a:buFontTx/>
              <a:buChar char="•"/>
            </a:pPr>
            <a:r>
              <a:rPr lang="zh-CN" altLang="en-US" dirty="0"/>
              <a:t>若重载为返回本类类型，则本类对象可以连续赋值。</a:t>
            </a:r>
          </a:p>
          <a:p>
            <a:pPr>
              <a:buFontTx/>
              <a:buChar char="•"/>
            </a:pP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animEffect transition="in" filter="strips(downRight)">
                                      <p:cBhvr>
                                        <p:cTn id="7" dur="500"/>
                                        <p:tgtEl>
                                          <p:spTgt spid="74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4761">
                                            <p:txEl>
                                              <p:pRg st="0" end="0"/>
                                            </p:txEl>
                                          </p:spTgt>
                                        </p:tgtEl>
                                        <p:attrNameLst>
                                          <p:attrName>style.visibility</p:attrName>
                                        </p:attrNameLst>
                                      </p:cBhvr>
                                      <p:to>
                                        <p:strVal val="visible"/>
                                      </p:to>
                                    </p:set>
                                    <p:animEffect transition="in" filter="strips(downRight)">
                                      <p:cBhvr>
                                        <p:cTn id="12" dur="500"/>
                                        <p:tgtEl>
                                          <p:spTgt spid="747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4761">
                                            <p:txEl>
                                              <p:pRg st="2" end="2"/>
                                            </p:txEl>
                                          </p:spTgt>
                                        </p:tgtEl>
                                        <p:attrNameLst>
                                          <p:attrName>style.visibility</p:attrName>
                                        </p:attrNameLst>
                                      </p:cBhvr>
                                      <p:to>
                                        <p:strVal val="visible"/>
                                      </p:to>
                                    </p:set>
                                    <p:animEffect transition="in" filter="strips(downRight)">
                                      <p:cBhvr>
                                        <p:cTn id="17" dur="500"/>
                                        <p:tgtEl>
                                          <p:spTgt spid="747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autoUpdateAnimBg="0"/>
      <p:bldP spid="7476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46050" y="273050"/>
            <a:ext cx="7854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7</a:t>
            </a:r>
            <a:r>
              <a:rPr lang="zh-CN" altLang="en-US">
                <a:solidFill>
                  <a:srgbClr val="CC0000"/>
                </a:solidFill>
              </a:rPr>
              <a:t>．对于</a:t>
            </a:r>
            <a:r>
              <a:rPr lang="en-US" altLang="zh-CN">
                <a:solidFill>
                  <a:srgbClr val="CC0000"/>
                </a:solidFill>
              </a:rPr>
              <a:t>+=</a:t>
            </a:r>
            <a:r>
              <a:rPr lang="zh-CN" altLang="en-US">
                <a:solidFill>
                  <a:srgbClr val="CC0000"/>
                </a:solidFill>
              </a:rPr>
              <a:t>（或</a:t>
            </a:r>
            <a:r>
              <a:rPr lang="en-US" altLang="zh-CN">
                <a:solidFill>
                  <a:srgbClr val="CC0000"/>
                </a:solidFill>
              </a:rPr>
              <a:t>=</a:t>
            </a:r>
            <a:r>
              <a:rPr lang="zh-CN" altLang="en-US">
                <a:solidFill>
                  <a:srgbClr val="CC0000"/>
                </a:solidFill>
              </a:rPr>
              <a:t>）运算符，返回本类对象与返回本类对象的引用的区别 </a:t>
            </a:r>
          </a:p>
        </p:txBody>
      </p:sp>
      <p:sp>
        <p:nvSpPr>
          <p:cNvPr id="119812" name="Text Box 4"/>
          <p:cNvSpPr txBox="1">
            <a:spLocks noChangeArrowheads="1"/>
          </p:cNvSpPr>
          <p:nvPr/>
        </p:nvSpPr>
        <p:spPr bwMode="auto">
          <a:xfrm>
            <a:off x="304800" y="1371600"/>
            <a:ext cx="8382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t>比较下面两例，先看</a:t>
            </a:r>
            <a:r>
              <a:rPr lang="zh-CN" altLang="en-US">
                <a:solidFill>
                  <a:srgbClr val="FF0000"/>
                </a:solidFill>
              </a:rPr>
              <a:t>第一个例子：</a:t>
            </a:r>
          </a:p>
          <a:p>
            <a:pPr algn="just"/>
            <a:r>
              <a:rPr lang="zh-CN" altLang="en-US"/>
              <a:t> </a:t>
            </a:r>
            <a:r>
              <a:rPr lang="en-US" altLang="zh-CN"/>
              <a:t>Complex Complex ::operator+=(const Complex &amp;c) </a:t>
            </a:r>
          </a:p>
          <a:p>
            <a:pPr algn="just"/>
            <a:r>
              <a:rPr lang="en-US" altLang="zh-CN"/>
              <a:t>{</a:t>
            </a:r>
          </a:p>
          <a:p>
            <a:pPr algn="just"/>
            <a:r>
              <a:rPr lang="en-US" altLang="zh-CN"/>
              <a:t> 	Real+=c.Real; </a:t>
            </a:r>
          </a:p>
          <a:p>
            <a:pPr algn="just"/>
            <a:r>
              <a:rPr lang="en-US" altLang="zh-CN"/>
              <a:t>	Image+=c.Image; </a:t>
            </a:r>
          </a:p>
          <a:p>
            <a:pPr algn="just"/>
            <a:r>
              <a:rPr lang="en-US" altLang="zh-CN"/>
              <a:t>	</a:t>
            </a:r>
            <a:r>
              <a:rPr lang="en-US" altLang="zh-CN">
                <a:solidFill>
                  <a:schemeClr val="accent2"/>
                </a:solidFill>
              </a:rPr>
              <a:t>return *this; </a:t>
            </a:r>
          </a:p>
          <a:p>
            <a:pPr algn="just"/>
            <a:r>
              <a:rPr lang="en-US" altLang="zh-CN"/>
              <a:t>}</a:t>
            </a:r>
          </a:p>
          <a:p>
            <a:r>
              <a:rPr lang="zh-CN" altLang="en-US">
                <a:solidFill>
                  <a:srgbClr val="CC0000"/>
                </a:solidFill>
              </a:rPr>
              <a:t>此函数的返回值为本类对象，</a:t>
            </a:r>
            <a:r>
              <a:rPr lang="en-US" altLang="zh-CN"/>
              <a:t>C++</a:t>
            </a:r>
            <a:r>
              <a:rPr lang="zh-CN" altLang="en-US"/>
              <a:t>的处理是：用返回的对象值*</a:t>
            </a:r>
            <a:r>
              <a:rPr lang="en-US" altLang="zh-CN"/>
              <a:t>this</a:t>
            </a:r>
            <a:r>
              <a:rPr lang="zh-CN" altLang="en-US"/>
              <a:t>初始化内存临时对象（调用拷贝构造函数），从本函数返回后，</a:t>
            </a:r>
            <a:r>
              <a:rPr lang="zh-CN" altLang="en-US">
                <a:solidFill>
                  <a:srgbClr val="CC0000"/>
                </a:solidFill>
              </a:rPr>
              <a:t>用内存临时对象作为调用函数的结果。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strips(downRight)">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3"/>
          <p:cNvSpPr txBox="1">
            <a:spLocks noChangeArrowheads="1"/>
          </p:cNvSpPr>
          <p:nvPr/>
        </p:nvSpPr>
        <p:spPr bwMode="auto">
          <a:xfrm>
            <a:off x="228600" y="381000"/>
            <a:ext cx="8382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再看第二个例子：</a:t>
            </a:r>
          </a:p>
          <a:p>
            <a:pPr algn="just"/>
            <a:r>
              <a:rPr lang="en-US" altLang="zh-CN"/>
              <a:t>Complex Complex ::operator+=(const Complex &amp;c) </a:t>
            </a:r>
          </a:p>
          <a:p>
            <a:pPr algn="just"/>
            <a:r>
              <a:rPr lang="en-US" altLang="zh-CN"/>
              <a:t>{	</a:t>
            </a:r>
          </a:p>
          <a:p>
            <a:pPr algn="just"/>
            <a:r>
              <a:rPr lang="en-US" altLang="zh-CN"/>
              <a:t>       Real+=c.Real; </a:t>
            </a:r>
          </a:p>
          <a:p>
            <a:pPr algn="just"/>
            <a:r>
              <a:rPr lang="en-US" altLang="zh-CN"/>
              <a:t>	Image+=c.Image; </a:t>
            </a:r>
          </a:p>
          <a:p>
            <a:pPr algn="just"/>
            <a:r>
              <a:rPr lang="en-US" altLang="zh-CN"/>
              <a:t>	Complex temp = *this ;</a:t>
            </a:r>
          </a:p>
          <a:p>
            <a:pPr algn="just"/>
            <a:r>
              <a:rPr lang="en-US" altLang="zh-CN"/>
              <a:t>	</a:t>
            </a:r>
            <a:r>
              <a:rPr lang="en-US" altLang="zh-CN">
                <a:solidFill>
                  <a:schemeClr val="accent2"/>
                </a:solidFill>
              </a:rPr>
              <a:t>return temp;</a:t>
            </a:r>
          </a:p>
          <a:p>
            <a:pPr algn="just"/>
            <a:r>
              <a:rPr lang="en-US" altLang="zh-CN"/>
              <a:t>}</a:t>
            </a:r>
          </a:p>
          <a:p>
            <a:pPr algn="just"/>
            <a:endParaRPr lang="en-US" altLang="zh-CN"/>
          </a:p>
          <a:p>
            <a:pPr algn="just"/>
            <a:r>
              <a:rPr lang="en-US" altLang="zh-CN"/>
              <a:t>C++</a:t>
            </a:r>
            <a:r>
              <a:rPr lang="zh-CN" altLang="en-US"/>
              <a:t>的处理是：调用拷贝构造函数，用返回的对象值</a:t>
            </a:r>
            <a:r>
              <a:rPr lang="en-US" altLang="zh-CN"/>
              <a:t>temp</a:t>
            </a:r>
            <a:r>
              <a:rPr lang="zh-CN" altLang="en-US"/>
              <a:t>初始化内存临时对象，</a:t>
            </a:r>
            <a:r>
              <a:rPr lang="zh-CN" altLang="en-US">
                <a:solidFill>
                  <a:srgbClr val="CC0000"/>
                </a:solidFill>
              </a:rPr>
              <a:t>内存临时对象作为调用函数的结果。 </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04800" y="533400"/>
            <a:ext cx="8610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t>从上面两个小例子可以看出，</a:t>
            </a:r>
            <a:r>
              <a:rPr lang="zh-CN" altLang="en-US">
                <a:solidFill>
                  <a:schemeClr val="accent2"/>
                </a:solidFill>
              </a:rPr>
              <a:t>若重载函数返回对象值，</a:t>
            </a:r>
            <a:r>
              <a:rPr lang="zh-CN" altLang="en-US"/>
              <a:t>则返回*</a:t>
            </a:r>
            <a:r>
              <a:rPr lang="en-US" altLang="zh-CN"/>
              <a:t>this</a:t>
            </a:r>
            <a:r>
              <a:rPr lang="zh-CN" altLang="en-US"/>
              <a:t>和返回</a:t>
            </a:r>
            <a:r>
              <a:rPr lang="en-US" altLang="zh-CN"/>
              <a:t>temp</a:t>
            </a:r>
            <a:r>
              <a:rPr lang="zh-CN" altLang="en-US"/>
              <a:t>均可。</a:t>
            </a:r>
          </a:p>
          <a:p>
            <a:pPr>
              <a:lnSpc>
                <a:spcPct val="120000"/>
              </a:lnSpc>
            </a:pPr>
            <a:endParaRPr lang="zh-CN" altLang="en-US"/>
          </a:p>
          <a:p>
            <a:pPr>
              <a:lnSpc>
                <a:spcPct val="120000"/>
              </a:lnSpc>
            </a:pPr>
            <a:r>
              <a:rPr lang="zh-CN" altLang="en-US">
                <a:solidFill>
                  <a:srgbClr val="FF0000"/>
                </a:solidFill>
              </a:rPr>
              <a:t>但要注意，</a:t>
            </a:r>
            <a:r>
              <a:rPr lang="zh-CN" altLang="en-US"/>
              <a:t>因为返回对象值时需要调用拷贝构造函数初始化内存临时对象，因此若对象有动态分配的存储空间，就必须定义拷贝构造函数。 </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533400"/>
            <a:ext cx="9144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第三个例子：</a:t>
            </a:r>
          </a:p>
          <a:p>
            <a:pPr algn="just"/>
            <a:r>
              <a:rPr lang="zh-CN" altLang="en-US"/>
              <a:t>    </a:t>
            </a:r>
            <a:r>
              <a:rPr lang="en-US" altLang="zh-CN"/>
              <a:t>Complex &amp; Complex ::operator+=(const Complex &amp;c) </a:t>
            </a:r>
          </a:p>
          <a:p>
            <a:pPr algn="just"/>
            <a:r>
              <a:rPr lang="en-US" altLang="zh-CN"/>
              <a:t>   {</a:t>
            </a:r>
          </a:p>
          <a:p>
            <a:pPr algn="just"/>
            <a:r>
              <a:rPr lang="en-US" altLang="zh-CN"/>
              <a:t> 	Real+=c.Real;</a:t>
            </a:r>
          </a:p>
          <a:p>
            <a:pPr algn="just"/>
            <a:r>
              <a:rPr lang="en-US" altLang="zh-CN"/>
              <a:t> 	Image+=c.Image;</a:t>
            </a:r>
          </a:p>
          <a:p>
            <a:pPr algn="just"/>
            <a:r>
              <a:rPr lang="en-US" altLang="zh-CN"/>
              <a:t>	return *this;</a:t>
            </a:r>
          </a:p>
          <a:p>
            <a:pPr algn="just"/>
            <a:r>
              <a:rPr lang="en-US" altLang="zh-CN"/>
              <a:t>    }</a:t>
            </a:r>
          </a:p>
          <a:p>
            <a:r>
              <a:rPr lang="zh-CN" altLang="en-US"/>
              <a:t>本例的返回值为本类对象的引用，</a:t>
            </a:r>
            <a:r>
              <a:rPr lang="zh-CN" altLang="en-US">
                <a:solidFill>
                  <a:srgbClr val="FF0000"/>
                </a:solidFill>
              </a:rPr>
              <a:t>不需初始化内存临时对象，</a:t>
            </a:r>
            <a:r>
              <a:rPr lang="zh-CN" altLang="en-US"/>
              <a:t>返回值是对象自身，即*</a:t>
            </a:r>
            <a:r>
              <a:rPr lang="en-US" altLang="zh-CN"/>
              <a:t>this</a:t>
            </a:r>
            <a:r>
              <a:rPr lang="zh-CN" altLang="en-US"/>
              <a:t>。因为不需要初始化内存临时对象，效率较高，所以像 </a:t>
            </a:r>
            <a:r>
              <a:rPr lang="en-US" altLang="zh-CN"/>
              <a:t>+=</a:t>
            </a:r>
            <a:r>
              <a:rPr lang="zh-CN" altLang="en-US"/>
              <a:t>、</a:t>
            </a:r>
            <a:r>
              <a:rPr lang="en-US" altLang="zh-CN"/>
              <a:t>= </a:t>
            </a:r>
            <a:r>
              <a:rPr lang="zh-CN" altLang="en-US"/>
              <a:t>等改变对象值的重载函数最好返回对象的引用。 </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026"/>
          <p:cNvSpPr>
            <a:spLocks noChangeArrowheads="1"/>
          </p:cNvSpPr>
          <p:nvPr/>
        </p:nvSpPr>
        <p:spPr bwMode="auto">
          <a:xfrm>
            <a:off x="0" y="38100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第四个例子：</a:t>
            </a:r>
          </a:p>
          <a:p>
            <a:pPr algn="just"/>
            <a:r>
              <a:rPr lang="en-US" altLang="zh-CN"/>
              <a:t>Complex &amp; Complex ::operator+=(const Complex &amp;c) </a:t>
            </a:r>
          </a:p>
          <a:p>
            <a:pPr algn="just"/>
            <a:r>
              <a:rPr lang="en-US" altLang="zh-CN"/>
              <a:t>{	</a:t>
            </a:r>
          </a:p>
          <a:p>
            <a:pPr algn="just"/>
            <a:r>
              <a:rPr lang="en-US" altLang="zh-CN"/>
              <a:t>       Real+=c.Real; </a:t>
            </a:r>
          </a:p>
          <a:p>
            <a:pPr algn="just"/>
            <a:r>
              <a:rPr lang="en-US" altLang="zh-CN"/>
              <a:t>	Image += c.Image; </a:t>
            </a:r>
          </a:p>
          <a:p>
            <a:pPr algn="just"/>
            <a:r>
              <a:rPr lang="en-US" altLang="zh-CN"/>
              <a:t>	Complex temp = *this ;</a:t>
            </a:r>
          </a:p>
          <a:p>
            <a:pPr algn="just"/>
            <a:r>
              <a:rPr lang="en-US" altLang="zh-CN"/>
              <a:t>	return temp;</a:t>
            </a:r>
          </a:p>
          <a:p>
            <a:pPr algn="just"/>
            <a:r>
              <a:rPr lang="en-US" altLang="zh-CN"/>
              <a:t>}</a:t>
            </a:r>
          </a:p>
          <a:p>
            <a:pPr algn="just"/>
            <a:r>
              <a:rPr lang="zh-CN" altLang="en-US"/>
              <a:t>此时，</a:t>
            </a:r>
            <a:r>
              <a:rPr lang="zh-CN" altLang="en-US">
                <a:solidFill>
                  <a:srgbClr val="FF0000"/>
                </a:solidFill>
              </a:rPr>
              <a:t>出现问题。</a:t>
            </a:r>
            <a:r>
              <a:rPr lang="zh-CN" altLang="en-US"/>
              <a:t>因为返回的是对象的引用（即对象自身，不借助于内存临时对象），系统要求在执行流程返回到调用处时，返回值是存在的。但是本例返回值是函数内部的局部对象</a:t>
            </a:r>
            <a:r>
              <a:rPr lang="en-US" altLang="zh-CN"/>
              <a:t>temp</a:t>
            </a:r>
            <a:r>
              <a:rPr lang="zh-CN" altLang="en-US"/>
              <a:t>，而局部对象在函数返回前，其空间是被撤消的。</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ChangeArrowheads="1"/>
          </p:cNvSpPr>
          <p:nvPr/>
        </p:nvSpPr>
        <p:spPr bwMode="auto">
          <a:xfrm>
            <a:off x="0" y="381000"/>
            <a:ext cx="9144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结论：</a:t>
            </a:r>
          </a:p>
          <a:p>
            <a:pPr algn="just">
              <a:buFontTx/>
              <a:buChar char="•"/>
            </a:pPr>
            <a:r>
              <a:rPr lang="zh-CN" altLang="en-US"/>
              <a:t> 返回本类对象时，可以用对象自身和局部对象做为返回值（有时需要定义拷贝构造函数）。</a:t>
            </a:r>
          </a:p>
          <a:p>
            <a:pPr algn="just">
              <a:buFontTx/>
              <a:buChar char="•"/>
            </a:pPr>
            <a:endParaRPr lang="zh-CN" altLang="en-US"/>
          </a:p>
          <a:p>
            <a:pPr algn="just">
              <a:buFontTx/>
              <a:buChar char="•"/>
            </a:pPr>
            <a:r>
              <a:rPr lang="zh-CN" altLang="en-US"/>
              <a:t> 返回对象的引用时，不能用局部对象做为返回值。</a:t>
            </a:r>
          </a:p>
        </p:txBody>
      </p:sp>
      <p:sp>
        <p:nvSpPr>
          <p:cNvPr id="124931" name="Text Box 1027"/>
          <p:cNvSpPr txBox="1">
            <a:spLocks noChangeArrowheads="1"/>
          </p:cNvSpPr>
          <p:nvPr/>
        </p:nvSpPr>
        <p:spPr bwMode="auto">
          <a:xfrm>
            <a:off x="228600" y="3200400"/>
            <a:ext cx="8763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13.8]</a:t>
            </a:r>
            <a:r>
              <a:rPr lang="zh-CN" altLang="en-US" dirty="0">
                <a:solidFill>
                  <a:srgbClr val="CC0000"/>
                </a:solidFill>
              </a:rPr>
              <a:t>对于字符串类，重载 </a:t>
            </a:r>
            <a:r>
              <a:rPr lang="en-US" altLang="zh-CN" dirty="0">
                <a:solidFill>
                  <a:srgbClr val="CC0000"/>
                </a:solidFill>
              </a:rPr>
              <a:t>= </a:t>
            </a:r>
            <a:r>
              <a:rPr lang="zh-CN" altLang="en-US" dirty="0">
                <a:solidFill>
                  <a:srgbClr val="CC0000"/>
                </a:solidFill>
              </a:rPr>
              <a:t>运算符，返回对象自身的引用。就本例而言，可以不定义拷贝构造函数，程序能正确运行。 </a:t>
            </a:r>
          </a:p>
          <a:p>
            <a:endParaRPr lang="zh-CN" altLang="en-US" dirty="0">
              <a:solidFill>
                <a:srgbClr val="CC0000"/>
              </a:solidFill>
            </a:endParaRPr>
          </a:p>
          <a:p>
            <a:r>
              <a:rPr lang="zh-CN" altLang="en-US" dirty="0"/>
              <a:t>见 “第</a:t>
            </a:r>
            <a:r>
              <a:rPr lang="en-US" altLang="zh-CN" dirty="0"/>
              <a:t>13</a:t>
            </a:r>
            <a:r>
              <a:rPr lang="zh-CN" altLang="en-US" dirty="0"/>
              <a:t>章 多态性</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strips(downRight)">
                                      <p:cBhvr>
                                        <p:cTn id="7" dur="5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46050" y="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8.</a:t>
            </a:r>
            <a:r>
              <a:rPr lang="zh-CN" altLang="en-US">
                <a:solidFill>
                  <a:srgbClr val="CC0000"/>
                </a:solidFill>
              </a:rPr>
              <a:t>调用</a:t>
            </a:r>
            <a:r>
              <a:rPr lang="zh-CN" altLang="en-US">
                <a:solidFill>
                  <a:schemeClr val="accent2"/>
                </a:solidFill>
              </a:rPr>
              <a:t>拷贝构造函数</a:t>
            </a:r>
            <a:r>
              <a:rPr lang="zh-CN" altLang="en-US">
                <a:solidFill>
                  <a:srgbClr val="CC0000"/>
                </a:solidFill>
              </a:rPr>
              <a:t>  和</a:t>
            </a:r>
          </a:p>
          <a:p>
            <a:r>
              <a:rPr lang="zh-CN" altLang="en-US">
                <a:solidFill>
                  <a:srgbClr val="CC0000"/>
                </a:solidFill>
              </a:rPr>
              <a:t>  调用</a:t>
            </a:r>
            <a:r>
              <a:rPr lang="zh-CN" altLang="en-US">
                <a:solidFill>
                  <a:schemeClr val="accent2"/>
                </a:solidFill>
              </a:rPr>
              <a:t>赋值运算符重载函数</a:t>
            </a:r>
            <a:r>
              <a:rPr lang="zh-CN" altLang="en-US">
                <a:solidFill>
                  <a:srgbClr val="CC0000"/>
                </a:solidFill>
              </a:rPr>
              <a:t>的时机 </a:t>
            </a:r>
          </a:p>
        </p:txBody>
      </p:sp>
      <p:sp>
        <p:nvSpPr>
          <p:cNvPr id="118787" name="Text Box 3"/>
          <p:cNvSpPr txBox="1">
            <a:spLocks noChangeArrowheads="1"/>
          </p:cNvSpPr>
          <p:nvPr/>
        </p:nvSpPr>
        <p:spPr bwMode="auto">
          <a:xfrm>
            <a:off x="-49213" y="838200"/>
            <a:ext cx="9102172"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class </a:t>
            </a:r>
            <a:r>
              <a:rPr lang="en-US" altLang="zh-CN" dirty="0" smtClean="0"/>
              <a:t>Complex   </a:t>
            </a:r>
            <a:r>
              <a:rPr lang="en-US" altLang="zh-CN" dirty="0" smtClean="0">
                <a:solidFill>
                  <a:srgbClr val="008000"/>
                </a:solidFill>
              </a:rPr>
              <a:t>//</a:t>
            </a:r>
            <a:r>
              <a:rPr lang="zh-CN" altLang="en-US" dirty="0">
                <a:solidFill>
                  <a:srgbClr val="008000"/>
                </a:solidFill>
              </a:rPr>
              <a:t>例</a:t>
            </a:r>
            <a:r>
              <a:rPr lang="en-US" altLang="zh-CN" dirty="0" smtClean="0">
                <a:solidFill>
                  <a:srgbClr val="008000"/>
                </a:solidFill>
              </a:rPr>
              <a:t>13.9</a:t>
            </a:r>
            <a:r>
              <a:rPr lang="zh-CN" altLang="en-US" dirty="0" smtClean="0">
                <a:solidFill>
                  <a:srgbClr val="008000"/>
                </a:solidFill>
              </a:rPr>
              <a:t>简化</a:t>
            </a:r>
            <a:endParaRPr lang="en-US" altLang="zh-CN" dirty="0">
              <a:solidFill>
                <a:srgbClr val="008000"/>
              </a:solidFill>
            </a:endParaRPr>
          </a:p>
          <a:p>
            <a:r>
              <a:rPr lang="en-US" altLang="zh-CN" dirty="0"/>
              <a:t>{	double Real, Image;</a:t>
            </a:r>
          </a:p>
          <a:p>
            <a:r>
              <a:rPr lang="en-US" altLang="zh-CN" dirty="0"/>
              <a:t>public:</a:t>
            </a:r>
          </a:p>
          <a:p>
            <a:r>
              <a:rPr lang="en-US" altLang="zh-CN" dirty="0"/>
              <a:t>	Complex(double r=0, double i=0)    </a:t>
            </a:r>
            <a:r>
              <a:rPr lang="en-US" altLang="zh-CN" dirty="0">
                <a:solidFill>
                  <a:schemeClr val="accent2"/>
                </a:solidFill>
              </a:rPr>
              <a:t>// </a:t>
            </a:r>
            <a:r>
              <a:rPr lang="zh-CN" altLang="en-US" dirty="0">
                <a:solidFill>
                  <a:schemeClr val="accent2"/>
                </a:solidFill>
              </a:rPr>
              <a:t>构造函数</a:t>
            </a:r>
          </a:p>
          <a:p>
            <a:r>
              <a:rPr lang="zh-CN" altLang="en-US" dirty="0"/>
              <a:t>	</a:t>
            </a:r>
            <a:r>
              <a:rPr lang="en-US" altLang="zh-CN" dirty="0"/>
              <a:t>{  Real=r; Image=i;  }</a:t>
            </a:r>
          </a:p>
          <a:p>
            <a:r>
              <a:rPr lang="en-US" altLang="zh-CN" dirty="0"/>
              <a:t>	Complex(Complex &amp;c)            </a:t>
            </a:r>
            <a:r>
              <a:rPr lang="en-US" altLang="zh-CN" dirty="0">
                <a:solidFill>
                  <a:schemeClr val="accent2"/>
                </a:solidFill>
              </a:rPr>
              <a:t>// </a:t>
            </a:r>
            <a:r>
              <a:rPr lang="zh-CN" altLang="en-US" dirty="0">
                <a:solidFill>
                  <a:schemeClr val="accent2"/>
                </a:solidFill>
              </a:rPr>
              <a:t>拷贝构造函数</a:t>
            </a:r>
          </a:p>
          <a:p>
            <a:r>
              <a:rPr lang="zh-CN" altLang="en-US" dirty="0"/>
              <a:t>	</a:t>
            </a:r>
            <a:r>
              <a:rPr lang="en-US" altLang="zh-CN" dirty="0"/>
              <a:t>{  Real=</a:t>
            </a:r>
            <a:r>
              <a:rPr lang="en-US" altLang="zh-CN" dirty="0" err="1"/>
              <a:t>c.Real</a:t>
            </a:r>
            <a:r>
              <a:rPr lang="en-US" altLang="zh-CN" dirty="0"/>
              <a:t>; Image=</a:t>
            </a:r>
            <a:r>
              <a:rPr lang="en-US" altLang="zh-CN" dirty="0" err="1"/>
              <a:t>c.Image</a:t>
            </a:r>
            <a:r>
              <a:rPr lang="en-US" altLang="zh-CN" dirty="0"/>
              <a:t>;  </a:t>
            </a:r>
          </a:p>
          <a:p>
            <a:r>
              <a:rPr lang="en-US" altLang="zh-CN" dirty="0"/>
              <a:t>	    </a:t>
            </a:r>
            <a:r>
              <a:rPr lang="en-US" altLang="zh-CN" dirty="0" err="1">
                <a:solidFill>
                  <a:schemeClr val="accent2"/>
                </a:solidFill>
              </a:rPr>
              <a:t>cout</a:t>
            </a:r>
            <a:r>
              <a:rPr lang="en-US" altLang="zh-CN" dirty="0">
                <a:solidFill>
                  <a:schemeClr val="accent2"/>
                </a:solidFill>
              </a:rPr>
              <a:t>&lt;&lt;"Call copy "&lt;&lt;Real&lt;&lt;' '&lt;&lt;Image&lt;&lt;"\n";</a:t>
            </a:r>
            <a:r>
              <a:rPr lang="en-US" altLang="zh-CN" dirty="0"/>
              <a:t> }</a:t>
            </a:r>
          </a:p>
          <a:p>
            <a:r>
              <a:rPr lang="en-US" altLang="zh-CN" dirty="0"/>
              <a:t>};</a:t>
            </a:r>
          </a:p>
          <a:p>
            <a:r>
              <a:rPr lang="en-US" altLang="zh-CN" dirty="0" err="1" smtClean="0"/>
              <a:t>int</a:t>
            </a:r>
            <a:r>
              <a:rPr lang="en-US" altLang="zh-CN" dirty="0" smtClean="0"/>
              <a:t> </a:t>
            </a:r>
            <a:r>
              <a:rPr lang="en-US" altLang="zh-CN" dirty="0"/>
              <a:t>main( )</a:t>
            </a:r>
          </a:p>
          <a:p>
            <a:r>
              <a:rPr lang="en-US" altLang="zh-CN" dirty="0"/>
              <a:t>{	Complex c1(2, 3), c2(4, -2);</a:t>
            </a:r>
          </a:p>
          <a:p>
            <a:r>
              <a:rPr lang="en-US" altLang="zh-CN" dirty="0">
                <a:solidFill>
                  <a:srgbClr val="FF0000"/>
                </a:solidFill>
              </a:rPr>
              <a:t>	Complex c3=c1;</a:t>
            </a:r>
            <a:r>
              <a:rPr lang="en-US" altLang="zh-CN" dirty="0"/>
              <a:t> 	</a:t>
            </a:r>
          </a:p>
          <a:p>
            <a:r>
              <a:rPr lang="en-US" altLang="zh-CN" dirty="0">
                <a:solidFill>
                  <a:schemeClr val="accent2"/>
                </a:solidFill>
              </a:rPr>
              <a:t>          c1=c2; </a:t>
            </a:r>
          </a:p>
          <a:p>
            <a:r>
              <a:rPr lang="en-US" altLang="zh-CN" dirty="0" smtClean="0"/>
              <a:t>	return 0;    }</a:t>
            </a:r>
            <a:endParaRPr lang="en-US" altLang="zh-CN" dirty="0"/>
          </a:p>
        </p:txBody>
      </p:sp>
      <p:sp>
        <p:nvSpPr>
          <p:cNvPr id="118788" name="Text Box 4"/>
          <p:cNvSpPr txBox="1">
            <a:spLocks noChangeArrowheads="1"/>
          </p:cNvSpPr>
          <p:nvPr/>
        </p:nvSpPr>
        <p:spPr bwMode="auto">
          <a:xfrm>
            <a:off x="2743200" y="4473575"/>
            <a:ext cx="3408363" cy="5286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程序的运行结果是？</a:t>
            </a:r>
          </a:p>
        </p:txBody>
      </p:sp>
      <p:sp>
        <p:nvSpPr>
          <p:cNvPr id="118789" name="Text Box 5"/>
          <p:cNvSpPr txBox="1">
            <a:spLocks noChangeArrowheads="1"/>
          </p:cNvSpPr>
          <p:nvPr/>
        </p:nvSpPr>
        <p:spPr bwMode="auto">
          <a:xfrm>
            <a:off x="3657600" y="5540375"/>
            <a:ext cx="3756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a:t>
            </a:r>
            <a:r>
              <a:rPr lang="zh-CN" altLang="en-US">
                <a:solidFill>
                  <a:srgbClr val="FF0000"/>
                </a:solidFill>
              </a:rPr>
              <a:t>调用了拷贝构造函数</a:t>
            </a:r>
          </a:p>
          <a:p>
            <a:r>
              <a:rPr lang="zh-CN" altLang="en-US">
                <a:solidFill>
                  <a:schemeClr val="accent2"/>
                </a:solidFill>
              </a:rPr>
              <a:t>←未调用拷贝构造函数</a:t>
            </a:r>
          </a:p>
        </p:txBody>
      </p:sp>
      <p:sp>
        <p:nvSpPr>
          <p:cNvPr id="118790" name="Rectangle 6"/>
          <p:cNvSpPr>
            <a:spLocks noChangeArrowheads="1"/>
          </p:cNvSpPr>
          <p:nvPr/>
        </p:nvSpPr>
        <p:spPr bwMode="auto">
          <a:xfrm>
            <a:off x="6172200" y="4475163"/>
            <a:ext cx="2159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Call copy 2 3</a:t>
            </a:r>
          </a:p>
        </p:txBody>
      </p:sp>
      <p:sp>
        <p:nvSpPr>
          <p:cNvPr id="118791" name="Text Box 7"/>
          <p:cNvSpPr txBox="1">
            <a:spLocks noChangeArrowheads="1"/>
          </p:cNvSpPr>
          <p:nvPr/>
        </p:nvSpPr>
        <p:spPr bwMode="auto">
          <a:xfrm>
            <a:off x="1719262" y="1412776"/>
            <a:ext cx="6611938" cy="2693988"/>
          </a:xfrm>
          <a:prstGeom prst="rect">
            <a:avLst/>
          </a:prstGeom>
          <a:solidFill>
            <a:srgbClr val="FFFFCC"/>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FF0000"/>
              </a:buClr>
              <a:buFont typeface="Wingdings" pitchFamily="2" charset="2"/>
              <a:buChar char="v"/>
            </a:pPr>
            <a:r>
              <a:rPr lang="zh-CN" altLang="en-US" dirty="0"/>
              <a:t>只有在产生新对象时，调用构造函数。</a:t>
            </a:r>
          </a:p>
          <a:p>
            <a:pPr>
              <a:spcBef>
                <a:spcPct val="50000"/>
              </a:spcBef>
              <a:buClr>
                <a:srgbClr val="FF0000"/>
              </a:buClr>
              <a:buFont typeface="Wingdings" pitchFamily="2" charset="2"/>
              <a:buChar char="v"/>
            </a:pPr>
            <a:r>
              <a:rPr lang="zh-CN" altLang="en-US" dirty="0"/>
              <a:t>用已有对象初始化新产生的对象时，</a:t>
            </a:r>
          </a:p>
          <a:p>
            <a:r>
              <a:rPr lang="zh-CN" altLang="en-US" dirty="0"/>
              <a:t>    调用拷贝构造函数。</a:t>
            </a:r>
          </a:p>
          <a:p>
            <a:pPr>
              <a:spcBef>
                <a:spcPct val="50000"/>
              </a:spcBef>
              <a:buClr>
                <a:srgbClr val="FF0000"/>
              </a:buClr>
              <a:buFont typeface="Wingdings" pitchFamily="2" charset="2"/>
              <a:buChar char="v"/>
            </a:pPr>
            <a:r>
              <a:rPr lang="zh-CN" altLang="en-US" dirty="0"/>
              <a:t>赋值运算 </a:t>
            </a:r>
            <a:r>
              <a:rPr lang="en-US" altLang="zh-CN" dirty="0"/>
              <a:t>= , </a:t>
            </a:r>
            <a:r>
              <a:rPr lang="zh-CN" altLang="en-US" dirty="0"/>
              <a:t>不调用拷贝构造函数。</a:t>
            </a:r>
          </a:p>
          <a:p>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strips(downRight)">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90"/>
                                        </p:tgtEl>
                                        <p:attrNameLst>
                                          <p:attrName>style.visibility</p:attrName>
                                        </p:attrNameLst>
                                      </p:cBhvr>
                                      <p:to>
                                        <p:strVal val="visible"/>
                                      </p:to>
                                    </p:set>
                                    <p:animEffect transition="in" filter="strips(downRight)">
                                      <p:cBhvr>
                                        <p:cTn id="12" dur="500"/>
                                        <p:tgtEl>
                                          <p:spTgt spid="1187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789">
                                            <p:txEl>
                                              <p:pRg st="0" end="0"/>
                                            </p:txEl>
                                          </p:spTgt>
                                        </p:tgtEl>
                                        <p:attrNameLst>
                                          <p:attrName>style.visibility</p:attrName>
                                        </p:attrNameLst>
                                      </p:cBhvr>
                                      <p:to>
                                        <p:strVal val="visible"/>
                                      </p:to>
                                    </p:set>
                                    <p:animEffect transition="in" filter="strips(downRight)">
                                      <p:cBhvr>
                                        <p:cTn id="17" dur="500"/>
                                        <p:tgtEl>
                                          <p:spTgt spid="11878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8789">
                                            <p:txEl>
                                              <p:pRg st="1" end="1"/>
                                            </p:txEl>
                                          </p:spTgt>
                                        </p:tgtEl>
                                        <p:attrNameLst>
                                          <p:attrName>style.visibility</p:attrName>
                                        </p:attrNameLst>
                                      </p:cBhvr>
                                      <p:to>
                                        <p:strVal val="visible"/>
                                      </p:to>
                                    </p:set>
                                    <p:animEffect transition="in" filter="strips(downRight)">
                                      <p:cBhvr>
                                        <p:cTn id="22" dur="500"/>
                                        <p:tgtEl>
                                          <p:spTgt spid="11878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18791"/>
                                        </p:tgtEl>
                                        <p:attrNameLst>
                                          <p:attrName>style.visibility</p:attrName>
                                        </p:attrNameLst>
                                      </p:cBhvr>
                                      <p:to>
                                        <p:strVal val="visible"/>
                                      </p:to>
                                    </p:set>
                                    <p:animEffect transition="in" filter="randombar(vertical)">
                                      <p:cBhvr>
                                        <p:cTn id="27" dur="500"/>
                                        <p:tgtEl>
                                          <p:spTgt spid="118791"/>
                                        </p:tgtEl>
                                      </p:cBhvr>
                                    </p:animEffect>
                                  </p:childTnLst>
                                  <p:subTnLst>
                                    <p:set>
                                      <p:cBhvr override="childStyle">
                                        <p:cTn dur="1" fill="hold" display="0" masterRel="nextClick" afterEffect="1"/>
                                        <p:tgtEl>
                                          <p:spTgt spid="1187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autoUpdateAnimBg="0"/>
      <p:bldP spid="118789" grpId="0" build="p" autoUpdateAnimBg="0"/>
      <p:bldP spid="118790" grpId="0" animBg="1" autoUpdateAnimBg="0"/>
      <p:bldP spid="11879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026"/>
          <p:cNvSpPr txBox="1">
            <a:spLocks noChangeArrowheads="1"/>
          </p:cNvSpPr>
          <p:nvPr/>
        </p:nvSpPr>
        <p:spPr bwMode="auto">
          <a:xfrm>
            <a:off x="0" y="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13.2.3 </a:t>
            </a:r>
            <a:r>
              <a:rPr lang="zh-CN" altLang="en-US">
                <a:solidFill>
                  <a:srgbClr val="CC0000"/>
                </a:solidFill>
              </a:rPr>
              <a:t>类型转换函数－将本类对象转换成其他类对象</a:t>
            </a:r>
          </a:p>
        </p:txBody>
      </p:sp>
      <p:sp>
        <p:nvSpPr>
          <p:cNvPr id="75779" name="Text Box 1027"/>
          <p:cNvSpPr txBox="1">
            <a:spLocks noChangeArrowheads="1"/>
          </p:cNvSpPr>
          <p:nvPr/>
        </p:nvSpPr>
        <p:spPr bwMode="auto">
          <a:xfrm>
            <a:off x="76200" y="457200"/>
            <a:ext cx="7239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例</a:t>
            </a:r>
            <a:r>
              <a:rPr lang="en-US" altLang="zh-CN">
                <a:solidFill>
                  <a:srgbClr val="CC0000"/>
                </a:solidFill>
              </a:rPr>
              <a:t>: </a:t>
            </a:r>
            <a:r>
              <a:rPr lang="en-US" altLang="zh-CN"/>
              <a:t> Complex  c(3, 2);  </a:t>
            </a:r>
          </a:p>
          <a:p>
            <a:r>
              <a:rPr lang="en-US" altLang="zh-CN"/>
              <a:t>        double   x=6.2;</a:t>
            </a:r>
          </a:p>
          <a:p>
            <a:r>
              <a:rPr lang="zh-CN" altLang="en-US"/>
              <a:t>如果有</a:t>
            </a:r>
            <a:r>
              <a:rPr lang="en-US" altLang="zh-CN"/>
              <a:t>:</a:t>
            </a:r>
            <a:r>
              <a:rPr lang="en-US" altLang="en-US"/>
              <a:t>  c</a:t>
            </a:r>
            <a:r>
              <a:rPr lang="en-US" altLang="zh-CN"/>
              <a:t>=x;  </a:t>
            </a:r>
            <a:r>
              <a:rPr lang="en-US" altLang="zh-CN" sz="2400">
                <a:solidFill>
                  <a:srgbClr val="CC0000"/>
                </a:solidFill>
              </a:rPr>
              <a:t>//</a:t>
            </a:r>
            <a:r>
              <a:rPr lang="zh-CN" altLang="en-US" sz="2400">
                <a:solidFill>
                  <a:srgbClr val="CC0000"/>
                </a:solidFill>
              </a:rPr>
              <a:t>类型不一致</a:t>
            </a:r>
            <a:r>
              <a:rPr lang="zh-CN" altLang="en-US" sz="2400"/>
              <a:t>①</a:t>
            </a:r>
            <a:endParaRPr lang="en-US" altLang="en-US"/>
          </a:p>
          <a:p>
            <a:r>
              <a:rPr lang="en-US" altLang="en-US"/>
              <a:t>        </a:t>
            </a:r>
            <a:r>
              <a:rPr lang="zh-CN" altLang="en-US"/>
              <a:t>或</a:t>
            </a:r>
            <a:r>
              <a:rPr lang="en-US" altLang="zh-CN"/>
              <a:t>:</a:t>
            </a:r>
            <a:r>
              <a:rPr lang="en-US" altLang="en-US"/>
              <a:t>  </a:t>
            </a:r>
            <a:r>
              <a:rPr lang="en-US" altLang="zh-CN"/>
              <a:t>x=c;  </a:t>
            </a:r>
            <a:r>
              <a:rPr lang="en-US" altLang="zh-CN" sz="2400">
                <a:solidFill>
                  <a:srgbClr val="CC0000"/>
                </a:solidFill>
              </a:rPr>
              <a:t>//</a:t>
            </a:r>
            <a:r>
              <a:rPr lang="zh-CN" altLang="en-US" sz="2400">
                <a:solidFill>
                  <a:srgbClr val="CC0000"/>
                </a:solidFill>
              </a:rPr>
              <a:t>类型不一致</a:t>
            </a:r>
            <a:r>
              <a:rPr lang="zh-CN" altLang="en-US" sz="2400"/>
              <a:t>②</a:t>
            </a:r>
          </a:p>
          <a:p>
            <a:endParaRPr lang="en-US" altLang="en-US"/>
          </a:p>
          <a:p>
            <a:r>
              <a:rPr lang="zh-CN" altLang="en-US"/>
              <a:t>则系统自动处理为</a:t>
            </a:r>
            <a:r>
              <a:rPr lang="en-US" altLang="zh-CN"/>
              <a:t>:  </a:t>
            </a:r>
          </a:p>
          <a:p>
            <a:r>
              <a:rPr lang="en-US" altLang="en-US"/>
              <a:t>        c </a:t>
            </a:r>
            <a:r>
              <a:rPr lang="en-US" altLang="zh-CN"/>
              <a:t>= Complex(x);  </a:t>
            </a:r>
            <a:r>
              <a:rPr lang="en-US" altLang="zh-CN" sz="2400">
                <a:solidFill>
                  <a:srgbClr val="CC0000"/>
                </a:solidFill>
              </a:rPr>
              <a:t>//</a:t>
            </a:r>
            <a:r>
              <a:rPr lang="zh-CN" altLang="en-US" sz="2400">
                <a:solidFill>
                  <a:srgbClr val="CC0000"/>
                </a:solidFill>
              </a:rPr>
              <a:t>需作类型转换</a:t>
            </a:r>
            <a:r>
              <a:rPr lang="zh-CN" altLang="en-US" sz="2400"/>
              <a:t>①</a:t>
            </a:r>
            <a:endParaRPr lang="zh-CN" altLang="en-US"/>
          </a:p>
          <a:p>
            <a:r>
              <a:rPr lang="zh-CN" altLang="en-US"/>
              <a:t>        </a:t>
            </a:r>
            <a:r>
              <a:rPr lang="en-US" altLang="zh-CN"/>
              <a:t>x = double(c);      </a:t>
            </a:r>
            <a:r>
              <a:rPr lang="en-US" altLang="zh-CN" sz="2400">
                <a:solidFill>
                  <a:srgbClr val="CC0000"/>
                </a:solidFill>
              </a:rPr>
              <a:t>//</a:t>
            </a:r>
            <a:r>
              <a:rPr lang="zh-CN" altLang="en-US" sz="2400">
                <a:solidFill>
                  <a:srgbClr val="CC0000"/>
                </a:solidFill>
              </a:rPr>
              <a:t>需作类型转换</a:t>
            </a:r>
            <a:r>
              <a:rPr lang="zh-CN" altLang="en-US" sz="2400"/>
              <a:t>②</a:t>
            </a:r>
          </a:p>
        </p:txBody>
      </p:sp>
      <p:grpSp>
        <p:nvGrpSpPr>
          <p:cNvPr id="75780" name="Group 1028"/>
          <p:cNvGrpSpPr>
            <a:grpSpLocks/>
          </p:cNvGrpSpPr>
          <p:nvPr/>
        </p:nvGrpSpPr>
        <p:grpSpPr bwMode="auto">
          <a:xfrm>
            <a:off x="152400" y="4191000"/>
            <a:ext cx="8877300" cy="2347913"/>
            <a:chOff x="192" y="2640"/>
            <a:chExt cx="5592" cy="1479"/>
          </a:xfrm>
        </p:grpSpPr>
        <p:sp>
          <p:nvSpPr>
            <p:cNvPr id="75781" name="Text Box 1029"/>
            <p:cNvSpPr txBox="1">
              <a:spLocks noChangeArrowheads="1"/>
            </p:cNvSpPr>
            <p:nvPr/>
          </p:nvSpPr>
          <p:spPr bwMode="auto">
            <a:xfrm>
              <a:off x="268" y="2640"/>
              <a:ext cx="5516" cy="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对于①，通过以前所学的</a:t>
              </a:r>
              <a:r>
                <a:rPr lang="zh-CN" altLang="en-US">
                  <a:solidFill>
                    <a:schemeClr val="accent2"/>
                  </a:solidFill>
                </a:rPr>
                <a:t>构造函数</a:t>
              </a:r>
              <a:r>
                <a:rPr lang="zh-CN" altLang="en-US"/>
                <a:t>实现类型转换，</a:t>
              </a:r>
            </a:p>
            <a:p>
              <a:r>
                <a:rPr lang="en-US" altLang="en-US" sz="3200"/>
                <a:t>              </a:t>
              </a:r>
              <a:r>
                <a:rPr lang="zh-CN" altLang="en-US"/>
                <a:t>将其他类型的数据转换成本类数据</a:t>
              </a:r>
              <a:r>
                <a:rPr lang="zh-CN" altLang="en-US" sz="3200"/>
                <a:t>。</a:t>
              </a:r>
            </a:p>
            <a:p>
              <a:r>
                <a:rPr lang="zh-CN" altLang="en-US"/>
                <a:t>对于②，使用本节将介绍的类型转换</a:t>
              </a:r>
              <a:r>
                <a:rPr lang="zh-CN" altLang="en-US">
                  <a:solidFill>
                    <a:schemeClr val="accent2"/>
                  </a:solidFill>
                </a:rPr>
                <a:t>运算符重载函数</a:t>
              </a:r>
              <a:r>
                <a:rPr lang="zh-CN" altLang="en-US"/>
                <a:t>，</a:t>
              </a:r>
            </a:p>
            <a:p>
              <a:r>
                <a:rPr lang="zh-CN" altLang="en-US"/>
                <a:t>                将本类数据转换成</a:t>
              </a:r>
              <a:r>
                <a:rPr lang="zh-CN" altLang="en-US" sz="3200"/>
                <a:t>其他类型的数据。</a:t>
              </a:r>
              <a:endParaRPr lang="zh-CN" altLang="en-US"/>
            </a:p>
            <a:p>
              <a:pPr eaLnBrk="0" hangingPunct="0"/>
              <a:endParaRPr lang="en-US" altLang="en-US"/>
            </a:p>
          </p:txBody>
        </p:sp>
        <p:sp>
          <p:nvSpPr>
            <p:cNvPr id="75782" name="Line 1030"/>
            <p:cNvSpPr>
              <a:spLocks noChangeShapeType="1"/>
            </p:cNvSpPr>
            <p:nvPr/>
          </p:nvSpPr>
          <p:spPr bwMode="auto">
            <a:xfrm flipV="1">
              <a:off x="192" y="3240"/>
              <a:ext cx="53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3" name="Text Box 1031"/>
          <p:cNvSpPr txBox="1">
            <a:spLocks noChangeArrowheads="1"/>
          </p:cNvSpPr>
          <p:nvPr/>
        </p:nvSpPr>
        <p:spPr bwMode="auto">
          <a:xfrm>
            <a:off x="4491038" y="1295400"/>
            <a:ext cx="4672012" cy="1382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构造函数：</a:t>
            </a:r>
          </a:p>
          <a:p>
            <a:r>
              <a:rPr lang="en-US" altLang="zh-CN"/>
              <a:t>Complex::Complex(double r)</a:t>
            </a:r>
          </a:p>
          <a:p>
            <a:r>
              <a:rPr lang="en-US" altLang="zh-CN"/>
              <a:t> { real = r ;   image = 0;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strips(downRight)">
                                      <p:cBhvr>
                                        <p:cTn id="7" dur="500"/>
                                        <p:tgtEl>
                                          <p:spTgt spid="75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strips(downRight)">
                                      <p:cBhvr>
                                        <p:cTn id="12" dur="500"/>
                                        <p:tgtEl>
                                          <p:spTgt spid="757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strips(downRight)">
                                      <p:cBhvr>
                                        <p:cTn id="17"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304800" y="762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13.1 </a:t>
            </a:r>
            <a:r>
              <a:rPr lang="zh-CN" altLang="en-US">
                <a:solidFill>
                  <a:srgbClr val="CC0000"/>
                </a:solidFill>
              </a:rPr>
              <a:t>函数重载     </a:t>
            </a:r>
            <a:r>
              <a:rPr lang="zh-CN" altLang="en-US"/>
              <a:t>参见</a:t>
            </a:r>
            <a:r>
              <a:rPr lang="en-US" altLang="zh-CN"/>
              <a:t>5.6</a:t>
            </a:r>
            <a:r>
              <a:rPr lang="zh-CN" altLang="en-US"/>
              <a:t>节（略）  </a:t>
            </a:r>
          </a:p>
        </p:txBody>
      </p:sp>
      <p:sp>
        <p:nvSpPr>
          <p:cNvPr id="36872" name="Text Box 8"/>
          <p:cNvSpPr txBox="1">
            <a:spLocks noChangeArrowheads="1"/>
          </p:cNvSpPr>
          <p:nvPr/>
        </p:nvSpPr>
        <p:spPr bwMode="auto">
          <a:xfrm>
            <a:off x="304800" y="5334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13.2 </a:t>
            </a:r>
            <a:r>
              <a:rPr lang="zh-CN" altLang="en-US">
                <a:solidFill>
                  <a:srgbClr val="CC0000"/>
                </a:solidFill>
              </a:rPr>
              <a:t>重载运算符</a:t>
            </a:r>
          </a:p>
        </p:txBody>
      </p:sp>
      <p:sp>
        <p:nvSpPr>
          <p:cNvPr id="36882" name="Text Box 18"/>
          <p:cNvSpPr txBox="1">
            <a:spLocks noChangeArrowheads="1"/>
          </p:cNvSpPr>
          <p:nvPr/>
        </p:nvSpPr>
        <p:spPr bwMode="auto">
          <a:xfrm>
            <a:off x="152400" y="1066800"/>
            <a:ext cx="8521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C++</a:t>
            </a:r>
            <a:r>
              <a:rPr lang="zh-CN" altLang="zh-CN"/>
              <a:t>中所有的运算符都已预先定义了用法及意义。</a:t>
            </a:r>
          </a:p>
          <a:p>
            <a:pPr>
              <a:buClr>
                <a:srgbClr val="CC66FF"/>
              </a:buClr>
              <a:buSzPct val="130000"/>
              <a:buFont typeface="Monotype Sorts" pitchFamily="2" charset="2"/>
              <a:buNone/>
            </a:pPr>
            <a:r>
              <a:rPr lang="zh-CN" altLang="zh-CN"/>
              <a:t>      如：+  －  *  /  =  等，适用于已有的数据类型。</a:t>
            </a:r>
            <a:endParaRPr lang="zh-CN" altLang="en-US"/>
          </a:p>
        </p:txBody>
      </p:sp>
      <p:sp>
        <p:nvSpPr>
          <p:cNvPr id="36883" name="Text Box 19"/>
          <p:cNvSpPr txBox="1">
            <a:spLocks noChangeArrowheads="1"/>
          </p:cNvSpPr>
          <p:nvPr/>
        </p:nvSpPr>
        <p:spPr bwMode="auto">
          <a:xfrm>
            <a:off x="152400" y="1981200"/>
            <a:ext cx="7500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已定义的</a:t>
            </a:r>
            <a:r>
              <a:rPr lang="zh-CN" altLang="zh-CN"/>
              <a:t>用法及意义是不允许用户改变的。</a:t>
            </a:r>
            <a:endParaRPr lang="zh-CN" altLang="en-US"/>
          </a:p>
        </p:txBody>
      </p:sp>
      <p:sp>
        <p:nvSpPr>
          <p:cNvPr id="36884" name="Text Box 20"/>
          <p:cNvSpPr txBox="1">
            <a:spLocks noChangeArrowheads="1"/>
          </p:cNvSpPr>
          <p:nvPr/>
        </p:nvSpPr>
        <p:spPr bwMode="auto">
          <a:xfrm>
            <a:off x="153988" y="2622550"/>
            <a:ext cx="89296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如果用户定义了新的数据类型，希望已定义的运算符</a:t>
            </a:r>
          </a:p>
          <a:p>
            <a:pPr>
              <a:buClr>
                <a:srgbClr val="CC66FF"/>
              </a:buClr>
              <a:buSzPct val="130000"/>
              <a:buFont typeface="Monotype Sorts" pitchFamily="2" charset="2"/>
              <a:buNone/>
            </a:pPr>
            <a:r>
              <a:rPr lang="zh-CN" altLang="en-US"/>
              <a:t>      能适应新的数据类型，</a:t>
            </a:r>
          </a:p>
        </p:txBody>
      </p:sp>
      <p:sp>
        <p:nvSpPr>
          <p:cNvPr id="36885" name="Text Box 21"/>
          <p:cNvSpPr txBox="1">
            <a:spLocks noChangeArrowheads="1"/>
          </p:cNvSpPr>
          <p:nvPr/>
        </p:nvSpPr>
        <p:spPr bwMode="auto">
          <a:xfrm>
            <a:off x="152400" y="3581400"/>
            <a:ext cx="5678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如</a:t>
            </a:r>
            <a:r>
              <a:rPr lang="en-US" altLang="zh-CN"/>
              <a:t>: </a:t>
            </a:r>
            <a:r>
              <a:rPr lang="zh-CN" altLang="en-US"/>
              <a:t>前述 </a:t>
            </a:r>
            <a:r>
              <a:rPr lang="en-US" altLang="zh-CN"/>
              <a:t>Complex </a:t>
            </a:r>
            <a:r>
              <a:rPr lang="zh-CN" altLang="en-US"/>
              <a:t>类的加法运算</a:t>
            </a:r>
          </a:p>
        </p:txBody>
      </p:sp>
      <p:sp>
        <p:nvSpPr>
          <p:cNvPr id="36886" name="Text Box 22"/>
          <p:cNvSpPr txBox="1">
            <a:spLocks noChangeArrowheads="1"/>
          </p:cNvSpPr>
          <p:nvPr/>
        </p:nvSpPr>
        <p:spPr bwMode="auto">
          <a:xfrm>
            <a:off x="685800" y="4114800"/>
            <a:ext cx="7429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Complex   c1, c2, c3;</a:t>
            </a:r>
          </a:p>
          <a:p>
            <a:r>
              <a:rPr lang="en-US" altLang="zh-CN"/>
              <a:t>c3 = add(c1, c2);   </a:t>
            </a:r>
            <a:r>
              <a:rPr lang="en-US" altLang="zh-CN">
                <a:solidFill>
                  <a:srgbClr val="CC0000"/>
                </a:solidFill>
              </a:rPr>
              <a:t>//</a:t>
            </a:r>
            <a:r>
              <a:rPr lang="zh-CN" altLang="en-US">
                <a:solidFill>
                  <a:srgbClr val="CC0000"/>
                </a:solidFill>
              </a:rPr>
              <a:t>以前通过函数实现加法运算</a:t>
            </a:r>
          </a:p>
          <a:p>
            <a:r>
              <a:rPr lang="en-US" altLang="zh-CN">
                <a:solidFill>
                  <a:srgbClr val="CC0000"/>
                </a:solidFill>
              </a:rPr>
              <a:t>c2.add(c3);        // </a:t>
            </a:r>
            <a:r>
              <a:rPr lang="zh-CN" altLang="en-US"/>
              <a:t>或</a:t>
            </a:r>
            <a:r>
              <a:rPr lang="zh-CN" altLang="en-US">
                <a:solidFill>
                  <a:srgbClr val="CC0000"/>
                </a:solidFill>
              </a:rPr>
              <a:t>通过成员函数实现</a:t>
            </a:r>
          </a:p>
          <a:p>
            <a:r>
              <a:rPr lang="en-US" altLang="zh-CN"/>
              <a:t>c3 = c1 + c2;</a:t>
            </a:r>
            <a:r>
              <a:rPr lang="en-US" altLang="zh-CN">
                <a:solidFill>
                  <a:srgbClr val="CC0000"/>
                </a:solidFill>
              </a:rPr>
              <a:t>  </a:t>
            </a:r>
            <a:r>
              <a:rPr lang="en-US" altLang="zh-CN">
                <a:solidFill>
                  <a:schemeClr val="accent2"/>
                </a:solidFill>
              </a:rPr>
              <a:t>//</a:t>
            </a:r>
            <a:r>
              <a:rPr lang="zh-CN" altLang="en-US">
                <a:solidFill>
                  <a:schemeClr val="accent2"/>
                </a:solidFill>
              </a:rPr>
              <a:t>能否直观地写成这样？</a:t>
            </a:r>
          </a:p>
        </p:txBody>
      </p:sp>
      <p:sp>
        <p:nvSpPr>
          <p:cNvPr id="36887" name="Text Box 23"/>
          <p:cNvSpPr txBox="1">
            <a:spLocks noChangeArrowheads="1"/>
          </p:cNvSpPr>
          <p:nvPr/>
        </p:nvSpPr>
        <p:spPr bwMode="auto">
          <a:xfrm>
            <a:off x="762000" y="6019800"/>
            <a:ext cx="5927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能 </a:t>
            </a:r>
            <a:r>
              <a:rPr lang="en-US" altLang="zh-CN">
                <a:solidFill>
                  <a:srgbClr val="CC0000"/>
                </a:solidFill>
              </a:rPr>
              <a:t>!</a:t>
            </a:r>
            <a:r>
              <a:rPr lang="en-US" altLang="zh-CN">
                <a:solidFill>
                  <a:schemeClr val="accent2"/>
                </a:solidFill>
              </a:rPr>
              <a:t>  </a:t>
            </a:r>
            <a:r>
              <a:rPr lang="zh-CN" altLang="en-US"/>
              <a:t>运算符的重载可以达到此目的。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882"/>
                                        </p:tgtEl>
                                        <p:attrNameLst>
                                          <p:attrName>style.visibility</p:attrName>
                                        </p:attrNameLst>
                                      </p:cBhvr>
                                      <p:to>
                                        <p:strVal val="visible"/>
                                      </p:to>
                                    </p:set>
                                    <p:animEffect transition="in" filter="strips(downRight)">
                                      <p:cBhvr>
                                        <p:cTn id="7" dur="500"/>
                                        <p:tgtEl>
                                          <p:spTgt spid="36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883"/>
                                        </p:tgtEl>
                                        <p:attrNameLst>
                                          <p:attrName>style.visibility</p:attrName>
                                        </p:attrNameLst>
                                      </p:cBhvr>
                                      <p:to>
                                        <p:strVal val="visible"/>
                                      </p:to>
                                    </p:set>
                                    <p:animEffect transition="in" filter="strips(downRight)">
                                      <p:cBhvr>
                                        <p:cTn id="12" dur="500"/>
                                        <p:tgtEl>
                                          <p:spTgt spid="36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strips(downRight)">
                                      <p:cBhvr>
                                        <p:cTn id="17" dur="500"/>
                                        <p:tgtEl>
                                          <p:spTgt spid="36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885"/>
                                        </p:tgtEl>
                                        <p:attrNameLst>
                                          <p:attrName>style.visibility</p:attrName>
                                        </p:attrNameLst>
                                      </p:cBhvr>
                                      <p:to>
                                        <p:strVal val="visible"/>
                                      </p:to>
                                    </p:set>
                                    <p:animEffect transition="in" filter="strips(downRight)">
                                      <p:cBhvr>
                                        <p:cTn id="22" dur="500"/>
                                        <p:tgtEl>
                                          <p:spTgt spid="368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886">
                                            <p:txEl>
                                              <p:pRg st="0" end="0"/>
                                            </p:txEl>
                                          </p:spTgt>
                                        </p:tgtEl>
                                        <p:attrNameLst>
                                          <p:attrName>style.visibility</p:attrName>
                                        </p:attrNameLst>
                                      </p:cBhvr>
                                      <p:to>
                                        <p:strVal val="visible"/>
                                      </p:to>
                                    </p:set>
                                    <p:animEffect transition="in" filter="strips(downRight)">
                                      <p:cBhvr>
                                        <p:cTn id="27" dur="500"/>
                                        <p:tgtEl>
                                          <p:spTgt spid="3688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886">
                                            <p:txEl>
                                              <p:pRg st="1" end="1"/>
                                            </p:txEl>
                                          </p:spTgt>
                                        </p:tgtEl>
                                        <p:attrNameLst>
                                          <p:attrName>style.visibility</p:attrName>
                                        </p:attrNameLst>
                                      </p:cBhvr>
                                      <p:to>
                                        <p:strVal val="visible"/>
                                      </p:to>
                                    </p:set>
                                    <p:animEffect transition="in" filter="strips(downRight)">
                                      <p:cBhvr>
                                        <p:cTn id="32" dur="500"/>
                                        <p:tgtEl>
                                          <p:spTgt spid="3688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886">
                                            <p:txEl>
                                              <p:pRg st="2" end="2"/>
                                            </p:txEl>
                                          </p:spTgt>
                                        </p:tgtEl>
                                        <p:attrNameLst>
                                          <p:attrName>style.visibility</p:attrName>
                                        </p:attrNameLst>
                                      </p:cBhvr>
                                      <p:to>
                                        <p:strVal val="visible"/>
                                      </p:to>
                                    </p:set>
                                    <p:animEffect transition="in" filter="strips(downRight)">
                                      <p:cBhvr>
                                        <p:cTn id="37" dur="500"/>
                                        <p:tgtEl>
                                          <p:spTgt spid="3688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6886">
                                            <p:txEl>
                                              <p:pRg st="3" end="3"/>
                                            </p:txEl>
                                          </p:spTgt>
                                        </p:tgtEl>
                                        <p:attrNameLst>
                                          <p:attrName>style.visibility</p:attrName>
                                        </p:attrNameLst>
                                      </p:cBhvr>
                                      <p:to>
                                        <p:strVal val="visible"/>
                                      </p:to>
                                    </p:set>
                                    <p:animEffect transition="in" filter="strips(downRight)">
                                      <p:cBhvr>
                                        <p:cTn id="42" dur="500"/>
                                        <p:tgtEl>
                                          <p:spTgt spid="3688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6887">
                                            <p:txEl>
                                              <p:pRg st="0" end="0"/>
                                            </p:txEl>
                                          </p:spTgt>
                                        </p:tgtEl>
                                        <p:attrNameLst>
                                          <p:attrName>style.visibility</p:attrName>
                                        </p:attrNameLst>
                                      </p:cBhvr>
                                      <p:to>
                                        <p:strVal val="visible"/>
                                      </p:to>
                                    </p:set>
                                    <p:animEffect transition="in" filter="strips(downRight)">
                                      <p:cBhvr>
                                        <p:cTn id="47" dur="500"/>
                                        <p:tgtEl>
                                          <p:spTgt spid="368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2" grpId="0" autoUpdateAnimBg="0"/>
      <p:bldP spid="36883" grpId="0" autoUpdateAnimBg="0"/>
      <p:bldP spid="36884" grpId="0" autoUpdateAnimBg="0"/>
      <p:bldP spid="36885" grpId="0" autoUpdateAnimBg="0"/>
      <p:bldP spid="36886" grpId="0" build="p" autoUpdateAnimBg="0"/>
      <p:bldP spid="3688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1" name="Text Box 9"/>
          <p:cNvSpPr txBox="1">
            <a:spLocks noChangeArrowheads="1"/>
          </p:cNvSpPr>
          <p:nvPr/>
        </p:nvSpPr>
        <p:spPr bwMode="auto">
          <a:xfrm>
            <a:off x="228600" y="152400"/>
            <a:ext cx="7296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定义类型转换函数</a:t>
            </a:r>
            <a:r>
              <a:rPr lang="en-US" altLang="zh-CN">
                <a:solidFill>
                  <a:srgbClr val="CC0000"/>
                </a:solidFill>
              </a:rPr>
              <a:t>: </a:t>
            </a:r>
          </a:p>
        </p:txBody>
      </p:sp>
      <p:sp>
        <p:nvSpPr>
          <p:cNvPr id="49164" name="Text Box 12"/>
          <p:cNvSpPr txBox="1">
            <a:spLocks noChangeArrowheads="1"/>
          </p:cNvSpPr>
          <p:nvPr/>
        </p:nvSpPr>
        <p:spPr bwMode="auto">
          <a:xfrm>
            <a:off x="234950" y="4572000"/>
            <a:ext cx="5768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功能：</a:t>
            </a:r>
            <a:r>
              <a:rPr lang="zh-CN" altLang="en-US"/>
              <a:t>将 </a:t>
            </a:r>
            <a:r>
              <a:rPr lang="en-US" altLang="zh-CN"/>
              <a:t>&lt;</a:t>
            </a:r>
            <a:r>
              <a:rPr lang="zh-CN" altLang="en-US"/>
              <a:t>类名</a:t>
            </a:r>
            <a:r>
              <a:rPr lang="en-US" altLang="zh-CN"/>
              <a:t>&gt;</a:t>
            </a:r>
            <a:r>
              <a:rPr lang="zh-CN" altLang="en-US"/>
              <a:t>类对象自动转换成 </a:t>
            </a:r>
          </a:p>
          <a:p>
            <a:r>
              <a:rPr lang="zh-CN" altLang="en-US"/>
              <a:t>            </a:t>
            </a:r>
            <a:r>
              <a:rPr lang="en-US" altLang="zh-CN"/>
              <a:t>&lt;</a:t>
            </a:r>
            <a:r>
              <a:rPr lang="zh-CN" altLang="en-US"/>
              <a:t>目标数据类型</a:t>
            </a:r>
            <a:r>
              <a:rPr lang="en-US" altLang="zh-CN"/>
              <a:t>&gt;</a:t>
            </a:r>
            <a:r>
              <a:rPr lang="zh-CN" altLang="en-US"/>
              <a:t>类型对象</a:t>
            </a:r>
          </a:p>
        </p:txBody>
      </p:sp>
      <p:sp>
        <p:nvSpPr>
          <p:cNvPr id="49171" name="Text Box 19"/>
          <p:cNvSpPr txBox="1">
            <a:spLocks noChangeArrowheads="1"/>
          </p:cNvSpPr>
          <p:nvPr/>
        </p:nvSpPr>
        <p:spPr bwMode="auto">
          <a:xfrm>
            <a:off x="304800" y="5664200"/>
            <a:ext cx="6115050" cy="984250"/>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a:t>
            </a:r>
            <a:r>
              <a:rPr lang="zh-CN" altLang="en-US"/>
              <a:t>类型转换函数只能用成员函数实现</a:t>
            </a:r>
            <a:r>
              <a:rPr lang="en-US" altLang="zh-CN"/>
              <a:t>, </a:t>
            </a:r>
          </a:p>
          <a:p>
            <a:r>
              <a:rPr lang="en-US" altLang="zh-CN"/>
              <a:t>    </a:t>
            </a:r>
            <a:r>
              <a:rPr lang="zh-CN" altLang="en-US"/>
              <a:t>不能用友元函数实现。</a:t>
            </a:r>
            <a:endParaRPr lang="zh-CN" altLang="en-US" sz="3200"/>
          </a:p>
        </p:txBody>
      </p:sp>
      <p:grpSp>
        <p:nvGrpSpPr>
          <p:cNvPr id="49179" name="Group 27"/>
          <p:cNvGrpSpPr>
            <a:grpSpLocks/>
          </p:cNvGrpSpPr>
          <p:nvPr/>
        </p:nvGrpSpPr>
        <p:grpSpPr bwMode="auto">
          <a:xfrm>
            <a:off x="349250" y="838200"/>
            <a:ext cx="6689725" cy="3581400"/>
            <a:chOff x="220" y="528"/>
            <a:chExt cx="4214" cy="2256"/>
          </a:xfrm>
        </p:grpSpPr>
        <p:sp>
          <p:nvSpPr>
            <p:cNvPr id="49163" name="Text Box 11"/>
            <p:cNvSpPr txBox="1">
              <a:spLocks noChangeArrowheads="1"/>
            </p:cNvSpPr>
            <p:nvPr/>
          </p:nvSpPr>
          <p:spPr bwMode="auto">
            <a:xfrm>
              <a:off x="268" y="528"/>
              <a:ext cx="4166" cy="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在类内定义类型转换函数的一般格式为：</a:t>
              </a:r>
            </a:p>
            <a:p>
              <a:pPr>
                <a:spcBef>
                  <a:spcPct val="50000"/>
                </a:spcBef>
              </a:pPr>
              <a:r>
                <a:rPr lang="en-US" altLang="zh-CN"/>
                <a:t>operator &lt;</a:t>
              </a:r>
              <a:r>
                <a:rPr lang="zh-CN" altLang="en-US"/>
                <a:t>目标数据类型</a:t>
              </a:r>
              <a:r>
                <a:rPr lang="en-US" altLang="zh-CN"/>
                <a:t>&gt; ( )</a:t>
              </a:r>
            </a:p>
            <a:p>
              <a:r>
                <a:rPr lang="en-US" altLang="zh-CN"/>
                <a:t>{ ... }</a:t>
              </a:r>
            </a:p>
            <a:p>
              <a:endParaRPr lang="en-US" altLang="zh-CN"/>
            </a:p>
            <a:p>
              <a:r>
                <a:rPr lang="zh-CN" altLang="en-US"/>
                <a:t>在类外定义类型转换函数的一般格式为：</a:t>
              </a:r>
            </a:p>
            <a:p>
              <a:pPr>
                <a:spcBef>
                  <a:spcPct val="50000"/>
                </a:spcBef>
              </a:pPr>
              <a:r>
                <a:rPr lang="en-US" altLang="zh-CN"/>
                <a:t>&lt;</a:t>
              </a:r>
              <a:r>
                <a:rPr lang="zh-CN" altLang="en-US"/>
                <a:t>类名</a:t>
              </a:r>
              <a:r>
                <a:rPr lang="en-US" altLang="zh-CN"/>
                <a:t>&gt; :: operator &lt;</a:t>
              </a:r>
              <a:r>
                <a:rPr lang="zh-CN" altLang="en-US"/>
                <a:t>目标数据类型</a:t>
              </a:r>
              <a:r>
                <a:rPr lang="en-US" altLang="zh-CN"/>
                <a:t>&gt; ( )</a:t>
              </a:r>
            </a:p>
            <a:p>
              <a:r>
                <a:rPr lang="en-US" altLang="zh-CN"/>
                <a:t>{ ... }</a:t>
              </a:r>
            </a:p>
          </p:txBody>
        </p:sp>
        <p:sp>
          <p:nvSpPr>
            <p:cNvPr id="49172" name="Rectangle 20"/>
            <p:cNvSpPr>
              <a:spLocks noChangeArrowheads="1"/>
            </p:cNvSpPr>
            <p:nvPr/>
          </p:nvSpPr>
          <p:spPr bwMode="auto">
            <a:xfrm>
              <a:off x="220" y="960"/>
              <a:ext cx="299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3" name="Rectangle 21"/>
            <p:cNvSpPr>
              <a:spLocks noChangeArrowheads="1"/>
            </p:cNvSpPr>
            <p:nvPr/>
          </p:nvSpPr>
          <p:spPr bwMode="auto">
            <a:xfrm>
              <a:off x="268" y="2160"/>
              <a:ext cx="393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176" name="Group 24"/>
          <p:cNvGrpSpPr>
            <a:grpSpLocks/>
          </p:cNvGrpSpPr>
          <p:nvPr/>
        </p:nvGrpSpPr>
        <p:grpSpPr bwMode="auto">
          <a:xfrm>
            <a:off x="601663" y="1319213"/>
            <a:ext cx="8594725" cy="2566987"/>
            <a:chOff x="336" y="831"/>
            <a:chExt cx="5414" cy="1617"/>
          </a:xfrm>
        </p:grpSpPr>
        <p:sp>
          <p:nvSpPr>
            <p:cNvPr id="49166" name="Text Box 14"/>
            <p:cNvSpPr txBox="1">
              <a:spLocks noChangeArrowheads="1"/>
            </p:cNvSpPr>
            <p:nvPr/>
          </p:nvSpPr>
          <p:spPr bwMode="auto">
            <a:xfrm>
              <a:off x="3360" y="831"/>
              <a:ext cx="2390" cy="889"/>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该函数不能有参数，</a:t>
              </a:r>
            </a:p>
            <a:p>
              <a:r>
                <a:rPr lang="zh-CN" altLang="en-US"/>
                <a:t>不能写返回值类型， </a:t>
              </a:r>
            </a:p>
            <a:p>
              <a:r>
                <a:rPr lang="zh-CN" altLang="en-US"/>
                <a:t>因返回值类型已确定。</a:t>
              </a:r>
            </a:p>
          </p:txBody>
        </p:sp>
        <p:sp>
          <p:nvSpPr>
            <p:cNvPr id="49167" name="Line 15"/>
            <p:cNvSpPr>
              <a:spLocks noChangeShapeType="1"/>
            </p:cNvSpPr>
            <p:nvPr/>
          </p:nvSpPr>
          <p:spPr bwMode="auto">
            <a:xfrm flipH="1">
              <a:off x="3168" y="1296"/>
              <a:ext cx="192" cy="4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8" name="Line 16"/>
            <p:cNvSpPr>
              <a:spLocks noChangeShapeType="1"/>
            </p:cNvSpPr>
            <p:nvPr/>
          </p:nvSpPr>
          <p:spPr bwMode="auto">
            <a:xfrm>
              <a:off x="336" y="1248"/>
              <a:ext cx="2448"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Line 22"/>
            <p:cNvSpPr>
              <a:spLocks noChangeShapeType="1"/>
            </p:cNvSpPr>
            <p:nvPr/>
          </p:nvSpPr>
          <p:spPr bwMode="auto">
            <a:xfrm>
              <a:off x="1344" y="2448"/>
              <a:ext cx="2448"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5" name="Line 23"/>
            <p:cNvSpPr>
              <a:spLocks noChangeShapeType="1"/>
            </p:cNvSpPr>
            <p:nvPr/>
          </p:nvSpPr>
          <p:spPr bwMode="auto">
            <a:xfrm flipH="1">
              <a:off x="3216" y="1632"/>
              <a:ext cx="144" cy="14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9176"/>
                                        </p:tgtEl>
                                        <p:attrNameLst>
                                          <p:attrName>style.visibility</p:attrName>
                                        </p:attrNameLst>
                                      </p:cBhvr>
                                      <p:to>
                                        <p:strVal val="visible"/>
                                      </p:to>
                                    </p:set>
                                    <p:animEffect transition="in" filter="strips(downLeft)">
                                      <p:cBhvr>
                                        <p:cTn id="7" dur="500"/>
                                        <p:tgtEl>
                                          <p:spTgt spid="49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64"/>
                                        </p:tgtEl>
                                        <p:attrNameLst>
                                          <p:attrName>style.visibility</p:attrName>
                                        </p:attrNameLst>
                                      </p:cBhvr>
                                      <p:to>
                                        <p:strVal val="visible"/>
                                      </p:to>
                                    </p:set>
                                    <p:animEffect transition="in" filter="strips(downRight)">
                                      <p:cBhvr>
                                        <p:cTn id="12" dur="500"/>
                                        <p:tgtEl>
                                          <p:spTgt spid="49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9171"/>
                                        </p:tgtEl>
                                        <p:attrNameLst>
                                          <p:attrName>style.visibility</p:attrName>
                                        </p:attrNameLst>
                                      </p:cBhvr>
                                      <p:to>
                                        <p:strVal val="visible"/>
                                      </p:to>
                                    </p:set>
                                    <p:animEffect transition="in" filter="blinds(vertical)">
                                      <p:cBhvr>
                                        <p:cTn id="17" dur="500"/>
                                        <p:tgtEl>
                                          <p:spTgt spid="4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4" grpId="0" autoUpdateAnimBg="0"/>
      <p:bldP spid="4917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73069"/>
            <a:ext cx="885507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400" dirty="0">
                <a:solidFill>
                  <a:srgbClr val="CC0000"/>
                </a:solidFill>
              </a:rPr>
              <a:t>例</a:t>
            </a:r>
            <a:r>
              <a:rPr lang="en-US" altLang="zh-CN" sz="2400" dirty="0">
                <a:solidFill>
                  <a:srgbClr val="CC0000"/>
                </a:solidFill>
              </a:rPr>
              <a:t>13.10</a:t>
            </a:r>
            <a:r>
              <a:rPr lang="en-US" altLang="zh-CN" sz="2400" dirty="0"/>
              <a:t>  </a:t>
            </a:r>
            <a:r>
              <a:rPr lang="zh-CN" altLang="en-US" sz="2400" dirty="0">
                <a:solidFill>
                  <a:srgbClr val="CC0000"/>
                </a:solidFill>
              </a:rPr>
              <a:t>类型转换函数的定义和使用 </a:t>
            </a:r>
          </a:p>
          <a:p>
            <a:pPr algn="just"/>
            <a:r>
              <a:rPr lang="en-US" altLang="zh-CN" sz="2400" dirty="0" smtClean="0"/>
              <a:t>class </a:t>
            </a:r>
            <a:r>
              <a:rPr lang="en-US" altLang="zh-CN" sz="2400" dirty="0"/>
              <a:t>Complex</a:t>
            </a:r>
          </a:p>
          <a:p>
            <a:pPr algn="just"/>
            <a:r>
              <a:rPr lang="en-US" altLang="zh-CN" sz="2400" dirty="0"/>
              <a:t>{</a:t>
            </a:r>
          </a:p>
          <a:p>
            <a:pPr algn="just"/>
            <a:r>
              <a:rPr lang="en-US" altLang="zh-CN" sz="2400" dirty="0"/>
              <a:t>double Real, Image;</a:t>
            </a:r>
          </a:p>
          <a:p>
            <a:pPr algn="just"/>
            <a:r>
              <a:rPr lang="en-US" altLang="zh-CN" sz="2400" dirty="0"/>
              <a:t>public:</a:t>
            </a:r>
          </a:p>
          <a:p>
            <a:pPr algn="just"/>
            <a:r>
              <a:rPr lang="en-US" altLang="zh-CN" sz="2400" dirty="0"/>
              <a:t>	Complex(double r=0, double i=0) </a:t>
            </a:r>
          </a:p>
          <a:p>
            <a:pPr algn="just"/>
            <a:r>
              <a:rPr lang="en-US" altLang="zh-CN" sz="2400" dirty="0"/>
              <a:t>	{  Real=r; Image=i;  }</a:t>
            </a:r>
          </a:p>
          <a:p>
            <a:pPr algn="just"/>
            <a:r>
              <a:rPr lang="en-US" altLang="zh-CN" sz="2400" dirty="0"/>
              <a:t>	operator double ( )  </a:t>
            </a:r>
            <a:r>
              <a:rPr lang="en-US" altLang="zh-CN" sz="2400" dirty="0" smtClean="0"/>
              <a:t> </a:t>
            </a:r>
            <a:r>
              <a:rPr lang="en-US" altLang="zh-CN" sz="2400" dirty="0" smtClean="0">
                <a:solidFill>
                  <a:schemeClr val="accent2"/>
                </a:solidFill>
              </a:rPr>
              <a:t>// </a:t>
            </a:r>
            <a:r>
              <a:rPr lang="zh-CN" altLang="en-US" sz="2400" dirty="0" smtClean="0">
                <a:solidFill>
                  <a:schemeClr val="accent2"/>
                </a:solidFill>
              </a:rPr>
              <a:t>类型</a:t>
            </a:r>
            <a:r>
              <a:rPr lang="zh-CN" altLang="en-US" sz="2400" dirty="0">
                <a:solidFill>
                  <a:schemeClr val="accent2"/>
                </a:solidFill>
              </a:rPr>
              <a:t>转换函数，</a:t>
            </a:r>
          </a:p>
          <a:p>
            <a:pPr algn="just"/>
            <a:r>
              <a:rPr lang="zh-CN" altLang="en-US" sz="2400" dirty="0">
                <a:solidFill>
                  <a:schemeClr val="accent2"/>
                </a:solidFill>
              </a:rPr>
              <a:t>                                           </a:t>
            </a:r>
            <a:r>
              <a:rPr lang="zh-CN" altLang="en-US" sz="2400" dirty="0" smtClean="0">
                <a:solidFill>
                  <a:schemeClr val="accent2"/>
                </a:solidFill>
              </a:rPr>
              <a:t>    </a:t>
            </a:r>
            <a:r>
              <a:rPr lang="en-US" altLang="zh-CN" sz="2400" dirty="0" smtClean="0">
                <a:solidFill>
                  <a:schemeClr val="accent2"/>
                </a:solidFill>
              </a:rPr>
              <a:t>// </a:t>
            </a:r>
            <a:r>
              <a:rPr lang="zh-CN" altLang="en-US" sz="2400" dirty="0">
                <a:solidFill>
                  <a:schemeClr val="accent2"/>
                </a:solidFill>
              </a:rPr>
              <a:t>将 </a:t>
            </a:r>
            <a:r>
              <a:rPr lang="en-US" altLang="zh-CN" sz="2400" dirty="0">
                <a:solidFill>
                  <a:schemeClr val="accent2"/>
                </a:solidFill>
              </a:rPr>
              <a:t>Complex </a:t>
            </a:r>
            <a:r>
              <a:rPr lang="zh-CN" altLang="en-US" sz="2400" dirty="0">
                <a:solidFill>
                  <a:schemeClr val="accent2"/>
                </a:solidFill>
              </a:rPr>
              <a:t>类转换成 </a:t>
            </a:r>
            <a:r>
              <a:rPr lang="en-US" altLang="zh-CN" sz="2400" dirty="0">
                <a:solidFill>
                  <a:schemeClr val="accent2"/>
                </a:solidFill>
              </a:rPr>
              <a:t>double </a:t>
            </a:r>
            <a:r>
              <a:rPr lang="zh-CN" altLang="en-US" sz="2400" dirty="0">
                <a:solidFill>
                  <a:schemeClr val="accent2"/>
                </a:solidFill>
              </a:rPr>
              <a:t>类</a:t>
            </a:r>
          </a:p>
          <a:p>
            <a:pPr algn="just"/>
            <a:r>
              <a:rPr lang="zh-CN" altLang="en-US" sz="2400" dirty="0"/>
              <a:t>	</a:t>
            </a:r>
            <a:r>
              <a:rPr lang="en-US" altLang="zh-CN" sz="2400" dirty="0"/>
              <a:t>{  return  Real;  }</a:t>
            </a:r>
          </a:p>
          <a:p>
            <a:pPr algn="just"/>
            <a:r>
              <a:rPr lang="en-US" altLang="zh-CN" sz="2400" dirty="0"/>
              <a:t>};</a:t>
            </a:r>
          </a:p>
          <a:p>
            <a:pPr algn="just"/>
            <a:r>
              <a:rPr lang="en-US" altLang="zh-CN" sz="2400" dirty="0" err="1" smtClean="0"/>
              <a:t>int</a:t>
            </a:r>
            <a:r>
              <a:rPr lang="en-US" altLang="zh-CN" sz="2400" dirty="0" smtClean="0"/>
              <a:t> </a:t>
            </a:r>
            <a:r>
              <a:rPr lang="en-US" altLang="zh-CN" sz="2400" dirty="0"/>
              <a:t>main( )</a:t>
            </a:r>
          </a:p>
          <a:p>
            <a:pPr algn="just"/>
            <a:r>
              <a:rPr lang="en-US" altLang="zh-CN" sz="2400" dirty="0"/>
              <a:t>{ 	Complex c(3,2);</a:t>
            </a:r>
          </a:p>
          <a:p>
            <a:pPr algn="just"/>
            <a:r>
              <a:rPr lang="en-US" altLang="zh-CN" sz="2400" dirty="0"/>
              <a:t>	double x;</a:t>
            </a:r>
          </a:p>
          <a:p>
            <a:pPr algn="just"/>
            <a:r>
              <a:rPr lang="en-US" altLang="zh-CN" sz="2400" dirty="0"/>
              <a:t>	x = c;     </a:t>
            </a:r>
            <a:r>
              <a:rPr lang="en-US" altLang="zh-CN" sz="2400" dirty="0" smtClean="0"/>
              <a:t>  </a:t>
            </a:r>
            <a:r>
              <a:rPr lang="en-US" altLang="zh-CN" sz="2400" dirty="0" smtClean="0">
                <a:solidFill>
                  <a:srgbClr val="FF0000"/>
                </a:solidFill>
              </a:rPr>
              <a:t>//</a:t>
            </a:r>
            <a:r>
              <a:rPr lang="zh-CN" altLang="en-US" sz="2400" dirty="0">
                <a:solidFill>
                  <a:srgbClr val="FF0000"/>
                </a:solidFill>
              </a:rPr>
              <a:t>系统自动处理</a:t>
            </a:r>
            <a:r>
              <a:rPr lang="zh-CN" altLang="en-US" sz="2400" dirty="0" smtClean="0">
                <a:solidFill>
                  <a:srgbClr val="FF0000"/>
                </a:solidFill>
              </a:rPr>
              <a:t>为： </a:t>
            </a:r>
            <a:r>
              <a:rPr lang="en-US" altLang="zh-CN" sz="2400" dirty="0"/>
              <a:t>x =</a:t>
            </a:r>
            <a:r>
              <a:rPr lang="en-US" altLang="zh-CN" sz="2400" dirty="0">
                <a:solidFill>
                  <a:srgbClr val="FF0000"/>
                </a:solidFill>
              </a:rPr>
              <a:t> double (c) ;</a:t>
            </a:r>
            <a:endParaRPr lang="en-US" altLang="zh-CN" sz="2400" dirty="0"/>
          </a:p>
          <a:p>
            <a:pPr algn="just"/>
            <a:r>
              <a:rPr lang="en-US" altLang="zh-CN" sz="2400" dirty="0" smtClean="0"/>
              <a:t> </a:t>
            </a:r>
            <a:r>
              <a:rPr lang="en-US" altLang="zh-CN" sz="2400" dirty="0"/>
              <a:t>	</a:t>
            </a:r>
            <a:r>
              <a:rPr lang="en-US" altLang="zh-CN" sz="2400" dirty="0" err="1"/>
              <a:t>cout</a:t>
            </a:r>
            <a:r>
              <a:rPr lang="en-US" altLang="zh-CN" sz="2400" dirty="0"/>
              <a:t> &lt;&lt; "x=" &lt;&lt; x &lt;&lt; </a:t>
            </a:r>
            <a:r>
              <a:rPr lang="en-US" altLang="zh-CN" sz="2400" dirty="0" err="1"/>
              <a:t>endl</a:t>
            </a:r>
            <a:r>
              <a:rPr lang="en-US" altLang="zh-CN" sz="2400" dirty="0" smtClean="0"/>
              <a:t>;</a:t>
            </a:r>
          </a:p>
          <a:p>
            <a:pPr algn="just"/>
            <a:r>
              <a:rPr lang="en-US" altLang="zh-CN" sz="2400" dirty="0" smtClean="0"/>
              <a:t>	return </a:t>
            </a:r>
            <a:r>
              <a:rPr lang="en-US" altLang="zh-CN" sz="2400" dirty="0"/>
              <a:t>0;</a:t>
            </a:r>
          </a:p>
          <a:p>
            <a:pPr algn="just"/>
            <a:r>
              <a:rPr lang="en-US" altLang="zh-CN" sz="2400" dirty="0"/>
              <a:t>}	</a:t>
            </a:r>
          </a:p>
        </p:txBody>
      </p:sp>
      <p:grpSp>
        <p:nvGrpSpPr>
          <p:cNvPr id="50186" name="Group 10"/>
          <p:cNvGrpSpPr>
            <a:grpSpLocks/>
          </p:cNvGrpSpPr>
          <p:nvPr/>
        </p:nvGrpSpPr>
        <p:grpSpPr bwMode="auto">
          <a:xfrm>
            <a:off x="1818580" y="4077072"/>
            <a:ext cx="7035801" cy="1371600"/>
            <a:chOff x="960" y="2688"/>
            <a:chExt cx="4432" cy="864"/>
          </a:xfrm>
        </p:grpSpPr>
        <p:sp>
          <p:nvSpPr>
            <p:cNvPr id="50181" name="Text Box 5"/>
            <p:cNvSpPr txBox="1">
              <a:spLocks noChangeArrowheads="1"/>
            </p:cNvSpPr>
            <p:nvPr/>
          </p:nvSpPr>
          <p:spPr bwMode="auto">
            <a:xfrm>
              <a:off x="1320" y="2688"/>
              <a:ext cx="4072" cy="291"/>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t>然后转换为函数调用：</a:t>
              </a:r>
              <a:r>
                <a:rPr lang="en-US" altLang="zh-CN" sz="2400" dirty="0" smtClean="0"/>
                <a:t>x </a:t>
              </a:r>
              <a:r>
                <a:rPr lang="en-US" altLang="zh-CN" sz="2400" dirty="0"/>
                <a:t>= </a:t>
              </a:r>
              <a:r>
                <a:rPr lang="en-US" altLang="zh-CN" sz="2400" dirty="0" err="1">
                  <a:solidFill>
                    <a:srgbClr val="FF0000"/>
                  </a:solidFill>
                </a:rPr>
                <a:t>c.</a:t>
              </a:r>
              <a:r>
                <a:rPr lang="en-US" altLang="zh-CN" sz="2400" dirty="0" err="1">
                  <a:solidFill>
                    <a:schemeClr val="accent2"/>
                  </a:solidFill>
                </a:rPr>
                <a:t>operator</a:t>
              </a:r>
              <a:r>
                <a:rPr lang="en-US" altLang="zh-CN" sz="2400" dirty="0">
                  <a:solidFill>
                    <a:schemeClr val="accent2"/>
                  </a:solidFill>
                </a:rPr>
                <a:t> double</a:t>
              </a:r>
              <a:r>
                <a:rPr lang="en-US" altLang="zh-CN" sz="2400" dirty="0">
                  <a:solidFill>
                    <a:srgbClr val="FF0000"/>
                  </a:solidFill>
                </a:rPr>
                <a:t>( )</a:t>
              </a:r>
              <a:r>
                <a:rPr lang="en-US" altLang="zh-CN" sz="2400" dirty="0"/>
                <a:t>;</a:t>
              </a:r>
            </a:p>
          </p:txBody>
        </p:sp>
        <p:sp>
          <p:nvSpPr>
            <p:cNvPr id="50182" name="Line 6"/>
            <p:cNvSpPr>
              <a:spLocks noChangeShapeType="1"/>
            </p:cNvSpPr>
            <p:nvPr/>
          </p:nvSpPr>
          <p:spPr bwMode="auto">
            <a:xfrm flipH="1">
              <a:off x="960" y="3024"/>
              <a:ext cx="960" cy="52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0178">
                                            <p:txEl>
                                              <p:pRg st="14" end="14"/>
                                            </p:txEl>
                                          </p:spTgt>
                                        </p:tgtEl>
                                        <p:attrNameLst>
                                          <p:attrName>r</p:attrName>
                                        </p:attrNameLst>
                                      </p:cBhvr>
                                    </p:animRot>
                                    <p:animRot by="-240000">
                                      <p:cBhvr>
                                        <p:cTn id="7" dur="200" fill="hold">
                                          <p:stCondLst>
                                            <p:cond delay="200"/>
                                          </p:stCondLst>
                                        </p:cTn>
                                        <p:tgtEl>
                                          <p:spTgt spid="50178">
                                            <p:txEl>
                                              <p:pRg st="14" end="14"/>
                                            </p:txEl>
                                          </p:spTgt>
                                        </p:tgtEl>
                                        <p:attrNameLst>
                                          <p:attrName>r</p:attrName>
                                        </p:attrNameLst>
                                      </p:cBhvr>
                                    </p:animRot>
                                    <p:animRot by="240000">
                                      <p:cBhvr>
                                        <p:cTn id="8" dur="200" fill="hold">
                                          <p:stCondLst>
                                            <p:cond delay="400"/>
                                          </p:stCondLst>
                                        </p:cTn>
                                        <p:tgtEl>
                                          <p:spTgt spid="50178">
                                            <p:txEl>
                                              <p:pRg st="14" end="14"/>
                                            </p:txEl>
                                          </p:spTgt>
                                        </p:tgtEl>
                                        <p:attrNameLst>
                                          <p:attrName>r</p:attrName>
                                        </p:attrNameLst>
                                      </p:cBhvr>
                                    </p:animRot>
                                    <p:animRot by="-240000">
                                      <p:cBhvr>
                                        <p:cTn id="9" dur="200" fill="hold">
                                          <p:stCondLst>
                                            <p:cond delay="600"/>
                                          </p:stCondLst>
                                        </p:cTn>
                                        <p:tgtEl>
                                          <p:spTgt spid="50178">
                                            <p:txEl>
                                              <p:pRg st="14" end="14"/>
                                            </p:txEl>
                                          </p:spTgt>
                                        </p:tgtEl>
                                        <p:attrNameLst>
                                          <p:attrName>r</p:attrName>
                                        </p:attrNameLst>
                                      </p:cBhvr>
                                    </p:animRot>
                                    <p:animRot by="120000">
                                      <p:cBhvr>
                                        <p:cTn id="10" dur="200" fill="hold">
                                          <p:stCondLst>
                                            <p:cond delay="800"/>
                                          </p:stCondLst>
                                        </p:cTn>
                                        <p:tgtEl>
                                          <p:spTgt spid="50178">
                                            <p:txEl>
                                              <p:pRg st="14" end="14"/>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0186"/>
                                        </p:tgtEl>
                                        <p:attrNameLst>
                                          <p:attrName>style.visibility</p:attrName>
                                        </p:attrNameLst>
                                      </p:cBhvr>
                                      <p:to>
                                        <p:strVal val="visible"/>
                                      </p:to>
                                    </p:set>
                                    <p:animEffect transition="in" filter="strips(downLeft)">
                                      <p:cBhvr>
                                        <p:cTn id="15"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26"/>
          <p:cNvSpPr txBox="1">
            <a:spLocks noChangeArrowheads="1"/>
          </p:cNvSpPr>
          <p:nvPr/>
        </p:nvSpPr>
        <p:spPr bwMode="auto">
          <a:xfrm>
            <a:off x="136525" y="196850"/>
            <a:ext cx="6697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C0000"/>
                </a:solidFill>
              </a:rPr>
              <a:t>例</a:t>
            </a:r>
            <a:r>
              <a:rPr lang="en-US" altLang="zh-CN" dirty="0">
                <a:solidFill>
                  <a:srgbClr val="CC0000"/>
                </a:solidFill>
              </a:rPr>
              <a:t>13.11    </a:t>
            </a:r>
            <a:r>
              <a:rPr lang="zh-CN" altLang="en-US" dirty="0">
                <a:solidFill>
                  <a:srgbClr val="CC0000"/>
                </a:solidFill>
              </a:rPr>
              <a:t>成员函数和类型转换函数的比较</a:t>
            </a:r>
          </a:p>
          <a:p>
            <a:r>
              <a:rPr lang="zh-CN" altLang="en-US" dirty="0"/>
              <a:t>见 “第</a:t>
            </a:r>
            <a:r>
              <a:rPr lang="en-US" altLang="zh-CN" dirty="0"/>
              <a:t>13</a:t>
            </a:r>
            <a:r>
              <a:rPr lang="zh-CN" altLang="en-US" dirty="0"/>
              <a:t>章 多态性</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
        <p:nvSpPr>
          <p:cNvPr id="61448" name="Text Box 1032"/>
          <p:cNvSpPr txBox="1">
            <a:spLocks noChangeArrowheads="1"/>
          </p:cNvSpPr>
          <p:nvPr/>
        </p:nvSpPr>
        <p:spPr bwMode="auto">
          <a:xfrm>
            <a:off x="288925" y="1231900"/>
            <a:ext cx="751522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dirty="0">
                <a:solidFill>
                  <a:srgbClr val="CC0000"/>
                </a:solidFill>
              </a:rPr>
              <a:t>其中主函数为：</a:t>
            </a:r>
          </a:p>
          <a:p>
            <a:pPr>
              <a:lnSpc>
                <a:spcPct val="90000"/>
              </a:lnSpc>
            </a:pPr>
            <a:r>
              <a:rPr lang="en-US" altLang="zh-CN" dirty="0" err="1" smtClean="0"/>
              <a:t>int</a:t>
            </a:r>
            <a:r>
              <a:rPr lang="en-US" altLang="zh-CN" dirty="0" smtClean="0"/>
              <a:t> </a:t>
            </a:r>
            <a:r>
              <a:rPr lang="en-US" altLang="zh-CN" dirty="0"/>
              <a:t>main(void)</a:t>
            </a:r>
          </a:p>
          <a:p>
            <a:pPr>
              <a:lnSpc>
                <a:spcPct val="90000"/>
              </a:lnSpc>
            </a:pPr>
            <a:r>
              <a:rPr lang="en-US" altLang="zh-CN" dirty="0"/>
              <a:t>{</a:t>
            </a:r>
          </a:p>
          <a:p>
            <a:pPr>
              <a:lnSpc>
                <a:spcPct val="90000"/>
              </a:lnSpc>
            </a:pPr>
            <a:r>
              <a:rPr lang="en-US" altLang="zh-CN" dirty="0"/>
              <a:t>	RMB  r(23, 8, 6);</a:t>
            </a:r>
          </a:p>
          <a:p>
            <a:pPr>
              <a:lnSpc>
                <a:spcPct val="90000"/>
              </a:lnSpc>
            </a:pPr>
            <a:r>
              <a:rPr lang="en-US" altLang="zh-CN" dirty="0"/>
              <a:t>	</a:t>
            </a:r>
            <a:r>
              <a:rPr lang="en-US" altLang="zh-CN" dirty="0" err="1"/>
              <a:t>int</a:t>
            </a:r>
            <a:r>
              <a:rPr lang="en-US" altLang="zh-CN" dirty="0"/>
              <a:t> r1, r2, r3;</a:t>
            </a:r>
          </a:p>
          <a:p>
            <a:pPr>
              <a:lnSpc>
                <a:spcPct val="90000"/>
              </a:lnSpc>
            </a:pPr>
            <a:r>
              <a:rPr lang="en-US" altLang="zh-CN" dirty="0"/>
              <a:t>	r1= r ;         </a:t>
            </a:r>
            <a:r>
              <a:rPr lang="en-US" altLang="zh-CN" dirty="0">
                <a:solidFill>
                  <a:srgbClr val="339966"/>
                </a:solidFill>
              </a:rPr>
              <a:t>//</a:t>
            </a:r>
            <a:r>
              <a:rPr lang="zh-CN" altLang="en-US" dirty="0">
                <a:solidFill>
                  <a:srgbClr val="339966"/>
                </a:solidFill>
              </a:rPr>
              <a:t>处理成 </a:t>
            </a:r>
            <a:r>
              <a:rPr lang="en-US" altLang="zh-CN" dirty="0">
                <a:solidFill>
                  <a:srgbClr val="339966"/>
                </a:solidFill>
              </a:rPr>
              <a:t>r1 = </a:t>
            </a:r>
            <a:r>
              <a:rPr lang="en-US" altLang="zh-CN" dirty="0" err="1">
                <a:solidFill>
                  <a:srgbClr val="339966"/>
                </a:solidFill>
              </a:rPr>
              <a:t>r.operator</a:t>
            </a:r>
            <a:r>
              <a:rPr lang="en-US" altLang="zh-CN" dirty="0">
                <a:solidFill>
                  <a:srgbClr val="339966"/>
                </a:solidFill>
              </a:rPr>
              <a:t> </a:t>
            </a:r>
            <a:r>
              <a:rPr lang="en-US" altLang="zh-CN" dirty="0" err="1">
                <a:solidFill>
                  <a:srgbClr val="339966"/>
                </a:solidFill>
              </a:rPr>
              <a:t>int</a:t>
            </a:r>
            <a:r>
              <a:rPr lang="en-US" altLang="zh-CN" dirty="0">
                <a:solidFill>
                  <a:srgbClr val="339966"/>
                </a:solidFill>
              </a:rPr>
              <a:t>( );</a:t>
            </a:r>
          </a:p>
          <a:p>
            <a:pPr>
              <a:lnSpc>
                <a:spcPct val="90000"/>
              </a:lnSpc>
            </a:pPr>
            <a:r>
              <a:rPr lang="en-US" altLang="zh-CN" dirty="0"/>
              <a:t>	r2= </a:t>
            </a:r>
            <a:r>
              <a:rPr lang="en-US" altLang="zh-CN" dirty="0" err="1"/>
              <a:t>int</a:t>
            </a:r>
            <a:r>
              <a:rPr lang="en-US" altLang="zh-CN" dirty="0"/>
              <a:t>(r);  </a:t>
            </a:r>
            <a:r>
              <a:rPr lang="en-US" altLang="zh-CN" dirty="0">
                <a:solidFill>
                  <a:srgbClr val="339966"/>
                </a:solidFill>
              </a:rPr>
              <a:t>//</a:t>
            </a:r>
            <a:r>
              <a:rPr lang="zh-CN" altLang="en-US" dirty="0">
                <a:solidFill>
                  <a:srgbClr val="339966"/>
                </a:solidFill>
              </a:rPr>
              <a:t>处理成 </a:t>
            </a:r>
            <a:r>
              <a:rPr lang="en-US" altLang="zh-CN" dirty="0">
                <a:solidFill>
                  <a:srgbClr val="339966"/>
                </a:solidFill>
              </a:rPr>
              <a:t>r2 = </a:t>
            </a:r>
            <a:r>
              <a:rPr lang="en-US" altLang="zh-CN" dirty="0" err="1">
                <a:solidFill>
                  <a:srgbClr val="339966"/>
                </a:solidFill>
              </a:rPr>
              <a:t>r.operator</a:t>
            </a:r>
            <a:r>
              <a:rPr lang="en-US" altLang="zh-CN" dirty="0">
                <a:solidFill>
                  <a:srgbClr val="339966"/>
                </a:solidFill>
              </a:rPr>
              <a:t> </a:t>
            </a:r>
            <a:r>
              <a:rPr lang="en-US" altLang="zh-CN" dirty="0" err="1">
                <a:solidFill>
                  <a:srgbClr val="339966"/>
                </a:solidFill>
              </a:rPr>
              <a:t>int</a:t>
            </a:r>
            <a:r>
              <a:rPr lang="en-US" altLang="zh-CN" dirty="0">
                <a:solidFill>
                  <a:srgbClr val="339966"/>
                </a:solidFill>
              </a:rPr>
              <a:t>( ) ;</a:t>
            </a:r>
            <a:endParaRPr lang="en-US" altLang="zh-CN" dirty="0"/>
          </a:p>
          <a:p>
            <a:pPr>
              <a:lnSpc>
                <a:spcPct val="90000"/>
              </a:lnSpc>
            </a:pPr>
            <a:r>
              <a:rPr lang="en-US" altLang="zh-CN" dirty="0"/>
              <a:t>	r3= </a:t>
            </a:r>
            <a:r>
              <a:rPr lang="en-US" altLang="zh-CN" dirty="0" err="1"/>
              <a:t>r.GetFen</a:t>
            </a:r>
            <a:r>
              <a:rPr lang="en-US" altLang="zh-CN" dirty="0"/>
              <a:t>( );</a:t>
            </a:r>
          </a:p>
          <a:p>
            <a:pPr>
              <a:lnSpc>
                <a:spcPct val="90000"/>
              </a:lnSpc>
            </a:pPr>
            <a:r>
              <a:rPr lang="en-US" altLang="zh-CN" dirty="0"/>
              <a:t> 	</a:t>
            </a:r>
            <a:r>
              <a:rPr lang="en-US" altLang="zh-CN" dirty="0" err="1"/>
              <a:t>cout</a:t>
            </a:r>
            <a:r>
              <a:rPr lang="en-US" altLang="zh-CN" dirty="0"/>
              <a:t>&lt;&lt;"r1="&lt;&lt;r1&lt;&lt;</a:t>
            </a:r>
            <a:r>
              <a:rPr lang="en-US" altLang="zh-CN" dirty="0" err="1"/>
              <a:t>endl</a:t>
            </a:r>
            <a:r>
              <a:rPr lang="en-US" altLang="zh-CN" dirty="0"/>
              <a:t>;</a:t>
            </a:r>
          </a:p>
          <a:p>
            <a:pPr>
              <a:lnSpc>
                <a:spcPct val="90000"/>
              </a:lnSpc>
            </a:pPr>
            <a:r>
              <a:rPr lang="en-US" altLang="zh-CN" dirty="0"/>
              <a:t>	</a:t>
            </a:r>
            <a:r>
              <a:rPr lang="en-US" altLang="zh-CN" dirty="0" err="1"/>
              <a:t>cout</a:t>
            </a:r>
            <a:r>
              <a:rPr lang="en-US" altLang="zh-CN" dirty="0"/>
              <a:t>&lt;&lt;"r2="&lt;&lt;r2&lt;&lt;</a:t>
            </a:r>
            <a:r>
              <a:rPr lang="en-US" altLang="zh-CN" dirty="0" err="1"/>
              <a:t>endl</a:t>
            </a:r>
            <a:r>
              <a:rPr lang="en-US" altLang="zh-CN" dirty="0"/>
              <a:t>;</a:t>
            </a:r>
          </a:p>
          <a:p>
            <a:pPr>
              <a:lnSpc>
                <a:spcPct val="90000"/>
              </a:lnSpc>
            </a:pPr>
            <a:r>
              <a:rPr lang="en-US" altLang="zh-CN" dirty="0"/>
              <a:t>	</a:t>
            </a:r>
            <a:r>
              <a:rPr lang="en-US" altLang="zh-CN" dirty="0" err="1"/>
              <a:t>cout</a:t>
            </a:r>
            <a:r>
              <a:rPr lang="en-US" altLang="zh-CN" dirty="0"/>
              <a:t>&lt;&lt;"r3="&lt;&lt;r3&lt;&lt;</a:t>
            </a:r>
            <a:r>
              <a:rPr lang="en-US" altLang="zh-CN" dirty="0" err="1"/>
              <a:t>endl</a:t>
            </a:r>
            <a:r>
              <a:rPr lang="en-US" altLang="zh-CN" dirty="0"/>
              <a:t>;</a:t>
            </a:r>
          </a:p>
          <a:p>
            <a:pPr>
              <a:lnSpc>
                <a:spcPct val="90000"/>
              </a:lnSpc>
            </a:pPr>
            <a:r>
              <a:rPr lang="en-US" altLang="zh-CN" dirty="0"/>
              <a:t>          ……</a:t>
            </a:r>
          </a:p>
          <a:p>
            <a:pPr>
              <a:lnSpc>
                <a:spcPct val="90000"/>
              </a:lnSpc>
            </a:pPr>
            <a:r>
              <a:rPr lang="en-US" altLang="zh-CN" dirty="0"/>
              <a:t>}</a:t>
            </a:r>
          </a:p>
        </p:txBody>
      </p:sp>
      <p:grpSp>
        <p:nvGrpSpPr>
          <p:cNvPr id="61450" name="Group 1034"/>
          <p:cNvGrpSpPr>
            <a:grpSpLocks/>
          </p:cNvGrpSpPr>
          <p:nvPr/>
        </p:nvGrpSpPr>
        <p:grpSpPr bwMode="auto">
          <a:xfrm>
            <a:off x="1219200" y="914400"/>
            <a:ext cx="7239000" cy="2663825"/>
            <a:chOff x="672" y="0"/>
            <a:chExt cx="4560" cy="1678"/>
          </a:xfrm>
        </p:grpSpPr>
        <p:sp>
          <p:nvSpPr>
            <p:cNvPr id="61451" name="AutoShape 1035"/>
            <p:cNvSpPr>
              <a:spLocks noChangeArrowheads="1"/>
            </p:cNvSpPr>
            <p:nvPr/>
          </p:nvSpPr>
          <p:spPr bwMode="auto">
            <a:xfrm>
              <a:off x="3360" y="0"/>
              <a:ext cx="1872" cy="1248"/>
            </a:xfrm>
            <a:prstGeom prst="cloudCallout">
              <a:avLst>
                <a:gd name="adj1" fmla="val -153528"/>
                <a:gd name="adj2" fmla="val 67708"/>
              </a:avLst>
            </a:prstGeom>
            <a:solidFill>
              <a:srgbClr val="FFE7FF"/>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使用</a:t>
              </a:r>
            </a:p>
            <a:p>
              <a:pPr algn="ctr"/>
              <a:r>
                <a:rPr lang="zh-CN" altLang="en-US"/>
                <a:t>类型自动转换</a:t>
              </a:r>
            </a:p>
            <a:p>
              <a:pPr algn="ctr"/>
              <a:r>
                <a:rPr lang="zh-CN" altLang="en-US"/>
                <a:t> 较方便、自然。</a:t>
              </a:r>
            </a:p>
          </p:txBody>
        </p:sp>
        <p:sp>
          <p:nvSpPr>
            <p:cNvPr id="61452" name="Line 1036"/>
            <p:cNvSpPr>
              <a:spLocks noChangeShapeType="1"/>
            </p:cNvSpPr>
            <p:nvPr/>
          </p:nvSpPr>
          <p:spPr bwMode="auto">
            <a:xfrm>
              <a:off x="672" y="1678"/>
              <a:ext cx="576"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strips(downLeft)">
                                      <p:cBhvr>
                                        <p:cTn id="7" dur="500"/>
                                        <p:tgtEl>
                                          <p:spTgt spid="6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050"/>
          <p:cNvSpPr txBox="1">
            <a:spLocks noChangeArrowheads="1"/>
          </p:cNvSpPr>
          <p:nvPr/>
        </p:nvSpPr>
        <p:spPr bwMode="auto">
          <a:xfrm>
            <a:off x="228600" y="762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a:solidFill>
                  <a:srgbClr val="CC0000"/>
                </a:solidFill>
              </a:rPr>
              <a:t>13.2.4   </a:t>
            </a:r>
            <a:r>
              <a:rPr lang="zh-CN" altLang="en-US">
                <a:solidFill>
                  <a:srgbClr val="CC0000"/>
                </a:solidFill>
              </a:rPr>
              <a:t>其他运算符的重载</a:t>
            </a:r>
          </a:p>
          <a:p>
            <a:pPr algn="just"/>
            <a:r>
              <a:rPr lang="en-US" altLang="zh-CN">
                <a:solidFill>
                  <a:srgbClr val="CC0000"/>
                </a:solidFill>
              </a:rPr>
              <a:t>1</a:t>
            </a:r>
            <a:r>
              <a:rPr lang="zh-CN" altLang="en-US">
                <a:solidFill>
                  <a:srgbClr val="CC0000"/>
                </a:solidFill>
              </a:rPr>
              <a:t>．重载</a:t>
            </a:r>
            <a:r>
              <a:rPr lang="en-US" altLang="zh-CN">
                <a:solidFill>
                  <a:srgbClr val="CC0000"/>
                </a:solidFill>
              </a:rPr>
              <a:t>++</a:t>
            </a:r>
            <a:r>
              <a:rPr lang="zh-CN" altLang="en-US">
                <a:solidFill>
                  <a:srgbClr val="CC0000"/>
                </a:solidFill>
              </a:rPr>
              <a:t>、</a:t>
            </a:r>
            <a:r>
              <a:rPr lang="en-US" altLang="zh-CN">
                <a:solidFill>
                  <a:srgbClr val="CC0000"/>
                </a:solidFill>
              </a:rPr>
              <a:t>--</a:t>
            </a:r>
            <a:r>
              <a:rPr lang="zh-CN" altLang="en-US">
                <a:solidFill>
                  <a:srgbClr val="CC0000"/>
                </a:solidFill>
              </a:rPr>
              <a:t>运算符 </a:t>
            </a:r>
          </a:p>
        </p:txBody>
      </p:sp>
      <p:sp>
        <p:nvSpPr>
          <p:cNvPr id="71683" name="Text Box 2051"/>
          <p:cNvSpPr txBox="1">
            <a:spLocks noChangeArrowheads="1"/>
          </p:cNvSpPr>
          <p:nvPr/>
        </p:nvSpPr>
        <p:spPr bwMode="auto">
          <a:xfrm>
            <a:off x="304800" y="1138238"/>
            <a:ext cx="7554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重载</a:t>
            </a:r>
            <a:r>
              <a:rPr lang="zh-CN" altLang="en-US">
                <a:solidFill>
                  <a:schemeClr val="accent2"/>
                </a:solidFill>
              </a:rPr>
              <a:t>前置 </a:t>
            </a:r>
            <a:r>
              <a:rPr lang="en-US" altLang="zh-CN">
                <a:solidFill>
                  <a:schemeClr val="accent2"/>
                </a:solidFill>
              </a:rPr>
              <a:t>++</a:t>
            </a:r>
            <a:r>
              <a:rPr lang="en-US" altLang="zh-CN"/>
              <a:t> </a:t>
            </a:r>
            <a:r>
              <a:rPr lang="zh-CN" altLang="en-US"/>
              <a:t>运算符的</a:t>
            </a:r>
            <a:r>
              <a:rPr lang="zh-CN" altLang="en-US">
                <a:solidFill>
                  <a:srgbClr val="FF0000"/>
                </a:solidFill>
              </a:rPr>
              <a:t>成员</a:t>
            </a:r>
            <a:r>
              <a:rPr lang="zh-CN" altLang="en-US"/>
              <a:t>函数的一般格式为：</a:t>
            </a:r>
            <a:endParaRPr lang="en-US" altLang="en-US"/>
          </a:p>
        </p:txBody>
      </p:sp>
      <p:sp>
        <p:nvSpPr>
          <p:cNvPr id="71684" name="Text Box 2052"/>
          <p:cNvSpPr txBox="1">
            <a:spLocks noChangeArrowheads="1"/>
          </p:cNvSpPr>
          <p:nvPr/>
        </p:nvSpPr>
        <p:spPr bwMode="auto">
          <a:xfrm>
            <a:off x="381000" y="1711325"/>
            <a:ext cx="678180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&lt;</a:t>
            </a:r>
            <a:r>
              <a:rPr lang="zh-CN" altLang="en-US"/>
              <a:t>函数返回值</a:t>
            </a:r>
            <a:r>
              <a:rPr lang="en-US" altLang="zh-CN"/>
              <a:t>&gt; &lt;</a:t>
            </a:r>
            <a:r>
              <a:rPr lang="zh-CN" altLang="en-US"/>
              <a:t>类名</a:t>
            </a:r>
            <a:r>
              <a:rPr lang="en-US" altLang="zh-CN"/>
              <a:t>&gt;::operator++ ( )</a:t>
            </a:r>
          </a:p>
          <a:p>
            <a:r>
              <a:rPr lang="en-US" altLang="zh-CN"/>
              <a:t>{ ... }</a:t>
            </a:r>
          </a:p>
        </p:txBody>
      </p:sp>
      <p:sp>
        <p:nvSpPr>
          <p:cNvPr id="71690" name="Text Box 2058"/>
          <p:cNvSpPr txBox="1">
            <a:spLocks noChangeArrowheads="1"/>
          </p:cNvSpPr>
          <p:nvPr/>
        </p:nvSpPr>
        <p:spPr bwMode="auto">
          <a:xfrm>
            <a:off x="304800" y="2917825"/>
            <a:ext cx="755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重载</a:t>
            </a:r>
            <a:r>
              <a:rPr lang="zh-CN" altLang="en-US">
                <a:solidFill>
                  <a:schemeClr val="accent2"/>
                </a:solidFill>
              </a:rPr>
              <a:t>后置 </a:t>
            </a:r>
            <a:r>
              <a:rPr lang="en-US" altLang="zh-CN">
                <a:solidFill>
                  <a:schemeClr val="accent2"/>
                </a:solidFill>
              </a:rPr>
              <a:t>++ </a:t>
            </a:r>
            <a:r>
              <a:rPr lang="zh-CN" altLang="en-US"/>
              <a:t>运算符的</a:t>
            </a:r>
            <a:r>
              <a:rPr lang="zh-CN" altLang="en-US">
                <a:solidFill>
                  <a:srgbClr val="FF0000"/>
                </a:solidFill>
              </a:rPr>
              <a:t>成员</a:t>
            </a:r>
            <a:r>
              <a:rPr lang="zh-CN" altLang="en-US"/>
              <a:t>函数的一般格式为：</a:t>
            </a:r>
            <a:endParaRPr lang="en-US" altLang="en-US"/>
          </a:p>
        </p:txBody>
      </p:sp>
      <p:sp>
        <p:nvSpPr>
          <p:cNvPr id="71691" name="Text Box 2059"/>
          <p:cNvSpPr txBox="1">
            <a:spLocks noChangeArrowheads="1"/>
          </p:cNvSpPr>
          <p:nvPr/>
        </p:nvSpPr>
        <p:spPr bwMode="auto">
          <a:xfrm>
            <a:off x="381000" y="3490913"/>
            <a:ext cx="630555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&lt;</a:t>
            </a:r>
            <a:r>
              <a:rPr lang="zh-CN" altLang="en-US"/>
              <a:t>函数返回值</a:t>
            </a:r>
            <a:r>
              <a:rPr lang="en-US" altLang="zh-CN"/>
              <a:t>&gt; &lt;</a:t>
            </a:r>
            <a:r>
              <a:rPr lang="zh-CN" altLang="en-US"/>
              <a:t>类名</a:t>
            </a:r>
            <a:r>
              <a:rPr lang="en-US" altLang="zh-CN"/>
              <a:t>&gt;::operator++ (int)</a:t>
            </a:r>
          </a:p>
          <a:p>
            <a:r>
              <a:rPr lang="en-US" altLang="zh-CN"/>
              <a:t>{ ... }</a:t>
            </a:r>
          </a:p>
        </p:txBody>
      </p:sp>
      <p:grpSp>
        <p:nvGrpSpPr>
          <p:cNvPr id="71692" name="Group 2060"/>
          <p:cNvGrpSpPr>
            <a:grpSpLocks/>
          </p:cNvGrpSpPr>
          <p:nvPr/>
        </p:nvGrpSpPr>
        <p:grpSpPr bwMode="auto">
          <a:xfrm>
            <a:off x="1277938" y="4021138"/>
            <a:ext cx="5580062" cy="1589087"/>
            <a:chOff x="1104" y="2821"/>
            <a:chExt cx="3515" cy="1001"/>
          </a:xfrm>
        </p:grpSpPr>
        <p:sp>
          <p:nvSpPr>
            <p:cNvPr id="71693" name="Text Box 2061"/>
            <p:cNvSpPr txBox="1">
              <a:spLocks noChangeArrowheads="1"/>
            </p:cNvSpPr>
            <p:nvPr/>
          </p:nvSpPr>
          <p:spPr bwMode="auto">
            <a:xfrm>
              <a:off x="1104" y="3202"/>
              <a:ext cx="3515" cy="620"/>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int </a:t>
              </a:r>
              <a:r>
                <a:rPr lang="zh-CN" altLang="en-US"/>
                <a:t>用于区分，没有实际意义，</a:t>
              </a:r>
            </a:p>
            <a:p>
              <a:r>
                <a:rPr lang="zh-CN" altLang="en-US"/>
                <a:t>可给出实参，也可以不给出实参。</a:t>
              </a:r>
            </a:p>
          </p:txBody>
        </p:sp>
        <p:sp>
          <p:nvSpPr>
            <p:cNvPr id="71694" name="Line 2062"/>
            <p:cNvSpPr>
              <a:spLocks noChangeShapeType="1"/>
            </p:cNvSpPr>
            <p:nvPr/>
          </p:nvSpPr>
          <p:spPr bwMode="auto">
            <a:xfrm flipV="1">
              <a:off x="4272" y="2821"/>
              <a:ext cx="0" cy="38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5" name="Line 2063"/>
            <p:cNvSpPr>
              <a:spLocks noChangeShapeType="1"/>
            </p:cNvSpPr>
            <p:nvPr/>
          </p:nvSpPr>
          <p:spPr bwMode="auto">
            <a:xfrm>
              <a:off x="4128" y="2832"/>
              <a:ext cx="24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strips(downRight)">
                                      <p:cBhvr>
                                        <p:cTn id="7" dur="500"/>
                                        <p:tgtEl>
                                          <p:spTgt spid="7168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1684"/>
                                        </p:tgtEl>
                                        <p:attrNameLst>
                                          <p:attrName>style.visibility</p:attrName>
                                        </p:attrNameLst>
                                      </p:cBhvr>
                                      <p:to>
                                        <p:strVal val="visible"/>
                                      </p:to>
                                    </p:set>
                                    <p:animEffect transition="in" filter="strips(downRight)">
                                      <p:cBhvr>
                                        <p:cTn id="11" dur="500"/>
                                        <p:tgtEl>
                                          <p:spTgt spid="716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71690"/>
                                        </p:tgtEl>
                                        <p:attrNameLst>
                                          <p:attrName>style.visibility</p:attrName>
                                        </p:attrNameLst>
                                      </p:cBhvr>
                                      <p:to>
                                        <p:strVal val="visible"/>
                                      </p:to>
                                    </p:set>
                                    <p:animEffect transition="in" filter="strips(downRight)">
                                      <p:cBhvr>
                                        <p:cTn id="16" dur="500"/>
                                        <p:tgtEl>
                                          <p:spTgt spid="71690"/>
                                        </p:tgtEl>
                                      </p:cBhvr>
                                    </p:animEffect>
                                  </p:childTnLst>
                                </p:cTn>
                              </p:par>
                            </p:childTnLst>
                          </p:cTn>
                        </p:par>
                        <p:par>
                          <p:cTn id="17" fill="hold" nodeType="afterGroup">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71691"/>
                                        </p:tgtEl>
                                        <p:attrNameLst>
                                          <p:attrName>style.visibility</p:attrName>
                                        </p:attrNameLst>
                                      </p:cBhvr>
                                      <p:to>
                                        <p:strVal val="visible"/>
                                      </p:to>
                                    </p:set>
                                    <p:animEffect transition="in" filter="strips(downRight)">
                                      <p:cBhvr>
                                        <p:cTn id="20" dur="500"/>
                                        <p:tgtEl>
                                          <p:spTgt spid="716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71692"/>
                                        </p:tgtEl>
                                        <p:attrNameLst>
                                          <p:attrName>style.visibility</p:attrName>
                                        </p:attrNameLst>
                                      </p:cBhvr>
                                      <p:to>
                                        <p:strVal val="visible"/>
                                      </p:to>
                                    </p:set>
                                    <p:animEffect transition="in" filter="wipe(down)">
                                      <p:cBhvr>
                                        <p:cTn id="25" dur="500"/>
                                        <p:tgtEl>
                                          <p:spTgt spid="71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nimBg="1" autoUpdateAnimBg="0"/>
      <p:bldP spid="71690" grpId="0" autoUpdateAnimBg="0"/>
      <p:bldP spid="7169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304800" y="457200"/>
            <a:ext cx="755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重载</a:t>
            </a:r>
            <a:r>
              <a:rPr lang="zh-CN" altLang="en-US">
                <a:solidFill>
                  <a:schemeClr val="accent2"/>
                </a:solidFill>
              </a:rPr>
              <a:t>前置 </a:t>
            </a:r>
            <a:r>
              <a:rPr lang="en-US" altLang="zh-CN">
                <a:solidFill>
                  <a:schemeClr val="accent2"/>
                </a:solidFill>
              </a:rPr>
              <a:t>++</a:t>
            </a:r>
            <a:r>
              <a:rPr lang="en-US" altLang="zh-CN"/>
              <a:t> </a:t>
            </a:r>
            <a:r>
              <a:rPr lang="zh-CN" altLang="en-US"/>
              <a:t>运算符的</a:t>
            </a:r>
            <a:r>
              <a:rPr lang="zh-CN" altLang="en-US">
                <a:solidFill>
                  <a:srgbClr val="FF0000"/>
                </a:solidFill>
              </a:rPr>
              <a:t>友元</a:t>
            </a:r>
            <a:r>
              <a:rPr lang="zh-CN" altLang="en-US"/>
              <a:t>函数的一般格式为：</a:t>
            </a:r>
            <a:endParaRPr lang="en-US" altLang="en-US"/>
          </a:p>
        </p:txBody>
      </p:sp>
      <p:sp>
        <p:nvSpPr>
          <p:cNvPr id="72708" name="Text Box 4"/>
          <p:cNvSpPr txBox="1">
            <a:spLocks noChangeArrowheads="1"/>
          </p:cNvSpPr>
          <p:nvPr/>
        </p:nvSpPr>
        <p:spPr bwMode="auto">
          <a:xfrm>
            <a:off x="381000" y="1030288"/>
            <a:ext cx="763905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friend </a:t>
            </a:r>
            <a:r>
              <a:rPr lang="en-US" altLang="zh-CN"/>
              <a:t>&lt;</a:t>
            </a:r>
            <a:r>
              <a:rPr lang="zh-CN" altLang="en-US"/>
              <a:t>函数返回值</a:t>
            </a:r>
            <a:r>
              <a:rPr lang="en-US" altLang="zh-CN"/>
              <a:t>&gt; operator++ (&lt;</a:t>
            </a:r>
            <a:r>
              <a:rPr lang="zh-CN" altLang="en-US"/>
              <a:t>类名</a:t>
            </a:r>
            <a:r>
              <a:rPr lang="en-US" altLang="zh-CN"/>
              <a:t>&gt; &amp;obj )</a:t>
            </a:r>
          </a:p>
          <a:p>
            <a:r>
              <a:rPr lang="en-US" altLang="zh-CN"/>
              <a:t>{ ... }</a:t>
            </a:r>
          </a:p>
        </p:txBody>
      </p:sp>
      <p:sp>
        <p:nvSpPr>
          <p:cNvPr id="72709" name="Text Box 5"/>
          <p:cNvSpPr txBox="1">
            <a:spLocks noChangeArrowheads="1"/>
          </p:cNvSpPr>
          <p:nvPr/>
        </p:nvSpPr>
        <p:spPr bwMode="auto">
          <a:xfrm>
            <a:off x="304800" y="2236788"/>
            <a:ext cx="7377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重载</a:t>
            </a:r>
            <a:r>
              <a:rPr lang="zh-CN" altLang="en-US">
                <a:solidFill>
                  <a:schemeClr val="accent2"/>
                </a:solidFill>
              </a:rPr>
              <a:t>后置</a:t>
            </a:r>
            <a:r>
              <a:rPr lang="en-US" altLang="zh-CN">
                <a:solidFill>
                  <a:schemeClr val="accent2"/>
                </a:solidFill>
              </a:rPr>
              <a:t>++</a:t>
            </a:r>
            <a:r>
              <a:rPr lang="zh-CN" altLang="en-US"/>
              <a:t>运算符的</a:t>
            </a:r>
            <a:r>
              <a:rPr lang="zh-CN" altLang="en-US">
                <a:solidFill>
                  <a:srgbClr val="FF0000"/>
                </a:solidFill>
              </a:rPr>
              <a:t>友元</a:t>
            </a:r>
            <a:r>
              <a:rPr lang="zh-CN" altLang="en-US"/>
              <a:t>函数的一般格式为：</a:t>
            </a:r>
            <a:endParaRPr lang="en-US" altLang="en-US"/>
          </a:p>
        </p:txBody>
      </p:sp>
      <p:sp>
        <p:nvSpPr>
          <p:cNvPr id="72710" name="Text Box 6"/>
          <p:cNvSpPr txBox="1">
            <a:spLocks noChangeArrowheads="1"/>
          </p:cNvSpPr>
          <p:nvPr/>
        </p:nvSpPr>
        <p:spPr bwMode="auto">
          <a:xfrm>
            <a:off x="381000" y="2809875"/>
            <a:ext cx="8143875"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friend </a:t>
            </a:r>
            <a:r>
              <a:rPr lang="en-US" altLang="zh-CN"/>
              <a:t>&lt;</a:t>
            </a:r>
            <a:r>
              <a:rPr lang="zh-CN" altLang="en-US"/>
              <a:t>函数返回值</a:t>
            </a:r>
            <a:r>
              <a:rPr lang="en-US" altLang="zh-CN"/>
              <a:t>&gt; operator++ (&lt;</a:t>
            </a:r>
            <a:r>
              <a:rPr lang="zh-CN" altLang="en-US"/>
              <a:t>类名</a:t>
            </a:r>
            <a:r>
              <a:rPr lang="en-US" altLang="zh-CN"/>
              <a:t>&gt; &amp;obj, int)</a:t>
            </a:r>
          </a:p>
          <a:p>
            <a:r>
              <a:rPr lang="en-US" altLang="zh-CN"/>
              <a:t>{ ... }</a:t>
            </a:r>
          </a:p>
        </p:txBody>
      </p:sp>
      <p:grpSp>
        <p:nvGrpSpPr>
          <p:cNvPr id="72711" name="Group 7"/>
          <p:cNvGrpSpPr>
            <a:grpSpLocks/>
          </p:cNvGrpSpPr>
          <p:nvPr/>
        </p:nvGrpSpPr>
        <p:grpSpPr bwMode="auto">
          <a:xfrm>
            <a:off x="3124200" y="3340100"/>
            <a:ext cx="5580063" cy="1589088"/>
            <a:chOff x="1104" y="2821"/>
            <a:chExt cx="3515" cy="1001"/>
          </a:xfrm>
        </p:grpSpPr>
        <p:sp>
          <p:nvSpPr>
            <p:cNvPr id="72712" name="Text Box 8"/>
            <p:cNvSpPr txBox="1">
              <a:spLocks noChangeArrowheads="1"/>
            </p:cNvSpPr>
            <p:nvPr/>
          </p:nvSpPr>
          <p:spPr bwMode="auto">
            <a:xfrm>
              <a:off x="1104" y="3202"/>
              <a:ext cx="3515" cy="620"/>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int </a:t>
              </a:r>
              <a:r>
                <a:rPr lang="zh-CN" altLang="en-US"/>
                <a:t>用于区分，没有实际意义，</a:t>
              </a:r>
            </a:p>
            <a:p>
              <a:r>
                <a:rPr lang="zh-CN" altLang="en-US"/>
                <a:t>可给出实参，也可以不给出实参。</a:t>
              </a:r>
            </a:p>
          </p:txBody>
        </p:sp>
        <p:sp>
          <p:nvSpPr>
            <p:cNvPr id="72713" name="Line 9"/>
            <p:cNvSpPr>
              <a:spLocks noChangeShapeType="1"/>
            </p:cNvSpPr>
            <p:nvPr/>
          </p:nvSpPr>
          <p:spPr bwMode="auto">
            <a:xfrm flipV="1">
              <a:off x="4272" y="2821"/>
              <a:ext cx="0" cy="38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4" name="Line 10"/>
            <p:cNvSpPr>
              <a:spLocks noChangeShapeType="1"/>
            </p:cNvSpPr>
            <p:nvPr/>
          </p:nvSpPr>
          <p:spPr bwMode="auto">
            <a:xfrm>
              <a:off x="4128" y="2832"/>
              <a:ext cx="24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15" name="Text Box 11"/>
          <p:cNvSpPr txBox="1">
            <a:spLocks noChangeArrowheads="1"/>
          </p:cNvSpPr>
          <p:nvPr/>
        </p:nvSpPr>
        <p:spPr bwMode="auto">
          <a:xfrm>
            <a:off x="457200" y="5257800"/>
            <a:ext cx="7788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rPr>
              <a:t>例</a:t>
            </a:r>
            <a:r>
              <a:rPr lang="en-US" altLang="zh-CN" dirty="0">
                <a:solidFill>
                  <a:srgbClr val="FF0000"/>
                </a:solidFill>
              </a:rPr>
              <a:t>13.12</a:t>
            </a:r>
            <a:r>
              <a:rPr lang="en-US" altLang="zh-CN" dirty="0"/>
              <a:t>  </a:t>
            </a:r>
            <a:r>
              <a:rPr lang="zh-CN" altLang="en-US" dirty="0"/>
              <a:t>实现</a:t>
            </a:r>
            <a:r>
              <a:rPr lang="en-US" altLang="zh-CN" dirty="0"/>
              <a:t>++</a:t>
            </a:r>
            <a:r>
              <a:rPr lang="zh-CN" altLang="en-US" dirty="0"/>
              <a:t>和 </a:t>
            </a:r>
            <a:r>
              <a:rPr lang="en-US" altLang="zh-CN" dirty="0"/>
              <a:t>-- </a:t>
            </a:r>
            <a:r>
              <a:rPr lang="zh-CN" altLang="en-US" dirty="0"/>
              <a:t>的前置和后置运算符重载， </a:t>
            </a:r>
          </a:p>
          <a:p>
            <a:r>
              <a:rPr lang="zh-CN" altLang="en-US" dirty="0">
                <a:solidFill>
                  <a:schemeClr val="accent2"/>
                </a:solidFill>
              </a:rPr>
              <a:t>程序见 “第</a:t>
            </a:r>
            <a:r>
              <a:rPr lang="en-US" altLang="zh-CN" dirty="0">
                <a:solidFill>
                  <a:schemeClr val="accent2"/>
                </a:solidFill>
              </a:rPr>
              <a:t>13</a:t>
            </a:r>
            <a:r>
              <a:rPr lang="zh-CN" altLang="en-US" dirty="0">
                <a:solidFill>
                  <a:schemeClr val="accent2"/>
                </a:solidFill>
              </a:rPr>
              <a:t>章 多态性</a:t>
            </a:r>
            <a:r>
              <a:rPr lang="en-US" altLang="zh-CN" dirty="0">
                <a:solidFill>
                  <a:schemeClr val="accent2"/>
                </a:solidFill>
              </a:rPr>
              <a:t>(</a:t>
            </a:r>
            <a:r>
              <a:rPr lang="zh-CN" altLang="en-US" dirty="0">
                <a:solidFill>
                  <a:schemeClr val="accent2"/>
                </a:solidFill>
              </a:rPr>
              <a:t>例子</a:t>
            </a:r>
            <a:r>
              <a:rPr lang="en-US" altLang="zh-CN" dirty="0" smtClean="0">
                <a:solidFill>
                  <a:schemeClr val="accent2"/>
                </a:solidFill>
              </a:rPr>
              <a:t>).</a:t>
            </a:r>
            <a:r>
              <a:rPr lang="en-US" altLang="zh-CN" dirty="0" err="1" smtClean="0">
                <a:solidFill>
                  <a:schemeClr val="accent2"/>
                </a:solidFill>
              </a:rPr>
              <a:t>docx</a:t>
            </a:r>
            <a:r>
              <a:rPr lang="en-US" altLang="zh-CN" dirty="0" smtClean="0">
                <a:solidFill>
                  <a:schemeClr val="accent2"/>
                </a:solidFill>
              </a:rPr>
              <a:t>”</a:t>
            </a:r>
            <a:endParaRPr lang="en-US" altLang="zh-CN" dirty="0">
              <a:solidFill>
                <a:schemeClr val="accent2"/>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strips(downRight)">
                                      <p:cBhvr>
                                        <p:cTn id="7" dur="500"/>
                                        <p:tgtEl>
                                          <p:spTgt spid="72709"/>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2710"/>
                                        </p:tgtEl>
                                        <p:attrNameLst>
                                          <p:attrName>style.visibility</p:attrName>
                                        </p:attrNameLst>
                                      </p:cBhvr>
                                      <p:to>
                                        <p:strVal val="visible"/>
                                      </p:to>
                                    </p:set>
                                    <p:animEffect transition="in" filter="strips(downRight)">
                                      <p:cBhvr>
                                        <p:cTn id="11" dur="500"/>
                                        <p:tgtEl>
                                          <p:spTgt spid="727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72711"/>
                                        </p:tgtEl>
                                        <p:attrNameLst>
                                          <p:attrName>style.visibility</p:attrName>
                                        </p:attrNameLst>
                                      </p:cBhvr>
                                      <p:to>
                                        <p:strVal val="visible"/>
                                      </p:to>
                                    </p:set>
                                    <p:animEffect transition="in" filter="wipe(down)">
                                      <p:cBhvr>
                                        <p:cTn id="16" dur="500"/>
                                        <p:tgtEl>
                                          <p:spTgt spid="727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528" fill="hold" grpId="0" nodeType="clickEffect">
                                  <p:stCondLst>
                                    <p:cond delay="0"/>
                                  </p:stCondLst>
                                  <p:childTnLst>
                                    <p:set>
                                      <p:cBhvr>
                                        <p:cTn id="20" dur="1" fill="hold">
                                          <p:stCondLst>
                                            <p:cond delay="0"/>
                                          </p:stCondLst>
                                        </p:cTn>
                                        <p:tgtEl>
                                          <p:spTgt spid="72715"/>
                                        </p:tgtEl>
                                        <p:attrNameLst>
                                          <p:attrName>style.visibility</p:attrName>
                                        </p:attrNameLst>
                                      </p:cBhvr>
                                      <p:to>
                                        <p:strVal val="visible"/>
                                      </p:to>
                                    </p:set>
                                    <p:anim calcmode="lin" valueType="num">
                                      <p:cBhvr>
                                        <p:cTn id="21" dur="500" fill="hold"/>
                                        <p:tgtEl>
                                          <p:spTgt spid="72715"/>
                                        </p:tgtEl>
                                        <p:attrNameLst>
                                          <p:attrName>ppt_w</p:attrName>
                                        </p:attrNameLst>
                                      </p:cBhvr>
                                      <p:tavLst>
                                        <p:tav tm="0">
                                          <p:val>
                                            <p:fltVal val="0"/>
                                          </p:val>
                                        </p:tav>
                                        <p:tav tm="100000">
                                          <p:val>
                                            <p:strVal val="#ppt_w"/>
                                          </p:val>
                                        </p:tav>
                                      </p:tavLst>
                                    </p:anim>
                                    <p:anim calcmode="lin" valueType="num">
                                      <p:cBhvr>
                                        <p:cTn id="22" dur="500" fill="hold"/>
                                        <p:tgtEl>
                                          <p:spTgt spid="72715"/>
                                        </p:tgtEl>
                                        <p:attrNameLst>
                                          <p:attrName>ppt_h</p:attrName>
                                        </p:attrNameLst>
                                      </p:cBhvr>
                                      <p:tavLst>
                                        <p:tav tm="0">
                                          <p:val>
                                            <p:fltVal val="0"/>
                                          </p:val>
                                        </p:tav>
                                        <p:tav tm="100000">
                                          <p:val>
                                            <p:strVal val="#ppt_h"/>
                                          </p:val>
                                        </p:tav>
                                      </p:tavLst>
                                    </p:anim>
                                    <p:anim calcmode="lin" valueType="num">
                                      <p:cBhvr>
                                        <p:cTn id="23" dur="500" fill="hold"/>
                                        <p:tgtEl>
                                          <p:spTgt spid="72715"/>
                                        </p:tgtEl>
                                        <p:attrNameLst>
                                          <p:attrName>ppt_x</p:attrName>
                                        </p:attrNameLst>
                                      </p:cBhvr>
                                      <p:tavLst>
                                        <p:tav tm="0">
                                          <p:val>
                                            <p:fltVal val="0.5"/>
                                          </p:val>
                                        </p:tav>
                                        <p:tav tm="100000">
                                          <p:val>
                                            <p:strVal val="#ppt_x"/>
                                          </p:val>
                                        </p:tav>
                                      </p:tavLst>
                                    </p:anim>
                                    <p:anim calcmode="lin" valueType="num">
                                      <p:cBhvr>
                                        <p:cTn id="24" dur="500" fill="hold"/>
                                        <p:tgtEl>
                                          <p:spTgt spid="727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P spid="72710" grpId="0" animBg="1" autoUpdateAnimBg="0"/>
      <p:bldP spid="7271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1524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13.2.5 </a:t>
            </a:r>
            <a:r>
              <a:rPr lang="zh-CN" altLang="en-US">
                <a:solidFill>
                  <a:srgbClr val="CC0000"/>
                </a:solidFill>
              </a:rPr>
              <a:t>字符串类</a:t>
            </a:r>
            <a:endParaRPr lang="zh-CN" altLang="en-US" sz="2400" b="0"/>
          </a:p>
        </p:txBody>
      </p:sp>
      <p:sp>
        <p:nvSpPr>
          <p:cNvPr id="55299" name="Text Box 3"/>
          <p:cNvSpPr txBox="1">
            <a:spLocks noChangeArrowheads="1"/>
          </p:cNvSpPr>
          <p:nvPr/>
        </p:nvSpPr>
        <p:spPr bwMode="auto">
          <a:xfrm>
            <a:off x="304800" y="762000"/>
            <a:ext cx="8610600"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C++ </a:t>
            </a:r>
            <a:r>
              <a:rPr lang="zh-CN" altLang="en-US"/>
              <a:t>提供的字符串处理能力较弱，如不能用运算符直接对字符串对象进行加、减等操作，</a:t>
            </a:r>
          </a:p>
          <a:p>
            <a:r>
              <a:rPr lang="zh-CN" altLang="en-US"/>
              <a:t>而必须通过字符串处理函数来实现拷贝、连接等操作。</a:t>
            </a:r>
          </a:p>
          <a:p>
            <a:pPr>
              <a:spcBef>
                <a:spcPct val="50000"/>
              </a:spcBef>
            </a:pPr>
            <a:r>
              <a:rPr lang="zh-CN" altLang="en-US"/>
              <a:t>如：</a:t>
            </a:r>
            <a:r>
              <a:rPr lang="en-US" altLang="zh-CN"/>
              <a:t>char  s1[10]="abc", s2[10]="123";</a:t>
            </a:r>
          </a:p>
          <a:p>
            <a:r>
              <a:rPr lang="en-US" altLang="zh-CN"/>
              <a:t>        strcpy(s1, s2); </a:t>
            </a:r>
            <a:r>
              <a:rPr lang="en-US" altLang="zh-CN">
                <a:solidFill>
                  <a:srgbClr val="339966"/>
                </a:solidFill>
              </a:rPr>
              <a:t>//</a:t>
            </a:r>
            <a:r>
              <a:rPr lang="zh-CN" altLang="en-US">
                <a:solidFill>
                  <a:srgbClr val="339966"/>
                </a:solidFill>
              </a:rPr>
              <a:t>不能写成  </a:t>
            </a:r>
            <a:r>
              <a:rPr lang="en-US" altLang="zh-CN">
                <a:solidFill>
                  <a:srgbClr val="339966"/>
                </a:solidFill>
              </a:rPr>
              <a:t>s1= s2;</a:t>
            </a:r>
          </a:p>
          <a:p>
            <a:r>
              <a:rPr lang="en-US" altLang="zh-CN"/>
              <a:t>        strcat(s1, s2);  </a:t>
            </a:r>
            <a:r>
              <a:rPr lang="en-US" altLang="zh-CN">
                <a:solidFill>
                  <a:srgbClr val="339966"/>
                </a:solidFill>
              </a:rPr>
              <a:t>//</a:t>
            </a:r>
            <a:r>
              <a:rPr lang="zh-CN" altLang="en-US">
                <a:solidFill>
                  <a:srgbClr val="339966"/>
                </a:solidFill>
              </a:rPr>
              <a:t>不能写成  </a:t>
            </a:r>
            <a:r>
              <a:rPr lang="en-US" altLang="zh-CN">
                <a:solidFill>
                  <a:srgbClr val="339966"/>
                </a:solidFill>
              </a:rPr>
              <a:t>s1= s1+s2;</a:t>
            </a:r>
            <a:endParaRPr lang="en-US" altLang="zh-CN"/>
          </a:p>
          <a:p>
            <a:pPr>
              <a:spcBef>
                <a:spcPct val="50000"/>
              </a:spcBef>
            </a:pPr>
            <a:r>
              <a:rPr lang="zh-CN" altLang="en-US"/>
              <a:t>能否定义一个字符串类：</a:t>
            </a:r>
            <a:r>
              <a:rPr lang="en-US" altLang="zh-CN"/>
              <a:t>String  </a:t>
            </a:r>
          </a:p>
          <a:p>
            <a:r>
              <a:rPr lang="zh-CN" altLang="en-US">
                <a:solidFill>
                  <a:srgbClr val="CC0000"/>
                </a:solidFill>
              </a:rPr>
              <a:t>实现：</a:t>
            </a:r>
            <a:r>
              <a:rPr lang="zh-CN" altLang="en-US"/>
              <a:t> </a:t>
            </a:r>
            <a:r>
              <a:rPr lang="en-US" altLang="zh-CN"/>
              <a:t>String  s1("abc"), s2("123"), s3;</a:t>
            </a:r>
          </a:p>
          <a:p>
            <a:r>
              <a:rPr lang="en-US" altLang="zh-CN"/>
              <a:t>             s1 = s2;</a:t>
            </a:r>
          </a:p>
          <a:p>
            <a:r>
              <a:rPr lang="en-US" altLang="zh-CN"/>
              <a:t>             s3 = s1 + s2;</a:t>
            </a:r>
          </a:p>
          <a:p>
            <a:pPr>
              <a:spcBef>
                <a:spcPct val="50000"/>
              </a:spcBef>
            </a:pPr>
            <a:r>
              <a:rPr lang="zh-CN" altLang="en-US">
                <a:solidFill>
                  <a:srgbClr val="CC0000"/>
                </a:solidFill>
              </a:rPr>
              <a:t>能</a:t>
            </a:r>
            <a:r>
              <a:rPr lang="en-US" altLang="zh-CN">
                <a:solidFill>
                  <a:srgbClr val="CC0000"/>
                </a:solidFill>
              </a:rPr>
              <a:t>!  </a:t>
            </a:r>
            <a:r>
              <a:rPr lang="zh-CN" altLang="en-US"/>
              <a:t>可以利用</a:t>
            </a:r>
            <a:r>
              <a:rPr lang="en-US" altLang="zh-CN"/>
              <a:t>C++</a:t>
            </a:r>
            <a:r>
              <a:rPr lang="zh-CN" altLang="en-US"/>
              <a:t>提供的运算符重载实现。</a:t>
            </a:r>
            <a:endParaRPr lang="en-US"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trips(downRigh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strips(downRight)">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strips(downRight)">
                                      <p:cBhvr>
                                        <p:cTn id="17" dur="500"/>
                                        <p:tgtEl>
                                          <p:spTgt spid="5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strips(downRight)">
                                      <p:cBhvr>
                                        <p:cTn id="22" dur="500"/>
                                        <p:tgtEl>
                                          <p:spTgt spid="5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strips(downRight)">
                                      <p:cBhvr>
                                        <p:cTn id="27" dur="500"/>
                                        <p:tgtEl>
                                          <p:spTgt spid="55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strips(downRight)">
                                      <p:cBhvr>
                                        <p:cTn id="32" dur="500"/>
                                        <p:tgtEl>
                                          <p:spTgt spid="55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5299">
                                            <p:txEl>
                                              <p:pRg st="6" end="6"/>
                                            </p:txEl>
                                          </p:spTgt>
                                        </p:tgtEl>
                                        <p:attrNameLst>
                                          <p:attrName>style.visibility</p:attrName>
                                        </p:attrNameLst>
                                      </p:cBhvr>
                                      <p:to>
                                        <p:strVal val="visible"/>
                                      </p:to>
                                    </p:set>
                                    <p:animEffect transition="in" filter="strips(downRight)">
                                      <p:cBhvr>
                                        <p:cTn id="37" dur="500"/>
                                        <p:tgtEl>
                                          <p:spTgt spid="552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5299">
                                            <p:txEl>
                                              <p:pRg st="7" end="7"/>
                                            </p:txEl>
                                          </p:spTgt>
                                        </p:tgtEl>
                                        <p:attrNameLst>
                                          <p:attrName>style.visibility</p:attrName>
                                        </p:attrNameLst>
                                      </p:cBhvr>
                                      <p:to>
                                        <p:strVal val="visible"/>
                                      </p:to>
                                    </p:set>
                                    <p:animEffect transition="in" filter="strips(downRight)">
                                      <p:cBhvr>
                                        <p:cTn id="42" dur="500"/>
                                        <p:tgtEl>
                                          <p:spTgt spid="552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5299">
                                            <p:txEl>
                                              <p:pRg st="8" end="8"/>
                                            </p:txEl>
                                          </p:spTgt>
                                        </p:tgtEl>
                                        <p:attrNameLst>
                                          <p:attrName>style.visibility</p:attrName>
                                        </p:attrNameLst>
                                      </p:cBhvr>
                                      <p:to>
                                        <p:strVal val="visible"/>
                                      </p:to>
                                    </p:set>
                                    <p:animEffect transition="in" filter="strips(downRight)">
                                      <p:cBhvr>
                                        <p:cTn id="47" dur="500"/>
                                        <p:tgtEl>
                                          <p:spTgt spid="552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5299">
                                            <p:txEl>
                                              <p:pRg st="9" end="9"/>
                                            </p:txEl>
                                          </p:spTgt>
                                        </p:tgtEl>
                                        <p:attrNameLst>
                                          <p:attrName>style.visibility</p:attrName>
                                        </p:attrNameLst>
                                      </p:cBhvr>
                                      <p:to>
                                        <p:strVal val="visible"/>
                                      </p:to>
                                    </p:set>
                                    <p:animEffect transition="in" filter="strips(downRight)">
                                      <p:cBhvr>
                                        <p:cTn id="52" dur="500"/>
                                        <p:tgtEl>
                                          <p:spTgt spid="55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04800" y="304800"/>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FF0000"/>
                </a:solidFill>
              </a:rPr>
              <a:t>例</a:t>
            </a:r>
            <a:r>
              <a:rPr lang="en-US" altLang="zh-CN" dirty="0">
                <a:solidFill>
                  <a:srgbClr val="FF0000"/>
                </a:solidFill>
              </a:rPr>
              <a:t>13.18</a:t>
            </a:r>
            <a:r>
              <a:rPr lang="en-US" altLang="zh-CN" dirty="0">
                <a:solidFill>
                  <a:schemeClr val="accent2"/>
                </a:solidFill>
              </a:rPr>
              <a:t>  </a:t>
            </a:r>
            <a:r>
              <a:rPr lang="zh-CN" altLang="en-US" dirty="0"/>
              <a:t>定义字符串类</a:t>
            </a:r>
            <a:r>
              <a:rPr lang="en-US" altLang="zh-CN" dirty="0"/>
              <a:t>String</a:t>
            </a:r>
            <a:r>
              <a:rPr lang="zh-CN" altLang="en-US" dirty="0"/>
              <a:t>，并测试重载的运算符以及成员函数</a:t>
            </a:r>
            <a:r>
              <a:rPr lang="zh-CN" altLang="en-US" dirty="0">
                <a:solidFill>
                  <a:schemeClr val="accent2"/>
                </a:solidFill>
              </a:rPr>
              <a:t> </a:t>
            </a:r>
          </a:p>
          <a:p>
            <a:r>
              <a:rPr lang="zh-CN" altLang="en-US" dirty="0">
                <a:solidFill>
                  <a:schemeClr val="accent2"/>
                </a:solidFill>
              </a:rPr>
              <a:t>程序见 “第</a:t>
            </a:r>
            <a:r>
              <a:rPr lang="en-US" altLang="zh-CN" dirty="0">
                <a:solidFill>
                  <a:schemeClr val="accent2"/>
                </a:solidFill>
              </a:rPr>
              <a:t>13</a:t>
            </a:r>
            <a:r>
              <a:rPr lang="zh-CN" altLang="en-US" dirty="0">
                <a:solidFill>
                  <a:schemeClr val="accent2"/>
                </a:solidFill>
              </a:rPr>
              <a:t>章 多态性</a:t>
            </a:r>
            <a:r>
              <a:rPr lang="en-US" altLang="zh-CN" dirty="0">
                <a:solidFill>
                  <a:schemeClr val="accent2"/>
                </a:solidFill>
              </a:rPr>
              <a:t>(</a:t>
            </a:r>
            <a:r>
              <a:rPr lang="zh-CN" altLang="en-US" dirty="0">
                <a:solidFill>
                  <a:schemeClr val="accent2"/>
                </a:solidFill>
              </a:rPr>
              <a:t>例子</a:t>
            </a:r>
            <a:r>
              <a:rPr lang="en-US" altLang="zh-CN" dirty="0" smtClean="0">
                <a:solidFill>
                  <a:schemeClr val="accent2"/>
                </a:solidFill>
              </a:rPr>
              <a:t>).</a:t>
            </a:r>
            <a:r>
              <a:rPr lang="en-US" altLang="zh-CN" dirty="0" err="1" smtClean="0">
                <a:solidFill>
                  <a:schemeClr val="accent2"/>
                </a:solidFill>
              </a:rPr>
              <a:t>docx</a:t>
            </a:r>
            <a:r>
              <a:rPr lang="en-US" altLang="zh-CN" dirty="0" smtClean="0">
                <a:solidFill>
                  <a:schemeClr val="accent2"/>
                </a:solidFill>
              </a:rPr>
              <a:t>”</a:t>
            </a:r>
            <a:r>
              <a:rPr lang="zh-CN" altLang="en-US" dirty="0">
                <a:solidFill>
                  <a:schemeClr val="accent2"/>
                </a:solidFill>
              </a:rPr>
              <a:t>，或阅读教材上的程序。</a:t>
            </a:r>
          </a:p>
        </p:txBody>
      </p:sp>
      <p:sp>
        <p:nvSpPr>
          <p:cNvPr id="70659" name="Text Box 3"/>
          <p:cNvSpPr txBox="1">
            <a:spLocks noChangeArrowheads="1"/>
          </p:cNvSpPr>
          <p:nvPr/>
        </p:nvSpPr>
        <p:spPr bwMode="auto">
          <a:xfrm>
            <a:off x="381000" y="2209800"/>
            <a:ext cx="6999288"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solidFill>
                  <a:srgbClr val="FF0000"/>
                </a:solidFill>
              </a:rPr>
              <a:t>重点讲解：</a:t>
            </a:r>
          </a:p>
          <a:p>
            <a:pPr>
              <a:lnSpc>
                <a:spcPct val="120000"/>
              </a:lnSpc>
            </a:pPr>
            <a:r>
              <a:rPr lang="en-US" altLang="zh-CN"/>
              <a:t>(1) </a:t>
            </a:r>
            <a:r>
              <a:rPr lang="zh-CN" altLang="en-US"/>
              <a:t>说明：函数名后的 </a:t>
            </a:r>
            <a:r>
              <a:rPr lang="en-US" altLang="zh-CN"/>
              <a:t>const</a:t>
            </a:r>
          </a:p>
          <a:p>
            <a:pPr>
              <a:lnSpc>
                <a:spcPct val="120000"/>
              </a:lnSpc>
            </a:pPr>
            <a:r>
              <a:rPr lang="en-US" altLang="zh-CN">
                <a:sym typeface="Wingdings" pitchFamily="2" charset="2"/>
              </a:rPr>
              <a:t>(2) (</a:t>
            </a:r>
            <a:r>
              <a:rPr lang="zh-CN" altLang="en-US"/>
              <a:t>拷贝</a:t>
            </a:r>
            <a:r>
              <a:rPr lang="en-US" altLang="zh-CN"/>
              <a:t>)</a:t>
            </a:r>
            <a:r>
              <a:rPr lang="zh-CN" altLang="en-US"/>
              <a:t>构造函数，在主函数中如何使用？</a:t>
            </a:r>
          </a:p>
          <a:p>
            <a:pPr>
              <a:lnSpc>
                <a:spcPct val="120000"/>
              </a:lnSpc>
            </a:pPr>
            <a:r>
              <a:rPr lang="en-US" altLang="zh-CN"/>
              <a:t>(3) </a:t>
            </a:r>
            <a:r>
              <a:rPr lang="zh-CN" altLang="en-US"/>
              <a:t>重载赋值 </a:t>
            </a:r>
            <a:r>
              <a:rPr lang="en-US" altLang="zh-CN"/>
              <a:t>= </a:t>
            </a:r>
            <a:r>
              <a:rPr lang="zh-CN" altLang="en-US"/>
              <a:t>运算符</a:t>
            </a:r>
          </a:p>
          <a:p>
            <a:pPr>
              <a:lnSpc>
                <a:spcPct val="120000"/>
              </a:lnSpc>
            </a:pPr>
            <a:r>
              <a:rPr lang="en-US" altLang="zh-CN"/>
              <a:t>(4) </a:t>
            </a:r>
            <a:r>
              <a:rPr lang="zh-CN" altLang="en-US"/>
              <a:t>重载 </a:t>
            </a:r>
            <a:r>
              <a:rPr lang="en-US" altLang="zh-CN"/>
              <a:t>+ </a:t>
            </a:r>
            <a:r>
              <a:rPr lang="zh-CN" altLang="en-US"/>
              <a:t>运算符</a:t>
            </a:r>
          </a:p>
          <a:p>
            <a:pPr>
              <a:lnSpc>
                <a:spcPct val="120000"/>
              </a:lnSpc>
            </a:pPr>
            <a:r>
              <a:rPr lang="en-US" altLang="zh-CN"/>
              <a:t>(5) </a:t>
            </a:r>
            <a:r>
              <a:rPr lang="zh-CN" altLang="en-US"/>
              <a:t>类型转换函数 </a:t>
            </a:r>
            <a:r>
              <a:rPr lang="en-US" altLang="zh-CN" u="sng"/>
              <a:t>operator const char *</a:t>
            </a:r>
          </a:p>
          <a:p>
            <a:pPr>
              <a:lnSpc>
                <a:spcPct val="120000"/>
              </a:lnSpc>
            </a:pPr>
            <a:r>
              <a:rPr lang="en-US" altLang="zh-CN"/>
              <a:t>(6) </a:t>
            </a:r>
            <a:r>
              <a:rPr lang="zh-CN" altLang="en-US">
                <a:solidFill>
                  <a:srgbClr val="FF0000"/>
                </a:solidFill>
              </a:rPr>
              <a:t>删除子串图示见下页</a:t>
            </a:r>
            <a:endParaRPr lang="zh-CN" altLang="en-US" u="sng"/>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0" y="0"/>
            <a:ext cx="81184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solidFill>
                  <a:srgbClr val="FF0000"/>
                </a:solidFill>
              </a:rPr>
              <a:t>删除子串：</a:t>
            </a:r>
          </a:p>
          <a:p>
            <a:pPr>
              <a:lnSpc>
                <a:spcPct val="120000"/>
              </a:lnSpc>
            </a:pPr>
            <a:r>
              <a:rPr lang="en-US" altLang="zh-CN">
                <a:solidFill>
                  <a:schemeClr val="accent2"/>
                </a:solidFill>
              </a:rPr>
              <a:t>String operator - (const String &amp;s1, const char *s2 ) </a:t>
            </a:r>
          </a:p>
        </p:txBody>
      </p:sp>
      <p:grpSp>
        <p:nvGrpSpPr>
          <p:cNvPr id="110614" name="Group 22"/>
          <p:cNvGrpSpPr>
            <a:grpSpLocks/>
          </p:cNvGrpSpPr>
          <p:nvPr/>
        </p:nvGrpSpPr>
        <p:grpSpPr bwMode="auto">
          <a:xfrm>
            <a:off x="228600" y="1143000"/>
            <a:ext cx="8305800" cy="3862388"/>
            <a:chOff x="144" y="720"/>
            <a:chExt cx="5232" cy="2433"/>
          </a:xfrm>
        </p:grpSpPr>
        <p:sp>
          <p:nvSpPr>
            <p:cNvPr id="110596" name="Text Box 4"/>
            <p:cNvSpPr txBox="1">
              <a:spLocks noChangeArrowheads="1"/>
            </p:cNvSpPr>
            <p:nvPr/>
          </p:nvSpPr>
          <p:spPr bwMode="auto">
            <a:xfrm>
              <a:off x="3974" y="2160"/>
              <a:ext cx="1402" cy="333"/>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110597" name="Text Box 5"/>
            <p:cNvSpPr txBox="1">
              <a:spLocks noChangeArrowheads="1"/>
            </p:cNvSpPr>
            <p:nvPr/>
          </p:nvSpPr>
          <p:spPr bwMode="auto">
            <a:xfrm>
              <a:off x="2256" y="1056"/>
              <a:ext cx="1402" cy="333"/>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110598" name="AutoShape 6"/>
            <p:cNvSpPr>
              <a:spLocks/>
            </p:cNvSpPr>
            <p:nvPr/>
          </p:nvSpPr>
          <p:spPr bwMode="auto">
            <a:xfrm rot="5400000">
              <a:off x="4598" y="2064"/>
              <a:ext cx="192" cy="1248"/>
            </a:xfrm>
            <a:prstGeom prst="rightBrace">
              <a:avLst>
                <a:gd name="adj1" fmla="val 54167"/>
                <a:gd name="adj2" fmla="val 50079"/>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Text Box 7"/>
            <p:cNvSpPr txBox="1">
              <a:spLocks noChangeArrowheads="1"/>
            </p:cNvSpPr>
            <p:nvPr/>
          </p:nvSpPr>
          <p:spPr bwMode="auto">
            <a:xfrm>
              <a:off x="4444" y="282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len</a:t>
              </a:r>
            </a:p>
          </p:txBody>
        </p:sp>
        <p:sp>
          <p:nvSpPr>
            <p:cNvPr id="110600" name="Text Box 8"/>
            <p:cNvSpPr txBox="1">
              <a:spLocks noChangeArrowheads="1"/>
            </p:cNvSpPr>
            <p:nvPr/>
          </p:nvSpPr>
          <p:spPr bwMode="auto">
            <a:xfrm>
              <a:off x="480" y="1728"/>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p1</a:t>
              </a:r>
            </a:p>
          </p:txBody>
        </p:sp>
        <p:sp>
          <p:nvSpPr>
            <p:cNvPr id="110601" name="Text Box 9"/>
            <p:cNvSpPr txBox="1">
              <a:spLocks noChangeArrowheads="1"/>
            </p:cNvSpPr>
            <p:nvPr/>
          </p:nvSpPr>
          <p:spPr bwMode="auto">
            <a:xfrm>
              <a:off x="2160" y="1776"/>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p2</a:t>
              </a:r>
            </a:p>
          </p:txBody>
        </p:sp>
        <p:sp>
          <p:nvSpPr>
            <p:cNvPr id="110602" name="Line 10"/>
            <p:cNvSpPr>
              <a:spLocks noChangeShapeType="1"/>
            </p:cNvSpPr>
            <p:nvPr/>
          </p:nvSpPr>
          <p:spPr bwMode="auto">
            <a:xfrm flipV="1">
              <a:off x="720" y="1488"/>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3" name="Line 11"/>
            <p:cNvSpPr>
              <a:spLocks noChangeShapeType="1"/>
            </p:cNvSpPr>
            <p:nvPr/>
          </p:nvSpPr>
          <p:spPr bwMode="auto">
            <a:xfrm flipV="1">
              <a:off x="2304" y="1488"/>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4" name="Text Box 12"/>
            <p:cNvSpPr txBox="1">
              <a:spLocks noChangeArrowheads="1"/>
            </p:cNvSpPr>
            <p:nvPr/>
          </p:nvSpPr>
          <p:spPr bwMode="auto">
            <a:xfrm>
              <a:off x="144" y="720"/>
              <a:ext cx="7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s1.Strp</a:t>
              </a:r>
            </a:p>
          </p:txBody>
        </p:sp>
        <p:sp>
          <p:nvSpPr>
            <p:cNvPr id="110605" name="Text Box 13"/>
            <p:cNvSpPr txBox="1">
              <a:spLocks noChangeArrowheads="1"/>
            </p:cNvSpPr>
            <p:nvPr/>
          </p:nvSpPr>
          <p:spPr bwMode="auto">
            <a:xfrm>
              <a:off x="3696" y="2064"/>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s2</a:t>
              </a:r>
            </a:p>
          </p:txBody>
        </p:sp>
        <p:sp>
          <p:nvSpPr>
            <p:cNvPr id="110606" name="Text Box 14"/>
            <p:cNvSpPr txBox="1">
              <a:spLocks noChangeArrowheads="1"/>
            </p:cNvSpPr>
            <p:nvPr/>
          </p:nvSpPr>
          <p:spPr bwMode="auto">
            <a:xfrm>
              <a:off x="3648" y="1056"/>
              <a:ext cx="1728" cy="3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10608" name="Text Box 16"/>
            <p:cNvSpPr txBox="1">
              <a:spLocks noChangeArrowheads="1"/>
            </p:cNvSpPr>
            <p:nvPr/>
          </p:nvSpPr>
          <p:spPr bwMode="auto">
            <a:xfrm>
              <a:off x="624" y="1056"/>
              <a:ext cx="1632" cy="33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solidFill>
                  <a:srgbClr val="CCECFF"/>
                </a:solidFill>
              </a:endParaRPr>
            </a:p>
          </p:txBody>
        </p:sp>
      </p:grpSp>
      <p:grpSp>
        <p:nvGrpSpPr>
          <p:cNvPr id="110615" name="Group 23"/>
          <p:cNvGrpSpPr>
            <a:grpSpLocks/>
          </p:cNvGrpSpPr>
          <p:nvPr/>
        </p:nvGrpSpPr>
        <p:grpSpPr bwMode="auto">
          <a:xfrm>
            <a:off x="381000" y="2286000"/>
            <a:ext cx="6096000" cy="3424238"/>
            <a:chOff x="240" y="1440"/>
            <a:chExt cx="3840" cy="2157"/>
          </a:xfrm>
        </p:grpSpPr>
        <p:sp>
          <p:nvSpPr>
            <p:cNvPr id="110607" name="Text Box 15"/>
            <p:cNvSpPr txBox="1">
              <a:spLocks noChangeArrowheads="1"/>
            </p:cNvSpPr>
            <p:nvPr/>
          </p:nvSpPr>
          <p:spPr bwMode="auto">
            <a:xfrm>
              <a:off x="240" y="2928"/>
              <a:ext cx="6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t.Strp</a:t>
              </a:r>
            </a:p>
          </p:txBody>
        </p:sp>
        <p:sp>
          <p:nvSpPr>
            <p:cNvPr id="110609" name="Text Box 17"/>
            <p:cNvSpPr txBox="1">
              <a:spLocks noChangeArrowheads="1"/>
            </p:cNvSpPr>
            <p:nvPr/>
          </p:nvSpPr>
          <p:spPr bwMode="auto">
            <a:xfrm>
              <a:off x="720" y="3264"/>
              <a:ext cx="1632" cy="33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solidFill>
                  <a:srgbClr val="CCECFF"/>
                </a:solidFill>
              </a:endParaRPr>
            </a:p>
          </p:txBody>
        </p:sp>
        <p:sp>
          <p:nvSpPr>
            <p:cNvPr id="110610" name="Text Box 18"/>
            <p:cNvSpPr txBox="1">
              <a:spLocks noChangeArrowheads="1"/>
            </p:cNvSpPr>
            <p:nvPr/>
          </p:nvSpPr>
          <p:spPr bwMode="auto">
            <a:xfrm>
              <a:off x="2352" y="3264"/>
              <a:ext cx="1728" cy="3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10612" name="Line 20"/>
            <p:cNvSpPr>
              <a:spLocks noChangeShapeType="1"/>
            </p:cNvSpPr>
            <p:nvPr/>
          </p:nvSpPr>
          <p:spPr bwMode="auto">
            <a:xfrm flipH="1">
              <a:off x="1488" y="1440"/>
              <a:ext cx="96" cy="1776"/>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3" name="Line 21"/>
            <p:cNvSpPr>
              <a:spLocks noChangeShapeType="1"/>
            </p:cNvSpPr>
            <p:nvPr/>
          </p:nvSpPr>
          <p:spPr bwMode="auto">
            <a:xfrm flipH="1">
              <a:off x="3360" y="1440"/>
              <a:ext cx="480" cy="1776"/>
            </a:xfrm>
            <a:prstGeom prst="line">
              <a:avLst/>
            </a:prstGeom>
            <a:noFill/>
            <a:ln w="57150">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0615"/>
                                        </p:tgtEl>
                                        <p:attrNameLst>
                                          <p:attrName>style.visibility</p:attrName>
                                        </p:attrNameLst>
                                      </p:cBhvr>
                                      <p:to>
                                        <p:strVal val="visible"/>
                                      </p:to>
                                    </p:set>
                                    <p:animEffect transition="in" filter="wipe(up)">
                                      <p:cBhvr>
                                        <p:cTn id="7" dur="500"/>
                                        <p:tgtEl>
                                          <p:spTgt spid="110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04800" y="152400"/>
            <a:ext cx="541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13.2.6  </a:t>
            </a:r>
            <a:r>
              <a:rPr lang="zh-CN" altLang="en-US">
                <a:solidFill>
                  <a:srgbClr val="CC0000"/>
                </a:solidFill>
              </a:rPr>
              <a:t>运算符重载函数小结</a:t>
            </a:r>
            <a:r>
              <a:rPr lang="zh-CN" altLang="en-US"/>
              <a:t> </a:t>
            </a:r>
          </a:p>
        </p:txBody>
      </p:sp>
      <p:sp>
        <p:nvSpPr>
          <p:cNvPr id="130051" name="Text Box 3"/>
          <p:cNvSpPr txBox="1">
            <a:spLocks noChangeArrowheads="1"/>
          </p:cNvSpPr>
          <p:nvPr/>
        </p:nvSpPr>
        <p:spPr bwMode="auto">
          <a:xfrm>
            <a:off x="304800" y="762000"/>
            <a:ext cx="8659813"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1</a:t>
            </a:r>
            <a:r>
              <a:rPr lang="zh-CN" altLang="en-US"/>
              <a:t>．运算符重载函数可以通过</a:t>
            </a:r>
            <a:r>
              <a:rPr lang="zh-CN" altLang="en-US">
                <a:solidFill>
                  <a:schemeClr val="accent2"/>
                </a:solidFill>
              </a:rPr>
              <a:t>成员函数</a:t>
            </a:r>
            <a:r>
              <a:rPr lang="zh-CN" altLang="en-US"/>
              <a:t>也可以通过</a:t>
            </a:r>
            <a:r>
              <a:rPr lang="zh-CN" altLang="en-US">
                <a:solidFill>
                  <a:schemeClr val="accent2"/>
                </a:solidFill>
              </a:rPr>
              <a:t>非成员函数</a:t>
            </a:r>
            <a:r>
              <a:rPr lang="zh-CN" altLang="en-US"/>
              <a:t>实现，非成员函数包括友元函数。</a:t>
            </a:r>
          </a:p>
          <a:p>
            <a:pPr>
              <a:spcBef>
                <a:spcPct val="50000"/>
              </a:spcBef>
            </a:pPr>
            <a:r>
              <a:rPr lang="en-US" altLang="zh-CN"/>
              <a:t>2</a:t>
            </a:r>
            <a:r>
              <a:rPr lang="zh-CN" altLang="en-US"/>
              <a:t>．</a:t>
            </a:r>
            <a:r>
              <a:rPr lang="zh-CN" altLang="en-US">
                <a:solidFill>
                  <a:schemeClr val="accent2"/>
                </a:solidFill>
              </a:rPr>
              <a:t>只能重载为成员函数的运算符</a:t>
            </a:r>
            <a:r>
              <a:rPr lang="zh-CN" altLang="en-US"/>
              <a:t>有：</a:t>
            </a:r>
            <a:r>
              <a:rPr lang="en-US" altLang="zh-CN"/>
              <a:t>=</a:t>
            </a:r>
            <a:r>
              <a:rPr lang="zh-CN" altLang="en-US"/>
              <a:t>、</a:t>
            </a:r>
            <a:r>
              <a:rPr lang="en-US" altLang="zh-CN"/>
              <a:t>[ ]</a:t>
            </a:r>
            <a:r>
              <a:rPr lang="zh-CN" altLang="en-US"/>
              <a:t>、</a:t>
            </a:r>
            <a:r>
              <a:rPr lang="en-US" altLang="zh-CN"/>
              <a:t>( )</a:t>
            </a:r>
            <a:r>
              <a:rPr lang="zh-CN" altLang="en-US"/>
              <a:t>、－</a:t>
            </a:r>
            <a:r>
              <a:rPr lang="en-US" altLang="zh-CN"/>
              <a:t>&gt;</a:t>
            </a:r>
            <a:r>
              <a:rPr lang="zh-CN" altLang="en-US"/>
              <a:t>，</a:t>
            </a:r>
            <a:r>
              <a:rPr lang="en-US" altLang="zh-CN"/>
              <a:t>new</a:t>
            </a:r>
            <a:r>
              <a:rPr lang="zh-CN" altLang="en-US"/>
              <a:t>、</a:t>
            </a:r>
            <a:r>
              <a:rPr lang="en-US" altLang="zh-CN"/>
              <a:t>delete</a:t>
            </a:r>
            <a:r>
              <a:rPr lang="zh-CN" altLang="en-US"/>
              <a:t>以及“类型转换运算符”，如：</a:t>
            </a:r>
            <a:r>
              <a:rPr lang="en-US" altLang="zh-CN"/>
              <a:t>operator int( ) </a:t>
            </a:r>
            <a:r>
              <a:rPr lang="zh-CN" altLang="en-US"/>
              <a:t>等。</a:t>
            </a:r>
          </a:p>
          <a:p>
            <a:pPr>
              <a:spcBef>
                <a:spcPct val="50000"/>
              </a:spcBef>
            </a:pPr>
            <a:r>
              <a:rPr lang="en-US" altLang="zh-CN"/>
              <a:t>3</a:t>
            </a:r>
            <a:r>
              <a:rPr lang="zh-CN" altLang="en-US"/>
              <a:t>．</a:t>
            </a:r>
            <a:r>
              <a:rPr lang="zh-CN" altLang="en-US">
                <a:solidFill>
                  <a:schemeClr val="accent2"/>
                </a:solidFill>
              </a:rPr>
              <a:t>只能重载为友元函数的运算符</a:t>
            </a:r>
            <a:r>
              <a:rPr lang="zh-CN" altLang="en-US"/>
              <a:t>有： </a:t>
            </a:r>
            <a:r>
              <a:rPr lang="en-US" altLang="zh-CN"/>
              <a:t>&gt;&gt;</a:t>
            </a:r>
            <a:r>
              <a:rPr lang="zh-CN" altLang="en-US"/>
              <a:t>，</a:t>
            </a:r>
            <a:r>
              <a:rPr lang="en-US" altLang="zh-CN"/>
              <a:t>&lt;&lt;</a:t>
            </a:r>
            <a:r>
              <a:rPr lang="zh-CN" altLang="en-US"/>
              <a:t>。此规则适用于编程者定义的新类。参阅</a:t>
            </a:r>
            <a:r>
              <a:rPr lang="en-US" altLang="zh-CN"/>
              <a:t>14.5</a:t>
            </a:r>
            <a:r>
              <a:rPr lang="zh-CN" altLang="en-US"/>
              <a:t>节（重载插入和提取运算符）。</a:t>
            </a:r>
          </a:p>
          <a:p>
            <a:pPr>
              <a:spcBef>
                <a:spcPct val="50000"/>
              </a:spcBef>
            </a:pPr>
            <a:r>
              <a:rPr lang="en-US" altLang="zh-CN"/>
              <a:t>4</a:t>
            </a:r>
            <a:r>
              <a:rPr lang="zh-CN" altLang="en-US"/>
              <a:t>．</a:t>
            </a:r>
            <a:r>
              <a:rPr lang="zh-CN" altLang="en-US">
                <a:solidFill>
                  <a:schemeClr val="accent2"/>
                </a:solidFill>
              </a:rPr>
              <a:t>运算符重载函数的形参不允许有默认值</a:t>
            </a:r>
            <a:r>
              <a:rPr lang="zh-CN" altLang="en-US"/>
              <a:t>。因为形参对应参加运算的的实际的运算量，运算时运算量是不能缺省的。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strips(downRigh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strips(downRight)">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strips(downRight)">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strips(downRight)">
                                      <p:cBhvr>
                                        <p:cTn id="22" dur="500"/>
                                        <p:tgtEl>
                                          <p:spTgt spid="13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304800" y="152400"/>
            <a:ext cx="541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13.2.6  </a:t>
            </a:r>
            <a:r>
              <a:rPr lang="zh-CN" altLang="en-US">
                <a:solidFill>
                  <a:srgbClr val="CC0000"/>
                </a:solidFill>
              </a:rPr>
              <a:t>运算符重载函数小结（续）</a:t>
            </a:r>
            <a:r>
              <a:rPr lang="zh-CN" altLang="en-US"/>
              <a:t> </a:t>
            </a:r>
          </a:p>
        </p:txBody>
      </p:sp>
      <p:sp>
        <p:nvSpPr>
          <p:cNvPr id="132099" name="Text Box 3"/>
          <p:cNvSpPr txBox="1">
            <a:spLocks noChangeArrowheads="1"/>
          </p:cNvSpPr>
          <p:nvPr/>
        </p:nvSpPr>
        <p:spPr bwMode="auto">
          <a:xfrm>
            <a:off x="304800" y="762000"/>
            <a:ext cx="86598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5</a:t>
            </a:r>
            <a:r>
              <a:rPr lang="zh-CN" altLang="en-US" dirty="0"/>
              <a:t>．运算符重载函数的形参至少有一个导出数据类型的量。</a:t>
            </a:r>
          </a:p>
          <a:p>
            <a:pPr>
              <a:spcBef>
                <a:spcPct val="50000"/>
              </a:spcBef>
            </a:pPr>
            <a:r>
              <a:rPr lang="en-US" altLang="zh-CN" dirty="0"/>
              <a:t>6</a:t>
            </a:r>
            <a:r>
              <a:rPr lang="zh-CN" altLang="en-US" dirty="0"/>
              <a:t>．</a:t>
            </a:r>
            <a:r>
              <a:rPr lang="en-US" altLang="zh-CN" dirty="0"/>
              <a:t>C++</a:t>
            </a:r>
            <a:r>
              <a:rPr lang="zh-CN" altLang="en-US" dirty="0"/>
              <a:t>中唯一不能不能被派生类继承的是赋值运算符重载函数。</a:t>
            </a:r>
          </a:p>
          <a:p>
            <a:pPr>
              <a:spcBef>
                <a:spcPct val="50000"/>
              </a:spcBef>
            </a:pPr>
            <a:r>
              <a:rPr lang="en-US" altLang="zh-CN" dirty="0"/>
              <a:t>7</a:t>
            </a:r>
            <a:r>
              <a:rPr lang="zh-CN" altLang="en-US" dirty="0"/>
              <a:t>．如果用户未显式定义赋值运算符重载函数，编译器会自动生成一个，完成数据成员的简单</a:t>
            </a:r>
            <a:r>
              <a:rPr lang="zh-CN" altLang="en-US" dirty="0" smtClean="0"/>
              <a:t>赋值（类似于</a:t>
            </a:r>
            <a:r>
              <a:rPr lang="zh-CN" altLang="en-US" dirty="0"/>
              <a:t>浅拷贝构造函数，即仅完成对象自身的数据成员赋值）</a:t>
            </a:r>
            <a:r>
              <a:rPr lang="zh-CN" altLang="en-US" dirty="0" smtClean="0"/>
              <a:t>。</a:t>
            </a: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trips(downRigh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strips(downRight)">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strips(downRight)">
                                      <p:cBhvr>
                                        <p:cTn id="17" dur="5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Text Box 1030"/>
          <p:cNvSpPr txBox="1">
            <a:spLocks noChangeArrowheads="1"/>
          </p:cNvSpPr>
          <p:nvPr/>
        </p:nvSpPr>
        <p:spPr bwMode="auto">
          <a:xfrm>
            <a:off x="304800" y="838200"/>
            <a:ext cx="8626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u="sng"/>
              <a:t>允许重载</a:t>
            </a:r>
            <a:r>
              <a:rPr lang="zh-CN" altLang="en-US"/>
              <a:t> 和 </a:t>
            </a:r>
            <a:r>
              <a:rPr lang="zh-CN" altLang="en-US" u="sng"/>
              <a:t>不允许重载</a:t>
            </a:r>
            <a:r>
              <a:rPr lang="zh-CN" altLang="en-US"/>
              <a:t>的运算符见</a:t>
            </a:r>
            <a:r>
              <a:rPr lang="en-US" altLang="zh-CN"/>
              <a:t>13-1</a:t>
            </a:r>
            <a:r>
              <a:rPr lang="zh-CN" altLang="en-US"/>
              <a:t>和</a:t>
            </a:r>
            <a:r>
              <a:rPr lang="en-US" altLang="zh-CN"/>
              <a:t>13-2</a:t>
            </a:r>
            <a:r>
              <a:rPr lang="zh-CN" altLang="en-US"/>
              <a:t>表。</a:t>
            </a:r>
          </a:p>
        </p:txBody>
      </p:sp>
      <p:sp>
        <p:nvSpPr>
          <p:cNvPr id="40970" name="Text Box 1034"/>
          <p:cNvSpPr txBox="1">
            <a:spLocks noChangeArrowheads="1"/>
          </p:cNvSpPr>
          <p:nvPr/>
        </p:nvSpPr>
        <p:spPr bwMode="auto">
          <a:xfrm>
            <a:off x="381000" y="1524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CC0000"/>
                </a:solidFill>
              </a:rPr>
              <a:t>13.2.1  </a:t>
            </a:r>
            <a:r>
              <a:rPr lang="zh-CN" altLang="en-US" sz="3200">
                <a:solidFill>
                  <a:srgbClr val="CC0000"/>
                </a:solidFill>
              </a:rPr>
              <a:t>运算符重载的几点说明</a:t>
            </a:r>
          </a:p>
        </p:txBody>
      </p:sp>
      <p:sp>
        <p:nvSpPr>
          <p:cNvPr id="40972" name="Text Box 1036"/>
          <p:cNvSpPr txBox="1">
            <a:spLocks noChangeArrowheads="1"/>
          </p:cNvSpPr>
          <p:nvPr/>
        </p:nvSpPr>
        <p:spPr bwMode="auto">
          <a:xfrm>
            <a:off x="-195263" y="1752600"/>
            <a:ext cx="949166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nSpc>
                <a:spcPct val="130000"/>
              </a:lnSpc>
              <a:buClr>
                <a:srgbClr val="CC66FF"/>
              </a:buClr>
              <a:buSzPct val="130000"/>
              <a:buFont typeface="Monotype Sorts" pitchFamily="2" charset="2"/>
              <a:buChar char="`"/>
            </a:pPr>
            <a:r>
              <a:rPr lang="zh-CN" altLang="en-US"/>
              <a:t>重载运算符的限制</a:t>
            </a:r>
          </a:p>
          <a:p>
            <a:pPr lvl="2">
              <a:lnSpc>
                <a:spcPct val="130000"/>
              </a:lnSpc>
              <a:buClr>
                <a:schemeClr val="accent1"/>
              </a:buClr>
              <a:buSzPct val="130000"/>
              <a:buFont typeface="Wingdings" pitchFamily="2" charset="2"/>
              <a:buNone/>
            </a:pPr>
            <a:r>
              <a:rPr lang="zh-CN" altLang="en-US"/>
              <a:t>（</a:t>
            </a:r>
            <a:r>
              <a:rPr lang="en-US" altLang="zh-CN"/>
              <a:t>1</a:t>
            </a:r>
            <a:r>
              <a:rPr lang="zh-CN" altLang="en-US"/>
              <a:t>）只能对已有运算符重载，不可臆造新的运算符。</a:t>
            </a:r>
          </a:p>
          <a:p>
            <a:pPr lvl="2">
              <a:lnSpc>
                <a:spcPct val="130000"/>
              </a:lnSpc>
              <a:buClr>
                <a:schemeClr val="accent1"/>
              </a:buClr>
              <a:buSzPct val="130000"/>
              <a:buFont typeface="Wingdings" pitchFamily="2" charset="2"/>
              <a:buNone/>
            </a:pPr>
            <a:r>
              <a:rPr lang="zh-CN" altLang="en-US"/>
              <a:t>（</a:t>
            </a:r>
            <a:r>
              <a:rPr lang="en-US" altLang="zh-CN"/>
              <a:t>2</a:t>
            </a:r>
            <a:r>
              <a:rPr lang="zh-CN" altLang="en-US"/>
              <a:t>）不允许改变运算符的优先级和结合性。</a:t>
            </a:r>
          </a:p>
          <a:p>
            <a:pPr lvl="2">
              <a:lnSpc>
                <a:spcPct val="130000"/>
              </a:lnSpc>
              <a:buClr>
                <a:schemeClr val="accent1"/>
              </a:buClr>
              <a:buSzPct val="130000"/>
              <a:buFont typeface="Wingdings" pitchFamily="2" charset="2"/>
              <a:buNone/>
            </a:pPr>
            <a:r>
              <a:rPr lang="zh-CN" altLang="en-US"/>
              <a:t>（</a:t>
            </a:r>
            <a:r>
              <a:rPr lang="en-US" altLang="zh-CN"/>
              <a:t>3</a:t>
            </a:r>
            <a:r>
              <a:rPr lang="zh-CN" altLang="en-US"/>
              <a:t>）不允许改变运算符的语法结构，</a:t>
            </a:r>
          </a:p>
          <a:p>
            <a:pPr lvl="2">
              <a:lnSpc>
                <a:spcPct val="130000"/>
              </a:lnSpc>
              <a:buClr>
                <a:schemeClr val="accent1"/>
              </a:buClr>
              <a:buSzPct val="130000"/>
              <a:buFont typeface="Wingdings" pitchFamily="2" charset="2"/>
              <a:buNone/>
            </a:pPr>
            <a:r>
              <a:rPr lang="zh-CN" altLang="en-US"/>
              <a:t>          如二元运算符只能重载成二元运算符，</a:t>
            </a:r>
          </a:p>
          <a:p>
            <a:pPr lvl="2">
              <a:lnSpc>
                <a:spcPct val="130000"/>
              </a:lnSpc>
              <a:buClr>
                <a:schemeClr val="accent1"/>
              </a:buClr>
              <a:buSzPct val="130000"/>
              <a:buFont typeface="Wingdings" pitchFamily="2" charset="2"/>
              <a:buNone/>
            </a:pPr>
            <a:r>
              <a:rPr lang="zh-CN" altLang="en-US"/>
              <a:t>          一元运算符只能重载成一元运算符。</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strips(downRight)">
                                      <p:cBhvr>
                                        <p:cTn id="7" dur="500"/>
                                        <p:tgtEl>
                                          <p:spTgt spid="4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972">
                                            <p:txEl>
                                              <p:pRg st="0" end="0"/>
                                            </p:txEl>
                                          </p:spTgt>
                                        </p:tgtEl>
                                        <p:attrNameLst>
                                          <p:attrName>style.visibility</p:attrName>
                                        </p:attrNameLst>
                                      </p:cBhvr>
                                      <p:to>
                                        <p:strVal val="visible"/>
                                      </p:to>
                                    </p:set>
                                    <p:animEffect transition="in" filter="strips(downRight)">
                                      <p:cBhvr>
                                        <p:cTn id="12" dur="500"/>
                                        <p:tgtEl>
                                          <p:spTgt spid="40972">
                                            <p:txEl>
                                              <p:pRg st="0" end="0"/>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0972">
                                            <p:txEl>
                                              <p:pRg st="1" end="1"/>
                                            </p:txEl>
                                          </p:spTgt>
                                        </p:tgtEl>
                                        <p:attrNameLst>
                                          <p:attrName>style.visibility</p:attrName>
                                        </p:attrNameLst>
                                      </p:cBhvr>
                                      <p:to>
                                        <p:strVal val="visible"/>
                                      </p:to>
                                    </p:set>
                                    <p:animEffect transition="in" filter="strips(downRight)">
                                      <p:cBhvr>
                                        <p:cTn id="15" dur="500"/>
                                        <p:tgtEl>
                                          <p:spTgt spid="40972">
                                            <p:txEl>
                                              <p:pRg st="1" end="1"/>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0972">
                                            <p:txEl>
                                              <p:pRg st="2" end="2"/>
                                            </p:txEl>
                                          </p:spTgt>
                                        </p:tgtEl>
                                        <p:attrNameLst>
                                          <p:attrName>style.visibility</p:attrName>
                                        </p:attrNameLst>
                                      </p:cBhvr>
                                      <p:to>
                                        <p:strVal val="visible"/>
                                      </p:to>
                                    </p:set>
                                    <p:animEffect transition="in" filter="strips(downRight)">
                                      <p:cBhvr>
                                        <p:cTn id="18" dur="500"/>
                                        <p:tgtEl>
                                          <p:spTgt spid="40972">
                                            <p:txEl>
                                              <p:pRg st="2" end="2"/>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40972">
                                            <p:txEl>
                                              <p:pRg st="3" end="3"/>
                                            </p:txEl>
                                          </p:spTgt>
                                        </p:tgtEl>
                                        <p:attrNameLst>
                                          <p:attrName>style.visibility</p:attrName>
                                        </p:attrNameLst>
                                      </p:cBhvr>
                                      <p:to>
                                        <p:strVal val="visible"/>
                                      </p:to>
                                    </p:set>
                                    <p:animEffect transition="in" filter="strips(downRight)">
                                      <p:cBhvr>
                                        <p:cTn id="21" dur="500"/>
                                        <p:tgtEl>
                                          <p:spTgt spid="40972">
                                            <p:txEl>
                                              <p:pRg st="3" end="3"/>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40972">
                                            <p:txEl>
                                              <p:pRg st="4" end="4"/>
                                            </p:txEl>
                                          </p:spTgt>
                                        </p:tgtEl>
                                        <p:attrNameLst>
                                          <p:attrName>style.visibility</p:attrName>
                                        </p:attrNameLst>
                                      </p:cBhvr>
                                      <p:to>
                                        <p:strVal val="visible"/>
                                      </p:to>
                                    </p:set>
                                    <p:animEffect transition="in" filter="strips(downRight)">
                                      <p:cBhvr>
                                        <p:cTn id="24" dur="500"/>
                                        <p:tgtEl>
                                          <p:spTgt spid="40972">
                                            <p:txEl>
                                              <p:pRg st="4" end="4"/>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40972">
                                            <p:txEl>
                                              <p:pRg st="5" end="5"/>
                                            </p:txEl>
                                          </p:spTgt>
                                        </p:tgtEl>
                                        <p:attrNameLst>
                                          <p:attrName>style.visibility</p:attrName>
                                        </p:attrNameLst>
                                      </p:cBhvr>
                                      <p:to>
                                        <p:strVal val="visible"/>
                                      </p:to>
                                    </p:set>
                                    <p:animEffect transition="in" filter="strips(downRight)">
                                      <p:cBhvr>
                                        <p:cTn id="27" dur="500"/>
                                        <p:tgtEl>
                                          <p:spTgt spid="409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utoUpdateAnimBg="0"/>
      <p:bldP spid="4097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52400" y="90488"/>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a:solidFill>
                  <a:srgbClr val="CC0000"/>
                </a:solidFill>
              </a:rPr>
              <a:t>13.3  </a:t>
            </a:r>
            <a:r>
              <a:rPr lang="zh-CN" altLang="en-US">
                <a:solidFill>
                  <a:srgbClr val="CC0000"/>
                </a:solidFill>
              </a:rPr>
              <a:t>静态联编</a:t>
            </a:r>
          </a:p>
        </p:txBody>
      </p:sp>
      <p:sp>
        <p:nvSpPr>
          <p:cNvPr id="83972" name="Text Box 4"/>
          <p:cNvSpPr txBox="1">
            <a:spLocks noChangeArrowheads="1"/>
          </p:cNvSpPr>
          <p:nvPr/>
        </p:nvSpPr>
        <p:spPr bwMode="auto">
          <a:xfrm>
            <a:off x="228600" y="838200"/>
            <a:ext cx="7500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联编是指一个计算机程序彼此关联的过程。 </a:t>
            </a:r>
          </a:p>
        </p:txBody>
      </p:sp>
      <p:sp>
        <p:nvSpPr>
          <p:cNvPr id="83973" name="Text Box 5"/>
          <p:cNvSpPr txBox="1">
            <a:spLocks noChangeArrowheads="1"/>
          </p:cNvSpPr>
          <p:nvPr/>
        </p:nvSpPr>
        <p:spPr bwMode="auto">
          <a:xfrm>
            <a:off x="228600" y="1462088"/>
            <a:ext cx="634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在本章中指</a:t>
            </a:r>
            <a:r>
              <a:rPr lang="zh-CN" altLang="en-US" u="sng"/>
              <a:t>函数间调用关系的确定</a:t>
            </a:r>
            <a:r>
              <a:rPr lang="zh-CN" altLang="en-US"/>
              <a:t>。</a:t>
            </a:r>
          </a:p>
        </p:txBody>
      </p:sp>
      <p:sp>
        <p:nvSpPr>
          <p:cNvPr id="83974" name="Text Box 6"/>
          <p:cNvSpPr txBox="1">
            <a:spLocks noChangeArrowheads="1"/>
          </p:cNvSpPr>
          <p:nvPr/>
        </p:nvSpPr>
        <p:spPr bwMode="auto">
          <a:xfrm>
            <a:off x="228600" y="2209800"/>
            <a:ext cx="7412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按照联编所确定的时刻不同，可分为两种：</a:t>
            </a:r>
          </a:p>
          <a:p>
            <a:pPr>
              <a:buClr>
                <a:srgbClr val="CC66FF"/>
              </a:buClr>
              <a:buSzPct val="130000"/>
              <a:buFont typeface="Monotype Sorts" pitchFamily="2" charset="2"/>
              <a:buNone/>
            </a:pPr>
            <a:r>
              <a:rPr lang="zh-CN" altLang="en-US"/>
              <a:t>   </a:t>
            </a:r>
            <a:r>
              <a:rPr lang="zh-CN" altLang="en-US" u="sng"/>
              <a:t>静态联编</a:t>
            </a:r>
            <a:r>
              <a:rPr lang="zh-CN" altLang="en-US"/>
              <a:t>和</a:t>
            </a:r>
            <a:r>
              <a:rPr lang="zh-CN" altLang="en-US" u="sng"/>
              <a:t>动态联编</a:t>
            </a:r>
            <a:r>
              <a:rPr lang="zh-CN" altLang="en-US"/>
              <a:t>。 </a:t>
            </a:r>
          </a:p>
        </p:txBody>
      </p:sp>
      <p:sp>
        <p:nvSpPr>
          <p:cNvPr id="83975" name="Text Box 7"/>
          <p:cNvSpPr txBox="1">
            <a:spLocks noChangeArrowheads="1"/>
          </p:cNvSpPr>
          <p:nvPr/>
        </p:nvSpPr>
        <p:spPr bwMode="auto">
          <a:xfrm>
            <a:off x="228600" y="3352800"/>
            <a:ext cx="72374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静态联编是指联编出现在编译连接阶段，</a:t>
            </a:r>
          </a:p>
          <a:p>
            <a:pPr>
              <a:buClr>
                <a:srgbClr val="CC66FF"/>
              </a:buClr>
              <a:buSzPct val="130000"/>
              <a:buFont typeface="Monotype Sorts" pitchFamily="2" charset="2"/>
              <a:buNone/>
            </a:pPr>
            <a:r>
              <a:rPr lang="zh-CN" altLang="en-US"/>
              <a:t>   即函数调用关系的确定是在程序执行之前。</a:t>
            </a:r>
          </a:p>
        </p:txBody>
      </p:sp>
      <p:sp>
        <p:nvSpPr>
          <p:cNvPr id="83976" name="Text Box 8"/>
          <p:cNvSpPr txBox="1">
            <a:spLocks noChangeArrowheads="1"/>
          </p:cNvSpPr>
          <p:nvPr/>
        </p:nvSpPr>
        <p:spPr bwMode="auto">
          <a:xfrm>
            <a:off x="228600" y="4495800"/>
            <a:ext cx="55403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这种联编又称早期联编，</a:t>
            </a:r>
          </a:p>
          <a:p>
            <a:pPr>
              <a:buClr>
                <a:srgbClr val="CC66FF"/>
              </a:buClr>
              <a:buSzPct val="130000"/>
              <a:buFont typeface="Monotype Sorts" pitchFamily="2" charset="2"/>
              <a:buNone/>
            </a:pPr>
            <a:r>
              <a:rPr lang="zh-CN" altLang="en-US"/>
              <a:t>   通过这种联编可实现静态多态。 </a:t>
            </a:r>
          </a:p>
          <a:p>
            <a:pPr>
              <a:buClr>
                <a:srgbClr val="CC66FF"/>
              </a:buClr>
              <a:buSzPct val="130000"/>
              <a:buFont typeface="Monotype Sorts" pitchFamily="2" charset="2"/>
              <a:buNone/>
            </a:pP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strips(downRight)">
                                      <p:cBhvr>
                                        <p:cTn id="7" dur="500"/>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strips(downRight)">
                                      <p:cBhvr>
                                        <p:cTn id="12" dur="500"/>
                                        <p:tgtEl>
                                          <p:spTgt spid="8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strips(downRight)">
                                      <p:cBhvr>
                                        <p:cTn id="17" dur="500"/>
                                        <p:tgtEl>
                                          <p:spTgt spid="83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strips(downRight)">
                                      <p:cBhvr>
                                        <p:cTn id="22" dur="500"/>
                                        <p:tgtEl>
                                          <p:spTgt spid="839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3976"/>
                                        </p:tgtEl>
                                        <p:attrNameLst>
                                          <p:attrName>style.visibility</p:attrName>
                                        </p:attrNameLst>
                                      </p:cBhvr>
                                      <p:to>
                                        <p:strVal val="visible"/>
                                      </p:to>
                                    </p:set>
                                    <p:animEffect transition="in" filter="strips(downRight)">
                                      <p:cBhvr>
                                        <p:cTn id="27"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utoUpdateAnimBg="0"/>
      <p:bldP spid="83973" grpId="0" autoUpdateAnimBg="0"/>
      <p:bldP spid="83974" grpId="0" autoUpdateAnimBg="0"/>
      <p:bldP spid="83975" grpId="0" autoUpdateAnimBg="0"/>
      <p:bldP spid="839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1026"/>
          <p:cNvSpPr txBox="1">
            <a:spLocks noChangeArrowheads="1"/>
          </p:cNvSpPr>
          <p:nvPr/>
        </p:nvSpPr>
        <p:spPr bwMode="auto">
          <a:xfrm>
            <a:off x="0" y="123825"/>
            <a:ext cx="9144000" cy="672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dirty="0">
                <a:solidFill>
                  <a:srgbClr val="CC0000"/>
                </a:solidFill>
              </a:rPr>
              <a:t>例</a:t>
            </a:r>
            <a:r>
              <a:rPr lang="en-US" altLang="zh-CN" dirty="0">
                <a:solidFill>
                  <a:srgbClr val="CC0000"/>
                </a:solidFill>
              </a:rPr>
              <a:t>13.20  </a:t>
            </a:r>
            <a:r>
              <a:rPr lang="zh-CN" altLang="en-US" dirty="0">
                <a:solidFill>
                  <a:srgbClr val="CC0000"/>
                </a:solidFill>
              </a:rPr>
              <a:t>普通函数的静态联编</a:t>
            </a:r>
          </a:p>
          <a:p>
            <a:pPr algn="just">
              <a:lnSpc>
                <a:spcPct val="110000"/>
              </a:lnSpc>
            </a:pPr>
            <a:r>
              <a:rPr lang="en-US" altLang="zh-CN" dirty="0"/>
              <a:t>#include &lt;</a:t>
            </a:r>
            <a:r>
              <a:rPr lang="en-US" altLang="zh-CN" dirty="0" err="1"/>
              <a:t>iostream</a:t>
            </a:r>
            <a:r>
              <a:rPr lang="en-US" altLang="zh-CN" dirty="0"/>
              <a:t>&gt;</a:t>
            </a:r>
          </a:p>
          <a:p>
            <a:pPr algn="just">
              <a:lnSpc>
                <a:spcPct val="110000"/>
              </a:lnSpc>
            </a:pPr>
            <a:r>
              <a:rPr lang="en-US" altLang="zh-CN" dirty="0"/>
              <a:t>using namespace </a:t>
            </a:r>
            <a:r>
              <a:rPr lang="en-US" altLang="zh-CN" dirty="0" err="1"/>
              <a:t>std</a:t>
            </a:r>
            <a:r>
              <a:rPr lang="en-US" altLang="zh-CN" dirty="0"/>
              <a:t>;</a:t>
            </a:r>
          </a:p>
          <a:p>
            <a:pPr algn="just">
              <a:lnSpc>
                <a:spcPct val="110000"/>
              </a:lnSpc>
            </a:pP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            </a:t>
            </a:r>
            <a:r>
              <a:rPr lang="en-US" altLang="zh-CN" dirty="0">
                <a:solidFill>
                  <a:srgbClr val="008000"/>
                </a:solidFill>
              </a:rPr>
              <a:t>//</a:t>
            </a:r>
            <a:r>
              <a:rPr lang="zh-CN" altLang="en-US" dirty="0">
                <a:solidFill>
                  <a:srgbClr val="008000"/>
                </a:solidFill>
              </a:rPr>
              <a:t>重载函数</a:t>
            </a:r>
            <a:r>
              <a:rPr lang="en-US" altLang="zh-CN" dirty="0">
                <a:solidFill>
                  <a:srgbClr val="008000"/>
                </a:solidFill>
              </a:rPr>
              <a:t>1</a:t>
            </a:r>
          </a:p>
          <a:p>
            <a:pPr algn="just">
              <a:lnSpc>
                <a:spcPct val="110000"/>
              </a:lnSpc>
            </a:pPr>
            <a:r>
              <a:rPr lang="en-US" altLang="zh-CN" dirty="0"/>
              <a:t>{ return(</a:t>
            </a:r>
            <a:r>
              <a:rPr lang="en-US" altLang="zh-CN" dirty="0" err="1"/>
              <a:t>a+b</a:t>
            </a:r>
            <a:r>
              <a:rPr lang="en-US" altLang="zh-CN" dirty="0"/>
              <a:t>); }</a:t>
            </a:r>
          </a:p>
          <a:p>
            <a:pPr algn="just">
              <a:lnSpc>
                <a:spcPct val="110000"/>
              </a:lnSpc>
            </a:pPr>
            <a:r>
              <a:rPr lang="en-US" altLang="zh-CN" dirty="0"/>
              <a:t>double add(double a, double b)  </a:t>
            </a:r>
            <a:r>
              <a:rPr lang="en-US" altLang="zh-CN" dirty="0">
                <a:solidFill>
                  <a:srgbClr val="008000"/>
                </a:solidFill>
              </a:rPr>
              <a:t>//</a:t>
            </a:r>
            <a:r>
              <a:rPr lang="zh-CN" altLang="en-US" dirty="0">
                <a:solidFill>
                  <a:srgbClr val="008000"/>
                </a:solidFill>
              </a:rPr>
              <a:t>重载函数</a:t>
            </a:r>
            <a:r>
              <a:rPr lang="en-US" altLang="zh-CN" dirty="0">
                <a:solidFill>
                  <a:srgbClr val="008000"/>
                </a:solidFill>
              </a:rPr>
              <a:t>2</a:t>
            </a:r>
          </a:p>
          <a:p>
            <a:pPr algn="just">
              <a:lnSpc>
                <a:spcPct val="110000"/>
              </a:lnSpc>
            </a:pPr>
            <a:r>
              <a:rPr lang="en-US" altLang="zh-CN" dirty="0"/>
              <a:t>{ return(</a:t>
            </a:r>
            <a:r>
              <a:rPr lang="en-US" altLang="zh-CN" dirty="0" err="1"/>
              <a:t>a+b</a:t>
            </a:r>
            <a:r>
              <a:rPr lang="en-US" altLang="zh-CN" dirty="0"/>
              <a:t>); }</a:t>
            </a:r>
          </a:p>
          <a:p>
            <a:pPr algn="just">
              <a:lnSpc>
                <a:spcPct val="110000"/>
              </a:lnSpc>
            </a:pPr>
            <a:r>
              <a:rPr lang="en-US" altLang="zh-CN" dirty="0" err="1" smtClean="0"/>
              <a:t>int</a:t>
            </a:r>
            <a:r>
              <a:rPr lang="en-US" altLang="zh-CN" dirty="0" smtClean="0"/>
              <a:t> </a:t>
            </a:r>
            <a:r>
              <a:rPr lang="en-US" altLang="zh-CN" dirty="0"/>
              <a:t>main( )</a:t>
            </a:r>
          </a:p>
          <a:p>
            <a:pPr algn="just">
              <a:lnSpc>
                <a:spcPct val="110000"/>
              </a:lnSpc>
            </a:pPr>
            <a:r>
              <a:rPr lang="en-US" altLang="zh-CN" dirty="0" smtClean="0"/>
              <a:t>{  </a:t>
            </a:r>
            <a:r>
              <a:rPr lang="en-US" altLang="zh-CN" dirty="0" err="1"/>
              <a:t>cout</a:t>
            </a:r>
            <a:r>
              <a:rPr lang="en-US" altLang="zh-CN" dirty="0"/>
              <a:t>&lt;&lt;add(1, 2)&lt;&lt;'\t';     </a:t>
            </a:r>
            <a:r>
              <a:rPr lang="en-US" altLang="zh-CN" dirty="0">
                <a:solidFill>
                  <a:srgbClr val="008000"/>
                </a:solidFill>
              </a:rPr>
              <a:t>//</a:t>
            </a:r>
            <a:r>
              <a:rPr lang="zh-CN" altLang="en-US" dirty="0">
                <a:solidFill>
                  <a:srgbClr val="008000"/>
                </a:solidFill>
              </a:rPr>
              <a:t>编译时确定调用重载函数</a:t>
            </a:r>
            <a:r>
              <a:rPr lang="en-US" altLang="zh-CN" dirty="0">
                <a:solidFill>
                  <a:srgbClr val="008000"/>
                </a:solidFill>
              </a:rPr>
              <a:t>1</a:t>
            </a:r>
          </a:p>
          <a:p>
            <a:pPr algn="just">
              <a:lnSpc>
                <a:spcPct val="110000"/>
              </a:lnSpc>
            </a:pPr>
            <a:r>
              <a:rPr lang="en-US" altLang="zh-CN" dirty="0"/>
              <a:t>  </a:t>
            </a:r>
            <a:r>
              <a:rPr lang="en-US" altLang="zh-CN" dirty="0" smtClean="0"/>
              <a:t> </a:t>
            </a:r>
            <a:r>
              <a:rPr lang="en-US" altLang="zh-CN" dirty="0" err="1" smtClean="0"/>
              <a:t>cout</a:t>
            </a:r>
            <a:r>
              <a:rPr lang="en-US" altLang="zh-CN" dirty="0"/>
              <a:t>&lt;&lt;add(1.1, 2.2)&lt;&lt;'\n';  /</a:t>
            </a:r>
            <a:r>
              <a:rPr lang="en-US" altLang="zh-CN" dirty="0">
                <a:solidFill>
                  <a:srgbClr val="008000"/>
                </a:solidFill>
              </a:rPr>
              <a:t>/</a:t>
            </a:r>
            <a:r>
              <a:rPr lang="zh-CN" altLang="en-US" dirty="0">
                <a:solidFill>
                  <a:srgbClr val="008000"/>
                </a:solidFill>
              </a:rPr>
              <a:t>编译时确定调用重载函数</a:t>
            </a:r>
            <a:r>
              <a:rPr lang="en-US" altLang="zh-CN" dirty="0">
                <a:solidFill>
                  <a:srgbClr val="008000"/>
                </a:solidFill>
              </a:rPr>
              <a:t>2</a:t>
            </a:r>
          </a:p>
          <a:p>
            <a:pPr algn="just">
              <a:lnSpc>
                <a:spcPct val="110000"/>
              </a:lnSpc>
            </a:pPr>
            <a:r>
              <a:rPr lang="en-US" altLang="zh-CN" dirty="0" smtClean="0"/>
              <a:t>   return </a:t>
            </a:r>
            <a:r>
              <a:rPr lang="en-US" altLang="zh-CN" dirty="0"/>
              <a:t>0;</a:t>
            </a:r>
            <a:endParaRPr lang="en-US" altLang="zh-CN" dirty="0" smtClean="0"/>
          </a:p>
          <a:p>
            <a:pPr algn="just">
              <a:lnSpc>
                <a:spcPct val="110000"/>
              </a:lnSpc>
            </a:pPr>
            <a:r>
              <a:rPr lang="en-US" altLang="zh-CN" dirty="0" smtClean="0"/>
              <a:t>}</a:t>
            </a:r>
          </a:p>
          <a:p>
            <a:pPr algn="just">
              <a:lnSpc>
                <a:spcPct val="110000"/>
              </a:lnSpc>
            </a:pPr>
            <a:r>
              <a:rPr lang="zh-CN" altLang="en-US" dirty="0" smtClean="0">
                <a:solidFill>
                  <a:srgbClr val="CC0000"/>
                </a:solidFill>
              </a:rPr>
              <a:t>在编译连接阶段，就能根据参数的个数和类型确定调用的是哪一个函数。 </a:t>
            </a:r>
            <a:endParaRPr lang="zh-CN" altLang="en-US" dirty="0">
              <a:solidFill>
                <a:srgbClr val="CC0000"/>
              </a:solidFill>
            </a:endParaRP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050"/>
          <p:cNvSpPr txBox="1">
            <a:spLocks noChangeArrowheads="1"/>
          </p:cNvSpPr>
          <p:nvPr/>
        </p:nvSpPr>
        <p:spPr bwMode="auto">
          <a:xfrm>
            <a:off x="179512" y="152400"/>
            <a:ext cx="87129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rgbClr val="CC0000"/>
                </a:solidFill>
              </a:rPr>
              <a:t>例</a:t>
            </a:r>
            <a:r>
              <a:rPr lang="en-US" altLang="zh-CN" dirty="0" smtClean="0">
                <a:solidFill>
                  <a:srgbClr val="CC0000"/>
                </a:solidFill>
              </a:rPr>
              <a:t>13.21</a:t>
            </a:r>
            <a:r>
              <a:rPr lang="zh-CN" altLang="en-US" dirty="0"/>
              <a:t>类的成员函数的静态联编。</a:t>
            </a:r>
          </a:p>
          <a:p>
            <a:endParaRPr lang="zh-CN" altLang="en-US" dirty="0">
              <a:solidFill>
                <a:schemeClr val="accent2"/>
              </a:solidFill>
            </a:endParaRPr>
          </a:p>
        </p:txBody>
      </p:sp>
      <p:sp>
        <p:nvSpPr>
          <p:cNvPr id="101379" name="Text Box 2051"/>
          <p:cNvSpPr txBox="1">
            <a:spLocks noChangeArrowheads="1"/>
          </p:cNvSpPr>
          <p:nvPr/>
        </p:nvSpPr>
        <p:spPr bwMode="auto">
          <a:xfrm>
            <a:off x="112123" y="609600"/>
            <a:ext cx="8072916"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dirty="0"/>
              <a:t>程序见 “第</a:t>
            </a:r>
            <a:r>
              <a:rPr lang="en-US" altLang="zh-CN" dirty="0"/>
              <a:t>13</a:t>
            </a:r>
            <a:r>
              <a:rPr lang="zh-CN" altLang="en-US" dirty="0"/>
              <a:t>章 多态性</a:t>
            </a:r>
            <a:r>
              <a:rPr lang="en-US" altLang="zh-CN" dirty="0"/>
              <a:t>(</a:t>
            </a:r>
            <a:r>
              <a:rPr lang="zh-CN" altLang="en-US" dirty="0"/>
              <a:t>例子</a:t>
            </a:r>
            <a:r>
              <a:rPr lang="en-US" altLang="zh-CN" dirty="0"/>
              <a:t>).</a:t>
            </a:r>
            <a:r>
              <a:rPr lang="en-US" altLang="zh-CN" dirty="0" err="1"/>
              <a:t>docx</a:t>
            </a:r>
            <a:r>
              <a:rPr lang="en-US" altLang="zh-CN" dirty="0"/>
              <a:t>”</a:t>
            </a:r>
          </a:p>
          <a:p>
            <a:pPr>
              <a:lnSpc>
                <a:spcPct val="120000"/>
              </a:lnSpc>
            </a:pPr>
            <a:r>
              <a:rPr lang="zh-CN" altLang="en-US" dirty="0" smtClean="0">
                <a:solidFill>
                  <a:schemeClr val="accent2"/>
                </a:solidFill>
              </a:rPr>
              <a:t>重点讲解如下内容：</a:t>
            </a:r>
            <a:endParaRPr lang="en-US" altLang="zh-CN" dirty="0" smtClean="0">
              <a:solidFill>
                <a:schemeClr val="accent2"/>
              </a:solidFill>
            </a:endParaRPr>
          </a:p>
          <a:p>
            <a:pPr>
              <a:lnSpc>
                <a:spcPct val="120000"/>
              </a:lnSpc>
            </a:pPr>
            <a:r>
              <a:rPr lang="en-US" altLang="zh-CN" dirty="0" smtClean="0"/>
              <a:t>double </a:t>
            </a:r>
            <a:r>
              <a:rPr lang="en-US" altLang="zh-CN" dirty="0" err="1" smtClean="0"/>
              <a:t>CalcArea</a:t>
            </a:r>
            <a:r>
              <a:rPr lang="en-US" altLang="zh-CN" dirty="0" smtClean="0"/>
              <a:t>( </a:t>
            </a:r>
            <a:r>
              <a:rPr lang="en-US" altLang="zh-CN" dirty="0" smtClean="0">
                <a:solidFill>
                  <a:srgbClr val="FF0000"/>
                </a:solidFill>
              </a:rPr>
              <a:t>Point &amp;</a:t>
            </a:r>
            <a:r>
              <a:rPr lang="en-US" altLang="zh-CN" dirty="0">
                <a:solidFill>
                  <a:srgbClr val="FF0000"/>
                </a:solidFill>
              </a:rPr>
              <a:t>p </a:t>
            </a:r>
            <a:r>
              <a:rPr lang="en-US" altLang="zh-CN" dirty="0"/>
              <a:t>)</a:t>
            </a:r>
          </a:p>
          <a:p>
            <a:pPr>
              <a:lnSpc>
                <a:spcPct val="120000"/>
              </a:lnSpc>
            </a:pPr>
            <a:r>
              <a:rPr lang="en-US" altLang="zh-CN" dirty="0"/>
              <a:t>{   return(</a:t>
            </a:r>
            <a:r>
              <a:rPr lang="en-US" altLang="zh-CN" dirty="0" err="1">
                <a:solidFill>
                  <a:srgbClr val="FF0000"/>
                </a:solidFill>
              </a:rPr>
              <a:t>p.Area</a:t>
            </a:r>
            <a:r>
              <a:rPr lang="en-US" altLang="zh-CN" dirty="0">
                <a:solidFill>
                  <a:srgbClr val="FF0000"/>
                </a:solidFill>
              </a:rPr>
              <a:t>( )</a:t>
            </a:r>
            <a:r>
              <a:rPr lang="en-US" altLang="zh-CN" dirty="0"/>
              <a:t>); } </a:t>
            </a:r>
            <a:r>
              <a:rPr lang="en-US" altLang="zh-CN" dirty="0" smtClean="0">
                <a:solidFill>
                  <a:schemeClr val="accent2"/>
                </a:solidFill>
              </a:rPr>
              <a:t>//</a:t>
            </a:r>
            <a:r>
              <a:rPr lang="zh-CN" altLang="en-US" dirty="0" smtClean="0">
                <a:solidFill>
                  <a:schemeClr val="accent2"/>
                </a:solidFill>
              </a:rPr>
              <a:t>编译</a:t>
            </a:r>
            <a:r>
              <a:rPr lang="zh-CN" altLang="en-US" dirty="0">
                <a:solidFill>
                  <a:schemeClr val="accent2"/>
                </a:solidFill>
              </a:rPr>
              <a:t>连接时确定调用函数 </a:t>
            </a:r>
            <a:r>
              <a:rPr lang="en-US" altLang="zh-CN" dirty="0">
                <a:solidFill>
                  <a:schemeClr val="accent2"/>
                </a:solidFill>
              </a:rPr>
              <a:t>1</a:t>
            </a:r>
          </a:p>
          <a:p>
            <a:pPr>
              <a:lnSpc>
                <a:spcPct val="120000"/>
              </a:lnSpc>
            </a:pPr>
            <a:r>
              <a:rPr lang="en-US" altLang="zh-CN" dirty="0" err="1" smtClean="0"/>
              <a:t>int</a:t>
            </a:r>
            <a:r>
              <a:rPr lang="en-US" altLang="zh-CN" dirty="0" smtClean="0"/>
              <a:t> </a:t>
            </a:r>
            <a:r>
              <a:rPr lang="en-US" altLang="zh-CN" dirty="0"/>
              <a:t>main( )</a:t>
            </a:r>
          </a:p>
          <a:p>
            <a:pPr>
              <a:lnSpc>
                <a:spcPct val="120000"/>
              </a:lnSpc>
            </a:pPr>
            <a:r>
              <a:rPr lang="en-US" altLang="zh-CN" dirty="0"/>
              <a:t>{</a:t>
            </a:r>
          </a:p>
          <a:p>
            <a:pPr>
              <a:lnSpc>
                <a:spcPct val="120000"/>
              </a:lnSpc>
            </a:pPr>
            <a:r>
              <a:rPr lang="en-US" altLang="zh-CN" dirty="0"/>
              <a:t>  Rectangle r(0, 0, 1, 1);</a:t>
            </a:r>
          </a:p>
          <a:p>
            <a:pPr>
              <a:lnSpc>
                <a:spcPct val="120000"/>
              </a:lnSpc>
            </a:pPr>
            <a:r>
              <a:rPr lang="en-US" altLang="zh-CN" dirty="0"/>
              <a:t>  Circle c(0, 0, 1);</a:t>
            </a:r>
          </a:p>
          <a:p>
            <a:pPr>
              <a:lnSpc>
                <a:spcPct val="120000"/>
              </a:lnSpc>
            </a:pPr>
            <a:r>
              <a:rPr lang="en-US" altLang="zh-CN" dirty="0"/>
              <a:t>  </a:t>
            </a:r>
            <a:r>
              <a:rPr lang="en-US" altLang="zh-CN" dirty="0" err="1"/>
              <a:t>cout</a:t>
            </a:r>
            <a:r>
              <a:rPr lang="en-US" altLang="zh-CN" dirty="0"/>
              <a:t>&lt;&lt;</a:t>
            </a:r>
            <a:r>
              <a:rPr lang="en-US" altLang="zh-CN" dirty="0" err="1"/>
              <a:t>CalcArea</a:t>
            </a:r>
            <a:r>
              <a:rPr lang="en-US" altLang="zh-CN" dirty="0"/>
              <a:t>( </a:t>
            </a:r>
            <a:r>
              <a:rPr lang="en-US" altLang="zh-CN" dirty="0">
                <a:solidFill>
                  <a:srgbClr val="FF0000"/>
                </a:solidFill>
              </a:rPr>
              <a:t>r </a:t>
            </a:r>
            <a:r>
              <a:rPr lang="en-US" altLang="zh-CN" dirty="0"/>
              <a:t>)&lt;&lt;'\t';</a:t>
            </a:r>
          </a:p>
          <a:p>
            <a:pPr>
              <a:lnSpc>
                <a:spcPct val="120000"/>
              </a:lnSpc>
            </a:pPr>
            <a:r>
              <a:rPr lang="en-US" altLang="zh-CN" dirty="0"/>
              <a:t>  </a:t>
            </a:r>
            <a:r>
              <a:rPr lang="en-US" altLang="zh-CN" dirty="0" err="1"/>
              <a:t>cout</a:t>
            </a:r>
            <a:r>
              <a:rPr lang="en-US" altLang="zh-CN" dirty="0"/>
              <a:t>&lt;&lt;</a:t>
            </a:r>
            <a:r>
              <a:rPr lang="en-US" altLang="zh-CN" dirty="0" err="1"/>
              <a:t>CalcArea</a:t>
            </a:r>
            <a:r>
              <a:rPr lang="en-US" altLang="zh-CN" dirty="0"/>
              <a:t>( </a:t>
            </a:r>
            <a:r>
              <a:rPr lang="en-US" altLang="zh-CN" dirty="0">
                <a:solidFill>
                  <a:srgbClr val="FF0000"/>
                </a:solidFill>
              </a:rPr>
              <a:t>c </a:t>
            </a:r>
            <a:r>
              <a:rPr lang="en-US" altLang="zh-CN" dirty="0"/>
              <a:t>)&lt;&lt;'\n</a:t>
            </a:r>
            <a:r>
              <a:rPr lang="en-US" altLang="zh-CN" dirty="0" smtClean="0"/>
              <a:t>';</a:t>
            </a:r>
          </a:p>
          <a:p>
            <a:pPr>
              <a:lnSpc>
                <a:spcPct val="120000"/>
              </a:lnSpc>
            </a:pPr>
            <a:r>
              <a:rPr lang="en-US" altLang="zh-CN" dirty="0" smtClean="0"/>
              <a:t>  return </a:t>
            </a:r>
            <a:r>
              <a:rPr lang="en-US" altLang="zh-CN" dirty="0"/>
              <a:t>0;</a:t>
            </a:r>
            <a:endParaRPr lang="en-US" altLang="zh-CN" dirty="0" smtClean="0"/>
          </a:p>
          <a:p>
            <a:pPr>
              <a:lnSpc>
                <a:spcPct val="120000"/>
              </a:lnSpc>
            </a:pPr>
            <a:r>
              <a:rPr lang="en-US" altLang="zh-CN" dirty="0" smtClean="0"/>
              <a:t>}</a:t>
            </a:r>
            <a:endParaRPr lang="en-US" altLang="zh-CN" dirty="0"/>
          </a:p>
        </p:txBody>
      </p:sp>
      <p:grpSp>
        <p:nvGrpSpPr>
          <p:cNvPr id="101391" name="Group 2063"/>
          <p:cNvGrpSpPr>
            <a:grpSpLocks/>
          </p:cNvGrpSpPr>
          <p:nvPr/>
        </p:nvGrpSpPr>
        <p:grpSpPr bwMode="auto">
          <a:xfrm>
            <a:off x="5292080" y="116632"/>
            <a:ext cx="3352800" cy="1601787"/>
            <a:chOff x="3216" y="95"/>
            <a:chExt cx="2112" cy="1009"/>
          </a:xfrm>
        </p:grpSpPr>
        <p:sp>
          <p:nvSpPr>
            <p:cNvPr id="101383" name="Text Box 2055"/>
            <p:cNvSpPr txBox="1">
              <a:spLocks noChangeArrowheads="1"/>
            </p:cNvSpPr>
            <p:nvPr/>
          </p:nvSpPr>
          <p:spPr bwMode="auto">
            <a:xfrm>
              <a:off x="4052" y="95"/>
              <a:ext cx="689" cy="33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Point </a:t>
              </a:r>
            </a:p>
          </p:txBody>
        </p:sp>
        <p:sp>
          <p:nvSpPr>
            <p:cNvPr id="101384" name="Text Box 2056"/>
            <p:cNvSpPr txBox="1">
              <a:spLocks noChangeArrowheads="1"/>
            </p:cNvSpPr>
            <p:nvPr/>
          </p:nvSpPr>
          <p:spPr bwMode="auto">
            <a:xfrm>
              <a:off x="3216" y="736"/>
              <a:ext cx="1179" cy="33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Rectangle </a:t>
              </a:r>
            </a:p>
          </p:txBody>
        </p:sp>
        <p:sp>
          <p:nvSpPr>
            <p:cNvPr id="101385" name="Line 2057"/>
            <p:cNvSpPr>
              <a:spLocks noChangeShapeType="1"/>
            </p:cNvSpPr>
            <p:nvPr/>
          </p:nvSpPr>
          <p:spPr bwMode="auto">
            <a:xfrm flipV="1">
              <a:off x="4081" y="426"/>
              <a:ext cx="288" cy="31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6" name="Text Box 2058"/>
            <p:cNvSpPr txBox="1">
              <a:spLocks noChangeArrowheads="1"/>
            </p:cNvSpPr>
            <p:nvPr/>
          </p:nvSpPr>
          <p:spPr bwMode="auto">
            <a:xfrm>
              <a:off x="4623" y="771"/>
              <a:ext cx="705" cy="33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Circle</a:t>
              </a:r>
            </a:p>
          </p:txBody>
        </p:sp>
        <p:sp>
          <p:nvSpPr>
            <p:cNvPr id="101387" name="Line 2059"/>
            <p:cNvSpPr>
              <a:spLocks noChangeShapeType="1"/>
            </p:cNvSpPr>
            <p:nvPr/>
          </p:nvSpPr>
          <p:spPr bwMode="auto">
            <a:xfrm flipH="1" flipV="1">
              <a:off x="4513" y="426"/>
              <a:ext cx="288" cy="34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395" name="Group 2067"/>
          <p:cNvGrpSpPr>
            <a:grpSpLocks/>
          </p:cNvGrpSpPr>
          <p:nvPr/>
        </p:nvGrpSpPr>
        <p:grpSpPr bwMode="auto">
          <a:xfrm>
            <a:off x="3231008" y="2247900"/>
            <a:ext cx="5803900" cy="3238500"/>
            <a:chOff x="1920" y="1416"/>
            <a:chExt cx="3656" cy="2040"/>
          </a:xfrm>
        </p:grpSpPr>
        <p:sp>
          <p:nvSpPr>
            <p:cNvPr id="101390" name="Text Box 2062"/>
            <p:cNvSpPr txBox="1">
              <a:spLocks noChangeArrowheads="1"/>
            </p:cNvSpPr>
            <p:nvPr/>
          </p:nvSpPr>
          <p:spPr bwMode="auto">
            <a:xfrm>
              <a:off x="2304" y="1776"/>
              <a:ext cx="3272"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用派生类实参初始化基类型参，</a:t>
              </a:r>
            </a:p>
            <a:p>
              <a:r>
                <a:rPr lang="en-US" altLang="zh-CN"/>
                <a:t>p</a:t>
              </a:r>
              <a:r>
                <a:rPr lang="zh-CN" altLang="en-US"/>
                <a:t>只能引用基类的成员。</a:t>
              </a:r>
            </a:p>
          </p:txBody>
        </p:sp>
        <p:sp>
          <p:nvSpPr>
            <p:cNvPr id="101392" name="Line 2064"/>
            <p:cNvSpPr>
              <a:spLocks noChangeShapeType="1"/>
            </p:cNvSpPr>
            <p:nvPr/>
          </p:nvSpPr>
          <p:spPr bwMode="auto">
            <a:xfrm flipH="1" flipV="1">
              <a:off x="2448" y="1416"/>
              <a:ext cx="48" cy="36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3" name="Line 2065"/>
            <p:cNvSpPr>
              <a:spLocks noChangeShapeType="1"/>
            </p:cNvSpPr>
            <p:nvPr/>
          </p:nvSpPr>
          <p:spPr bwMode="auto">
            <a:xfrm flipH="1">
              <a:off x="1920" y="2400"/>
              <a:ext cx="432" cy="67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4" name="Line 2066"/>
            <p:cNvSpPr>
              <a:spLocks noChangeShapeType="1"/>
            </p:cNvSpPr>
            <p:nvPr/>
          </p:nvSpPr>
          <p:spPr bwMode="auto">
            <a:xfrm flipH="1">
              <a:off x="1920" y="2400"/>
              <a:ext cx="576" cy="1056"/>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1395"/>
                                        </p:tgtEl>
                                        <p:attrNameLst>
                                          <p:attrName>style.visibility</p:attrName>
                                        </p:attrNameLst>
                                      </p:cBhvr>
                                      <p:to>
                                        <p:strVal val="visible"/>
                                      </p:to>
                                    </p:set>
                                    <p:animEffect transition="in" filter="wipe(right)">
                                      <p:cBhvr>
                                        <p:cTn id="7" dur="500"/>
                                        <p:tgtEl>
                                          <p:spTgt spid="10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050"/>
          <p:cNvSpPr txBox="1">
            <a:spLocks noChangeArrowheads="1"/>
          </p:cNvSpPr>
          <p:nvPr/>
        </p:nvSpPr>
        <p:spPr bwMode="auto">
          <a:xfrm>
            <a:off x="179512" y="152400"/>
            <a:ext cx="87129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rgbClr val="CC0000"/>
                </a:solidFill>
              </a:rPr>
              <a:t>例</a:t>
            </a:r>
            <a:r>
              <a:rPr lang="en-US" altLang="zh-CN" dirty="0" smtClean="0">
                <a:solidFill>
                  <a:srgbClr val="CC0000"/>
                </a:solidFill>
              </a:rPr>
              <a:t>13.21</a:t>
            </a:r>
            <a:r>
              <a:rPr lang="zh-CN" altLang="en-US" dirty="0"/>
              <a:t>类的成员函数的静态联编。</a:t>
            </a:r>
          </a:p>
          <a:p>
            <a:endParaRPr lang="zh-CN" altLang="en-US" dirty="0">
              <a:solidFill>
                <a:schemeClr val="accent2"/>
              </a:solidFill>
            </a:endParaRPr>
          </a:p>
        </p:txBody>
      </p:sp>
      <p:sp>
        <p:nvSpPr>
          <p:cNvPr id="101379" name="Text Box 2051"/>
          <p:cNvSpPr txBox="1">
            <a:spLocks noChangeArrowheads="1"/>
          </p:cNvSpPr>
          <p:nvPr/>
        </p:nvSpPr>
        <p:spPr bwMode="auto">
          <a:xfrm>
            <a:off x="112123" y="609600"/>
            <a:ext cx="8072916"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dirty="0"/>
              <a:t>程序见 “第</a:t>
            </a:r>
            <a:r>
              <a:rPr lang="en-US" altLang="zh-CN" dirty="0"/>
              <a:t>13</a:t>
            </a:r>
            <a:r>
              <a:rPr lang="zh-CN" altLang="en-US" dirty="0"/>
              <a:t>章 多态性</a:t>
            </a:r>
            <a:r>
              <a:rPr lang="en-US" altLang="zh-CN" dirty="0"/>
              <a:t>(</a:t>
            </a:r>
            <a:r>
              <a:rPr lang="zh-CN" altLang="en-US" dirty="0"/>
              <a:t>例子</a:t>
            </a:r>
            <a:r>
              <a:rPr lang="en-US" altLang="zh-CN" dirty="0"/>
              <a:t>).</a:t>
            </a:r>
            <a:r>
              <a:rPr lang="en-US" altLang="zh-CN" dirty="0" err="1"/>
              <a:t>docx</a:t>
            </a:r>
            <a:r>
              <a:rPr lang="en-US" altLang="zh-CN" dirty="0"/>
              <a:t>”</a:t>
            </a:r>
          </a:p>
          <a:p>
            <a:pPr>
              <a:lnSpc>
                <a:spcPct val="120000"/>
              </a:lnSpc>
            </a:pPr>
            <a:r>
              <a:rPr lang="zh-CN" altLang="en-US" dirty="0" smtClean="0">
                <a:solidFill>
                  <a:schemeClr val="accent2"/>
                </a:solidFill>
              </a:rPr>
              <a:t>重点讲解如下内容：</a:t>
            </a:r>
            <a:endParaRPr lang="en-US" altLang="zh-CN" dirty="0" smtClean="0">
              <a:solidFill>
                <a:schemeClr val="accent2"/>
              </a:solidFill>
            </a:endParaRPr>
          </a:p>
          <a:p>
            <a:pPr>
              <a:lnSpc>
                <a:spcPct val="120000"/>
              </a:lnSpc>
            </a:pPr>
            <a:r>
              <a:rPr lang="en-US" altLang="zh-CN" dirty="0" smtClean="0"/>
              <a:t>double </a:t>
            </a:r>
            <a:r>
              <a:rPr lang="en-US" altLang="zh-CN" dirty="0" err="1" smtClean="0"/>
              <a:t>CalcArea</a:t>
            </a:r>
            <a:r>
              <a:rPr lang="en-US" altLang="zh-CN" dirty="0" smtClean="0"/>
              <a:t>( </a:t>
            </a:r>
            <a:r>
              <a:rPr lang="en-US" altLang="zh-CN" dirty="0" smtClean="0">
                <a:solidFill>
                  <a:srgbClr val="FF0000"/>
                </a:solidFill>
              </a:rPr>
              <a:t>Point &amp;</a:t>
            </a:r>
            <a:r>
              <a:rPr lang="en-US" altLang="zh-CN" dirty="0">
                <a:solidFill>
                  <a:srgbClr val="FF0000"/>
                </a:solidFill>
              </a:rPr>
              <a:t>p </a:t>
            </a:r>
            <a:r>
              <a:rPr lang="en-US" altLang="zh-CN" dirty="0"/>
              <a:t>)</a:t>
            </a:r>
          </a:p>
          <a:p>
            <a:pPr>
              <a:lnSpc>
                <a:spcPct val="120000"/>
              </a:lnSpc>
            </a:pPr>
            <a:r>
              <a:rPr lang="en-US" altLang="zh-CN" dirty="0"/>
              <a:t>{   return(</a:t>
            </a:r>
            <a:r>
              <a:rPr lang="en-US" altLang="zh-CN" dirty="0" err="1">
                <a:solidFill>
                  <a:srgbClr val="FF0000"/>
                </a:solidFill>
              </a:rPr>
              <a:t>p.Area</a:t>
            </a:r>
            <a:r>
              <a:rPr lang="en-US" altLang="zh-CN" dirty="0">
                <a:solidFill>
                  <a:srgbClr val="FF0000"/>
                </a:solidFill>
              </a:rPr>
              <a:t>( )</a:t>
            </a:r>
            <a:r>
              <a:rPr lang="en-US" altLang="zh-CN" dirty="0"/>
              <a:t>); } </a:t>
            </a:r>
            <a:r>
              <a:rPr lang="en-US" altLang="zh-CN" dirty="0" smtClean="0">
                <a:solidFill>
                  <a:schemeClr val="accent2"/>
                </a:solidFill>
              </a:rPr>
              <a:t>//</a:t>
            </a:r>
            <a:r>
              <a:rPr lang="zh-CN" altLang="en-US" dirty="0" smtClean="0">
                <a:solidFill>
                  <a:schemeClr val="accent2"/>
                </a:solidFill>
              </a:rPr>
              <a:t>编译</a:t>
            </a:r>
            <a:r>
              <a:rPr lang="zh-CN" altLang="en-US" dirty="0">
                <a:solidFill>
                  <a:schemeClr val="accent2"/>
                </a:solidFill>
              </a:rPr>
              <a:t>连接时确定调用函数 </a:t>
            </a:r>
            <a:r>
              <a:rPr lang="en-US" altLang="zh-CN" dirty="0">
                <a:solidFill>
                  <a:schemeClr val="accent2"/>
                </a:solidFill>
              </a:rPr>
              <a:t>1</a:t>
            </a:r>
          </a:p>
          <a:p>
            <a:pPr>
              <a:lnSpc>
                <a:spcPct val="120000"/>
              </a:lnSpc>
            </a:pPr>
            <a:r>
              <a:rPr lang="en-US" altLang="zh-CN" dirty="0" err="1" smtClean="0"/>
              <a:t>int</a:t>
            </a:r>
            <a:r>
              <a:rPr lang="en-US" altLang="zh-CN" dirty="0" smtClean="0"/>
              <a:t> </a:t>
            </a:r>
            <a:r>
              <a:rPr lang="en-US" altLang="zh-CN" dirty="0"/>
              <a:t>main( )</a:t>
            </a:r>
          </a:p>
          <a:p>
            <a:pPr>
              <a:lnSpc>
                <a:spcPct val="120000"/>
              </a:lnSpc>
            </a:pPr>
            <a:r>
              <a:rPr lang="en-US" altLang="zh-CN" dirty="0"/>
              <a:t>{</a:t>
            </a:r>
          </a:p>
          <a:p>
            <a:pPr>
              <a:lnSpc>
                <a:spcPct val="120000"/>
              </a:lnSpc>
            </a:pPr>
            <a:r>
              <a:rPr lang="en-US" altLang="zh-CN" dirty="0"/>
              <a:t>  Rectangle r(0, 0, 1, 1);</a:t>
            </a:r>
          </a:p>
          <a:p>
            <a:pPr>
              <a:lnSpc>
                <a:spcPct val="120000"/>
              </a:lnSpc>
            </a:pPr>
            <a:r>
              <a:rPr lang="en-US" altLang="zh-CN" dirty="0"/>
              <a:t>  Circle c(0, 0, 1);</a:t>
            </a:r>
          </a:p>
          <a:p>
            <a:pPr>
              <a:lnSpc>
                <a:spcPct val="120000"/>
              </a:lnSpc>
            </a:pPr>
            <a:r>
              <a:rPr lang="en-US" altLang="zh-CN" dirty="0"/>
              <a:t>  </a:t>
            </a:r>
            <a:r>
              <a:rPr lang="en-US" altLang="zh-CN" dirty="0" err="1"/>
              <a:t>cout</a:t>
            </a:r>
            <a:r>
              <a:rPr lang="en-US" altLang="zh-CN" dirty="0"/>
              <a:t>&lt;&lt;</a:t>
            </a:r>
            <a:r>
              <a:rPr lang="en-US" altLang="zh-CN" dirty="0" err="1"/>
              <a:t>CalcArea</a:t>
            </a:r>
            <a:r>
              <a:rPr lang="en-US" altLang="zh-CN" dirty="0"/>
              <a:t>( </a:t>
            </a:r>
            <a:r>
              <a:rPr lang="en-US" altLang="zh-CN" dirty="0">
                <a:solidFill>
                  <a:srgbClr val="FF0000"/>
                </a:solidFill>
              </a:rPr>
              <a:t>r </a:t>
            </a:r>
            <a:r>
              <a:rPr lang="en-US" altLang="zh-CN" dirty="0"/>
              <a:t>)&lt;&lt;'\t';</a:t>
            </a:r>
          </a:p>
          <a:p>
            <a:pPr>
              <a:lnSpc>
                <a:spcPct val="120000"/>
              </a:lnSpc>
            </a:pPr>
            <a:r>
              <a:rPr lang="en-US" altLang="zh-CN" dirty="0"/>
              <a:t>  </a:t>
            </a:r>
            <a:r>
              <a:rPr lang="en-US" altLang="zh-CN" dirty="0" err="1"/>
              <a:t>cout</a:t>
            </a:r>
            <a:r>
              <a:rPr lang="en-US" altLang="zh-CN" dirty="0"/>
              <a:t>&lt;&lt;</a:t>
            </a:r>
            <a:r>
              <a:rPr lang="en-US" altLang="zh-CN" dirty="0" err="1"/>
              <a:t>CalcArea</a:t>
            </a:r>
            <a:r>
              <a:rPr lang="en-US" altLang="zh-CN" dirty="0"/>
              <a:t>( </a:t>
            </a:r>
            <a:r>
              <a:rPr lang="en-US" altLang="zh-CN" dirty="0">
                <a:solidFill>
                  <a:srgbClr val="FF0000"/>
                </a:solidFill>
              </a:rPr>
              <a:t>c </a:t>
            </a:r>
            <a:r>
              <a:rPr lang="en-US" altLang="zh-CN" dirty="0"/>
              <a:t>)&lt;&lt;'\n</a:t>
            </a:r>
            <a:r>
              <a:rPr lang="en-US" altLang="zh-CN" dirty="0" smtClean="0"/>
              <a:t>';</a:t>
            </a:r>
          </a:p>
          <a:p>
            <a:pPr>
              <a:lnSpc>
                <a:spcPct val="120000"/>
              </a:lnSpc>
            </a:pPr>
            <a:r>
              <a:rPr lang="en-US" altLang="zh-CN" dirty="0" smtClean="0"/>
              <a:t>  return </a:t>
            </a:r>
            <a:r>
              <a:rPr lang="en-US" altLang="zh-CN" dirty="0"/>
              <a:t>0;</a:t>
            </a:r>
            <a:endParaRPr lang="en-US" altLang="zh-CN" dirty="0" smtClean="0"/>
          </a:p>
          <a:p>
            <a:pPr>
              <a:lnSpc>
                <a:spcPct val="120000"/>
              </a:lnSpc>
            </a:pPr>
            <a:r>
              <a:rPr lang="en-US" altLang="zh-CN" dirty="0" smtClean="0"/>
              <a:t>}</a:t>
            </a:r>
            <a:endParaRPr lang="en-US" altLang="zh-CN" dirty="0"/>
          </a:p>
        </p:txBody>
      </p:sp>
      <p:grpSp>
        <p:nvGrpSpPr>
          <p:cNvPr id="101391" name="Group 2063"/>
          <p:cNvGrpSpPr>
            <a:grpSpLocks/>
          </p:cNvGrpSpPr>
          <p:nvPr/>
        </p:nvGrpSpPr>
        <p:grpSpPr bwMode="auto">
          <a:xfrm>
            <a:off x="5292080" y="116632"/>
            <a:ext cx="3352800" cy="1601787"/>
            <a:chOff x="3216" y="95"/>
            <a:chExt cx="2112" cy="1009"/>
          </a:xfrm>
        </p:grpSpPr>
        <p:sp>
          <p:nvSpPr>
            <p:cNvPr id="101383" name="Text Box 2055"/>
            <p:cNvSpPr txBox="1">
              <a:spLocks noChangeArrowheads="1"/>
            </p:cNvSpPr>
            <p:nvPr/>
          </p:nvSpPr>
          <p:spPr bwMode="auto">
            <a:xfrm>
              <a:off x="4052" y="95"/>
              <a:ext cx="689" cy="33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Point </a:t>
              </a:r>
            </a:p>
          </p:txBody>
        </p:sp>
        <p:sp>
          <p:nvSpPr>
            <p:cNvPr id="101384" name="Text Box 2056"/>
            <p:cNvSpPr txBox="1">
              <a:spLocks noChangeArrowheads="1"/>
            </p:cNvSpPr>
            <p:nvPr/>
          </p:nvSpPr>
          <p:spPr bwMode="auto">
            <a:xfrm>
              <a:off x="3216" y="736"/>
              <a:ext cx="1179" cy="33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Rectangle </a:t>
              </a:r>
            </a:p>
          </p:txBody>
        </p:sp>
        <p:sp>
          <p:nvSpPr>
            <p:cNvPr id="101385" name="Line 2057"/>
            <p:cNvSpPr>
              <a:spLocks noChangeShapeType="1"/>
            </p:cNvSpPr>
            <p:nvPr/>
          </p:nvSpPr>
          <p:spPr bwMode="auto">
            <a:xfrm flipV="1">
              <a:off x="4081" y="426"/>
              <a:ext cx="288" cy="31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6" name="Text Box 2058"/>
            <p:cNvSpPr txBox="1">
              <a:spLocks noChangeArrowheads="1"/>
            </p:cNvSpPr>
            <p:nvPr/>
          </p:nvSpPr>
          <p:spPr bwMode="auto">
            <a:xfrm>
              <a:off x="4623" y="771"/>
              <a:ext cx="705" cy="33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Circle</a:t>
              </a:r>
            </a:p>
          </p:txBody>
        </p:sp>
        <p:sp>
          <p:nvSpPr>
            <p:cNvPr id="101387" name="Line 2059"/>
            <p:cNvSpPr>
              <a:spLocks noChangeShapeType="1"/>
            </p:cNvSpPr>
            <p:nvPr/>
          </p:nvSpPr>
          <p:spPr bwMode="auto">
            <a:xfrm flipH="1" flipV="1">
              <a:off x="4513" y="426"/>
              <a:ext cx="288" cy="34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389" name="Text Box 2061"/>
          <p:cNvSpPr txBox="1">
            <a:spLocks noChangeArrowheads="1"/>
          </p:cNvSpPr>
          <p:nvPr/>
        </p:nvSpPr>
        <p:spPr bwMode="auto">
          <a:xfrm>
            <a:off x="4250183" y="2632372"/>
            <a:ext cx="4786313" cy="2236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能否找到一种机制，</a:t>
            </a:r>
          </a:p>
          <a:p>
            <a:r>
              <a:rPr lang="zh-CN" altLang="en-US"/>
              <a:t>让</a:t>
            </a:r>
            <a:r>
              <a:rPr lang="en-US" altLang="zh-CN"/>
              <a:t>CalcArea( )</a:t>
            </a:r>
            <a:r>
              <a:rPr lang="zh-CN" altLang="en-US"/>
              <a:t>函数变成一个</a:t>
            </a:r>
          </a:p>
          <a:p>
            <a:r>
              <a:rPr lang="zh-CN" altLang="en-US"/>
              <a:t>通用的求面积的函数。</a:t>
            </a:r>
          </a:p>
          <a:p>
            <a:r>
              <a:rPr lang="zh-CN" altLang="en-US">
                <a:solidFill>
                  <a:schemeClr val="accent2"/>
                </a:solidFill>
              </a:rPr>
              <a:t>这就是</a:t>
            </a:r>
            <a:r>
              <a:rPr lang="en-US" altLang="zh-CN">
                <a:solidFill>
                  <a:schemeClr val="accent2"/>
                </a:solidFill>
              </a:rPr>
              <a:t>C++</a:t>
            </a:r>
            <a:r>
              <a:rPr lang="zh-CN" altLang="en-US">
                <a:solidFill>
                  <a:schemeClr val="accent2"/>
                </a:solidFill>
              </a:rPr>
              <a:t>提供的动态联编和</a:t>
            </a:r>
          </a:p>
          <a:p>
            <a:r>
              <a:rPr lang="zh-CN" altLang="en-US">
                <a:solidFill>
                  <a:schemeClr val="accent2"/>
                </a:solidFill>
              </a:rPr>
              <a:t>虚函数应完成的工作。 </a:t>
            </a:r>
          </a:p>
        </p:txBody>
      </p:sp>
    </p:spTree>
    <p:extLst>
      <p:ext uri="{BB962C8B-B14F-4D97-AF65-F5344CB8AC3E}">
        <p14:creationId xmlns:p14="http://schemas.microsoft.com/office/powerpoint/2010/main" val="3495915058"/>
      </p:ext>
    </p:extLst>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52400" y="90488"/>
            <a:ext cx="487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13.4 </a:t>
            </a:r>
            <a:r>
              <a:rPr lang="zh-CN" altLang="en-US">
                <a:solidFill>
                  <a:srgbClr val="CC0000"/>
                </a:solidFill>
              </a:rPr>
              <a:t>动态联编和虚函数</a:t>
            </a:r>
          </a:p>
        </p:txBody>
      </p:sp>
      <p:sp>
        <p:nvSpPr>
          <p:cNvPr id="100356" name="Text Box 4"/>
          <p:cNvSpPr txBox="1">
            <a:spLocks noChangeArrowheads="1"/>
          </p:cNvSpPr>
          <p:nvPr/>
        </p:nvSpPr>
        <p:spPr bwMode="auto">
          <a:xfrm>
            <a:off x="146050" y="728663"/>
            <a:ext cx="8929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运行阶段才能确定函数的调用关系，这就是动态联编 </a:t>
            </a:r>
          </a:p>
        </p:txBody>
      </p:sp>
      <p:sp>
        <p:nvSpPr>
          <p:cNvPr id="100357" name="Text Box 5"/>
          <p:cNvSpPr txBox="1">
            <a:spLocks noChangeArrowheads="1"/>
          </p:cNvSpPr>
          <p:nvPr/>
        </p:nvSpPr>
        <p:spPr bwMode="auto">
          <a:xfrm>
            <a:off x="146050" y="1360488"/>
            <a:ext cx="642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动态联编又称滞后联编、晚期联编， </a:t>
            </a:r>
          </a:p>
        </p:txBody>
      </p:sp>
      <p:sp>
        <p:nvSpPr>
          <p:cNvPr id="100358" name="Text Box 6"/>
          <p:cNvSpPr txBox="1">
            <a:spLocks noChangeArrowheads="1"/>
          </p:cNvSpPr>
          <p:nvPr/>
        </p:nvSpPr>
        <p:spPr bwMode="auto">
          <a:xfrm>
            <a:off x="146050" y="197008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动态联编技术能实现动态多态。 </a:t>
            </a:r>
          </a:p>
        </p:txBody>
      </p:sp>
      <p:sp>
        <p:nvSpPr>
          <p:cNvPr id="100359" name="Text Box 7"/>
          <p:cNvSpPr txBox="1">
            <a:spLocks noChangeArrowheads="1"/>
          </p:cNvSpPr>
          <p:nvPr/>
        </p:nvSpPr>
        <p:spPr bwMode="auto">
          <a:xfrm>
            <a:off x="146050" y="2557463"/>
            <a:ext cx="6340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必须将类的成员函数定义成虚函数，</a:t>
            </a:r>
          </a:p>
          <a:p>
            <a:pPr>
              <a:buClr>
                <a:srgbClr val="CC66FF"/>
              </a:buClr>
              <a:buSzPct val="130000"/>
              <a:buFont typeface="Monotype Sorts" pitchFamily="2" charset="2"/>
              <a:buNone/>
            </a:pPr>
            <a:r>
              <a:rPr lang="zh-CN" altLang="en-US"/>
              <a:t>     才可以实现动态联编。 </a:t>
            </a:r>
          </a:p>
        </p:txBody>
      </p:sp>
      <p:sp>
        <p:nvSpPr>
          <p:cNvPr id="100361" name="Text Box 9"/>
          <p:cNvSpPr txBox="1">
            <a:spLocks noChangeArrowheads="1"/>
          </p:cNvSpPr>
          <p:nvPr/>
        </p:nvSpPr>
        <p:spPr bwMode="auto">
          <a:xfrm>
            <a:off x="233363" y="4189413"/>
            <a:ext cx="82629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将成员函数定义成虚函数的格式为：</a:t>
            </a:r>
          </a:p>
          <a:p>
            <a:r>
              <a:rPr lang="en-US" altLang="zh-CN" u="sng">
                <a:solidFill>
                  <a:srgbClr val="FF0000"/>
                </a:solidFill>
              </a:rPr>
              <a:t>virtual</a:t>
            </a:r>
            <a:r>
              <a:rPr lang="en-US" altLang="zh-CN"/>
              <a:t> &lt;</a:t>
            </a:r>
            <a:r>
              <a:rPr lang="zh-CN" altLang="en-US"/>
              <a:t>函数返回值类型</a:t>
            </a:r>
            <a:r>
              <a:rPr lang="en-US" altLang="zh-CN"/>
              <a:t>&gt; &lt;</a:t>
            </a:r>
            <a:r>
              <a:rPr lang="zh-CN" altLang="en-US"/>
              <a:t>函数名</a:t>
            </a:r>
            <a:r>
              <a:rPr lang="en-US" altLang="zh-CN"/>
              <a:t>&gt;( [&lt;</a:t>
            </a:r>
            <a:r>
              <a:rPr lang="zh-CN" altLang="en-US"/>
              <a:t>参数列表</a:t>
            </a:r>
            <a:r>
              <a:rPr lang="en-US" altLang="zh-CN"/>
              <a:t>&gt;] )</a:t>
            </a:r>
          </a:p>
          <a:p>
            <a:r>
              <a:rPr lang="en-US" altLang="zh-CN"/>
              <a:t>{…} </a:t>
            </a:r>
          </a:p>
        </p:txBody>
      </p:sp>
      <p:sp>
        <p:nvSpPr>
          <p:cNvPr id="100362" name="Text Box 10"/>
          <p:cNvSpPr txBox="1">
            <a:spLocks noChangeArrowheads="1"/>
          </p:cNvSpPr>
          <p:nvPr/>
        </p:nvSpPr>
        <p:spPr bwMode="auto">
          <a:xfrm>
            <a:off x="228600" y="3670300"/>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13.4.1  </a:t>
            </a:r>
            <a:r>
              <a:rPr lang="zh-CN" altLang="en-US">
                <a:solidFill>
                  <a:srgbClr val="CC0000"/>
                </a:solidFill>
              </a:rPr>
              <a:t>虚函数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strips(downRight)">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0357"/>
                                        </p:tgtEl>
                                        <p:attrNameLst>
                                          <p:attrName>style.visibility</p:attrName>
                                        </p:attrNameLst>
                                      </p:cBhvr>
                                      <p:to>
                                        <p:strVal val="visible"/>
                                      </p:to>
                                    </p:set>
                                    <p:animEffect transition="in" filter="strips(downRight)">
                                      <p:cBhvr>
                                        <p:cTn id="12" dur="500"/>
                                        <p:tgtEl>
                                          <p:spTgt spid="100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strips(downRight)">
                                      <p:cBhvr>
                                        <p:cTn id="17" dur="500"/>
                                        <p:tgtEl>
                                          <p:spTgt spid="10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0359"/>
                                        </p:tgtEl>
                                        <p:attrNameLst>
                                          <p:attrName>style.visibility</p:attrName>
                                        </p:attrNameLst>
                                      </p:cBhvr>
                                      <p:to>
                                        <p:strVal val="visible"/>
                                      </p:to>
                                    </p:set>
                                    <p:animEffect transition="in" filter="strips(downRight)">
                                      <p:cBhvr>
                                        <p:cTn id="22" dur="500"/>
                                        <p:tgtEl>
                                          <p:spTgt spid="100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0362"/>
                                        </p:tgtEl>
                                        <p:attrNameLst>
                                          <p:attrName>style.visibility</p:attrName>
                                        </p:attrNameLst>
                                      </p:cBhvr>
                                      <p:to>
                                        <p:strVal val="visible"/>
                                      </p:to>
                                    </p:set>
                                    <p:animEffect transition="in" filter="strips(downRight)">
                                      <p:cBhvr>
                                        <p:cTn id="27" dur="500"/>
                                        <p:tgtEl>
                                          <p:spTgt spid="1003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0361"/>
                                        </p:tgtEl>
                                        <p:attrNameLst>
                                          <p:attrName>style.visibility</p:attrName>
                                        </p:attrNameLst>
                                      </p:cBhvr>
                                      <p:to>
                                        <p:strVal val="visible"/>
                                      </p:to>
                                    </p:set>
                                    <p:animEffect transition="in" filter="strips(downRight)">
                                      <p:cBhvr>
                                        <p:cTn id="32"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P spid="100357" grpId="0" autoUpdateAnimBg="0"/>
      <p:bldP spid="100358" grpId="0" autoUpdateAnimBg="0"/>
      <p:bldP spid="100359" grpId="0" autoUpdateAnimBg="0"/>
      <p:bldP spid="100361" grpId="0" autoUpdateAnimBg="0"/>
      <p:bldP spid="10036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p:cNvSpPr txBox="1">
            <a:spLocks noChangeArrowheads="1"/>
          </p:cNvSpPr>
          <p:nvPr/>
        </p:nvSpPr>
        <p:spPr bwMode="auto">
          <a:xfrm>
            <a:off x="107504" y="593725"/>
            <a:ext cx="7787516"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dirty="0">
                <a:solidFill>
                  <a:schemeClr val="accent2"/>
                </a:solidFill>
              </a:rPr>
              <a:t>重点讲解如下内容：</a:t>
            </a:r>
            <a:endParaRPr lang="en-US" altLang="zh-CN" dirty="0">
              <a:solidFill>
                <a:schemeClr val="accent2"/>
              </a:solidFill>
            </a:endParaRPr>
          </a:p>
          <a:p>
            <a:pPr>
              <a:lnSpc>
                <a:spcPct val="110000"/>
              </a:lnSpc>
            </a:pPr>
            <a:r>
              <a:rPr lang="en-US" altLang="zh-CN" dirty="0" smtClean="0"/>
              <a:t>double </a:t>
            </a:r>
            <a:r>
              <a:rPr lang="en-US" altLang="zh-CN" dirty="0" err="1"/>
              <a:t>CalcArea</a:t>
            </a:r>
            <a:r>
              <a:rPr lang="en-US" altLang="zh-CN" dirty="0"/>
              <a:t>(</a:t>
            </a:r>
            <a:r>
              <a:rPr lang="en-US" altLang="zh-CN" dirty="0">
                <a:solidFill>
                  <a:srgbClr val="FF0000"/>
                </a:solidFill>
              </a:rPr>
              <a:t>Point &amp;p</a:t>
            </a:r>
            <a:r>
              <a:rPr lang="en-US" altLang="zh-CN" dirty="0"/>
              <a:t>)</a:t>
            </a:r>
          </a:p>
          <a:p>
            <a:pPr>
              <a:lnSpc>
                <a:spcPct val="110000"/>
              </a:lnSpc>
            </a:pPr>
            <a:r>
              <a:rPr lang="en-US" altLang="zh-CN" dirty="0"/>
              <a:t>{    return( </a:t>
            </a:r>
            <a:r>
              <a:rPr lang="en-US" altLang="zh-CN" dirty="0" err="1">
                <a:solidFill>
                  <a:srgbClr val="FF0000"/>
                </a:solidFill>
              </a:rPr>
              <a:t>p.Area</a:t>
            </a:r>
            <a:r>
              <a:rPr lang="en-US" altLang="zh-CN" dirty="0">
                <a:solidFill>
                  <a:srgbClr val="FF0000"/>
                </a:solidFill>
              </a:rPr>
              <a:t>( )</a:t>
            </a:r>
            <a:r>
              <a:rPr lang="en-US" altLang="zh-CN" dirty="0"/>
              <a:t> );   }     </a:t>
            </a:r>
            <a:r>
              <a:rPr lang="en-US" altLang="zh-CN" dirty="0">
                <a:solidFill>
                  <a:srgbClr val="FF0000"/>
                </a:solidFill>
              </a:rPr>
              <a:t>//</a:t>
            </a:r>
            <a:r>
              <a:rPr lang="en-US" altLang="zh-CN" dirty="0" smtClean="0">
                <a:solidFill>
                  <a:srgbClr val="FF0000"/>
                </a:solidFill>
              </a:rPr>
              <a:t>A</a:t>
            </a:r>
            <a:r>
              <a:rPr lang="zh-CN" altLang="en-US" dirty="0" smtClean="0">
                <a:solidFill>
                  <a:srgbClr val="FF0000"/>
                </a:solidFill>
              </a:rPr>
              <a:t>，</a:t>
            </a:r>
            <a:r>
              <a:rPr lang="en-US" altLang="zh-CN" dirty="0" smtClean="0">
                <a:solidFill>
                  <a:schemeClr val="accent2"/>
                </a:solidFill>
              </a:rPr>
              <a:t>Area</a:t>
            </a:r>
            <a:r>
              <a:rPr lang="en-US" altLang="zh-CN" dirty="0">
                <a:solidFill>
                  <a:schemeClr val="accent2"/>
                </a:solidFill>
              </a:rPr>
              <a:t>( )</a:t>
            </a:r>
            <a:r>
              <a:rPr lang="zh-CN" altLang="en-US" dirty="0">
                <a:solidFill>
                  <a:schemeClr val="accent2"/>
                </a:solidFill>
              </a:rPr>
              <a:t>是虚函数</a:t>
            </a:r>
            <a:endParaRPr lang="zh-CN" altLang="en-US" dirty="0">
              <a:solidFill>
                <a:srgbClr val="FF0000"/>
              </a:solidFill>
            </a:endParaRPr>
          </a:p>
          <a:p>
            <a:pPr>
              <a:lnSpc>
                <a:spcPct val="110000"/>
              </a:lnSpc>
            </a:pPr>
            <a:r>
              <a:rPr lang="en-US" altLang="zh-CN" dirty="0" err="1" smtClean="0"/>
              <a:t>int</a:t>
            </a:r>
            <a:r>
              <a:rPr lang="en-US" altLang="zh-CN" dirty="0" smtClean="0"/>
              <a:t> </a:t>
            </a:r>
            <a:r>
              <a:rPr lang="en-US" altLang="zh-CN" dirty="0"/>
              <a:t>main( )</a:t>
            </a:r>
          </a:p>
          <a:p>
            <a:pPr>
              <a:lnSpc>
                <a:spcPct val="110000"/>
              </a:lnSpc>
            </a:pPr>
            <a:r>
              <a:rPr lang="en-US" altLang="zh-CN" dirty="0"/>
              <a:t>{</a:t>
            </a:r>
          </a:p>
          <a:p>
            <a:pPr>
              <a:lnSpc>
                <a:spcPct val="110000"/>
              </a:lnSpc>
            </a:pPr>
            <a:r>
              <a:rPr lang="en-US" altLang="zh-CN" dirty="0"/>
              <a:t>  Point p(1, 2);</a:t>
            </a:r>
          </a:p>
          <a:p>
            <a:pPr>
              <a:lnSpc>
                <a:spcPct val="110000"/>
              </a:lnSpc>
            </a:pPr>
            <a:r>
              <a:rPr lang="en-US" altLang="zh-CN" dirty="0"/>
              <a:t>  Rectangle r(0, 0, 1, 1);</a:t>
            </a:r>
          </a:p>
          <a:p>
            <a:pPr>
              <a:lnSpc>
                <a:spcPct val="110000"/>
              </a:lnSpc>
            </a:pPr>
            <a:r>
              <a:rPr lang="en-US" altLang="zh-CN" dirty="0"/>
              <a:t>  Circle c(0, 0, 1);</a:t>
            </a:r>
          </a:p>
          <a:p>
            <a:pPr>
              <a:lnSpc>
                <a:spcPct val="110000"/>
              </a:lnSpc>
            </a:pPr>
            <a:r>
              <a:rPr lang="en-US" altLang="zh-CN" dirty="0"/>
              <a:t>  </a:t>
            </a:r>
            <a:r>
              <a:rPr lang="en-US" altLang="zh-CN" dirty="0" err="1"/>
              <a:t>cout</a:t>
            </a:r>
            <a:r>
              <a:rPr lang="en-US" altLang="zh-CN" dirty="0"/>
              <a:t>&lt;&lt;</a:t>
            </a:r>
            <a:r>
              <a:rPr lang="en-US" altLang="zh-CN" dirty="0" err="1"/>
              <a:t>CalcArea</a:t>
            </a:r>
            <a:r>
              <a:rPr lang="en-US" altLang="zh-CN" dirty="0"/>
              <a:t>(</a:t>
            </a:r>
            <a:r>
              <a:rPr lang="en-US" altLang="zh-CN" dirty="0">
                <a:solidFill>
                  <a:srgbClr val="FF0000"/>
                </a:solidFill>
              </a:rPr>
              <a:t> p </a:t>
            </a:r>
            <a:r>
              <a:rPr lang="en-US" altLang="zh-CN" dirty="0"/>
              <a:t>)&lt;&lt;'\t‘</a:t>
            </a:r>
          </a:p>
          <a:p>
            <a:pPr>
              <a:lnSpc>
                <a:spcPct val="110000"/>
              </a:lnSpc>
            </a:pPr>
            <a:r>
              <a:rPr lang="en-US" altLang="zh-CN" dirty="0"/>
              <a:t>         &lt;&lt;</a:t>
            </a:r>
            <a:r>
              <a:rPr lang="en-US" altLang="zh-CN" dirty="0" err="1"/>
              <a:t>CalcArea</a:t>
            </a:r>
            <a:r>
              <a:rPr lang="en-US" altLang="zh-CN" dirty="0"/>
              <a:t>( </a:t>
            </a:r>
            <a:r>
              <a:rPr lang="en-US" altLang="zh-CN" dirty="0">
                <a:solidFill>
                  <a:srgbClr val="FF0000"/>
                </a:solidFill>
              </a:rPr>
              <a:t>r</a:t>
            </a:r>
            <a:r>
              <a:rPr lang="en-US" altLang="zh-CN" dirty="0"/>
              <a:t> )&lt;&lt;'\t‘</a:t>
            </a:r>
          </a:p>
          <a:p>
            <a:pPr>
              <a:lnSpc>
                <a:spcPct val="110000"/>
              </a:lnSpc>
            </a:pPr>
            <a:r>
              <a:rPr lang="en-US" altLang="zh-CN" dirty="0"/>
              <a:t>         &lt;&lt;</a:t>
            </a:r>
            <a:r>
              <a:rPr lang="en-US" altLang="zh-CN" dirty="0" err="1"/>
              <a:t>CalcArea</a:t>
            </a:r>
            <a:r>
              <a:rPr lang="en-US" altLang="zh-CN" dirty="0"/>
              <a:t>( </a:t>
            </a:r>
            <a:r>
              <a:rPr lang="en-US" altLang="zh-CN" dirty="0">
                <a:solidFill>
                  <a:srgbClr val="FF0000"/>
                </a:solidFill>
              </a:rPr>
              <a:t>c</a:t>
            </a:r>
            <a:r>
              <a:rPr lang="en-US" altLang="zh-CN" dirty="0"/>
              <a:t> )&lt;&lt;'\n</a:t>
            </a:r>
            <a:r>
              <a:rPr lang="en-US" altLang="zh-CN" dirty="0" smtClean="0"/>
              <a:t>';</a:t>
            </a:r>
          </a:p>
          <a:p>
            <a:pPr>
              <a:lnSpc>
                <a:spcPct val="110000"/>
              </a:lnSpc>
            </a:pPr>
            <a:r>
              <a:rPr lang="en-US" altLang="zh-CN" dirty="0" smtClean="0"/>
              <a:t>  return </a:t>
            </a:r>
            <a:r>
              <a:rPr lang="en-US" altLang="zh-CN" dirty="0"/>
              <a:t>0;</a:t>
            </a:r>
          </a:p>
          <a:p>
            <a:pPr>
              <a:lnSpc>
                <a:spcPct val="110000"/>
              </a:lnSpc>
            </a:pPr>
            <a:r>
              <a:rPr lang="en-US" altLang="zh-CN" dirty="0"/>
              <a:t>}</a:t>
            </a:r>
          </a:p>
        </p:txBody>
      </p:sp>
      <p:sp>
        <p:nvSpPr>
          <p:cNvPr id="102405" name="Text Box 5"/>
          <p:cNvSpPr txBox="1">
            <a:spLocks noChangeArrowheads="1"/>
          </p:cNvSpPr>
          <p:nvPr/>
        </p:nvSpPr>
        <p:spPr bwMode="auto">
          <a:xfrm>
            <a:off x="107504" y="72008"/>
            <a:ext cx="86565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700" dirty="0">
                <a:solidFill>
                  <a:srgbClr val="CC0000"/>
                </a:solidFill>
              </a:rPr>
              <a:t>例</a:t>
            </a:r>
            <a:r>
              <a:rPr lang="en-US" altLang="zh-CN" sz="2700" dirty="0" smtClean="0">
                <a:solidFill>
                  <a:srgbClr val="CC0000"/>
                </a:solidFill>
              </a:rPr>
              <a:t>13.22</a:t>
            </a:r>
            <a:r>
              <a:rPr lang="zh-CN" altLang="en-US" sz="2700" dirty="0"/>
              <a:t>将成员函数定义成虚函数，以实现动态联编。 </a:t>
            </a:r>
          </a:p>
        </p:txBody>
      </p:sp>
      <p:sp>
        <p:nvSpPr>
          <p:cNvPr id="102406" name="Text Box 6"/>
          <p:cNvSpPr txBox="1">
            <a:spLocks noChangeArrowheads="1"/>
          </p:cNvSpPr>
          <p:nvPr/>
        </p:nvSpPr>
        <p:spPr bwMode="auto">
          <a:xfrm>
            <a:off x="4755704" y="2162746"/>
            <a:ext cx="4038600" cy="3090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Area( )</a:t>
            </a:r>
            <a:r>
              <a:rPr lang="zh-CN" altLang="en-US"/>
              <a:t>是虚函数 </a:t>
            </a:r>
            <a:r>
              <a:rPr lang="en-US" altLang="zh-CN"/>
              <a:t>,</a:t>
            </a:r>
          </a:p>
          <a:p>
            <a:r>
              <a:rPr lang="en-US" altLang="zh-CN"/>
              <a:t>C++ </a:t>
            </a:r>
            <a:r>
              <a:rPr lang="zh-CN" altLang="en-US"/>
              <a:t>规定，</a:t>
            </a:r>
          </a:p>
          <a:p>
            <a:r>
              <a:rPr lang="zh-CN" altLang="en-US"/>
              <a:t>在 </a:t>
            </a:r>
            <a:r>
              <a:rPr lang="en-US" altLang="zh-CN">
                <a:solidFill>
                  <a:srgbClr val="FF0000"/>
                </a:solidFill>
              </a:rPr>
              <a:t>A </a:t>
            </a:r>
            <a:r>
              <a:rPr lang="zh-CN" altLang="en-US"/>
              <a:t>行保留相关的</a:t>
            </a:r>
          </a:p>
          <a:p>
            <a:r>
              <a:rPr lang="zh-CN" altLang="en-US"/>
              <a:t>三个虚函数入口地址 。</a:t>
            </a:r>
          </a:p>
          <a:p>
            <a:r>
              <a:rPr lang="zh-CN" altLang="en-US">
                <a:solidFill>
                  <a:schemeClr val="accent2"/>
                </a:solidFill>
              </a:rPr>
              <a:t>在程序的运行阶段，</a:t>
            </a:r>
          </a:p>
          <a:p>
            <a:r>
              <a:rPr lang="zh-CN" altLang="en-US">
                <a:solidFill>
                  <a:schemeClr val="accent2"/>
                </a:solidFill>
              </a:rPr>
              <a:t>根据实参的类型来确定</a:t>
            </a:r>
          </a:p>
          <a:p>
            <a:r>
              <a:rPr lang="zh-CN" altLang="en-US">
                <a:solidFill>
                  <a:schemeClr val="accent2"/>
                </a:solidFill>
              </a:rPr>
              <a:t>调用哪一个虚函数。</a:t>
            </a:r>
          </a:p>
        </p:txBody>
      </p:sp>
      <p:sp>
        <p:nvSpPr>
          <p:cNvPr id="102407" name="Rectangle 7"/>
          <p:cNvSpPr>
            <a:spLocks noChangeArrowheads="1"/>
          </p:cNvSpPr>
          <p:nvPr/>
        </p:nvSpPr>
        <p:spPr bwMode="auto">
          <a:xfrm>
            <a:off x="4527104" y="934021"/>
            <a:ext cx="3398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solidFill>
                  <a:schemeClr val="accent2"/>
                </a:solidFill>
              </a:rPr>
              <a:t>←通用的</a:t>
            </a:r>
            <a:r>
              <a:rPr lang="zh-CN" altLang="en-US">
                <a:solidFill>
                  <a:schemeClr val="accent2"/>
                </a:solidFill>
              </a:rPr>
              <a:t>求</a:t>
            </a:r>
            <a:r>
              <a:rPr lang="zh-CN" altLang="zh-CN">
                <a:solidFill>
                  <a:schemeClr val="accent2"/>
                </a:solidFill>
              </a:rPr>
              <a:t>面积函数</a:t>
            </a:r>
            <a:endParaRPr lang="zh-CN" altLang="en-US">
              <a:solidFill>
                <a:schemeClr val="accent2"/>
              </a:solidFill>
            </a:endParaRPr>
          </a:p>
        </p:txBody>
      </p:sp>
      <p:sp>
        <p:nvSpPr>
          <p:cNvPr id="2" name="矩形 1"/>
          <p:cNvSpPr/>
          <p:nvPr/>
        </p:nvSpPr>
        <p:spPr>
          <a:xfrm>
            <a:off x="3312368" y="554393"/>
            <a:ext cx="4572000" cy="426335"/>
          </a:xfrm>
          <a:prstGeom prst="rect">
            <a:avLst/>
          </a:prstGeom>
        </p:spPr>
        <p:txBody>
          <a:bodyPr>
            <a:spAutoFit/>
          </a:bodyPr>
          <a:lstStyle/>
          <a:p>
            <a:pPr>
              <a:lnSpc>
                <a:spcPct val="120000"/>
              </a:lnSpc>
            </a:pPr>
            <a:r>
              <a:rPr lang="zh-CN" altLang="en-US" sz="2000" dirty="0"/>
              <a:t>程序见 “第</a:t>
            </a:r>
            <a:r>
              <a:rPr lang="en-US" altLang="zh-CN" sz="2000" dirty="0"/>
              <a:t>13</a:t>
            </a:r>
            <a:r>
              <a:rPr lang="zh-CN" altLang="en-US" sz="2000" dirty="0"/>
              <a:t>章 多态性</a:t>
            </a:r>
            <a:r>
              <a:rPr lang="en-US" altLang="zh-CN" sz="2000" dirty="0"/>
              <a:t>(</a:t>
            </a:r>
            <a:r>
              <a:rPr lang="zh-CN" altLang="en-US" sz="2000" dirty="0"/>
              <a:t>例子</a:t>
            </a:r>
            <a:r>
              <a:rPr lang="en-US" altLang="zh-CN" sz="2000" dirty="0"/>
              <a:t>).</a:t>
            </a:r>
            <a:r>
              <a:rPr lang="en-US" altLang="zh-CN" sz="2000" dirty="0" err="1"/>
              <a:t>docx</a:t>
            </a:r>
            <a:r>
              <a:rPr lang="en-US" altLang="zh-CN" sz="2000" dirty="0"/>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Effect transition="in" filter="strips(downLeft)">
                                      <p:cBhvr>
                                        <p:cTn id="7" dur="500"/>
                                        <p:tgtEl>
                                          <p:spTgt spid="102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2407"/>
                                        </p:tgtEl>
                                        <p:attrNameLst>
                                          <p:attrName>style.visibility</p:attrName>
                                        </p:attrNameLst>
                                      </p:cBhvr>
                                      <p:to>
                                        <p:strVal val="visible"/>
                                      </p:to>
                                    </p:set>
                                    <p:animEffect transition="in" filter="wipe(right)">
                                      <p:cBhvr>
                                        <p:cTn id="12"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animBg="1" autoUpdateAnimBg="0"/>
      <p:bldP spid="10240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46050" y="648826"/>
            <a:ext cx="7505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zh-CN" altLang="en-US"/>
              <a:t>（</a:t>
            </a:r>
            <a:r>
              <a:rPr lang="en-US" altLang="zh-CN"/>
              <a:t>1</a:t>
            </a:r>
            <a:r>
              <a:rPr lang="zh-CN" altLang="en-US"/>
              <a:t>）派生类的虚函数必须与基类虚函数同名，</a:t>
            </a:r>
          </a:p>
          <a:p>
            <a:pPr>
              <a:buClr>
                <a:srgbClr val="CC66FF"/>
              </a:buClr>
              <a:buSzPct val="130000"/>
              <a:buFont typeface="Monotype Sorts" pitchFamily="2" charset="2"/>
              <a:buNone/>
            </a:pPr>
            <a:r>
              <a:rPr lang="zh-CN" altLang="en-US"/>
              <a:t>          且参数的类型、个数、顺序必须一致，</a:t>
            </a:r>
          </a:p>
          <a:p>
            <a:pPr>
              <a:buClr>
                <a:srgbClr val="CC66FF"/>
              </a:buClr>
              <a:buSzPct val="130000"/>
              <a:buFont typeface="Monotype Sorts" pitchFamily="2" charset="2"/>
              <a:buNone/>
            </a:pPr>
            <a:r>
              <a:rPr lang="zh-CN" altLang="en-US"/>
              <a:t>          否则，属于函数重载，而不是虚函数。</a:t>
            </a:r>
          </a:p>
        </p:txBody>
      </p:sp>
      <p:sp>
        <p:nvSpPr>
          <p:cNvPr id="87047" name="Text Box 7"/>
          <p:cNvSpPr txBox="1">
            <a:spLocks noChangeArrowheads="1"/>
          </p:cNvSpPr>
          <p:nvPr/>
        </p:nvSpPr>
        <p:spPr bwMode="auto">
          <a:xfrm>
            <a:off x="304800" y="119618"/>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有关虚函数的说明：</a:t>
            </a:r>
          </a:p>
        </p:txBody>
      </p:sp>
      <p:sp>
        <p:nvSpPr>
          <p:cNvPr id="87048" name="Text Box 8"/>
          <p:cNvSpPr txBox="1">
            <a:spLocks noChangeArrowheads="1"/>
          </p:cNvSpPr>
          <p:nvPr/>
        </p:nvSpPr>
        <p:spPr bwMode="auto">
          <a:xfrm>
            <a:off x="76200" y="2034714"/>
            <a:ext cx="799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en-US" altLang="zh-CN"/>
              <a:t> </a:t>
            </a:r>
            <a:r>
              <a:rPr lang="zh-CN" altLang="en-US"/>
              <a:t>（</a:t>
            </a:r>
            <a:r>
              <a:rPr lang="en-US" altLang="zh-CN"/>
              <a:t>2</a:t>
            </a:r>
            <a:r>
              <a:rPr lang="zh-CN" altLang="en-US"/>
              <a:t>）基类中虚函数前的关键字</a:t>
            </a:r>
            <a:r>
              <a:rPr lang="en-US" altLang="zh-CN"/>
              <a:t>virtual</a:t>
            </a:r>
            <a:r>
              <a:rPr lang="zh-CN" altLang="en-US"/>
              <a:t>不能缺省。 </a:t>
            </a:r>
          </a:p>
        </p:txBody>
      </p:sp>
      <p:sp>
        <p:nvSpPr>
          <p:cNvPr id="87049" name="Text Box 9"/>
          <p:cNvSpPr txBox="1">
            <a:spLocks noChangeArrowheads="1"/>
          </p:cNvSpPr>
          <p:nvPr/>
        </p:nvSpPr>
        <p:spPr bwMode="auto">
          <a:xfrm>
            <a:off x="76200" y="2598276"/>
            <a:ext cx="8308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en-US" altLang="zh-CN"/>
              <a:t> </a:t>
            </a:r>
            <a:r>
              <a:rPr lang="zh-CN" altLang="en-US"/>
              <a:t>（</a:t>
            </a:r>
            <a:r>
              <a:rPr lang="en-US" altLang="zh-CN"/>
              <a:t>3</a:t>
            </a:r>
            <a:r>
              <a:rPr lang="zh-CN" altLang="en-US"/>
              <a:t>）必须通过基类对象的</a:t>
            </a:r>
            <a:r>
              <a:rPr lang="zh-CN" altLang="en-US">
                <a:solidFill>
                  <a:srgbClr val="FF0000"/>
                </a:solidFill>
              </a:rPr>
              <a:t>指针或引用</a:t>
            </a:r>
            <a:r>
              <a:rPr lang="zh-CN" altLang="en-US"/>
              <a:t>调用虚函数，</a:t>
            </a:r>
          </a:p>
          <a:p>
            <a:r>
              <a:rPr lang="zh-CN" altLang="en-US"/>
              <a:t>           才能实现动态多态。</a:t>
            </a:r>
          </a:p>
        </p:txBody>
      </p:sp>
      <p:sp>
        <p:nvSpPr>
          <p:cNvPr id="87050" name="Text Box 10"/>
          <p:cNvSpPr txBox="1">
            <a:spLocks noChangeArrowheads="1"/>
          </p:cNvSpPr>
          <p:nvPr/>
        </p:nvSpPr>
        <p:spPr bwMode="auto">
          <a:xfrm>
            <a:off x="76200" y="3588876"/>
            <a:ext cx="66720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en-US" altLang="zh-CN" dirty="0"/>
              <a:t> </a:t>
            </a:r>
            <a:r>
              <a:rPr lang="zh-CN" altLang="en-US" dirty="0"/>
              <a:t>（</a:t>
            </a:r>
            <a:r>
              <a:rPr lang="en-US" altLang="zh-CN" dirty="0"/>
              <a:t>4</a:t>
            </a:r>
            <a:r>
              <a:rPr lang="zh-CN" altLang="en-US" dirty="0"/>
              <a:t>）友元函数不能定义为虚函数</a:t>
            </a:r>
            <a:r>
              <a:rPr lang="zh-CN" altLang="en-US" dirty="0" smtClean="0"/>
              <a:t>，</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因为</a:t>
            </a:r>
            <a:r>
              <a:rPr lang="zh-CN" altLang="en-US" dirty="0"/>
              <a:t>友元函数不是类的成员函数。</a:t>
            </a:r>
          </a:p>
        </p:txBody>
      </p:sp>
      <p:sp>
        <p:nvSpPr>
          <p:cNvPr id="87051" name="Text Box 11"/>
          <p:cNvSpPr txBox="1">
            <a:spLocks noChangeArrowheads="1"/>
          </p:cNvSpPr>
          <p:nvPr/>
        </p:nvSpPr>
        <p:spPr bwMode="auto">
          <a:xfrm>
            <a:off x="146050" y="4557251"/>
            <a:ext cx="8693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CC66FF"/>
              </a:buClr>
              <a:buSzPct val="130000"/>
              <a:buFont typeface="Monotype Sorts" pitchFamily="2" charset="2"/>
              <a:buNone/>
            </a:pPr>
            <a:r>
              <a:rPr lang="zh-CN" altLang="en-US" dirty="0"/>
              <a:t>（</a:t>
            </a:r>
            <a:r>
              <a:rPr lang="en-US" altLang="zh-CN" dirty="0"/>
              <a:t>5</a:t>
            </a:r>
            <a:r>
              <a:rPr lang="zh-CN" altLang="en-US" dirty="0"/>
              <a:t>）静态成员函数不能定义为虚函数，因为静态</a:t>
            </a:r>
            <a:r>
              <a:rPr lang="zh-CN" altLang="en-US" dirty="0" smtClean="0"/>
              <a:t>成员 </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函数</a:t>
            </a:r>
            <a:r>
              <a:rPr lang="zh-CN" altLang="en-US" dirty="0"/>
              <a:t>属于类，与具体的某个对象无关。</a:t>
            </a:r>
          </a:p>
        </p:txBody>
      </p:sp>
      <p:sp>
        <p:nvSpPr>
          <p:cNvPr id="87052" name="Text Box 12"/>
          <p:cNvSpPr txBox="1">
            <a:spLocks noChangeArrowheads="1"/>
          </p:cNvSpPr>
          <p:nvPr/>
        </p:nvSpPr>
        <p:spPr bwMode="auto">
          <a:xfrm>
            <a:off x="76200" y="5570076"/>
            <a:ext cx="58641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en-US" altLang="zh-CN" dirty="0"/>
              <a:t> </a:t>
            </a:r>
            <a:r>
              <a:rPr lang="zh-CN" altLang="en-US" dirty="0"/>
              <a:t>（</a:t>
            </a:r>
            <a:r>
              <a:rPr lang="en-US" altLang="zh-CN" dirty="0"/>
              <a:t>6</a:t>
            </a:r>
            <a:r>
              <a:rPr lang="zh-CN" altLang="en-US" dirty="0"/>
              <a:t>）内联函数不能定义为虚</a:t>
            </a:r>
            <a:r>
              <a:rPr lang="zh-CN" altLang="en-US" dirty="0" smtClean="0"/>
              <a:t>函数。</a:t>
            </a: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strips(downRight)">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7048"/>
                                        </p:tgtEl>
                                        <p:attrNameLst>
                                          <p:attrName>style.visibility</p:attrName>
                                        </p:attrNameLst>
                                      </p:cBhvr>
                                      <p:to>
                                        <p:strVal val="visible"/>
                                      </p:to>
                                    </p:set>
                                    <p:animEffect transition="in" filter="strips(downRight)">
                                      <p:cBhvr>
                                        <p:cTn id="12" dur="500"/>
                                        <p:tgtEl>
                                          <p:spTgt spid="87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7049"/>
                                        </p:tgtEl>
                                        <p:attrNameLst>
                                          <p:attrName>style.visibility</p:attrName>
                                        </p:attrNameLst>
                                      </p:cBhvr>
                                      <p:to>
                                        <p:strVal val="visible"/>
                                      </p:to>
                                    </p:set>
                                    <p:animEffect transition="in" filter="strips(downRight)">
                                      <p:cBhvr>
                                        <p:cTn id="17" dur="500"/>
                                        <p:tgtEl>
                                          <p:spTgt spid="870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7050"/>
                                        </p:tgtEl>
                                        <p:attrNameLst>
                                          <p:attrName>style.visibility</p:attrName>
                                        </p:attrNameLst>
                                      </p:cBhvr>
                                      <p:to>
                                        <p:strVal val="visible"/>
                                      </p:to>
                                    </p:set>
                                    <p:animEffect transition="in" filter="strips(downRight)">
                                      <p:cBhvr>
                                        <p:cTn id="22" dur="500"/>
                                        <p:tgtEl>
                                          <p:spTgt spid="870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7051"/>
                                        </p:tgtEl>
                                        <p:attrNameLst>
                                          <p:attrName>style.visibility</p:attrName>
                                        </p:attrNameLst>
                                      </p:cBhvr>
                                      <p:to>
                                        <p:strVal val="visible"/>
                                      </p:to>
                                    </p:set>
                                    <p:animEffect transition="in" filter="strips(downRight)">
                                      <p:cBhvr>
                                        <p:cTn id="27" dur="500"/>
                                        <p:tgtEl>
                                          <p:spTgt spid="870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7052"/>
                                        </p:tgtEl>
                                        <p:attrNameLst>
                                          <p:attrName>style.visibility</p:attrName>
                                        </p:attrNameLst>
                                      </p:cBhvr>
                                      <p:to>
                                        <p:strVal val="visible"/>
                                      </p:to>
                                    </p:set>
                                    <p:animEffect transition="in" filter="strips(downRight)">
                                      <p:cBhvr>
                                        <p:cTn id="32" dur="500"/>
                                        <p:tgtEl>
                                          <p:spTgt spid="87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8" grpId="0" autoUpdateAnimBg="0"/>
      <p:bldP spid="87049" grpId="0" autoUpdateAnimBg="0"/>
      <p:bldP spid="87050" grpId="0" autoUpdateAnimBg="0"/>
      <p:bldP spid="87051" grpId="0" autoUpdateAnimBg="0"/>
      <p:bldP spid="8705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46050" y="665267"/>
            <a:ext cx="62215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zh-CN" altLang="en-US" dirty="0" smtClean="0"/>
              <a:t>（</a:t>
            </a:r>
            <a:r>
              <a:rPr lang="en-US" altLang="zh-CN" dirty="0" smtClean="0"/>
              <a:t>7</a:t>
            </a:r>
            <a:r>
              <a:rPr lang="zh-CN" altLang="en-US" dirty="0"/>
              <a:t>）不能将构造函数定义为虚函数</a:t>
            </a:r>
            <a:r>
              <a:rPr lang="zh-CN" altLang="en-US" dirty="0" smtClean="0"/>
              <a:t>，</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但</a:t>
            </a:r>
            <a:r>
              <a:rPr lang="zh-CN" altLang="en-US" dirty="0"/>
              <a:t>可将析构函数定义为虚函数。</a:t>
            </a:r>
          </a:p>
        </p:txBody>
      </p:sp>
      <p:sp>
        <p:nvSpPr>
          <p:cNvPr id="87047" name="Text Box 7"/>
          <p:cNvSpPr txBox="1">
            <a:spLocks noChangeArrowheads="1"/>
          </p:cNvSpPr>
          <p:nvPr/>
        </p:nvSpPr>
        <p:spPr bwMode="auto">
          <a:xfrm>
            <a:off x="304800" y="136059"/>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CC0000"/>
                </a:solidFill>
              </a:rPr>
              <a:t>有关虚函数的</a:t>
            </a:r>
            <a:r>
              <a:rPr lang="zh-CN" altLang="en-US" dirty="0" smtClean="0">
                <a:solidFill>
                  <a:srgbClr val="CC0000"/>
                </a:solidFill>
              </a:rPr>
              <a:t>说明：</a:t>
            </a:r>
            <a:r>
              <a:rPr lang="zh-CN" altLang="en-US" dirty="0">
                <a:solidFill>
                  <a:srgbClr val="CC0000"/>
                </a:solidFill>
              </a:rPr>
              <a:t>续</a:t>
            </a:r>
          </a:p>
        </p:txBody>
      </p:sp>
      <p:sp>
        <p:nvSpPr>
          <p:cNvPr id="87048" name="Text Box 8"/>
          <p:cNvSpPr txBox="1">
            <a:spLocks noChangeArrowheads="1"/>
          </p:cNvSpPr>
          <p:nvPr/>
        </p:nvSpPr>
        <p:spPr bwMode="auto">
          <a:xfrm>
            <a:off x="35496" y="1605161"/>
            <a:ext cx="874630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en-US" altLang="zh-CN" dirty="0"/>
              <a:t> </a:t>
            </a:r>
            <a:r>
              <a:rPr lang="zh-CN" altLang="en-US" dirty="0" smtClean="0"/>
              <a:t>（</a:t>
            </a:r>
            <a:r>
              <a:rPr lang="en-US" altLang="zh-CN" dirty="0"/>
              <a:t>8</a:t>
            </a:r>
            <a:r>
              <a:rPr lang="zh-CN" altLang="en-US" dirty="0"/>
              <a:t>）虚函数与一般函数相比，调用时的执行</a:t>
            </a:r>
            <a:r>
              <a:rPr lang="zh-CN" altLang="en-US" dirty="0" smtClean="0"/>
              <a:t>速度</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要</a:t>
            </a:r>
            <a:r>
              <a:rPr lang="zh-CN" altLang="en-US" dirty="0"/>
              <a:t>慢一些。因为，为了实现动态联编，</a:t>
            </a:r>
            <a:r>
              <a:rPr lang="zh-CN" altLang="en-US" dirty="0" smtClean="0"/>
              <a:t>编译器</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为</a:t>
            </a:r>
            <a:r>
              <a:rPr lang="zh-CN" altLang="en-US" dirty="0"/>
              <a:t>每个含有虚函数的对象增加指向虚函数</a:t>
            </a:r>
            <a:r>
              <a:rPr lang="zh-CN" altLang="en-US" dirty="0" smtClean="0"/>
              <a:t>地址</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表</a:t>
            </a:r>
            <a:r>
              <a:rPr lang="zh-CN" altLang="en-US" dirty="0"/>
              <a:t>的指针，通过该指针实现虚函数的间接调用。</a:t>
            </a:r>
          </a:p>
        </p:txBody>
      </p:sp>
      <p:sp>
        <p:nvSpPr>
          <p:cNvPr id="87049" name="Text Box 9"/>
          <p:cNvSpPr txBox="1">
            <a:spLocks noChangeArrowheads="1"/>
          </p:cNvSpPr>
          <p:nvPr/>
        </p:nvSpPr>
        <p:spPr bwMode="auto">
          <a:xfrm>
            <a:off x="76200" y="3627021"/>
            <a:ext cx="91101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None/>
            </a:pPr>
            <a:r>
              <a:rPr lang="en-US" altLang="zh-CN" dirty="0"/>
              <a:t> </a:t>
            </a:r>
            <a:r>
              <a:rPr lang="zh-CN" altLang="en-US" dirty="0" smtClean="0"/>
              <a:t>（</a:t>
            </a:r>
            <a:r>
              <a:rPr lang="en-US" altLang="zh-CN" dirty="0"/>
              <a:t>9</a:t>
            </a:r>
            <a:r>
              <a:rPr lang="zh-CN" altLang="en-US" dirty="0"/>
              <a:t>）在构造函数中调用虚函数，不遵循动态多态规则</a:t>
            </a:r>
            <a:r>
              <a:rPr lang="zh-CN" altLang="en-US" dirty="0" smtClean="0"/>
              <a:t>，</a:t>
            </a:r>
            <a:endParaRPr lang="en-US" altLang="zh-CN" dirty="0" smtClean="0"/>
          </a:p>
          <a:p>
            <a:pPr>
              <a:buClr>
                <a:srgbClr val="CC66FF"/>
              </a:buClr>
              <a:buSzPct val="130000"/>
              <a:buFont typeface="Monotype Sorts" pitchFamily="2" charset="2"/>
              <a:buNone/>
            </a:pPr>
            <a:r>
              <a:rPr lang="en-US" altLang="zh-CN" dirty="0"/>
              <a:t> </a:t>
            </a:r>
            <a:r>
              <a:rPr lang="en-US" altLang="zh-CN" dirty="0" smtClean="0"/>
              <a:t>           </a:t>
            </a:r>
            <a:r>
              <a:rPr lang="zh-CN" altLang="en-US" dirty="0" smtClean="0"/>
              <a:t>即</a:t>
            </a:r>
            <a:r>
              <a:rPr lang="zh-CN" altLang="en-US" dirty="0"/>
              <a:t>调用的是类自身的虚函数，</a:t>
            </a:r>
          </a:p>
        </p:txBody>
      </p:sp>
    </p:spTree>
    <p:extLst>
      <p:ext uri="{BB962C8B-B14F-4D97-AF65-F5344CB8AC3E}">
        <p14:creationId xmlns:p14="http://schemas.microsoft.com/office/powerpoint/2010/main" val="134721849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strips(downRight)">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7048"/>
                                        </p:tgtEl>
                                        <p:attrNameLst>
                                          <p:attrName>style.visibility</p:attrName>
                                        </p:attrNameLst>
                                      </p:cBhvr>
                                      <p:to>
                                        <p:strVal val="visible"/>
                                      </p:to>
                                    </p:set>
                                    <p:animEffect transition="in" filter="strips(downRight)">
                                      <p:cBhvr>
                                        <p:cTn id="12" dur="500"/>
                                        <p:tgtEl>
                                          <p:spTgt spid="87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7049"/>
                                        </p:tgtEl>
                                        <p:attrNameLst>
                                          <p:attrName>style.visibility</p:attrName>
                                        </p:attrNameLst>
                                      </p:cBhvr>
                                      <p:to>
                                        <p:strVal val="visible"/>
                                      </p:to>
                                    </p:set>
                                    <p:animEffect transition="in" filter="strips(downRight)">
                                      <p:cBhvr>
                                        <p:cTn id="1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8" grpId="0" autoUpdateAnimBg="0"/>
      <p:bldP spid="8704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6" name="Text Box 1034"/>
          <p:cNvSpPr txBox="1">
            <a:spLocks noChangeArrowheads="1"/>
          </p:cNvSpPr>
          <p:nvPr/>
        </p:nvSpPr>
        <p:spPr bwMode="auto">
          <a:xfrm>
            <a:off x="304800" y="152400"/>
            <a:ext cx="6019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CC0000"/>
                </a:solidFill>
              </a:rPr>
              <a:t>例</a:t>
            </a:r>
            <a:r>
              <a:rPr lang="en-US" altLang="zh-CN" dirty="0">
                <a:solidFill>
                  <a:srgbClr val="CC0000"/>
                </a:solidFill>
              </a:rPr>
              <a:t>13.23  </a:t>
            </a:r>
            <a:r>
              <a:rPr lang="zh-CN" altLang="en-US" dirty="0">
                <a:solidFill>
                  <a:srgbClr val="CC0000"/>
                </a:solidFill>
              </a:rPr>
              <a:t>在成员函数中调用</a:t>
            </a:r>
            <a:r>
              <a:rPr lang="zh-CN" altLang="zh-CN" dirty="0">
                <a:solidFill>
                  <a:srgbClr val="CC0000"/>
                </a:solidFill>
              </a:rPr>
              <a:t>虚函数</a:t>
            </a:r>
            <a:endParaRPr lang="zh-CN" altLang="en-US" dirty="0">
              <a:solidFill>
                <a:srgbClr val="CC0000"/>
              </a:solidFill>
            </a:endParaRPr>
          </a:p>
          <a:p>
            <a:r>
              <a:rPr lang="zh-CN" altLang="en-US" dirty="0">
                <a:solidFill>
                  <a:schemeClr val="accent2"/>
                </a:solidFill>
              </a:rPr>
              <a:t>程序见 “第</a:t>
            </a:r>
            <a:r>
              <a:rPr lang="en-US" altLang="zh-CN" dirty="0">
                <a:solidFill>
                  <a:schemeClr val="accent2"/>
                </a:solidFill>
              </a:rPr>
              <a:t>13</a:t>
            </a:r>
            <a:r>
              <a:rPr lang="zh-CN" altLang="en-US" dirty="0">
                <a:solidFill>
                  <a:schemeClr val="accent2"/>
                </a:solidFill>
              </a:rPr>
              <a:t>章 多态性</a:t>
            </a:r>
            <a:r>
              <a:rPr lang="en-US" altLang="zh-CN" dirty="0">
                <a:solidFill>
                  <a:schemeClr val="accent2"/>
                </a:solidFill>
              </a:rPr>
              <a:t>(</a:t>
            </a:r>
            <a:r>
              <a:rPr lang="zh-CN" altLang="en-US" dirty="0">
                <a:solidFill>
                  <a:schemeClr val="accent2"/>
                </a:solidFill>
              </a:rPr>
              <a:t>例子</a:t>
            </a:r>
            <a:r>
              <a:rPr lang="en-US" altLang="zh-CN" dirty="0" smtClean="0">
                <a:solidFill>
                  <a:schemeClr val="accent2"/>
                </a:solidFill>
              </a:rPr>
              <a:t>).</a:t>
            </a:r>
            <a:r>
              <a:rPr lang="en-US" altLang="zh-CN" dirty="0" err="1" smtClean="0">
                <a:solidFill>
                  <a:schemeClr val="accent2"/>
                </a:solidFill>
              </a:rPr>
              <a:t>docx</a:t>
            </a:r>
            <a:r>
              <a:rPr lang="en-US" altLang="zh-CN" dirty="0" smtClean="0">
                <a:solidFill>
                  <a:schemeClr val="accent2"/>
                </a:solidFill>
              </a:rPr>
              <a:t>”</a:t>
            </a:r>
            <a:r>
              <a:rPr lang="zh-CN" altLang="en-US" dirty="0">
                <a:solidFill>
                  <a:schemeClr val="accent2"/>
                </a:solidFill>
              </a:rPr>
              <a:t>，</a:t>
            </a:r>
            <a:r>
              <a:rPr lang="zh-CN" altLang="en-US" dirty="0"/>
              <a:t>或阅读教材上的程序。</a:t>
            </a:r>
          </a:p>
        </p:txBody>
      </p:sp>
      <p:grpSp>
        <p:nvGrpSpPr>
          <p:cNvPr id="126991" name="Group 1039"/>
          <p:cNvGrpSpPr>
            <a:grpSpLocks/>
          </p:cNvGrpSpPr>
          <p:nvPr/>
        </p:nvGrpSpPr>
        <p:grpSpPr bwMode="auto">
          <a:xfrm>
            <a:off x="152400" y="1600200"/>
            <a:ext cx="7543800" cy="3508375"/>
            <a:chOff x="-48" y="1056"/>
            <a:chExt cx="4752" cy="2210"/>
          </a:xfrm>
        </p:grpSpPr>
        <p:sp>
          <p:nvSpPr>
            <p:cNvPr id="126987" name="Rectangle 1035"/>
            <p:cNvSpPr>
              <a:spLocks noChangeArrowheads="1"/>
            </p:cNvSpPr>
            <p:nvPr/>
          </p:nvSpPr>
          <p:spPr bwMode="auto">
            <a:xfrm>
              <a:off x="480" y="1872"/>
              <a:ext cx="3504" cy="1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8" name="Text Box 1026"/>
            <p:cNvSpPr txBox="1">
              <a:spLocks noChangeArrowheads="1"/>
            </p:cNvSpPr>
            <p:nvPr/>
          </p:nvSpPr>
          <p:spPr bwMode="auto">
            <a:xfrm>
              <a:off x="-48" y="1056"/>
              <a:ext cx="4752" cy="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FF0000"/>
                  </a:solidFill>
                </a:rPr>
                <a:t>请</a:t>
              </a:r>
              <a:r>
                <a:rPr lang="zh-CN" altLang="en-US" dirty="0" smtClean="0">
                  <a:solidFill>
                    <a:srgbClr val="FF0000"/>
                  </a:solidFill>
                </a:rPr>
                <a:t>注意</a:t>
              </a:r>
              <a:r>
                <a:rPr lang="zh-CN" altLang="en-US" dirty="0">
                  <a:solidFill>
                    <a:srgbClr val="FF0000"/>
                  </a:solidFill>
                </a:rPr>
                <a:t>，</a:t>
              </a:r>
              <a:r>
                <a:rPr lang="zh-CN" altLang="en-US" dirty="0"/>
                <a:t>在成员函数中调用成员函数时，</a:t>
              </a:r>
            </a:p>
            <a:p>
              <a:r>
                <a:rPr lang="zh-CN" altLang="en-US" dirty="0"/>
                <a:t>系统都是通过对象自身的指针</a:t>
              </a:r>
              <a:r>
                <a:rPr lang="en-US" altLang="zh-CN" dirty="0"/>
                <a:t>this</a:t>
              </a:r>
              <a:r>
                <a:rPr lang="zh-CN" altLang="en-US" dirty="0"/>
                <a:t>调用的，</a:t>
              </a:r>
            </a:p>
            <a:p>
              <a:r>
                <a:rPr lang="en-US" altLang="zh-CN" dirty="0"/>
                <a:t>A</a:t>
              </a:r>
              <a:r>
                <a:rPr lang="zh-CN" altLang="en-US" dirty="0"/>
                <a:t>类中的</a:t>
              </a:r>
              <a:r>
                <a:rPr lang="en-US" altLang="zh-CN" dirty="0"/>
                <a:t>fun2( )</a:t>
              </a:r>
              <a:r>
                <a:rPr lang="zh-CN" altLang="en-US" dirty="0"/>
                <a:t>的实际被处理成如下形式：</a:t>
              </a:r>
            </a:p>
            <a:p>
              <a:r>
                <a:rPr lang="zh-CN" altLang="en-US" dirty="0"/>
                <a:t>	</a:t>
              </a:r>
              <a:r>
                <a:rPr lang="en-US" altLang="zh-CN" dirty="0"/>
                <a:t>void fun2( )</a:t>
              </a:r>
            </a:p>
            <a:p>
              <a:r>
                <a:rPr lang="en-US" altLang="zh-CN" dirty="0"/>
                <a:t>	{ </a:t>
              </a:r>
            </a:p>
            <a:p>
              <a:r>
                <a:rPr lang="en-US" altLang="zh-CN" dirty="0"/>
                <a:t>             </a:t>
              </a:r>
              <a:r>
                <a:rPr lang="en-US" altLang="zh-CN" dirty="0" err="1"/>
                <a:t>cout</a:t>
              </a:r>
              <a:r>
                <a:rPr lang="en-US" altLang="zh-CN" dirty="0"/>
                <a:t> &lt;&lt; "A::fun2" &lt;&lt; '\t';</a:t>
              </a:r>
            </a:p>
            <a:p>
              <a:r>
                <a:rPr lang="en-US" altLang="zh-CN" dirty="0"/>
                <a:t>	      this-&gt;fun3( );                       </a:t>
              </a:r>
              <a:r>
                <a:rPr lang="en-US" altLang="zh-CN" dirty="0">
                  <a:solidFill>
                    <a:schemeClr val="accent2"/>
                  </a:solidFill>
                </a:rPr>
                <a:t>//E</a:t>
              </a:r>
            </a:p>
            <a:p>
              <a:r>
                <a:rPr lang="en-US" altLang="zh-CN" dirty="0"/>
                <a:t>	}</a:t>
              </a:r>
            </a:p>
          </p:txBody>
        </p:sp>
      </p:grpSp>
      <p:sp>
        <p:nvSpPr>
          <p:cNvPr id="126989" name="Rectangle 1037"/>
          <p:cNvSpPr>
            <a:spLocks noChangeArrowheads="1"/>
          </p:cNvSpPr>
          <p:nvPr/>
        </p:nvSpPr>
        <p:spPr bwMode="auto">
          <a:xfrm>
            <a:off x="304800" y="5229225"/>
            <a:ext cx="8991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B  b;</a:t>
            </a:r>
          </a:p>
          <a:p>
            <a:pPr eaLnBrk="0" hangingPunct="0"/>
            <a:r>
              <a:rPr lang="en-US" altLang="zh-CN" sz="2400"/>
              <a:t>b.fun1( );  </a:t>
            </a:r>
            <a:r>
              <a:rPr lang="en-US" altLang="zh-CN" sz="2400">
                <a:solidFill>
                  <a:schemeClr val="accent2"/>
                </a:solidFill>
              </a:rPr>
              <a:t>// </a:t>
            </a:r>
            <a:r>
              <a:rPr lang="zh-CN" altLang="en-US" sz="2400">
                <a:solidFill>
                  <a:schemeClr val="accent2"/>
                </a:solidFill>
              </a:rPr>
              <a:t>调用</a:t>
            </a:r>
            <a:r>
              <a:rPr lang="en-US" altLang="zh-CN" sz="2400">
                <a:solidFill>
                  <a:schemeClr val="accent2"/>
                </a:solidFill>
              </a:rPr>
              <a:t>A</a:t>
            </a:r>
            <a:r>
              <a:rPr lang="zh-CN" altLang="en-US" sz="2400">
                <a:solidFill>
                  <a:schemeClr val="accent2"/>
                </a:solidFill>
              </a:rPr>
              <a:t>类的</a:t>
            </a:r>
            <a:r>
              <a:rPr lang="en-US" altLang="zh-CN" sz="2400">
                <a:solidFill>
                  <a:schemeClr val="accent2"/>
                </a:solidFill>
              </a:rPr>
              <a:t>fun1( )</a:t>
            </a:r>
            <a:r>
              <a:rPr lang="zh-CN" altLang="en-US" sz="2400">
                <a:solidFill>
                  <a:schemeClr val="accent2"/>
                </a:solidFill>
              </a:rPr>
              <a:t>和</a:t>
            </a:r>
            <a:r>
              <a:rPr lang="en-US" altLang="zh-CN" sz="2400">
                <a:solidFill>
                  <a:schemeClr val="accent2"/>
                </a:solidFill>
              </a:rPr>
              <a:t>fun2( )</a:t>
            </a:r>
            <a:r>
              <a:rPr lang="zh-CN" altLang="en-US" sz="2400">
                <a:solidFill>
                  <a:schemeClr val="accent2"/>
                </a:solidFill>
              </a:rPr>
              <a:t>，在</a:t>
            </a:r>
            <a:r>
              <a:rPr lang="en-US" altLang="zh-CN" sz="2400">
                <a:solidFill>
                  <a:schemeClr val="accent2"/>
                </a:solidFill>
              </a:rPr>
              <a:t>A</a:t>
            </a:r>
            <a:r>
              <a:rPr lang="zh-CN" altLang="en-US" sz="2400">
                <a:solidFill>
                  <a:schemeClr val="accent2"/>
                </a:solidFill>
              </a:rPr>
              <a:t>类的</a:t>
            </a:r>
            <a:r>
              <a:rPr lang="en-US" altLang="zh-CN" sz="2400">
                <a:solidFill>
                  <a:schemeClr val="accent2"/>
                </a:solidFill>
              </a:rPr>
              <a:t>fun2( )</a:t>
            </a:r>
            <a:r>
              <a:rPr lang="zh-CN" altLang="en-US" sz="2400">
                <a:solidFill>
                  <a:schemeClr val="accent2"/>
                </a:solidFill>
              </a:rPr>
              <a:t>函数中，</a:t>
            </a:r>
          </a:p>
          <a:p>
            <a:pPr eaLnBrk="0" hangingPunct="0"/>
            <a:r>
              <a:rPr lang="zh-CN" altLang="en-US" sz="2400">
                <a:solidFill>
                  <a:schemeClr val="accent2"/>
                </a:solidFill>
              </a:rPr>
              <a:t>                  </a:t>
            </a:r>
            <a:r>
              <a:rPr lang="en-US" altLang="zh-CN" sz="2400">
                <a:solidFill>
                  <a:schemeClr val="accent2"/>
                </a:solidFill>
              </a:rPr>
              <a:t>// </a:t>
            </a:r>
            <a:r>
              <a:rPr lang="zh-CN" altLang="en-US" sz="2400">
                <a:solidFill>
                  <a:schemeClr val="accent2"/>
                </a:solidFill>
              </a:rPr>
              <a:t>在</a:t>
            </a:r>
            <a:r>
              <a:rPr lang="en-US" altLang="zh-CN" sz="2400">
                <a:solidFill>
                  <a:schemeClr val="accent2"/>
                </a:solidFill>
              </a:rPr>
              <a:t>E</a:t>
            </a:r>
            <a:r>
              <a:rPr lang="zh-CN" altLang="en-US" sz="2400">
                <a:solidFill>
                  <a:schemeClr val="accent2"/>
                </a:solidFill>
              </a:rPr>
              <a:t>行</a:t>
            </a:r>
            <a:r>
              <a:rPr lang="en-US" altLang="zh-CN" sz="2400">
                <a:solidFill>
                  <a:schemeClr val="accent2"/>
                </a:solidFill>
              </a:rPr>
              <a:t>, this </a:t>
            </a:r>
            <a:r>
              <a:rPr lang="zh-CN" altLang="en-US" sz="2400">
                <a:solidFill>
                  <a:schemeClr val="accent2"/>
                </a:solidFill>
              </a:rPr>
              <a:t>是指向</a:t>
            </a:r>
            <a:r>
              <a:rPr lang="en-US" altLang="zh-CN" sz="2400">
                <a:solidFill>
                  <a:schemeClr val="accent2"/>
                </a:solidFill>
              </a:rPr>
              <a:t>b</a:t>
            </a:r>
            <a:r>
              <a:rPr lang="zh-CN" altLang="en-US" sz="2400">
                <a:solidFill>
                  <a:schemeClr val="accent2"/>
                </a:solidFill>
              </a:rPr>
              <a:t>的指针</a:t>
            </a:r>
            <a:r>
              <a:rPr lang="en-US" altLang="zh-CN" sz="2400">
                <a:solidFill>
                  <a:schemeClr val="accent2"/>
                </a:solidFill>
              </a:rPr>
              <a:t>, </a:t>
            </a:r>
            <a:r>
              <a:rPr lang="zh-CN" altLang="en-US" sz="2400">
                <a:solidFill>
                  <a:schemeClr val="accent2"/>
                </a:solidFill>
              </a:rPr>
              <a:t>所以调用</a:t>
            </a:r>
            <a:r>
              <a:rPr lang="en-US" altLang="zh-CN" sz="2400">
                <a:solidFill>
                  <a:schemeClr val="accent2"/>
                </a:solidFill>
              </a:rPr>
              <a:t>B</a:t>
            </a:r>
            <a:r>
              <a:rPr lang="zh-CN" altLang="en-US" sz="2400">
                <a:solidFill>
                  <a:schemeClr val="accent2"/>
                </a:solidFill>
              </a:rPr>
              <a:t>的</a:t>
            </a:r>
            <a:r>
              <a:rPr lang="en-US" altLang="zh-CN" sz="2400">
                <a:solidFill>
                  <a:schemeClr val="accent2"/>
                </a:solidFill>
              </a:rPr>
              <a:t>fun3( )</a:t>
            </a:r>
            <a:r>
              <a:rPr lang="zh-CN" altLang="en-US" sz="2400">
                <a:solidFill>
                  <a:schemeClr val="accent2"/>
                </a:solidFill>
              </a:rPr>
              <a:t>函数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animEffect transition="in" filter="strips(downRight)">
                                      <p:cBhvr>
                                        <p:cTn id="7" dur="500"/>
                                        <p:tgtEl>
                                          <p:spTgt spid="126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6989"/>
                                        </p:tgtEl>
                                        <p:attrNameLst>
                                          <p:attrName>style.visibility</p:attrName>
                                        </p:attrNameLst>
                                      </p:cBhvr>
                                      <p:to>
                                        <p:strVal val="visible"/>
                                      </p:to>
                                    </p:set>
                                    <p:animEffect transition="in" filter="strips(downRight)">
                                      <p:cBhvr>
                                        <p:cTn id="12" dur="500"/>
                                        <p:tgtEl>
                                          <p:spTgt spid="126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68288" y="574675"/>
            <a:ext cx="7151687"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class A</a:t>
            </a:r>
          </a:p>
          <a:p>
            <a:r>
              <a:rPr lang="en-US" altLang="zh-CN" dirty="0"/>
              <a:t>{</a:t>
            </a:r>
          </a:p>
          <a:p>
            <a:r>
              <a:rPr lang="en-US" altLang="zh-CN" dirty="0"/>
              <a:t>public: A( ) { </a:t>
            </a:r>
            <a:r>
              <a:rPr lang="en-US" altLang="zh-CN" dirty="0">
                <a:solidFill>
                  <a:srgbClr val="FF0000"/>
                </a:solidFill>
              </a:rPr>
              <a:t>fun( );</a:t>
            </a:r>
            <a:r>
              <a:rPr lang="en-US" altLang="zh-CN" dirty="0"/>
              <a:t> }</a:t>
            </a:r>
          </a:p>
          <a:p>
            <a:r>
              <a:rPr lang="en-US" altLang="zh-CN" dirty="0"/>
              <a:t>             </a:t>
            </a:r>
            <a:r>
              <a:rPr lang="en-US" altLang="zh-CN" dirty="0">
                <a:solidFill>
                  <a:schemeClr val="accent2"/>
                </a:solidFill>
              </a:rPr>
              <a:t>virtual void fun( )</a:t>
            </a:r>
          </a:p>
          <a:p>
            <a:r>
              <a:rPr lang="en-US" altLang="zh-CN" dirty="0"/>
              <a:t>	  { </a:t>
            </a:r>
            <a:r>
              <a:rPr lang="en-US" altLang="zh-CN" dirty="0" err="1"/>
              <a:t>cout</a:t>
            </a:r>
            <a:r>
              <a:rPr lang="en-US" altLang="zh-CN" dirty="0"/>
              <a:t> &lt;&lt; "A::fun" &lt;&lt; '\t'; }</a:t>
            </a:r>
          </a:p>
          <a:p>
            <a:r>
              <a:rPr lang="en-US" altLang="zh-CN" dirty="0"/>
              <a:t>};</a:t>
            </a:r>
          </a:p>
          <a:p>
            <a:r>
              <a:rPr lang="en-US" altLang="zh-CN" dirty="0"/>
              <a:t>class B:  public A </a:t>
            </a:r>
          </a:p>
          <a:p>
            <a:r>
              <a:rPr lang="en-US" altLang="zh-CN" dirty="0"/>
              <a:t>{</a:t>
            </a:r>
          </a:p>
          <a:p>
            <a:r>
              <a:rPr lang="en-US" altLang="zh-CN" dirty="0"/>
              <a:t>public: B( ) { </a:t>
            </a:r>
            <a:r>
              <a:rPr lang="en-US" altLang="zh-CN" dirty="0">
                <a:solidFill>
                  <a:srgbClr val="FF0000"/>
                </a:solidFill>
              </a:rPr>
              <a:t>fun( );</a:t>
            </a:r>
            <a:r>
              <a:rPr lang="en-US" altLang="zh-CN" dirty="0"/>
              <a:t> }</a:t>
            </a:r>
          </a:p>
          <a:p>
            <a:r>
              <a:rPr lang="en-US" altLang="zh-CN" dirty="0"/>
              <a:t>	   </a:t>
            </a:r>
            <a:r>
              <a:rPr lang="en-US" altLang="zh-CN" dirty="0">
                <a:solidFill>
                  <a:schemeClr val="accent2"/>
                </a:solidFill>
              </a:rPr>
              <a:t>void fun( )</a:t>
            </a:r>
          </a:p>
          <a:p>
            <a:r>
              <a:rPr lang="en-US" altLang="zh-CN" dirty="0"/>
              <a:t>	   { </a:t>
            </a:r>
            <a:r>
              <a:rPr lang="en-US" altLang="zh-CN" dirty="0" err="1"/>
              <a:t>cout</a:t>
            </a:r>
            <a:r>
              <a:rPr lang="en-US" altLang="zh-CN" dirty="0"/>
              <a:t> &lt;&lt; "B::fun" &lt;&lt; '\t'; }</a:t>
            </a:r>
          </a:p>
          <a:p>
            <a:r>
              <a:rPr lang="en-US" altLang="zh-CN" dirty="0"/>
              <a:t>	    </a:t>
            </a:r>
            <a:r>
              <a:rPr lang="en-US" altLang="zh-CN" dirty="0">
                <a:solidFill>
                  <a:srgbClr val="339966"/>
                </a:solidFill>
              </a:rPr>
              <a:t>void g( )</a:t>
            </a:r>
          </a:p>
          <a:p>
            <a:r>
              <a:rPr lang="en-US" altLang="zh-CN" dirty="0">
                <a:solidFill>
                  <a:srgbClr val="339966"/>
                </a:solidFill>
              </a:rPr>
              <a:t>              { </a:t>
            </a:r>
            <a:r>
              <a:rPr lang="en-US" altLang="zh-CN" dirty="0">
                <a:solidFill>
                  <a:srgbClr val="FF0000"/>
                </a:solidFill>
              </a:rPr>
              <a:t>fun( );</a:t>
            </a:r>
            <a:r>
              <a:rPr lang="en-US" altLang="zh-CN" dirty="0">
                <a:solidFill>
                  <a:srgbClr val="339966"/>
                </a:solidFill>
              </a:rPr>
              <a:t> } // </a:t>
            </a:r>
            <a:r>
              <a:rPr lang="zh-CN" altLang="en-US" dirty="0">
                <a:solidFill>
                  <a:srgbClr val="339966"/>
                </a:solidFill>
              </a:rPr>
              <a:t>在成员函数中调用</a:t>
            </a:r>
            <a:r>
              <a:rPr lang="zh-CN" altLang="zh-CN" dirty="0">
                <a:solidFill>
                  <a:srgbClr val="339966"/>
                </a:solidFill>
              </a:rPr>
              <a:t>虚函数</a:t>
            </a:r>
            <a:endParaRPr lang="zh-CN" altLang="en-US" dirty="0">
              <a:solidFill>
                <a:srgbClr val="CC0000"/>
              </a:solidFill>
            </a:endParaRPr>
          </a:p>
          <a:p>
            <a:r>
              <a:rPr lang="en-US" altLang="zh-CN" dirty="0"/>
              <a:t>};</a:t>
            </a:r>
          </a:p>
        </p:txBody>
      </p:sp>
      <p:grpSp>
        <p:nvGrpSpPr>
          <p:cNvPr id="91146" name="Group 10"/>
          <p:cNvGrpSpPr>
            <a:grpSpLocks/>
          </p:cNvGrpSpPr>
          <p:nvPr/>
        </p:nvGrpSpPr>
        <p:grpSpPr bwMode="auto">
          <a:xfrm>
            <a:off x="7239000" y="1219200"/>
            <a:ext cx="633413" cy="2890838"/>
            <a:chOff x="4560" y="1392"/>
            <a:chExt cx="399" cy="1821"/>
          </a:xfrm>
        </p:grpSpPr>
        <p:sp>
          <p:nvSpPr>
            <p:cNvPr id="91147" name="Text Box 11"/>
            <p:cNvSpPr txBox="1">
              <a:spLocks noChangeArrowheads="1"/>
            </p:cNvSpPr>
            <p:nvPr/>
          </p:nvSpPr>
          <p:spPr bwMode="auto">
            <a:xfrm>
              <a:off x="4560" y="1392"/>
              <a:ext cx="396"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A </a:t>
              </a:r>
            </a:p>
          </p:txBody>
        </p:sp>
        <p:sp>
          <p:nvSpPr>
            <p:cNvPr id="91148" name="Text Box 12"/>
            <p:cNvSpPr txBox="1">
              <a:spLocks noChangeArrowheads="1"/>
            </p:cNvSpPr>
            <p:nvPr/>
          </p:nvSpPr>
          <p:spPr bwMode="auto">
            <a:xfrm>
              <a:off x="4560" y="2112"/>
              <a:ext cx="3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B </a:t>
              </a:r>
            </a:p>
          </p:txBody>
        </p:sp>
        <p:sp>
          <p:nvSpPr>
            <p:cNvPr id="91149" name="Line 13"/>
            <p:cNvSpPr>
              <a:spLocks noChangeShapeType="1"/>
            </p:cNvSpPr>
            <p:nvPr/>
          </p:nvSpPr>
          <p:spPr bwMode="auto">
            <a:xfrm flipH="1" flipV="1">
              <a:off x="4752" y="1728"/>
              <a:ext cx="0" cy="38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0" name="Text Box 14"/>
            <p:cNvSpPr txBox="1">
              <a:spLocks noChangeArrowheads="1"/>
            </p:cNvSpPr>
            <p:nvPr/>
          </p:nvSpPr>
          <p:spPr bwMode="auto">
            <a:xfrm>
              <a:off x="4563" y="2880"/>
              <a:ext cx="396"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C </a:t>
              </a:r>
            </a:p>
          </p:txBody>
        </p:sp>
        <p:sp>
          <p:nvSpPr>
            <p:cNvPr id="91151" name="Line 15"/>
            <p:cNvSpPr>
              <a:spLocks noChangeShapeType="1"/>
            </p:cNvSpPr>
            <p:nvPr/>
          </p:nvSpPr>
          <p:spPr bwMode="auto">
            <a:xfrm flipV="1">
              <a:off x="4752" y="2448"/>
              <a:ext cx="0" cy="43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52" name="Text Box 16"/>
          <p:cNvSpPr txBox="1">
            <a:spLocks noChangeArrowheads="1"/>
          </p:cNvSpPr>
          <p:nvPr/>
        </p:nvSpPr>
        <p:spPr bwMode="auto">
          <a:xfrm>
            <a:off x="152400" y="9048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例</a:t>
            </a:r>
            <a:r>
              <a:rPr lang="en-US" altLang="zh-CN">
                <a:solidFill>
                  <a:srgbClr val="CC0000"/>
                </a:solidFill>
              </a:rPr>
              <a:t>13.24  </a:t>
            </a:r>
            <a:r>
              <a:rPr lang="zh-CN" altLang="en-US">
                <a:solidFill>
                  <a:srgbClr val="CC0000"/>
                </a:solidFill>
              </a:rPr>
              <a:t>在构造函数中调用</a:t>
            </a:r>
            <a:r>
              <a:rPr lang="zh-CN" altLang="zh-CN">
                <a:solidFill>
                  <a:srgbClr val="CC0000"/>
                </a:solidFill>
              </a:rPr>
              <a:t>虚函数</a:t>
            </a:r>
            <a:endParaRPr lang="zh-CN" altLang="en-US">
              <a:solidFill>
                <a:srgbClr val="CC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strips(downRight)">
                                      <p:cBhvr>
                                        <p:cTn id="7" dur="500"/>
                                        <p:tgtEl>
                                          <p:spTgt spid="9113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1146"/>
                                        </p:tgtEl>
                                        <p:attrNameLst>
                                          <p:attrName>style.visibility</p:attrName>
                                        </p:attrNameLst>
                                      </p:cBhvr>
                                      <p:to>
                                        <p:strVal val="visible"/>
                                      </p:to>
                                    </p:set>
                                    <p:animEffect transition="in" filter="wipe(up)">
                                      <p:cBhvr>
                                        <p:cTn id="11" dur="5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Text Box 8"/>
          <p:cNvSpPr txBox="1">
            <a:spLocks noChangeArrowheads="1"/>
          </p:cNvSpPr>
          <p:nvPr/>
        </p:nvSpPr>
        <p:spPr bwMode="auto">
          <a:xfrm>
            <a:off x="304800" y="628650"/>
            <a:ext cx="4249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C0000"/>
                </a:solidFill>
              </a:rPr>
              <a:t>1.</a:t>
            </a:r>
            <a:r>
              <a:rPr lang="zh-CN" altLang="en-US" sz="3200">
                <a:solidFill>
                  <a:srgbClr val="CC0000"/>
                </a:solidFill>
              </a:rPr>
              <a:t>重载为类的成员函数</a:t>
            </a:r>
            <a:r>
              <a:rPr lang="zh-CN" altLang="en-US">
                <a:solidFill>
                  <a:srgbClr val="CC0000"/>
                </a:solidFill>
              </a:rPr>
              <a:t> </a:t>
            </a:r>
            <a:endParaRPr lang="en-US" altLang="en-US">
              <a:solidFill>
                <a:srgbClr val="CC0000"/>
              </a:solidFill>
            </a:endParaRPr>
          </a:p>
        </p:txBody>
      </p:sp>
      <p:sp>
        <p:nvSpPr>
          <p:cNvPr id="38922" name="Text Box 10"/>
          <p:cNvSpPr txBox="1">
            <a:spLocks noChangeArrowheads="1"/>
          </p:cNvSpPr>
          <p:nvPr/>
        </p:nvSpPr>
        <p:spPr bwMode="auto">
          <a:xfrm>
            <a:off x="-36513" y="1219200"/>
            <a:ext cx="8631238" cy="1550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在类内定义运算符重载函数的格式为：</a:t>
            </a:r>
          </a:p>
          <a:p>
            <a:pPr>
              <a:spcBef>
                <a:spcPct val="50000"/>
              </a:spcBef>
            </a:pPr>
            <a:r>
              <a:rPr lang="en-US" altLang="zh-CN" sz="2600"/>
              <a:t>&lt;</a:t>
            </a:r>
            <a:r>
              <a:rPr lang="zh-CN" altLang="en-US" sz="2600"/>
              <a:t>函数返回值类型</a:t>
            </a:r>
            <a:r>
              <a:rPr lang="en-US" altLang="zh-CN" sz="2600"/>
              <a:t>&gt; </a:t>
            </a:r>
            <a:r>
              <a:rPr lang="en-US" altLang="zh-CN" sz="2600" u="sng"/>
              <a:t>operator &lt;</a:t>
            </a:r>
            <a:r>
              <a:rPr lang="zh-CN" altLang="en-US" sz="2600" u="sng"/>
              <a:t>重载运算符</a:t>
            </a:r>
            <a:r>
              <a:rPr lang="en-US" altLang="zh-CN" sz="2600" u="sng"/>
              <a:t>&gt;</a:t>
            </a:r>
            <a:r>
              <a:rPr lang="en-US" altLang="zh-CN" sz="2600"/>
              <a:t>( [&lt;</a:t>
            </a:r>
            <a:r>
              <a:rPr lang="zh-CN" altLang="en-US" sz="2600"/>
              <a:t>参数列表</a:t>
            </a:r>
            <a:r>
              <a:rPr lang="en-US" altLang="zh-CN" sz="2600"/>
              <a:t>&gt;] )</a:t>
            </a:r>
          </a:p>
          <a:p>
            <a:r>
              <a:rPr lang="en-US" altLang="zh-CN"/>
              <a:t>{ … }</a:t>
            </a:r>
          </a:p>
        </p:txBody>
      </p:sp>
      <p:sp>
        <p:nvSpPr>
          <p:cNvPr id="38936" name="Text Box 24"/>
          <p:cNvSpPr txBox="1">
            <a:spLocks noChangeArrowheads="1"/>
          </p:cNvSpPr>
          <p:nvPr/>
        </p:nvSpPr>
        <p:spPr bwMode="auto">
          <a:xfrm>
            <a:off x="304800" y="4311650"/>
            <a:ext cx="7042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以 </a:t>
            </a:r>
            <a:r>
              <a:rPr lang="en-US" altLang="zh-CN">
                <a:solidFill>
                  <a:schemeClr val="accent2"/>
                </a:solidFill>
              </a:rPr>
              <a:t>operator </a:t>
            </a:r>
            <a:r>
              <a:rPr lang="zh-CN" altLang="en-US"/>
              <a:t>为关键字，编译器可以很容易将</a:t>
            </a:r>
          </a:p>
          <a:p>
            <a:r>
              <a:rPr lang="zh-CN" altLang="en-US"/>
              <a:t>运算符重载函数与其他成员函数区别开来。</a:t>
            </a:r>
          </a:p>
        </p:txBody>
      </p:sp>
      <p:sp>
        <p:nvSpPr>
          <p:cNvPr id="38937" name="Text Box 25"/>
          <p:cNvSpPr txBox="1">
            <a:spLocks noChangeArrowheads="1"/>
          </p:cNvSpPr>
          <p:nvPr/>
        </p:nvSpPr>
        <p:spPr bwMode="auto">
          <a:xfrm>
            <a:off x="381000" y="5302250"/>
            <a:ext cx="7378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例</a:t>
            </a:r>
            <a:r>
              <a:rPr lang="en-US" altLang="zh-CN">
                <a:solidFill>
                  <a:srgbClr val="CC0000"/>
                </a:solidFill>
              </a:rPr>
              <a:t>13.2</a:t>
            </a:r>
            <a:r>
              <a:rPr lang="en-US" altLang="zh-CN"/>
              <a:t>  </a:t>
            </a:r>
            <a:r>
              <a:rPr lang="zh-CN" altLang="en-US"/>
              <a:t>实现复数类的“</a:t>
            </a:r>
            <a:r>
              <a:rPr lang="en-US" altLang="zh-CN"/>
              <a:t>+”</a:t>
            </a:r>
            <a:r>
              <a:rPr lang="zh-CN" altLang="en-US"/>
              <a:t>，“</a:t>
            </a:r>
            <a:r>
              <a:rPr lang="en-US" altLang="zh-CN"/>
              <a:t>-”</a:t>
            </a:r>
            <a:r>
              <a:rPr lang="zh-CN" altLang="en-US"/>
              <a:t>等重载运算</a:t>
            </a:r>
          </a:p>
          <a:p>
            <a:r>
              <a:rPr lang="zh-CN" altLang="en-US">
                <a:solidFill>
                  <a:srgbClr val="CC0000"/>
                </a:solidFill>
              </a:rPr>
              <a:t>             关键部分见下页</a:t>
            </a:r>
            <a:endParaRPr lang="zh-CN" altLang="en-US"/>
          </a:p>
        </p:txBody>
      </p:sp>
      <p:sp>
        <p:nvSpPr>
          <p:cNvPr id="38938" name="Text Box 26"/>
          <p:cNvSpPr txBox="1">
            <a:spLocks noChangeArrowheads="1"/>
          </p:cNvSpPr>
          <p:nvPr/>
        </p:nvSpPr>
        <p:spPr bwMode="auto">
          <a:xfrm>
            <a:off x="304800" y="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CC0000"/>
                </a:solidFill>
              </a:rPr>
              <a:t>13.2.2 </a:t>
            </a:r>
            <a:r>
              <a:rPr lang="zh-CN" altLang="en-US" sz="3200">
                <a:solidFill>
                  <a:srgbClr val="CC0000"/>
                </a:solidFill>
              </a:rPr>
              <a:t>运算符重载的两种方式</a:t>
            </a:r>
          </a:p>
        </p:txBody>
      </p:sp>
      <p:sp>
        <p:nvSpPr>
          <p:cNvPr id="38941" name="Text Box 29"/>
          <p:cNvSpPr txBox="1">
            <a:spLocks noChangeArrowheads="1"/>
          </p:cNvSpPr>
          <p:nvPr/>
        </p:nvSpPr>
        <p:spPr bwMode="auto">
          <a:xfrm>
            <a:off x="-44450" y="2767013"/>
            <a:ext cx="9217025" cy="150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在类外定义运算符重载函数的格式为：</a:t>
            </a:r>
          </a:p>
          <a:p>
            <a:pPr>
              <a:spcBef>
                <a:spcPct val="50000"/>
              </a:spcBef>
            </a:pPr>
            <a:r>
              <a:rPr lang="en-US" altLang="zh-CN" sz="2400"/>
              <a:t>&lt;</a:t>
            </a:r>
            <a:r>
              <a:rPr lang="zh-CN" altLang="en-US" sz="2400"/>
              <a:t>函数返回值类型</a:t>
            </a:r>
            <a:r>
              <a:rPr lang="en-US" altLang="zh-CN" sz="2400"/>
              <a:t>&gt; &lt;</a:t>
            </a:r>
            <a:r>
              <a:rPr lang="zh-CN" altLang="en-US" sz="2400"/>
              <a:t>类名</a:t>
            </a:r>
            <a:r>
              <a:rPr lang="en-US" altLang="zh-CN" sz="2400"/>
              <a:t>&gt;::</a:t>
            </a:r>
            <a:r>
              <a:rPr lang="en-US" altLang="zh-CN" sz="2400" u="sng"/>
              <a:t>operator &lt;</a:t>
            </a:r>
            <a:r>
              <a:rPr lang="zh-CN" altLang="en-US" sz="2400" u="sng"/>
              <a:t>重载运算符</a:t>
            </a:r>
            <a:r>
              <a:rPr lang="en-US" altLang="zh-CN" sz="2400" u="sng"/>
              <a:t>&gt;</a:t>
            </a:r>
            <a:r>
              <a:rPr lang="en-US" altLang="zh-CN" sz="2400"/>
              <a:t> ( [&lt;</a:t>
            </a:r>
            <a:r>
              <a:rPr lang="zh-CN" altLang="en-US" sz="2400"/>
              <a:t>参数列表</a:t>
            </a:r>
            <a:r>
              <a:rPr lang="en-US" altLang="zh-CN" sz="2400"/>
              <a:t>&gt;] )</a:t>
            </a:r>
          </a:p>
          <a:p>
            <a:r>
              <a:rPr lang="en-US" altLang="zh-CN"/>
              <a:t>{…}	</a:t>
            </a:r>
          </a:p>
        </p:txBody>
      </p:sp>
      <p:grpSp>
        <p:nvGrpSpPr>
          <p:cNvPr id="38945" name="Group 33"/>
          <p:cNvGrpSpPr>
            <a:grpSpLocks/>
          </p:cNvGrpSpPr>
          <p:nvPr/>
        </p:nvGrpSpPr>
        <p:grpSpPr bwMode="auto">
          <a:xfrm>
            <a:off x="3114675" y="577850"/>
            <a:ext cx="5213350" cy="3232150"/>
            <a:chOff x="1872" y="364"/>
            <a:chExt cx="3284" cy="2036"/>
          </a:xfrm>
        </p:grpSpPr>
        <p:sp>
          <p:nvSpPr>
            <p:cNvPr id="38929" name="Line 17"/>
            <p:cNvSpPr>
              <a:spLocks noChangeShapeType="1"/>
            </p:cNvSpPr>
            <p:nvPr/>
          </p:nvSpPr>
          <p:spPr bwMode="auto">
            <a:xfrm>
              <a:off x="1872" y="1440"/>
              <a:ext cx="211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1" name="Text Box 19"/>
            <p:cNvSpPr txBox="1">
              <a:spLocks noChangeArrowheads="1"/>
            </p:cNvSpPr>
            <p:nvPr/>
          </p:nvSpPr>
          <p:spPr bwMode="auto">
            <a:xfrm>
              <a:off x="3216" y="364"/>
              <a:ext cx="1940" cy="351"/>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特殊的成员函数名</a:t>
              </a:r>
            </a:p>
          </p:txBody>
        </p:sp>
        <p:sp>
          <p:nvSpPr>
            <p:cNvPr id="38934" name="Line 22"/>
            <p:cNvSpPr>
              <a:spLocks noChangeShapeType="1"/>
            </p:cNvSpPr>
            <p:nvPr/>
          </p:nvSpPr>
          <p:spPr bwMode="auto">
            <a:xfrm flipH="1">
              <a:off x="2976" y="720"/>
              <a:ext cx="384" cy="48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3" name="Line 31"/>
            <p:cNvSpPr>
              <a:spLocks noChangeShapeType="1"/>
            </p:cNvSpPr>
            <p:nvPr/>
          </p:nvSpPr>
          <p:spPr bwMode="auto">
            <a:xfrm>
              <a:off x="2448" y="2400"/>
              <a:ext cx="1968"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4" name="Line 32"/>
            <p:cNvSpPr>
              <a:spLocks noChangeShapeType="1"/>
            </p:cNvSpPr>
            <p:nvPr/>
          </p:nvSpPr>
          <p:spPr bwMode="auto">
            <a:xfrm flipH="1">
              <a:off x="3120" y="720"/>
              <a:ext cx="1296" cy="148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922"/>
                                        </p:tgtEl>
                                        <p:attrNameLst>
                                          <p:attrName>style.visibility</p:attrName>
                                        </p:attrNameLst>
                                      </p:cBhvr>
                                      <p:to>
                                        <p:strVal val="visible"/>
                                      </p:to>
                                    </p:set>
                                    <p:animEffect transition="in" filter="strips(downRight)">
                                      <p:cBhvr>
                                        <p:cTn id="7" dur="500"/>
                                        <p:tgtEl>
                                          <p:spTgt spid="38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941"/>
                                        </p:tgtEl>
                                        <p:attrNameLst>
                                          <p:attrName>style.visibility</p:attrName>
                                        </p:attrNameLst>
                                      </p:cBhvr>
                                      <p:to>
                                        <p:strVal val="visible"/>
                                      </p:to>
                                    </p:set>
                                    <p:animEffect transition="in" filter="strips(downRight)">
                                      <p:cBhvr>
                                        <p:cTn id="12" dur="500"/>
                                        <p:tgtEl>
                                          <p:spTgt spid="38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38945"/>
                                        </p:tgtEl>
                                        <p:attrNameLst>
                                          <p:attrName>style.visibility</p:attrName>
                                        </p:attrNameLst>
                                      </p:cBhvr>
                                      <p:to>
                                        <p:strVal val="visible"/>
                                      </p:to>
                                    </p:set>
                                    <p:animEffect transition="in" filter="strips(downLeft)">
                                      <p:cBhvr>
                                        <p:cTn id="17" dur="500"/>
                                        <p:tgtEl>
                                          <p:spTgt spid="38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grpId="0" nodeType="clickEffect">
                                  <p:stCondLst>
                                    <p:cond delay="0"/>
                                  </p:stCondLst>
                                  <p:childTnLst>
                                    <p:set>
                                      <p:cBhvr>
                                        <p:cTn id="21" dur="1" fill="hold">
                                          <p:stCondLst>
                                            <p:cond delay="0"/>
                                          </p:stCondLst>
                                        </p:cTn>
                                        <p:tgtEl>
                                          <p:spTgt spid="38936"/>
                                        </p:tgtEl>
                                        <p:attrNameLst>
                                          <p:attrName>style.visibility</p:attrName>
                                        </p:attrNameLst>
                                      </p:cBhvr>
                                      <p:to>
                                        <p:strVal val="visible"/>
                                      </p:to>
                                    </p:set>
                                    <p:anim calcmode="lin" valueType="num">
                                      <p:cBhvr>
                                        <p:cTn id="22" dur="500" fill="hold"/>
                                        <p:tgtEl>
                                          <p:spTgt spid="38936"/>
                                        </p:tgtEl>
                                        <p:attrNameLst>
                                          <p:attrName>ppt_w</p:attrName>
                                        </p:attrNameLst>
                                      </p:cBhvr>
                                      <p:tavLst>
                                        <p:tav tm="0">
                                          <p:val>
                                            <p:fltVal val="0"/>
                                          </p:val>
                                        </p:tav>
                                        <p:tav tm="100000">
                                          <p:val>
                                            <p:strVal val="#ppt_w"/>
                                          </p:val>
                                        </p:tav>
                                      </p:tavLst>
                                    </p:anim>
                                    <p:anim calcmode="lin" valueType="num">
                                      <p:cBhvr>
                                        <p:cTn id="23" dur="500" fill="hold"/>
                                        <p:tgtEl>
                                          <p:spTgt spid="38936"/>
                                        </p:tgtEl>
                                        <p:attrNameLst>
                                          <p:attrName>ppt_h</p:attrName>
                                        </p:attrNameLst>
                                      </p:cBhvr>
                                      <p:tavLst>
                                        <p:tav tm="0">
                                          <p:val>
                                            <p:fltVal val="0"/>
                                          </p:val>
                                        </p:tav>
                                        <p:tav tm="100000">
                                          <p:val>
                                            <p:strVal val="#ppt_h"/>
                                          </p:val>
                                        </p:tav>
                                      </p:tavLst>
                                    </p:anim>
                                    <p:anim calcmode="lin" valueType="num">
                                      <p:cBhvr>
                                        <p:cTn id="24" dur="500" fill="hold"/>
                                        <p:tgtEl>
                                          <p:spTgt spid="38936"/>
                                        </p:tgtEl>
                                        <p:attrNameLst>
                                          <p:attrName>ppt_x</p:attrName>
                                        </p:attrNameLst>
                                      </p:cBhvr>
                                      <p:tavLst>
                                        <p:tav tm="0">
                                          <p:val>
                                            <p:fltVal val="0.5"/>
                                          </p:val>
                                        </p:tav>
                                        <p:tav tm="100000">
                                          <p:val>
                                            <p:strVal val="#ppt_x"/>
                                          </p:val>
                                        </p:tav>
                                      </p:tavLst>
                                    </p:anim>
                                    <p:anim calcmode="lin" valueType="num">
                                      <p:cBhvr>
                                        <p:cTn id="25" dur="500" fill="hold"/>
                                        <p:tgtEl>
                                          <p:spTgt spid="38936"/>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38937"/>
                                        </p:tgtEl>
                                        <p:attrNameLst>
                                          <p:attrName>style.visibility</p:attrName>
                                        </p:attrNameLst>
                                      </p:cBhvr>
                                      <p:to>
                                        <p:strVal val="visible"/>
                                      </p:to>
                                    </p:set>
                                    <p:anim calcmode="lin" valueType="num">
                                      <p:cBhvr>
                                        <p:cTn id="30" dur="500" fill="hold"/>
                                        <p:tgtEl>
                                          <p:spTgt spid="38937"/>
                                        </p:tgtEl>
                                        <p:attrNameLst>
                                          <p:attrName>ppt_w</p:attrName>
                                        </p:attrNameLst>
                                      </p:cBhvr>
                                      <p:tavLst>
                                        <p:tav tm="0">
                                          <p:val>
                                            <p:fltVal val="0"/>
                                          </p:val>
                                        </p:tav>
                                        <p:tav tm="100000">
                                          <p:val>
                                            <p:strVal val="#ppt_w"/>
                                          </p:val>
                                        </p:tav>
                                      </p:tavLst>
                                    </p:anim>
                                    <p:anim calcmode="lin" valueType="num">
                                      <p:cBhvr>
                                        <p:cTn id="31" dur="500" fill="hold"/>
                                        <p:tgtEl>
                                          <p:spTgt spid="38937"/>
                                        </p:tgtEl>
                                        <p:attrNameLst>
                                          <p:attrName>ppt_h</p:attrName>
                                        </p:attrNameLst>
                                      </p:cBhvr>
                                      <p:tavLst>
                                        <p:tav tm="0">
                                          <p:val>
                                            <p:fltVal val="0"/>
                                          </p:val>
                                        </p:tav>
                                        <p:tav tm="100000">
                                          <p:val>
                                            <p:strVal val="#ppt_h"/>
                                          </p:val>
                                        </p:tav>
                                      </p:tavLst>
                                    </p:anim>
                                    <p:anim calcmode="lin" valueType="num">
                                      <p:cBhvr>
                                        <p:cTn id="32" dur="500" fill="hold"/>
                                        <p:tgtEl>
                                          <p:spTgt spid="38937"/>
                                        </p:tgtEl>
                                        <p:attrNameLst>
                                          <p:attrName>ppt_x</p:attrName>
                                        </p:attrNameLst>
                                      </p:cBhvr>
                                      <p:tavLst>
                                        <p:tav tm="0">
                                          <p:val>
                                            <p:fltVal val="0.5"/>
                                          </p:val>
                                        </p:tav>
                                        <p:tav tm="100000">
                                          <p:val>
                                            <p:strVal val="#ppt_x"/>
                                          </p:val>
                                        </p:tav>
                                      </p:tavLst>
                                    </p:anim>
                                    <p:anim calcmode="lin" valueType="num">
                                      <p:cBhvr>
                                        <p:cTn id="33" dur="500" fill="hold"/>
                                        <p:tgtEl>
                                          <p:spTgt spid="389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2" grpId="0" animBg="1" autoUpdateAnimBg="0"/>
      <p:bldP spid="38936" grpId="0" autoUpdateAnimBg="0"/>
      <p:bldP spid="38937" grpId="0" autoUpdateAnimBg="0"/>
      <p:bldP spid="3894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81000" y="57150"/>
            <a:ext cx="677461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class C: public B {</a:t>
            </a:r>
          </a:p>
          <a:p>
            <a:r>
              <a:rPr lang="en-US" altLang="zh-CN" dirty="0"/>
              <a:t>public:</a:t>
            </a:r>
          </a:p>
          <a:p>
            <a:r>
              <a:rPr lang="en-US" altLang="zh-CN" dirty="0"/>
              <a:t>	C( ) { </a:t>
            </a:r>
            <a:r>
              <a:rPr lang="en-US" altLang="zh-CN" dirty="0">
                <a:solidFill>
                  <a:srgbClr val="FF0000"/>
                </a:solidFill>
              </a:rPr>
              <a:t>fun( );</a:t>
            </a:r>
            <a:r>
              <a:rPr lang="en-US" altLang="zh-CN" dirty="0"/>
              <a:t> }</a:t>
            </a:r>
          </a:p>
          <a:p>
            <a:r>
              <a:rPr lang="en-US" altLang="zh-CN" dirty="0"/>
              <a:t>	</a:t>
            </a:r>
            <a:r>
              <a:rPr lang="en-US" altLang="zh-CN" dirty="0">
                <a:solidFill>
                  <a:schemeClr val="accent2"/>
                </a:solidFill>
              </a:rPr>
              <a:t>void fun( )</a:t>
            </a:r>
          </a:p>
          <a:p>
            <a:r>
              <a:rPr lang="en-US" altLang="zh-CN" dirty="0"/>
              <a:t>	{ </a:t>
            </a:r>
            <a:r>
              <a:rPr lang="en-US" altLang="zh-CN" dirty="0" err="1"/>
              <a:t>cout</a:t>
            </a:r>
            <a:r>
              <a:rPr lang="en-US" altLang="zh-CN" dirty="0"/>
              <a:t> &lt;&lt; "C::fun" &lt;&lt; '\n'; }</a:t>
            </a:r>
          </a:p>
          <a:p>
            <a:r>
              <a:rPr lang="en-US" altLang="zh-CN" dirty="0"/>
              <a:t>};</a:t>
            </a:r>
          </a:p>
          <a:p>
            <a:r>
              <a:rPr lang="en-US" altLang="zh-CN" dirty="0" err="1" smtClean="0"/>
              <a:t>int</a:t>
            </a:r>
            <a:r>
              <a:rPr lang="en-US" altLang="zh-CN" dirty="0" smtClean="0"/>
              <a:t> </a:t>
            </a:r>
            <a:r>
              <a:rPr lang="en-US" altLang="zh-CN" dirty="0"/>
              <a:t>main( )</a:t>
            </a:r>
          </a:p>
          <a:p>
            <a:r>
              <a:rPr lang="en-US" altLang="zh-CN" dirty="0"/>
              <a:t>{  C  </a:t>
            </a:r>
            <a:r>
              <a:rPr lang="en-US" altLang="zh-CN" dirty="0" err="1"/>
              <a:t>c</a:t>
            </a:r>
            <a:r>
              <a:rPr lang="en-US" altLang="zh-CN" dirty="0"/>
              <a:t>; </a:t>
            </a:r>
            <a:r>
              <a:rPr lang="en-US" altLang="zh-CN" sz="2400" dirty="0">
                <a:solidFill>
                  <a:srgbClr val="FF0000"/>
                </a:solidFill>
              </a:rPr>
              <a:t>//</a:t>
            </a:r>
            <a:r>
              <a:rPr lang="zh-CN" altLang="en-US" sz="2400" dirty="0">
                <a:solidFill>
                  <a:srgbClr val="FF0000"/>
                </a:solidFill>
              </a:rPr>
              <a:t>依次调用</a:t>
            </a:r>
            <a:r>
              <a:rPr lang="en-US" altLang="zh-CN" sz="2400" dirty="0">
                <a:solidFill>
                  <a:srgbClr val="FF0000"/>
                </a:solidFill>
              </a:rPr>
              <a:t>A</a:t>
            </a:r>
            <a:r>
              <a:rPr lang="zh-CN" altLang="en-US" sz="2400" dirty="0">
                <a:solidFill>
                  <a:srgbClr val="FF0000"/>
                </a:solidFill>
              </a:rPr>
              <a:t>、</a:t>
            </a:r>
            <a:r>
              <a:rPr lang="en-US" altLang="zh-CN" sz="2400" dirty="0">
                <a:solidFill>
                  <a:srgbClr val="FF0000"/>
                </a:solidFill>
              </a:rPr>
              <a:t>B</a:t>
            </a:r>
            <a:r>
              <a:rPr lang="zh-CN" altLang="en-US" sz="2400" dirty="0">
                <a:solidFill>
                  <a:srgbClr val="FF0000"/>
                </a:solidFill>
              </a:rPr>
              <a:t>、</a:t>
            </a:r>
            <a:r>
              <a:rPr lang="en-US" altLang="zh-CN" sz="2400" dirty="0">
                <a:solidFill>
                  <a:srgbClr val="FF0000"/>
                </a:solidFill>
              </a:rPr>
              <a:t>C</a:t>
            </a:r>
            <a:r>
              <a:rPr lang="zh-CN" altLang="en-US" sz="2400" dirty="0">
                <a:solidFill>
                  <a:srgbClr val="FF0000"/>
                </a:solidFill>
              </a:rPr>
              <a:t>三类的缺省构造函数</a:t>
            </a:r>
            <a:endParaRPr lang="zh-CN" altLang="en-US" dirty="0"/>
          </a:p>
          <a:p>
            <a:r>
              <a:rPr lang="zh-CN" altLang="en-US" dirty="0">
                <a:solidFill>
                  <a:srgbClr val="339966"/>
                </a:solidFill>
              </a:rPr>
              <a:t>    </a:t>
            </a:r>
            <a:r>
              <a:rPr lang="en-US" altLang="zh-CN" dirty="0" err="1">
                <a:solidFill>
                  <a:srgbClr val="339966"/>
                </a:solidFill>
              </a:rPr>
              <a:t>c.g</a:t>
            </a:r>
            <a:r>
              <a:rPr lang="en-US" altLang="zh-CN" dirty="0">
                <a:solidFill>
                  <a:srgbClr val="339966"/>
                </a:solidFill>
              </a:rPr>
              <a:t>( );</a:t>
            </a:r>
          </a:p>
          <a:p>
            <a:r>
              <a:rPr lang="en-US" altLang="zh-CN" dirty="0" smtClean="0"/>
              <a:t>    </a:t>
            </a:r>
            <a:r>
              <a:rPr lang="en-US" altLang="zh-CN" dirty="0"/>
              <a:t>return 0;</a:t>
            </a:r>
          </a:p>
          <a:p>
            <a:r>
              <a:rPr lang="en-US" altLang="zh-CN" dirty="0" smtClean="0"/>
              <a:t>}</a:t>
            </a:r>
            <a:endParaRPr lang="en-US" altLang="zh-CN" dirty="0"/>
          </a:p>
        </p:txBody>
      </p:sp>
      <p:sp>
        <p:nvSpPr>
          <p:cNvPr id="92163" name="Text Box 3"/>
          <p:cNvSpPr txBox="1">
            <a:spLocks noChangeArrowheads="1"/>
          </p:cNvSpPr>
          <p:nvPr/>
        </p:nvSpPr>
        <p:spPr bwMode="auto">
          <a:xfrm>
            <a:off x="3889375" y="3635375"/>
            <a:ext cx="4862513" cy="1382713"/>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运行结果：</a:t>
            </a:r>
          </a:p>
          <a:p>
            <a:r>
              <a:rPr lang="en-US" altLang="zh-CN"/>
              <a:t>A::fun	B::fun	C::fun</a:t>
            </a:r>
          </a:p>
          <a:p>
            <a:r>
              <a:rPr lang="en-US" altLang="zh-CN"/>
              <a:t>C::fun</a:t>
            </a:r>
          </a:p>
        </p:txBody>
      </p:sp>
      <p:sp>
        <p:nvSpPr>
          <p:cNvPr id="92164" name="Text Box 4"/>
          <p:cNvSpPr txBox="1">
            <a:spLocks noChangeArrowheads="1"/>
          </p:cNvSpPr>
          <p:nvPr/>
        </p:nvSpPr>
        <p:spPr bwMode="auto">
          <a:xfrm>
            <a:off x="323528" y="5147146"/>
            <a:ext cx="83994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a:t>
            </a:r>
            <a:r>
              <a:rPr lang="zh-CN" altLang="en-US" dirty="0"/>
              <a:t>构造函数调用虚函数，调用的是类本身的虚函数。</a:t>
            </a:r>
          </a:p>
          <a:p>
            <a:r>
              <a:rPr lang="zh-CN" altLang="en-US" dirty="0">
                <a:solidFill>
                  <a:srgbClr val="FF0000"/>
                </a:solidFill>
              </a:rPr>
              <a:t>★</a:t>
            </a:r>
            <a:r>
              <a:rPr lang="zh-CN" altLang="en-US" dirty="0"/>
              <a:t>成员函数调用</a:t>
            </a:r>
            <a:r>
              <a:rPr lang="zh-CN" altLang="zh-CN" dirty="0"/>
              <a:t>虚函数</a:t>
            </a:r>
            <a:r>
              <a:rPr lang="zh-CN" altLang="en-US" dirty="0"/>
              <a:t>，遵循动态多态性原则。</a:t>
            </a:r>
          </a:p>
        </p:txBody>
      </p:sp>
      <p:grpSp>
        <p:nvGrpSpPr>
          <p:cNvPr id="92165" name="Group 5"/>
          <p:cNvGrpSpPr>
            <a:grpSpLocks/>
          </p:cNvGrpSpPr>
          <p:nvPr/>
        </p:nvGrpSpPr>
        <p:grpSpPr bwMode="auto">
          <a:xfrm>
            <a:off x="5410200" y="242888"/>
            <a:ext cx="1468438" cy="1509712"/>
            <a:chOff x="3408" y="153"/>
            <a:chExt cx="925" cy="951"/>
          </a:xfrm>
        </p:grpSpPr>
        <p:grpSp>
          <p:nvGrpSpPr>
            <p:cNvPr id="92166" name="Group 6"/>
            <p:cNvGrpSpPr>
              <a:grpSpLocks/>
            </p:cNvGrpSpPr>
            <p:nvPr/>
          </p:nvGrpSpPr>
          <p:grpSpPr bwMode="auto">
            <a:xfrm>
              <a:off x="3408" y="192"/>
              <a:ext cx="912" cy="864"/>
              <a:chOff x="3408" y="192"/>
              <a:chExt cx="912" cy="864"/>
            </a:xfrm>
          </p:grpSpPr>
          <p:sp>
            <p:nvSpPr>
              <p:cNvPr id="92167" name="Rectangle 7"/>
              <p:cNvSpPr>
                <a:spLocks noChangeArrowheads="1"/>
              </p:cNvSpPr>
              <p:nvPr/>
            </p:nvSpPr>
            <p:spPr bwMode="auto">
              <a:xfrm>
                <a:off x="3408" y="816"/>
                <a:ext cx="288"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8" name="Rectangle 8"/>
              <p:cNvSpPr>
                <a:spLocks noChangeArrowheads="1"/>
              </p:cNvSpPr>
              <p:nvPr/>
            </p:nvSpPr>
            <p:spPr bwMode="auto">
              <a:xfrm>
                <a:off x="3408" y="480"/>
                <a:ext cx="624"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9" name="Rectangle 9"/>
              <p:cNvSpPr>
                <a:spLocks noChangeArrowheads="1"/>
              </p:cNvSpPr>
              <p:nvPr/>
            </p:nvSpPr>
            <p:spPr bwMode="auto">
              <a:xfrm>
                <a:off x="3408" y="192"/>
                <a:ext cx="91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170" name="Text Box 10"/>
            <p:cNvSpPr txBox="1">
              <a:spLocks noChangeArrowheads="1"/>
            </p:cNvSpPr>
            <p:nvPr/>
          </p:nvSpPr>
          <p:spPr bwMode="auto">
            <a:xfrm>
              <a:off x="3418" y="77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a:t>
              </a:r>
            </a:p>
          </p:txBody>
        </p:sp>
        <p:sp>
          <p:nvSpPr>
            <p:cNvPr id="92171" name="Text Box 11"/>
            <p:cNvSpPr txBox="1">
              <a:spLocks noChangeArrowheads="1"/>
            </p:cNvSpPr>
            <p:nvPr/>
          </p:nvSpPr>
          <p:spPr bwMode="auto">
            <a:xfrm>
              <a:off x="3767" y="489"/>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a:t>
              </a:r>
            </a:p>
          </p:txBody>
        </p:sp>
        <p:sp>
          <p:nvSpPr>
            <p:cNvPr id="92172" name="Text Box 12"/>
            <p:cNvSpPr txBox="1">
              <a:spLocks noChangeArrowheads="1"/>
            </p:cNvSpPr>
            <p:nvPr/>
          </p:nvSpPr>
          <p:spPr bwMode="auto">
            <a:xfrm>
              <a:off x="4055" y="1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bg/>
                                          </p:spTgt>
                                        </p:tgtEl>
                                        <p:attrNameLst>
                                          <p:attrName>style.visibility</p:attrName>
                                        </p:attrNameLst>
                                      </p:cBhvr>
                                      <p:to>
                                        <p:strVal val="visible"/>
                                      </p:to>
                                    </p:set>
                                    <p:animEffect transition="in" filter="blinds(horizontal)">
                                      <p:cBhvr>
                                        <p:cTn id="7" dur="500"/>
                                        <p:tgtEl>
                                          <p:spTgt spid="9216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12" dur="500"/>
                                        <p:tgtEl>
                                          <p:spTgt spid="921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7" dur="500"/>
                                        <p:tgtEl>
                                          <p:spTgt spid="921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22" dur="500"/>
                                        <p:tgtEl>
                                          <p:spTgt spid="921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2164">
                                            <p:txEl>
                                              <p:pRg st="0" end="0"/>
                                            </p:txEl>
                                          </p:spTgt>
                                        </p:tgtEl>
                                        <p:attrNameLst>
                                          <p:attrName>style.visibility</p:attrName>
                                        </p:attrNameLst>
                                      </p:cBhvr>
                                      <p:to>
                                        <p:strVal val="visible"/>
                                      </p:to>
                                    </p:set>
                                    <p:animEffect transition="in" filter="strips(downRight)">
                                      <p:cBhvr>
                                        <p:cTn id="27" dur="500"/>
                                        <p:tgtEl>
                                          <p:spTgt spid="9216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2164">
                                            <p:txEl>
                                              <p:pRg st="1" end="1"/>
                                            </p:txEl>
                                          </p:spTgt>
                                        </p:tgtEl>
                                        <p:attrNameLst>
                                          <p:attrName>style.visibility</p:attrName>
                                        </p:attrNameLst>
                                      </p:cBhvr>
                                      <p:to>
                                        <p:strVal val="visible"/>
                                      </p:to>
                                    </p:set>
                                    <p:animEffect transition="in" filter="strips(downRight)">
                                      <p:cBhvr>
                                        <p:cTn id="32" dur="500"/>
                                        <p:tgtEl>
                                          <p:spTgt spid="921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nimBg="1" autoUpdateAnimBg="0"/>
      <p:bldP spid="9216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81000" y="3048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13.4.2  </a:t>
            </a:r>
            <a:r>
              <a:rPr lang="zh-CN" altLang="en-US">
                <a:solidFill>
                  <a:srgbClr val="CC0000"/>
                </a:solidFill>
              </a:rPr>
              <a:t>虚析构函数</a:t>
            </a:r>
          </a:p>
        </p:txBody>
      </p:sp>
      <p:sp>
        <p:nvSpPr>
          <p:cNvPr id="103427" name="Text Box 3"/>
          <p:cNvSpPr txBox="1">
            <a:spLocks noChangeArrowheads="1"/>
          </p:cNvSpPr>
          <p:nvPr/>
        </p:nvSpPr>
        <p:spPr bwMode="auto">
          <a:xfrm>
            <a:off x="381000" y="1295400"/>
            <a:ext cx="83439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3200"/>
              <a:t>如果类的构造函数中有</a:t>
            </a:r>
            <a:r>
              <a:rPr lang="zh-CN" altLang="en-US" sz="3200">
                <a:solidFill>
                  <a:schemeClr val="accent2"/>
                </a:solidFill>
              </a:rPr>
              <a:t>动态申请</a:t>
            </a:r>
            <a:r>
              <a:rPr lang="zh-CN" altLang="en-US" sz="3200"/>
              <a:t>的存储空间，</a:t>
            </a:r>
          </a:p>
          <a:p>
            <a:pPr>
              <a:lnSpc>
                <a:spcPct val="110000"/>
              </a:lnSpc>
            </a:pPr>
            <a:r>
              <a:rPr lang="zh-CN" altLang="en-US" sz="3200"/>
              <a:t>在析构函数中</a:t>
            </a:r>
            <a:r>
              <a:rPr lang="zh-CN" altLang="en-US" sz="3200">
                <a:solidFill>
                  <a:schemeClr val="accent2"/>
                </a:solidFill>
              </a:rPr>
              <a:t>应释放该空间</a:t>
            </a:r>
            <a:r>
              <a:rPr lang="zh-CN" altLang="en-US" sz="3200"/>
              <a:t>。</a:t>
            </a:r>
          </a:p>
          <a:p>
            <a:pPr>
              <a:lnSpc>
                <a:spcPct val="110000"/>
              </a:lnSpc>
            </a:pPr>
            <a:r>
              <a:rPr lang="zh-CN" altLang="en-US" sz="3200"/>
              <a:t>此时，建议将析构函数定义为虚函数，</a:t>
            </a:r>
          </a:p>
          <a:p>
            <a:pPr>
              <a:lnSpc>
                <a:spcPct val="110000"/>
              </a:lnSpc>
            </a:pPr>
            <a:r>
              <a:rPr lang="zh-CN" altLang="en-US" sz="3200"/>
              <a:t>以便实现</a:t>
            </a:r>
            <a:r>
              <a:rPr lang="zh-CN" altLang="en-US" sz="3200">
                <a:solidFill>
                  <a:srgbClr val="FF0000"/>
                </a:solidFill>
              </a:rPr>
              <a:t>通过基类的指针或引用</a:t>
            </a:r>
          </a:p>
          <a:p>
            <a:pPr>
              <a:lnSpc>
                <a:spcPct val="110000"/>
              </a:lnSpc>
            </a:pPr>
            <a:r>
              <a:rPr lang="zh-CN" altLang="en-US" sz="3200">
                <a:solidFill>
                  <a:schemeClr val="accent2"/>
                </a:solidFill>
              </a:rPr>
              <a:t>撤消派生类对象</a:t>
            </a:r>
            <a:r>
              <a:rPr lang="zh-CN" altLang="en-US" sz="3200"/>
              <a:t>时的多态性。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strips(downRight)">
                                      <p:cBhvr>
                                        <p:cTn id="7"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457200" y="990600"/>
            <a:ext cx="689163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#include &lt;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r>
              <a:rPr lang="en-US" altLang="zh-CN" dirty="0" smtClean="0"/>
              <a:t>class </a:t>
            </a:r>
            <a:r>
              <a:rPr lang="en-US" altLang="zh-CN" dirty="0"/>
              <a:t>A</a:t>
            </a:r>
          </a:p>
          <a:p>
            <a:r>
              <a:rPr lang="en-US" altLang="zh-CN" dirty="0"/>
              <a:t>{	char *</a:t>
            </a:r>
            <a:r>
              <a:rPr lang="en-US" altLang="zh-CN" dirty="0" err="1"/>
              <a:t>Aptr</a:t>
            </a:r>
            <a:r>
              <a:rPr lang="en-US" altLang="zh-CN" dirty="0"/>
              <a:t>;</a:t>
            </a:r>
          </a:p>
          <a:p>
            <a:r>
              <a:rPr lang="en-US" altLang="zh-CN" dirty="0"/>
              <a:t>public:</a:t>
            </a:r>
          </a:p>
          <a:p>
            <a:r>
              <a:rPr lang="en-US" altLang="zh-CN" dirty="0"/>
              <a:t>	A( )</a:t>
            </a:r>
          </a:p>
          <a:p>
            <a:r>
              <a:rPr lang="en-US" altLang="zh-CN" dirty="0"/>
              <a:t>	{  </a:t>
            </a:r>
            <a:r>
              <a:rPr lang="en-US" altLang="zh-CN" dirty="0" err="1"/>
              <a:t>Aptr</a:t>
            </a:r>
            <a:r>
              <a:rPr lang="en-US" altLang="zh-CN" dirty="0"/>
              <a:t> = new char[100];   }</a:t>
            </a:r>
          </a:p>
          <a:p>
            <a:r>
              <a:rPr lang="en-US" altLang="zh-CN" dirty="0">
                <a:solidFill>
                  <a:srgbClr val="FF0000"/>
                </a:solidFill>
              </a:rPr>
              <a:t>	~A( )           </a:t>
            </a:r>
            <a:r>
              <a:rPr lang="en-US" altLang="zh-CN" dirty="0">
                <a:solidFill>
                  <a:schemeClr val="accent2"/>
                </a:solidFill>
              </a:rPr>
              <a:t>//</a:t>
            </a:r>
            <a:r>
              <a:rPr lang="zh-CN" altLang="en-US" dirty="0">
                <a:solidFill>
                  <a:schemeClr val="accent2"/>
                </a:solidFill>
              </a:rPr>
              <a:t>析构函数不是虚函数</a:t>
            </a:r>
            <a:endParaRPr lang="zh-CN" altLang="en-US" dirty="0">
              <a:solidFill>
                <a:srgbClr val="FF0000"/>
              </a:solidFill>
            </a:endParaRPr>
          </a:p>
          <a:p>
            <a:r>
              <a:rPr lang="zh-CN" altLang="en-US" dirty="0"/>
              <a:t>	</a:t>
            </a:r>
            <a:r>
              <a:rPr lang="en-US" altLang="zh-CN" dirty="0"/>
              <a:t>{ 	</a:t>
            </a:r>
          </a:p>
          <a:p>
            <a:r>
              <a:rPr lang="en-US" altLang="zh-CN" dirty="0"/>
              <a:t>                     delete [ ]</a:t>
            </a:r>
            <a:r>
              <a:rPr lang="en-US" altLang="zh-CN" dirty="0" err="1"/>
              <a:t>Aptr</a:t>
            </a:r>
            <a:r>
              <a:rPr lang="en-US" altLang="zh-CN" dirty="0"/>
              <a:t>; </a:t>
            </a:r>
          </a:p>
          <a:p>
            <a:r>
              <a:rPr lang="en-US" altLang="zh-CN" dirty="0"/>
              <a:t>		</a:t>
            </a:r>
            <a:r>
              <a:rPr lang="en-US" altLang="zh-CN" dirty="0" err="1"/>
              <a:t>cout</a:t>
            </a:r>
            <a:r>
              <a:rPr lang="en-US" altLang="zh-CN" dirty="0"/>
              <a:t>&lt;&lt;"Delete [ ]</a:t>
            </a:r>
            <a:r>
              <a:rPr lang="en-US" altLang="zh-CN" dirty="0" err="1"/>
              <a:t>Aptr</a:t>
            </a:r>
            <a:r>
              <a:rPr lang="en-US" altLang="zh-CN" dirty="0"/>
              <a:t>"&lt;&lt;</a:t>
            </a:r>
            <a:r>
              <a:rPr lang="en-US" altLang="zh-CN" dirty="0" err="1"/>
              <a:t>endl</a:t>
            </a:r>
            <a:r>
              <a:rPr lang="en-US" altLang="zh-CN" dirty="0"/>
              <a:t>; </a:t>
            </a:r>
          </a:p>
          <a:p>
            <a:r>
              <a:rPr lang="en-US" altLang="zh-CN" dirty="0"/>
              <a:t>	} </a:t>
            </a:r>
          </a:p>
          <a:p>
            <a:r>
              <a:rPr lang="en-US" altLang="zh-CN" dirty="0"/>
              <a:t>};</a:t>
            </a:r>
          </a:p>
        </p:txBody>
      </p:sp>
      <p:sp>
        <p:nvSpPr>
          <p:cNvPr id="104451" name="Text Box 3"/>
          <p:cNvSpPr txBox="1">
            <a:spLocks noChangeArrowheads="1"/>
          </p:cNvSpPr>
          <p:nvPr/>
        </p:nvSpPr>
        <p:spPr bwMode="auto">
          <a:xfrm>
            <a:off x="403225" y="304800"/>
            <a:ext cx="554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例</a:t>
            </a:r>
            <a:r>
              <a:rPr lang="en-US" altLang="zh-CN">
                <a:solidFill>
                  <a:srgbClr val="FF0000"/>
                </a:solidFill>
              </a:rPr>
              <a:t>:</a:t>
            </a:r>
            <a:r>
              <a:rPr lang="en-US" altLang="zh-CN">
                <a:solidFill>
                  <a:srgbClr val="CC0000"/>
                </a:solidFill>
              </a:rPr>
              <a:t> </a:t>
            </a:r>
            <a:r>
              <a:rPr lang="zh-CN" altLang="en-US">
                <a:solidFill>
                  <a:schemeClr val="accent2"/>
                </a:solidFill>
              </a:rPr>
              <a:t>析构函数不是虚函数的情况</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strips(downRight)">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04800" y="304800"/>
            <a:ext cx="6870792"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class B : </a:t>
            </a:r>
            <a:r>
              <a:rPr lang="en-US" altLang="zh-CN" dirty="0">
                <a:solidFill>
                  <a:srgbClr val="FF0000"/>
                </a:solidFill>
              </a:rPr>
              <a:t>public A </a:t>
            </a:r>
          </a:p>
          <a:p>
            <a:r>
              <a:rPr lang="en-US" altLang="zh-CN" dirty="0"/>
              <a:t>{	char *</a:t>
            </a:r>
            <a:r>
              <a:rPr lang="en-US" altLang="zh-CN" dirty="0" err="1"/>
              <a:t>Bptr</a:t>
            </a:r>
            <a:r>
              <a:rPr lang="en-US" altLang="zh-CN" dirty="0"/>
              <a:t>; </a:t>
            </a:r>
          </a:p>
          <a:p>
            <a:r>
              <a:rPr lang="en-US" altLang="zh-CN" dirty="0"/>
              <a:t>public: </a:t>
            </a:r>
          </a:p>
          <a:p>
            <a:r>
              <a:rPr lang="en-US" altLang="zh-CN" dirty="0"/>
              <a:t>	B( )</a:t>
            </a:r>
          </a:p>
          <a:p>
            <a:r>
              <a:rPr lang="en-US" altLang="zh-CN" dirty="0"/>
              <a:t>	{  </a:t>
            </a:r>
            <a:r>
              <a:rPr lang="en-US" altLang="zh-CN" dirty="0" err="1"/>
              <a:t>Bptr</a:t>
            </a:r>
            <a:r>
              <a:rPr lang="en-US" altLang="zh-CN" dirty="0"/>
              <a:t>=new char[100]; 	} </a:t>
            </a:r>
          </a:p>
          <a:p>
            <a:r>
              <a:rPr lang="en-US" altLang="zh-CN" dirty="0"/>
              <a:t>	~B( ) </a:t>
            </a:r>
          </a:p>
          <a:p>
            <a:r>
              <a:rPr lang="en-US" altLang="zh-CN" dirty="0"/>
              <a:t>	{ 	</a:t>
            </a:r>
          </a:p>
          <a:p>
            <a:r>
              <a:rPr lang="en-US" altLang="zh-CN" dirty="0"/>
              <a:t>                     delete [ ]</a:t>
            </a:r>
            <a:r>
              <a:rPr lang="en-US" altLang="zh-CN" dirty="0" err="1"/>
              <a:t>Bptr</a:t>
            </a:r>
            <a:r>
              <a:rPr lang="en-US" altLang="zh-CN" dirty="0"/>
              <a:t>; </a:t>
            </a:r>
          </a:p>
          <a:p>
            <a:r>
              <a:rPr lang="en-US" altLang="zh-CN" dirty="0"/>
              <a:t>		</a:t>
            </a:r>
            <a:r>
              <a:rPr lang="en-US" altLang="zh-CN" dirty="0" err="1"/>
              <a:t>cout</a:t>
            </a:r>
            <a:r>
              <a:rPr lang="en-US" altLang="zh-CN" dirty="0"/>
              <a:t>&lt;&lt;"Delete [ ]</a:t>
            </a:r>
            <a:r>
              <a:rPr lang="en-US" altLang="zh-CN" dirty="0" err="1"/>
              <a:t>Bptr</a:t>
            </a:r>
            <a:r>
              <a:rPr lang="en-US" altLang="zh-CN" dirty="0"/>
              <a:t>"&lt;&lt;</a:t>
            </a:r>
            <a:r>
              <a:rPr lang="en-US" altLang="zh-CN" dirty="0" err="1"/>
              <a:t>endl</a:t>
            </a:r>
            <a:r>
              <a:rPr lang="en-US" altLang="zh-CN" dirty="0"/>
              <a:t>; </a:t>
            </a:r>
          </a:p>
          <a:p>
            <a:r>
              <a:rPr lang="en-US" altLang="zh-CN" dirty="0"/>
              <a:t>	}</a:t>
            </a:r>
          </a:p>
          <a:p>
            <a:r>
              <a:rPr lang="en-US" altLang="zh-CN" dirty="0"/>
              <a:t>};</a:t>
            </a:r>
          </a:p>
          <a:p>
            <a:r>
              <a:rPr lang="en-US" altLang="zh-CN" dirty="0" err="1" smtClean="0"/>
              <a:t>int</a:t>
            </a:r>
            <a:r>
              <a:rPr lang="en-US" altLang="zh-CN" dirty="0" smtClean="0"/>
              <a:t> main( )</a:t>
            </a:r>
            <a:endParaRPr lang="en-US" altLang="zh-CN" dirty="0"/>
          </a:p>
          <a:p>
            <a:r>
              <a:rPr lang="en-US" altLang="zh-CN" dirty="0"/>
              <a:t>{	B </a:t>
            </a:r>
            <a:r>
              <a:rPr lang="en-US" altLang="zh-CN" dirty="0" err="1"/>
              <a:t>b</a:t>
            </a:r>
            <a:r>
              <a:rPr lang="en-US" altLang="zh-CN" dirty="0"/>
              <a:t>;  </a:t>
            </a:r>
            <a:endParaRPr lang="en-US" altLang="zh-CN" dirty="0" smtClean="0"/>
          </a:p>
          <a:p>
            <a:r>
              <a:rPr lang="en-US" altLang="zh-CN" dirty="0" smtClean="0"/>
              <a:t>	return </a:t>
            </a:r>
            <a:r>
              <a:rPr lang="en-US" altLang="zh-CN" dirty="0"/>
              <a:t>0;</a:t>
            </a:r>
          </a:p>
          <a:p>
            <a:r>
              <a:rPr lang="en-US" altLang="zh-CN" dirty="0" smtClean="0"/>
              <a:t>}</a:t>
            </a:r>
            <a:endParaRPr lang="en-US" altLang="zh-CN" dirty="0"/>
          </a:p>
          <a:p>
            <a:endParaRPr lang="en-US" altLang="zh-CN" dirty="0"/>
          </a:p>
        </p:txBody>
      </p:sp>
      <p:sp>
        <p:nvSpPr>
          <p:cNvPr id="106499" name="Text Box 3"/>
          <p:cNvSpPr txBox="1">
            <a:spLocks noChangeArrowheads="1"/>
          </p:cNvSpPr>
          <p:nvPr/>
        </p:nvSpPr>
        <p:spPr bwMode="auto">
          <a:xfrm>
            <a:off x="4114800" y="4876800"/>
            <a:ext cx="3276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输出结果：</a:t>
            </a:r>
          </a:p>
          <a:p>
            <a:r>
              <a:rPr lang="en-US" altLang="zh-CN">
                <a:solidFill>
                  <a:schemeClr val="accent2"/>
                </a:solidFill>
              </a:rPr>
              <a:t>Delete [ ]Bptr</a:t>
            </a:r>
          </a:p>
          <a:p>
            <a:r>
              <a:rPr lang="en-US" altLang="zh-CN">
                <a:solidFill>
                  <a:schemeClr val="accent2"/>
                </a:solidFill>
              </a:rPr>
              <a:t>Delete [ ]Aptr</a:t>
            </a:r>
          </a:p>
        </p:txBody>
      </p:sp>
      <p:sp>
        <p:nvSpPr>
          <p:cNvPr id="106501" name="Text Box 5"/>
          <p:cNvSpPr txBox="1">
            <a:spLocks noChangeArrowheads="1"/>
          </p:cNvSpPr>
          <p:nvPr/>
        </p:nvSpPr>
        <p:spPr bwMode="auto">
          <a:xfrm>
            <a:off x="3429000" y="644525"/>
            <a:ext cx="5389563"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系统自动撤销派生类对象，</a:t>
            </a:r>
          </a:p>
          <a:p>
            <a:r>
              <a:rPr lang="zh-CN" altLang="en-US"/>
              <a:t>不需要将析构函数定义为虚函数。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p:cTn id="7" dur="500" fill="hold"/>
                                        <p:tgtEl>
                                          <p:spTgt spid="106499"/>
                                        </p:tgtEl>
                                        <p:attrNameLst>
                                          <p:attrName>ppt_w</p:attrName>
                                        </p:attrNameLst>
                                      </p:cBhvr>
                                      <p:tavLst>
                                        <p:tav tm="0">
                                          <p:val>
                                            <p:fltVal val="0"/>
                                          </p:val>
                                        </p:tav>
                                        <p:tav tm="100000">
                                          <p:val>
                                            <p:strVal val="#ppt_w"/>
                                          </p:val>
                                        </p:tav>
                                      </p:tavLst>
                                    </p:anim>
                                    <p:anim calcmode="lin" valueType="num">
                                      <p:cBhvr>
                                        <p:cTn id="8" dur="500" fill="hold"/>
                                        <p:tgtEl>
                                          <p:spTgt spid="106499"/>
                                        </p:tgtEl>
                                        <p:attrNameLst>
                                          <p:attrName>ppt_h</p:attrName>
                                        </p:attrNameLst>
                                      </p:cBhvr>
                                      <p:tavLst>
                                        <p:tav tm="0">
                                          <p:val>
                                            <p:fltVal val="0"/>
                                          </p:val>
                                        </p:tav>
                                        <p:tav tm="100000">
                                          <p:val>
                                            <p:strVal val="#ppt_h"/>
                                          </p:val>
                                        </p:tav>
                                      </p:tavLst>
                                    </p:anim>
                                    <p:anim calcmode="lin" valueType="num">
                                      <p:cBhvr>
                                        <p:cTn id="9" dur="500" fill="hold"/>
                                        <p:tgtEl>
                                          <p:spTgt spid="106499"/>
                                        </p:tgtEl>
                                        <p:attrNameLst>
                                          <p:attrName>ppt_x</p:attrName>
                                        </p:attrNameLst>
                                      </p:cBhvr>
                                      <p:tavLst>
                                        <p:tav tm="0">
                                          <p:val>
                                            <p:fltVal val="0.5"/>
                                          </p:val>
                                        </p:tav>
                                        <p:tav tm="100000">
                                          <p:val>
                                            <p:strVal val="#ppt_x"/>
                                          </p:val>
                                        </p:tav>
                                      </p:tavLst>
                                    </p:anim>
                                    <p:anim calcmode="lin" valueType="num">
                                      <p:cBhvr>
                                        <p:cTn id="10" dur="500" fill="hold"/>
                                        <p:tgtEl>
                                          <p:spTgt spid="106499"/>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06501"/>
                                        </p:tgtEl>
                                        <p:attrNameLst>
                                          <p:attrName>style.visibility</p:attrName>
                                        </p:attrNameLst>
                                      </p:cBhvr>
                                      <p:to>
                                        <p:strVal val="visible"/>
                                      </p:to>
                                    </p:set>
                                    <p:animEffect transition="in" filter="blinds(vertical)">
                                      <p:cBhvr>
                                        <p:cTn id="15"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01"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ChangeArrowheads="1"/>
          </p:cNvSpPr>
          <p:nvPr/>
        </p:nvSpPr>
        <p:spPr bwMode="auto">
          <a:xfrm>
            <a:off x="304800" y="228600"/>
            <a:ext cx="4572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err="1" smtClean="0"/>
              <a:t>int</a:t>
            </a:r>
            <a:r>
              <a:rPr lang="en-US" altLang="zh-CN" dirty="0" smtClean="0"/>
              <a:t> </a:t>
            </a:r>
            <a:r>
              <a:rPr lang="en-US" altLang="zh-CN" dirty="0"/>
              <a:t>main(void)</a:t>
            </a:r>
          </a:p>
          <a:p>
            <a:r>
              <a:rPr lang="en-US" altLang="zh-CN" dirty="0"/>
              <a:t>{	</a:t>
            </a:r>
          </a:p>
          <a:p>
            <a:r>
              <a:rPr lang="en-US" altLang="zh-CN" dirty="0"/>
              <a:t>	A *p=new B; </a:t>
            </a:r>
          </a:p>
          <a:p>
            <a:r>
              <a:rPr lang="en-US" altLang="zh-CN" dirty="0"/>
              <a:t>	delete p;</a:t>
            </a:r>
          </a:p>
          <a:p>
            <a:r>
              <a:rPr lang="en-US" altLang="zh-CN" dirty="0"/>
              <a:t>	A &amp;p1=*(new B); </a:t>
            </a:r>
          </a:p>
          <a:p>
            <a:r>
              <a:rPr lang="en-US" altLang="zh-CN" dirty="0"/>
              <a:t>	delete &amp;p1;</a:t>
            </a:r>
          </a:p>
          <a:p>
            <a:r>
              <a:rPr lang="en-US" altLang="zh-CN" dirty="0" smtClean="0"/>
              <a:t>	return </a:t>
            </a:r>
            <a:r>
              <a:rPr lang="en-US" altLang="zh-CN" dirty="0"/>
              <a:t>0;</a:t>
            </a:r>
          </a:p>
          <a:p>
            <a:r>
              <a:rPr lang="en-US" altLang="zh-CN" dirty="0" smtClean="0"/>
              <a:t>}</a:t>
            </a:r>
            <a:endParaRPr lang="en-US" altLang="zh-CN" dirty="0"/>
          </a:p>
        </p:txBody>
      </p:sp>
      <p:sp>
        <p:nvSpPr>
          <p:cNvPr id="105476" name="Text Box 4"/>
          <p:cNvSpPr txBox="1">
            <a:spLocks noChangeArrowheads="1"/>
          </p:cNvSpPr>
          <p:nvPr/>
        </p:nvSpPr>
        <p:spPr bwMode="auto">
          <a:xfrm>
            <a:off x="4724400" y="1763713"/>
            <a:ext cx="3276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输出结果：</a:t>
            </a:r>
          </a:p>
          <a:p>
            <a:r>
              <a:rPr lang="en-US" altLang="zh-CN">
                <a:solidFill>
                  <a:schemeClr val="accent2"/>
                </a:solidFill>
              </a:rPr>
              <a:t>Delete [ ]Aptr</a:t>
            </a:r>
          </a:p>
          <a:p>
            <a:r>
              <a:rPr lang="en-US" altLang="zh-CN">
                <a:solidFill>
                  <a:schemeClr val="accent2"/>
                </a:solidFill>
              </a:rPr>
              <a:t>Delete [ ]Aptr</a:t>
            </a:r>
          </a:p>
        </p:txBody>
      </p:sp>
      <p:grpSp>
        <p:nvGrpSpPr>
          <p:cNvPr id="105479" name="Group 7"/>
          <p:cNvGrpSpPr>
            <a:grpSpLocks/>
          </p:cNvGrpSpPr>
          <p:nvPr/>
        </p:nvGrpSpPr>
        <p:grpSpPr bwMode="auto">
          <a:xfrm>
            <a:off x="304800" y="3591073"/>
            <a:ext cx="8534400" cy="2862263"/>
            <a:chOff x="240" y="2112"/>
            <a:chExt cx="5376" cy="1803"/>
          </a:xfrm>
        </p:grpSpPr>
        <p:sp>
          <p:nvSpPr>
            <p:cNvPr id="105477" name="Text Box 5"/>
            <p:cNvSpPr txBox="1">
              <a:spLocks noChangeArrowheads="1"/>
            </p:cNvSpPr>
            <p:nvPr/>
          </p:nvSpPr>
          <p:spPr bwMode="auto">
            <a:xfrm>
              <a:off x="240" y="2112"/>
              <a:ext cx="5376" cy="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如果将析构函数定义成虚析构函数（如下），</a:t>
              </a:r>
            </a:p>
            <a:p>
              <a:r>
                <a:rPr lang="zh-CN" altLang="en-US">
                  <a:solidFill>
                    <a:srgbClr val="CC0000"/>
                  </a:solidFill>
                </a:rPr>
                <a:t>则运行结果为：</a:t>
              </a:r>
            </a:p>
            <a:p>
              <a:r>
                <a:rPr lang="en-US" altLang="zh-CN">
                  <a:solidFill>
                    <a:schemeClr val="accent2"/>
                  </a:solidFill>
                </a:rPr>
                <a:t>Delete [ ]Bptr</a:t>
              </a:r>
            </a:p>
            <a:p>
              <a:r>
                <a:rPr lang="en-US" altLang="zh-CN">
                  <a:solidFill>
                    <a:schemeClr val="accent2"/>
                  </a:solidFill>
                </a:rPr>
                <a:t>Delete [ ]Aptr</a:t>
              </a:r>
            </a:p>
            <a:p>
              <a:r>
                <a:rPr lang="en-US" altLang="zh-CN">
                  <a:solidFill>
                    <a:schemeClr val="accent2"/>
                  </a:solidFill>
                </a:rPr>
                <a:t>Delete [ ]Bptr</a:t>
              </a:r>
            </a:p>
            <a:p>
              <a:r>
                <a:rPr lang="en-US" altLang="zh-CN">
                  <a:solidFill>
                    <a:schemeClr val="accent2"/>
                  </a:solidFill>
                </a:rPr>
                <a:t>Delete [ ]Aptr</a:t>
              </a:r>
            </a:p>
          </p:txBody>
        </p:sp>
        <p:sp>
          <p:nvSpPr>
            <p:cNvPr id="105478" name="Text Box 6"/>
            <p:cNvSpPr txBox="1">
              <a:spLocks noChangeArrowheads="1"/>
            </p:cNvSpPr>
            <p:nvPr/>
          </p:nvSpPr>
          <p:spPr bwMode="auto">
            <a:xfrm>
              <a:off x="2688" y="2640"/>
              <a:ext cx="2208" cy="1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0000"/>
                  </a:solidFill>
                </a:rPr>
                <a:t>virtual ~A( ) </a:t>
              </a:r>
            </a:p>
            <a:p>
              <a:r>
                <a:rPr lang="en-US" altLang="zh-CN"/>
                <a:t>{ …… } </a:t>
              </a:r>
            </a:p>
            <a:p>
              <a:pPr>
                <a:spcBef>
                  <a:spcPct val="50000"/>
                </a:spcBef>
              </a:pPr>
              <a:r>
                <a:rPr lang="en-US" altLang="zh-CN"/>
                <a:t>B</a:t>
              </a:r>
              <a:r>
                <a:rPr lang="zh-CN" altLang="en-US"/>
                <a:t>类的析构函数自然也是虚析构函数。</a:t>
              </a:r>
            </a:p>
          </p:txBody>
        </p:sp>
      </p:grpSp>
      <p:sp>
        <p:nvSpPr>
          <p:cNvPr id="105481" name="Text Box 9"/>
          <p:cNvSpPr txBox="1">
            <a:spLocks noChangeArrowheads="1"/>
          </p:cNvSpPr>
          <p:nvPr/>
        </p:nvSpPr>
        <p:spPr bwMode="auto">
          <a:xfrm>
            <a:off x="3581400" y="165100"/>
            <a:ext cx="5389563" cy="1382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a:t>如果</a:t>
            </a:r>
            <a:r>
              <a:rPr lang="zh-CN" altLang="en-US">
                <a:solidFill>
                  <a:srgbClr val="FF0000"/>
                </a:solidFill>
              </a:rPr>
              <a:t>通过基类的指针或引用</a:t>
            </a:r>
          </a:p>
          <a:p>
            <a:pPr eaLnBrk="0" hangingPunct="0"/>
            <a:r>
              <a:rPr lang="zh-CN" altLang="en-US"/>
              <a:t>指向或引用派生类对象。</a:t>
            </a:r>
          </a:p>
          <a:p>
            <a:pPr eaLnBrk="0" hangingPunct="0"/>
            <a:r>
              <a:rPr lang="zh-CN" altLang="en-US"/>
              <a:t>则输出是？</a:t>
            </a:r>
          </a:p>
        </p:txBody>
      </p:sp>
      <p:sp>
        <p:nvSpPr>
          <p:cNvPr id="105482" name="Line 10"/>
          <p:cNvSpPr>
            <a:spLocks noChangeShapeType="1"/>
          </p:cNvSpPr>
          <p:nvPr/>
        </p:nvSpPr>
        <p:spPr bwMode="auto">
          <a:xfrm>
            <a:off x="914400" y="1981200"/>
            <a:ext cx="32004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3" name="Text Box 11"/>
          <p:cNvSpPr txBox="1">
            <a:spLocks noChangeArrowheads="1"/>
          </p:cNvSpPr>
          <p:nvPr/>
        </p:nvSpPr>
        <p:spPr bwMode="auto">
          <a:xfrm>
            <a:off x="3886200" y="762000"/>
            <a:ext cx="4546600" cy="3157538"/>
          </a:xfrm>
          <a:prstGeom prst="rect">
            <a:avLst/>
          </a:prstGeom>
          <a:solidFill>
            <a:srgbClr val="FFFFCC"/>
          </a:solidFill>
          <a:ln w="762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结论：</a:t>
            </a:r>
          </a:p>
          <a:p>
            <a:r>
              <a:rPr lang="zh-CN" altLang="en-US">
                <a:solidFill>
                  <a:srgbClr val="FF0000"/>
                </a:solidFill>
              </a:rPr>
              <a:t>对于虚函数，</a:t>
            </a:r>
          </a:p>
          <a:p>
            <a:r>
              <a:rPr lang="zh-CN" altLang="en-US">
                <a:solidFill>
                  <a:srgbClr val="FF0000"/>
                </a:solidFill>
              </a:rPr>
              <a:t>若用派生类的指针或对象</a:t>
            </a:r>
          </a:p>
          <a:p>
            <a:r>
              <a:rPr lang="zh-CN" altLang="en-US">
                <a:solidFill>
                  <a:srgbClr val="FF0000"/>
                </a:solidFill>
              </a:rPr>
              <a:t>初始化基类的指针或引用，</a:t>
            </a:r>
          </a:p>
          <a:p>
            <a:r>
              <a:rPr lang="zh-CN" altLang="en-US">
                <a:solidFill>
                  <a:srgbClr val="FF0000"/>
                </a:solidFill>
              </a:rPr>
              <a:t>则通过该指针或引用调用</a:t>
            </a:r>
          </a:p>
          <a:p>
            <a:r>
              <a:rPr lang="zh-CN" altLang="en-US">
                <a:solidFill>
                  <a:srgbClr val="FF0000"/>
                </a:solidFill>
              </a:rPr>
              <a:t>虚函数，遵循派生类规则。</a:t>
            </a:r>
          </a:p>
          <a:p>
            <a:endParaRPr lang="en-US" altLang="zh-CN">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Effect transition="in" filter="strips(downRight)">
                                      <p:cBhvr>
                                        <p:cTn id="7" dur="500"/>
                                        <p:tgtEl>
                                          <p:spTgt spid="105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5476"/>
                                        </p:tgtEl>
                                        <p:attrNameLst>
                                          <p:attrName>style.visibility</p:attrName>
                                        </p:attrNameLst>
                                      </p:cBhvr>
                                      <p:to>
                                        <p:strVal val="visible"/>
                                      </p:to>
                                    </p:set>
                                    <p:animEffect transition="in" filter="strips(downRight)">
                                      <p:cBhvr>
                                        <p:cTn id="12" dur="500"/>
                                        <p:tgtEl>
                                          <p:spTgt spid="105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5479"/>
                                        </p:tgtEl>
                                        <p:attrNameLst>
                                          <p:attrName>style.visibility</p:attrName>
                                        </p:attrNameLst>
                                      </p:cBhvr>
                                      <p:to>
                                        <p:strVal val="visible"/>
                                      </p:to>
                                    </p:set>
                                    <p:animEffect transition="in" filter="strips(downRight)">
                                      <p:cBhvr>
                                        <p:cTn id="17" dur="500"/>
                                        <p:tgtEl>
                                          <p:spTgt spid="1054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05483"/>
                                        </p:tgtEl>
                                        <p:attrNameLst>
                                          <p:attrName>style.visibility</p:attrName>
                                        </p:attrNameLst>
                                      </p:cBhvr>
                                      <p:to>
                                        <p:strVal val="visible"/>
                                      </p:to>
                                    </p:set>
                                    <p:animEffect transition="in" filter="blinds(vertical)">
                                      <p:cBhvr>
                                        <p:cTn id="22" dur="500"/>
                                        <p:tgtEl>
                                          <p:spTgt spid="105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481" grpId="0" animBg="1" autoUpdateAnimBg="0"/>
      <p:bldP spid="10548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52400" y="381000"/>
            <a:ext cx="7391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0000"/>
                </a:solidFill>
              </a:rPr>
              <a:t>[ </a:t>
            </a:r>
            <a:r>
              <a:rPr lang="zh-CN" altLang="en-US" dirty="0">
                <a:solidFill>
                  <a:srgbClr val="CC0000"/>
                </a:solidFill>
              </a:rPr>
              <a:t>例</a:t>
            </a:r>
            <a:r>
              <a:rPr lang="en-US" altLang="zh-CN" dirty="0">
                <a:solidFill>
                  <a:srgbClr val="CC0000"/>
                </a:solidFill>
              </a:rPr>
              <a:t>13.26 ]  </a:t>
            </a:r>
            <a:r>
              <a:rPr lang="zh-CN" altLang="en-US" dirty="0">
                <a:solidFill>
                  <a:srgbClr val="CC0000"/>
                </a:solidFill>
              </a:rPr>
              <a:t>虚析构函数 </a:t>
            </a:r>
          </a:p>
          <a:p>
            <a:r>
              <a:rPr lang="zh-CN" altLang="en-US" dirty="0">
                <a:solidFill>
                  <a:schemeClr val="accent2"/>
                </a:solidFill>
              </a:rPr>
              <a:t>程序见 “第</a:t>
            </a:r>
            <a:r>
              <a:rPr lang="en-US" altLang="zh-CN" dirty="0">
                <a:solidFill>
                  <a:schemeClr val="accent2"/>
                </a:solidFill>
              </a:rPr>
              <a:t>13</a:t>
            </a:r>
            <a:r>
              <a:rPr lang="zh-CN" altLang="en-US" dirty="0">
                <a:solidFill>
                  <a:schemeClr val="accent2"/>
                </a:solidFill>
              </a:rPr>
              <a:t>章 多态性</a:t>
            </a:r>
            <a:r>
              <a:rPr lang="en-US" altLang="zh-CN" dirty="0">
                <a:solidFill>
                  <a:schemeClr val="accent2"/>
                </a:solidFill>
              </a:rPr>
              <a:t>(</a:t>
            </a:r>
            <a:r>
              <a:rPr lang="zh-CN" altLang="en-US" dirty="0">
                <a:solidFill>
                  <a:schemeClr val="accent2"/>
                </a:solidFill>
              </a:rPr>
              <a:t>例子</a:t>
            </a:r>
            <a:r>
              <a:rPr lang="en-US" altLang="zh-CN" dirty="0" smtClean="0">
                <a:solidFill>
                  <a:schemeClr val="accent2"/>
                </a:solidFill>
              </a:rPr>
              <a:t>).</a:t>
            </a:r>
            <a:r>
              <a:rPr lang="en-US" altLang="zh-CN" dirty="0" err="1" smtClean="0">
                <a:solidFill>
                  <a:schemeClr val="accent2"/>
                </a:solidFill>
              </a:rPr>
              <a:t>docx</a:t>
            </a:r>
            <a:r>
              <a:rPr lang="en-US" altLang="zh-CN" dirty="0" smtClean="0">
                <a:solidFill>
                  <a:schemeClr val="accent2"/>
                </a:solidFill>
              </a:rPr>
              <a:t>”</a:t>
            </a:r>
            <a:r>
              <a:rPr lang="zh-CN" altLang="en-US" dirty="0">
                <a:solidFill>
                  <a:schemeClr val="accent2"/>
                </a:solidFill>
              </a:rPr>
              <a:t>，</a:t>
            </a:r>
          </a:p>
          <a:p>
            <a:r>
              <a:rPr lang="zh-CN" altLang="en-US" dirty="0"/>
              <a:t>或阅读教材上的程序。</a:t>
            </a:r>
          </a:p>
          <a:p>
            <a:endParaRPr lang="en-US" altLang="zh-CN" dirty="0">
              <a:solidFill>
                <a:srgbClr val="CC0000"/>
              </a:solidFill>
            </a:endParaRPr>
          </a:p>
        </p:txBody>
      </p:sp>
      <p:grpSp>
        <p:nvGrpSpPr>
          <p:cNvPr id="128003" name="Group 3"/>
          <p:cNvGrpSpPr>
            <a:grpSpLocks/>
          </p:cNvGrpSpPr>
          <p:nvPr/>
        </p:nvGrpSpPr>
        <p:grpSpPr bwMode="auto">
          <a:xfrm>
            <a:off x="5256213" y="2146300"/>
            <a:ext cx="1525587" cy="2806700"/>
            <a:chOff x="8277" y="7197"/>
            <a:chExt cx="870" cy="2355"/>
          </a:xfrm>
        </p:grpSpPr>
        <p:sp>
          <p:nvSpPr>
            <p:cNvPr id="128004" name="Text Box 4"/>
            <p:cNvSpPr txBox="1">
              <a:spLocks noChangeArrowheads="1"/>
            </p:cNvSpPr>
            <p:nvPr/>
          </p:nvSpPr>
          <p:spPr bwMode="auto">
            <a:xfrm>
              <a:off x="8277" y="7197"/>
              <a:ext cx="87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FF00"/>
                  </a:solidFill>
                </a14:hiddenFill>
              </a:ext>
            </a:extLst>
          </p:spPr>
          <p:txBody>
            <a:bodyPr/>
            <a:lstStyle/>
            <a:p>
              <a:pPr algn="ctr" eaLnBrk="0" hangingPunct="0"/>
              <a:r>
                <a:rPr kumimoji="0" lang="en-US" altLang="zh-CN" sz="2400"/>
                <a:t>Base</a:t>
              </a:r>
            </a:p>
          </p:txBody>
        </p:sp>
        <p:sp>
          <p:nvSpPr>
            <p:cNvPr id="128005" name="Text Box 5"/>
            <p:cNvSpPr txBox="1">
              <a:spLocks noChangeArrowheads="1"/>
            </p:cNvSpPr>
            <p:nvPr/>
          </p:nvSpPr>
          <p:spPr bwMode="auto">
            <a:xfrm>
              <a:off x="8412" y="8148"/>
              <a:ext cx="63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FF00"/>
                  </a:solidFill>
                </a14:hiddenFill>
              </a:ext>
            </a:extLst>
          </p:spPr>
          <p:txBody>
            <a:bodyPr/>
            <a:lstStyle/>
            <a:p>
              <a:pPr algn="ctr" eaLnBrk="0" hangingPunct="0"/>
              <a:r>
                <a:rPr kumimoji="0" lang="en-US" altLang="zh-CN" sz="2400"/>
                <a:t>A</a:t>
              </a:r>
            </a:p>
          </p:txBody>
        </p:sp>
        <p:sp>
          <p:nvSpPr>
            <p:cNvPr id="128006" name="Text Box 6"/>
            <p:cNvSpPr txBox="1">
              <a:spLocks noChangeArrowheads="1"/>
            </p:cNvSpPr>
            <p:nvPr/>
          </p:nvSpPr>
          <p:spPr bwMode="auto">
            <a:xfrm>
              <a:off x="8412" y="9084"/>
              <a:ext cx="63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FF00"/>
                  </a:solidFill>
                </a14:hiddenFill>
              </a:ext>
            </a:extLst>
          </p:spPr>
          <p:txBody>
            <a:bodyPr/>
            <a:lstStyle/>
            <a:p>
              <a:pPr algn="ctr" eaLnBrk="0" hangingPunct="0"/>
              <a:r>
                <a:rPr kumimoji="0" lang="en-US" altLang="zh-CN" sz="2400"/>
                <a:t>B</a:t>
              </a:r>
            </a:p>
          </p:txBody>
        </p:sp>
        <p:sp>
          <p:nvSpPr>
            <p:cNvPr id="128007" name="Line 7"/>
            <p:cNvSpPr>
              <a:spLocks noChangeShapeType="1"/>
            </p:cNvSpPr>
            <p:nvPr/>
          </p:nvSpPr>
          <p:spPr bwMode="auto">
            <a:xfrm flipV="1">
              <a:off x="8727" y="768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08" name="Line 8"/>
            <p:cNvSpPr>
              <a:spLocks noChangeShapeType="1"/>
            </p:cNvSpPr>
            <p:nvPr/>
          </p:nvSpPr>
          <p:spPr bwMode="auto">
            <a:xfrm flipV="1">
              <a:off x="8727" y="861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81000" y="3048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13.5  </a:t>
            </a:r>
            <a:r>
              <a:rPr lang="zh-CN" altLang="en-US">
                <a:solidFill>
                  <a:srgbClr val="CC0000"/>
                </a:solidFill>
              </a:rPr>
              <a:t>纯虚函数和抽象类</a:t>
            </a:r>
          </a:p>
        </p:txBody>
      </p:sp>
      <p:sp>
        <p:nvSpPr>
          <p:cNvPr id="93187" name="Text Box 3"/>
          <p:cNvSpPr txBox="1">
            <a:spLocks noChangeArrowheads="1"/>
          </p:cNvSpPr>
          <p:nvPr/>
        </p:nvSpPr>
        <p:spPr bwMode="auto">
          <a:xfrm>
            <a:off x="228600" y="1066800"/>
            <a:ext cx="8932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在定义基类时，会遇到这样的情况：无法定义基类中</a:t>
            </a:r>
          </a:p>
          <a:p>
            <a:pPr>
              <a:buClr>
                <a:srgbClr val="CC66FF"/>
              </a:buClr>
              <a:buSzPct val="130000"/>
              <a:buFont typeface="Monotype Sorts" pitchFamily="2" charset="2"/>
              <a:buNone/>
            </a:pPr>
            <a:r>
              <a:rPr lang="zh-CN" altLang="en-US"/>
              <a:t>      虚函数的具体实现，其实现依赖于其不同的派生类。</a:t>
            </a:r>
          </a:p>
        </p:txBody>
      </p:sp>
      <p:sp>
        <p:nvSpPr>
          <p:cNvPr id="93194" name="Text Box 10"/>
          <p:cNvSpPr txBox="1">
            <a:spLocks noChangeArrowheads="1"/>
          </p:cNvSpPr>
          <p:nvPr/>
        </p:nvSpPr>
        <p:spPr bwMode="auto">
          <a:xfrm>
            <a:off x="228600" y="2286000"/>
            <a:ext cx="8686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考虑例</a:t>
            </a:r>
            <a:r>
              <a:rPr lang="en-US" altLang="zh-CN" dirty="0"/>
              <a:t>13.22</a:t>
            </a:r>
            <a:r>
              <a:rPr lang="zh-CN" altLang="en-US" dirty="0"/>
              <a:t>有关“形状”的类，从日常抽象思维的角度考虑，能否定义一个“形状”类</a:t>
            </a:r>
            <a:r>
              <a:rPr lang="en-US" altLang="zh-CN" dirty="0"/>
              <a:t>Shape</a:t>
            </a:r>
            <a:r>
              <a:rPr lang="zh-CN" altLang="en-US" dirty="0"/>
              <a:t>，</a:t>
            </a:r>
            <a:r>
              <a:rPr lang="zh-CN" altLang="en-US" dirty="0">
                <a:solidFill>
                  <a:srgbClr val="FF0000"/>
                </a:solidFill>
              </a:rPr>
              <a:t>对形状的通用操作可能有：求这个形状的面积、绘制这个形状的图形等。</a:t>
            </a:r>
            <a:r>
              <a:rPr lang="zh-CN" altLang="en-US" dirty="0"/>
              <a:t>当然它是一个抽象的类，我们无法真正定义对这个形状操作的具体实现。可以由</a:t>
            </a:r>
            <a:r>
              <a:rPr lang="en-US" altLang="zh-CN" dirty="0"/>
              <a:t>Shape</a:t>
            </a:r>
            <a:r>
              <a:rPr lang="zh-CN" altLang="en-US" dirty="0"/>
              <a:t>类派生出具体的“点”类</a:t>
            </a:r>
            <a:r>
              <a:rPr lang="en-US" altLang="zh-CN" dirty="0"/>
              <a:t>Point</a:t>
            </a:r>
            <a:r>
              <a:rPr lang="zh-CN" altLang="en-US" dirty="0"/>
              <a:t>、“长方形”类</a:t>
            </a:r>
            <a:r>
              <a:rPr lang="en-US" altLang="zh-CN" dirty="0"/>
              <a:t>Rectangle</a:t>
            </a:r>
            <a:r>
              <a:rPr lang="zh-CN" altLang="en-US" dirty="0"/>
              <a:t>、“圆”类</a:t>
            </a:r>
            <a:r>
              <a:rPr lang="en-US" altLang="zh-CN" dirty="0"/>
              <a:t>Circle</a:t>
            </a:r>
            <a:r>
              <a:rPr lang="zh-CN" altLang="en-US" dirty="0"/>
              <a:t>等，在派生类中实现具体的求不同形状的面积和绘制不同形状的图形的操作。 </a:t>
            </a:r>
          </a:p>
          <a:p>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strips(downRight)">
                                      <p:cBhvr>
                                        <p:cTn id="7" dur="500"/>
                                        <p:tgtEl>
                                          <p:spTgt spid="93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3194"/>
                                        </p:tgtEl>
                                        <p:attrNameLst>
                                          <p:attrName>style.visibility</p:attrName>
                                        </p:attrNameLst>
                                      </p:cBhvr>
                                      <p:to>
                                        <p:strVal val="visible"/>
                                      </p:to>
                                    </p:set>
                                    <p:animEffect transition="in" filter="strips(downRight)">
                                      <p:cBhvr>
                                        <p:cTn id="12" dur="500"/>
                                        <p:tgtEl>
                                          <p:spTgt spid="9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9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228600" y="434975"/>
            <a:ext cx="7054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zh-CN" altLang="en-US"/>
              <a:t>可以把基类中的虚函数定义为</a:t>
            </a:r>
            <a:r>
              <a:rPr lang="zh-CN" altLang="en-US">
                <a:solidFill>
                  <a:srgbClr val="FF0000"/>
                </a:solidFill>
              </a:rPr>
              <a:t>纯虚函数</a:t>
            </a:r>
            <a:r>
              <a:rPr lang="zh-CN" altLang="en-US"/>
              <a:t>。</a:t>
            </a:r>
          </a:p>
        </p:txBody>
      </p:sp>
      <p:sp>
        <p:nvSpPr>
          <p:cNvPr id="129029" name="Text Box 5"/>
          <p:cNvSpPr txBox="1">
            <a:spLocks noChangeArrowheads="1"/>
          </p:cNvSpPr>
          <p:nvPr/>
        </p:nvSpPr>
        <p:spPr bwMode="auto">
          <a:xfrm>
            <a:off x="228600" y="1157288"/>
            <a:ext cx="7500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把至少包含一个纯虚函数的类称为</a:t>
            </a:r>
            <a:r>
              <a:rPr lang="zh-CN" altLang="en-US">
                <a:solidFill>
                  <a:srgbClr val="FF0000"/>
                </a:solidFill>
              </a:rPr>
              <a:t>抽象类</a:t>
            </a:r>
            <a:r>
              <a:rPr lang="zh-CN" altLang="en-US"/>
              <a:t>。</a:t>
            </a:r>
          </a:p>
        </p:txBody>
      </p:sp>
      <p:sp>
        <p:nvSpPr>
          <p:cNvPr id="129030" name="Text Box 6"/>
          <p:cNvSpPr txBox="1">
            <a:spLocks noChangeArrowheads="1"/>
          </p:cNvSpPr>
          <p:nvPr/>
        </p:nvSpPr>
        <p:spPr bwMode="auto">
          <a:xfrm>
            <a:off x="228600" y="1905000"/>
            <a:ext cx="82153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在抽象类的派生类中，应写出纯虚函数的实现，</a:t>
            </a:r>
          </a:p>
          <a:p>
            <a:pPr>
              <a:buClr>
                <a:srgbClr val="CC66FF"/>
              </a:buClr>
              <a:buSzPct val="130000"/>
              <a:buFont typeface="Monotype Sorts" pitchFamily="2" charset="2"/>
              <a:buNone/>
            </a:pPr>
            <a:r>
              <a:rPr lang="zh-CN" altLang="en-US"/>
              <a:t>      否则，派生类依然是抽象类。</a:t>
            </a:r>
          </a:p>
        </p:txBody>
      </p:sp>
      <p:sp>
        <p:nvSpPr>
          <p:cNvPr id="129031" name="Text Box 7"/>
          <p:cNvSpPr txBox="1">
            <a:spLocks noChangeArrowheads="1"/>
          </p:cNvSpPr>
          <p:nvPr/>
        </p:nvSpPr>
        <p:spPr bwMode="auto">
          <a:xfrm>
            <a:off x="228600" y="2909888"/>
            <a:ext cx="7858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抽象类只能作基类，不能定义抽象类的对象。</a:t>
            </a:r>
          </a:p>
        </p:txBody>
      </p:sp>
      <p:sp>
        <p:nvSpPr>
          <p:cNvPr id="129032" name="Rectangle 8"/>
          <p:cNvSpPr>
            <a:spLocks noChangeArrowheads="1"/>
          </p:cNvSpPr>
          <p:nvPr/>
        </p:nvSpPr>
        <p:spPr bwMode="auto">
          <a:xfrm>
            <a:off x="0" y="3733800"/>
            <a:ext cx="9372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chemeClr val="accent2"/>
                </a:solidFill>
              </a:rPr>
              <a:t>定义纯虚函数的一般格式为：</a:t>
            </a:r>
          </a:p>
          <a:p>
            <a:pPr algn="just">
              <a:spcBef>
                <a:spcPct val="50000"/>
              </a:spcBef>
            </a:pPr>
            <a:r>
              <a:rPr lang="en-US" altLang="zh-CN">
                <a:solidFill>
                  <a:srgbClr val="FF0000"/>
                </a:solidFill>
              </a:rPr>
              <a:t>virtual </a:t>
            </a:r>
            <a:r>
              <a:rPr lang="en-US" altLang="zh-CN"/>
              <a:t>&lt;</a:t>
            </a:r>
            <a:r>
              <a:rPr lang="zh-CN" altLang="en-US"/>
              <a:t>函数返回值类型</a:t>
            </a:r>
            <a:r>
              <a:rPr lang="en-US" altLang="zh-CN"/>
              <a:t>&gt; &lt;</a:t>
            </a:r>
            <a:r>
              <a:rPr lang="zh-CN" altLang="en-US"/>
              <a:t>函数名</a:t>
            </a:r>
            <a:r>
              <a:rPr lang="en-US" altLang="zh-CN"/>
              <a:t>&gt;( [&lt;</a:t>
            </a:r>
            <a:r>
              <a:rPr lang="zh-CN" altLang="en-US"/>
              <a:t>参数列表</a:t>
            </a:r>
            <a:r>
              <a:rPr lang="en-US" altLang="zh-CN"/>
              <a:t>&gt;] ) </a:t>
            </a:r>
            <a:r>
              <a:rPr lang="en-US" altLang="zh-CN">
                <a:solidFill>
                  <a:srgbClr val="FF0000"/>
                </a:solidFill>
              </a:rPr>
              <a:t>= 0 </a:t>
            </a:r>
            <a:r>
              <a:rPr lang="zh-CN" altLang="en-US">
                <a:solidFill>
                  <a:srgbClr val="FF0000"/>
                </a:solidFill>
              </a:rPr>
              <a:t>；</a:t>
            </a:r>
            <a:r>
              <a:rPr lang="zh-CN" altLang="en-US"/>
              <a:t> </a:t>
            </a:r>
          </a:p>
        </p:txBody>
      </p:sp>
      <p:sp>
        <p:nvSpPr>
          <p:cNvPr id="129033" name="Rectangle 9"/>
          <p:cNvSpPr>
            <a:spLocks noChangeArrowheads="1"/>
          </p:cNvSpPr>
          <p:nvPr/>
        </p:nvSpPr>
        <p:spPr bwMode="auto">
          <a:xfrm>
            <a:off x="457200" y="51816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没有函数体。函数参数列表圆括号后面的“</a:t>
            </a:r>
            <a:r>
              <a:rPr lang="en-US" altLang="zh-CN">
                <a:solidFill>
                  <a:srgbClr val="CC0000"/>
                </a:solidFill>
              </a:rPr>
              <a:t>= 0”</a:t>
            </a:r>
            <a:r>
              <a:rPr lang="zh-CN" altLang="en-US">
                <a:solidFill>
                  <a:srgbClr val="CC0000"/>
                </a:solidFill>
              </a:rPr>
              <a:t>，表示将函数名的值赋予</a:t>
            </a:r>
            <a:r>
              <a:rPr lang="en-US" altLang="zh-CN">
                <a:solidFill>
                  <a:srgbClr val="CC0000"/>
                </a:solidFill>
              </a:rPr>
              <a:t>0</a:t>
            </a:r>
            <a:r>
              <a:rPr lang="zh-CN" altLang="en-US">
                <a:solidFill>
                  <a:srgbClr val="CC0000"/>
                </a:solidFill>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strips(downRight)">
                                      <p:cBhvr>
                                        <p:cTn id="7" dur="500"/>
                                        <p:tgtEl>
                                          <p:spTgt spid="129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9030"/>
                                        </p:tgtEl>
                                        <p:attrNameLst>
                                          <p:attrName>style.visibility</p:attrName>
                                        </p:attrNameLst>
                                      </p:cBhvr>
                                      <p:to>
                                        <p:strVal val="visible"/>
                                      </p:to>
                                    </p:set>
                                    <p:animEffect transition="in" filter="strips(downRight)">
                                      <p:cBhvr>
                                        <p:cTn id="12" dur="500"/>
                                        <p:tgtEl>
                                          <p:spTgt spid="129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9031"/>
                                        </p:tgtEl>
                                        <p:attrNameLst>
                                          <p:attrName>style.visibility</p:attrName>
                                        </p:attrNameLst>
                                      </p:cBhvr>
                                      <p:to>
                                        <p:strVal val="visible"/>
                                      </p:to>
                                    </p:set>
                                    <p:animEffect transition="in" filter="strips(downRight)">
                                      <p:cBhvr>
                                        <p:cTn id="17" dur="500"/>
                                        <p:tgtEl>
                                          <p:spTgt spid="1290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9032"/>
                                        </p:tgtEl>
                                        <p:attrNameLst>
                                          <p:attrName>style.visibility</p:attrName>
                                        </p:attrNameLst>
                                      </p:cBhvr>
                                      <p:to>
                                        <p:strVal val="visible"/>
                                      </p:to>
                                    </p:set>
                                    <p:animEffect transition="in" filter="strips(downRight)">
                                      <p:cBhvr>
                                        <p:cTn id="22" dur="500"/>
                                        <p:tgtEl>
                                          <p:spTgt spid="129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9033"/>
                                        </p:tgtEl>
                                        <p:attrNameLst>
                                          <p:attrName>style.visibility</p:attrName>
                                        </p:attrNameLst>
                                      </p:cBhvr>
                                      <p:to>
                                        <p:strVal val="visible"/>
                                      </p:to>
                                    </p:set>
                                    <p:animEffect transition="in" filter="strips(downRight)">
                                      <p:cBhvr>
                                        <p:cTn id="27" dur="500"/>
                                        <p:tgtEl>
                                          <p:spTgt spid="12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utoUpdateAnimBg="0"/>
      <p:bldP spid="129030" grpId="0" autoUpdateAnimBg="0"/>
      <p:bldP spid="129031" grpId="0" autoUpdateAnimBg="0"/>
      <p:bldP spid="129032" grpId="0" autoUpdateAnimBg="0"/>
      <p:bldP spid="12903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p:cNvSpPr txBox="1">
            <a:spLocks noChangeArrowheads="1"/>
          </p:cNvSpPr>
          <p:nvPr/>
        </p:nvSpPr>
        <p:spPr bwMode="auto">
          <a:xfrm>
            <a:off x="152400" y="211138"/>
            <a:ext cx="6705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CC0000"/>
                </a:solidFill>
              </a:rPr>
              <a:t>例</a:t>
            </a:r>
            <a:r>
              <a:rPr lang="en-US" altLang="zh-CN" dirty="0">
                <a:solidFill>
                  <a:srgbClr val="CC0000"/>
                </a:solidFill>
              </a:rPr>
              <a:t>13.27     </a:t>
            </a:r>
            <a:r>
              <a:rPr lang="zh-CN" altLang="en-US" dirty="0">
                <a:solidFill>
                  <a:srgbClr val="CC0000"/>
                </a:solidFill>
              </a:rPr>
              <a:t>定义抽象类，派生出若干类，</a:t>
            </a:r>
          </a:p>
          <a:p>
            <a:r>
              <a:rPr lang="zh-CN" altLang="en-US" dirty="0">
                <a:solidFill>
                  <a:srgbClr val="CC0000"/>
                </a:solidFill>
              </a:rPr>
              <a:t>                  在派生类中实现纯虚函数。</a:t>
            </a:r>
          </a:p>
          <a:p>
            <a:endParaRPr lang="zh-CN" altLang="en-US" dirty="0">
              <a:solidFill>
                <a:schemeClr val="accent2"/>
              </a:solidFill>
            </a:endParaRPr>
          </a:p>
          <a:p>
            <a:r>
              <a:rPr lang="zh-CN" altLang="en-US" dirty="0">
                <a:solidFill>
                  <a:schemeClr val="accent2"/>
                </a:solidFill>
              </a:rPr>
              <a:t>程序见 “第</a:t>
            </a:r>
            <a:r>
              <a:rPr lang="en-US" altLang="zh-CN" dirty="0">
                <a:solidFill>
                  <a:schemeClr val="accent2"/>
                </a:solidFill>
              </a:rPr>
              <a:t>13</a:t>
            </a:r>
            <a:r>
              <a:rPr lang="zh-CN" altLang="en-US" dirty="0">
                <a:solidFill>
                  <a:schemeClr val="accent2"/>
                </a:solidFill>
              </a:rPr>
              <a:t>章 多态性</a:t>
            </a:r>
            <a:r>
              <a:rPr lang="en-US" altLang="zh-CN" dirty="0">
                <a:solidFill>
                  <a:schemeClr val="accent2"/>
                </a:solidFill>
              </a:rPr>
              <a:t>(</a:t>
            </a:r>
            <a:r>
              <a:rPr lang="zh-CN" altLang="en-US" dirty="0">
                <a:solidFill>
                  <a:schemeClr val="accent2"/>
                </a:solidFill>
              </a:rPr>
              <a:t>例子</a:t>
            </a:r>
            <a:r>
              <a:rPr lang="en-US" altLang="zh-CN" dirty="0" smtClean="0">
                <a:solidFill>
                  <a:schemeClr val="accent2"/>
                </a:solidFill>
              </a:rPr>
              <a:t>).</a:t>
            </a:r>
            <a:r>
              <a:rPr lang="en-US" altLang="zh-CN" dirty="0" err="1" smtClean="0">
                <a:solidFill>
                  <a:schemeClr val="accent2"/>
                </a:solidFill>
              </a:rPr>
              <a:t>docx</a:t>
            </a:r>
            <a:r>
              <a:rPr lang="en-US" altLang="zh-CN" dirty="0" smtClean="0">
                <a:solidFill>
                  <a:schemeClr val="accent2"/>
                </a:solidFill>
              </a:rPr>
              <a:t>”</a:t>
            </a:r>
            <a:r>
              <a:rPr lang="zh-CN" altLang="en-US" dirty="0">
                <a:solidFill>
                  <a:schemeClr val="accent2"/>
                </a:solidFill>
              </a:rPr>
              <a:t>，</a:t>
            </a:r>
          </a:p>
          <a:p>
            <a:r>
              <a:rPr lang="zh-CN" altLang="en-US" dirty="0">
                <a:solidFill>
                  <a:schemeClr val="accent2"/>
                </a:solidFill>
              </a:rPr>
              <a:t>或阅读教材上的程序。</a:t>
            </a:r>
          </a:p>
          <a:p>
            <a:endParaRPr lang="en-US" altLang="zh-CN" dirty="0">
              <a:solidFill>
                <a:schemeClr val="accent2"/>
              </a:solidFill>
            </a:endParaRPr>
          </a:p>
        </p:txBody>
      </p:sp>
      <p:grpSp>
        <p:nvGrpSpPr>
          <p:cNvPr id="107533" name="Group 13"/>
          <p:cNvGrpSpPr>
            <a:grpSpLocks/>
          </p:cNvGrpSpPr>
          <p:nvPr/>
        </p:nvGrpSpPr>
        <p:grpSpPr bwMode="auto">
          <a:xfrm>
            <a:off x="4876800" y="2497138"/>
            <a:ext cx="3113088" cy="2532062"/>
            <a:chOff x="96" y="1296"/>
            <a:chExt cx="1961" cy="1595"/>
          </a:xfrm>
        </p:grpSpPr>
        <p:sp>
          <p:nvSpPr>
            <p:cNvPr id="107525" name="Text Box 5"/>
            <p:cNvSpPr txBox="1">
              <a:spLocks noChangeArrowheads="1"/>
            </p:cNvSpPr>
            <p:nvPr/>
          </p:nvSpPr>
          <p:spPr bwMode="auto">
            <a:xfrm>
              <a:off x="720" y="1920"/>
              <a:ext cx="801"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Point  </a:t>
              </a:r>
            </a:p>
          </p:txBody>
        </p:sp>
        <p:sp>
          <p:nvSpPr>
            <p:cNvPr id="107526" name="Text Box 6"/>
            <p:cNvSpPr txBox="1">
              <a:spLocks noChangeArrowheads="1"/>
            </p:cNvSpPr>
            <p:nvPr/>
          </p:nvSpPr>
          <p:spPr bwMode="auto">
            <a:xfrm>
              <a:off x="96" y="2547"/>
              <a:ext cx="106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Rectangle</a:t>
              </a:r>
            </a:p>
          </p:txBody>
        </p:sp>
        <p:sp>
          <p:nvSpPr>
            <p:cNvPr id="107527" name="Line 7"/>
            <p:cNvSpPr>
              <a:spLocks noChangeShapeType="1"/>
            </p:cNvSpPr>
            <p:nvPr/>
          </p:nvSpPr>
          <p:spPr bwMode="auto">
            <a:xfrm flipH="1" flipV="1">
              <a:off x="1152" y="1629"/>
              <a:ext cx="0" cy="291"/>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8" name="Text Box 8"/>
            <p:cNvSpPr txBox="1">
              <a:spLocks noChangeArrowheads="1"/>
            </p:cNvSpPr>
            <p:nvPr/>
          </p:nvSpPr>
          <p:spPr bwMode="auto">
            <a:xfrm>
              <a:off x="1296" y="2558"/>
              <a:ext cx="761"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Circle </a:t>
              </a:r>
            </a:p>
          </p:txBody>
        </p:sp>
        <p:sp>
          <p:nvSpPr>
            <p:cNvPr id="107529" name="Text Box 9"/>
            <p:cNvSpPr txBox="1">
              <a:spLocks noChangeArrowheads="1"/>
            </p:cNvSpPr>
            <p:nvPr/>
          </p:nvSpPr>
          <p:spPr bwMode="auto">
            <a:xfrm>
              <a:off x="560" y="1296"/>
              <a:ext cx="1156"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    Shape    </a:t>
              </a:r>
            </a:p>
          </p:txBody>
        </p:sp>
        <p:sp>
          <p:nvSpPr>
            <p:cNvPr id="107531" name="Line 11"/>
            <p:cNvSpPr>
              <a:spLocks noChangeShapeType="1"/>
            </p:cNvSpPr>
            <p:nvPr/>
          </p:nvSpPr>
          <p:spPr bwMode="auto">
            <a:xfrm flipH="1" flipV="1">
              <a:off x="1440" y="2256"/>
              <a:ext cx="0" cy="28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2" name="Line 12"/>
            <p:cNvSpPr>
              <a:spLocks noChangeShapeType="1"/>
            </p:cNvSpPr>
            <p:nvPr/>
          </p:nvSpPr>
          <p:spPr bwMode="auto">
            <a:xfrm flipH="1" flipV="1">
              <a:off x="938" y="2256"/>
              <a:ext cx="0" cy="28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7534" name="Text Box 14"/>
          <p:cNvSpPr txBox="1">
            <a:spLocks noChangeArrowheads="1"/>
          </p:cNvSpPr>
          <p:nvPr/>
        </p:nvSpPr>
        <p:spPr bwMode="auto">
          <a:xfrm>
            <a:off x="609600" y="4478338"/>
            <a:ext cx="3398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重点讲解，见下页：</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34"/>
                                        </p:tgtEl>
                                        <p:attrNameLst>
                                          <p:attrName>style.visibility</p:attrName>
                                        </p:attrNameLst>
                                      </p:cBhvr>
                                      <p:to>
                                        <p:strVal val="visible"/>
                                      </p:to>
                                    </p:set>
                                    <p:anim calcmode="lin" valueType="num">
                                      <p:cBhvr additive="base">
                                        <p:cTn id="7" dur="500" fill="hold"/>
                                        <p:tgtEl>
                                          <p:spTgt spid="107534"/>
                                        </p:tgtEl>
                                        <p:attrNameLst>
                                          <p:attrName>ppt_x</p:attrName>
                                        </p:attrNameLst>
                                      </p:cBhvr>
                                      <p:tavLst>
                                        <p:tav tm="0">
                                          <p:val>
                                            <p:strVal val="0-#ppt_w/2"/>
                                          </p:val>
                                        </p:tav>
                                        <p:tav tm="100000">
                                          <p:val>
                                            <p:strVal val="#ppt_x"/>
                                          </p:val>
                                        </p:tav>
                                      </p:tavLst>
                                    </p:anim>
                                    <p:anim calcmode="lin" valueType="num">
                                      <p:cBhvr additive="base">
                                        <p:cTn id="8" dur="500" fill="hold"/>
                                        <p:tgtEl>
                                          <p:spTgt spid="107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26"/>
          <p:cNvSpPr>
            <a:spLocks noChangeArrowheads="1"/>
          </p:cNvSpPr>
          <p:nvPr/>
        </p:nvSpPr>
        <p:spPr bwMode="auto">
          <a:xfrm>
            <a:off x="76200" y="44624"/>
            <a:ext cx="914400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dirty="0"/>
              <a:t>double </a:t>
            </a:r>
            <a:r>
              <a:rPr lang="en-US" altLang="zh-CN" dirty="0" err="1"/>
              <a:t>CalcArea</a:t>
            </a:r>
            <a:r>
              <a:rPr lang="en-US" altLang="zh-CN" dirty="0"/>
              <a:t>(</a:t>
            </a:r>
            <a:r>
              <a:rPr lang="en-US" altLang="zh-CN" dirty="0">
                <a:solidFill>
                  <a:srgbClr val="FF0000"/>
                </a:solidFill>
              </a:rPr>
              <a:t>Shape &amp;s</a:t>
            </a:r>
            <a:r>
              <a:rPr lang="en-US" altLang="zh-CN" dirty="0"/>
              <a:t>)</a:t>
            </a:r>
          </a:p>
          <a:p>
            <a:pPr algn="just"/>
            <a:r>
              <a:rPr lang="en-US" altLang="zh-CN" dirty="0"/>
              <a:t>{ return(</a:t>
            </a:r>
            <a:r>
              <a:rPr lang="en-US" altLang="zh-CN" dirty="0" err="1">
                <a:solidFill>
                  <a:srgbClr val="FF0000"/>
                </a:solidFill>
              </a:rPr>
              <a:t>s.</a:t>
            </a:r>
            <a:r>
              <a:rPr lang="en-US" altLang="zh-CN" dirty="0" err="1"/>
              <a:t>Area</a:t>
            </a:r>
            <a:r>
              <a:rPr lang="en-US" altLang="zh-CN" dirty="0"/>
              <a:t>( )); } </a:t>
            </a:r>
            <a:r>
              <a:rPr lang="en-US" altLang="zh-CN" dirty="0">
                <a:solidFill>
                  <a:schemeClr val="accent2"/>
                </a:solidFill>
              </a:rPr>
              <a:t>//</a:t>
            </a:r>
            <a:r>
              <a:rPr lang="zh-CN" altLang="en-US" dirty="0">
                <a:solidFill>
                  <a:schemeClr val="accent2"/>
                </a:solidFill>
              </a:rPr>
              <a:t>通过基类对象的引用实现动态多态</a:t>
            </a:r>
          </a:p>
          <a:p>
            <a:pPr algn="just">
              <a:spcBef>
                <a:spcPct val="50000"/>
              </a:spcBef>
            </a:pPr>
            <a:r>
              <a:rPr lang="en-US" altLang="zh-CN" dirty="0"/>
              <a:t>void </a:t>
            </a:r>
            <a:r>
              <a:rPr lang="en-US" altLang="zh-CN" dirty="0" err="1"/>
              <a:t>DrawShape</a:t>
            </a:r>
            <a:r>
              <a:rPr lang="en-US" altLang="zh-CN" dirty="0"/>
              <a:t>(</a:t>
            </a:r>
            <a:r>
              <a:rPr lang="en-US" altLang="zh-CN" dirty="0">
                <a:solidFill>
                  <a:srgbClr val="FF0000"/>
                </a:solidFill>
              </a:rPr>
              <a:t>Shape *</a:t>
            </a:r>
            <a:r>
              <a:rPr lang="en-US" altLang="zh-CN" dirty="0" err="1">
                <a:solidFill>
                  <a:srgbClr val="FF0000"/>
                </a:solidFill>
              </a:rPr>
              <a:t>sp</a:t>
            </a:r>
            <a:r>
              <a:rPr lang="en-US" altLang="zh-CN" dirty="0"/>
              <a:t>)</a:t>
            </a:r>
          </a:p>
          <a:p>
            <a:pPr algn="just"/>
            <a:r>
              <a:rPr lang="en-US" altLang="zh-CN" dirty="0"/>
              <a:t>{ </a:t>
            </a:r>
            <a:r>
              <a:rPr lang="en-US" altLang="zh-CN" dirty="0" err="1">
                <a:solidFill>
                  <a:srgbClr val="FF0000"/>
                </a:solidFill>
              </a:rPr>
              <a:t>sp</a:t>
            </a:r>
            <a:r>
              <a:rPr lang="en-US" altLang="zh-CN" dirty="0">
                <a:solidFill>
                  <a:srgbClr val="FF0000"/>
                </a:solidFill>
              </a:rPr>
              <a:t>-&gt;</a:t>
            </a:r>
            <a:r>
              <a:rPr lang="en-US" altLang="zh-CN" dirty="0"/>
              <a:t>Draw( ); }  </a:t>
            </a:r>
            <a:r>
              <a:rPr lang="en-US" altLang="zh-CN" dirty="0">
                <a:solidFill>
                  <a:schemeClr val="accent2"/>
                </a:solidFill>
              </a:rPr>
              <a:t>// </a:t>
            </a:r>
            <a:r>
              <a:rPr lang="zh-CN" altLang="en-US" dirty="0">
                <a:solidFill>
                  <a:schemeClr val="accent2"/>
                </a:solidFill>
              </a:rPr>
              <a:t>通过基类对象的指针实现动态多态</a:t>
            </a:r>
            <a:r>
              <a:rPr lang="zh-CN" altLang="en-US" dirty="0"/>
              <a:t> </a:t>
            </a:r>
          </a:p>
          <a:p>
            <a:pPr algn="just">
              <a:spcBef>
                <a:spcPct val="50000"/>
              </a:spcBef>
            </a:pPr>
            <a:r>
              <a:rPr lang="en-US" altLang="zh-CN" dirty="0" err="1" smtClean="0"/>
              <a:t>int</a:t>
            </a:r>
            <a:r>
              <a:rPr lang="en-US" altLang="zh-CN" dirty="0" smtClean="0"/>
              <a:t> </a:t>
            </a:r>
            <a:r>
              <a:rPr lang="en-US" altLang="zh-CN" dirty="0"/>
              <a:t>main( )</a:t>
            </a:r>
          </a:p>
          <a:p>
            <a:pPr algn="just"/>
            <a:r>
              <a:rPr lang="en-US" altLang="zh-CN" dirty="0"/>
              <a:t>{	Point p(1, 2);</a:t>
            </a:r>
          </a:p>
          <a:p>
            <a:pPr algn="just"/>
            <a:r>
              <a:rPr lang="en-US" altLang="zh-CN" dirty="0"/>
              <a:t>	Rectangle r(0, 0, 1, 1);</a:t>
            </a:r>
          </a:p>
          <a:p>
            <a:pPr algn="just"/>
            <a:r>
              <a:rPr lang="en-US" altLang="zh-CN" dirty="0"/>
              <a:t>	Circle c(0, 0, 1);</a:t>
            </a:r>
          </a:p>
          <a:p>
            <a:pPr algn="just"/>
            <a:r>
              <a:rPr lang="en-US" altLang="zh-CN" dirty="0"/>
              <a:t>	</a:t>
            </a:r>
            <a:r>
              <a:rPr lang="en-US" altLang="zh-CN" dirty="0" err="1"/>
              <a:t>cout</a:t>
            </a:r>
            <a:r>
              <a:rPr lang="en-US" altLang="zh-CN" dirty="0"/>
              <a:t>&lt;&lt;</a:t>
            </a:r>
            <a:r>
              <a:rPr lang="en-US" altLang="zh-CN" dirty="0" err="1"/>
              <a:t>CalcArea</a:t>
            </a:r>
            <a:r>
              <a:rPr lang="en-US" altLang="zh-CN" dirty="0"/>
              <a:t>(</a:t>
            </a:r>
            <a:r>
              <a:rPr lang="en-US" altLang="zh-CN" dirty="0">
                <a:solidFill>
                  <a:srgbClr val="FF0000"/>
                </a:solidFill>
              </a:rPr>
              <a:t>p</a:t>
            </a:r>
            <a:r>
              <a:rPr lang="en-US" altLang="zh-CN" dirty="0"/>
              <a:t>)&lt;&lt;'\t'&lt;&lt;</a:t>
            </a:r>
            <a:r>
              <a:rPr lang="en-US" altLang="zh-CN" dirty="0" err="1"/>
              <a:t>CalcArea</a:t>
            </a:r>
            <a:r>
              <a:rPr lang="en-US" altLang="zh-CN" dirty="0"/>
              <a:t>(</a:t>
            </a:r>
            <a:r>
              <a:rPr lang="en-US" altLang="zh-CN" dirty="0">
                <a:solidFill>
                  <a:srgbClr val="FF0000"/>
                </a:solidFill>
              </a:rPr>
              <a:t>r</a:t>
            </a:r>
            <a:r>
              <a:rPr lang="en-US" altLang="zh-CN" dirty="0"/>
              <a:t>)&lt;&lt;'\t'</a:t>
            </a:r>
          </a:p>
          <a:p>
            <a:pPr algn="just"/>
            <a:r>
              <a:rPr lang="en-US" altLang="zh-CN" dirty="0"/>
              <a:t>                 &lt;&lt;</a:t>
            </a:r>
            <a:r>
              <a:rPr lang="en-US" altLang="zh-CN" dirty="0" err="1"/>
              <a:t>CalcArea</a:t>
            </a:r>
            <a:r>
              <a:rPr lang="en-US" altLang="zh-CN" dirty="0"/>
              <a:t>(</a:t>
            </a:r>
            <a:r>
              <a:rPr lang="en-US" altLang="zh-CN" dirty="0">
                <a:solidFill>
                  <a:srgbClr val="FF0000"/>
                </a:solidFill>
              </a:rPr>
              <a:t>c</a:t>
            </a:r>
            <a:r>
              <a:rPr lang="en-US" altLang="zh-CN" dirty="0"/>
              <a:t>)&lt;&lt;'\n';</a:t>
            </a:r>
          </a:p>
          <a:p>
            <a:pPr algn="just"/>
            <a:r>
              <a:rPr lang="en-US" altLang="zh-CN" dirty="0"/>
              <a:t>	</a:t>
            </a:r>
            <a:r>
              <a:rPr lang="en-US" altLang="zh-CN" dirty="0" err="1"/>
              <a:t>DrawShape</a:t>
            </a:r>
            <a:r>
              <a:rPr lang="en-US" altLang="zh-CN" dirty="0"/>
              <a:t>(</a:t>
            </a:r>
            <a:r>
              <a:rPr lang="en-US" altLang="zh-CN" dirty="0">
                <a:solidFill>
                  <a:srgbClr val="FF0000"/>
                </a:solidFill>
              </a:rPr>
              <a:t>&amp;p</a:t>
            </a:r>
            <a:r>
              <a:rPr lang="en-US" altLang="zh-CN" dirty="0"/>
              <a:t>);</a:t>
            </a:r>
          </a:p>
          <a:p>
            <a:pPr algn="just"/>
            <a:r>
              <a:rPr lang="en-US" altLang="zh-CN" dirty="0"/>
              <a:t>	</a:t>
            </a:r>
            <a:r>
              <a:rPr lang="en-US" altLang="zh-CN" dirty="0" err="1"/>
              <a:t>DrawShape</a:t>
            </a:r>
            <a:r>
              <a:rPr lang="en-US" altLang="zh-CN" dirty="0"/>
              <a:t>(</a:t>
            </a:r>
            <a:r>
              <a:rPr lang="en-US" altLang="zh-CN" dirty="0">
                <a:solidFill>
                  <a:srgbClr val="FF0000"/>
                </a:solidFill>
              </a:rPr>
              <a:t>&amp;r</a:t>
            </a:r>
            <a:r>
              <a:rPr lang="en-US" altLang="zh-CN" dirty="0"/>
              <a:t>);</a:t>
            </a:r>
          </a:p>
          <a:p>
            <a:pPr algn="just"/>
            <a:r>
              <a:rPr lang="en-US" altLang="zh-CN" dirty="0"/>
              <a:t>	</a:t>
            </a:r>
            <a:r>
              <a:rPr lang="en-US" altLang="zh-CN" dirty="0" err="1"/>
              <a:t>DrawShape</a:t>
            </a:r>
            <a:r>
              <a:rPr lang="en-US" altLang="zh-CN" dirty="0"/>
              <a:t>(</a:t>
            </a:r>
            <a:r>
              <a:rPr lang="en-US" altLang="zh-CN" dirty="0">
                <a:solidFill>
                  <a:srgbClr val="FF0000"/>
                </a:solidFill>
              </a:rPr>
              <a:t>&amp;c</a:t>
            </a:r>
            <a:r>
              <a:rPr lang="en-US" altLang="zh-CN" dirty="0" smtClean="0"/>
              <a:t>);</a:t>
            </a:r>
          </a:p>
          <a:p>
            <a:pPr algn="just"/>
            <a:r>
              <a:rPr lang="en-US" altLang="zh-CN" dirty="0" smtClean="0"/>
              <a:t>	return </a:t>
            </a:r>
            <a:r>
              <a:rPr lang="en-US" altLang="zh-CN" dirty="0"/>
              <a:t>0;</a:t>
            </a:r>
          </a:p>
          <a:p>
            <a:pPr algn="just"/>
            <a:r>
              <a:rPr lang="en-US" altLang="zh-CN" dirty="0"/>
              <a:t>}</a:t>
            </a:r>
          </a:p>
        </p:txBody>
      </p:sp>
      <p:sp>
        <p:nvSpPr>
          <p:cNvPr id="108547" name="Text Box 1027"/>
          <p:cNvSpPr txBox="1">
            <a:spLocks noChangeArrowheads="1"/>
          </p:cNvSpPr>
          <p:nvPr/>
        </p:nvSpPr>
        <p:spPr bwMode="auto">
          <a:xfrm>
            <a:off x="5181600" y="53340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运行结果是？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p:tgtEl>
                                          <p:spTgt spid="108547"/>
                                        </p:tgtEl>
                                        <p:attrNameLst>
                                          <p:attrName>ppt_y</p:attrName>
                                        </p:attrNameLst>
                                      </p:cBhvr>
                                      <p:tavLst>
                                        <p:tav tm="0">
                                          <p:val>
                                            <p:strVal val="#ppt_y+#ppt_h*1.125000"/>
                                          </p:val>
                                        </p:tav>
                                        <p:tav tm="100000">
                                          <p:val>
                                            <p:strVal val="#ppt_y"/>
                                          </p:val>
                                        </p:tav>
                                      </p:tavLst>
                                    </p:anim>
                                    <p:animEffect transition="in" filter="wipe(up)">
                                      <p:cBhvr>
                                        <p:cTn id="8"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09550" y="-9525"/>
            <a:ext cx="885825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class Complex</a:t>
            </a:r>
          </a:p>
          <a:p>
            <a:r>
              <a:rPr lang="en-US" altLang="zh-CN" dirty="0"/>
              <a:t>{     float  Real, Image;</a:t>
            </a:r>
          </a:p>
          <a:p>
            <a:r>
              <a:rPr lang="en-US" altLang="zh-CN" dirty="0"/>
              <a:t>public: ...</a:t>
            </a:r>
          </a:p>
          <a:p>
            <a:r>
              <a:rPr lang="en-US" altLang="zh-CN" dirty="0"/>
              <a:t>   Complex </a:t>
            </a:r>
            <a:r>
              <a:rPr lang="en-US" altLang="zh-CN" dirty="0">
                <a:solidFill>
                  <a:schemeClr val="accent2"/>
                </a:solidFill>
              </a:rPr>
              <a:t>operator +</a:t>
            </a:r>
            <a:r>
              <a:rPr lang="en-US" altLang="zh-CN" dirty="0"/>
              <a:t>(</a:t>
            </a:r>
            <a:r>
              <a:rPr lang="en-US" altLang="zh-CN" dirty="0" err="1">
                <a:ea typeface="宋体" pitchFamily="2" charset="-122"/>
              </a:rPr>
              <a:t>const</a:t>
            </a:r>
            <a:r>
              <a:rPr lang="en-US" altLang="zh-CN" dirty="0">
                <a:ea typeface="宋体" pitchFamily="2" charset="-122"/>
              </a:rPr>
              <a:t> </a:t>
            </a:r>
            <a:r>
              <a:rPr lang="en-US" altLang="zh-CN" dirty="0"/>
              <a:t>Complex &amp;c);	</a:t>
            </a:r>
          </a:p>
          <a:p>
            <a:r>
              <a:rPr lang="en-US" altLang="zh-CN" dirty="0"/>
              <a:t>   Complex </a:t>
            </a:r>
            <a:r>
              <a:rPr lang="en-US" altLang="zh-CN" dirty="0">
                <a:solidFill>
                  <a:schemeClr val="accent2"/>
                </a:solidFill>
              </a:rPr>
              <a:t>operator +</a:t>
            </a:r>
            <a:r>
              <a:rPr lang="en-US" altLang="zh-CN" dirty="0"/>
              <a:t>(double);</a:t>
            </a:r>
          </a:p>
          <a:p>
            <a:r>
              <a:rPr lang="en-US" altLang="zh-CN" dirty="0">
                <a:ea typeface="宋体" pitchFamily="2" charset="-122"/>
              </a:rPr>
              <a:t>   Complex </a:t>
            </a:r>
            <a:r>
              <a:rPr lang="en-US" altLang="zh-CN" dirty="0">
                <a:solidFill>
                  <a:schemeClr val="accent2"/>
                </a:solidFill>
                <a:ea typeface="宋体" pitchFamily="2" charset="-122"/>
              </a:rPr>
              <a:t>operator-</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Complex &amp;c); </a:t>
            </a:r>
          </a:p>
          <a:p>
            <a:r>
              <a:rPr lang="en-US" altLang="zh-CN" dirty="0">
                <a:ea typeface="宋体" pitchFamily="2" charset="-122"/>
              </a:rPr>
              <a:t>   Complex </a:t>
            </a:r>
            <a:r>
              <a:rPr lang="en-US" altLang="zh-CN" dirty="0">
                <a:solidFill>
                  <a:schemeClr val="accent2"/>
                </a:solidFill>
                <a:ea typeface="宋体" pitchFamily="2" charset="-122"/>
              </a:rPr>
              <a:t>operator-</a:t>
            </a:r>
            <a:r>
              <a:rPr lang="en-US" altLang="zh-CN" dirty="0">
                <a:ea typeface="宋体" pitchFamily="2" charset="-122"/>
              </a:rPr>
              <a:t>(double);  </a:t>
            </a:r>
          </a:p>
          <a:p>
            <a:r>
              <a:rPr lang="en-US" altLang="zh-CN" dirty="0">
                <a:ea typeface="宋体" pitchFamily="2" charset="-122"/>
              </a:rPr>
              <a:t>   Complex </a:t>
            </a:r>
            <a:r>
              <a:rPr lang="en-US" altLang="zh-CN" dirty="0">
                <a:solidFill>
                  <a:schemeClr val="accent2"/>
                </a:solidFill>
                <a:ea typeface="宋体" pitchFamily="2" charset="-122"/>
              </a:rPr>
              <a:t>operator-</a:t>
            </a:r>
            <a:r>
              <a:rPr lang="en-US" altLang="zh-CN" dirty="0">
                <a:ea typeface="宋体" pitchFamily="2" charset="-122"/>
              </a:rPr>
              <a:t>(void); </a:t>
            </a:r>
          </a:p>
          <a:p>
            <a:r>
              <a:rPr lang="en-US" altLang="zh-CN" dirty="0"/>
              <a:t>......   };</a:t>
            </a:r>
          </a:p>
          <a:p>
            <a:r>
              <a:rPr lang="en-US" altLang="zh-CN" dirty="0">
                <a:solidFill>
                  <a:srgbClr val="CC0000"/>
                </a:solidFill>
              </a:rPr>
              <a:t>Complex  Complex::</a:t>
            </a:r>
            <a:r>
              <a:rPr lang="en-US" altLang="zh-CN" dirty="0">
                <a:solidFill>
                  <a:schemeClr val="accent2"/>
                </a:solidFill>
              </a:rPr>
              <a:t>operator +</a:t>
            </a:r>
            <a:r>
              <a:rPr lang="en-US" altLang="zh-CN" dirty="0">
                <a:ea typeface="宋体" pitchFamily="2" charset="-122"/>
              </a:rPr>
              <a:t>(</a:t>
            </a:r>
            <a:r>
              <a:rPr lang="en-US" altLang="zh-CN" dirty="0" err="1">
                <a:solidFill>
                  <a:srgbClr val="CC0000"/>
                </a:solidFill>
                <a:ea typeface="宋体" pitchFamily="2" charset="-122"/>
              </a:rPr>
              <a:t>const</a:t>
            </a:r>
            <a:r>
              <a:rPr lang="en-US" altLang="zh-CN" dirty="0">
                <a:solidFill>
                  <a:srgbClr val="CC0000"/>
                </a:solidFill>
                <a:ea typeface="宋体" pitchFamily="2" charset="-122"/>
              </a:rPr>
              <a:t> </a:t>
            </a:r>
            <a:r>
              <a:rPr lang="en-US" altLang="zh-CN" dirty="0">
                <a:solidFill>
                  <a:srgbClr val="CC0000"/>
                </a:solidFill>
              </a:rPr>
              <a:t>Complex &amp;c</a:t>
            </a:r>
            <a:r>
              <a:rPr lang="en-US" altLang="zh-CN" dirty="0">
                <a:ea typeface="宋体" pitchFamily="2" charset="-122"/>
              </a:rPr>
              <a:t>)</a:t>
            </a:r>
          </a:p>
          <a:p>
            <a:r>
              <a:rPr lang="en-US" altLang="zh-CN" dirty="0"/>
              <a:t>{      return   Complex (</a:t>
            </a:r>
            <a:r>
              <a:rPr lang="en-US" altLang="zh-CN" dirty="0" err="1"/>
              <a:t>Real+c.Real</a:t>
            </a:r>
            <a:r>
              <a:rPr lang="en-US" altLang="zh-CN" dirty="0"/>
              <a:t>, </a:t>
            </a:r>
            <a:r>
              <a:rPr lang="en-US" altLang="zh-CN" dirty="0" err="1"/>
              <a:t>Image+c.Image</a:t>
            </a:r>
            <a:r>
              <a:rPr lang="en-US" altLang="zh-CN" dirty="0"/>
              <a:t>);     }</a:t>
            </a:r>
          </a:p>
          <a:p>
            <a:r>
              <a:rPr lang="en-US" altLang="zh-CN" dirty="0">
                <a:solidFill>
                  <a:srgbClr val="CC0000"/>
                </a:solidFill>
                <a:ea typeface="宋体" pitchFamily="2" charset="-122"/>
              </a:rPr>
              <a:t>Complex Complex::</a:t>
            </a:r>
            <a:r>
              <a:rPr lang="en-US" altLang="zh-CN" dirty="0">
                <a:solidFill>
                  <a:schemeClr val="accent2"/>
                </a:solidFill>
                <a:ea typeface="宋体" pitchFamily="2" charset="-122"/>
              </a:rPr>
              <a:t>operator +</a:t>
            </a:r>
            <a:r>
              <a:rPr lang="en-US" altLang="zh-CN" dirty="0">
                <a:ea typeface="宋体" pitchFamily="2" charset="-122"/>
              </a:rPr>
              <a:t>(</a:t>
            </a:r>
            <a:r>
              <a:rPr lang="en-US" altLang="zh-CN" dirty="0">
                <a:solidFill>
                  <a:srgbClr val="CC0000"/>
                </a:solidFill>
                <a:ea typeface="宋体" pitchFamily="2" charset="-122"/>
              </a:rPr>
              <a:t>double r</a:t>
            </a:r>
            <a:r>
              <a:rPr lang="en-US" altLang="zh-CN" dirty="0">
                <a:ea typeface="宋体" pitchFamily="2" charset="-122"/>
              </a:rPr>
              <a:t>)  </a:t>
            </a:r>
          </a:p>
          <a:p>
            <a:r>
              <a:rPr lang="en-US" altLang="zh-CN" dirty="0">
                <a:ea typeface="宋体" pitchFamily="2" charset="-122"/>
              </a:rPr>
              <a:t>{     return Complex(</a:t>
            </a:r>
            <a:r>
              <a:rPr lang="en-US" altLang="zh-CN" dirty="0" err="1">
                <a:ea typeface="宋体" pitchFamily="2" charset="-122"/>
              </a:rPr>
              <a:t>Real+r</a:t>
            </a:r>
            <a:r>
              <a:rPr lang="en-US" altLang="zh-CN" dirty="0">
                <a:ea typeface="宋体" pitchFamily="2" charset="-122"/>
              </a:rPr>
              <a:t>, Image);     }</a:t>
            </a:r>
          </a:p>
          <a:p>
            <a:r>
              <a:rPr lang="en-US" altLang="zh-CN" dirty="0">
                <a:solidFill>
                  <a:srgbClr val="CC0000"/>
                </a:solidFill>
                <a:ea typeface="宋体" pitchFamily="2" charset="-122"/>
              </a:rPr>
              <a:t>Complex Complex::</a:t>
            </a:r>
            <a:r>
              <a:rPr lang="en-US" altLang="zh-CN" dirty="0">
                <a:ea typeface="宋体" pitchFamily="2" charset="-122"/>
              </a:rPr>
              <a:t>operator-(</a:t>
            </a:r>
            <a:r>
              <a:rPr lang="en-US" altLang="zh-CN" dirty="0">
                <a:solidFill>
                  <a:srgbClr val="CC0000"/>
                </a:solidFill>
                <a:ea typeface="宋体" pitchFamily="2" charset="-122"/>
              </a:rPr>
              <a:t>void</a:t>
            </a:r>
            <a:r>
              <a:rPr lang="en-US" altLang="zh-CN" dirty="0">
                <a:ea typeface="宋体" pitchFamily="2" charset="-122"/>
              </a:rPr>
              <a:t>) </a:t>
            </a:r>
          </a:p>
          <a:p>
            <a:r>
              <a:rPr lang="en-US" altLang="zh-CN" dirty="0">
                <a:ea typeface="宋体" pitchFamily="2" charset="-122"/>
              </a:rPr>
              <a:t>{ 	return Complex(-Real, -Image);   }   ……</a:t>
            </a:r>
          </a:p>
        </p:txBody>
      </p:sp>
      <p:sp>
        <p:nvSpPr>
          <p:cNvPr id="39947" name="Line 11"/>
          <p:cNvSpPr>
            <a:spLocks noChangeShapeType="1"/>
          </p:cNvSpPr>
          <p:nvPr/>
        </p:nvSpPr>
        <p:spPr bwMode="auto">
          <a:xfrm>
            <a:off x="2057400" y="1752600"/>
            <a:ext cx="4572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8" name="Line 12"/>
          <p:cNvSpPr>
            <a:spLocks noChangeShapeType="1"/>
          </p:cNvSpPr>
          <p:nvPr/>
        </p:nvSpPr>
        <p:spPr bwMode="auto">
          <a:xfrm>
            <a:off x="2057400" y="2209800"/>
            <a:ext cx="2743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9" name="Line 13"/>
          <p:cNvSpPr>
            <a:spLocks noChangeShapeType="1"/>
          </p:cNvSpPr>
          <p:nvPr/>
        </p:nvSpPr>
        <p:spPr bwMode="auto">
          <a:xfrm>
            <a:off x="2057400" y="3505200"/>
            <a:ext cx="2209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381000" y="304800"/>
            <a:ext cx="786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有关纯虚函数和抽象类的使用，说明如下：</a:t>
            </a:r>
          </a:p>
        </p:txBody>
      </p:sp>
      <p:sp>
        <p:nvSpPr>
          <p:cNvPr id="134147" name="Text Box 3"/>
          <p:cNvSpPr txBox="1">
            <a:spLocks noChangeArrowheads="1"/>
          </p:cNvSpPr>
          <p:nvPr/>
        </p:nvSpPr>
        <p:spPr bwMode="auto">
          <a:xfrm>
            <a:off x="250825" y="1052513"/>
            <a:ext cx="8686800"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a:t>
            </a:r>
            <a:r>
              <a:rPr lang="en-US" altLang="zh-CN"/>
              <a:t>1</a:t>
            </a:r>
            <a:r>
              <a:rPr lang="zh-CN" altLang="en-US"/>
              <a:t>）抽象类只能做派生类的基类。不能定义抽象类的对象。</a:t>
            </a:r>
          </a:p>
          <a:p>
            <a:pPr>
              <a:spcBef>
                <a:spcPct val="50000"/>
              </a:spcBef>
            </a:pPr>
            <a:r>
              <a:rPr lang="zh-CN" altLang="en-US"/>
              <a:t>（</a:t>
            </a:r>
            <a:r>
              <a:rPr lang="en-US" altLang="zh-CN"/>
              <a:t>2</a:t>
            </a:r>
            <a:r>
              <a:rPr lang="zh-CN" altLang="en-US"/>
              <a:t>）若派生类实现了基类所有的纯虚函数，则派生类  就不再是抽象类了。若派生类没有实现基类所有的纯虚函数，则派生类依然是抽象类。</a:t>
            </a:r>
          </a:p>
          <a:p>
            <a:pPr>
              <a:spcBef>
                <a:spcPct val="50000"/>
              </a:spcBef>
            </a:pPr>
            <a:r>
              <a:rPr lang="zh-CN" altLang="en-US"/>
              <a:t>（</a:t>
            </a:r>
            <a:r>
              <a:rPr lang="en-US" altLang="zh-CN"/>
              <a:t>3</a:t>
            </a:r>
            <a:r>
              <a:rPr lang="zh-CN" altLang="en-US"/>
              <a:t>）从一般正常使用的角度下情况下，纯虚函数没有函数体。从语法的角度上说，纯虚函数可以给出函数体。 </a:t>
            </a:r>
          </a:p>
          <a:p>
            <a:endParaRPr lang="en-US" altLang="zh-CN"/>
          </a:p>
        </p:txBody>
      </p:sp>
      <p:sp>
        <p:nvSpPr>
          <p:cNvPr id="134148" name="Text Box 4"/>
          <p:cNvSpPr txBox="1">
            <a:spLocks noChangeArrowheads="1"/>
          </p:cNvSpPr>
          <p:nvPr/>
        </p:nvSpPr>
        <p:spPr bwMode="auto">
          <a:xfrm>
            <a:off x="395288" y="5240338"/>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13.28]  </a:t>
            </a:r>
            <a:r>
              <a:rPr lang="zh-CN" altLang="en-US" dirty="0"/>
              <a:t>给出纯虚函数的函数体。 </a:t>
            </a:r>
            <a:endParaRPr lang="zh-CN" altLang="en-US" dirty="0">
              <a:solidFill>
                <a:srgbClr val="CC0000"/>
              </a:solidFill>
            </a:endParaRPr>
          </a:p>
          <a:p>
            <a:r>
              <a:rPr lang="zh-CN" altLang="en-US" dirty="0"/>
              <a:t>见 “第</a:t>
            </a:r>
            <a:r>
              <a:rPr lang="en-US" altLang="zh-CN" dirty="0"/>
              <a:t>13</a:t>
            </a:r>
            <a:r>
              <a:rPr lang="zh-CN" altLang="en-US" dirty="0"/>
              <a:t>章 多态性</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strips(downRight)">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strips(downRight)">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strips(downRight)">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34148"/>
                                        </p:tgtEl>
                                        <p:attrNameLst>
                                          <p:attrName>style.visibility</p:attrName>
                                        </p:attrNameLst>
                                      </p:cBhvr>
                                      <p:to>
                                        <p:strVal val="visible"/>
                                      </p:to>
                                    </p:set>
                                    <p:animEffect transition="in" filter="strips(downLeft)">
                                      <p:cBhvr>
                                        <p:cTn id="22"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P spid="13414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2057400" y="2757488"/>
            <a:ext cx="4953000" cy="519112"/>
            <a:chOff x="1296" y="1824"/>
            <a:chExt cx="3120" cy="327"/>
          </a:xfrm>
        </p:grpSpPr>
        <p:sp>
          <p:nvSpPr>
            <p:cNvPr id="3075" name="Text Box 3"/>
            <p:cNvSpPr txBox="1">
              <a:spLocks noChangeArrowheads="1"/>
            </p:cNvSpPr>
            <p:nvPr/>
          </p:nvSpPr>
          <p:spPr bwMode="auto">
            <a:xfrm>
              <a:off x="2332" y="182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宋体" pitchFamily="2" charset="-122"/>
                </a:rPr>
                <a:t>本章完</a:t>
              </a:r>
            </a:p>
          </p:txBody>
        </p:sp>
        <p:sp>
          <p:nvSpPr>
            <p:cNvPr id="3076" name="Line 4"/>
            <p:cNvSpPr>
              <a:spLocks noChangeShapeType="1"/>
            </p:cNvSpPr>
            <p:nvPr/>
          </p:nvSpPr>
          <p:spPr bwMode="auto">
            <a:xfrm>
              <a:off x="1296" y="201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7" name="Line 5"/>
            <p:cNvSpPr>
              <a:spLocks noChangeShapeType="1"/>
            </p:cNvSpPr>
            <p:nvPr/>
          </p:nvSpPr>
          <p:spPr bwMode="auto">
            <a:xfrm>
              <a:off x="3264" y="201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050"/>
          <p:cNvSpPr txBox="1">
            <a:spLocks noChangeArrowheads="1"/>
          </p:cNvSpPr>
          <p:nvPr/>
        </p:nvSpPr>
        <p:spPr bwMode="auto">
          <a:xfrm>
            <a:off x="0" y="49213"/>
            <a:ext cx="50958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dirty="0" err="1" smtClean="0"/>
              <a:t>int</a:t>
            </a:r>
            <a:r>
              <a:rPr lang="en-US" altLang="zh-CN" dirty="0" smtClean="0"/>
              <a:t> </a:t>
            </a:r>
            <a:r>
              <a:rPr lang="en-US" altLang="zh-CN" dirty="0"/>
              <a:t>main( )</a:t>
            </a:r>
          </a:p>
          <a:p>
            <a:pPr>
              <a:lnSpc>
                <a:spcPct val="130000"/>
              </a:lnSpc>
            </a:pPr>
            <a:r>
              <a:rPr lang="en-US" altLang="zh-CN" dirty="0"/>
              <a:t>{  Complex c1(2, 3), c2(4, -2), c3;</a:t>
            </a:r>
          </a:p>
          <a:p>
            <a:pPr>
              <a:lnSpc>
                <a:spcPct val="130000"/>
              </a:lnSpc>
            </a:pPr>
            <a:r>
              <a:rPr lang="en-US" altLang="zh-CN" dirty="0"/>
              <a:t>    c3 = </a:t>
            </a:r>
            <a:r>
              <a:rPr lang="en-US" altLang="zh-CN" dirty="0">
                <a:solidFill>
                  <a:srgbClr val="FF0000"/>
                </a:solidFill>
              </a:rPr>
              <a:t>c1+c2</a:t>
            </a:r>
            <a:r>
              <a:rPr lang="en-US" altLang="zh-CN" dirty="0"/>
              <a:t> ;                   </a:t>
            </a:r>
          </a:p>
          <a:p>
            <a:pPr>
              <a:lnSpc>
                <a:spcPct val="130000"/>
              </a:lnSpc>
            </a:pPr>
            <a:r>
              <a:rPr lang="en-US" altLang="zh-CN" dirty="0"/>
              <a:t>	……</a:t>
            </a:r>
          </a:p>
          <a:p>
            <a:pPr>
              <a:lnSpc>
                <a:spcPct val="130000"/>
              </a:lnSpc>
            </a:pPr>
            <a:r>
              <a:rPr lang="en-US" altLang="zh-CN" dirty="0"/>
              <a:t>    c3 = </a:t>
            </a:r>
            <a:r>
              <a:rPr lang="en-US" altLang="zh-CN" dirty="0">
                <a:solidFill>
                  <a:srgbClr val="FF0000"/>
                </a:solidFill>
              </a:rPr>
              <a:t>c1+5</a:t>
            </a:r>
            <a:r>
              <a:rPr lang="en-US" altLang="zh-CN" dirty="0"/>
              <a:t> ; </a:t>
            </a:r>
          </a:p>
          <a:p>
            <a:pPr>
              <a:lnSpc>
                <a:spcPct val="130000"/>
              </a:lnSpc>
            </a:pPr>
            <a:r>
              <a:rPr lang="en-US" altLang="zh-CN" dirty="0"/>
              <a:t>    c3 = </a:t>
            </a:r>
            <a:r>
              <a:rPr lang="en-US" altLang="zh-CN" dirty="0">
                <a:solidFill>
                  <a:srgbClr val="FF0000"/>
                </a:solidFill>
              </a:rPr>
              <a:t>- c1</a:t>
            </a:r>
            <a:r>
              <a:rPr lang="en-US" altLang="zh-CN" dirty="0"/>
              <a:t>; </a:t>
            </a:r>
          </a:p>
          <a:p>
            <a:pPr>
              <a:lnSpc>
                <a:spcPct val="130000"/>
              </a:lnSpc>
            </a:pPr>
            <a:r>
              <a:rPr lang="en-US" altLang="zh-CN" dirty="0"/>
              <a:t>      ……</a:t>
            </a:r>
          </a:p>
          <a:p>
            <a:pPr>
              <a:lnSpc>
                <a:spcPct val="130000"/>
              </a:lnSpc>
            </a:pPr>
            <a:r>
              <a:rPr lang="en-US" altLang="zh-CN" dirty="0"/>
              <a:t>   }</a:t>
            </a:r>
          </a:p>
        </p:txBody>
      </p:sp>
      <p:sp>
        <p:nvSpPr>
          <p:cNvPr id="67587" name="Text Box 2051"/>
          <p:cNvSpPr txBox="1">
            <a:spLocks noChangeArrowheads="1"/>
          </p:cNvSpPr>
          <p:nvPr/>
        </p:nvSpPr>
        <p:spPr bwMode="auto">
          <a:xfrm>
            <a:off x="2362200" y="1300163"/>
            <a:ext cx="67818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编译器将 </a:t>
            </a:r>
            <a:r>
              <a:rPr lang="en-US" altLang="zh-CN">
                <a:solidFill>
                  <a:srgbClr val="FF0000"/>
                </a:solidFill>
              </a:rPr>
              <a:t>c1+c2</a:t>
            </a:r>
            <a:r>
              <a:rPr lang="en-US" altLang="zh-CN"/>
              <a:t> </a:t>
            </a:r>
            <a:r>
              <a:rPr lang="zh-CN" altLang="en-US"/>
              <a:t>解释为：</a:t>
            </a:r>
            <a:r>
              <a:rPr lang="en-US" altLang="zh-CN">
                <a:solidFill>
                  <a:srgbClr val="FF0000"/>
                </a:solidFill>
              </a:rPr>
              <a:t>c1</a:t>
            </a:r>
            <a:r>
              <a:rPr lang="en-US" altLang="zh-CN"/>
              <a:t>.</a:t>
            </a:r>
            <a:r>
              <a:rPr lang="en-US" altLang="zh-CN">
                <a:solidFill>
                  <a:schemeClr val="accent2"/>
                </a:solidFill>
              </a:rPr>
              <a:t>operator+</a:t>
            </a:r>
            <a:r>
              <a:rPr lang="en-US" altLang="zh-CN"/>
              <a:t>(</a:t>
            </a:r>
            <a:r>
              <a:rPr lang="en-US" altLang="zh-CN">
                <a:solidFill>
                  <a:srgbClr val="FF0000"/>
                </a:solidFill>
              </a:rPr>
              <a:t>c2</a:t>
            </a:r>
            <a:r>
              <a:rPr lang="en-US" altLang="zh-CN"/>
              <a:t>)</a:t>
            </a:r>
          </a:p>
        </p:txBody>
      </p:sp>
      <p:sp>
        <p:nvSpPr>
          <p:cNvPr id="67589" name="Text Box 2053"/>
          <p:cNvSpPr txBox="1">
            <a:spLocks noChangeArrowheads="1"/>
          </p:cNvSpPr>
          <p:nvPr/>
        </p:nvSpPr>
        <p:spPr bwMode="auto">
          <a:xfrm>
            <a:off x="2743200" y="2209800"/>
            <a:ext cx="56388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将 </a:t>
            </a:r>
            <a:r>
              <a:rPr lang="en-US" altLang="zh-CN">
                <a:solidFill>
                  <a:srgbClr val="FF0000"/>
                </a:solidFill>
              </a:rPr>
              <a:t>c1+5</a:t>
            </a:r>
            <a:r>
              <a:rPr lang="en-US" altLang="zh-CN"/>
              <a:t> </a:t>
            </a:r>
            <a:r>
              <a:rPr lang="zh-CN" altLang="en-US"/>
              <a:t>解释为：</a:t>
            </a:r>
            <a:r>
              <a:rPr lang="en-US" altLang="zh-CN">
                <a:solidFill>
                  <a:srgbClr val="FF0000"/>
                </a:solidFill>
              </a:rPr>
              <a:t>c1</a:t>
            </a:r>
            <a:r>
              <a:rPr lang="en-US" altLang="zh-CN"/>
              <a:t>.</a:t>
            </a:r>
            <a:r>
              <a:rPr lang="en-US" altLang="zh-CN">
                <a:solidFill>
                  <a:schemeClr val="accent2"/>
                </a:solidFill>
              </a:rPr>
              <a:t>operator+</a:t>
            </a:r>
            <a:r>
              <a:rPr lang="en-US" altLang="zh-CN"/>
              <a:t>(</a:t>
            </a:r>
            <a:r>
              <a:rPr lang="en-US" altLang="zh-CN">
                <a:solidFill>
                  <a:srgbClr val="FF0000"/>
                </a:solidFill>
              </a:rPr>
              <a:t>5</a:t>
            </a:r>
            <a:r>
              <a:rPr lang="en-US" altLang="zh-CN"/>
              <a:t>)</a:t>
            </a:r>
          </a:p>
        </p:txBody>
      </p:sp>
      <p:sp>
        <p:nvSpPr>
          <p:cNvPr id="67590" name="Text Box 2054"/>
          <p:cNvSpPr txBox="1">
            <a:spLocks noChangeArrowheads="1"/>
          </p:cNvSpPr>
          <p:nvPr/>
        </p:nvSpPr>
        <p:spPr bwMode="auto">
          <a:xfrm>
            <a:off x="1447800" y="3962400"/>
            <a:ext cx="696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第</a:t>
            </a:r>
            <a:r>
              <a:rPr lang="en-US" altLang="zh-CN">
                <a:solidFill>
                  <a:srgbClr val="CC0000"/>
                </a:solidFill>
              </a:rPr>
              <a:t>1</a:t>
            </a:r>
            <a:r>
              <a:rPr lang="zh-CN" altLang="en-US">
                <a:solidFill>
                  <a:srgbClr val="CC0000"/>
                </a:solidFill>
              </a:rPr>
              <a:t>个运算量是对象，第</a:t>
            </a:r>
            <a:r>
              <a:rPr lang="en-US" altLang="zh-CN">
                <a:solidFill>
                  <a:srgbClr val="CC0000"/>
                </a:solidFill>
              </a:rPr>
              <a:t>2</a:t>
            </a:r>
            <a:r>
              <a:rPr lang="zh-CN" altLang="en-US">
                <a:solidFill>
                  <a:srgbClr val="CC0000"/>
                </a:solidFill>
              </a:rPr>
              <a:t>个运算量是参数。</a:t>
            </a:r>
          </a:p>
        </p:txBody>
      </p:sp>
      <p:sp>
        <p:nvSpPr>
          <p:cNvPr id="67591" name="Text Box 2055"/>
          <p:cNvSpPr txBox="1">
            <a:spLocks noChangeArrowheads="1"/>
          </p:cNvSpPr>
          <p:nvPr/>
        </p:nvSpPr>
        <p:spPr bwMode="auto">
          <a:xfrm>
            <a:off x="3657600" y="571500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阅读教材上程序全文</a:t>
            </a:r>
            <a:r>
              <a:rPr lang="zh-CN" altLang="en-US">
                <a:solidFill>
                  <a:schemeClr val="accent2"/>
                </a:solidFill>
              </a:rPr>
              <a:t>（讲解略）</a:t>
            </a:r>
          </a:p>
        </p:txBody>
      </p:sp>
      <p:sp>
        <p:nvSpPr>
          <p:cNvPr id="67592" name="Text Box 2056"/>
          <p:cNvSpPr txBox="1">
            <a:spLocks noChangeArrowheads="1"/>
          </p:cNvSpPr>
          <p:nvPr/>
        </p:nvSpPr>
        <p:spPr bwMode="auto">
          <a:xfrm>
            <a:off x="2514600" y="3048000"/>
            <a:ext cx="58674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将 </a:t>
            </a:r>
            <a:r>
              <a:rPr lang="en-US" altLang="zh-CN">
                <a:solidFill>
                  <a:srgbClr val="FF0000"/>
                </a:solidFill>
              </a:rPr>
              <a:t>- c1 </a:t>
            </a:r>
            <a:r>
              <a:rPr lang="zh-CN" altLang="en-US"/>
              <a:t>解释为：</a:t>
            </a:r>
            <a:r>
              <a:rPr lang="en-US" altLang="zh-CN">
                <a:solidFill>
                  <a:srgbClr val="FF0000"/>
                </a:solidFill>
              </a:rPr>
              <a:t>c1</a:t>
            </a:r>
            <a:r>
              <a:rPr lang="en-US" altLang="zh-CN"/>
              <a:t>.</a:t>
            </a:r>
            <a:r>
              <a:rPr lang="en-US" altLang="zh-CN">
                <a:solidFill>
                  <a:schemeClr val="accent2"/>
                </a:solidFill>
              </a:rPr>
              <a:t>operator</a:t>
            </a:r>
            <a:r>
              <a:rPr lang="zh-CN" altLang="en-US">
                <a:solidFill>
                  <a:schemeClr val="accent2"/>
                </a:solidFill>
              </a:rPr>
              <a:t>－</a:t>
            </a:r>
            <a:r>
              <a:rPr lang="en-US" altLang="zh-CN"/>
              <a:t>( )</a:t>
            </a:r>
          </a:p>
        </p:txBody>
      </p:sp>
      <p:sp>
        <p:nvSpPr>
          <p:cNvPr id="67593" name="Text Box 2057"/>
          <p:cNvSpPr txBox="1">
            <a:spLocks noChangeArrowheads="1"/>
          </p:cNvSpPr>
          <p:nvPr/>
        </p:nvSpPr>
        <p:spPr bwMode="auto">
          <a:xfrm>
            <a:off x="0" y="4662488"/>
            <a:ext cx="89296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66FF"/>
              </a:buClr>
              <a:buSzPct val="130000"/>
              <a:buFont typeface="Monotype Sorts" pitchFamily="2" charset="2"/>
              <a:buChar char="`"/>
            </a:pPr>
            <a:r>
              <a:rPr lang="en-US" altLang="zh-CN"/>
              <a:t> </a:t>
            </a:r>
            <a:r>
              <a:rPr lang="zh-CN" altLang="en-US"/>
              <a:t>当用成员函数实现运算符的重载时，重载函数的</a:t>
            </a:r>
          </a:p>
          <a:p>
            <a:pPr>
              <a:buClr>
                <a:srgbClr val="CC66FF"/>
              </a:buClr>
              <a:buSzPct val="130000"/>
              <a:buFont typeface="Monotype Sorts" pitchFamily="2" charset="2"/>
              <a:buNone/>
            </a:pPr>
            <a:r>
              <a:rPr lang="zh-CN" altLang="en-US"/>
              <a:t>      参数个数只能是 </a:t>
            </a:r>
            <a:r>
              <a:rPr lang="en-US" altLang="zh-CN"/>
              <a:t>0 </a:t>
            </a:r>
            <a:r>
              <a:rPr lang="zh-CN" altLang="en-US"/>
              <a:t>个或 </a:t>
            </a:r>
            <a:r>
              <a:rPr lang="en-US" altLang="zh-CN"/>
              <a:t>1 </a:t>
            </a:r>
            <a:r>
              <a:rPr lang="zh-CN" altLang="en-US"/>
              <a:t>个。分别实现：一元、二元</a:t>
            </a:r>
          </a:p>
          <a:p>
            <a:pPr>
              <a:buClr>
                <a:srgbClr val="CC66FF"/>
              </a:buClr>
              <a:buSzPct val="130000"/>
              <a:buFont typeface="Monotype Sorts" pitchFamily="2" charset="2"/>
              <a:buNone/>
            </a:pPr>
            <a:r>
              <a:rPr lang="zh-CN" altLang="en-US"/>
              <a:t>       运算符的重载。</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wipe(left)">
                                      <p:cBhvr>
                                        <p:cTn id="17" dur="500"/>
                                        <p:tgtEl>
                                          <p:spTgt spid="67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grpId="0" nodeType="clickEffect">
                                  <p:stCondLst>
                                    <p:cond delay="0"/>
                                  </p:stCondLst>
                                  <p:childTnLst>
                                    <p:set>
                                      <p:cBhvr>
                                        <p:cTn id="21" dur="1" fill="hold">
                                          <p:stCondLst>
                                            <p:cond delay="0"/>
                                          </p:stCondLst>
                                        </p:cTn>
                                        <p:tgtEl>
                                          <p:spTgt spid="67590"/>
                                        </p:tgtEl>
                                        <p:attrNameLst>
                                          <p:attrName>style.visibility</p:attrName>
                                        </p:attrNameLst>
                                      </p:cBhvr>
                                      <p:to>
                                        <p:strVal val="visible"/>
                                      </p:to>
                                    </p:set>
                                    <p:anim calcmode="lin" valueType="num">
                                      <p:cBhvr>
                                        <p:cTn id="22" dur="500" fill="hold"/>
                                        <p:tgtEl>
                                          <p:spTgt spid="67590"/>
                                        </p:tgtEl>
                                        <p:attrNameLst>
                                          <p:attrName>ppt_w</p:attrName>
                                        </p:attrNameLst>
                                      </p:cBhvr>
                                      <p:tavLst>
                                        <p:tav tm="0">
                                          <p:val>
                                            <p:fltVal val="0"/>
                                          </p:val>
                                        </p:tav>
                                        <p:tav tm="100000">
                                          <p:val>
                                            <p:strVal val="#ppt_w"/>
                                          </p:val>
                                        </p:tav>
                                      </p:tavLst>
                                    </p:anim>
                                    <p:anim calcmode="lin" valueType="num">
                                      <p:cBhvr>
                                        <p:cTn id="23" dur="500" fill="hold"/>
                                        <p:tgtEl>
                                          <p:spTgt spid="67590"/>
                                        </p:tgtEl>
                                        <p:attrNameLst>
                                          <p:attrName>ppt_h</p:attrName>
                                        </p:attrNameLst>
                                      </p:cBhvr>
                                      <p:tavLst>
                                        <p:tav tm="0">
                                          <p:val>
                                            <p:fltVal val="0"/>
                                          </p:val>
                                        </p:tav>
                                        <p:tav tm="100000">
                                          <p:val>
                                            <p:strVal val="#ppt_h"/>
                                          </p:val>
                                        </p:tav>
                                      </p:tavLst>
                                    </p:anim>
                                    <p:anim calcmode="lin" valueType="num">
                                      <p:cBhvr>
                                        <p:cTn id="24" dur="500" fill="hold"/>
                                        <p:tgtEl>
                                          <p:spTgt spid="67590"/>
                                        </p:tgtEl>
                                        <p:attrNameLst>
                                          <p:attrName>ppt_x</p:attrName>
                                        </p:attrNameLst>
                                      </p:cBhvr>
                                      <p:tavLst>
                                        <p:tav tm="0">
                                          <p:val>
                                            <p:fltVal val="0.5"/>
                                          </p:val>
                                        </p:tav>
                                        <p:tav tm="100000">
                                          <p:val>
                                            <p:strVal val="#ppt_x"/>
                                          </p:val>
                                        </p:tav>
                                      </p:tavLst>
                                    </p:anim>
                                    <p:anim calcmode="lin" valueType="num">
                                      <p:cBhvr>
                                        <p:cTn id="25" dur="500" fill="hold"/>
                                        <p:tgtEl>
                                          <p:spTgt spid="67590"/>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7593"/>
                                        </p:tgtEl>
                                        <p:attrNameLst>
                                          <p:attrName>style.visibility</p:attrName>
                                        </p:attrNameLst>
                                      </p:cBhvr>
                                      <p:to>
                                        <p:strVal val="visible"/>
                                      </p:to>
                                    </p:set>
                                    <p:animEffect transition="in" filter="strips(downRight)">
                                      <p:cBhvr>
                                        <p:cTn id="30" dur="500"/>
                                        <p:tgtEl>
                                          <p:spTgt spid="675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grpId="0" nodeType="clickEffect">
                                  <p:stCondLst>
                                    <p:cond delay="0"/>
                                  </p:stCondLst>
                                  <p:childTnLst>
                                    <p:set>
                                      <p:cBhvr>
                                        <p:cTn id="34" dur="1" fill="hold">
                                          <p:stCondLst>
                                            <p:cond delay="0"/>
                                          </p:stCondLst>
                                        </p:cTn>
                                        <p:tgtEl>
                                          <p:spTgt spid="67591"/>
                                        </p:tgtEl>
                                        <p:attrNameLst>
                                          <p:attrName>style.visibility</p:attrName>
                                        </p:attrNameLst>
                                      </p:cBhvr>
                                      <p:to>
                                        <p:strVal val="visible"/>
                                      </p:to>
                                    </p:set>
                                    <p:anim calcmode="lin" valueType="num">
                                      <p:cBhvr>
                                        <p:cTn id="35" dur="500" fill="hold"/>
                                        <p:tgtEl>
                                          <p:spTgt spid="67591"/>
                                        </p:tgtEl>
                                        <p:attrNameLst>
                                          <p:attrName>ppt_w</p:attrName>
                                        </p:attrNameLst>
                                      </p:cBhvr>
                                      <p:tavLst>
                                        <p:tav tm="0">
                                          <p:val>
                                            <p:fltVal val="0"/>
                                          </p:val>
                                        </p:tav>
                                        <p:tav tm="100000">
                                          <p:val>
                                            <p:strVal val="#ppt_w"/>
                                          </p:val>
                                        </p:tav>
                                      </p:tavLst>
                                    </p:anim>
                                    <p:anim calcmode="lin" valueType="num">
                                      <p:cBhvr>
                                        <p:cTn id="36" dur="500" fill="hold"/>
                                        <p:tgtEl>
                                          <p:spTgt spid="67591"/>
                                        </p:tgtEl>
                                        <p:attrNameLst>
                                          <p:attrName>ppt_h</p:attrName>
                                        </p:attrNameLst>
                                      </p:cBhvr>
                                      <p:tavLst>
                                        <p:tav tm="0">
                                          <p:val>
                                            <p:fltVal val="0"/>
                                          </p:val>
                                        </p:tav>
                                        <p:tav tm="100000">
                                          <p:val>
                                            <p:strVal val="#ppt_h"/>
                                          </p:val>
                                        </p:tav>
                                      </p:tavLst>
                                    </p:anim>
                                    <p:anim calcmode="lin" valueType="num">
                                      <p:cBhvr>
                                        <p:cTn id="37" dur="500" fill="hold"/>
                                        <p:tgtEl>
                                          <p:spTgt spid="67591"/>
                                        </p:tgtEl>
                                        <p:attrNameLst>
                                          <p:attrName>ppt_x</p:attrName>
                                        </p:attrNameLst>
                                      </p:cBhvr>
                                      <p:tavLst>
                                        <p:tav tm="0">
                                          <p:val>
                                            <p:fltVal val="0.5"/>
                                          </p:val>
                                        </p:tav>
                                        <p:tav tm="100000">
                                          <p:val>
                                            <p:strVal val="#ppt_x"/>
                                          </p:val>
                                        </p:tav>
                                      </p:tavLst>
                                    </p:anim>
                                    <p:anim calcmode="lin" valueType="num">
                                      <p:cBhvr>
                                        <p:cTn id="38" dur="500" fill="hold"/>
                                        <p:tgtEl>
                                          <p:spTgt spid="6759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autoUpdateAnimBg="0"/>
      <p:bldP spid="67589" grpId="0" animBg="1" autoUpdateAnimBg="0"/>
      <p:bldP spid="67590" grpId="0" autoUpdateAnimBg="0"/>
      <p:bldP spid="67591" grpId="0" autoUpdateAnimBg="0"/>
      <p:bldP spid="67592" grpId="0" animBg="1" autoUpdateAnimBg="0"/>
      <p:bldP spid="6759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5"/>
          <p:cNvSpPr txBox="1">
            <a:spLocks noChangeArrowheads="1"/>
          </p:cNvSpPr>
          <p:nvPr/>
        </p:nvSpPr>
        <p:spPr bwMode="auto">
          <a:xfrm>
            <a:off x="304800" y="0"/>
            <a:ext cx="624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2.</a:t>
            </a:r>
            <a:r>
              <a:rPr lang="zh-CN" altLang="en-US" sz="3200">
                <a:solidFill>
                  <a:srgbClr val="CC0000"/>
                </a:solidFill>
              </a:rPr>
              <a:t>重载为友元函数 </a:t>
            </a:r>
          </a:p>
        </p:txBody>
      </p:sp>
      <p:sp>
        <p:nvSpPr>
          <p:cNvPr id="42027" name="Text Box 43"/>
          <p:cNvSpPr txBox="1">
            <a:spLocks noChangeArrowheads="1"/>
          </p:cNvSpPr>
          <p:nvPr/>
        </p:nvSpPr>
        <p:spPr bwMode="auto">
          <a:xfrm>
            <a:off x="381000" y="4419600"/>
            <a:ext cx="76168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rPr>
              <a:t>例</a:t>
            </a:r>
            <a:r>
              <a:rPr lang="en-US" altLang="zh-CN">
                <a:solidFill>
                  <a:srgbClr val="CC0000"/>
                </a:solidFill>
              </a:rPr>
              <a:t>13.3</a:t>
            </a:r>
            <a:r>
              <a:rPr lang="en-US" altLang="zh-CN"/>
              <a:t>  </a:t>
            </a:r>
            <a:r>
              <a:rPr lang="zh-CN" altLang="en-US"/>
              <a:t>用友元函数实现复数类的“</a:t>
            </a:r>
            <a:r>
              <a:rPr lang="en-US" altLang="zh-CN"/>
              <a:t>+”</a:t>
            </a:r>
            <a:r>
              <a:rPr lang="zh-CN" altLang="en-US"/>
              <a:t>和“－”</a:t>
            </a:r>
          </a:p>
          <a:p>
            <a:r>
              <a:rPr lang="zh-CN" altLang="en-US"/>
              <a:t>             重载运算</a:t>
            </a:r>
          </a:p>
          <a:p>
            <a:r>
              <a:rPr lang="zh-CN" altLang="en-US">
                <a:solidFill>
                  <a:srgbClr val="CC0000"/>
                </a:solidFill>
              </a:rPr>
              <a:t>             关键部分见下页</a:t>
            </a:r>
            <a:endParaRPr lang="zh-CN" altLang="en-US"/>
          </a:p>
        </p:txBody>
      </p:sp>
      <p:grpSp>
        <p:nvGrpSpPr>
          <p:cNvPr id="42034" name="Group 50"/>
          <p:cNvGrpSpPr>
            <a:grpSpLocks/>
          </p:cNvGrpSpPr>
          <p:nvPr/>
        </p:nvGrpSpPr>
        <p:grpSpPr bwMode="auto">
          <a:xfrm>
            <a:off x="76200" y="685800"/>
            <a:ext cx="8458200" cy="1600200"/>
            <a:chOff x="48" y="384"/>
            <a:chExt cx="5328" cy="1008"/>
          </a:xfrm>
        </p:grpSpPr>
        <p:sp>
          <p:nvSpPr>
            <p:cNvPr id="42028" name="Text Box 44"/>
            <p:cNvSpPr txBox="1">
              <a:spLocks noChangeArrowheads="1"/>
            </p:cNvSpPr>
            <p:nvPr/>
          </p:nvSpPr>
          <p:spPr bwMode="auto">
            <a:xfrm>
              <a:off x="96" y="384"/>
              <a:ext cx="5231" cy="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在</a:t>
              </a:r>
              <a:r>
                <a:rPr lang="zh-CN" altLang="en-US">
                  <a:solidFill>
                    <a:schemeClr val="accent2"/>
                  </a:solidFill>
                </a:rPr>
                <a:t>类内</a:t>
              </a:r>
              <a:r>
                <a:rPr lang="zh-CN" altLang="en-US"/>
                <a:t>定义友元重载函数的格式为：</a:t>
              </a:r>
            </a:p>
            <a:p>
              <a:pPr>
                <a:lnSpc>
                  <a:spcPct val="150000"/>
                </a:lnSpc>
              </a:pPr>
              <a:r>
                <a:rPr lang="en-US" altLang="zh-CN" sz="2400">
                  <a:solidFill>
                    <a:srgbClr val="FF0000"/>
                  </a:solidFill>
                </a:rPr>
                <a:t>friend</a:t>
              </a:r>
              <a:r>
                <a:rPr lang="en-US" altLang="zh-CN" sz="2400"/>
                <a:t> &lt;</a:t>
              </a:r>
              <a:r>
                <a:rPr lang="zh-CN" altLang="en-US" sz="2400"/>
                <a:t>返回值类型</a:t>
              </a:r>
              <a:r>
                <a:rPr lang="en-US" altLang="zh-CN" sz="2400"/>
                <a:t>&gt; </a:t>
              </a:r>
              <a:r>
                <a:rPr lang="en-US" altLang="zh-CN" sz="2400" u="sng">
                  <a:solidFill>
                    <a:schemeClr val="accent2"/>
                  </a:solidFill>
                </a:rPr>
                <a:t>operator</a:t>
              </a:r>
              <a:r>
                <a:rPr lang="en-US" altLang="zh-CN" sz="2400" u="sng"/>
                <a:t> &lt;</a:t>
              </a:r>
              <a:r>
                <a:rPr lang="zh-CN" altLang="en-US" sz="2400" u="sng"/>
                <a:t>重载运算符</a:t>
              </a:r>
              <a:r>
                <a:rPr lang="en-US" altLang="zh-CN" sz="2400" u="sng"/>
                <a:t>&gt;</a:t>
              </a:r>
              <a:r>
                <a:rPr lang="en-US" altLang="zh-CN" sz="2400"/>
                <a:t> ( [&lt;</a:t>
              </a:r>
              <a:r>
                <a:rPr lang="zh-CN" altLang="en-US" sz="2400"/>
                <a:t>参数列表</a:t>
              </a:r>
              <a:r>
                <a:rPr lang="en-US" altLang="zh-CN" sz="2400"/>
                <a:t>&gt;] )</a:t>
              </a:r>
            </a:p>
            <a:p>
              <a:r>
                <a:rPr lang="en-US" altLang="zh-CN"/>
                <a:t>{…}</a:t>
              </a:r>
            </a:p>
          </p:txBody>
        </p:sp>
        <p:sp>
          <p:nvSpPr>
            <p:cNvPr id="42030" name="Rectangle 46"/>
            <p:cNvSpPr>
              <a:spLocks noChangeArrowheads="1"/>
            </p:cNvSpPr>
            <p:nvPr/>
          </p:nvSpPr>
          <p:spPr bwMode="auto">
            <a:xfrm>
              <a:off x="48" y="720"/>
              <a:ext cx="5328" cy="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5" name="Group 51"/>
          <p:cNvGrpSpPr>
            <a:grpSpLocks/>
          </p:cNvGrpSpPr>
          <p:nvPr/>
        </p:nvGrpSpPr>
        <p:grpSpPr bwMode="auto">
          <a:xfrm>
            <a:off x="76200" y="2514600"/>
            <a:ext cx="8458200" cy="1524000"/>
            <a:chOff x="48" y="1680"/>
            <a:chExt cx="5328" cy="960"/>
          </a:xfrm>
        </p:grpSpPr>
        <p:sp>
          <p:nvSpPr>
            <p:cNvPr id="42029" name="Text Box 45"/>
            <p:cNvSpPr txBox="1">
              <a:spLocks noChangeArrowheads="1"/>
            </p:cNvSpPr>
            <p:nvPr/>
          </p:nvSpPr>
          <p:spPr bwMode="auto">
            <a:xfrm>
              <a:off x="96" y="1680"/>
              <a:ext cx="4682" cy="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在</a:t>
              </a:r>
              <a:r>
                <a:rPr lang="zh-CN" altLang="en-US">
                  <a:solidFill>
                    <a:schemeClr val="accent2"/>
                  </a:solidFill>
                </a:rPr>
                <a:t>类外</a:t>
              </a:r>
              <a:r>
                <a:rPr lang="zh-CN" altLang="en-US"/>
                <a:t>定义友元重载函数的格式为：</a:t>
              </a:r>
            </a:p>
            <a:p>
              <a:pPr>
                <a:lnSpc>
                  <a:spcPct val="150000"/>
                </a:lnSpc>
              </a:pPr>
              <a:r>
                <a:rPr lang="en-US" altLang="zh-CN" sz="2400"/>
                <a:t>&lt;</a:t>
              </a:r>
              <a:r>
                <a:rPr lang="zh-CN" altLang="en-US" sz="2400"/>
                <a:t>返回值类型</a:t>
              </a:r>
              <a:r>
                <a:rPr lang="en-US" altLang="zh-CN" sz="2400"/>
                <a:t>&gt; </a:t>
              </a:r>
              <a:r>
                <a:rPr lang="en-US" altLang="zh-CN" sz="2400" u="sng">
                  <a:solidFill>
                    <a:schemeClr val="accent2"/>
                  </a:solidFill>
                </a:rPr>
                <a:t>operator</a:t>
              </a:r>
              <a:r>
                <a:rPr lang="en-US" altLang="zh-CN" sz="2400" u="sng"/>
                <a:t> &lt;</a:t>
              </a:r>
              <a:r>
                <a:rPr lang="zh-CN" altLang="en-US" sz="2400" u="sng"/>
                <a:t>重载运算符</a:t>
              </a:r>
              <a:r>
                <a:rPr lang="en-US" altLang="zh-CN" sz="2400" u="sng"/>
                <a:t>&gt;</a:t>
              </a:r>
              <a:r>
                <a:rPr lang="en-US" altLang="zh-CN" sz="2400"/>
                <a:t> ( [&lt;</a:t>
              </a:r>
              <a:r>
                <a:rPr lang="zh-CN" altLang="en-US" sz="2400"/>
                <a:t>参数列表</a:t>
              </a:r>
              <a:r>
                <a:rPr lang="en-US" altLang="zh-CN" sz="2400"/>
                <a:t>&gt;] )</a:t>
              </a:r>
            </a:p>
            <a:p>
              <a:r>
                <a:rPr lang="en-US" altLang="zh-CN"/>
                <a:t>{…}</a:t>
              </a:r>
            </a:p>
          </p:txBody>
        </p:sp>
        <p:sp>
          <p:nvSpPr>
            <p:cNvPr id="42031" name="Rectangle 47"/>
            <p:cNvSpPr>
              <a:spLocks noChangeArrowheads="1"/>
            </p:cNvSpPr>
            <p:nvPr/>
          </p:nvSpPr>
          <p:spPr bwMode="auto">
            <a:xfrm>
              <a:off x="48" y="1968"/>
              <a:ext cx="5328" cy="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2034"/>
                                        </p:tgtEl>
                                        <p:attrNameLst>
                                          <p:attrName>style.visibility</p:attrName>
                                        </p:attrNameLst>
                                      </p:cBhvr>
                                      <p:to>
                                        <p:strVal val="visible"/>
                                      </p:to>
                                    </p:set>
                                    <p:animEffect transition="in" filter="strips(downRight)">
                                      <p:cBhvr>
                                        <p:cTn id="7" dur="500"/>
                                        <p:tgtEl>
                                          <p:spTgt spid="42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2035"/>
                                        </p:tgtEl>
                                        <p:attrNameLst>
                                          <p:attrName>style.visibility</p:attrName>
                                        </p:attrNameLst>
                                      </p:cBhvr>
                                      <p:to>
                                        <p:strVal val="visible"/>
                                      </p:to>
                                    </p:set>
                                    <p:animEffect transition="in" filter="strips(downRight)">
                                      <p:cBhvr>
                                        <p:cTn id="12" dur="500"/>
                                        <p:tgtEl>
                                          <p:spTgt spid="42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2027"/>
                                        </p:tgtEl>
                                        <p:attrNameLst>
                                          <p:attrName>style.visibility</p:attrName>
                                        </p:attrNameLst>
                                      </p:cBhvr>
                                      <p:to>
                                        <p:strVal val="visible"/>
                                      </p:to>
                                    </p:set>
                                    <p:animEffect transition="in" filter="strips(downRight)">
                                      <p:cBhvr>
                                        <p:cTn id="17" dur="500"/>
                                        <p:tgtEl>
                                          <p:spTgt spid="42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9485313" cy="594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class Complex{ float  Real, Image;</a:t>
            </a:r>
          </a:p>
          <a:p>
            <a:r>
              <a:rPr lang="en-US" altLang="zh-CN"/>
              <a:t>public: ...</a:t>
            </a:r>
          </a:p>
          <a:p>
            <a:r>
              <a:rPr lang="en-US" altLang="zh-CN"/>
              <a:t> </a:t>
            </a:r>
            <a:r>
              <a:rPr lang="en-US" altLang="zh-CN" sz="2400">
                <a:solidFill>
                  <a:srgbClr val="FF0000"/>
                </a:solidFill>
              </a:rPr>
              <a:t>friend</a:t>
            </a:r>
            <a:r>
              <a:rPr lang="en-US" altLang="zh-CN" sz="2400"/>
              <a:t> Complex </a:t>
            </a:r>
            <a:r>
              <a:rPr lang="en-US" altLang="zh-CN" sz="2400">
                <a:solidFill>
                  <a:schemeClr val="accent2"/>
                </a:solidFill>
              </a:rPr>
              <a:t>operator +</a:t>
            </a:r>
            <a:r>
              <a:rPr lang="en-US" altLang="zh-CN" sz="2400"/>
              <a:t>(const Complex &amp;c1, const Complex &amp;c2);	</a:t>
            </a:r>
          </a:p>
          <a:p>
            <a:r>
              <a:rPr lang="en-US" altLang="zh-CN" sz="2400"/>
              <a:t> </a:t>
            </a:r>
            <a:r>
              <a:rPr lang="en-US" altLang="zh-CN" sz="2400">
                <a:solidFill>
                  <a:srgbClr val="FF0000"/>
                </a:solidFill>
              </a:rPr>
              <a:t>friend</a:t>
            </a:r>
            <a:r>
              <a:rPr lang="en-US" altLang="zh-CN" sz="2400"/>
              <a:t> Complex </a:t>
            </a:r>
            <a:r>
              <a:rPr lang="en-US" altLang="zh-CN" sz="2400">
                <a:solidFill>
                  <a:schemeClr val="accent2"/>
                </a:solidFill>
              </a:rPr>
              <a:t>operator</a:t>
            </a:r>
            <a:r>
              <a:rPr lang="zh-CN" altLang="en-US" sz="2400">
                <a:solidFill>
                  <a:schemeClr val="accent2"/>
                </a:solidFill>
              </a:rPr>
              <a:t>－</a:t>
            </a:r>
            <a:r>
              <a:rPr lang="en-US" altLang="zh-CN" sz="2400"/>
              <a:t>(const Complex &amp;c);		</a:t>
            </a:r>
          </a:p>
          <a:p>
            <a:r>
              <a:rPr lang="en-US" altLang="zh-CN"/>
              <a:t>    ......  };</a:t>
            </a:r>
          </a:p>
          <a:p>
            <a:r>
              <a:rPr lang="en-US" altLang="zh-CN" sz="2400">
                <a:solidFill>
                  <a:srgbClr val="CC0000"/>
                </a:solidFill>
              </a:rPr>
              <a:t>Complex  </a:t>
            </a:r>
            <a:r>
              <a:rPr lang="en-US" altLang="zh-CN" sz="2400">
                <a:solidFill>
                  <a:schemeClr val="accent2"/>
                </a:solidFill>
              </a:rPr>
              <a:t>operator +</a:t>
            </a:r>
            <a:r>
              <a:rPr lang="en-US" altLang="zh-CN" sz="2400">
                <a:solidFill>
                  <a:srgbClr val="CC0000"/>
                </a:solidFill>
              </a:rPr>
              <a:t>(const Complex &amp;c1, const Complex &amp;c2)</a:t>
            </a:r>
            <a:r>
              <a:rPr lang="en-US" altLang="zh-CN" sz="2000">
                <a:solidFill>
                  <a:srgbClr val="008000"/>
                </a:solidFill>
              </a:rPr>
              <a:t>//</a:t>
            </a:r>
            <a:r>
              <a:rPr lang="zh-CN" altLang="en-US" sz="2000">
                <a:solidFill>
                  <a:srgbClr val="008000"/>
                </a:solidFill>
              </a:rPr>
              <a:t>二元运算</a:t>
            </a:r>
            <a:endParaRPr lang="zh-CN" altLang="en-US" sz="2400">
              <a:solidFill>
                <a:srgbClr val="008000"/>
              </a:solidFill>
            </a:endParaRPr>
          </a:p>
          <a:p>
            <a:r>
              <a:rPr lang="en-US" altLang="zh-CN"/>
              <a:t>{  Complex t;</a:t>
            </a:r>
          </a:p>
          <a:p>
            <a:r>
              <a:rPr lang="en-US" altLang="zh-CN"/>
              <a:t>   t.Real=c1.Real+c2.Real;</a:t>
            </a:r>
          </a:p>
          <a:p>
            <a:r>
              <a:rPr lang="en-US" altLang="zh-CN"/>
              <a:t>   t.Image=c1.Image+c2.Image;</a:t>
            </a:r>
          </a:p>
          <a:p>
            <a:r>
              <a:rPr lang="en-US" altLang="zh-CN"/>
              <a:t>   return t;</a:t>
            </a:r>
          </a:p>
          <a:p>
            <a:r>
              <a:rPr lang="en-US" altLang="zh-CN"/>
              <a:t>}</a:t>
            </a:r>
          </a:p>
          <a:p>
            <a:r>
              <a:rPr lang="en-US" altLang="zh-CN">
                <a:solidFill>
                  <a:srgbClr val="CC0000"/>
                </a:solidFill>
              </a:rPr>
              <a:t>Complex </a:t>
            </a:r>
            <a:r>
              <a:rPr lang="en-US" altLang="zh-CN">
                <a:solidFill>
                  <a:schemeClr val="accent2"/>
                </a:solidFill>
              </a:rPr>
              <a:t>operator</a:t>
            </a:r>
            <a:r>
              <a:rPr lang="zh-CN" altLang="en-US">
                <a:solidFill>
                  <a:schemeClr val="accent2"/>
                </a:solidFill>
              </a:rPr>
              <a:t>－</a:t>
            </a:r>
            <a:r>
              <a:rPr lang="en-US" altLang="zh-CN">
                <a:solidFill>
                  <a:srgbClr val="CC0000"/>
                </a:solidFill>
              </a:rPr>
              <a:t>(const Complex  c) </a:t>
            </a:r>
            <a:r>
              <a:rPr lang="en-US" altLang="zh-CN" sz="2400">
                <a:solidFill>
                  <a:srgbClr val="008000"/>
                </a:solidFill>
              </a:rPr>
              <a:t>//</a:t>
            </a:r>
            <a:r>
              <a:rPr lang="zh-CN" altLang="en-US" sz="2400">
                <a:solidFill>
                  <a:srgbClr val="008000"/>
                </a:solidFill>
              </a:rPr>
              <a:t>一元运算</a:t>
            </a:r>
          </a:p>
          <a:p>
            <a:r>
              <a:rPr lang="en-US" altLang="zh-CN"/>
              <a:t>{ return Complex(</a:t>
            </a:r>
            <a:r>
              <a:rPr lang="zh-CN" altLang="en-US"/>
              <a:t>－</a:t>
            </a:r>
            <a:r>
              <a:rPr lang="en-US" altLang="zh-CN"/>
              <a:t>c.Real, </a:t>
            </a:r>
            <a:r>
              <a:rPr lang="zh-CN" altLang="en-US"/>
              <a:t>－</a:t>
            </a:r>
            <a:r>
              <a:rPr lang="en-US" altLang="zh-CN"/>
              <a:t>c.Image) ;</a:t>
            </a:r>
          </a:p>
          <a:p>
            <a:r>
              <a:rPr lang="en-US" altLang="zh-CN"/>
              <a:t>}</a:t>
            </a:r>
          </a:p>
        </p:txBody>
      </p:sp>
      <p:grpSp>
        <p:nvGrpSpPr>
          <p:cNvPr id="48137" name="Group 9"/>
          <p:cNvGrpSpPr>
            <a:grpSpLocks/>
          </p:cNvGrpSpPr>
          <p:nvPr/>
        </p:nvGrpSpPr>
        <p:grpSpPr bwMode="auto">
          <a:xfrm>
            <a:off x="1463675" y="2514600"/>
            <a:ext cx="6813550" cy="2514600"/>
            <a:chOff x="1008" y="1680"/>
            <a:chExt cx="4292" cy="1584"/>
          </a:xfrm>
        </p:grpSpPr>
        <p:sp>
          <p:nvSpPr>
            <p:cNvPr id="48132" name="Text Box 4"/>
            <p:cNvSpPr txBox="1">
              <a:spLocks noChangeArrowheads="1"/>
            </p:cNvSpPr>
            <p:nvPr/>
          </p:nvSpPr>
          <p:spPr bwMode="auto">
            <a:xfrm>
              <a:off x="3360" y="2241"/>
              <a:ext cx="1940" cy="351"/>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不是类的成员函数</a:t>
              </a:r>
            </a:p>
          </p:txBody>
        </p:sp>
        <p:sp>
          <p:nvSpPr>
            <p:cNvPr id="48133" name="Line 5"/>
            <p:cNvSpPr>
              <a:spLocks noChangeShapeType="1"/>
            </p:cNvSpPr>
            <p:nvPr/>
          </p:nvSpPr>
          <p:spPr bwMode="auto">
            <a:xfrm flipH="1" flipV="1">
              <a:off x="1680" y="1680"/>
              <a:ext cx="1680" cy="67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 name="Line 6"/>
            <p:cNvSpPr>
              <a:spLocks noChangeShapeType="1"/>
            </p:cNvSpPr>
            <p:nvPr/>
          </p:nvSpPr>
          <p:spPr bwMode="auto">
            <a:xfrm>
              <a:off x="1104" y="1680"/>
              <a:ext cx="1008"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5" name="Line 7"/>
            <p:cNvSpPr>
              <a:spLocks noChangeShapeType="1"/>
            </p:cNvSpPr>
            <p:nvPr/>
          </p:nvSpPr>
          <p:spPr bwMode="auto">
            <a:xfrm>
              <a:off x="1008" y="3264"/>
              <a:ext cx="105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6" name="Line 8"/>
            <p:cNvSpPr>
              <a:spLocks noChangeShapeType="1"/>
            </p:cNvSpPr>
            <p:nvPr/>
          </p:nvSpPr>
          <p:spPr bwMode="auto">
            <a:xfrm flipH="1">
              <a:off x="1680" y="2448"/>
              <a:ext cx="1680" cy="62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39" name="Text Box 11"/>
          <p:cNvSpPr txBox="1">
            <a:spLocks noChangeArrowheads="1"/>
          </p:cNvSpPr>
          <p:nvPr/>
        </p:nvSpPr>
        <p:spPr bwMode="auto">
          <a:xfrm>
            <a:off x="4837113" y="2743200"/>
            <a:ext cx="4459287" cy="180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在 </a:t>
            </a:r>
            <a:r>
              <a:rPr lang="en-US" altLang="zh-CN" dirty="0"/>
              <a:t>main( )</a:t>
            </a:r>
            <a:r>
              <a:rPr lang="zh-CN" altLang="en-US" dirty="0"/>
              <a:t>函数中</a:t>
            </a:r>
            <a:r>
              <a:rPr lang="en-US" altLang="zh-CN" dirty="0"/>
              <a:t>,</a:t>
            </a:r>
          </a:p>
          <a:p>
            <a:r>
              <a:rPr lang="zh-CN" altLang="en-US" dirty="0"/>
              <a:t>若有 </a:t>
            </a:r>
            <a:r>
              <a:rPr lang="en-US" altLang="zh-CN" dirty="0"/>
              <a:t>Complex c1,c2; </a:t>
            </a:r>
          </a:p>
          <a:p>
            <a:r>
              <a:rPr lang="zh-CN" altLang="en-US" dirty="0"/>
              <a:t>则编译器将 </a:t>
            </a:r>
            <a:r>
              <a:rPr lang="en-US" altLang="zh-CN" dirty="0"/>
              <a:t>c1+c2 </a:t>
            </a:r>
            <a:r>
              <a:rPr lang="zh-CN" altLang="en-US" dirty="0"/>
              <a:t>解释为：</a:t>
            </a:r>
          </a:p>
          <a:p>
            <a:r>
              <a:rPr lang="en-US" altLang="zh-CN" dirty="0">
                <a:solidFill>
                  <a:schemeClr val="accent2"/>
                </a:solidFill>
              </a:rPr>
              <a:t>operator+</a:t>
            </a:r>
            <a:r>
              <a:rPr lang="en-US" altLang="zh-CN" dirty="0"/>
              <a:t>(c1, c2)</a:t>
            </a:r>
          </a:p>
        </p:txBody>
      </p:sp>
      <p:sp>
        <p:nvSpPr>
          <p:cNvPr id="48140" name="Text Box 12"/>
          <p:cNvSpPr txBox="1">
            <a:spLocks noChangeArrowheads="1"/>
          </p:cNvSpPr>
          <p:nvPr/>
        </p:nvSpPr>
        <p:spPr bwMode="auto">
          <a:xfrm>
            <a:off x="1082675" y="5867400"/>
            <a:ext cx="5102225"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将 －</a:t>
            </a:r>
            <a:r>
              <a:rPr lang="en-US" altLang="zh-CN"/>
              <a:t>c1 </a:t>
            </a:r>
            <a:r>
              <a:rPr lang="zh-CN" altLang="en-US"/>
              <a:t>解释为：</a:t>
            </a:r>
            <a:r>
              <a:rPr lang="en-US" altLang="zh-CN">
                <a:solidFill>
                  <a:schemeClr val="accent2"/>
                </a:solidFill>
              </a:rPr>
              <a:t>operator</a:t>
            </a:r>
            <a:r>
              <a:rPr lang="zh-CN" altLang="en-US">
                <a:solidFill>
                  <a:schemeClr val="accent2"/>
                </a:solidFill>
              </a:rPr>
              <a:t>－</a:t>
            </a:r>
            <a:r>
              <a:rPr lang="en-US" altLang="zh-CN"/>
              <a:t>(c1)</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8137"/>
                                        </p:tgtEl>
                                        <p:attrNameLst>
                                          <p:attrName>style.visibility</p:attrName>
                                        </p:attrNameLst>
                                      </p:cBhvr>
                                      <p:to>
                                        <p:strVal val="visible"/>
                                      </p:to>
                                    </p:set>
                                    <p:animEffect transition="in" filter="wipe(right)">
                                      <p:cBhvr>
                                        <p:cTn id="7" dur="500"/>
                                        <p:tgtEl>
                                          <p:spTgt spid="48137"/>
                                        </p:tgtEl>
                                      </p:cBhvr>
                                    </p:animEffect>
                                  </p:childTnLst>
                                  <p:subTnLst>
                                    <p:set>
                                      <p:cBhvr override="childStyle">
                                        <p:cTn dur="1" fill="hold" display="0" masterRel="nextClick" afterEffect="1"/>
                                        <p:tgtEl>
                                          <p:spTgt spid="4813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9"/>
                                        </p:tgtEl>
                                        <p:attrNameLst>
                                          <p:attrName>style.visibility</p:attrName>
                                        </p:attrNameLst>
                                      </p:cBhvr>
                                      <p:to>
                                        <p:strVal val="visible"/>
                                      </p:to>
                                    </p:set>
                                    <p:animEffect transition="in" filter="wipe(left)">
                                      <p:cBhvr>
                                        <p:cTn id="12" dur="500"/>
                                        <p:tgtEl>
                                          <p:spTgt spid="48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40"/>
                                        </p:tgtEl>
                                        <p:attrNameLst>
                                          <p:attrName>style.visibility</p:attrName>
                                        </p:attrNameLst>
                                      </p:cBhvr>
                                      <p:to>
                                        <p:strVal val="visible"/>
                                      </p:to>
                                    </p:set>
                                    <p:animEffect transition="in" filter="wipe(left)">
                                      <p:cBhvr>
                                        <p:cTn id="17" dur="500"/>
                                        <p:tgtEl>
                                          <p:spTgt spid="48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9" grpId="0" animBg="1" autoUpdateAnimBg="0"/>
      <p:bldP spid="48140"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2715</TotalTime>
  <Words>4960</Words>
  <Application>Microsoft Office PowerPoint</Application>
  <PresentationFormat>全屏显示(4:3)</PresentationFormat>
  <Paragraphs>763</Paragraphs>
  <Slides>61</Slides>
  <Notes>5</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wss</dc:creator>
  <cp:lastModifiedBy>个人用户</cp:lastModifiedBy>
  <cp:revision>220</cp:revision>
  <dcterms:created xsi:type="dcterms:W3CDTF">2001-03-23T02:16:21Z</dcterms:created>
  <dcterms:modified xsi:type="dcterms:W3CDTF">2019-12-31T02:24:05Z</dcterms:modified>
</cp:coreProperties>
</file>