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9" r:id="rId4"/>
    <p:sldId id="361" r:id="rId5"/>
    <p:sldId id="275" r:id="rId6"/>
    <p:sldId id="278" r:id="rId7"/>
    <p:sldId id="332" r:id="rId8"/>
    <p:sldId id="279" r:id="rId9"/>
    <p:sldId id="280" r:id="rId10"/>
    <p:sldId id="384" r:id="rId11"/>
    <p:sldId id="391" r:id="rId12"/>
    <p:sldId id="381" r:id="rId13"/>
    <p:sldId id="281" r:id="rId14"/>
    <p:sldId id="380" r:id="rId15"/>
    <p:sldId id="344" r:id="rId16"/>
    <p:sldId id="366" r:id="rId17"/>
    <p:sldId id="365" r:id="rId18"/>
    <p:sldId id="345" r:id="rId19"/>
    <p:sldId id="367" r:id="rId20"/>
    <p:sldId id="341" r:id="rId21"/>
    <p:sldId id="385" r:id="rId22"/>
    <p:sldId id="386" r:id="rId23"/>
    <p:sldId id="277" r:id="rId24"/>
    <p:sldId id="286" r:id="rId25"/>
    <p:sldId id="387" r:id="rId26"/>
    <p:sldId id="293" r:id="rId27"/>
    <p:sldId id="295" r:id="rId28"/>
    <p:sldId id="369" r:id="rId29"/>
    <p:sldId id="331" r:id="rId30"/>
    <p:sldId id="388" r:id="rId31"/>
    <p:sldId id="330" r:id="rId32"/>
    <p:sldId id="298" r:id="rId33"/>
    <p:sldId id="299" r:id="rId34"/>
    <p:sldId id="370" r:id="rId35"/>
    <p:sldId id="371" r:id="rId36"/>
    <p:sldId id="300" r:id="rId37"/>
    <p:sldId id="301" r:id="rId38"/>
    <p:sldId id="303" r:id="rId39"/>
    <p:sldId id="304" r:id="rId40"/>
    <p:sldId id="305" r:id="rId41"/>
    <p:sldId id="306" r:id="rId42"/>
    <p:sldId id="308" r:id="rId43"/>
    <p:sldId id="337" r:id="rId44"/>
    <p:sldId id="307" r:id="rId45"/>
    <p:sldId id="310" r:id="rId46"/>
    <p:sldId id="276" r:id="rId47"/>
    <p:sldId id="351" r:id="rId48"/>
    <p:sldId id="352" r:id="rId49"/>
    <p:sldId id="349" r:id="rId50"/>
    <p:sldId id="311" r:id="rId51"/>
    <p:sldId id="315" r:id="rId52"/>
    <p:sldId id="317" r:id="rId53"/>
    <p:sldId id="318" r:id="rId54"/>
    <p:sldId id="389" r:id="rId55"/>
    <p:sldId id="390" r:id="rId56"/>
    <p:sldId id="320" r:id="rId57"/>
    <p:sldId id="321" r:id="rId58"/>
    <p:sldId id="333" r:id="rId59"/>
    <p:sldId id="376" r:id="rId60"/>
    <p:sldId id="372" r:id="rId61"/>
    <p:sldId id="373" r:id="rId62"/>
    <p:sldId id="374" r:id="rId63"/>
    <p:sldId id="375" r:id="rId64"/>
    <p:sldId id="360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CC0000"/>
    <a:srgbClr val="0000FF"/>
    <a:srgbClr val="FF99FF"/>
    <a:srgbClr val="DDDDDD"/>
    <a:srgbClr val="CCFFFF"/>
    <a:srgbClr val="CCECFF"/>
    <a:srgbClr val="339966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1D4B-097E-448A-B7F8-B20DDDED4A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1462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E8B9D-E11E-405B-96F7-0AEA84381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0556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5DB6B-72EA-432B-A736-AEBF2B482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685116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FEF6-A74B-4DB9-9B33-AB5CDDC16B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0260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064C2-BCD9-4104-A783-0ED2DA23A8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2006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E2935-4613-40FF-B357-EC2E02B830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50106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5A99-A0F3-4EE8-8C55-034E2D0018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64884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779A-18AE-4022-8C71-00AA365E95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72548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E69AF-8088-4DAD-82D2-AB1F353DBA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898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45D34-7AF1-4AF5-B26E-17FCEA907A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12395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61302-5726-4BD0-AA02-C9085F6F93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1867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13E78-0704-40F0-A6B0-33341E0C9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292490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19F5-8B6F-4860-9D5D-7FF21AA3DCE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27812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CBDAB-88FB-4FF1-B545-0F7D840926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6093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41232-5DE3-4D50-B5BF-283B85DD90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88062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13CEF-5C7B-4A28-8457-823055F266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59581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DAD48-D1BD-4A99-A51A-1490E78D50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6145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76679-6475-4F80-9AA3-F696313EEB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9840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5241-56AC-4B53-86E1-20656D3C31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51484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D4D90-FEBA-476B-B141-938EC51332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9368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4F669-04C6-40F3-8DD7-C61B67EAA2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84089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5679D-F553-426A-83A8-B9AAE03E47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955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10D2-A0CE-4874-B1F9-86880325C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032757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2CF1-8FA7-448B-9B40-20E408D5EC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47538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70201-624D-4643-8282-6C940B05B74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27217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80705-D62D-429F-9D20-4E73749075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60912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06E80-F1A3-472F-B03F-C568047E01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8708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2229A-177D-4E9D-9E97-A0A2B17FF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43479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DFA46-5EE6-49C2-BE07-841B968FF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45115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764F6-5EC6-4BA3-A2B3-E98324A87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82448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2DB72-C3B9-4399-BE98-065C71AA9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83869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0368C-EF76-48CE-9718-C122617B1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41281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13B3E-E0F4-4893-94F0-0B84FF5B4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6825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1A32C5C0-1B17-4625-A8B9-FF17DA294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9765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5E6D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73850"/>
            <a:ext cx="360362" cy="179388"/>
          </a:xfrm>
          <a:custGeom>
            <a:avLst/>
            <a:gdLst>
              <a:gd name="T0" fmla="*/ 359335 w 351"/>
              <a:gd name="T1" fmla="*/ 819 h 219"/>
              <a:gd name="T2" fmla="*/ 103694 w 351"/>
              <a:gd name="T3" fmla="*/ 0 h 219"/>
              <a:gd name="T4" fmla="*/ 83160 w 351"/>
              <a:gd name="T5" fmla="*/ 1638 h 219"/>
              <a:gd name="T6" fmla="*/ 68787 w 351"/>
              <a:gd name="T7" fmla="*/ 4915 h 219"/>
              <a:gd name="T8" fmla="*/ 52360 w 351"/>
              <a:gd name="T9" fmla="*/ 12287 h 219"/>
              <a:gd name="T10" fmla="*/ 39014 w 351"/>
              <a:gd name="T11" fmla="*/ 20478 h 219"/>
              <a:gd name="T12" fmla="*/ 28747 w 351"/>
              <a:gd name="T13" fmla="*/ 28669 h 219"/>
              <a:gd name="T14" fmla="*/ 19507 w 351"/>
              <a:gd name="T15" fmla="*/ 39318 h 219"/>
              <a:gd name="T16" fmla="*/ 12320 w 351"/>
              <a:gd name="T17" fmla="*/ 48328 h 219"/>
              <a:gd name="T18" fmla="*/ 6160 w 351"/>
              <a:gd name="T19" fmla="*/ 59796 h 219"/>
              <a:gd name="T20" fmla="*/ 1027 w 351"/>
              <a:gd name="T21" fmla="*/ 72902 h 219"/>
              <a:gd name="T22" fmla="*/ 1027 w 351"/>
              <a:gd name="T23" fmla="*/ 81093 h 219"/>
              <a:gd name="T24" fmla="*/ 0 w 351"/>
              <a:gd name="T25" fmla="*/ 97476 h 219"/>
              <a:gd name="T26" fmla="*/ 2053 w 351"/>
              <a:gd name="T27" fmla="*/ 111401 h 219"/>
              <a:gd name="T28" fmla="*/ 9240 w 351"/>
              <a:gd name="T29" fmla="*/ 122868 h 219"/>
              <a:gd name="T30" fmla="*/ 15400 w 351"/>
              <a:gd name="T31" fmla="*/ 134336 h 219"/>
              <a:gd name="T32" fmla="*/ 24640 w 351"/>
              <a:gd name="T33" fmla="*/ 144166 h 219"/>
              <a:gd name="T34" fmla="*/ 33880 w 351"/>
              <a:gd name="T35" fmla="*/ 154814 h 219"/>
              <a:gd name="T36" fmla="*/ 47227 w 351"/>
              <a:gd name="T37" fmla="*/ 162186 h 219"/>
              <a:gd name="T38" fmla="*/ 60574 w 351"/>
              <a:gd name="T39" fmla="*/ 169559 h 219"/>
              <a:gd name="T40" fmla="*/ 73920 w 351"/>
              <a:gd name="T41" fmla="*/ 173654 h 219"/>
              <a:gd name="T42" fmla="*/ 92401 w 351"/>
              <a:gd name="T43" fmla="*/ 178569 h 219"/>
              <a:gd name="T44" fmla="*/ 359335 w 351"/>
              <a:gd name="T45" fmla="*/ 178569 h 219"/>
              <a:gd name="T46" fmla="*/ 359335 w 351"/>
              <a:gd name="T47" fmla="*/ 819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5E6D76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73850"/>
            <a:ext cx="360362" cy="179388"/>
          </a:xfrm>
          <a:custGeom>
            <a:avLst/>
            <a:gdLst>
              <a:gd name="T0" fmla="*/ 0 w 351"/>
              <a:gd name="T1" fmla="*/ 819 h 219"/>
              <a:gd name="T2" fmla="*/ 255641 w 351"/>
              <a:gd name="T3" fmla="*/ 0 h 219"/>
              <a:gd name="T4" fmla="*/ 275148 w 351"/>
              <a:gd name="T5" fmla="*/ 2457 h 219"/>
              <a:gd name="T6" fmla="*/ 290548 w 351"/>
              <a:gd name="T7" fmla="*/ 4915 h 219"/>
              <a:gd name="T8" fmla="*/ 305948 w 351"/>
              <a:gd name="T9" fmla="*/ 13106 h 219"/>
              <a:gd name="T10" fmla="*/ 319295 w 351"/>
              <a:gd name="T11" fmla="*/ 21297 h 219"/>
              <a:gd name="T12" fmla="*/ 329562 w 351"/>
              <a:gd name="T13" fmla="*/ 28669 h 219"/>
              <a:gd name="T14" fmla="*/ 339829 w 351"/>
              <a:gd name="T15" fmla="*/ 39318 h 219"/>
              <a:gd name="T16" fmla="*/ 345989 w 351"/>
              <a:gd name="T17" fmla="*/ 49147 h 219"/>
              <a:gd name="T18" fmla="*/ 353175 w 351"/>
              <a:gd name="T19" fmla="*/ 60615 h 219"/>
              <a:gd name="T20" fmla="*/ 358309 w 351"/>
              <a:gd name="T21" fmla="*/ 73721 h 219"/>
              <a:gd name="T22" fmla="*/ 358309 w 351"/>
              <a:gd name="T23" fmla="*/ 81912 h 219"/>
              <a:gd name="T24" fmla="*/ 359335 w 351"/>
              <a:gd name="T25" fmla="*/ 97476 h 219"/>
              <a:gd name="T26" fmla="*/ 356255 w 351"/>
              <a:gd name="T27" fmla="*/ 111401 h 219"/>
              <a:gd name="T28" fmla="*/ 350095 w 351"/>
              <a:gd name="T29" fmla="*/ 123688 h 219"/>
              <a:gd name="T30" fmla="*/ 342909 w 351"/>
              <a:gd name="T31" fmla="*/ 135155 h 219"/>
              <a:gd name="T32" fmla="*/ 333669 w 351"/>
              <a:gd name="T33" fmla="*/ 144166 h 219"/>
              <a:gd name="T34" fmla="*/ 324428 w 351"/>
              <a:gd name="T35" fmla="*/ 154814 h 219"/>
              <a:gd name="T36" fmla="*/ 311082 w 351"/>
              <a:gd name="T37" fmla="*/ 163006 h 219"/>
              <a:gd name="T38" fmla="*/ 297735 w 351"/>
              <a:gd name="T39" fmla="*/ 170378 h 219"/>
              <a:gd name="T40" fmla="*/ 284388 w 351"/>
              <a:gd name="T41" fmla="*/ 174473 h 219"/>
              <a:gd name="T42" fmla="*/ 265908 w 351"/>
              <a:gd name="T43" fmla="*/ 178569 h 219"/>
              <a:gd name="T44" fmla="*/ 0 w 351"/>
              <a:gd name="T45" fmla="*/ 178569 h 219"/>
              <a:gd name="T46" fmla="*/ 0 w 351"/>
              <a:gd name="T47" fmla="*/ 819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5E6D76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042275" y="0"/>
            <a:ext cx="1066800" cy="396875"/>
            <a:chOff x="5066" y="0"/>
            <a:chExt cx="672" cy="250"/>
          </a:xfrm>
        </p:grpSpPr>
        <p:sp>
          <p:nvSpPr>
            <p:cNvPr id="1036" name="AutoShape 11"/>
            <p:cNvSpPr>
              <a:spLocks noChangeArrowheads="1"/>
            </p:cNvSpPr>
            <p:nvPr/>
          </p:nvSpPr>
          <p:spPr bwMode="auto">
            <a:xfrm>
              <a:off x="5066" y="39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5069" y="0"/>
              <a:ext cx="658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第 </a:t>
              </a:r>
              <a:r>
                <a:rPr lang="en-US" altLang="zh-CN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14</a:t>
              </a:r>
              <a:r>
                <a:rPr lang="zh-CN" altLang="en-US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章</a:t>
              </a:r>
            </a:p>
          </p:txBody>
        </p:sp>
      </p:grpSp>
      <p:sp>
        <p:nvSpPr>
          <p:cNvPr id="1035" name="Text Box 15"/>
          <p:cNvSpPr txBox="1">
            <a:spLocks noChangeArrowheads="1"/>
          </p:cNvSpPr>
          <p:nvPr userDrawn="1"/>
        </p:nvSpPr>
        <p:spPr bwMode="auto">
          <a:xfrm>
            <a:off x="1331913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400" b="0" dirty="0">
                <a:solidFill>
                  <a:srgbClr val="5A5A5A"/>
                </a:solidFill>
              </a:rPr>
              <a:t>南京航空航天大学计算机基础教学实验中心  制作（版权所有</a:t>
            </a:r>
            <a:r>
              <a:rPr lang="zh-CN" altLang="en-US" sz="1400" b="0" dirty="0" smtClean="0">
                <a:solidFill>
                  <a:srgbClr val="5A5A5A"/>
                </a:solidFill>
              </a:rPr>
              <a:t>） </a:t>
            </a:r>
            <a:endParaRPr lang="zh-CN" altLang="en-US" sz="1400" b="0" dirty="0">
              <a:solidFill>
                <a:srgbClr val="5A5A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981669BE-55EA-4BF7-80C7-1EB56A460E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9765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73850"/>
            <a:ext cx="360362" cy="179388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73850"/>
            <a:ext cx="360362" cy="179388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37" name="Group 13"/>
          <p:cNvGrpSpPr>
            <a:grpSpLocks/>
          </p:cNvGrpSpPr>
          <p:nvPr/>
        </p:nvGrpSpPr>
        <p:grpSpPr bwMode="auto">
          <a:xfrm>
            <a:off x="8042275" y="0"/>
            <a:ext cx="1066800" cy="396875"/>
            <a:chOff x="5066" y="0"/>
            <a:chExt cx="672" cy="250"/>
          </a:xfrm>
        </p:grpSpPr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5066" y="39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5088" y="0"/>
              <a:ext cx="616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第</a:t>
              </a:r>
              <a:r>
                <a:rPr lang="en-US" altLang="zh-CN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13</a:t>
              </a:r>
              <a:r>
                <a:rPr lang="zh-CN" altLang="en-US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章</a:t>
              </a:r>
            </a:p>
          </p:txBody>
        </p:sp>
      </p:grp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1331913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0" dirty="0" smtClean="0">
                <a:solidFill>
                  <a:srgbClr val="5A5A5A"/>
                </a:solidFill>
              </a:rPr>
              <a:t>南京航空航天大学计算机基础教学实验中心  制作（版权所有）</a:t>
            </a:r>
            <a:endParaRPr lang="zh-CN" altLang="en-US" sz="1400" b="0" dirty="0">
              <a:solidFill>
                <a:srgbClr val="5A5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5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FF30D959-BD66-4481-9A16-CC95E70FBC49}" type="slidenum"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9765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5E6D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73850"/>
            <a:ext cx="360362" cy="179388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5E6D76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73850"/>
            <a:ext cx="360362" cy="179388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5E6D76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042275" y="0"/>
            <a:ext cx="1066800" cy="396875"/>
            <a:chOff x="5066" y="0"/>
            <a:chExt cx="672" cy="250"/>
          </a:xfrm>
        </p:grpSpPr>
        <p:sp>
          <p:nvSpPr>
            <p:cNvPr id="1036" name="AutoShape 11"/>
            <p:cNvSpPr>
              <a:spLocks noChangeArrowheads="1"/>
            </p:cNvSpPr>
            <p:nvPr/>
          </p:nvSpPr>
          <p:spPr bwMode="auto">
            <a:xfrm>
              <a:off x="5066" y="39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5069" y="0"/>
              <a:ext cx="658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smtClean="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第 </a:t>
              </a:r>
              <a:r>
                <a:rPr lang="en-US" altLang="zh-CN" sz="2000" smtClean="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14</a:t>
              </a:r>
              <a:r>
                <a:rPr lang="zh-CN" altLang="en-US" sz="2000" smtClean="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章</a:t>
              </a:r>
            </a:p>
          </p:txBody>
        </p:sp>
      </p:grpSp>
      <p:sp>
        <p:nvSpPr>
          <p:cNvPr id="1035" name="Rectangle 15"/>
          <p:cNvSpPr>
            <a:spLocks noChangeArrowheads="1"/>
          </p:cNvSpPr>
          <p:nvPr userDrawn="1"/>
        </p:nvSpPr>
        <p:spPr bwMode="auto">
          <a:xfrm>
            <a:off x="0" y="6500813"/>
            <a:ext cx="6842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fld id="{682E4A38-D03B-40E6-8FDF-F99C69B2D34C}" type="slidenum">
              <a:rPr lang="en-US" altLang="zh-CN" sz="1400" b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6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685800" y="3810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第 </a:t>
            </a:r>
            <a:r>
              <a:rPr lang="en-US" altLang="zh-CN">
                <a:solidFill>
                  <a:srgbClr val="CC0000"/>
                </a:solidFill>
              </a:rPr>
              <a:t>14 </a:t>
            </a:r>
            <a:r>
              <a:rPr lang="zh-CN" altLang="en-US">
                <a:solidFill>
                  <a:srgbClr val="CC0000"/>
                </a:solidFill>
              </a:rPr>
              <a:t>章  输入</a:t>
            </a:r>
            <a:r>
              <a:rPr lang="en-US" altLang="zh-CN">
                <a:solidFill>
                  <a:srgbClr val="CC0000"/>
                </a:solidFill>
              </a:rPr>
              <a:t>/</a:t>
            </a:r>
            <a:r>
              <a:rPr lang="zh-CN" altLang="en-US">
                <a:solidFill>
                  <a:srgbClr val="CC0000"/>
                </a:solidFill>
              </a:rPr>
              <a:t>输出流类库</a:t>
            </a:r>
            <a:endParaRPr lang="zh-CN" altLang="en-US" sz="2400" b="0"/>
          </a:p>
        </p:txBody>
      </p:sp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1676400" y="2133600"/>
          <a:ext cx="5184775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剪辑" r:id="rId3" imgW="5184775" imgH="3862388" progId="MS_ClipArt_Gallery.2">
                  <p:embed/>
                </p:oleObj>
              </mc:Choice>
              <mc:Fallback>
                <p:oleObj name="剪辑" r:id="rId3" imgW="5184775" imgH="3862388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5184775" cy="269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" y="144497"/>
            <a:ext cx="8320291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14.1  </a:t>
            </a:r>
            <a:r>
              <a:rPr lang="zh-CN" altLang="en-US" dirty="0">
                <a:solidFill>
                  <a:srgbClr val="CC3300"/>
                </a:solidFill>
              </a:rPr>
              <a:t>使用</a:t>
            </a:r>
            <a:r>
              <a:rPr lang="en-US" altLang="zh-CN" dirty="0" err="1">
                <a:solidFill>
                  <a:srgbClr val="CC3300"/>
                </a:solidFill>
              </a:rPr>
              <a:t>cout</a:t>
            </a:r>
            <a:r>
              <a:rPr lang="zh-CN" altLang="en-US" dirty="0">
                <a:solidFill>
                  <a:srgbClr val="CC3300"/>
                </a:solidFill>
              </a:rPr>
              <a:t>、</a:t>
            </a:r>
            <a:r>
              <a:rPr lang="en-US" altLang="zh-CN" dirty="0" err="1">
                <a:solidFill>
                  <a:srgbClr val="CC3300"/>
                </a:solidFill>
              </a:rPr>
              <a:t>cerr</a:t>
            </a:r>
            <a:r>
              <a:rPr lang="zh-CN" altLang="en-US" dirty="0">
                <a:solidFill>
                  <a:srgbClr val="CC3300"/>
                </a:solidFill>
              </a:rPr>
              <a:t>和</a:t>
            </a:r>
            <a:r>
              <a:rPr lang="en-US" altLang="zh-CN" dirty="0">
                <a:solidFill>
                  <a:srgbClr val="CC3300"/>
                </a:solidFill>
              </a:rPr>
              <a:t>clog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#include &lt;</a:t>
            </a:r>
            <a:r>
              <a:rPr lang="en-US" altLang="zh-CN" sz="2600" dirty="0" err="1">
                <a:solidFill>
                  <a:srgbClr val="000000"/>
                </a:solidFill>
              </a:rPr>
              <a:t>iostream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#include &lt;</a:t>
            </a:r>
            <a:r>
              <a:rPr lang="en-US" altLang="zh-CN" sz="2600" dirty="0" err="1">
                <a:solidFill>
                  <a:srgbClr val="000000"/>
                </a:solidFill>
              </a:rPr>
              <a:t>cmath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using namespace </a:t>
            </a:r>
            <a:r>
              <a:rPr lang="en-US" altLang="zh-CN" sz="2600" dirty="0" err="1">
                <a:solidFill>
                  <a:srgbClr val="000000"/>
                </a:solidFill>
              </a:rPr>
              <a:t>std</a:t>
            </a:r>
            <a:r>
              <a:rPr lang="en-US" altLang="zh-CN" sz="26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endParaRPr lang="en-US" altLang="zh-CN" sz="26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</a:rPr>
              <a:t>main( )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{	double x;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</a:t>
            </a:r>
            <a:r>
              <a:rPr lang="en-US" altLang="zh-CN" sz="2600" dirty="0" err="1">
                <a:solidFill>
                  <a:srgbClr val="000000"/>
                </a:solidFill>
              </a:rPr>
              <a:t>cout</a:t>
            </a:r>
            <a:r>
              <a:rPr lang="en-US" altLang="zh-CN" sz="2600" dirty="0">
                <a:solidFill>
                  <a:srgbClr val="000000"/>
                </a:solidFill>
              </a:rPr>
              <a:t>&lt;&lt;"Please input x:";   </a:t>
            </a:r>
            <a:endParaRPr lang="en-US" altLang="zh-CN" sz="2600" dirty="0">
              <a:solidFill>
                <a:srgbClr val="3333CC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</a:t>
            </a:r>
            <a:r>
              <a:rPr lang="en-US" altLang="zh-CN" sz="2600" dirty="0" err="1">
                <a:solidFill>
                  <a:srgbClr val="000000"/>
                </a:solidFill>
              </a:rPr>
              <a:t>cin</a:t>
            </a:r>
            <a:r>
              <a:rPr lang="en-US" altLang="zh-CN" sz="2600" dirty="0">
                <a:solidFill>
                  <a:srgbClr val="000000"/>
                </a:solidFill>
              </a:rPr>
              <a:t>&gt;&gt;x;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if(x&lt;0)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{	</a:t>
            </a:r>
            <a:r>
              <a:rPr lang="en-US" altLang="zh-CN" sz="2600" dirty="0" err="1">
                <a:solidFill>
                  <a:srgbClr val="000000"/>
                </a:solidFill>
              </a:rPr>
              <a:t>cerr</a:t>
            </a:r>
            <a:r>
              <a:rPr lang="en-US" altLang="zh-CN" sz="2600" dirty="0">
                <a:solidFill>
                  <a:srgbClr val="000000"/>
                </a:solidFill>
              </a:rPr>
              <a:t>&lt;&lt;x&lt;&lt;" is not a positive number!\n"; </a:t>
            </a:r>
            <a:endParaRPr lang="en-US" altLang="zh-CN" sz="2600" dirty="0">
              <a:solidFill>
                <a:srgbClr val="3333CC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	return;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}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	clog&lt;&lt;"The root of "&lt;&lt;x&lt;&lt;" is "&lt;&lt;</a:t>
            </a:r>
            <a:r>
              <a:rPr lang="en-US" altLang="zh-CN" sz="2600" dirty="0" err="1">
                <a:solidFill>
                  <a:srgbClr val="000000"/>
                </a:solidFill>
              </a:rPr>
              <a:t>sqrt</a:t>
            </a:r>
            <a:r>
              <a:rPr lang="en-US" altLang="zh-CN" sz="2600" dirty="0">
                <a:solidFill>
                  <a:srgbClr val="000000"/>
                </a:solidFill>
              </a:rPr>
              <a:t>(x)&lt;&lt;</a:t>
            </a:r>
            <a:r>
              <a:rPr lang="en-US" altLang="zh-CN" sz="2600" dirty="0" err="1">
                <a:solidFill>
                  <a:srgbClr val="000000"/>
                </a:solidFill>
              </a:rPr>
              <a:t>endl</a:t>
            </a:r>
            <a:r>
              <a:rPr lang="en-US" altLang="zh-CN" sz="2600" dirty="0">
                <a:solidFill>
                  <a:srgbClr val="000000"/>
                </a:solidFill>
              </a:rPr>
              <a:t>; </a:t>
            </a:r>
            <a:endParaRPr lang="en-US" altLang="zh-CN" sz="2600" dirty="0">
              <a:solidFill>
                <a:srgbClr val="3333CC"/>
              </a:solidFill>
            </a:endParaRPr>
          </a:p>
          <a:p>
            <a:pPr eaLnBrk="1" hangingPunct="1"/>
            <a:r>
              <a:rPr lang="en-US" altLang="zh-CN" sz="2600" dirty="0" smtClean="0">
                <a:solidFill>
                  <a:srgbClr val="000000"/>
                </a:solidFill>
              </a:rPr>
              <a:t>	return </a:t>
            </a:r>
            <a:r>
              <a:rPr lang="en-US" altLang="zh-CN" sz="2600" dirty="0">
                <a:solidFill>
                  <a:srgbClr val="000000"/>
                </a:solidFill>
              </a:rPr>
              <a:t>0</a:t>
            </a:r>
            <a:r>
              <a:rPr lang="en-US" altLang="zh-CN" sz="2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2600" dirty="0" smtClean="0">
                <a:solidFill>
                  <a:srgbClr val="000000"/>
                </a:solidFill>
              </a:rPr>
              <a:t>} </a:t>
            </a:r>
          </a:p>
          <a:p>
            <a:pPr eaLnBrk="1" hangingPunct="1"/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2974253" y="980728"/>
            <a:ext cx="6156176" cy="49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在本例中，</a:t>
            </a:r>
            <a:r>
              <a:rPr lang="en-US" altLang="zh-CN" sz="2600" dirty="0" err="1">
                <a:solidFill>
                  <a:srgbClr val="FF0000"/>
                </a:solidFill>
              </a:rPr>
              <a:t>cout</a:t>
            </a:r>
            <a:r>
              <a:rPr lang="zh-CN" altLang="en-US" sz="2600" dirty="0">
                <a:solidFill>
                  <a:srgbClr val="FF0000"/>
                </a:solidFill>
              </a:rPr>
              <a:t>、</a:t>
            </a:r>
            <a:r>
              <a:rPr lang="en-US" altLang="zh-CN" sz="2600" dirty="0" err="1">
                <a:solidFill>
                  <a:srgbClr val="FF0000"/>
                </a:solidFill>
              </a:rPr>
              <a:t>cerr</a:t>
            </a:r>
            <a:r>
              <a:rPr lang="zh-CN" altLang="en-US" sz="2600" dirty="0">
                <a:solidFill>
                  <a:srgbClr val="FF0000"/>
                </a:solidFill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</a:rPr>
              <a:t>clog</a:t>
            </a:r>
            <a:r>
              <a:rPr lang="zh-CN" altLang="en-US" sz="2600" dirty="0">
                <a:solidFill>
                  <a:srgbClr val="FF0000"/>
                </a:solidFill>
              </a:rPr>
              <a:t>的作用相同</a:t>
            </a:r>
            <a:r>
              <a:rPr lang="zh-CN" altLang="en-US" sz="2600" dirty="0" smtClean="0">
                <a:solidFill>
                  <a:srgbClr val="FF0000"/>
                </a:solidFill>
              </a:rPr>
              <a:t>。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23728" y="1988840"/>
            <a:ext cx="7192075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</a:rPr>
              <a:t>使用这些流对象，</a:t>
            </a:r>
            <a:r>
              <a:rPr lang="zh-CN" altLang="en-US" sz="2600" dirty="0">
                <a:solidFill>
                  <a:srgbClr val="FF0000"/>
                </a:solidFill>
              </a:rPr>
              <a:t>必须包含头文件 “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sz="2600" dirty="0" smtClean="0">
                <a:solidFill>
                  <a:srgbClr val="FF0000"/>
                </a:solidFill>
              </a:rPr>
              <a:t>” </a:t>
            </a:r>
          </a:p>
          <a:p>
            <a:pPr eaLnBrk="1" hangingPunct="1"/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                                                           </a:t>
            </a:r>
            <a:r>
              <a:rPr lang="zh-CN" altLang="en-US" sz="2600" dirty="0" smtClean="0">
                <a:solidFill>
                  <a:srgbClr val="FF0000"/>
                </a:solidFill>
              </a:rPr>
              <a:t>包括使用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cin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303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14.2.2  </a:t>
            </a:r>
            <a:r>
              <a:rPr lang="zh-CN" altLang="en-US" dirty="0">
                <a:solidFill>
                  <a:srgbClr val="CC0000"/>
                </a:solidFill>
              </a:rPr>
              <a:t>用运算符重载实现标准设备的输入输出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9688" y="1981200"/>
            <a:ext cx="8908442" cy="42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/>
              <a:t>class </a:t>
            </a:r>
            <a:r>
              <a:rPr lang="en-US" altLang="zh-CN" dirty="0" err="1">
                <a:solidFill>
                  <a:srgbClr val="CC3300"/>
                </a:solidFill>
              </a:rPr>
              <a:t>istream</a:t>
            </a:r>
            <a:r>
              <a:rPr lang="en-US" altLang="zh-CN" dirty="0"/>
              <a:t> : </a:t>
            </a:r>
            <a:r>
              <a:rPr lang="en-US" altLang="zh-CN" dirty="0">
                <a:solidFill>
                  <a:srgbClr val="CC3300"/>
                </a:solidFill>
              </a:rPr>
              <a:t>virtual public </a:t>
            </a:r>
            <a:r>
              <a:rPr lang="en-US" altLang="zh-CN" dirty="0" err="1">
                <a:solidFill>
                  <a:srgbClr val="CC3300"/>
                </a:solidFill>
              </a:rPr>
              <a:t>ios</a:t>
            </a:r>
            <a:r>
              <a:rPr lang="en-US" altLang="zh-CN" dirty="0"/>
              <a:t>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……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>
                <a:solidFill>
                  <a:srgbClr val="0000FF"/>
                </a:solidFill>
              </a:rPr>
              <a:t>operator&gt;&gt;</a:t>
            </a:r>
            <a:r>
              <a:rPr lang="en-US" altLang="zh-CN" dirty="0"/>
              <a:t>(char *);   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CC3300"/>
                </a:solidFill>
              </a:rPr>
              <a:t>字符串</a:t>
            </a:r>
            <a:r>
              <a:rPr lang="zh-CN" altLang="en-US" dirty="0"/>
              <a:t>输入重载函数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……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>
                <a:solidFill>
                  <a:srgbClr val="0000FF"/>
                </a:solidFill>
              </a:rPr>
              <a:t>operator&gt;&gt;</a:t>
            </a:r>
            <a:r>
              <a:rPr lang="en-US" altLang="zh-CN" dirty="0"/>
              <a:t>(char &amp;);  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CC3300"/>
                </a:solidFill>
              </a:rPr>
              <a:t>字符</a:t>
            </a:r>
            <a:r>
              <a:rPr lang="zh-CN" altLang="en-US" dirty="0"/>
              <a:t>输入重载函数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……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>
                <a:solidFill>
                  <a:srgbClr val="0000FF"/>
                </a:solidFill>
              </a:rPr>
              <a:t>operator&gt;&gt;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&amp;);     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CC3300"/>
                </a:solidFill>
              </a:rPr>
              <a:t>整数</a:t>
            </a:r>
            <a:r>
              <a:rPr lang="zh-CN" altLang="en-US" dirty="0"/>
              <a:t>输入重载函数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……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>
                <a:solidFill>
                  <a:srgbClr val="0000FF"/>
                </a:solidFill>
              </a:rPr>
              <a:t>operator&gt;&gt;</a:t>
            </a:r>
            <a:r>
              <a:rPr lang="en-US" altLang="zh-CN" dirty="0"/>
              <a:t>(double &amp;); </a:t>
            </a:r>
            <a:r>
              <a:rPr lang="en-US" altLang="zh-CN" sz="2400" dirty="0" smtClean="0"/>
              <a:t>//</a:t>
            </a:r>
            <a:r>
              <a:rPr lang="zh-CN" altLang="en-US" sz="2400" dirty="0" smtClean="0">
                <a:solidFill>
                  <a:srgbClr val="CC3300"/>
                </a:solidFill>
              </a:rPr>
              <a:t>实</a:t>
            </a:r>
            <a:r>
              <a:rPr lang="zh-CN" altLang="en-US" sz="2400" dirty="0">
                <a:solidFill>
                  <a:srgbClr val="CC3300"/>
                </a:solidFill>
              </a:rPr>
              <a:t>型</a:t>
            </a:r>
            <a:r>
              <a:rPr lang="zh-CN" altLang="en-US" sz="2400" dirty="0"/>
              <a:t>数据输入重载函数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……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};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283868" y="2420888"/>
            <a:ext cx="7959725" cy="531813"/>
          </a:xfrm>
          <a:prstGeom prst="rect">
            <a:avLst/>
          </a:prstGeom>
          <a:solidFill>
            <a:srgbClr val="FFFFDD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C++ </a:t>
            </a:r>
            <a:r>
              <a:rPr lang="zh-CN" altLang="en-US"/>
              <a:t>对基本的数据类型，均定义了重载运算符 </a:t>
            </a:r>
            <a:r>
              <a:rPr lang="en-US" altLang="zh-CN">
                <a:solidFill>
                  <a:srgbClr val="0000FF"/>
                </a:solidFill>
              </a:rPr>
              <a:t>&gt;&gt;</a:t>
            </a:r>
            <a:r>
              <a:rPr lang="en-US" altLang="zh-CN"/>
              <a:t> 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103812" y="1428708"/>
            <a:ext cx="6319838" cy="538163"/>
          </a:xfrm>
          <a:prstGeom prst="rect">
            <a:avLst/>
          </a:prstGeom>
          <a:solidFill>
            <a:srgbClr val="FFFFDD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将</a:t>
            </a:r>
            <a:r>
              <a:rPr lang="zh-CN" altLang="en-US">
                <a:solidFill>
                  <a:srgbClr val="0000FF"/>
                </a:solidFill>
              </a:rPr>
              <a:t>右移</a:t>
            </a:r>
            <a:r>
              <a:rPr lang="zh-CN" altLang="en-US"/>
              <a:t>位运算符 </a:t>
            </a:r>
            <a:r>
              <a:rPr lang="en-US" altLang="zh-CN">
                <a:solidFill>
                  <a:srgbClr val="0000FF"/>
                </a:solidFill>
              </a:rPr>
              <a:t>&gt;&gt;</a:t>
            </a:r>
            <a:r>
              <a:rPr lang="en-US" altLang="zh-CN"/>
              <a:t> </a:t>
            </a:r>
            <a:r>
              <a:rPr lang="zh-CN" altLang="en-US"/>
              <a:t>重载为 </a:t>
            </a:r>
            <a:r>
              <a:rPr lang="zh-CN" altLang="en-US">
                <a:solidFill>
                  <a:srgbClr val="0000FF"/>
                </a:solidFill>
              </a:rPr>
              <a:t>提取 </a:t>
            </a:r>
            <a:r>
              <a:rPr lang="zh-CN" altLang="en-US"/>
              <a:t>运算符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733416"/>
            <a:ext cx="6156176" cy="49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600" dirty="0" smtClean="0"/>
              <a:t>C++</a:t>
            </a:r>
            <a:r>
              <a:rPr lang="zh-CN" altLang="en-US" sz="2600" dirty="0" smtClean="0"/>
              <a:t>如何实现  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600" dirty="0">
                <a:solidFill>
                  <a:srgbClr val="0000FF"/>
                </a:solidFill>
              </a:rPr>
              <a:t>&gt;&gt;</a:t>
            </a:r>
            <a:r>
              <a:rPr lang="en-US" altLang="zh-CN" sz="2600" dirty="0" err="1">
                <a:solidFill>
                  <a:srgbClr val="0000FF"/>
                </a:solidFill>
              </a:rPr>
              <a:t>str</a:t>
            </a:r>
            <a:r>
              <a:rPr lang="en-US" altLang="zh-CN" sz="2600" dirty="0">
                <a:solidFill>
                  <a:srgbClr val="0000FF"/>
                </a:solidFill>
              </a:rPr>
              <a:t>; </a:t>
            </a:r>
            <a:r>
              <a:rPr lang="en-US" altLang="zh-CN" sz="2600" dirty="0" smtClean="0">
                <a:solidFill>
                  <a:srgbClr val="0000FF"/>
                </a:solidFill>
              </a:rPr>
              <a:t>  </a:t>
            </a:r>
            <a:r>
              <a:rPr lang="en-US" altLang="zh-CN" sz="2600" dirty="0" err="1" smtClean="0">
                <a:solidFill>
                  <a:srgbClr val="7030A0"/>
                </a:solidFill>
              </a:rPr>
              <a:t>cout</a:t>
            </a:r>
            <a:r>
              <a:rPr lang="en-US" altLang="zh-CN" sz="2600" dirty="0" smtClean="0">
                <a:solidFill>
                  <a:srgbClr val="7030A0"/>
                </a:solidFill>
              </a:rPr>
              <a:t>&lt;&lt;x?</a:t>
            </a:r>
            <a:r>
              <a:rPr lang="en-US" altLang="zh-CN" sz="2600" dirty="0">
                <a:solidFill>
                  <a:srgbClr val="7030A0"/>
                </a:solidFill>
              </a:rPr>
              <a:t> ;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utoUpdateAnimBg="0"/>
      <p:bldP spid="43019" grpId="0" animBg="1" autoUpdateAnimBg="0"/>
      <p:bldP spid="43020" grpId="0" animBg="1" autoUpdateAnimBg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51520" y="2413415"/>
            <a:ext cx="8223448" cy="195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同理在</a:t>
            </a:r>
            <a:r>
              <a:rPr lang="en-US" altLang="zh-CN" dirty="0" err="1"/>
              <a:t>ostream</a:t>
            </a:r>
            <a:r>
              <a:rPr lang="zh-CN" altLang="en-US" dirty="0">
                <a:solidFill>
                  <a:srgbClr val="CC3300"/>
                </a:solidFill>
              </a:rPr>
              <a:t>类中</a:t>
            </a:r>
            <a:r>
              <a:rPr lang="zh-CN" altLang="en-US" dirty="0">
                <a:solidFill>
                  <a:srgbClr val="CC0000"/>
                </a:solidFill>
              </a:rPr>
              <a:t>重载了 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  <a:r>
              <a:rPr lang="zh-CN" altLang="en-US" dirty="0">
                <a:solidFill>
                  <a:srgbClr val="CC0000"/>
                </a:solidFill>
              </a:rPr>
              <a:t>运算符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即</a:t>
            </a:r>
            <a:r>
              <a:rPr lang="zh-CN" altLang="en-US" dirty="0" smtClean="0"/>
              <a:t>在</a:t>
            </a:r>
            <a:r>
              <a:rPr lang="en-US" altLang="zh-CN" dirty="0" err="1"/>
              <a:t>ostream</a:t>
            </a:r>
            <a:r>
              <a:rPr lang="zh-CN" altLang="en-US" dirty="0"/>
              <a:t>类的类体中对</a:t>
            </a:r>
            <a:r>
              <a:rPr lang="en-US" altLang="zh-CN" dirty="0"/>
              <a:t>C++</a:t>
            </a:r>
            <a:r>
              <a:rPr lang="zh-CN" altLang="en-US" dirty="0"/>
              <a:t>的所有基本数据类型的量均给出了插入运算符重载函数的定义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51520" y="4581128"/>
            <a:ext cx="7924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CC3300"/>
                </a:solidFill>
              </a:rPr>
              <a:t>编译器会将</a:t>
            </a:r>
            <a:r>
              <a:rPr lang="zh-CN" altLang="en-US"/>
              <a:t> </a:t>
            </a:r>
            <a:r>
              <a:rPr lang="en-US" altLang="zh-CN"/>
              <a:t>cout&lt;&lt;x&lt;&lt;y;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CC3300"/>
                </a:solidFill>
              </a:rPr>
              <a:t>解释成</a:t>
            </a:r>
            <a:r>
              <a:rPr lang="zh-CN" altLang="en-US"/>
              <a:t> </a:t>
            </a:r>
            <a:r>
              <a:rPr lang="en-US" altLang="zh-CN"/>
              <a:t>(cout.operator&lt;&lt;(x)) .operator&lt;&lt;(y); </a:t>
            </a:r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1851720" y="5662216"/>
            <a:ext cx="2514600" cy="519112"/>
            <a:chOff x="1104" y="3504"/>
            <a:chExt cx="1584" cy="327"/>
          </a:xfrm>
        </p:grpSpPr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1104" y="3504"/>
              <a:ext cx="158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488" y="3504"/>
              <a:ext cx="1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C3300"/>
                  </a:solidFill>
                </a:rPr>
                <a:t>返回 </a:t>
              </a:r>
              <a:r>
                <a:rPr lang="en-US" altLang="zh-CN">
                  <a:solidFill>
                    <a:srgbClr val="CC3300"/>
                  </a:solidFill>
                </a:rPr>
                <a:t>cout</a:t>
              </a:r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692696"/>
            <a:ext cx="7924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编译器会将</a:t>
            </a:r>
            <a:r>
              <a:rPr lang="zh-CN" altLang="en-US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解释成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cin.operator</a:t>
            </a:r>
            <a:r>
              <a:rPr lang="en-US" altLang="zh-CN" dirty="0"/>
              <a:t>&gt;&gt;(x)) .operator&gt;&gt;(y); 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752600" y="1759496"/>
            <a:ext cx="2514600" cy="519113"/>
            <a:chOff x="1104" y="3504"/>
            <a:chExt cx="1584" cy="327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04" y="3504"/>
              <a:ext cx="158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488" y="3504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C3300"/>
                  </a:solidFill>
                </a:rPr>
                <a:t>返回 </a:t>
              </a:r>
              <a:r>
                <a:rPr lang="en-US" altLang="zh-CN">
                  <a:solidFill>
                    <a:srgbClr val="CC3300"/>
                  </a:solidFill>
                </a:rPr>
                <a:t>cin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276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6200" y="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14.2.3  </a:t>
            </a:r>
            <a:r>
              <a:rPr lang="zh-CN" altLang="en-US">
                <a:solidFill>
                  <a:srgbClr val="CC0000"/>
                </a:solidFill>
              </a:rPr>
              <a:t>缺省的输入输出格式</a:t>
            </a:r>
          </a:p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</a:t>
            </a:r>
            <a:r>
              <a:rPr lang="zh-CN" altLang="en-US">
                <a:solidFill>
                  <a:srgbClr val="CC0000"/>
                </a:solidFill>
              </a:rPr>
              <a:t>．缺省的（默认的）输入格式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0" y="1066800"/>
            <a:ext cx="87804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是缓冲流，当输入一行结束按回车（</a:t>
            </a:r>
            <a:r>
              <a:rPr lang="en-US" altLang="zh-CN" dirty="0"/>
              <a:t>Enter</a:t>
            </a:r>
            <a:r>
              <a:rPr lang="zh-CN" altLang="en-US" dirty="0"/>
              <a:t>）时，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 dirty="0"/>
              <a:t>     操作系统将输入内容放入输入缓冲区，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 dirty="0"/>
              <a:t>     然后 </a:t>
            </a:r>
            <a:r>
              <a:rPr lang="en-US" altLang="zh-CN" dirty="0" err="1">
                <a:solidFill>
                  <a:srgbClr val="CC3300"/>
                </a:solidFill>
              </a:rPr>
              <a:t>cin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从输入缓冲区提取数据。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0" y="3711996"/>
            <a:ext cx="891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 dirty="0"/>
              <a:t>输入数据时，在缺省的情况下，数据之间的分隔符为：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 dirty="0"/>
              <a:t>&lt;Space&gt;</a:t>
            </a:r>
            <a:r>
              <a:rPr lang="zh-CN" altLang="en-US" dirty="0"/>
              <a:t>键（空格键）、</a:t>
            </a:r>
            <a:r>
              <a:rPr lang="en-US" altLang="zh-CN" dirty="0"/>
              <a:t>&lt;Tab&gt;</a:t>
            </a:r>
            <a:r>
              <a:rPr lang="zh-CN" altLang="en-US" dirty="0"/>
              <a:t>键（制表键）或</a:t>
            </a:r>
            <a:r>
              <a:rPr lang="en-US" altLang="zh-CN" dirty="0"/>
              <a:t>&lt;Enter&gt;</a:t>
            </a:r>
            <a:r>
              <a:rPr lang="zh-CN" altLang="en-US" dirty="0"/>
              <a:t>键（回车键），这三个键通称为空白字符。 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0" y="2492896"/>
            <a:ext cx="8440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 dirty="0"/>
              <a:t>输入数据的类型必须与提取数据的变量类型一致。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94" y="3094668"/>
            <a:ext cx="59974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 dirty="0"/>
              <a:t>对整型量，默认以十进制数输入。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3" grpId="0" autoUpdateAnimBg="0"/>
      <p:bldP spid="109574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883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char s1[20], s2[20];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&gt;&gt;s1&gt;&gt;s2;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输入</a:t>
            </a:r>
            <a:r>
              <a:rPr lang="en-US" altLang="zh-CN" u="sng" dirty="0" err="1">
                <a:solidFill>
                  <a:schemeClr val="accent2"/>
                </a:solidFill>
              </a:rPr>
              <a:t>ab</a:t>
            </a:r>
            <a:r>
              <a:rPr lang="en-US" altLang="zh-CN" u="sng" dirty="0">
                <a:solidFill>
                  <a:schemeClr val="accent2"/>
                </a:solidFill>
              </a:rPr>
              <a:t>&lt;Space&gt;cd&lt;Enter&gt;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或输入</a:t>
            </a:r>
            <a:r>
              <a:rPr lang="en-US" altLang="zh-CN" u="sng" dirty="0" err="1">
                <a:solidFill>
                  <a:schemeClr val="accent2"/>
                </a:solidFill>
              </a:rPr>
              <a:t>ab</a:t>
            </a:r>
            <a:r>
              <a:rPr lang="en-US" altLang="zh-CN" u="sng" dirty="0">
                <a:solidFill>
                  <a:schemeClr val="accent2"/>
                </a:solidFill>
              </a:rPr>
              <a:t>&lt;Tab&gt;cd&lt;Enter&gt;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或输入</a:t>
            </a:r>
            <a:r>
              <a:rPr lang="en-US" altLang="zh-CN" u="sng" dirty="0" err="1">
                <a:solidFill>
                  <a:schemeClr val="accent2"/>
                </a:solidFill>
              </a:rPr>
              <a:t>ab</a:t>
            </a:r>
            <a:r>
              <a:rPr lang="en-US" altLang="zh-CN" u="sng" dirty="0">
                <a:solidFill>
                  <a:schemeClr val="accent2"/>
                </a:solidFill>
              </a:rPr>
              <a:t>&lt;Enter&gt;cd&lt;Enter&gt;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zh-CN" altLang="en-US" dirty="0"/>
              <a:t>结果字符串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提取的值均分别为</a:t>
            </a:r>
            <a:r>
              <a:rPr lang="en-US" altLang="zh-CN" dirty="0"/>
              <a:t>"</a:t>
            </a:r>
            <a:r>
              <a:rPr lang="en-US" altLang="zh-CN" dirty="0" err="1"/>
              <a:t>ab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"cd"</a:t>
            </a:r>
            <a:r>
              <a:rPr lang="zh-CN" altLang="en-US" dirty="0"/>
              <a:t>。 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0" y="4267200"/>
            <a:ext cx="66087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/>
              <a:t>回车</a:t>
            </a:r>
            <a:r>
              <a:rPr lang="en-US" altLang="zh-CN"/>
              <a:t>&lt; Enter &gt; </a:t>
            </a:r>
            <a:r>
              <a:rPr lang="zh-CN" altLang="en-US"/>
              <a:t>起两个作用：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/>
              <a:t>    ①表示一行结束，可进行提取操作了。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/>
              <a:t>    ②可用它做数据分隔符。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561" y="548680"/>
            <a:ext cx="883920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但是，</a:t>
            </a:r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输入的是单个字符</a:t>
            </a:r>
            <a:r>
              <a:rPr lang="zh-CN" altLang="en-US" dirty="0"/>
              <a:t>，则字符之间有无分隔符均可；若输入的是其他类型的量，则数据之间一定要用空白字符分隔。</a:t>
            </a:r>
            <a:endParaRPr lang="en-US" altLang="zh-CN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696" y="2132856"/>
            <a:ext cx="883920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CN" dirty="0"/>
              <a:t>char  c1, c2, c3; </a:t>
            </a:r>
            <a:r>
              <a:rPr lang="en-US" altLang="zh-CN" dirty="0" err="1"/>
              <a:t>cin</a:t>
            </a:r>
            <a:r>
              <a:rPr lang="en-US" altLang="zh-CN" dirty="0"/>
              <a:t>&gt;&gt;c1&gt;&gt;c2&gt;&gt;c3;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/>
              <a:t>程序运行时，可输入：</a:t>
            </a:r>
            <a:r>
              <a:rPr lang="en-US" altLang="zh-CN" u="sng" dirty="0">
                <a:solidFill>
                  <a:schemeClr val="accent2"/>
                </a:solidFill>
              </a:rPr>
              <a:t>a&lt;Space&gt;b&lt;Tab&gt;c&lt;Enter&gt;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               </a:t>
            </a:r>
            <a:r>
              <a:rPr lang="zh-CN" altLang="en-US" dirty="0"/>
              <a:t>也可输入：</a:t>
            </a:r>
            <a:r>
              <a:rPr lang="en-US" altLang="zh-CN" u="sng" dirty="0" err="1">
                <a:solidFill>
                  <a:schemeClr val="accent2"/>
                </a:solidFill>
              </a:rPr>
              <a:t>ab</a:t>
            </a:r>
            <a:r>
              <a:rPr lang="en-US" altLang="zh-CN" u="sng" dirty="0">
                <a:solidFill>
                  <a:schemeClr val="accent2"/>
                </a:solidFill>
              </a:rPr>
              <a:t> &lt;Tab&gt; c  &lt;Enter&gt;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                   </a:t>
            </a:r>
            <a:r>
              <a:rPr lang="zh-CN" altLang="en-US" dirty="0"/>
              <a:t>或输入：</a:t>
            </a:r>
            <a:r>
              <a:rPr lang="en-US" altLang="zh-CN" u="sng" dirty="0">
                <a:solidFill>
                  <a:schemeClr val="accent2"/>
                </a:solidFill>
              </a:rPr>
              <a:t>a &lt;Enter&gt; b &lt;Enter&gt; c &lt;Enter&gt;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上述情况下，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/>
              <a:t>三个变量</a:t>
            </a: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获得值均为 </a:t>
            </a:r>
            <a:r>
              <a:rPr lang="en-US" altLang="zh-CN" dirty="0"/>
              <a:t>'a'</a:t>
            </a:r>
            <a:r>
              <a:rPr lang="zh-CN" altLang="en-US" dirty="0"/>
              <a:t>、</a:t>
            </a:r>
            <a:r>
              <a:rPr lang="en-US" altLang="zh-CN" dirty="0"/>
              <a:t>'b' </a:t>
            </a:r>
            <a:r>
              <a:rPr lang="zh-CN" altLang="en-US" dirty="0"/>
              <a:t>和 </a:t>
            </a:r>
            <a:r>
              <a:rPr lang="en-US" altLang="zh-CN" dirty="0"/>
              <a:t>'c</a:t>
            </a:r>
            <a:r>
              <a:rPr lang="en-US" altLang="zh-CN" dirty="0" smtClean="0"/>
              <a:t>'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应</a:t>
            </a:r>
            <a:r>
              <a:rPr lang="zh-CN" altLang="en-US" dirty="0">
                <a:solidFill>
                  <a:srgbClr val="FF0000"/>
                </a:solidFill>
              </a:rPr>
              <a:t>注意，最后输入的总是回车键。 </a:t>
            </a:r>
          </a:p>
          <a:p>
            <a:pPr eaLnBrk="1" hangingPunct="1">
              <a:spcBef>
                <a:spcPct val="20000"/>
              </a:spcBef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52400" y="968375"/>
            <a:ext cx="827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不同类型数据的输出有其缺省的</a:t>
            </a:r>
            <a:r>
              <a:rPr lang="en-US" altLang="zh-CN"/>
              <a:t>(</a:t>
            </a:r>
            <a:r>
              <a:rPr lang="zh-CN" altLang="en-US"/>
              <a:t>默认的</a:t>
            </a:r>
            <a:r>
              <a:rPr lang="en-US" altLang="zh-CN"/>
              <a:t>)</a:t>
            </a:r>
            <a:r>
              <a:rPr lang="zh-CN" altLang="en-US"/>
              <a:t>输出格式：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0" y="1556792"/>
            <a:ext cx="94230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 dirty="0"/>
              <a:t>输出</a:t>
            </a:r>
            <a:r>
              <a:rPr lang="zh-CN" altLang="en-US" dirty="0" smtClean="0"/>
              <a:t>整型量：</a:t>
            </a:r>
            <a:r>
              <a:rPr lang="zh-CN" altLang="en-US" dirty="0"/>
              <a:t>十进制、域宽为</a:t>
            </a:r>
            <a:r>
              <a:rPr lang="en-US" altLang="zh-CN" dirty="0"/>
              <a:t>0</a:t>
            </a:r>
            <a:r>
              <a:rPr lang="zh-CN" altLang="en-US" dirty="0"/>
              <a:t>、右对齐、空格填充。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0" y="3047777"/>
            <a:ext cx="9196388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 dirty="0"/>
              <a:t>输出实</a:t>
            </a:r>
            <a:r>
              <a:rPr lang="zh-CN" altLang="en-US" dirty="0" smtClean="0"/>
              <a:t>型量：</a:t>
            </a:r>
            <a:r>
              <a:rPr lang="zh-CN" altLang="en-US" dirty="0"/>
              <a:t>精度</a:t>
            </a:r>
            <a:r>
              <a:rPr lang="en-US" altLang="zh-CN" dirty="0"/>
              <a:t>6</a:t>
            </a:r>
            <a:r>
              <a:rPr lang="zh-CN" altLang="en-US" dirty="0"/>
              <a:t>位、浮点输出、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 dirty="0"/>
              <a:t>                             域宽为</a:t>
            </a:r>
            <a:r>
              <a:rPr lang="en-US" altLang="zh-CN" dirty="0"/>
              <a:t>0</a:t>
            </a:r>
            <a:r>
              <a:rPr lang="zh-CN" altLang="en-US" dirty="0"/>
              <a:t>、右对齐、空格填充。</a:t>
            </a:r>
          </a:p>
          <a:p>
            <a:pPr eaLnBrk="1" hangingPunct="1">
              <a:spcBef>
                <a:spcPct val="40000"/>
              </a:spcBef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 dirty="0"/>
              <a:t>   若整数部分超过</a:t>
            </a:r>
            <a:r>
              <a:rPr lang="en-US" altLang="zh-CN" dirty="0"/>
              <a:t>7 </a:t>
            </a:r>
            <a:r>
              <a:rPr lang="zh-CN" altLang="en-US" dirty="0"/>
              <a:t>位或有效数字在小数点后第</a:t>
            </a:r>
            <a:r>
              <a:rPr lang="en-US" altLang="zh-CN" dirty="0"/>
              <a:t>4 </a:t>
            </a:r>
            <a:r>
              <a:rPr lang="zh-CN" altLang="en-US" dirty="0"/>
              <a:t>位之后，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 dirty="0"/>
              <a:t>   自动转为科学计数法格式输出。</a:t>
            </a:r>
          </a:p>
        </p:txBody>
      </p:sp>
      <p:grpSp>
        <p:nvGrpSpPr>
          <p:cNvPr id="110603" name="Group 11"/>
          <p:cNvGrpSpPr>
            <a:grpSpLocks/>
          </p:cNvGrpSpPr>
          <p:nvPr/>
        </p:nvGrpSpPr>
        <p:grpSpPr bwMode="auto">
          <a:xfrm>
            <a:off x="3886200" y="2090192"/>
            <a:ext cx="3895725" cy="936625"/>
            <a:chOff x="2448" y="1248"/>
            <a:chExt cx="2454" cy="590"/>
          </a:xfrm>
        </p:grpSpPr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2640" y="1248"/>
              <a:ext cx="768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2448" y="1296"/>
              <a:ext cx="2454" cy="542"/>
            </a:xfrm>
            <a:prstGeom prst="rect">
              <a:avLst/>
            </a:prstGeom>
            <a:solidFill>
              <a:srgbClr val="FFFFDD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/>
                <a:t>若数的实际宽度超过域宽，</a:t>
              </a:r>
            </a:p>
            <a:p>
              <a:r>
                <a:rPr lang="zh-CN" altLang="en-US" sz="2400"/>
                <a:t>则按实际长度输出。</a:t>
              </a:r>
              <a:endParaRPr lang="zh-CN" altLang="en-US"/>
            </a:p>
          </p:txBody>
        </p:sp>
      </p:grp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0" y="5136009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Char char="©"/>
            </a:pPr>
            <a:r>
              <a:rPr lang="zh-CN" altLang="en-US" dirty="0"/>
              <a:t>输出字符或字符串：域宽为</a:t>
            </a:r>
            <a:r>
              <a:rPr lang="en-US" altLang="zh-CN" dirty="0"/>
              <a:t>0</a:t>
            </a:r>
            <a:r>
              <a:rPr lang="zh-CN" altLang="en-US" dirty="0"/>
              <a:t>、右对齐、空格填充。    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76200" y="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14.2.3  </a:t>
            </a:r>
            <a:r>
              <a:rPr lang="zh-CN" altLang="en-US">
                <a:solidFill>
                  <a:srgbClr val="CC0000"/>
                </a:solidFill>
              </a:rPr>
              <a:t>缺省的输入输出格式</a:t>
            </a:r>
          </a:p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2</a:t>
            </a:r>
            <a:r>
              <a:rPr lang="zh-CN" altLang="en-US">
                <a:solidFill>
                  <a:srgbClr val="CC0000"/>
                </a:solidFill>
              </a:rPr>
              <a:t>．缺省的（默认的）输出格式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3528" y="5927935"/>
            <a:ext cx="8610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</a:pP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上述</a:t>
            </a:r>
            <a:r>
              <a:rPr lang="zh-CN" altLang="en-US" dirty="0"/>
              <a:t>描述中的</a:t>
            </a:r>
            <a:r>
              <a:rPr lang="zh-CN" altLang="en-US" dirty="0" smtClean="0"/>
              <a:t>“域宽”是</a:t>
            </a:r>
            <a:r>
              <a:rPr lang="zh-CN" altLang="en-US" dirty="0"/>
              <a:t>最小域</a:t>
            </a:r>
            <a:r>
              <a:rPr lang="zh-CN" altLang="en-US" dirty="0" smtClean="0"/>
              <a:t>宽。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6" grpId="0" autoUpdateAnimBg="0"/>
      <p:bldP spid="110597" grpId="0" autoUpdateAnimBg="0"/>
      <p:bldP spid="110601" grpId="0" autoUpdateAnimBg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44624"/>
            <a:ext cx="9296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14.3  </a:t>
            </a:r>
            <a:r>
              <a:rPr lang="zh-CN" altLang="en-US" dirty="0">
                <a:solidFill>
                  <a:srgbClr val="CC3300"/>
                </a:solidFill>
              </a:rPr>
              <a:t>标准输出的默认输出格式</a:t>
            </a:r>
          </a:p>
          <a:p>
            <a:pPr algn="just" eaLnBrk="1" hangingPunct="1"/>
            <a:r>
              <a:rPr lang="en-US" altLang="zh-CN" sz="2600" dirty="0"/>
              <a:t>#include 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algn="just" eaLnBrk="1" hangingPunct="1"/>
            <a:r>
              <a:rPr lang="en-US" altLang="zh-CN" sz="2600" dirty="0"/>
              <a:t>#include &lt;</a:t>
            </a:r>
            <a:r>
              <a:rPr lang="en-US" altLang="zh-CN" sz="2600" dirty="0" err="1"/>
              <a:t>iomanip</a:t>
            </a:r>
            <a:r>
              <a:rPr lang="en-US" altLang="zh-CN" sz="2600" dirty="0"/>
              <a:t>&gt;</a:t>
            </a:r>
          </a:p>
          <a:p>
            <a:pPr algn="just" eaLnBrk="1" hangingPunct="1"/>
            <a:r>
              <a:rPr lang="en-US" altLang="zh-CN" sz="2600" dirty="0"/>
              <a:t>using namespace </a:t>
            </a:r>
            <a:r>
              <a:rPr lang="en-US" altLang="zh-CN" sz="2600" dirty="0" err="1"/>
              <a:t>std</a:t>
            </a:r>
            <a:r>
              <a:rPr lang="en-US" altLang="zh-CN" sz="2600" dirty="0"/>
              <a:t>;</a:t>
            </a:r>
          </a:p>
          <a:p>
            <a:pPr algn="just" eaLnBrk="1" hangingPunct="1"/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main</a:t>
            </a:r>
            <a:r>
              <a:rPr lang="en-US" altLang="zh-CN" sz="2600" dirty="0"/>
              <a:t>( )</a:t>
            </a:r>
          </a:p>
          <a:p>
            <a:pPr algn="just" eaLnBrk="1" hangingPunct="1"/>
            <a:r>
              <a:rPr lang="en-US" altLang="zh-CN" sz="2600" dirty="0"/>
              <a:t>{	double d1=12.3456789, d2=123456.789, d3=0.0000123456;</a:t>
            </a:r>
          </a:p>
          <a:p>
            <a:pPr algn="just"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&lt;&lt;d1&lt;&lt;','&lt;&lt;d2&lt;&lt;','&lt;&lt;d3&lt;&lt;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algn="just"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</a:t>
            </a:r>
            <a:r>
              <a:rPr lang="en-US" altLang="zh-CN" sz="2600" dirty="0" err="1"/>
              <a:t>setw</a:t>
            </a:r>
            <a:r>
              <a:rPr lang="en-US" altLang="zh-CN" sz="2600" dirty="0"/>
              <a:t>(10)&lt;&lt;d1&lt;&lt;','&lt;&lt;</a:t>
            </a:r>
            <a:r>
              <a:rPr lang="en-US" altLang="zh-CN" sz="2600" dirty="0" err="1"/>
              <a:t>setw</a:t>
            </a:r>
            <a:r>
              <a:rPr lang="en-US" altLang="zh-CN" sz="2600" dirty="0"/>
              <a:t>(10)&lt;&lt;d2&lt;&lt;',‘</a:t>
            </a:r>
          </a:p>
          <a:p>
            <a:pPr algn="just" eaLnBrk="1" hangingPunct="1"/>
            <a:r>
              <a:rPr lang="en-US" altLang="zh-CN" sz="2600" dirty="0"/>
              <a:t>                                                   &lt;&lt;</a:t>
            </a:r>
            <a:r>
              <a:rPr lang="en-US" altLang="zh-CN" sz="2600" dirty="0" err="1"/>
              <a:t>setw</a:t>
            </a:r>
            <a:r>
              <a:rPr lang="en-US" altLang="zh-CN" sz="2600" dirty="0"/>
              <a:t>(10)&lt;&lt;d3&lt;&lt;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algn="just" eaLnBrk="1" hangingPunct="1"/>
            <a:r>
              <a:rPr lang="en-US" altLang="zh-CN" sz="2600" dirty="0"/>
              <a:t>	char s[10]="</a:t>
            </a:r>
            <a:r>
              <a:rPr lang="en-US" altLang="zh-CN" sz="2600" dirty="0" err="1"/>
              <a:t>abcd</a:t>
            </a:r>
            <a:r>
              <a:rPr lang="en-US" altLang="zh-CN" sz="2600" dirty="0"/>
              <a:t>", c='k';</a:t>
            </a:r>
          </a:p>
          <a:p>
            <a:pPr algn="just"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&lt;&lt;s&lt;&lt;','&lt;&lt;</a:t>
            </a:r>
            <a:r>
              <a:rPr lang="en-US" altLang="zh-CN" sz="2600" dirty="0" err="1"/>
              <a:t>setw</a:t>
            </a:r>
            <a:r>
              <a:rPr lang="en-US" altLang="zh-CN" sz="2600" dirty="0"/>
              <a:t>(4)&lt;&lt;c&lt;&lt;</a:t>
            </a:r>
            <a:r>
              <a:rPr lang="en-US" altLang="zh-CN" sz="2600" dirty="0" err="1"/>
              <a:t>endl</a:t>
            </a:r>
            <a:r>
              <a:rPr lang="en-US" altLang="zh-CN" sz="2600" dirty="0" smtClean="0"/>
              <a:t>;</a:t>
            </a:r>
          </a:p>
          <a:p>
            <a:pPr algn="just" eaLnBrk="1" hangingPunct="1"/>
            <a:r>
              <a:rPr lang="en-US" altLang="zh-CN" sz="2600" dirty="0" smtClean="0"/>
              <a:t>	return </a:t>
            </a:r>
            <a:r>
              <a:rPr lang="en-US" altLang="zh-CN" sz="2600" dirty="0"/>
              <a:t>0</a:t>
            </a:r>
            <a:r>
              <a:rPr lang="en-US" altLang="zh-CN" sz="2600" dirty="0" smtClean="0"/>
              <a:t>;       </a:t>
            </a:r>
            <a:r>
              <a:rPr lang="zh-CN" altLang="en-US" sz="2600" dirty="0" smtClean="0">
                <a:solidFill>
                  <a:schemeClr val="accent2"/>
                </a:solidFill>
              </a:rPr>
              <a:t>输出</a:t>
            </a:r>
            <a:r>
              <a:rPr lang="zh-CN" altLang="en-US" sz="2600" dirty="0">
                <a:solidFill>
                  <a:schemeClr val="accent2"/>
                </a:solidFill>
              </a:rPr>
              <a:t>结果：</a:t>
            </a:r>
          </a:p>
          <a:p>
            <a:pPr algn="just" eaLnBrk="1" hangingPunct="1"/>
            <a:r>
              <a:rPr lang="en-US" altLang="zh-CN" sz="2600" dirty="0" smtClean="0"/>
              <a:t>}			12.3457</a:t>
            </a:r>
            <a:r>
              <a:rPr lang="en-US" altLang="zh-CN" sz="2600" dirty="0"/>
              <a:t>, 123457, 1.23456e-005</a:t>
            </a:r>
          </a:p>
          <a:p>
            <a:pPr algn="just" eaLnBrk="1" hangingPunct="1"/>
            <a:r>
              <a:rPr lang="en-US" altLang="zh-CN" sz="2600" dirty="0" smtClean="0">
                <a:sym typeface="Symbol" pitchFamily="18" charset="2"/>
              </a:rPr>
              <a:t>			</a:t>
            </a:r>
            <a:r>
              <a:rPr lang="en-US" altLang="zh-CN" sz="2600" dirty="0"/>
              <a:t>12.3457, </a:t>
            </a:r>
            <a:r>
              <a:rPr lang="en-US" altLang="zh-CN" sz="2600" dirty="0">
                <a:sym typeface="Symbol" pitchFamily="18" charset="2"/>
              </a:rPr>
              <a:t></a:t>
            </a:r>
            <a:r>
              <a:rPr lang="en-US" altLang="zh-CN" sz="2600" dirty="0"/>
              <a:t>123457, 1.23456e-005</a:t>
            </a:r>
          </a:p>
          <a:p>
            <a:pPr algn="just" eaLnBrk="1" hangingPunct="1"/>
            <a:r>
              <a:rPr lang="en-US" altLang="zh-CN" sz="2600" dirty="0" smtClean="0"/>
              <a:t>			</a:t>
            </a:r>
            <a:r>
              <a:rPr lang="en-US" altLang="zh-CN" sz="2600" dirty="0" err="1" smtClean="0"/>
              <a:t>abcd</a:t>
            </a:r>
            <a:r>
              <a:rPr lang="en-US" altLang="zh-CN" sz="2600" dirty="0"/>
              <a:t>, </a:t>
            </a:r>
            <a:r>
              <a:rPr lang="en-US" altLang="zh-CN" sz="2600" dirty="0">
                <a:sym typeface="Symbol" pitchFamily="18" charset="2"/>
              </a:rPr>
              <a:t></a:t>
            </a:r>
            <a:r>
              <a:rPr lang="en-US" altLang="zh-CN" sz="2600" dirty="0"/>
              <a:t>k</a:t>
            </a:r>
          </a:p>
          <a:p>
            <a:pPr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 			                              </a:t>
            </a:r>
            <a:r>
              <a:rPr lang="zh-CN" altLang="en-US" sz="26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600" dirty="0"/>
              <a:t>：</a:t>
            </a:r>
            <a:r>
              <a:rPr lang="zh-CN" altLang="en-US" sz="2600" dirty="0">
                <a:sym typeface="Symbol" pitchFamily="18" charset="2"/>
              </a:rPr>
              <a:t></a:t>
            </a:r>
            <a:r>
              <a:rPr lang="zh-CN" altLang="en-US" sz="2600" dirty="0"/>
              <a:t>表示空格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28600" y="554527"/>
            <a:ext cx="8610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缺省的输入输出格式都可以改变：具体方法有两种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20000"/>
              </a:lnSpc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>
                <a:solidFill>
                  <a:srgbClr val="CC3300"/>
                </a:solidFill>
              </a:rPr>
              <a:t>14.3.1  </a:t>
            </a:r>
            <a:r>
              <a:rPr lang="zh-CN" altLang="en-US">
                <a:solidFill>
                  <a:srgbClr val="CC3300"/>
                </a:solidFill>
              </a:rPr>
              <a:t>使用成员函数进行格式控制 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04800" y="1693335"/>
            <a:ext cx="8671261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D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ios_base</a:t>
            </a:r>
            <a:r>
              <a:rPr lang="zh-CN" altLang="en-US" dirty="0"/>
              <a:t>类中给出了若干成员函数用于</a:t>
            </a:r>
            <a:r>
              <a:rPr lang="zh-CN" altLang="en-US" dirty="0" smtClean="0"/>
              <a:t>控制输入输出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格式</a:t>
            </a:r>
            <a:r>
              <a:rPr lang="zh-CN" altLang="en-US" dirty="0"/>
              <a:t>，亦定义了一些用于格式控制的标志位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所有</a:t>
            </a:r>
            <a:r>
              <a:rPr lang="zh-CN" altLang="en-US" dirty="0"/>
              <a:t>的标志位构成格式状态字</a:t>
            </a:r>
            <a:r>
              <a:rPr lang="zh-CN" altLang="en-US" dirty="0" smtClean="0"/>
              <a:t>。见表</a:t>
            </a:r>
            <a:r>
              <a:rPr lang="en-US" altLang="zh-CN" dirty="0" smtClean="0"/>
              <a:t>14-1</a:t>
            </a:r>
            <a:r>
              <a:rPr lang="zh-CN" altLang="en-US" dirty="0" smtClean="0"/>
              <a:t>和表</a:t>
            </a:r>
            <a:r>
              <a:rPr lang="en-US" altLang="zh-CN" dirty="0" smtClean="0"/>
              <a:t>14-2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228600" y="0"/>
            <a:ext cx="39274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>
                <a:solidFill>
                  <a:srgbClr val="CC3300"/>
                </a:solidFill>
              </a:rPr>
              <a:t>14.3  </a:t>
            </a:r>
            <a:r>
              <a:rPr lang="zh-CN" altLang="en-US">
                <a:solidFill>
                  <a:srgbClr val="CC3300"/>
                </a:solidFill>
              </a:rPr>
              <a:t>输入输出格式控制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 build="p" autoUpdateAnimBg="0"/>
      <p:bldP spid="1065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52400"/>
            <a:ext cx="9296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CC3300"/>
                </a:solidFill>
              </a:rPr>
              <a:t>例</a:t>
            </a:r>
            <a:r>
              <a:rPr lang="en-US" altLang="zh-CN" sz="2400" dirty="0" smtClean="0">
                <a:solidFill>
                  <a:srgbClr val="CC3300"/>
                </a:solidFill>
              </a:rPr>
              <a:t>14.4 </a:t>
            </a:r>
            <a:r>
              <a:rPr lang="zh-CN" altLang="en-US" sz="2400" dirty="0" smtClean="0">
                <a:solidFill>
                  <a:srgbClr val="CC3300"/>
                </a:solidFill>
              </a:rPr>
              <a:t>使用</a:t>
            </a:r>
            <a:r>
              <a:rPr lang="zh-CN" altLang="en-US" sz="2400" dirty="0">
                <a:solidFill>
                  <a:srgbClr val="CC3300"/>
                </a:solidFill>
              </a:rPr>
              <a:t>成员函数，控制输出</a:t>
            </a:r>
            <a:r>
              <a:rPr lang="zh-CN" altLang="en-US" sz="2400" dirty="0" smtClean="0">
                <a:solidFill>
                  <a:srgbClr val="CC3300"/>
                </a:solidFill>
              </a:rPr>
              <a:t>格式</a:t>
            </a:r>
            <a:endParaRPr lang="en-US" altLang="zh-CN" sz="2400" dirty="0" smtClean="0">
              <a:solidFill>
                <a:srgbClr val="CC33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</a:t>
            </a:r>
            <a:r>
              <a:rPr lang="en-US" altLang="zh-CN" sz="2400" dirty="0" smtClean="0"/>
              <a:t>( )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x=165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y=142</a:t>
            </a:r>
            <a:r>
              <a:rPr lang="en-US" altLang="zh-CN" sz="2400" dirty="0"/>
              <a:t>; </a:t>
            </a:r>
            <a:r>
              <a:rPr lang="en-US" altLang="zh-CN" sz="2400" dirty="0" smtClean="0">
                <a:solidFill>
                  <a:srgbClr val="008000"/>
                </a:solidFill>
              </a:rPr>
              <a:t>// 165D = 245Q=a5H, 142D=216Q=8eH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err="1"/>
              <a:t>cout.setf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basefield</a:t>
            </a:r>
            <a:r>
              <a:rPr lang="en-US" altLang="zh-CN" sz="2400" dirty="0" smtClean="0"/>
              <a:t>);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设置八进制输出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x &lt;&lt; ',' &lt;&lt; y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err="1"/>
              <a:t>cout.setf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showbase</a:t>
            </a:r>
            <a:r>
              <a:rPr lang="en-US" altLang="zh-CN" sz="2400" dirty="0"/>
              <a:t>);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 smtClean="0">
                <a:solidFill>
                  <a:srgbClr val="008000"/>
                </a:solidFill>
              </a:rPr>
              <a:t>输出</a:t>
            </a:r>
            <a:r>
              <a:rPr lang="zh-CN" altLang="en-US" sz="2400" dirty="0">
                <a:solidFill>
                  <a:srgbClr val="008000"/>
                </a:solidFill>
              </a:rPr>
              <a:t>表示数制的前导字符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x &lt;&lt; ',' &lt;&lt; y &lt;&lt; </a:t>
            </a:r>
            <a:r>
              <a:rPr lang="en-US" altLang="zh-CN" sz="2400" dirty="0" err="1"/>
              <a:t>endl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12395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5438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第 </a:t>
            </a:r>
            <a:r>
              <a:rPr lang="en-US" altLang="zh-CN" dirty="0">
                <a:solidFill>
                  <a:srgbClr val="CC0000"/>
                </a:solidFill>
              </a:rPr>
              <a:t>14 </a:t>
            </a:r>
            <a:r>
              <a:rPr lang="zh-CN" altLang="en-US" dirty="0">
                <a:solidFill>
                  <a:srgbClr val="CC0000"/>
                </a:solidFill>
              </a:rPr>
              <a:t>章  输入</a:t>
            </a:r>
            <a:r>
              <a:rPr lang="en-US" altLang="zh-CN" dirty="0">
                <a:solidFill>
                  <a:srgbClr val="CC0000"/>
                </a:solidFill>
              </a:rPr>
              <a:t>/</a:t>
            </a:r>
            <a:r>
              <a:rPr lang="zh-CN" altLang="en-US" dirty="0">
                <a:solidFill>
                  <a:srgbClr val="CC0000"/>
                </a:solidFill>
              </a:rPr>
              <a:t>输出流类库</a:t>
            </a:r>
          </a:p>
          <a:p>
            <a:pPr eaLnBrk="1" hangingPunct="1">
              <a:spcBef>
                <a:spcPct val="20000"/>
              </a:spcBef>
            </a:pPr>
            <a:endParaRPr lang="zh-CN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14.1  </a:t>
            </a:r>
            <a:r>
              <a:rPr lang="zh-CN" altLang="en-US" dirty="0"/>
              <a:t>输入输出基本概念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14.2  </a:t>
            </a:r>
            <a:r>
              <a:rPr lang="zh-CN" altLang="en-US" dirty="0" smtClean="0"/>
              <a:t>输入输出类库 </a:t>
            </a:r>
            <a:endParaRPr lang="zh-CN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14.3  </a:t>
            </a:r>
            <a:r>
              <a:rPr lang="zh-CN" altLang="en-US" dirty="0">
                <a:solidFill>
                  <a:srgbClr val="000000"/>
                </a:solidFill>
              </a:rPr>
              <a:t>输入输出格式控制</a:t>
            </a:r>
            <a:r>
              <a:rPr lang="zh-CN" altLang="en-US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14.4  </a:t>
            </a:r>
            <a:r>
              <a:rPr lang="zh-CN" altLang="en-US" dirty="0"/>
              <a:t>使用成员函数实现输入输出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14.5  </a:t>
            </a:r>
            <a:r>
              <a:rPr lang="zh-CN" altLang="en-US" dirty="0">
                <a:solidFill>
                  <a:srgbClr val="000000"/>
                </a:solidFill>
              </a:rPr>
              <a:t>重载插入和提取运算符</a:t>
            </a:r>
            <a:r>
              <a:rPr lang="zh-CN" altLang="en-US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14.6  </a:t>
            </a:r>
            <a:r>
              <a:rPr lang="zh-CN" altLang="en-US" dirty="0"/>
              <a:t>文件流类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14.7  </a:t>
            </a:r>
            <a:r>
              <a:rPr lang="zh-CN" altLang="en-US" dirty="0"/>
              <a:t>文件的随机访问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14.8  </a:t>
            </a:r>
            <a:r>
              <a:rPr lang="zh-CN" altLang="en-US" dirty="0"/>
              <a:t>输入输出流的出错处理 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400" b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1520" y="162823"/>
            <a:ext cx="9296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CC3300"/>
                </a:solidFill>
              </a:rPr>
              <a:t>续：</a:t>
            </a:r>
            <a:endParaRPr lang="en-US" altLang="zh-CN" sz="2400" dirty="0" smtClean="0">
              <a:solidFill>
                <a:srgbClr val="CC3300"/>
              </a:solidFill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cout.width</a:t>
            </a:r>
            <a:r>
              <a:rPr lang="en-US" altLang="zh-CN" sz="2400" dirty="0" smtClean="0"/>
              <a:t>(8</a:t>
            </a:r>
            <a:r>
              <a:rPr lang="en-US" altLang="zh-CN" sz="2400" dirty="0"/>
              <a:t>);   </a:t>
            </a:r>
            <a:r>
              <a:rPr lang="en-US" altLang="zh-CN" sz="2400" dirty="0" smtClean="0">
                <a:solidFill>
                  <a:srgbClr val="008000"/>
                </a:solidFill>
              </a:rPr>
              <a:t> //</a:t>
            </a:r>
            <a:r>
              <a:rPr lang="zh-CN" altLang="en-US" sz="2400" dirty="0" smtClean="0">
                <a:solidFill>
                  <a:srgbClr val="008000"/>
                </a:solidFill>
              </a:rPr>
              <a:t>设置</a:t>
            </a:r>
            <a:r>
              <a:rPr lang="zh-CN" altLang="en-US" sz="2400" dirty="0">
                <a:solidFill>
                  <a:srgbClr val="008000"/>
                </a:solidFill>
              </a:rPr>
              <a:t>输出域宽为</a:t>
            </a:r>
            <a:r>
              <a:rPr lang="en-US" altLang="zh-CN" sz="2400" dirty="0">
                <a:solidFill>
                  <a:srgbClr val="008000"/>
                </a:solidFill>
              </a:rPr>
              <a:t>8</a:t>
            </a:r>
            <a:r>
              <a:rPr lang="zh-CN" altLang="en-US" sz="2400" dirty="0">
                <a:solidFill>
                  <a:srgbClr val="008000"/>
                </a:solidFill>
              </a:rPr>
              <a:t>，只对其后第一个数据项有效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cout.fill</a:t>
            </a:r>
            <a:r>
              <a:rPr lang="en-US" altLang="zh-CN" sz="2400" dirty="0"/>
              <a:t>('*'); 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设置填充字符为 *，一直有效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cout.setf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::left, 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adjustfield</a:t>
            </a:r>
            <a:r>
              <a:rPr lang="en-US" altLang="zh-CN" sz="2400" dirty="0" smtClean="0"/>
              <a:t>);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设置</a:t>
            </a:r>
            <a:r>
              <a:rPr lang="zh-CN" altLang="en-US" sz="2400" dirty="0">
                <a:solidFill>
                  <a:srgbClr val="008000"/>
                </a:solidFill>
              </a:rPr>
              <a:t>输出为左对齐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x &lt;&lt; ',' &lt;&lt; y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cout.setf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::hex, 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basefield</a:t>
            </a:r>
            <a:r>
              <a:rPr lang="en-US" altLang="zh-CN" sz="2400" dirty="0"/>
              <a:t>);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 smtClean="0">
                <a:solidFill>
                  <a:srgbClr val="008000"/>
                </a:solidFill>
              </a:rPr>
              <a:t>设置十六进制输出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x &lt;&lt; ',' &lt;&lt; y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cout.unsetf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ios_base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showbase</a:t>
            </a:r>
            <a:r>
              <a:rPr lang="en-US" altLang="zh-CN" sz="2400" dirty="0"/>
              <a:t>);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 smtClean="0">
                <a:solidFill>
                  <a:srgbClr val="008000"/>
                </a:solidFill>
              </a:rPr>
              <a:t>取消</a:t>
            </a:r>
            <a:r>
              <a:rPr lang="zh-CN" altLang="en-US" sz="2400" dirty="0">
                <a:solidFill>
                  <a:srgbClr val="008000"/>
                </a:solidFill>
              </a:rPr>
              <a:t>输出表示数制的前导字符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x &lt;&lt; ',' &lt;&lt; y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dirty="0"/>
              <a:t>    return 0;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4077072"/>
            <a:ext cx="2952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</a:rPr>
              <a:t>程序的运行结果为：</a:t>
            </a:r>
          </a:p>
          <a:p>
            <a:r>
              <a:rPr lang="en-US" altLang="zh-CN" sz="2400" dirty="0"/>
              <a:t>245, 216</a:t>
            </a:r>
            <a:endParaRPr lang="zh-CN" altLang="zh-CN" sz="2400" dirty="0"/>
          </a:p>
          <a:p>
            <a:r>
              <a:rPr lang="en-US" altLang="zh-CN" sz="2400" dirty="0"/>
              <a:t>0245, 0216</a:t>
            </a:r>
            <a:endParaRPr lang="zh-CN" altLang="zh-CN" sz="2400" dirty="0"/>
          </a:p>
          <a:p>
            <a:r>
              <a:rPr lang="en-US" altLang="zh-CN" sz="2400" dirty="0"/>
              <a:t>0245****, 0216</a:t>
            </a:r>
            <a:endParaRPr lang="zh-CN" altLang="zh-CN" sz="2400" dirty="0"/>
          </a:p>
          <a:p>
            <a:r>
              <a:rPr lang="en-US" altLang="zh-CN" sz="2400" dirty="0"/>
              <a:t>0xa5, 0x8e</a:t>
            </a:r>
            <a:endParaRPr lang="zh-CN" altLang="zh-CN" sz="2400" dirty="0"/>
          </a:p>
          <a:p>
            <a:r>
              <a:rPr lang="en-US" altLang="zh-CN" sz="2400" dirty="0"/>
              <a:t>a5, 8e</a:t>
            </a:r>
            <a:endParaRPr lang="zh-CN" altLang="zh-CN" sz="24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496" y="5394842"/>
            <a:ext cx="540618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注意本例用</a:t>
            </a:r>
            <a:r>
              <a:rPr lang="en-US" altLang="zh-CN" sz="2400" dirty="0" err="1">
                <a:solidFill>
                  <a:srgbClr val="C00000"/>
                </a:solidFill>
              </a:rPr>
              <a:t>ios_base</a:t>
            </a:r>
            <a:r>
              <a:rPr lang="en-US" altLang="zh-CN" sz="2400" dirty="0">
                <a:solidFill>
                  <a:srgbClr val="C00000"/>
                </a:solidFill>
              </a:rPr>
              <a:t>::</a:t>
            </a:r>
            <a:r>
              <a:rPr lang="zh-CN" altLang="en-US" sz="2400" dirty="0">
                <a:solidFill>
                  <a:srgbClr val="C00000"/>
                </a:solidFill>
              </a:rPr>
              <a:t>限定格式标志位</a:t>
            </a:r>
            <a:r>
              <a:rPr lang="zh-CN" altLang="en-US" sz="2400" dirty="0" smtClean="0">
                <a:solidFill>
                  <a:srgbClr val="C00000"/>
                </a:solidFill>
              </a:rPr>
              <a:t>，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从</a:t>
            </a:r>
            <a:r>
              <a:rPr lang="zh-CN" altLang="en-US" sz="2400" dirty="0">
                <a:solidFill>
                  <a:srgbClr val="C00000"/>
                </a:solidFill>
              </a:rPr>
              <a:t>下一个例子开始</a:t>
            </a:r>
            <a:r>
              <a:rPr lang="zh-CN" altLang="en-US" sz="2400" dirty="0" smtClean="0">
                <a:solidFill>
                  <a:srgbClr val="C00000"/>
                </a:solidFill>
              </a:rPr>
              <a:t>，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一般</a:t>
            </a:r>
            <a:r>
              <a:rPr lang="zh-CN" altLang="en-US" sz="2400" dirty="0">
                <a:solidFill>
                  <a:srgbClr val="C00000"/>
                </a:solidFill>
              </a:rPr>
              <a:t>用</a:t>
            </a:r>
            <a:r>
              <a:rPr lang="en-US" altLang="zh-CN" sz="2400" dirty="0" err="1">
                <a:solidFill>
                  <a:srgbClr val="C00000"/>
                </a:solidFill>
              </a:rPr>
              <a:t>ios</a:t>
            </a:r>
            <a:r>
              <a:rPr lang="en-US" altLang="zh-CN" sz="2400" dirty="0">
                <a:solidFill>
                  <a:srgbClr val="C00000"/>
                </a:solidFill>
              </a:rPr>
              <a:t>::</a:t>
            </a:r>
            <a:r>
              <a:rPr lang="zh-CN" altLang="en-US" sz="2400" dirty="0">
                <a:solidFill>
                  <a:srgbClr val="C00000"/>
                </a:solidFill>
              </a:rPr>
              <a:t>限定格式标志位。</a:t>
            </a:r>
          </a:p>
        </p:txBody>
      </p:sp>
    </p:spTree>
    <p:extLst>
      <p:ext uri="{BB962C8B-B14F-4D97-AF65-F5344CB8AC3E}">
        <p14:creationId xmlns:p14="http://schemas.microsoft.com/office/powerpoint/2010/main" val="36009693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3505200" y="3886200"/>
            <a:ext cx="59157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原因</a:t>
            </a:r>
            <a:r>
              <a:rPr lang="en-US" altLang="zh-CN" sz="2400" dirty="0">
                <a:solidFill>
                  <a:schemeClr val="accent2"/>
                </a:solidFill>
              </a:rPr>
              <a:t>:</a:t>
            </a:r>
            <a:r>
              <a:rPr lang="zh-CN" altLang="en-US" sz="2400" dirty="0"/>
              <a:t>缺省状态下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skipws</a:t>
            </a:r>
            <a:r>
              <a:rPr lang="zh-CN" altLang="en-US" sz="2400" dirty="0"/>
              <a:t>值为“真”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表示</a:t>
            </a:r>
            <a:r>
              <a:rPr lang="zh-CN" altLang="en-US" sz="2400" dirty="0"/>
              <a:t>跳</a:t>
            </a:r>
            <a:r>
              <a:rPr lang="zh-CN" altLang="en-US" sz="2400" dirty="0" smtClean="0"/>
              <a:t>过（即不提取）空白字符。</a:t>
            </a:r>
            <a:endParaRPr lang="zh-CN" altLang="en-US" sz="2400" dirty="0"/>
          </a:p>
        </p:txBody>
      </p:sp>
      <p:sp>
        <p:nvSpPr>
          <p:cNvPr id="25603" name="Text Box 16"/>
          <p:cNvSpPr txBox="1">
            <a:spLocks noChangeArrowheads="1"/>
          </p:cNvSpPr>
          <p:nvPr/>
        </p:nvSpPr>
        <p:spPr bwMode="auto">
          <a:xfrm>
            <a:off x="107504" y="44624"/>
            <a:ext cx="8474092" cy="698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 smtClean="0">
                <a:solidFill>
                  <a:srgbClr val="CC0000"/>
                </a:solidFill>
              </a:rPr>
              <a:t>14.5 </a:t>
            </a:r>
            <a:r>
              <a:rPr lang="zh-CN" altLang="en-US" dirty="0" smtClean="0">
                <a:solidFill>
                  <a:srgbClr val="CC0000"/>
                </a:solidFill>
              </a:rPr>
              <a:t>使用</a:t>
            </a:r>
            <a:r>
              <a:rPr lang="zh-CN" altLang="en-US" dirty="0">
                <a:solidFill>
                  <a:srgbClr val="CC0000"/>
                </a:solidFill>
              </a:rPr>
              <a:t>成员函数，控制输入时是否提取空白字符</a:t>
            </a:r>
            <a:endParaRPr lang="zh-CN" altLang="en-US" sz="2400" b="0" dirty="0"/>
          </a:p>
          <a:p>
            <a:pPr eaLnBrk="1" hangingPunct="1"/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main( 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{  char  c, </a:t>
            </a:r>
            <a:r>
              <a:rPr lang="en-US" altLang="zh-CN" dirty="0" err="1"/>
              <a:t>str</a:t>
            </a:r>
            <a:r>
              <a:rPr lang="en-US" altLang="zh-CN" dirty="0"/>
              <a:t>[80];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i=0;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c ;</a:t>
            </a:r>
          </a:p>
          <a:p>
            <a:pPr eaLnBrk="1" hangingPunct="1"/>
            <a:r>
              <a:rPr lang="en-US" altLang="zh-CN" dirty="0"/>
              <a:t>    while( c!='\n' )</a:t>
            </a:r>
          </a:p>
          <a:p>
            <a:pPr eaLnBrk="1" hangingPunct="1"/>
            <a:r>
              <a:rPr lang="en-US" altLang="zh-CN" dirty="0"/>
              <a:t>    {</a:t>
            </a:r>
          </a:p>
          <a:p>
            <a:pPr eaLnBrk="1" hangingPunct="1"/>
            <a:r>
              <a:rPr lang="en-US" altLang="zh-CN" dirty="0"/>
              <a:t>             </a:t>
            </a:r>
            <a:r>
              <a:rPr lang="en-US" altLang="zh-CN" dirty="0" err="1"/>
              <a:t>str</a:t>
            </a:r>
            <a:r>
              <a:rPr lang="en-US" altLang="zh-CN" dirty="0"/>
              <a:t>[i++]=c ; </a:t>
            </a:r>
          </a:p>
          <a:p>
            <a:pPr eaLnBrk="1" hangingPunct="1"/>
            <a:r>
              <a:rPr lang="en-US" altLang="zh-CN" dirty="0"/>
              <a:t>             </a:t>
            </a:r>
            <a:r>
              <a:rPr lang="en-US" altLang="zh-CN" dirty="0" err="1"/>
              <a:t>cin</a:t>
            </a:r>
            <a:r>
              <a:rPr lang="en-US" altLang="zh-CN" dirty="0"/>
              <a:t> &gt;&gt; c ;</a:t>
            </a:r>
          </a:p>
          <a:p>
            <a:pPr eaLnBrk="1" hangingPunct="1"/>
            <a:r>
              <a:rPr lang="en-US" altLang="zh-CN" dirty="0"/>
              <a:t>     }</a:t>
            </a:r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dirty="0" err="1"/>
              <a:t>str</a:t>
            </a:r>
            <a:r>
              <a:rPr lang="en-US" altLang="zh-CN" dirty="0"/>
              <a:t>[i]='\0'; </a:t>
            </a:r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&lt;&lt; </a:t>
            </a:r>
            <a:r>
              <a:rPr lang="en-US" altLang="zh-CN" dirty="0" err="1">
                <a:solidFill>
                  <a:srgbClr val="FF0000"/>
                </a:solidFill>
              </a:rPr>
              <a:t>endl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     return </a:t>
            </a:r>
            <a:r>
              <a:rPr lang="en-US" altLang="zh-CN" dirty="0"/>
              <a:t>0;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876800" y="820738"/>
            <a:ext cx="38862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运行时输入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en-US" altLang="zh-CN" dirty="0" err="1"/>
              <a:t>abcd</a:t>
            </a:r>
            <a:r>
              <a:rPr lang="en-US" altLang="zh-CN" dirty="0"/>
              <a:t>&lt;</a:t>
            </a:r>
            <a:r>
              <a:rPr lang="zh-CN" altLang="zh-CN" sz="2400" dirty="0"/>
              <a:t>回车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 err="1"/>
              <a:t>efg</a:t>
            </a:r>
            <a:r>
              <a:rPr lang="en-US" altLang="zh-CN" dirty="0"/>
              <a:t>&lt;</a:t>
            </a:r>
            <a:r>
              <a:rPr lang="zh-CN" altLang="zh-CN" sz="2400" dirty="0"/>
              <a:t>回车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 err="1"/>
              <a:t>hij</a:t>
            </a:r>
            <a:r>
              <a:rPr lang="en-US" altLang="zh-CN" dirty="0"/>
              <a:t>&lt;</a:t>
            </a:r>
            <a:r>
              <a:rPr lang="zh-CN" altLang="zh-CN" sz="2400" dirty="0"/>
              <a:t>回车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......   </a:t>
            </a:r>
            <a:r>
              <a:rPr lang="zh-CN" altLang="en-US" dirty="0">
                <a:solidFill>
                  <a:schemeClr val="accent2"/>
                </a:solidFill>
              </a:rPr>
              <a:t>运行状况如何？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876800" y="2971800"/>
            <a:ext cx="332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跟踪调试发现：</a:t>
            </a:r>
            <a:endParaRPr lang="zh-CN" altLang="en-US"/>
          </a:p>
          <a:p>
            <a:pPr eaLnBrk="1" hangingPunct="1"/>
            <a:r>
              <a:rPr lang="en-US" altLang="zh-CN"/>
              <a:t>cin &gt;&gt; c ;  </a:t>
            </a:r>
            <a:r>
              <a:rPr lang="zh-CN" altLang="en-US">
                <a:solidFill>
                  <a:srgbClr val="CC0000"/>
                </a:solidFill>
              </a:rPr>
              <a:t>不提取</a:t>
            </a:r>
            <a:r>
              <a:rPr lang="en-US" altLang="zh-CN">
                <a:solidFill>
                  <a:srgbClr val="CC0000"/>
                </a:solidFill>
              </a:rPr>
              <a:t>'\n'</a:t>
            </a:r>
          </a:p>
        </p:txBody>
      </p:sp>
      <p:grpSp>
        <p:nvGrpSpPr>
          <p:cNvPr id="38937" name="Group 25"/>
          <p:cNvGrpSpPr>
            <a:grpSpLocks/>
          </p:cNvGrpSpPr>
          <p:nvPr/>
        </p:nvGrpSpPr>
        <p:grpSpPr bwMode="auto">
          <a:xfrm>
            <a:off x="1143000" y="2895600"/>
            <a:ext cx="7070725" cy="3290888"/>
            <a:chOff x="720" y="1824"/>
            <a:chExt cx="4454" cy="2073"/>
          </a:xfrm>
        </p:grpSpPr>
        <p:sp>
          <p:nvSpPr>
            <p:cNvPr id="25608" name="Text Box 19"/>
            <p:cNvSpPr txBox="1">
              <a:spLocks noChangeArrowheads="1"/>
            </p:cNvSpPr>
            <p:nvPr/>
          </p:nvSpPr>
          <p:spPr bwMode="auto">
            <a:xfrm>
              <a:off x="2784" y="3024"/>
              <a:ext cx="2390" cy="8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C0000"/>
                  </a:solidFill>
                </a:rPr>
                <a:t>解决办法：</a:t>
              </a:r>
              <a:endParaRPr lang="zh-CN" altLang="en-US"/>
            </a:p>
            <a:p>
              <a:pPr eaLnBrk="1" hangingPunct="1"/>
              <a:r>
                <a:rPr lang="zh-CN" altLang="en-US"/>
                <a:t>在此位置加入语句：</a:t>
              </a:r>
            </a:p>
            <a:p>
              <a:pPr eaLnBrk="1" hangingPunct="1"/>
              <a:r>
                <a:rPr lang="zh-CN" altLang="en-US"/>
                <a:t> </a:t>
              </a:r>
              <a:r>
                <a:rPr lang="en-US" altLang="zh-CN"/>
                <a:t>cin.unsetf(ios::skipws);</a:t>
              </a:r>
              <a:endParaRPr lang="en-US" altLang="zh-CN" sz="2400" b="0"/>
            </a:p>
          </p:txBody>
        </p:sp>
        <p:sp>
          <p:nvSpPr>
            <p:cNvPr id="25609" name="Line 22"/>
            <p:cNvSpPr>
              <a:spLocks noChangeShapeType="1"/>
            </p:cNvSpPr>
            <p:nvPr/>
          </p:nvSpPr>
          <p:spPr bwMode="auto">
            <a:xfrm flipH="1" flipV="1">
              <a:off x="1872" y="1920"/>
              <a:ext cx="912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0" name="Line 24"/>
            <p:cNvSpPr>
              <a:spLocks noChangeShapeType="1"/>
            </p:cNvSpPr>
            <p:nvPr/>
          </p:nvSpPr>
          <p:spPr bwMode="auto">
            <a:xfrm flipH="1">
              <a:off x="720" y="1824"/>
              <a:ext cx="960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6629400" y="1995488"/>
            <a:ext cx="2532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实际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>
                <a:solidFill>
                  <a:srgbClr val="FF0000"/>
                </a:solidFill>
              </a:rPr>
              <a:t>永远不停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9" grpId="0" autoUpdateAnimBg="0"/>
      <p:bldP spid="38929" grpId="0" autoUpdateAnimBg="0"/>
      <p:bldP spid="38930" grpId="0" autoUpdateAnimBg="0"/>
      <p:bldP spid="389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73025" y="0"/>
            <a:ext cx="9363759" cy="685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14.6   </a:t>
            </a:r>
            <a:r>
              <a:rPr lang="zh-CN" altLang="en-US" dirty="0">
                <a:solidFill>
                  <a:srgbClr val="CC3300"/>
                </a:solidFill>
              </a:rPr>
              <a:t>使用成员函数，控制输入格式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 )</a:t>
            </a:r>
            <a:endParaRPr lang="en-US" altLang="zh-CN" dirty="0"/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{  char c1, c2, c3;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cin.unsetf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skipws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设置不跳过空白字符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&gt;&gt;c1&gt;&gt;c2&gt;&gt;c3;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&lt;&lt;c1&lt;&lt;c2&lt;&lt;c3&lt;&lt;'#'&lt;&lt;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cin.setf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skipws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     </a:t>
            </a:r>
            <a:r>
              <a:rPr lang="en-US" altLang="zh-CN" dirty="0">
                <a:solidFill>
                  <a:schemeClr val="accent2"/>
                </a:solidFill>
              </a:rPr>
              <a:t>// </a:t>
            </a:r>
            <a:r>
              <a:rPr lang="zh-CN" altLang="en-US" dirty="0">
                <a:solidFill>
                  <a:schemeClr val="accent2"/>
                </a:solidFill>
              </a:rPr>
              <a:t>设置为跳过空白字符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x, y;                 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cin.setf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::hex, 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basefield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// </a:t>
            </a:r>
            <a:r>
              <a:rPr lang="zh-CN" altLang="en-US" dirty="0">
                <a:solidFill>
                  <a:schemeClr val="accent2"/>
                </a:solidFill>
              </a:rPr>
              <a:t>设置输入十六进制数</a:t>
            </a:r>
            <a:r>
              <a:rPr lang="en-US" altLang="zh-CN" dirty="0" smtClean="0"/>
              <a:t>   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/>
              <a:t>&gt;&gt;x&gt;&gt;y;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&lt;&lt;x&lt;&lt;','&lt;&lt;y&lt;&lt;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 smtClean="0"/>
              <a:t>    return </a:t>
            </a:r>
            <a:r>
              <a:rPr lang="en-US" altLang="zh-CN" dirty="0"/>
              <a:t>0;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115616" y="1412776"/>
            <a:ext cx="7693025" cy="2265362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运行结果：</a:t>
            </a:r>
            <a:endParaRPr lang="zh-CN" altLang="en-US"/>
          </a:p>
          <a:p>
            <a:pPr eaLnBrk="1" hangingPunct="1"/>
            <a:r>
              <a:rPr lang="en-US" altLang="zh-CN" u="sng"/>
              <a:t>a  b  c&lt;</a:t>
            </a:r>
            <a:r>
              <a:rPr lang="zh-CN" altLang="en-US" u="sng"/>
              <a:t>回车</a:t>
            </a:r>
            <a:r>
              <a:rPr lang="en-US" altLang="zh-CN" u="sng"/>
              <a:t>&gt; </a:t>
            </a:r>
            <a:r>
              <a:rPr lang="en-US" altLang="zh-CN"/>
              <a:t>  //</a:t>
            </a:r>
            <a:r>
              <a:rPr lang="zh-CN" altLang="en-US"/>
              <a:t>输入的</a:t>
            </a:r>
            <a:r>
              <a:rPr lang="en-US" altLang="zh-CN"/>
              <a:t>a,b,c</a:t>
            </a:r>
            <a:r>
              <a:rPr lang="zh-CN" altLang="en-US"/>
              <a:t>之间分别有一个空格</a:t>
            </a:r>
          </a:p>
          <a:p>
            <a:pPr eaLnBrk="1" hangingPunct="1"/>
            <a:r>
              <a:rPr lang="en-US" altLang="zh-CN"/>
              <a:t>a  b#</a:t>
            </a:r>
          </a:p>
          <a:p>
            <a:pPr eaLnBrk="1" hangingPunct="1"/>
            <a:r>
              <a:rPr lang="en-US" altLang="zh-CN" u="sng"/>
              <a:t>10  20&lt;</a:t>
            </a:r>
            <a:r>
              <a:rPr lang="zh-CN" altLang="en-US" u="sng"/>
              <a:t>回车</a:t>
            </a:r>
            <a:r>
              <a:rPr lang="en-US" altLang="zh-CN" u="sng"/>
              <a:t>&gt;</a:t>
            </a:r>
            <a:r>
              <a:rPr lang="en-US" altLang="zh-CN"/>
              <a:t>   //</a:t>
            </a:r>
            <a:r>
              <a:rPr lang="zh-CN" altLang="en-US"/>
              <a:t>输入</a:t>
            </a:r>
          </a:p>
          <a:p>
            <a:pPr eaLnBrk="1" hangingPunct="1"/>
            <a:r>
              <a:rPr lang="en-US" altLang="zh-CN"/>
              <a:t>12, 16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73025" y="0"/>
            <a:ext cx="9187428" cy="705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>
                <a:solidFill>
                  <a:srgbClr val="CC3300"/>
                </a:solidFill>
              </a:rPr>
              <a:t>14.7  </a:t>
            </a:r>
            <a:r>
              <a:rPr lang="zh-CN" altLang="en-US" dirty="0">
                <a:solidFill>
                  <a:srgbClr val="CC3300"/>
                </a:solidFill>
              </a:rPr>
              <a:t>使用成员函数，控制浮点数的输出</a:t>
            </a:r>
            <a:r>
              <a:rPr lang="zh-CN" altLang="en-US" dirty="0" smtClean="0">
                <a:solidFill>
                  <a:srgbClr val="CC3300"/>
                </a:solidFill>
              </a:rPr>
              <a:t>精度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</a:t>
            </a:r>
            <a:r>
              <a:rPr lang="en-US" altLang="zh-CN" dirty="0" smtClean="0"/>
              <a:t>( )</a:t>
            </a:r>
            <a:endParaRPr lang="en-US" altLang="zh-CN" dirty="0"/>
          </a:p>
          <a:p>
            <a:pPr eaLnBrk="1" hangingPunct="1">
              <a:lnSpc>
                <a:spcPct val="95000"/>
              </a:lnSpc>
            </a:pPr>
            <a:r>
              <a:rPr lang="en-US" altLang="zh-CN" dirty="0" smtClean="0"/>
              <a:t>{   </a:t>
            </a:r>
            <a:r>
              <a:rPr lang="en-US" altLang="zh-CN" dirty="0"/>
              <a:t>double x = 12.3456789;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pre = </a:t>
            </a:r>
            <a:r>
              <a:rPr lang="en-US" altLang="zh-CN" dirty="0" err="1"/>
              <a:t>cout.precision</a:t>
            </a:r>
            <a:r>
              <a:rPr lang="en-US" altLang="zh-CN" dirty="0" smtClean="0"/>
              <a:t>();</a:t>
            </a:r>
            <a:r>
              <a:rPr lang="en-US" altLang="zh-CN" dirty="0" smtClean="0">
                <a:solidFill>
                  <a:srgbClr val="008000"/>
                </a:solidFill>
              </a:rPr>
              <a:t>              </a:t>
            </a:r>
            <a:r>
              <a:rPr lang="en-US" altLang="zh-CN" sz="2400" dirty="0">
                <a:solidFill>
                  <a:srgbClr val="008000"/>
                </a:solidFill>
              </a:rPr>
              <a:t>	// </a:t>
            </a:r>
            <a:r>
              <a:rPr lang="zh-CN" altLang="en-US" sz="2400" dirty="0">
                <a:solidFill>
                  <a:srgbClr val="008000"/>
                </a:solidFill>
              </a:rPr>
              <a:t>获得缺省精度 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"default precision = " &lt;&lt; pre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(4);          </a:t>
            </a:r>
            <a:r>
              <a:rPr lang="en-US" altLang="zh-CN" dirty="0" smtClean="0"/>
              <a:t>                </a:t>
            </a: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设置精度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(6);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floatfield</a:t>
            </a:r>
            <a:r>
              <a:rPr lang="en-US" altLang="zh-CN" dirty="0"/>
              <a:t>);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以</a:t>
            </a:r>
            <a:r>
              <a:rPr lang="zh-CN" altLang="en-US" sz="2000" dirty="0">
                <a:solidFill>
                  <a:srgbClr val="008000"/>
                </a:solidFill>
              </a:rPr>
              <a:t>小数点表示法格式输出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::scientific,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floatfield</a:t>
            </a:r>
            <a:r>
              <a:rPr lang="en-US" altLang="zh-CN" dirty="0" smtClean="0"/>
              <a:t>);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科学</a:t>
            </a:r>
            <a:r>
              <a:rPr lang="zh-CN" altLang="en-US" sz="2000" dirty="0">
                <a:solidFill>
                  <a:srgbClr val="008000"/>
                </a:solidFill>
              </a:rPr>
              <a:t>表示法格式输出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return 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312991" y="1124744"/>
            <a:ext cx="5947462" cy="3108543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运行结果：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default </a:t>
            </a:r>
            <a:r>
              <a:rPr lang="en-US" altLang="zh-CN" dirty="0"/>
              <a:t>precision = 6  </a:t>
            </a:r>
          </a:p>
          <a:p>
            <a:pPr eaLnBrk="1" hangingPunct="1"/>
            <a:r>
              <a:rPr lang="en-US" altLang="zh-CN" dirty="0"/>
              <a:t>12.3457          	// 6</a:t>
            </a:r>
            <a:r>
              <a:rPr lang="zh-CN" altLang="en-US" dirty="0"/>
              <a:t>位有效数字</a:t>
            </a:r>
          </a:p>
          <a:p>
            <a:pPr eaLnBrk="1" hangingPunct="1"/>
            <a:r>
              <a:rPr lang="en-US" altLang="zh-CN" dirty="0"/>
              <a:t>12.35             	// 4</a:t>
            </a:r>
            <a:r>
              <a:rPr lang="zh-CN" altLang="en-US" dirty="0"/>
              <a:t>位有效数字</a:t>
            </a:r>
          </a:p>
          <a:p>
            <a:pPr eaLnBrk="1" hangingPunct="1"/>
            <a:r>
              <a:rPr lang="en-US" altLang="zh-CN" dirty="0"/>
              <a:t>12.345679        	// </a:t>
            </a:r>
            <a:r>
              <a:rPr lang="zh-CN" altLang="en-US" dirty="0"/>
              <a:t>小数点后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</a:p>
          <a:p>
            <a:pPr eaLnBrk="1" hangingPunct="1"/>
            <a:r>
              <a:rPr lang="en-US" altLang="zh-CN" dirty="0"/>
              <a:t>12.35             	// </a:t>
            </a:r>
            <a:r>
              <a:rPr lang="zh-CN" altLang="en-US" dirty="0"/>
              <a:t>小数点后</a:t>
            </a:r>
            <a:r>
              <a:rPr lang="en-US" altLang="zh-CN" dirty="0"/>
              <a:t>2</a:t>
            </a:r>
            <a:r>
              <a:rPr lang="zh-CN" altLang="en-US" dirty="0"/>
              <a:t>位数字</a:t>
            </a:r>
          </a:p>
          <a:p>
            <a:pPr eaLnBrk="1" hangingPunct="1"/>
            <a:r>
              <a:rPr lang="en-US" altLang="zh-CN" dirty="0"/>
              <a:t>1.23e+001        	// </a:t>
            </a:r>
            <a:r>
              <a:rPr lang="zh-CN" altLang="en-US" dirty="0"/>
              <a:t>小数点后</a:t>
            </a:r>
            <a:r>
              <a:rPr lang="en-US" altLang="zh-CN" dirty="0"/>
              <a:t>2</a:t>
            </a:r>
            <a:r>
              <a:rPr lang="zh-CN" altLang="en-US" dirty="0"/>
              <a:t>位数字</a:t>
            </a:r>
          </a:p>
        </p:txBody>
      </p:sp>
    </p:spTree>
    <p:extLst>
      <p:ext uri="{BB962C8B-B14F-4D97-AF65-F5344CB8AC3E}">
        <p14:creationId xmlns:p14="http://schemas.microsoft.com/office/powerpoint/2010/main" val="32887426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7938"/>
            <a:ext cx="6172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>
                <a:solidFill>
                  <a:srgbClr val="CC3300"/>
                </a:solidFill>
              </a:rPr>
              <a:t>14.3.2  </a:t>
            </a:r>
            <a:r>
              <a:rPr lang="zh-CN" altLang="en-US">
                <a:solidFill>
                  <a:srgbClr val="CC3300"/>
                </a:solidFill>
              </a:rPr>
              <a:t>使用操纵算子进行格式控制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001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在头文件 </a:t>
            </a:r>
            <a:r>
              <a:rPr lang="en-US" altLang="zh-CN" dirty="0" err="1" smtClean="0"/>
              <a:t>iomanip</a:t>
            </a:r>
            <a:r>
              <a:rPr lang="en-US" altLang="zh-CN" dirty="0" smtClean="0"/>
              <a:t> </a:t>
            </a:r>
            <a:r>
              <a:rPr lang="zh-CN" altLang="en-US" dirty="0"/>
              <a:t>中预定义了一些操纵算子</a:t>
            </a:r>
            <a:r>
              <a:rPr lang="zh-CN" altLang="en-US" dirty="0" smtClean="0"/>
              <a:t>，见</a:t>
            </a:r>
            <a:r>
              <a:rPr lang="zh-CN" altLang="en-US" dirty="0" smtClean="0">
                <a:solidFill>
                  <a:srgbClr val="CC0000"/>
                </a:solidFill>
              </a:rPr>
              <a:t>表</a:t>
            </a:r>
            <a:r>
              <a:rPr lang="en-US" altLang="zh-CN" dirty="0">
                <a:solidFill>
                  <a:srgbClr val="CC0000"/>
                </a:solidFill>
              </a:rPr>
              <a:t>14-3</a:t>
            </a:r>
            <a:r>
              <a:rPr lang="zh-CN" altLang="en-US" dirty="0">
                <a:solidFill>
                  <a:srgbClr val="CC0000"/>
                </a:solidFill>
              </a:rPr>
              <a:t>，</a:t>
            </a:r>
            <a:endParaRPr lang="zh-CN" altLang="en-US" dirty="0"/>
          </a:p>
          <a:p>
            <a:pPr eaLnBrk="1" hangingPunct="1"/>
            <a:r>
              <a:rPr lang="zh-CN" altLang="en-US" dirty="0"/>
              <a:t>用于控制流格式。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7696" y="2189808"/>
            <a:ext cx="8140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常用的有 </a:t>
            </a:r>
            <a:r>
              <a:rPr lang="en-US" altLang="zh-CN" dirty="0" err="1"/>
              <a:t>dec</a:t>
            </a:r>
            <a:r>
              <a:rPr lang="zh-CN" altLang="en-US" dirty="0"/>
              <a:t>、</a:t>
            </a:r>
            <a:r>
              <a:rPr lang="en-US" altLang="zh-CN" dirty="0" err="1"/>
              <a:t>oct</a:t>
            </a:r>
            <a:r>
              <a:rPr lang="zh-CN" altLang="en-US" dirty="0"/>
              <a:t>、</a:t>
            </a:r>
            <a:r>
              <a:rPr lang="en-US" altLang="zh-CN" dirty="0"/>
              <a:t>hex</a:t>
            </a:r>
            <a:r>
              <a:rPr lang="zh-CN" altLang="en-US" dirty="0"/>
              <a:t>、</a:t>
            </a:r>
            <a:r>
              <a:rPr lang="en-US" altLang="zh-CN" dirty="0" err="1"/>
              <a:t>ws</a:t>
            </a:r>
            <a:r>
              <a:rPr lang="zh-CN" altLang="en-US" dirty="0"/>
              <a:t>、</a:t>
            </a:r>
            <a:r>
              <a:rPr lang="en-US" altLang="zh-CN" dirty="0" err="1"/>
              <a:t>endl</a:t>
            </a:r>
            <a:r>
              <a:rPr lang="zh-CN" altLang="en-US" dirty="0"/>
              <a:t>、</a:t>
            </a:r>
            <a:r>
              <a:rPr lang="en-US" altLang="zh-CN" dirty="0"/>
              <a:t>flush</a:t>
            </a:r>
            <a:r>
              <a:rPr lang="zh-CN" altLang="en-US" dirty="0"/>
              <a:t>、</a:t>
            </a:r>
            <a:r>
              <a:rPr lang="en-US" altLang="zh-CN" dirty="0" err="1"/>
              <a:t>setw</a:t>
            </a:r>
            <a:r>
              <a:rPr lang="en-US" altLang="zh-CN" dirty="0"/>
              <a:t>( 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3068960"/>
            <a:ext cx="5627159" cy="195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使用操纵</a:t>
            </a:r>
            <a:r>
              <a:rPr lang="zh-CN" altLang="en-US" dirty="0" smtClean="0"/>
              <a:t>算子进行</a:t>
            </a:r>
            <a:r>
              <a:rPr lang="zh-CN" altLang="en-US" dirty="0"/>
              <a:t>格式</a:t>
            </a:r>
            <a:r>
              <a:rPr lang="zh-CN" altLang="en-US" dirty="0" smtClean="0"/>
              <a:t>控制，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格式</a:t>
            </a:r>
            <a:r>
              <a:rPr lang="zh-CN" altLang="en-US" dirty="0"/>
              <a:t>控制内嵌在</a:t>
            </a:r>
            <a:r>
              <a:rPr lang="en-US" altLang="zh-CN" dirty="0" err="1"/>
              <a:t>cin</a:t>
            </a:r>
            <a:r>
              <a:rPr lang="zh-CN" altLang="en-US" dirty="0"/>
              <a:t>、</a:t>
            </a:r>
            <a:r>
              <a:rPr lang="en-US" altLang="zh-CN" dirty="0" err="1"/>
              <a:t>cout</a:t>
            </a:r>
            <a:r>
              <a:rPr lang="zh-CN" altLang="en-US" dirty="0"/>
              <a:t>语句中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不</a:t>
            </a:r>
            <a:r>
              <a:rPr lang="zh-CN" altLang="en-US" dirty="0"/>
              <a:t>需要独立写一行语句。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125413"/>
            <a:ext cx="9160178" cy="669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14.8   </a:t>
            </a:r>
            <a:r>
              <a:rPr lang="zh-CN" altLang="en-US" dirty="0">
                <a:solidFill>
                  <a:srgbClr val="CC3300"/>
                </a:solidFill>
              </a:rPr>
              <a:t>使用操纵算子控制输入输出格式</a:t>
            </a:r>
            <a:r>
              <a:rPr lang="zh-CN" altLang="en-US" sz="2400" b="0" dirty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#include &lt;</a:t>
            </a:r>
            <a:r>
              <a:rPr lang="en-US" altLang="zh-CN" dirty="0" err="1" smtClean="0">
                <a:solidFill>
                  <a:srgbClr val="FF0000"/>
                </a:solidFill>
              </a:rPr>
              <a:t>iomanip</a:t>
            </a:r>
            <a:r>
              <a:rPr lang="en-US" altLang="zh-CN" dirty="0" smtClean="0">
                <a:solidFill>
                  <a:srgbClr val="FF0000"/>
                </a:solidFill>
              </a:rPr>
              <a:t>&gt;    </a:t>
            </a:r>
            <a:r>
              <a:rPr lang="en-US" altLang="zh-CN" dirty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必须要包含此头文件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using </a:t>
            </a:r>
            <a:r>
              <a:rPr lang="en-US" altLang="zh-CN" dirty="0"/>
              <a:t>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 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x, y, a, b;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>
                <a:solidFill>
                  <a:srgbClr val="FF0000"/>
                </a:solidFill>
              </a:rPr>
              <a:t>hex</a:t>
            </a:r>
            <a:r>
              <a:rPr lang="en-US" altLang="zh-CN" dirty="0"/>
              <a:t>&gt;&gt;x&gt;&gt;y;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>
                <a:solidFill>
                  <a:srgbClr val="FF0000"/>
                </a:solidFill>
              </a:rPr>
              <a:t>oct</a:t>
            </a:r>
            <a:r>
              <a:rPr lang="en-US" altLang="zh-CN" dirty="0"/>
              <a:t>&gt;&gt;a&gt;&gt;b;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>
                <a:solidFill>
                  <a:srgbClr val="FF0000"/>
                </a:solidFill>
              </a:rPr>
              <a:t>setw</a:t>
            </a:r>
            <a:r>
              <a:rPr lang="en-US" altLang="zh-CN" dirty="0">
                <a:solidFill>
                  <a:srgbClr val="FF0000"/>
                </a:solidFill>
              </a:rPr>
              <a:t>(8)</a:t>
            </a:r>
            <a:r>
              <a:rPr lang="en-US" altLang="zh-CN" dirty="0"/>
              <a:t>&lt;&lt;</a:t>
            </a:r>
            <a:r>
              <a:rPr lang="en-US" altLang="zh-CN" dirty="0" err="1">
                <a:solidFill>
                  <a:srgbClr val="FF0000"/>
                </a:solidFill>
              </a:rPr>
              <a:t>setfill</a:t>
            </a:r>
            <a:r>
              <a:rPr lang="en-US" altLang="zh-CN" dirty="0">
                <a:solidFill>
                  <a:srgbClr val="FF0000"/>
                </a:solidFill>
              </a:rPr>
              <a:t>('*')</a:t>
            </a:r>
            <a:r>
              <a:rPr lang="en-US" altLang="zh-CN" dirty="0"/>
              <a:t>&lt;&lt;x&lt;&lt;', '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       &lt;&lt;</a:t>
            </a:r>
            <a:r>
              <a:rPr lang="en-US" altLang="zh-CN" dirty="0" err="1">
                <a:solidFill>
                  <a:srgbClr val="FF0000"/>
                </a:solidFill>
              </a:rPr>
              <a:t>setfill</a:t>
            </a:r>
            <a:r>
              <a:rPr lang="en-US" altLang="zh-CN" dirty="0">
                <a:solidFill>
                  <a:srgbClr val="FF0000"/>
                </a:solidFill>
              </a:rPr>
              <a:t>('$')</a:t>
            </a:r>
            <a:r>
              <a:rPr lang="en-US" altLang="zh-CN" dirty="0"/>
              <a:t>&lt;&lt;</a:t>
            </a:r>
            <a:r>
              <a:rPr lang="en-US" altLang="zh-CN" dirty="0" err="1">
                <a:solidFill>
                  <a:srgbClr val="FF0000"/>
                </a:solidFill>
              </a:rPr>
              <a:t>setw</a:t>
            </a:r>
            <a:r>
              <a:rPr lang="en-US" altLang="zh-CN" dirty="0">
                <a:solidFill>
                  <a:srgbClr val="FF0000"/>
                </a:solidFill>
              </a:rPr>
              <a:t>(4)</a:t>
            </a:r>
            <a:r>
              <a:rPr lang="en-US" altLang="zh-CN" dirty="0"/>
              <a:t>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>
                <a:solidFill>
                  <a:srgbClr val="FF0000"/>
                </a:solidFill>
              </a:rPr>
              <a:t>setiosflags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::left)</a:t>
            </a:r>
            <a:r>
              <a:rPr lang="en-US" altLang="zh-CN" dirty="0"/>
              <a:t> &lt;&lt;a&lt;&lt;','&lt;&lt;</a:t>
            </a:r>
            <a:r>
              <a:rPr lang="en-US" altLang="zh-CN" dirty="0" err="1">
                <a:solidFill>
                  <a:srgbClr val="FF0000"/>
                </a:solidFill>
              </a:rPr>
              <a:t>setw</a:t>
            </a:r>
            <a:r>
              <a:rPr lang="en-US" altLang="zh-CN" dirty="0">
                <a:solidFill>
                  <a:srgbClr val="FF0000"/>
                </a:solidFill>
              </a:rPr>
              <a:t>(8)</a:t>
            </a:r>
            <a:r>
              <a:rPr lang="en-US" altLang="zh-CN" dirty="0"/>
              <a:t>&lt;&lt;b&lt;&lt;</a:t>
            </a:r>
            <a:r>
              <a:rPr lang="en-US" altLang="zh-CN" dirty="0" err="1">
                <a:solidFill>
                  <a:srgbClr val="FF0000"/>
                </a:solidFill>
              </a:rPr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   return </a:t>
            </a:r>
            <a:r>
              <a:rPr lang="en-US" altLang="zh-CN" dirty="0"/>
              <a:t>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} </a:t>
            </a:r>
            <a:endParaRPr lang="en-US" altLang="zh-CN" dirty="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5181600" y="1981200"/>
            <a:ext cx="2444750" cy="2265363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运行结果：</a:t>
            </a:r>
            <a:endParaRPr lang="zh-CN" altLang="en-US"/>
          </a:p>
          <a:p>
            <a:pPr eaLnBrk="1" hangingPunct="1"/>
            <a:r>
              <a:rPr lang="en-US" altLang="zh-CN"/>
              <a:t>10  20&lt;</a:t>
            </a:r>
            <a:r>
              <a:rPr lang="zh-CN" altLang="en-US"/>
              <a:t>回车</a:t>
            </a:r>
            <a:r>
              <a:rPr lang="en-US" altLang="zh-CN"/>
              <a:t>&gt;</a:t>
            </a:r>
          </a:p>
          <a:p>
            <a:pPr eaLnBrk="1" hangingPunct="1"/>
            <a:r>
              <a:rPr lang="en-US" altLang="zh-CN"/>
              <a:t>10  20&lt;</a:t>
            </a:r>
            <a:r>
              <a:rPr lang="zh-CN" altLang="en-US"/>
              <a:t>回车</a:t>
            </a:r>
            <a:r>
              <a:rPr lang="en-US" altLang="zh-CN"/>
              <a:t>&gt;</a:t>
            </a:r>
          </a:p>
          <a:p>
            <a:pPr eaLnBrk="1" hangingPunct="1"/>
            <a:r>
              <a:rPr lang="en-US" altLang="zh-CN"/>
              <a:t>******16,$$32</a:t>
            </a:r>
          </a:p>
          <a:p>
            <a:pPr eaLnBrk="1" hangingPunct="1"/>
            <a:r>
              <a:rPr lang="en-US" altLang="zh-CN"/>
              <a:t>8,16$$$$$$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6200" y="193675"/>
            <a:ext cx="8055708" cy="652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14.9  </a:t>
            </a:r>
            <a:r>
              <a:rPr lang="zh-CN" altLang="en-US" dirty="0">
                <a:solidFill>
                  <a:srgbClr val="CC3300"/>
                </a:solidFill>
              </a:rPr>
              <a:t>使用操纵算子控制浮点数的输出精度。</a:t>
            </a:r>
          </a:p>
          <a:p>
            <a:pPr eaLnBrk="1" hangingPunct="1"/>
            <a:r>
              <a:rPr lang="en-US" altLang="zh-CN" sz="2600" dirty="0"/>
              <a:t>#include 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eaLnBrk="1" hangingPunct="1"/>
            <a:r>
              <a:rPr lang="en-US" altLang="zh-CN" sz="2600" dirty="0"/>
              <a:t>#include &lt;</a:t>
            </a:r>
            <a:r>
              <a:rPr lang="en-US" altLang="zh-CN" sz="2600" dirty="0" err="1"/>
              <a:t>iomanip</a:t>
            </a:r>
            <a:r>
              <a:rPr lang="en-US" altLang="zh-CN" sz="2600" dirty="0"/>
              <a:t>&gt;</a:t>
            </a:r>
          </a:p>
          <a:p>
            <a:pPr eaLnBrk="1" hangingPunct="1"/>
            <a:r>
              <a:rPr lang="en-US" altLang="zh-CN" sz="2600" dirty="0"/>
              <a:t>using namespace </a:t>
            </a:r>
            <a:r>
              <a:rPr lang="en-US" altLang="zh-CN" sz="2600" dirty="0" err="1"/>
              <a:t>std</a:t>
            </a:r>
            <a:r>
              <a:rPr lang="en-US" altLang="zh-CN" sz="2600" dirty="0"/>
              <a:t>;</a:t>
            </a:r>
          </a:p>
          <a:p>
            <a:pPr eaLnBrk="1" hangingPunct="1"/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main( )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{	double x=12.3456789;</a:t>
            </a:r>
          </a:p>
          <a:p>
            <a:pPr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&lt;&lt;x&lt;&lt;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</a:t>
            </a:r>
            <a:r>
              <a:rPr lang="en-US" altLang="zh-CN" sz="2600" dirty="0" err="1"/>
              <a:t>setprecision</a:t>
            </a:r>
            <a:r>
              <a:rPr lang="en-US" altLang="zh-CN" sz="2600" dirty="0"/>
              <a:t>(4)&lt;&lt;x&lt;&lt;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cout.setf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::fixed, 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::</a:t>
            </a:r>
            <a:r>
              <a:rPr lang="en-US" altLang="zh-CN" sz="2600" dirty="0" err="1"/>
              <a:t>floatfield</a:t>
            </a:r>
            <a:r>
              <a:rPr lang="en-US" altLang="zh-CN" sz="2600" dirty="0"/>
              <a:t>);    </a:t>
            </a:r>
          </a:p>
          <a:p>
            <a:pPr eaLnBrk="1" hangingPunct="1"/>
            <a:r>
              <a:rPr lang="en-US" altLang="zh-CN" sz="2600" dirty="0"/>
              <a:t>                                             </a:t>
            </a:r>
            <a:r>
              <a:rPr lang="en-US" altLang="zh-CN" sz="2600" dirty="0">
                <a:solidFill>
                  <a:schemeClr val="accent2"/>
                </a:solidFill>
              </a:rPr>
              <a:t>//</a:t>
            </a:r>
            <a:r>
              <a:rPr lang="zh-CN" altLang="en-US" sz="2600" dirty="0">
                <a:solidFill>
                  <a:schemeClr val="accent2"/>
                </a:solidFill>
              </a:rPr>
              <a:t>设置以定点数格式输出</a:t>
            </a:r>
          </a:p>
          <a:p>
            <a:pPr eaLnBrk="1" hangingPunct="1"/>
            <a:r>
              <a:rPr lang="zh-CN" altLang="en-US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&lt;&lt;x&lt;&lt;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eaLnBrk="1" hangingPunct="1"/>
            <a:r>
              <a:rPr lang="en-US" altLang="zh-CN" sz="2600" dirty="0"/>
              <a:t>	</a:t>
            </a:r>
            <a:r>
              <a:rPr lang="en-US" altLang="zh-CN" sz="2600" dirty="0" err="1"/>
              <a:t>cout.setf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::scientific, 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::</a:t>
            </a:r>
            <a:r>
              <a:rPr lang="en-US" altLang="zh-CN" sz="2600" dirty="0" err="1"/>
              <a:t>floatfield</a:t>
            </a:r>
            <a:r>
              <a:rPr lang="en-US" altLang="zh-CN" sz="2600" dirty="0"/>
              <a:t>);  </a:t>
            </a:r>
          </a:p>
          <a:p>
            <a:pPr eaLnBrk="1" hangingPunct="1"/>
            <a:r>
              <a:rPr lang="en-US" altLang="zh-CN" sz="2600" dirty="0"/>
              <a:t>                                            </a:t>
            </a:r>
            <a:r>
              <a:rPr lang="en-US" altLang="zh-CN" sz="2600" dirty="0">
                <a:solidFill>
                  <a:schemeClr val="accent2"/>
                </a:solidFill>
              </a:rPr>
              <a:t>//</a:t>
            </a:r>
            <a:r>
              <a:rPr lang="zh-CN" altLang="en-US" sz="2600" dirty="0">
                <a:solidFill>
                  <a:schemeClr val="accent2"/>
                </a:solidFill>
              </a:rPr>
              <a:t>设置以科学表示法格式输出</a:t>
            </a:r>
          </a:p>
          <a:p>
            <a:pPr eaLnBrk="1" hangingPunct="1"/>
            <a:r>
              <a:rPr lang="zh-CN" altLang="en-US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</a:t>
            </a:r>
            <a:r>
              <a:rPr lang="en-US" altLang="zh-CN" sz="2600" dirty="0" err="1"/>
              <a:t>setprecision</a:t>
            </a:r>
            <a:r>
              <a:rPr lang="en-US" altLang="zh-CN" sz="2600" dirty="0"/>
              <a:t>(2)&lt;&lt;x&lt;&lt;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eaLnBrk="1" hangingPunct="1"/>
            <a:r>
              <a:rPr lang="en-US" altLang="zh-CN" sz="2600" dirty="0" smtClean="0"/>
              <a:t>	return </a:t>
            </a:r>
            <a:r>
              <a:rPr lang="en-US" altLang="zh-CN" sz="2600" dirty="0"/>
              <a:t>0;</a:t>
            </a:r>
          </a:p>
          <a:p>
            <a:pPr eaLnBrk="1" hangingPunct="1"/>
            <a:r>
              <a:rPr lang="en-US" altLang="zh-CN" sz="2600" dirty="0" smtClean="0"/>
              <a:t>}</a:t>
            </a:r>
            <a:endParaRPr lang="en-US" altLang="zh-CN" sz="2600" dirty="0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716016" y="1207223"/>
            <a:ext cx="5108575" cy="2265363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运行结果：</a:t>
            </a:r>
            <a:endParaRPr lang="zh-CN" altLang="en-US"/>
          </a:p>
          <a:p>
            <a:pPr eaLnBrk="1" hangingPunct="1"/>
            <a:r>
              <a:rPr lang="en-US" altLang="zh-CN"/>
              <a:t>12.3457       </a:t>
            </a:r>
            <a:r>
              <a:rPr lang="en-US" altLang="zh-CN">
                <a:solidFill>
                  <a:schemeClr val="accent2"/>
                </a:solidFill>
              </a:rPr>
              <a:t>//6</a:t>
            </a:r>
            <a:r>
              <a:rPr lang="zh-CN" altLang="en-US">
                <a:solidFill>
                  <a:schemeClr val="accent2"/>
                </a:solidFill>
              </a:rPr>
              <a:t>位有效数字</a:t>
            </a:r>
          </a:p>
          <a:p>
            <a:pPr eaLnBrk="1" hangingPunct="1"/>
            <a:r>
              <a:rPr lang="en-US" altLang="zh-CN"/>
              <a:t>12.35           </a:t>
            </a:r>
            <a:r>
              <a:rPr lang="en-US" altLang="zh-CN">
                <a:solidFill>
                  <a:schemeClr val="accent2"/>
                </a:solidFill>
              </a:rPr>
              <a:t>//4</a:t>
            </a:r>
            <a:r>
              <a:rPr lang="zh-CN" altLang="en-US">
                <a:solidFill>
                  <a:schemeClr val="accent2"/>
                </a:solidFill>
              </a:rPr>
              <a:t>位有效数字</a:t>
            </a:r>
          </a:p>
          <a:p>
            <a:pPr eaLnBrk="1" hangingPunct="1"/>
            <a:r>
              <a:rPr lang="en-US" altLang="zh-CN"/>
              <a:t>12.3457       </a:t>
            </a:r>
            <a:r>
              <a:rPr lang="en-US" altLang="zh-CN">
                <a:solidFill>
                  <a:schemeClr val="accent2"/>
                </a:solidFill>
              </a:rPr>
              <a:t>//</a:t>
            </a:r>
            <a:r>
              <a:rPr lang="zh-CN" altLang="en-US">
                <a:solidFill>
                  <a:schemeClr val="accent2"/>
                </a:solidFill>
              </a:rPr>
              <a:t>小数点后</a:t>
            </a:r>
            <a:r>
              <a:rPr lang="en-US" altLang="zh-CN">
                <a:solidFill>
                  <a:schemeClr val="accent2"/>
                </a:solidFill>
              </a:rPr>
              <a:t>4</a:t>
            </a:r>
            <a:r>
              <a:rPr lang="zh-CN" altLang="en-US">
                <a:solidFill>
                  <a:schemeClr val="accent2"/>
                </a:solidFill>
              </a:rPr>
              <a:t>位数字</a:t>
            </a:r>
          </a:p>
          <a:p>
            <a:pPr eaLnBrk="1" hangingPunct="1"/>
            <a:r>
              <a:rPr lang="en-US" altLang="zh-CN"/>
              <a:t>1.23e+001   </a:t>
            </a:r>
            <a:r>
              <a:rPr lang="en-US" altLang="zh-CN">
                <a:solidFill>
                  <a:schemeClr val="accent2"/>
                </a:solidFill>
              </a:rPr>
              <a:t>//</a:t>
            </a:r>
            <a:r>
              <a:rPr lang="zh-CN" altLang="en-US">
                <a:solidFill>
                  <a:schemeClr val="accent2"/>
                </a:solidFill>
              </a:rPr>
              <a:t>小数点后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位数字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14.4  </a:t>
            </a:r>
            <a:r>
              <a:rPr lang="zh-CN" altLang="en-US" dirty="0">
                <a:solidFill>
                  <a:srgbClr val="CC0000"/>
                </a:solidFill>
              </a:rPr>
              <a:t>用成员函数实现输入输出 </a:t>
            </a:r>
          </a:p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14.4.1  </a:t>
            </a:r>
            <a:r>
              <a:rPr lang="zh-CN" altLang="en-US" dirty="0" smtClean="0">
                <a:solidFill>
                  <a:srgbClr val="CC0000"/>
                </a:solidFill>
              </a:rPr>
              <a:t>输出成员函数 </a:t>
            </a:r>
            <a:endParaRPr lang="zh-CN" altLang="en-US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在</a:t>
            </a:r>
            <a:r>
              <a:rPr lang="en-US" altLang="zh-CN" dirty="0" err="1">
                <a:solidFill>
                  <a:schemeClr val="accent2"/>
                </a:solidFill>
              </a:rPr>
              <a:t>ostream</a:t>
            </a:r>
            <a:r>
              <a:rPr lang="zh-CN" altLang="en-US" dirty="0">
                <a:solidFill>
                  <a:schemeClr val="accent2"/>
                </a:solidFill>
              </a:rPr>
              <a:t>类中定义了一些公有成员函数，用于输出。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381000" y="1490663"/>
            <a:ext cx="8372475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ostream &amp; ostream::</a:t>
            </a:r>
            <a:r>
              <a:rPr lang="en-US" altLang="zh-CN">
                <a:solidFill>
                  <a:schemeClr val="accent2"/>
                </a:solidFill>
              </a:rPr>
              <a:t>put</a:t>
            </a:r>
            <a:r>
              <a:rPr lang="en-US" altLang="zh-CN"/>
              <a:t>(char 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ostream &amp; ostream::</a:t>
            </a:r>
            <a:r>
              <a:rPr lang="en-US" altLang="zh-CN">
                <a:solidFill>
                  <a:schemeClr val="accent2"/>
                </a:solidFill>
              </a:rPr>
              <a:t>put</a:t>
            </a:r>
            <a:r>
              <a:rPr lang="en-US" altLang="zh-CN"/>
              <a:t>(unsigned char 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ostream &amp; ostream::</a:t>
            </a:r>
            <a:r>
              <a:rPr lang="en-US" altLang="zh-CN">
                <a:solidFill>
                  <a:schemeClr val="accent2"/>
                </a:solidFill>
              </a:rPr>
              <a:t>put</a:t>
            </a:r>
            <a:r>
              <a:rPr lang="en-US" altLang="zh-CN"/>
              <a:t>(signed char 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ostream &amp; ostream::</a:t>
            </a:r>
            <a:r>
              <a:rPr lang="en-US" altLang="zh-CN">
                <a:solidFill>
                  <a:schemeClr val="accent2"/>
                </a:solidFill>
              </a:rPr>
              <a:t>write</a:t>
            </a:r>
            <a:r>
              <a:rPr lang="en-US" altLang="zh-CN"/>
              <a:t>(const char *, int);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ostream &amp; ostream::</a:t>
            </a:r>
            <a:r>
              <a:rPr lang="en-US" altLang="zh-CN">
                <a:solidFill>
                  <a:schemeClr val="accent2"/>
                </a:solidFill>
              </a:rPr>
              <a:t>write</a:t>
            </a:r>
            <a:r>
              <a:rPr lang="en-US" altLang="zh-CN"/>
              <a:t>(const unsigned char *, int);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ostream &amp; ostream::</a:t>
            </a:r>
            <a:r>
              <a:rPr lang="en-US" altLang="zh-CN">
                <a:solidFill>
                  <a:schemeClr val="accent2"/>
                </a:solidFill>
              </a:rPr>
              <a:t>write</a:t>
            </a:r>
            <a:r>
              <a:rPr lang="en-US" altLang="zh-CN"/>
              <a:t>(const signed char *, int);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>
                <a:ea typeface="宋体" pitchFamily="2" charset="-122"/>
              </a:rPr>
              <a:t>ostream&amp;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flush</a:t>
            </a:r>
            <a:r>
              <a:rPr lang="en-US" altLang="zh-CN">
                <a:ea typeface="宋体" pitchFamily="2" charset="-122"/>
              </a:rPr>
              <a:t>( );        </a:t>
            </a:r>
            <a:r>
              <a:rPr lang="en-US" altLang="zh-CN">
                <a:solidFill>
                  <a:srgbClr val="339966"/>
                </a:solidFill>
                <a:ea typeface="宋体" pitchFamily="2" charset="-122"/>
              </a:rPr>
              <a:t>//</a:t>
            </a:r>
            <a:r>
              <a:rPr lang="zh-CN" altLang="en-US">
                <a:solidFill>
                  <a:srgbClr val="339966"/>
                </a:solidFill>
                <a:latin typeface="宋体" pitchFamily="2" charset="-122"/>
                <a:ea typeface="宋体" pitchFamily="2" charset="-122"/>
              </a:rPr>
              <a:t>刷新输出流</a:t>
            </a:r>
            <a:r>
              <a:rPr lang="zh-CN" altLang="en-US">
                <a:solidFill>
                  <a:srgbClr val="3399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85800" y="4554538"/>
            <a:ext cx="42608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zh-CN" altLang="en-US">
                <a:solidFill>
                  <a:srgbClr val="CC0000"/>
                </a:solidFill>
              </a:rPr>
              <a:t>例：</a:t>
            </a:r>
            <a:r>
              <a:rPr lang="en-US" altLang="zh-CN"/>
              <a:t>int i=97; 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        cout.</a:t>
            </a:r>
            <a:r>
              <a:rPr lang="en-US" altLang="zh-CN">
                <a:solidFill>
                  <a:srgbClr val="FF0000"/>
                </a:solidFill>
              </a:rPr>
              <a:t>put</a:t>
            </a:r>
            <a:r>
              <a:rPr lang="en-US" altLang="zh-CN"/>
              <a:t>( char(i) 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        char c='*';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        cout.</a:t>
            </a:r>
            <a:r>
              <a:rPr lang="en-US" altLang="zh-CN">
                <a:solidFill>
                  <a:srgbClr val="FF0000"/>
                </a:solidFill>
              </a:rPr>
              <a:t>put</a:t>
            </a:r>
            <a:r>
              <a:rPr lang="en-US" altLang="zh-CN"/>
              <a:t>( c );</a:t>
            </a:r>
          </a:p>
          <a:p>
            <a:pPr eaLnBrk="1" hangingPunct="1">
              <a:buClr>
                <a:srgbClr val="FF99FF"/>
              </a:buClr>
              <a:buSzPct val="150000"/>
              <a:buFont typeface="Symbol" pitchFamily="18" charset="2"/>
              <a:buNone/>
            </a:pPr>
            <a:r>
              <a:rPr lang="en-US" altLang="zh-CN"/>
              <a:t>        cout.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("abcd", 2);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105400" y="4648200"/>
            <a:ext cx="2008188" cy="1411288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运行结果：</a:t>
            </a:r>
          </a:p>
          <a:p>
            <a:pPr eaLnBrk="1" hangingPunct="1"/>
            <a:r>
              <a:rPr lang="en-US" altLang="zh-CN"/>
              <a:t>a*ab</a:t>
            </a:r>
          </a:p>
          <a:p>
            <a:pPr eaLnBrk="1" hangingPunct="1"/>
            <a:endParaRPr lang="en-US" altLang="zh-CN"/>
          </a:p>
        </p:txBody>
      </p:sp>
      <p:sp>
        <p:nvSpPr>
          <p:cNvPr id="30726" name="Line 12"/>
          <p:cNvSpPr>
            <a:spLocks noChangeShapeType="1"/>
          </p:cNvSpPr>
          <p:nvPr/>
        </p:nvSpPr>
        <p:spPr bwMode="auto">
          <a:xfrm flipV="1">
            <a:off x="228600" y="2870200"/>
            <a:ext cx="891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7" name="Line 13"/>
          <p:cNvSpPr>
            <a:spLocks noChangeShapeType="1"/>
          </p:cNvSpPr>
          <p:nvPr/>
        </p:nvSpPr>
        <p:spPr bwMode="auto">
          <a:xfrm flipV="1">
            <a:off x="228600" y="4089400"/>
            <a:ext cx="891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8" name="Line 14"/>
          <p:cNvSpPr>
            <a:spLocks noChangeShapeType="1"/>
          </p:cNvSpPr>
          <p:nvPr/>
        </p:nvSpPr>
        <p:spPr bwMode="auto">
          <a:xfrm flipV="1">
            <a:off x="228600" y="4546600"/>
            <a:ext cx="891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9" name="Line 15"/>
          <p:cNvSpPr>
            <a:spLocks noChangeShapeType="1"/>
          </p:cNvSpPr>
          <p:nvPr/>
        </p:nvSpPr>
        <p:spPr bwMode="auto">
          <a:xfrm flipV="1">
            <a:off x="228600" y="1651000"/>
            <a:ext cx="891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>
            <a:off x="5638800" y="152400"/>
            <a:ext cx="2743200" cy="1295400"/>
          </a:xfrm>
          <a:prstGeom prst="wedgeEllipseCallout">
            <a:avLst>
              <a:gd name="adj1" fmla="val -19676"/>
              <a:gd name="adj2" fmla="val 11041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表示输出一个字符</a:t>
            </a:r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>
            <a:off x="6400800" y="1600200"/>
            <a:ext cx="2743200" cy="1295400"/>
          </a:xfrm>
          <a:prstGeom prst="wedgeEllipseCallout">
            <a:avLst>
              <a:gd name="adj1" fmla="val -17014"/>
              <a:gd name="adj2" fmla="val 106495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表示输出字符串</a:t>
            </a:r>
          </a:p>
          <a:p>
            <a:pPr algn="ctr"/>
            <a:r>
              <a:rPr lang="zh-CN" altLang="en-US" sz="2400"/>
              <a:t>前 </a:t>
            </a:r>
            <a:r>
              <a:rPr lang="en-US" altLang="zh-CN" sz="2400"/>
              <a:t>n </a:t>
            </a:r>
            <a:r>
              <a:rPr lang="zh-CN" altLang="en-US" sz="2400"/>
              <a:t>个字符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utoUpdateAnimBg="0"/>
      <p:bldP spid="95243" grpId="0" animBg="1" autoUpdateAnimBg="0"/>
      <p:bldP spid="95242" grpId="0" animBg="1" autoUpdateAnimBg="0"/>
      <p:bldP spid="9524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6200" y="193675"/>
            <a:ext cx="8502947" cy="652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C3300"/>
                </a:solidFill>
              </a:rPr>
              <a:t>例</a:t>
            </a:r>
            <a:r>
              <a:rPr lang="en-US" altLang="zh-CN" dirty="0">
                <a:solidFill>
                  <a:srgbClr val="CC3300"/>
                </a:solidFill>
              </a:rPr>
              <a:t>14.11  </a:t>
            </a:r>
            <a:r>
              <a:rPr lang="zh-CN" altLang="en-US" dirty="0">
                <a:solidFill>
                  <a:srgbClr val="CC3300"/>
                </a:solidFill>
              </a:rPr>
              <a:t>输出成员函数的使用。</a:t>
            </a:r>
          </a:p>
          <a:p>
            <a:pPr eaLnBrk="1" hangingPunct="1"/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main()</a:t>
            </a:r>
          </a:p>
          <a:p>
            <a:pPr eaLnBrk="1" hangingPunct="1"/>
            <a:r>
              <a:rPr lang="en-US" altLang="zh-CN" sz="2600" dirty="0" smtClean="0">
                <a:solidFill>
                  <a:srgbClr val="000000"/>
                </a:solidFill>
              </a:rPr>
              <a:t>{  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x = 97, y = 98;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char c1 = 'A', c2 = 'B';</a:t>
            </a:r>
          </a:p>
          <a:p>
            <a:pPr eaLnBrk="1" hangingPunct="1"/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</a:rPr>
              <a:t>cout</a:t>
            </a:r>
            <a:r>
              <a:rPr lang="en-US" altLang="zh-CN" sz="2600" dirty="0">
                <a:solidFill>
                  <a:srgbClr val="000000"/>
                </a:solidFill>
              </a:rPr>
              <a:t> &lt;&lt; c1 &lt;&lt; c2 &lt;&lt; char(x) &lt;&lt; char(y) &lt;&lt; </a:t>
            </a:r>
            <a:r>
              <a:rPr lang="en-US" altLang="zh-CN" sz="2600" dirty="0" err="1">
                <a:solidFill>
                  <a:srgbClr val="000000"/>
                </a:solidFill>
              </a:rPr>
              <a:t>endl</a:t>
            </a:r>
            <a:r>
              <a:rPr lang="en-US" altLang="zh-CN" sz="2600" dirty="0" smtClean="0">
                <a:solidFill>
                  <a:srgbClr val="000000"/>
                </a:solidFill>
              </a:rPr>
              <a:t>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</a:rPr>
              <a:t>cout.put</a:t>
            </a:r>
            <a:r>
              <a:rPr lang="en-US" altLang="zh-CN" sz="2600" dirty="0">
                <a:solidFill>
                  <a:srgbClr val="000000"/>
                </a:solidFill>
              </a:rPr>
              <a:t>(c1).put(c2).put(char(x)).put(char(y)).put('\n'); </a:t>
            </a:r>
          </a:p>
          <a:p>
            <a:pPr eaLnBrk="1" hangingPunct="1"/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char s[100] = "programming\</a:t>
            </a:r>
            <a:r>
              <a:rPr lang="en-US" altLang="zh-CN" sz="2600" dirty="0" err="1">
                <a:solidFill>
                  <a:srgbClr val="000000"/>
                </a:solidFill>
              </a:rPr>
              <a:t>nlanguage</a:t>
            </a:r>
            <a:r>
              <a:rPr lang="en-US" altLang="zh-CN" sz="2600" dirty="0">
                <a:solidFill>
                  <a:srgbClr val="000000"/>
                </a:solidFill>
              </a:rPr>
              <a:t>\n";</a:t>
            </a:r>
          </a:p>
          <a:p>
            <a:pPr eaLnBrk="1" hangingPunct="1"/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</a:rPr>
              <a:t>cout.write</a:t>
            </a:r>
            <a:r>
              <a:rPr lang="en-US" altLang="zh-CN" sz="2600" dirty="0">
                <a:solidFill>
                  <a:srgbClr val="000000"/>
                </a:solidFill>
              </a:rPr>
              <a:t>(s, 5</a:t>
            </a:r>
            <a:r>
              <a:rPr lang="en-US" altLang="zh-CN" sz="2600" dirty="0" smtClean="0">
                <a:solidFill>
                  <a:srgbClr val="000000"/>
                </a:solidFill>
              </a:rPr>
              <a:t>);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</a:rPr>
              <a:t>cout.write</a:t>
            </a:r>
            <a:r>
              <a:rPr lang="en-US" altLang="zh-CN" sz="2600" dirty="0">
                <a:solidFill>
                  <a:srgbClr val="000000"/>
                </a:solidFill>
              </a:rPr>
              <a:t>(s + 5, 5</a:t>
            </a:r>
            <a:r>
              <a:rPr lang="en-US" altLang="zh-CN" sz="2600" dirty="0" smtClean="0">
                <a:solidFill>
                  <a:srgbClr val="000000"/>
                </a:solidFill>
              </a:rPr>
              <a:t>);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    </a:t>
            </a:r>
            <a:r>
              <a:rPr lang="en-US" altLang="zh-CN" sz="2600" dirty="0" err="1">
                <a:solidFill>
                  <a:srgbClr val="000000"/>
                </a:solidFill>
              </a:rPr>
              <a:t>cout.write</a:t>
            </a:r>
            <a:r>
              <a:rPr lang="en-US" altLang="zh-CN" sz="2600" dirty="0">
                <a:solidFill>
                  <a:srgbClr val="000000"/>
                </a:solidFill>
              </a:rPr>
              <a:t>(s + 10, 5</a:t>
            </a:r>
            <a:r>
              <a:rPr lang="en-US" altLang="zh-CN" sz="2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/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600" dirty="0" smtClean="0">
                <a:solidFill>
                  <a:srgbClr val="000000"/>
                </a:solidFill>
              </a:rPr>
              <a:t> &lt;&lt;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endl</a:t>
            </a:r>
            <a:r>
              <a:rPr lang="en-US" altLang="zh-CN" sz="2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>
                <a:solidFill>
                  <a:srgbClr val="000000"/>
                </a:solidFill>
              </a:rPr>
              <a:t>return 0;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499992" y="4149080"/>
            <a:ext cx="3744416" cy="2246769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运行结果：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</a:rPr>
              <a:t>ABab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</a:rPr>
              <a:t>ABab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programming</a:t>
            </a: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</a:rPr>
              <a:t>lan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5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7"/>
          <p:cNvGrpSpPr>
            <a:grpSpLocks/>
          </p:cNvGrpSpPr>
          <p:nvPr/>
        </p:nvGrpSpPr>
        <p:grpSpPr bwMode="auto">
          <a:xfrm>
            <a:off x="0" y="890588"/>
            <a:ext cx="9275763" cy="6126616"/>
            <a:chOff x="0" y="288"/>
            <a:chExt cx="5843" cy="3642"/>
          </a:xfrm>
        </p:grpSpPr>
        <p:sp>
          <p:nvSpPr>
            <p:cNvPr id="31752" name="Text Box 3"/>
            <p:cNvSpPr txBox="1">
              <a:spLocks noChangeArrowheads="1"/>
            </p:cNvSpPr>
            <p:nvPr/>
          </p:nvSpPr>
          <p:spPr bwMode="auto">
            <a:xfrm>
              <a:off x="0" y="288"/>
              <a:ext cx="5843" cy="3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int</a:t>
              </a:r>
              <a:r>
                <a:rPr lang="en-US" altLang="zh-CN" dirty="0"/>
                <a:t> 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::get( 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>
                  <a:solidFill>
                    <a:schemeClr val="accent2"/>
                  </a:solidFill>
                </a:rPr>
                <a:t>get</a:t>
              </a:r>
              <a:r>
                <a:rPr lang="en-US" altLang="zh-CN" dirty="0"/>
                <a:t>(char &amp;);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>
                  <a:solidFill>
                    <a:schemeClr val="accent2"/>
                  </a:solidFill>
                </a:rPr>
                <a:t>get</a:t>
              </a:r>
              <a:r>
                <a:rPr lang="en-US" altLang="zh-CN" dirty="0"/>
                <a:t>(unsigned char &amp;);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>
                  <a:solidFill>
                    <a:schemeClr val="accent2"/>
                  </a:solidFill>
                </a:rPr>
                <a:t>get</a:t>
              </a:r>
              <a:r>
                <a:rPr lang="en-US" altLang="zh-CN" dirty="0"/>
                <a:t>(signed char &amp;);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>
                  <a:solidFill>
                    <a:schemeClr val="accent2"/>
                  </a:solidFill>
                </a:rPr>
                <a:t>get</a:t>
              </a:r>
              <a:r>
                <a:rPr lang="en-US" altLang="zh-CN" dirty="0"/>
                <a:t>(char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 , char='\n');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>
                  <a:solidFill>
                    <a:schemeClr val="accent2"/>
                  </a:solidFill>
                </a:rPr>
                <a:t>get</a:t>
              </a:r>
              <a:r>
                <a:rPr lang="en-US" altLang="zh-CN" dirty="0"/>
                <a:t>(unsigned 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 , char='\n');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>
                  <a:solidFill>
                    <a:schemeClr val="accent2"/>
                  </a:solidFill>
                </a:rPr>
                <a:t>get</a:t>
              </a:r>
              <a:r>
                <a:rPr lang="en-US" altLang="zh-CN" dirty="0"/>
                <a:t>(signed 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 , char='\n');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chemeClr val="accent2"/>
                  </a:solidFill>
                </a:rPr>
                <a:t>getline</a:t>
              </a:r>
              <a:r>
                <a:rPr lang="en-US" altLang="zh-CN" dirty="0"/>
                <a:t>(char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 , char='\n');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chemeClr val="accent2"/>
                  </a:solidFill>
                </a:rPr>
                <a:t>getline</a:t>
              </a:r>
              <a:r>
                <a:rPr lang="en-US" altLang="zh-CN" dirty="0"/>
                <a:t>(unsigned 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 , char='\n');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chemeClr val="accent2"/>
                  </a:solidFill>
                </a:rPr>
                <a:t>getline</a:t>
              </a:r>
              <a:r>
                <a:rPr lang="en-US" altLang="zh-CN" dirty="0"/>
                <a:t>(signed 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 , char='\n</a:t>
              </a:r>
              <a:r>
                <a:rPr lang="en-US" altLang="zh-CN" dirty="0" smtClean="0"/>
                <a:t>');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&amp; read(char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&amp; read(unsigned 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r>
                <a:rPr lang="en-US" altLang="zh-CN" dirty="0" err="1"/>
                <a:t>istream</a:t>
              </a:r>
              <a:r>
                <a:rPr lang="en-US" altLang="zh-CN" dirty="0"/>
                <a:t>&amp; read(signed char *, </a:t>
              </a:r>
              <a:r>
                <a:rPr lang="en-US" altLang="zh-CN" dirty="0" err="1"/>
                <a:t>int</a:t>
              </a:r>
              <a:r>
                <a:rPr lang="en-US" altLang="zh-CN" dirty="0"/>
                <a:t>);</a:t>
              </a:r>
            </a:p>
            <a:p>
              <a:pPr eaLnBrk="1" hangingPunct="1">
                <a:buClr>
                  <a:srgbClr val="FF99FF"/>
                </a:buClr>
                <a:buSzPct val="150000"/>
                <a:buFont typeface="Symbol" pitchFamily="18" charset="2"/>
                <a:buNone/>
              </a:pPr>
              <a:endParaRPr lang="en-US" altLang="zh-CN" dirty="0"/>
            </a:p>
          </p:txBody>
        </p:sp>
        <p:sp>
          <p:nvSpPr>
            <p:cNvPr id="31753" name="Line 4"/>
            <p:cNvSpPr>
              <a:spLocks noChangeShapeType="1"/>
            </p:cNvSpPr>
            <p:nvPr/>
          </p:nvSpPr>
          <p:spPr bwMode="auto">
            <a:xfrm>
              <a:off x="0" y="1369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4" name="Line 5"/>
            <p:cNvSpPr>
              <a:spLocks noChangeShapeType="1"/>
            </p:cNvSpPr>
            <p:nvPr/>
          </p:nvSpPr>
          <p:spPr bwMode="auto">
            <a:xfrm>
              <a:off x="0" y="2097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>
              <a:off x="0" y="3638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39" y="598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0" y="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14.4.2  </a:t>
            </a:r>
            <a:r>
              <a:rPr lang="zh-CN" altLang="en-US" dirty="0" smtClean="0">
                <a:solidFill>
                  <a:srgbClr val="CC0000"/>
                </a:solidFill>
              </a:rPr>
              <a:t>输入成员函数</a:t>
            </a:r>
            <a:endParaRPr lang="zh-CN" altLang="en-US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在</a:t>
            </a:r>
            <a:r>
              <a:rPr lang="en-US" altLang="zh-CN" dirty="0" err="1">
                <a:solidFill>
                  <a:schemeClr val="accent2"/>
                </a:solidFill>
              </a:rPr>
              <a:t>istream</a:t>
            </a:r>
            <a:r>
              <a:rPr lang="zh-CN" altLang="en-US" dirty="0">
                <a:solidFill>
                  <a:schemeClr val="accent2"/>
                </a:solidFill>
              </a:rPr>
              <a:t>类中定义了一些公有成员函数，控制输入。</a:t>
            </a:r>
            <a:r>
              <a:rPr lang="zh-CN" altLang="en-US" dirty="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auto">
          <a:xfrm>
            <a:off x="5638800" y="204788"/>
            <a:ext cx="2743200" cy="1295400"/>
          </a:xfrm>
          <a:prstGeom prst="wedgeEllipseCallout">
            <a:avLst>
              <a:gd name="adj1" fmla="val -49181"/>
              <a:gd name="adj2" fmla="val 63425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读取一个字符</a:t>
            </a:r>
            <a:r>
              <a:rPr lang="en-US" altLang="zh-CN" sz="2400"/>
              <a:t>,</a:t>
            </a:r>
          </a:p>
          <a:p>
            <a:pPr algn="ctr"/>
            <a:r>
              <a:rPr lang="zh-CN" altLang="en-US" sz="2400"/>
              <a:t>不跳过空白字符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259632" y="6172200"/>
            <a:ext cx="5192713" cy="557213"/>
          </a:xfrm>
          <a:prstGeom prst="rect">
            <a:avLst/>
          </a:prstGeom>
          <a:solidFill>
            <a:srgbClr val="FFFFCC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注意 </a:t>
            </a:r>
            <a:r>
              <a:rPr lang="en-US" altLang="zh-CN">
                <a:solidFill>
                  <a:srgbClr val="FF0000"/>
                </a:solidFill>
              </a:rPr>
              <a:t>get( )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>
                <a:solidFill>
                  <a:srgbClr val="FF0000"/>
                </a:solidFill>
              </a:rPr>
              <a:t>getline( ) </a:t>
            </a:r>
            <a:r>
              <a:rPr lang="zh-CN" altLang="en-US">
                <a:solidFill>
                  <a:srgbClr val="FF0000"/>
                </a:solidFill>
              </a:rPr>
              <a:t>的区别！</a:t>
            </a:r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6629400" y="1500188"/>
            <a:ext cx="2514600" cy="1143000"/>
          </a:xfrm>
          <a:prstGeom prst="wedgeEllipseCallout">
            <a:avLst>
              <a:gd name="adj1" fmla="val -21501"/>
              <a:gd name="adj2" fmla="val 8238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读取一行字符，</a:t>
            </a:r>
          </a:p>
          <a:p>
            <a:pPr algn="ctr"/>
            <a:r>
              <a:rPr lang="zh-CN" altLang="en-US" sz="2400"/>
              <a:t>不提取‘</a:t>
            </a:r>
            <a:r>
              <a:rPr lang="en-US" altLang="zh-CN" sz="2400"/>
              <a:t>\n’</a:t>
            </a:r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7086600" y="3140968"/>
            <a:ext cx="2514600" cy="966788"/>
          </a:xfrm>
          <a:prstGeom prst="wedgeEllipseCallout">
            <a:avLst>
              <a:gd name="adj1" fmla="val -14311"/>
              <a:gd name="adj2" fmla="val 66979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 dirty="0"/>
              <a:t>读取一行字符，</a:t>
            </a:r>
          </a:p>
          <a:p>
            <a:pPr algn="ctr"/>
            <a:r>
              <a:rPr lang="zh-CN" altLang="en-US" sz="2400" dirty="0"/>
              <a:t>提取‘</a:t>
            </a:r>
            <a:r>
              <a:rPr lang="en-US" altLang="zh-CN" sz="2400" dirty="0"/>
              <a:t>\n’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6512" y="522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444208" y="5078198"/>
            <a:ext cx="2514600" cy="1447800"/>
          </a:xfrm>
          <a:prstGeom prst="wedgeEllipseCallout">
            <a:avLst>
              <a:gd name="adj1" fmla="val -75991"/>
              <a:gd name="adj2" fmla="val -124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zh-CN" sz="2400" dirty="0"/>
              <a:t>读入指定</a:t>
            </a:r>
            <a:r>
              <a:rPr lang="zh-CN" altLang="zh-CN" sz="2400" dirty="0" smtClean="0"/>
              <a:t>个数</a:t>
            </a:r>
            <a:endParaRPr lang="en-US" altLang="zh-CN" sz="2400" dirty="0" smtClean="0"/>
          </a:p>
          <a:p>
            <a:pPr algn="ctr"/>
            <a:r>
              <a:rPr lang="zh-CN" altLang="zh-CN" sz="2400" dirty="0" smtClean="0"/>
              <a:t>的</a:t>
            </a:r>
            <a:r>
              <a:rPr lang="zh-CN" altLang="zh-CN" sz="2400" dirty="0"/>
              <a:t>字符</a:t>
            </a:r>
            <a:endParaRPr lang="en-US" altLang="zh-CN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 autoUpdateAnimBg="0"/>
      <p:bldP spid="94221" grpId="0" animBg="1" autoUpdateAnimBg="0"/>
      <p:bldP spid="94214" grpId="0" animBg="1" autoUpdateAnimBg="0"/>
      <p:bldP spid="94215" grpId="0" animBg="1" autoUpdateAnimBg="0"/>
      <p:bldP spid="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14.1 </a:t>
            </a:r>
            <a:r>
              <a:rPr lang="zh-CN" altLang="en-US">
                <a:solidFill>
                  <a:srgbClr val="CC0000"/>
                </a:solidFill>
              </a:rPr>
              <a:t>输入输出基本概念</a:t>
            </a:r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04800" y="5334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14.1.1</a:t>
            </a:r>
            <a:r>
              <a:rPr lang="zh-CN" altLang="en-US">
                <a:solidFill>
                  <a:srgbClr val="CC0000"/>
                </a:solidFill>
              </a:rPr>
              <a:t>输入输出流</a:t>
            </a:r>
            <a:r>
              <a:rPr lang="en-US" altLang="zh-CN">
                <a:solidFill>
                  <a:srgbClr val="CC0000"/>
                </a:solidFill>
              </a:rPr>
              <a:t>(Stream)</a:t>
            </a:r>
          </a:p>
        </p:txBody>
      </p:sp>
      <p:sp>
        <p:nvSpPr>
          <p:cNvPr id="4100" name="Text Box 19"/>
          <p:cNvSpPr txBox="1">
            <a:spLocks noChangeArrowheads="1"/>
          </p:cNvSpPr>
          <p:nvPr/>
        </p:nvSpPr>
        <p:spPr bwMode="auto">
          <a:xfrm>
            <a:off x="533400" y="1233488"/>
            <a:ext cx="631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流</a:t>
            </a:r>
            <a:r>
              <a:rPr lang="zh-CN" altLang="en-US"/>
              <a:t> </a:t>
            </a:r>
            <a:r>
              <a:rPr lang="en-US" altLang="zh-CN"/>
              <a:t>----- </a:t>
            </a:r>
            <a:r>
              <a:rPr lang="zh-CN" altLang="en-US"/>
              <a:t>数据在程序和设备之间“流动”</a:t>
            </a:r>
          </a:p>
        </p:txBody>
      </p:sp>
      <p:grpSp>
        <p:nvGrpSpPr>
          <p:cNvPr id="36910" name="Group 46"/>
          <p:cNvGrpSpPr>
            <a:grpSpLocks/>
          </p:cNvGrpSpPr>
          <p:nvPr/>
        </p:nvGrpSpPr>
        <p:grpSpPr bwMode="auto">
          <a:xfrm>
            <a:off x="533400" y="2057400"/>
            <a:ext cx="7407275" cy="1524000"/>
            <a:chOff x="66" y="1536"/>
            <a:chExt cx="4666" cy="960"/>
          </a:xfrm>
        </p:grpSpPr>
        <p:grpSp>
          <p:nvGrpSpPr>
            <p:cNvPr id="4105" name="Group 28"/>
            <p:cNvGrpSpPr>
              <a:grpSpLocks/>
            </p:cNvGrpSpPr>
            <p:nvPr/>
          </p:nvGrpSpPr>
          <p:grpSpPr bwMode="auto">
            <a:xfrm>
              <a:off x="576" y="1584"/>
              <a:ext cx="1728" cy="912"/>
              <a:chOff x="960" y="1632"/>
              <a:chExt cx="2208" cy="912"/>
            </a:xfrm>
          </p:grpSpPr>
          <p:sp>
            <p:nvSpPr>
              <p:cNvPr id="4118" name="Freeform 20"/>
              <p:cNvSpPr>
                <a:spLocks/>
              </p:cNvSpPr>
              <p:nvPr/>
            </p:nvSpPr>
            <p:spPr bwMode="auto">
              <a:xfrm>
                <a:off x="960" y="1632"/>
                <a:ext cx="2208" cy="328"/>
              </a:xfrm>
              <a:custGeom>
                <a:avLst/>
                <a:gdLst>
                  <a:gd name="T0" fmla="*/ 0 w 2208"/>
                  <a:gd name="T1" fmla="*/ 0 h 328"/>
                  <a:gd name="T2" fmla="*/ 288 w 2208"/>
                  <a:gd name="T3" fmla="*/ 240 h 328"/>
                  <a:gd name="T4" fmla="*/ 1296 w 2208"/>
                  <a:gd name="T5" fmla="*/ 288 h 328"/>
                  <a:gd name="T6" fmla="*/ 2208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Freeform 21"/>
              <p:cNvSpPr>
                <a:spLocks/>
              </p:cNvSpPr>
              <p:nvPr/>
            </p:nvSpPr>
            <p:spPr bwMode="auto">
              <a:xfrm flipV="1">
                <a:off x="960" y="2216"/>
                <a:ext cx="2208" cy="328"/>
              </a:xfrm>
              <a:custGeom>
                <a:avLst/>
                <a:gdLst>
                  <a:gd name="T0" fmla="*/ 0 w 2208"/>
                  <a:gd name="T1" fmla="*/ 0 h 328"/>
                  <a:gd name="T2" fmla="*/ 288 w 2208"/>
                  <a:gd name="T3" fmla="*/ 240 h 328"/>
                  <a:gd name="T4" fmla="*/ 1296 w 2208"/>
                  <a:gd name="T5" fmla="*/ 288 h 328"/>
                  <a:gd name="T6" fmla="*/ 2208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6" name="Text Box 22"/>
            <p:cNvSpPr txBox="1">
              <a:spLocks noChangeArrowheads="1"/>
            </p:cNvSpPr>
            <p:nvPr/>
          </p:nvSpPr>
          <p:spPr bwMode="auto">
            <a:xfrm>
              <a:off x="66" y="1761"/>
              <a:ext cx="50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逻辑</a:t>
              </a:r>
            </a:p>
            <a:p>
              <a:pPr eaLnBrk="1" hangingPunct="1"/>
              <a:r>
                <a:rPr lang="zh-CN" altLang="en-US" sz="2400"/>
                <a:t>设备</a:t>
              </a:r>
              <a:endParaRPr lang="zh-CN" altLang="en-US"/>
            </a:p>
          </p:txBody>
        </p:sp>
        <p:sp>
          <p:nvSpPr>
            <p:cNvPr id="4107" name="Text Box 23"/>
            <p:cNvSpPr txBox="1">
              <a:spLocks noChangeArrowheads="1"/>
            </p:cNvSpPr>
            <p:nvPr/>
          </p:nvSpPr>
          <p:spPr bwMode="auto">
            <a:xfrm>
              <a:off x="2208" y="1761"/>
              <a:ext cx="50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内部</a:t>
              </a:r>
            </a:p>
            <a:p>
              <a:pPr eaLnBrk="1" hangingPunct="1"/>
              <a:r>
                <a:rPr lang="zh-CN" altLang="en-US" sz="2400"/>
                <a:t>程序</a:t>
              </a:r>
            </a:p>
          </p:txBody>
        </p:sp>
        <p:sp>
          <p:nvSpPr>
            <p:cNvPr id="4108" name="Text Box 24"/>
            <p:cNvSpPr txBox="1">
              <a:spLocks noChangeArrowheads="1"/>
            </p:cNvSpPr>
            <p:nvPr/>
          </p:nvSpPr>
          <p:spPr bwMode="auto">
            <a:xfrm>
              <a:off x="864" y="1872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数据</a:t>
              </a:r>
              <a:endParaRPr lang="zh-CN" altLang="en-US"/>
            </a:p>
          </p:txBody>
        </p:sp>
        <p:sp>
          <p:nvSpPr>
            <p:cNvPr id="4109" name="Line 25"/>
            <p:cNvSpPr>
              <a:spLocks noChangeShapeType="1"/>
            </p:cNvSpPr>
            <p:nvPr/>
          </p:nvSpPr>
          <p:spPr bwMode="auto">
            <a:xfrm>
              <a:off x="1440" y="20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Text Box 34"/>
            <p:cNvSpPr txBox="1">
              <a:spLocks noChangeArrowheads="1"/>
            </p:cNvSpPr>
            <p:nvPr/>
          </p:nvSpPr>
          <p:spPr bwMode="auto">
            <a:xfrm>
              <a:off x="912" y="1569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输入流</a:t>
              </a:r>
              <a:endParaRPr lang="zh-CN" altLang="en-US"/>
            </a:p>
          </p:txBody>
        </p:sp>
        <p:grpSp>
          <p:nvGrpSpPr>
            <p:cNvPr id="4111" name="Group 39"/>
            <p:cNvGrpSpPr>
              <a:grpSpLocks/>
            </p:cNvGrpSpPr>
            <p:nvPr/>
          </p:nvGrpSpPr>
          <p:grpSpPr bwMode="auto">
            <a:xfrm flipH="1">
              <a:off x="2544" y="1584"/>
              <a:ext cx="1728" cy="912"/>
              <a:chOff x="960" y="1632"/>
              <a:chExt cx="2208" cy="912"/>
            </a:xfrm>
          </p:grpSpPr>
          <p:sp>
            <p:nvSpPr>
              <p:cNvPr id="4116" name="Freeform 40"/>
              <p:cNvSpPr>
                <a:spLocks/>
              </p:cNvSpPr>
              <p:nvPr/>
            </p:nvSpPr>
            <p:spPr bwMode="auto">
              <a:xfrm>
                <a:off x="960" y="1632"/>
                <a:ext cx="2208" cy="328"/>
              </a:xfrm>
              <a:custGeom>
                <a:avLst/>
                <a:gdLst>
                  <a:gd name="T0" fmla="*/ 0 w 2208"/>
                  <a:gd name="T1" fmla="*/ 0 h 328"/>
                  <a:gd name="T2" fmla="*/ 288 w 2208"/>
                  <a:gd name="T3" fmla="*/ 240 h 328"/>
                  <a:gd name="T4" fmla="*/ 1296 w 2208"/>
                  <a:gd name="T5" fmla="*/ 288 h 328"/>
                  <a:gd name="T6" fmla="*/ 2208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" name="Freeform 41"/>
              <p:cNvSpPr>
                <a:spLocks/>
              </p:cNvSpPr>
              <p:nvPr/>
            </p:nvSpPr>
            <p:spPr bwMode="auto">
              <a:xfrm flipV="1">
                <a:off x="960" y="2216"/>
                <a:ext cx="2208" cy="328"/>
              </a:xfrm>
              <a:custGeom>
                <a:avLst/>
                <a:gdLst>
                  <a:gd name="T0" fmla="*/ 0 w 2208"/>
                  <a:gd name="T1" fmla="*/ 0 h 328"/>
                  <a:gd name="T2" fmla="*/ 288 w 2208"/>
                  <a:gd name="T3" fmla="*/ 240 h 328"/>
                  <a:gd name="T4" fmla="*/ 1296 w 2208"/>
                  <a:gd name="T5" fmla="*/ 288 h 328"/>
                  <a:gd name="T6" fmla="*/ 2208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2" name="Text Box 42"/>
            <p:cNvSpPr txBox="1">
              <a:spLocks noChangeArrowheads="1"/>
            </p:cNvSpPr>
            <p:nvPr/>
          </p:nvSpPr>
          <p:spPr bwMode="auto">
            <a:xfrm>
              <a:off x="3264" y="153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输出流</a:t>
              </a:r>
              <a:endParaRPr lang="zh-CN" altLang="en-US"/>
            </a:p>
          </p:txBody>
        </p:sp>
        <p:sp>
          <p:nvSpPr>
            <p:cNvPr id="4113" name="Text Box 43"/>
            <p:cNvSpPr txBox="1">
              <a:spLocks noChangeArrowheads="1"/>
            </p:cNvSpPr>
            <p:nvPr/>
          </p:nvSpPr>
          <p:spPr bwMode="auto">
            <a:xfrm>
              <a:off x="3456" y="192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数据</a:t>
              </a:r>
              <a:endParaRPr lang="zh-CN" altLang="en-US"/>
            </a:p>
          </p:txBody>
        </p:sp>
        <p:sp>
          <p:nvSpPr>
            <p:cNvPr id="4114" name="Line 44"/>
            <p:cNvSpPr>
              <a:spLocks noChangeShapeType="1"/>
            </p:cNvSpPr>
            <p:nvPr/>
          </p:nvSpPr>
          <p:spPr bwMode="auto">
            <a:xfrm>
              <a:off x="2832" y="20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Text Box 45"/>
            <p:cNvSpPr txBox="1">
              <a:spLocks noChangeArrowheads="1"/>
            </p:cNvSpPr>
            <p:nvPr/>
          </p:nvSpPr>
          <p:spPr bwMode="auto">
            <a:xfrm>
              <a:off x="4224" y="1776"/>
              <a:ext cx="50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逻辑</a:t>
              </a:r>
            </a:p>
            <a:p>
              <a:pPr eaLnBrk="1" hangingPunct="1"/>
              <a:r>
                <a:rPr lang="zh-CN" altLang="en-US" sz="2400"/>
                <a:t>设备</a:t>
              </a:r>
              <a:endParaRPr lang="zh-CN" altLang="en-US"/>
            </a:p>
          </p:txBody>
        </p:sp>
      </p:grp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407988" y="4814888"/>
            <a:ext cx="486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文本流</a:t>
            </a:r>
            <a:r>
              <a:rPr lang="zh-CN" altLang="en-US"/>
              <a:t> </a:t>
            </a:r>
            <a:r>
              <a:rPr lang="en-US" altLang="zh-CN"/>
              <a:t>---- </a:t>
            </a:r>
            <a:r>
              <a:rPr lang="zh-CN" altLang="en-US"/>
              <a:t>一串 </a:t>
            </a:r>
            <a:r>
              <a:rPr lang="en-US" altLang="zh-CN"/>
              <a:t>ASCII </a:t>
            </a:r>
            <a:r>
              <a:rPr lang="zh-CN" altLang="en-US"/>
              <a:t>字符。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381000" y="5500688"/>
            <a:ext cx="869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二进制流 </a:t>
            </a:r>
            <a:r>
              <a:rPr lang="en-US" altLang="zh-CN"/>
              <a:t>---- </a:t>
            </a:r>
            <a:r>
              <a:rPr lang="zh-CN" altLang="en-US"/>
              <a:t>按二进制格式存放的数据（内存映象）。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304800" y="40386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14.1.2 </a:t>
            </a:r>
            <a:r>
              <a:rPr lang="zh-CN" altLang="en-US">
                <a:solidFill>
                  <a:srgbClr val="CC0000"/>
                </a:solidFill>
              </a:rPr>
              <a:t>文本流、二进制流和数据文件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1" grpId="0" autoUpdateAnimBg="0"/>
      <p:bldP spid="36912" grpId="0" autoUpdateAnimBg="0"/>
      <p:bldP spid="369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2250" y="152400"/>
            <a:ext cx="45847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例： 读取字符和字符串</a:t>
            </a:r>
            <a:endParaRPr lang="zh-CN" altLang="en-US" sz="2400" b="0" dirty="0">
              <a:ea typeface="宋体" pitchFamily="2" charset="-122"/>
            </a:endParaRPr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main( 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{ char c1, c2, c3;</a:t>
            </a:r>
          </a:p>
          <a:p>
            <a:pPr eaLnBrk="1" hangingPunct="1"/>
            <a:r>
              <a:rPr lang="en-US" altLang="zh-CN" dirty="0"/>
              <a:t>   char str1[80], str2[100];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zh-CN" altLang="en-US" sz="2400" dirty="0">
                <a:solidFill>
                  <a:schemeClr val="accent2"/>
                </a:solidFill>
              </a:rPr>
              <a:t>输入三个字符</a:t>
            </a:r>
            <a:r>
              <a:rPr lang="en-US" altLang="zh-CN" sz="2400" dirty="0">
                <a:solidFill>
                  <a:schemeClr val="accent2"/>
                </a:solidFill>
              </a:rPr>
              <a:t>: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c1=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/>
              <a:t>( 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/>
              <a:t>(c2);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/>
              <a:t>(c3);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/>
              <a:t>( 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zh-CN" altLang="en-US" sz="2400" dirty="0">
                <a:solidFill>
                  <a:schemeClr val="accent2"/>
                </a:solidFill>
              </a:rPr>
              <a:t>输入第一行字符串</a:t>
            </a:r>
            <a:r>
              <a:rPr lang="en-US" altLang="zh-CN" sz="2400" dirty="0">
                <a:solidFill>
                  <a:schemeClr val="accent2"/>
                </a:solidFill>
              </a:rPr>
              <a:t>: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/>
              <a:t>(str1,80);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 )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zh-CN" altLang="en-US" sz="2400" dirty="0">
                <a:solidFill>
                  <a:schemeClr val="accent2"/>
                </a:solidFill>
              </a:rPr>
              <a:t>输入第二行字符串</a:t>
            </a:r>
            <a:r>
              <a:rPr lang="en-US" altLang="zh-CN" sz="2400" dirty="0">
                <a:solidFill>
                  <a:schemeClr val="accent2"/>
                </a:solidFill>
              </a:rPr>
              <a:t>: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cin.getline</a:t>
            </a:r>
            <a:r>
              <a:rPr lang="en-US" altLang="zh-CN" dirty="0"/>
              <a:t>(str2,80);</a:t>
            </a:r>
            <a:endParaRPr lang="en-US" altLang="zh-CN" sz="2400" b="0" dirty="0">
              <a:ea typeface="宋体" pitchFamily="2" charset="-122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800600" y="762000"/>
            <a:ext cx="2674938" cy="1751013"/>
          </a:xfrm>
          <a:prstGeom prst="rect">
            <a:avLst/>
          </a:prstGeom>
          <a:solidFill>
            <a:srgbClr val="FFFFCC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运行：</a:t>
            </a:r>
            <a:endParaRPr lang="zh-CN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/>
              <a:t>abc&lt;</a:t>
            </a:r>
            <a:r>
              <a:rPr lang="zh-CN" altLang="zh-CN" sz="2400"/>
              <a:t>回车</a:t>
            </a:r>
            <a:r>
              <a:rPr lang="en-US" altLang="zh-CN"/>
              <a:t>&gt;</a:t>
            </a:r>
          </a:p>
          <a:p>
            <a:pPr eaLnBrk="1" hangingPunct="1"/>
            <a:r>
              <a:rPr lang="en-US" altLang="zh-CN"/>
              <a:t>computer&lt;</a:t>
            </a:r>
            <a:r>
              <a:rPr lang="zh-CN" altLang="zh-CN" sz="2400"/>
              <a:t>回车</a:t>
            </a:r>
            <a:r>
              <a:rPr lang="en-US" altLang="zh-CN"/>
              <a:t>&gt;</a:t>
            </a:r>
          </a:p>
          <a:p>
            <a:pPr eaLnBrk="1" hangingPunct="1"/>
            <a:r>
              <a:rPr lang="en-US" altLang="zh-CN"/>
              <a:t>operator&lt;</a:t>
            </a:r>
            <a:r>
              <a:rPr lang="zh-CN" altLang="zh-CN" sz="2400"/>
              <a:t>回车</a:t>
            </a:r>
            <a:r>
              <a:rPr lang="en-US" altLang="zh-CN"/>
              <a:t>&gt;</a:t>
            </a:r>
          </a:p>
        </p:txBody>
      </p: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2209800" y="1547813"/>
            <a:ext cx="3748088" cy="2566987"/>
            <a:chOff x="1575" y="1008"/>
            <a:chExt cx="2361" cy="1617"/>
          </a:xfrm>
        </p:grpSpPr>
        <p:sp>
          <p:nvSpPr>
            <p:cNvPr id="32779" name="Text Box 7"/>
            <p:cNvSpPr txBox="1">
              <a:spLocks noChangeArrowheads="1"/>
            </p:cNvSpPr>
            <p:nvPr/>
          </p:nvSpPr>
          <p:spPr bwMode="auto">
            <a:xfrm>
              <a:off x="1575" y="2298"/>
              <a:ext cx="1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//</a:t>
              </a:r>
              <a:r>
                <a:rPr lang="zh-CN" altLang="en-US" sz="2400">
                  <a:solidFill>
                    <a:srgbClr val="FF0000"/>
                  </a:solidFill>
                </a:rPr>
                <a:t>读取第一行后的回车</a:t>
              </a:r>
              <a:endParaRPr lang="zh-CN" altLang="en-US"/>
            </a:p>
          </p:txBody>
        </p:sp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V="1">
              <a:off x="3072" y="1008"/>
              <a:ext cx="864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2209800" y="2057400"/>
            <a:ext cx="4495800" cy="3341688"/>
            <a:chOff x="1392" y="1296"/>
            <a:chExt cx="2832" cy="2105"/>
          </a:xfrm>
        </p:grpSpPr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1392" y="3074"/>
              <a:ext cx="19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//</a:t>
              </a:r>
              <a:r>
                <a:rPr lang="zh-CN" altLang="en-US" sz="2400">
                  <a:solidFill>
                    <a:srgbClr val="FF0000"/>
                  </a:solidFill>
                </a:rPr>
                <a:t>读取第二行后的回车</a:t>
              </a:r>
              <a:endParaRPr lang="zh-CN" altLang="en-US"/>
            </a:p>
          </p:txBody>
        </p:sp>
        <p:sp>
          <p:nvSpPr>
            <p:cNvPr id="32778" name="Line 12"/>
            <p:cNvSpPr>
              <a:spLocks noChangeShapeType="1"/>
            </p:cNvSpPr>
            <p:nvPr/>
          </p:nvSpPr>
          <p:spPr bwMode="auto">
            <a:xfrm flipV="1">
              <a:off x="3035" y="1296"/>
              <a:ext cx="1189" cy="18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436" name="Group 20"/>
          <p:cNvGrpSpPr>
            <a:grpSpLocks/>
          </p:cNvGrpSpPr>
          <p:nvPr/>
        </p:nvGrpSpPr>
        <p:grpSpPr bwMode="auto">
          <a:xfrm>
            <a:off x="3962400" y="2438400"/>
            <a:ext cx="4054475" cy="3733800"/>
            <a:chOff x="2496" y="1536"/>
            <a:chExt cx="2554" cy="2352"/>
          </a:xfrm>
        </p:grpSpPr>
        <p:sp>
          <p:nvSpPr>
            <p:cNvPr id="32775" name="Text Box 15"/>
            <p:cNvSpPr txBox="1">
              <a:spLocks noChangeArrowheads="1"/>
            </p:cNvSpPr>
            <p:nvPr/>
          </p:nvSpPr>
          <p:spPr bwMode="auto">
            <a:xfrm>
              <a:off x="2496" y="3561"/>
              <a:ext cx="25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//</a:t>
              </a:r>
              <a:r>
                <a:rPr lang="zh-CN" altLang="en-US" sz="2400">
                  <a:solidFill>
                    <a:srgbClr val="FF0000"/>
                  </a:solidFill>
                </a:rPr>
                <a:t>第三行后的回车自动被提取</a:t>
              </a:r>
              <a:endParaRPr lang="zh-CN" altLang="en-US"/>
            </a:p>
          </p:txBody>
        </p:sp>
        <p:sp>
          <p:nvSpPr>
            <p:cNvPr id="32776" name="Line 16"/>
            <p:cNvSpPr>
              <a:spLocks noChangeShapeType="1"/>
            </p:cNvSpPr>
            <p:nvPr/>
          </p:nvSpPr>
          <p:spPr bwMode="auto">
            <a:xfrm flipV="1">
              <a:off x="3360" y="1536"/>
              <a:ext cx="1008" cy="20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6686744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续：</a:t>
            </a:r>
            <a:r>
              <a:rPr lang="zh-CN" altLang="en-US" dirty="0"/>
              <a:t>   </a:t>
            </a:r>
          </a:p>
          <a:p>
            <a:pPr eaLnBrk="1" hangingPunct="1"/>
            <a:r>
              <a:rPr lang="zh-CN" altLang="en-US" dirty="0"/>
              <a:t>         </a:t>
            </a:r>
            <a:r>
              <a:rPr lang="en-US" altLang="zh-CN" dirty="0" err="1"/>
              <a:t>cout.</a:t>
            </a:r>
            <a:r>
              <a:rPr lang="en-US" altLang="zh-CN" dirty="0" err="1">
                <a:solidFill>
                  <a:srgbClr val="FF0000"/>
                </a:solidFill>
              </a:rPr>
              <a:t>put</a:t>
            </a:r>
            <a:r>
              <a:rPr lang="en-US" altLang="zh-CN" dirty="0"/>
              <a:t>(c1).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en-US" altLang="zh-CN" dirty="0"/>
              <a:t>(c2).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en-US" altLang="zh-CN" dirty="0"/>
              <a:t>(c3).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en-US" altLang="zh-CN" dirty="0"/>
              <a:t>('\n');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dirty="0" err="1"/>
              <a:t>cout.</a:t>
            </a:r>
            <a:r>
              <a:rPr lang="en-US" altLang="zh-CN" dirty="0" err="1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(str1, 3);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dirty="0" err="1"/>
              <a:t>cout.</a:t>
            </a:r>
            <a:r>
              <a:rPr lang="en-US" altLang="zh-CN" dirty="0" err="1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(str2, </a:t>
            </a:r>
            <a:r>
              <a:rPr lang="en-US" altLang="zh-CN" dirty="0" err="1"/>
              <a:t>strlen</a:t>
            </a:r>
            <a:r>
              <a:rPr lang="en-US" altLang="zh-CN" dirty="0"/>
              <a:t>(str2));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dirty="0" err="1"/>
              <a:t>cout.</a:t>
            </a:r>
            <a:r>
              <a:rPr lang="en-US" altLang="zh-CN" dirty="0" err="1">
                <a:solidFill>
                  <a:srgbClr val="FF0000"/>
                </a:solidFill>
              </a:rPr>
              <a:t>put</a:t>
            </a:r>
            <a:r>
              <a:rPr lang="en-US" altLang="zh-CN" dirty="0"/>
              <a:t>('\n');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en-US" altLang="zh-CN" dirty="0" smtClean="0"/>
              <a:t>        return </a:t>
            </a:r>
            <a:r>
              <a:rPr lang="en-US" altLang="zh-CN" dirty="0"/>
              <a:t>0;</a:t>
            </a:r>
          </a:p>
          <a:p>
            <a:pPr eaLnBrk="1" hangingPunct="1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990600" y="3733800"/>
            <a:ext cx="45720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CC3300"/>
                </a:solidFill>
              </a:rPr>
              <a:t>输出结果：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abc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comoperator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6200" y="85725"/>
            <a:ext cx="9680376" cy="679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 smtClean="0">
                <a:solidFill>
                  <a:srgbClr val="CC0000"/>
                </a:solidFill>
              </a:rPr>
              <a:t>14.12  </a:t>
            </a:r>
            <a:r>
              <a:rPr lang="zh-CN" altLang="en-US" dirty="0">
                <a:solidFill>
                  <a:srgbClr val="CC0000"/>
                </a:solidFill>
              </a:rPr>
              <a:t>输入成员函数的使用</a:t>
            </a:r>
            <a:r>
              <a:rPr lang="zh-CN" altLang="en-US" sz="2400" dirty="0">
                <a:solidFill>
                  <a:srgbClr val="CC0000"/>
                </a:solidFill>
              </a:rPr>
              <a:t> </a:t>
            </a:r>
            <a:r>
              <a:rPr lang="zh-CN" altLang="en-US" sz="2400" dirty="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cstring</a:t>
            </a:r>
            <a:r>
              <a:rPr lang="en-US" altLang="zh-CN" sz="2400" dirty="0"/>
              <a:t>&gt;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</a:t>
            </a:r>
            <a:r>
              <a:rPr lang="en-US" altLang="zh-CN" sz="2400" dirty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{	char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[20], max[20];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cnum</a:t>
            </a:r>
            <a:r>
              <a:rPr lang="en-US" altLang="zh-CN" sz="2400" dirty="0"/>
              <a:t>,  mc=0;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while(</a:t>
            </a:r>
            <a:r>
              <a:rPr lang="en-US" altLang="zh-CN" sz="2400" dirty="0" err="1">
                <a:solidFill>
                  <a:srgbClr val="FF0000"/>
                </a:solidFill>
              </a:rPr>
              <a:t>cin.getline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buf</a:t>
            </a:r>
            <a:r>
              <a:rPr lang="en-US" altLang="zh-CN" sz="2400" dirty="0">
                <a:solidFill>
                  <a:srgbClr val="FF0000"/>
                </a:solidFill>
              </a:rPr>
              <a:t>, 20)</a:t>
            </a:r>
            <a:r>
              <a:rPr lang="en-US" altLang="zh-CN" sz="2400" dirty="0"/>
              <a:t>) </a:t>
            </a:r>
            <a:r>
              <a:rPr lang="en-US" altLang="zh-CN" sz="2400" dirty="0" smtClean="0">
                <a:solidFill>
                  <a:schemeClr val="accent2"/>
                </a:solidFill>
              </a:rPr>
              <a:t>//A, </a:t>
            </a:r>
            <a:r>
              <a:rPr lang="zh-CN" altLang="en-US" sz="2400" dirty="0" smtClean="0">
                <a:solidFill>
                  <a:schemeClr val="accent2"/>
                </a:solidFill>
              </a:rPr>
              <a:t>提取</a:t>
            </a:r>
            <a:r>
              <a:rPr lang="zh-CN" altLang="en-US" sz="2400" dirty="0">
                <a:solidFill>
                  <a:schemeClr val="accent2"/>
                </a:solidFill>
              </a:rPr>
              <a:t>一行</a:t>
            </a:r>
            <a:r>
              <a:rPr lang="zh-CN" altLang="en-US" sz="2400" dirty="0" smtClean="0">
                <a:solidFill>
                  <a:schemeClr val="accent2"/>
                </a:solidFill>
              </a:rPr>
              <a:t>字符</a:t>
            </a:r>
            <a:r>
              <a:rPr lang="en-US" altLang="zh-CN" sz="2400" dirty="0" smtClean="0">
                <a:solidFill>
                  <a:schemeClr val="accent2"/>
                </a:solidFill>
              </a:rPr>
              <a:t>, </a:t>
            </a:r>
            <a:r>
              <a:rPr lang="zh-CN" altLang="en-US" sz="2400" dirty="0" smtClean="0">
                <a:solidFill>
                  <a:schemeClr val="accent2"/>
                </a:solidFill>
              </a:rPr>
              <a:t>读取</a:t>
            </a:r>
            <a:r>
              <a:rPr lang="zh-CN" altLang="en-US" sz="2400" dirty="0">
                <a:solidFill>
                  <a:schemeClr val="accent2"/>
                </a:solidFill>
              </a:rPr>
              <a:t>并</a:t>
            </a:r>
            <a:r>
              <a:rPr lang="zh-CN" altLang="en-US" sz="2400" dirty="0" smtClean="0">
                <a:solidFill>
                  <a:schemeClr val="accent2"/>
                </a:solidFill>
              </a:rPr>
              <a:t>舍弃</a:t>
            </a:r>
            <a:r>
              <a:rPr lang="en-US" altLang="zh-CN" sz="2400" dirty="0" smtClean="0">
                <a:solidFill>
                  <a:schemeClr val="accent2"/>
                </a:solidFill>
              </a:rPr>
              <a:t>'\</a:t>
            </a:r>
            <a:r>
              <a:rPr lang="en-US" altLang="zh-CN" sz="2400" dirty="0">
                <a:solidFill>
                  <a:schemeClr val="accent2"/>
                </a:solidFill>
              </a:rPr>
              <a:t>n'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	</a:t>
            </a:r>
            <a:r>
              <a:rPr lang="en-US" altLang="zh-CN" sz="2400" dirty="0" err="1"/>
              <a:t>cnum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cin.gcount</a:t>
            </a:r>
            <a:r>
              <a:rPr lang="en-US" altLang="zh-CN" sz="2400" dirty="0">
                <a:solidFill>
                  <a:srgbClr val="FF0000"/>
                </a:solidFill>
              </a:rPr>
              <a:t>( )</a:t>
            </a:r>
            <a:r>
              <a:rPr lang="en-US" altLang="zh-CN" sz="2400" dirty="0"/>
              <a:t>;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                         </a:t>
            </a:r>
            <a:r>
              <a:rPr lang="en-US" altLang="zh-CN" sz="2400" dirty="0">
                <a:solidFill>
                  <a:schemeClr val="accent2"/>
                </a:solidFill>
              </a:rPr>
              <a:t>// </a:t>
            </a:r>
            <a:r>
              <a:rPr lang="en-US" altLang="zh-CN" sz="2400" dirty="0" smtClean="0">
                <a:solidFill>
                  <a:schemeClr val="accent2"/>
                </a:solidFill>
              </a:rPr>
              <a:t>B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，获取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行的</a:t>
            </a:r>
            <a:r>
              <a:rPr lang="en-US" altLang="zh-CN" sz="2400" dirty="0" err="1">
                <a:solidFill>
                  <a:schemeClr val="accent2"/>
                </a:solidFill>
              </a:rPr>
              <a:t>getline</a:t>
            </a:r>
            <a:r>
              <a:rPr lang="en-US" altLang="zh-CN" sz="2400" dirty="0">
                <a:solidFill>
                  <a:schemeClr val="accent2"/>
                </a:solidFill>
              </a:rPr>
              <a:t>( )</a:t>
            </a:r>
            <a:r>
              <a:rPr lang="zh-CN" altLang="en-US" sz="2400" dirty="0">
                <a:solidFill>
                  <a:schemeClr val="accent2"/>
                </a:solidFill>
              </a:rPr>
              <a:t>实际读取的字符个数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		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cnum</a:t>
            </a:r>
            <a:r>
              <a:rPr lang="en-US" altLang="zh-CN" sz="2400" dirty="0"/>
              <a:t>&gt;mc)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	{	mc=</a:t>
            </a:r>
            <a:r>
              <a:rPr lang="en-US" altLang="zh-CN" sz="2400" dirty="0" err="1"/>
              <a:t>cnum</a:t>
            </a:r>
            <a:r>
              <a:rPr lang="en-US" altLang="zh-CN" sz="2400" dirty="0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		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(max,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="&lt;&lt;cnum-1&lt;&lt;","&lt;&lt;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&lt;&lt;"max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="&lt;&lt;mc-1&lt;&lt;","&lt;&lt;max&lt;&lt;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	return </a:t>
            </a:r>
            <a:r>
              <a:rPr lang="en-US" altLang="zh-CN" sz="2400" dirty="0"/>
              <a:t>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6200" y="58738"/>
            <a:ext cx="9047163" cy="573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accent2"/>
                </a:solidFill>
              </a:rPr>
              <a:t>程序的运行状况是：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an apple&lt;</a:t>
            </a:r>
            <a:r>
              <a:rPr lang="zh-CN" altLang="en-US"/>
              <a:t>回车</a:t>
            </a:r>
            <a:r>
              <a:rPr lang="en-US" altLang="zh-CN"/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len=8, an apple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very good&lt;</a:t>
            </a:r>
            <a:r>
              <a:rPr lang="zh-CN" altLang="en-US"/>
              <a:t>回车</a:t>
            </a:r>
            <a:r>
              <a:rPr lang="en-US" altLang="zh-CN"/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len=9, very good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pear? &lt;</a:t>
            </a:r>
            <a:r>
              <a:rPr lang="zh-CN" altLang="en-US"/>
              <a:t>回车</a:t>
            </a:r>
            <a:r>
              <a:rPr lang="en-US" altLang="zh-CN"/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len=5, pear?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ok! &lt;</a:t>
            </a:r>
            <a:r>
              <a:rPr lang="zh-CN" altLang="en-US"/>
              <a:t>回车</a:t>
            </a:r>
            <a:r>
              <a:rPr lang="en-US" altLang="zh-CN"/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len=3, ok!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CC3300"/>
                </a:solidFill>
              </a:rPr>
              <a:t>^Z&lt;</a:t>
            </a:r>
            <a:r>
              <a:rPr lang="zh-CN" altLang="en-US">
                <a:solidFill>
                  <a:srgbClr val="CC3300"/>
                </a:solidFill>
              </a:rPr>
              <a:t>回车</a:t>
            </a:r>
            <a:r>
              <a:rPr lang="en-US" altLang="zh-CN">
                <a:solidFill>
                  <a:srgbClr val="CC3300"/>
                </a:solidFill>
              </a:rPr>
              <a:t>&gt;</a:t>
            </a:r>
            <a:r>
              <a:rPr lang="en-US" altLang="zh-CN"/>
              <a:t>                      </a:t>
            </a:r>
            <a:r>
              <a:rPr lang="en-US" altLang="zh-CN">
                <a:solidFill>
                  <a:schemeClr val="accent2"/>
                </a:solidFill>
              </a:rPr>
              <a:t>//</a:t>
            </a:r>
            <a:r>
              <a:rPr lang="zh-CN" altLang="en-US">
                <a:solidFill>
                  <a:schemeClr val="accent2"/>
                </a:solidFill>
              </a:rPr>
              <a:t>输入</a:t>
            </a:r>
            <a:r>
              <a:rPr lang="en-US" altLang="zh-CN">
                <a:solidFill>
                  <a:schemeClr val="accent2"/>
                </a:solidFill>
              </a:rPr>
              <a:t>Ctrl+z</a:t>
            </a:r>
            <a:r>
              <a:rPr lang="zh-CN" altLang="en-US">
                <a:solidFill>
                  <a:schemeClr val="accent2"/>
                </a:solidFill>
              </a:rPr>
              <a:t>，表示输入流结束。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max len=9, very good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429000" y="990600"/>
            <a:ext cx="5715000" cy="1812925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CC3300"/>
                </a:solidFill>
              </a:rPr>
              <a:t>程序功能：</a:t>
            </a:r>
          </a:p>
          <a:p>
            <a:r>
              <a:rPr lang="zh-CN" altLang="en-US"/>
              <a:t>输入若干行字符（假定每行少于</a:t>
            </a:r>
            <a:r>
              <a:rPr lang="en-US" altLang="zh-CN"/>
              <a:t>20</a:t>
            </a:r>
            <a:r>
              <a:rPr lang="zh-CN" altLang="en-US"/>
              <a:t>个字符），输出每行的字符个数，最后将最长的行及其长度输出。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7"/>
          <p:cNvSpPr txBox="1">
            <a:spLocks noChangeArrowheads="1"/>
          </p:cNvSpPr>
          <p:nvPr/>
        </p:nvSpPr>
        <p:spPr bwMode="auto">
          <a:xfrm>
            <a:off x="228600" y="76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14.5  </a:t>
            </a:r>
            <a:r>
              <a:rPr lang="zh-CN" altLang="en-US" dirty="0">
                <a:solidFill>
                  <a:srgbClr val="CC0000"/>
                </a:solidFill>
              </a:rPr>
              <a:t>重载插入和提取运算符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53988" y="609600"/>
            <a:ext cx="89418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66FF"/>
              </a:buClr>
              <a:buSzPct val="130000"/>
              <a:buFont typeface="Monotype Sorts" pitchFamily="2" charset="2"/>
              <a:buChar char="`"/>
            </a:pPr>
            <a:r>
              <a:rPr lang="en-US" altLang="zh-CN" dirty="0"/>
              <a:t> </a:t>
            </a:r>
            <a:r>
              <a:rPr lang="en-US" altLang="zh-CN" dirty="0" err="1"/>
              <a:t>istream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ostream</a:t>
            </a:r>
            <a:r>
              <a:rPr lang="en-US" altLang="zh-CN" dirty="0"/>
              <a:t> </a:t>
            </a:r>
            <a:r>
              <a:rPr lang="zh-CN" altLang="en-US" dirty="0"/>
              <a:t>类对标准</a:t>
            </a:r>
            <a:r>
              <a:rPr lang="zh-CN" altLang="zh-CN" dirty="0"/>
              <a:t>数据类型，</a:t>
            </a:r>
            <a:r>
              <a:rPr lang="zh-CN" altLang="en-US" dirty="0"/>
              <a:t>已</a:t>
            </a:r>
            <a:r>
              <a:rPr lang="zh-CN" altLang="zh-CN" dirty="0"/>
              <a:t>定义了</a:t>
            </a:r>
            <a:endParaRPr lang="zh-CN" altLang="en-US" dirty="0"/>
          </a:p>
          <a:p>
            <a:pPr eaLnBrk="1" hangingPunct="1">
              <a:buClr>
                <a:srgbClr val="CC66FF"/>
              </a:buClr>
              <a:buSzPct val="130000"/>
              <a:buFont typeface="Monotype Sorts" pitchFamily="2" charset="2"/>
              <a:buNone/>
            </a:pPr>
            <a:r>
              <a:rPr lang="zh-CN" altLang="en-US" dirty="0"/>
              <a:t>     </a:t>
            </a:r>
            <a:r>
              <a:rPr lang="zh-CN" altLang="zh-CN" dirty="0"/>
              <a:t>重载运算符</a:t>
            </a:r>
            <a:r>
              <a:rPr lang="en-US" altLang="zh-CN" dirty="0"/>
              <a:t>: </a:t>
            </a:r>
            <a:r>
              <a:rPr lang="zh-CN" altLang="en-US" dirty="0"/>
              <a:t>提取运算符 </a:t>
            </a:r>
            <a:r>
              <a:rPr lang="en-US" altLang="zh-CN" dirty="0"/>
              <a:t>&gt;&gt; </a:t>
            </a:r>
            <a:r>
              <a:rPr lang="zh-CN" altLang="en-US" dirty="0"/>
              <a:t>和 插入运算符 </a:t>
            </a:r>
            <a:r>
              <a:rPr lang="en-US" altLang="zh-CN" dirty="0"/>
              <a:t>&lt;&lt; </a:t>
            </a:r>
            <a:r>
              <a:rPr lang="zh-CN" altLang="en-US" dirty="0" smtClean="0"/>
              <a:t>。</a:t>
            </a:r>
            <a:r>
              <a:rPr lang="zh-CN" altLang="en-US" sz="1800" dirty="0" smtClean="0">
                <a:solidFill>
                  <a:srgbClr val="FF5050"/>
                </a:solidFill>
              </a:rPr>
              <a:t>前述</a:t>
            </a:r>
            <a:endParaRPr lang="zh-CN" altLang="en-US" sz="1800" dirty="0">
              <a:solidFill>
                <a:srgbClr val="FF5050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52400" y="2360613"/>
            <a:ext cx="8047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66FF"/>
              </a:buClr>
              <a:buSzPct val="130000"/>
              <a:buFont typeface="Monotype Sorts" pitchFamily="2" charset="2"/>
              <a:buChar char="`"/>
            </a:pPr>
            <a:r>
              <a:rPr lang="en-US" altLang="zh-CN"/>
              <a:t> </a:t>
            </a:r>
            <a:r>
              <a:rPr lang="zh-CN" altLang="en-US"/>
              <a:t>对用户新定义的数据类型如“复数”，</a:t>
            </a:r>
          </a:p>
          <a:p>
            <a:pPr eaLnBrk="1" hangingPunct="1">
              <a:buClr>
                <a:srgbClr val="CC66FF"/>
              </a:buClr>
              <a:buSzPct val="130000"/>
              <a:buFont typeface="Monotype Sorts" pitchFamily="2" charset="2"/>
              <a:buNone/>
            </a:pPr>
            <a:r>
              <a:rPr lang="zh-CN" altLang="en-US"/>
              <a:t>     能否直接使用 </a:t>
            </a:r>
            <a:r>
              <a:rPr lang="en-US" altLang="zh-CN"/>
              <a:t>&gt;&gt; </a:t>
            </a:r>
            <a:r>
              <a:rPr lang="zh-CN" altLang="en-US"/>
              <a:t>和 </a:t>
            </a:r>
            <a:r>
              <a:rPr lang="en-US" altLang="zh-CN"/>
              <a:t>&lt;&lt; </a:t>
            </a:r>
            <a:r>
              <a:rPr lang="zh-CN" altLang="en-US"/>
              <a:t>进行提取和插入操作呢</a:t>
            </a:r>
            <a:r>
              <a:rPr lang="en-US" altLang="zh-CN"/>
              <a:t>?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990600" y="3351213"/>
            <a:ext cx="42052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即 如果</a:t>
            </a:r>
            <a:r>
              <a:rPr lang="zh-CN" altLang="en-US"/>
              <a:t>  </a:t>
            </a:r>
            <a:r>
              <a:rPr lang="en-US" altLang="zh-CN"/>
              <a:t>Complex   c1,  c2;</a:t>
            </a:r>
          </a:p>
          <a:p>
            <a:pPr eaLnBrk="1" hangingPunct="1"/>
            <a:r>
              <a:rPr lang="en-US" altLang="zh-CN"/>
              <a:t>      </a:t>
            </a:r>
            <a:r>
              <a:rPr lang="zh-CN" altLang="en-US">
                <a:solidFill>
                  <a:srgbClr val="CC0000"/>
                </a:solidFill>
              </a:rPr>
              <a:t>能否</a:t>
            </a:r>
            <a:r>
              <a:rPr lang="zh-CN" altLang="en-US"/>
              <a:t>  </a:t>
            </a:r>
            <a:r>
              <a:rPr lang="en-US" altLang="zh-CN"/>
              <a:t>cin &gt;&gt; c1 ;</a:t>
            </a:r>
          </a:p>
          <a:p>
            <a:pPr eaLnBrk="1" hangingPunct="1"/>
            <a:r>
              <a:rPr lang="en-US" altLang="zh-CN"/>
              <a:t>                cout &lt;&lt; c2;  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914400" y="4724400"/>
            <a:ext cx="48482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回答：能</a:t>
            </a:r>
            <a:r>
              <a:rPr lang="en-US" altLang="zh-CN">
                <a:solidFill>
                  <a:schemeClr val="accent2"/>
                </a:solidFill>
              </a:rPr>
              <a:t>!</a:t>
            </a:r>
          </a:p>
          <a:p>
            <a:pPr eaLnBrk="1" hangingPunct="1"/>
            <a:r>
              <a:rPr lang="zh-CN" altLang="en-US"/>
              <a:t>但必须在定义</a:t>
            </a:r>
            <a:r>
              <a:rPr lang="en-US" altLang="zh-CN"/>
              <a:t>Complex </a:t>
            </a:r>
            <a:r>
              <a:rPr lang="zh-CN" altLang="en-US"/>
              <a:t>类时，</a:t>
            </a:r>
          </a:p>
          <a:p>
            <a:pPr eaLnBrk="1" hangingPunct="1"/>
            <a:r>
              <a:rPr lang="zh-CN" altLang="en-US"/>
              <a:t>定义</a:t>
            </a:r>
            <a:r>
              <a:rPr lang="zh-CN" altLang="zh-CN"/>
              <a:t>重载运算符 </a:t>
            </a:r>
            <a:r>
              <a:rPr lang="en-US" altLang="zh-CN"/>
              <a:t>&gt;&gt; </a:t>
            </a:r>
            <a:r>
              <a:rPr lang="zh-CN" altLang="en-US"/>
              <a:t>和 </a:t>
            </a:r>
            <a:r>
              <a:rPr lang="en-US" altLang="zh-CN"/>
              <a:t>&lt;&lt; </a:t>
            </a:r>
            <a:r>
              <a:rPr lang="zh-CN" altLang="en-US"/>
              <a:t>。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09600" y="1751013"/>
            <a:ext cx="833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如：</a:t>
            </a:r>
            <a:r>
              <a:rPr lang="en-US" altLang="zh-CN">
                <a:solidFill>
                  <a:srgbClr val="CC0000"/>
                </a:solidFill>
              </a:rPr>
              <a:t>int x; cin&gt;&gt;x;   </a:t>
            </a:r>
            <a:r>
              <a:rPr lang="zh-CN" altLang="en-US">
                <a:solidFill>
                  <a:srgbClr val="CC0000"/>
                </a:solidFill>
              </a:rPr>
              <a:t>则自动解释成  </a:t>
            </a:r>
            <a:r>
              <a:rPr lang="en-US" altLang="zh-CN">
                <a:solidFill>
                  <a:srgbClr val="CC0000"/>
                </a:solidFill>
              </a:rPr>
              <a:t>cin.operator&gt;&gt;(x);</a:t>
            </a:r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autoUpdateAnimBg="0"/>
      <p:bldP spid="62474" grpId="0" autoUpdateAnimBg="0"/>
      <p:bldP spid="62475" grpId="0" autoUpdateAnimBg="0"/>
      <p:bldP spid="62476" grpId="0" autoUpdateAnimBg="0"/>
      <p:bldP spid="624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07975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14.16  </a:t>
            </a:r>
            <a:r>
              <a:rPr lang="zh-CN" altLang="en-US" dirty="0"/>
              <a:t>用友元函数实现</a:t>
            </a:r>
            <a:r>
              <a:rPr lang="zh-CN" altLang="en-US" dirty="0">
                <a:solidFill>
                  <a:srgbClr val="CC3300"/>
                </a:solidFill>
              </a:rPr>
              <a:t>复数类对象</a:t>
            </a:r>
          </a:p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               插入和提取运算符重载函数</a:t>
            </a:r>
            <a:r>
              <a:rPr lang="zh-CN" altLang="en-US" dirty="0">
                <a:solidFill>
                  <a:srgbClr val="CC0000"/>
                </a:solidFill>
              </a:rPr>
              <a:t> </a:t>
            </a:r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程序</a:t>
            </a:r>
            <a:r>
              <a:rPr lang="zh-CN" altLang="en-US" dirty="0">
                <a:solidFill>
                  <a:schemeClr val="accent2"/>
                </a:solidFill>
              </a:rPr>
              <a:t>见 </a:t>
            </a:r>
            <a:r>
              <a:rPr lang="zh-CN" altLang="en-US" dirty="0">
                <a:solidFill>
                  <a:schemeClr val="tx2"/>
                </a:solidFill>
              </a:rPr>
              <a:t>“第</a:t>
            </a:r>
            <a:r>
              <a:rPr lang="en-US" altLang="zh-CN" dirty="0">
                <a:solidFill>
                  <a:schemeClr val="tx2"/>
                </a:solidFill>
              </a:rPr>
              <a:t>14</a:t>
            </a:r>
            <a:r>
              <a:rPr lang="zh-CN" altLang="en-US" dirty="0">
                <a:solidFill>
                  <a:schemeClr val="tx2"/>
                </a:solidFill>
              </a:rPr>
              <a:t>章 输入输出流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例子</a:t>
            </a:r>
            <a:r>
              <a:rPr lang="en-US" altLang="zh-CN" dirty="0" smtClean="0">
                <a:solidFill>
                  <a:schemeClr val="tx2"/>
                </a:solidFill>
              </a:rPr>
              <a:t>).</a:t>
            </a:r>
            <a:r>
              <a:rPr lang="en-US" altLang="zh-CN" dirty="0" err="1" smtClean="0">
                <a:solidFill>
                  <a:schemeClr val="tx2"/>
                </a:solidFill>
              </a:rPr>
              <a:t>docx</a:t>
            </a:r>
            <a:r>
              <a:rPr lang="en-US" altLang="zh-CN" dirty="0" smtClean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rgbClr val="CC3300"/>
                </a:solidFill>
              </a:rPr>
              <a:t>或教材。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6662" y="2545880"/>
            <a:ext cx="730069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14.17  </a:t>
            </a:r>
            <a:r>
              <a:rPr lang="zh-CN" altLang="en-US" dirty="0" smtClean="0"/>
              <a:t>用</a:t>
            </a:r>
            <a:r>
              <a:rPr lang="zh-CN" altLang="en-US" dirty="0"/>
              <a:t>非成员非友元函数</a:t>
            </a:r>
            <a:r>
              <a:rPr lang="zh-CN" altLang="en-US" dirty="0">
                <a:solidFill>
                  <a:srgbClr val="CC3300"/>
                </a:solidFill>
              </a:rPr>
              <a:t>实现复数类</a:t>
            </a:r>
            <a:r>
              <a:rPr lang="zh-CN" altLang="en-US" dirty="0" smtClean="0">
                <a:solidFill>
                  <a:srgbClr val="CC3300"/>
                </a:solidFill>
              </a:rPr>
              <a:t>对象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</a:rPr>
              <a:t>              </a:t>
            </a:r>
            <a:r>
              <a:rPr lang="zh-CN" altLang="en-US" dirty="0" smtClean="0">
                <a:solidFill>
                  <a:srgbClr val="CC3300"/>
                </a:solidFill>
              </a:rPr>
              <a:t>插入</a:t>
            </a:r>
            <a:r>
              <a:rPr lang="zh-CN" altLang="en-US" dirty="0">
                <a:solidFill>
                  <a:srgbClr val="CC3300"/>
                </a:solidFill>
              </a:rPr>
              <a:t>和提取操作运算符的重载。</a:t>
            </a:r>
            <a:endParaRPr lang="zh-CN" altLang="en-US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程序见 </a:t>
            </a:r>
            <a:r>
              <a:rPr lang="zh-CN" altLang="en-US" dirty="0" smtClean="0">
                <a:solidFill>
                  <a:schemeClr val="accent2"/>
                </a:solidFill>
              </a:rPr>
              <a:t>教材。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9728" y="4509120"/>
            <a:ext cx="730069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14.18  </a:t>
            </a:r>
            <a:r>
              <a:rPr lang="zh-CN" altLang="en-US" dirty="0" smtClean="0"/>
              <a:t>用</a:t>
            </a:r>
            <a:r>
              <a:rPr lang="zh-CN" altLang="en-US" dirty="0"/>
              <a:t>非成员非友元函数</a:t>
            </a:r>
            <a:r>
              <a:rPr lang="zh-CN" altLang="en-US" dirty="0" smtClean="0">
                <a:solidFill>
                  <a:srgbClr val="CC3300"/>
                </a:solidFill>
              </a:rPr>
              <a:t>实现日期</a:t>
            </a:r>
            <a:r>
              <a:rPr lang="zh-CN" altLang="en-US" dirty="0">
                <a:solidFill>
                  <a:srgbClr val="CC3300"/>
                </a:solidFill>
              </a:rPr>
              <a:t>类</a:t>
            </a:r>
            <a:r>
              <a:rPr lang="zh-CN" altLang="en-US" dirty="0" smtClean="0">
                <a:solidFill>
                  <a:srgbClr val="CC3300"/>
                </a:solidFill>
              </a:rPr>
              <a:t>对象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</a:rPr>
              <a:t>              </a:t>
            </a:r>
            <a:r>
              <a:rPr lang="zh-CN" altLang="en-US" dirty="0" smtClean="0">
                <a:solidFill>
                  <a:srgbClr val="CC3300"/>
                </a:solidFill>
              </a:rPr>
              <a:t>插入</a:t>
            </a:r>
            <a:r>
              <a:rPr lang="zh-CN" altLang="en-US" dirty="0">
                <a:solidFill>
                  <a:srgbClr val="CC3300"/>
                </a:solidFill>
              </a:rPr>
              <a:t>和提取操作运算符的重载</a:t>
            </a:r>
            <a:r>
              <a:rPr lang="zh-CN" altLang="en-US" dirty="0" smtClean="0">
                <a:solidFill>
                  <a:srgbClr val="CC3300"/>
                </a:solidFill>
              </a:rPr>
              <a:t>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程序</a:t>
            </a:r>
            <a:r>
              <a:rPr lang="zh-CN" altLang="en-US" dirty="0">
                <a:solidFill>
                  <a:schemeClr val="accent2"/>
                </a:solidFill>
              </a:rPr>
              <a:t>见 </a:t>
            </a:r>
            <a:r>
              <a:rPr lang="zh-CN" altLang="en-US" dirty="0" smtClean="0">
                <a:solidFill>
                  <a:schemeClr val="accent2"/>
                </a:solidFill>
              </a:rPr>
              <a:t>教材。</a:t>
            </a:r>
            <a:endParaRPr lang="zh-CN" altLang="en-US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304800" y="76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14.6 </a:t>
            </a:r>
            <a:r>
              <a:rPr lang="zh-CN" altLang="en-US">
                <a:solidFill>
                  <a:srgbClr val="CC0000"/>
                </a:solidFill>
              </a:rPr>
              <a:t>文件流类 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57200" y="685800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前已述，“</a:t>
            </a:r>
            <a:r>
              <a:rPr lang="zh-CN" altLang="en-US">
                <a:solidFill>
                  <a:srgbClr val="CC0000"/>
                </a:solidFill>
              </a:rPr>
              <a:t>文件</a:t>
            </a:r>
            <a:r>
              <a:rPr lang="zh-CN" altLang="en-US"/>
              <a:t>”指</a:t>
            </a:r>
            <a:r>
              <a:rPr lang="en-US" altLang="zh-CN"/>
              <a:t>: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533400" y="1196975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磁盘文件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设备文件</a:t>
            </a:r>
            <a:r>
              <a:rPr lang="en-US" altLang="zh-CN"/>
              <a:t>(</a:t>
            </a:r>
            <a:r>
              <a:rPr lang="zh-CN" altLang="en-US"/>
              <a:t>如键盘、显示器、打印机等</a:t>
            </a:r>
            <a:r>
              <a:rPr lang="en-US" altLang="zh-CN"/>
              <a:t>)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57200" y="23622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本节特别介绍： 磁盘文件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81013" y="3124200"/>
            <a:ext cx="843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文本文件</a:t>
            </a:r>
            <a:r>
              <a:rPr lang="zh-CN" altLang="en-US"/>
              <a:t>中存放的是</a:t>
            </a:r>
            <a:r>
              <a:rPr lang="zh-CN" altLang="en-US">
                <a:solidFill>
                  <a:srgbClr val="CC0000"/>
                </a:solidFill>
              </a:rPr>
              <a:t>“文本流”</a:t>
            </a:r>
            <a:r>
              <a:rPr lang="en-US" altLang="zh-CN"/>
              <a:t>----  </a:t>
            </a:r>
            <a:r>
              <a:rPr lang="zh-CN" altLang="en-US"/>
              <a:t>一串 </a:t>
            </a:r>
            <a:r>
              <a:rPr lang="en-US" altLang="zh-CN"/>
              <a:t>ASCII </a:t>
            </a:r>
            <a:r>
              <a:rPr lang="zh-CN" altLang="en-US"/>
              <a:t>字符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06413" y="3733800"/>
            <a:ext cx="83327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二进制文件</a:t>
            </a:r>
            <a:r>
              <a:rPr lang="zh-CN" altLang="en-US"/>
              <a:t>中存放的是</a:t>
            </a:r>
            <a:r>
              <a:rPr lang="zh-CN" altLang="en-US">
                <a:solidFill>
                  <a:srgbClr val="CC0000"/>
                </a:solidFill>
              </a:rPr>
              <a:t>“二进制流”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                 </a:t>
            </a:r>
            <a:r>
              <a:rPr lang="en-US" altLang="zh-CN"/>
              <a:t>---- </a:t>
            </a:r>
            <a:r>
              <a:rPr lang="zh-CN" altLang="en-US"/>
              <a:t>按内存的二进制格式存放（内存映象）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33400" y="4738688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在“流”中的数据是以字节为单位的。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09600" y="54102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文件操作是指对文件中的内容进行读写。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utoUpdateAnimBg="0"/>
      <p:bldP spid="65545" grpId="0" autoUpdateAnimBg="0"/>
      <p:bldP spid="65548" grpId="0" autoUpdateAnimBg="0"/>
      <p:bldP spid="65549" grpId="0" autoUpdateAnimBg="0"/>
      <p:bldP spid="65550" grpId="0" autoUpdateAnimBg="0"/>
      <p:bldP spid="65551" grpId="0" autoUpdateAnimBg="0"/>
      <p:bldP spid="6555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14.6.1  </a:t>
            </a:r>
            <a:r>
              <a:rPr lang="zh-CN" altLang="en-US">
                <a:solidFill>
                  <a:srgbClr val="CC0000"/>
                </a:solidFill>
              </a:rPr>
              <a:t>文件流类体系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476672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在</a:t>
            </a:r>
            <a:r>
              <a:rPr lang="zh-CN" altLang="en-US" dirty="0">
                <a:solidFill>
                  <a:schemeClr val="accent2"/>
                </a:solidFill>
              </a:rPr>
              <a:t>流类</a:t>
            </a:r>
            <a:r>
              <a:rPr lang="zh-CN" altLang="en-US" dirty="0"/>
              <a:t>体系中，包含</a:t>
            </a:r>
            <a:r>
              <a:rPr lang="zh-CN" altLang="en-US" dirty="0">
                <a:solidFill>
                  <a:schemeClr val="accent2"/>
                </a:solidFill>
              </a:rPr>
              <a:t>文件流类</a:t>
            </a:r>
            <a:r>
              <a:rPr lang="zh-CN" altLang="en-US" dirty="0"/>
              <a:t>体系</a:t>
            </a:r>
          </a:p>
        </p:txBody>
      </p:sp>
      <p:sp>
        <p:nvSpPr>
          <p:cNvPr id="66618" name="AutoShape 58"/>
          <p:cNvSpPr>
            <a:spLocks noChangeArrowheads="1"/>
          </p:cNvSpPr>
          <p:nvPr/>
        </p:nvSpPr>
        <p:spPr bwMode="auto">
          <a:xfrm>
            <a:off x="228600" y="6006752"/>
            <a:ext cx="3048000" cy="734616"/>
          </a:xfrm>
          <a:prstGeom prst="wedgeEllipseCallout">
            <a:avLst>
              <a:gd name="adj1" fmla="val -12343"/>
              <a:gd name="adj2" fmla="val -100208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zh-CN" sz="2400" dirty="0"/>
              <a:t>完成从文件提取数据</a:t>
            </a:r>
            <a:endParaRPr lang="zh-CN" altLang="en-US" sz="2400" dirty="0"/>
          </a:p>
        </p:txBody>
      </p:sp>
      <p:sp>
        <p:nvSpPr>
          <p:cNvPr id="66620" name="AutoShape 60"/>
          <p:cNvSpPr>
            <a:spLocks noChangeArrowheads="1"/>
          </p:cNvSpPr>
          <p:nvPr/>
        </p:nvSpPr>
        <p:spPr bwMode="auto">
          <a:xfrm>
            <a:off x="3810000" y="5955704"/>
            <a:ext cx="3048000" cy="785664"/>
          </a:xfrm>
          <a:prstGeom prst="wedgeEllipseCallout">
            <a:avLst>
              <a:gd name="adj1" fmla="val -12343"/>
              <a:gd name="adj2" fmla="val -100208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zh-CN" sz="2400" dirty="0"/>
              <a:t>完成向文件插入数据</a:t>
            </a:r>
            <a:endParaRPr lang="zh-CN" altLang="en-US" dirty="0"/>
          </a:p>
        </p:txBody>
      </p:sp>
      <p:sp>
        <p:nvSpPr>
          <p:cNvPr id="66624" name="AutoShape 64"/>
          <p:cNvSpPr>
            <a:spLocks noChangeArrowheads="1"/>
          </p:cNvSpPr>
          <p:nvPr/>
        </p:nvSpPr>
        <p:spPr bwMode="auto">
          <a:xfrm>
            <a:off x="4572000" y="3784376"/>
            <a:ext cx="2590800" cy="838200"/>
          </a:xfrm>
          <a:prstGeom prst="wedgeEllipseCallout">
            <a:avLst>
              <a:gd name="adj1" fmla="val -86213"/>
              <a:gd name="adj2" fmla="val 99431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完成提取插入操作</a:t>
            </a:r>
          </a:p>
        </p:txBody>
      </p:sp>
      <p:sp>
        <p:nvSpPr>
          <p:cNvPr id="66625" name="AutoShape 65"/>
          <p:cNvSpPr>
            <a:spLocks noChangeArrowheads="1"/>
          </p:cNvSpPr>
          <p:nvPr/>
        </p:nvSpPr>
        <p:spPr bwMode="auto">
          <a:xfrm>
            <a:off x="6089650" y="4710608"/>
            <a:ext cx="3048000" cy="762000"/>
          </a:xfrm>
          <a:prstGeom prst="wedgeEllipseCallout">
            <a:avLst>
              <a:gd name="adj1" fmla="val 46"/>
              <a:gd name="adj2" fmla="val -199335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zh-CN" sz="2400"/>
              <a:t>完成文件缓冲区管理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3400" y="1008112"/>
            <a:ext cx="7881938" cy="4757464"/>
            <a:chOff x="533400" y="908720"/>
            <a:chExt cx="7881938" cy="4757464"/>
          </a:xfrm>
        </p:grpSpPr>
        <p:grpSp>
          <p:nvGrpSpPr>
            <p:cNvPr id="66617" name="Group 57"/>
            <p:cNvGrpSpPr>
              <a:grpSpLocks/>
            </p:cNvGrpSpPr>
            <p:nvPr/>
          </p:nvGrpSpPr>
          <p:grpSpPr bwMode="auto">
            <a:xfrm>
              <a:off x="533400" y="1779984"/>
              <a:ext cx="7881938" cy="3886200"/>
              <a:chOff x="336" y="816"/>
              <a:chExt cx="4965" cy="2448"/>
            </a:xfrm>
          </p:grpSpPr>
          <p:grpSp>
            <p:nvGrpSpPr>
              <p:cNvPr id="39945" name="Group 5"/>
              <p:cNvGrpSpPr>
                <a:grpSpLocks/>
              </p:cNvGrpSpPr>
              <p:nvPr/>
            </p:nvGrpSpPr>
            <p:grpSpPr bwMode="auto">
              <a:xfrm>
                <a:off x="1151" y="816"/>
                <a:ext cx="1680" cy="432"/>
                <a:chOff x="1151" y="1296"/>
                <a:chExt cx="1680" cy="432"/>
              </a:xfrm>
            </p:grpSpPr>
            <p:sp>
              <p:nvSpPr>
                <p:cNvPr id="39979" name="Rectangle 6"/>
                <p:cNvSpPr>
                  <a:spLocks noChangeArrowheads="1"/>
                </p:cNvSpPr>
                <p:nvPr/>
              </p:nvSpPr>
              <p:spPr bwMode="auto">
                <a:xfrm>
                  <a:off x="1151" y="1296"/>
                  <a:ext cx="1680" cy="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8" y="1338"/>
                  <a:ext cx="37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err="1"/>
                    <a:t>ios</a:t>
                  </a:r>
                  <a:endParaRPr lang="en-US" altLang="zh-CN" dirty="0"/>
                </a:p>
              </p:txBody>
            </p:sp>
          </p:grpSp>
          <p:grpSp>
            <p:nvGrpSpPr>
              <p:cNvPr id="39946" name="Group 8"/>
              <p:cNvGrpSpPr>
                <a:grpSpLocks/>
              </p:cNvGrpSpPr>
              <p:nvPr/>
            </p:nvGrpSpPr>
            <p:grpSpPr bwMode="auto">
              <a:xfrm>
                <a:off x="624" y="1488"/>
                <a:ext cx="1248" cy="432"/>
                <a:chOff x="624" y="1872"/>
                <a:chExt cx="1248" cy="432"/>
              </a:xfrm>
            </p:grpSpPr>
            <p:sp>
              <p:nvSpPr>
                <p:cNvPr id="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1872"/>
                  <a:ext cx="1248" cy="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6" y="1872"/>
                  <a:ext cx="83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istream</a:t>
                  </a:r>
                </a:p>
              </p:txBody>
            </p:sp>
          </p:grpSp>
          <p:grpSp>
            <p:nvGrpSpPr>
              <p:cNvPr id="39947" name="Group 11"/>
              <p:cNvGrpSpPr>
                <a:grpSpLocks/>
              </p:cNvGrpSpPr>
              <p:nvPr/>
            </p:nvGrpSpPr>
            <p:grpSpPr bwMode="auto">
              <a:xfrm>
                <a:off x="1392" y="2160"/>
                <a:ext cx="1104" cy="432"/>
                <a:chOff x="1392" y="2496"/>
                <a:chExt cx="1104" cy="432"/>
              </a:xfrm>
            </p:grpSpPr>
            <p:sp>
              <p:nvSpPr>
                <p:cNvPr id="39975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496"/>
                  <a:ext cx="1104" cy="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67" y="2538"/>
                  <a:ext cx="94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err="1"/>
                    <a:t>iostream</a:t>
                  </a:r>
                  <a:endParaRPr lang="en-US" altLang="zh-CN" dirty="0"/>
                </a:p>
              </p:txBody>
            </p:sp>
          </p:grpSp>
          <p:grpSp>
            <p:nvGrpSpPr>
              <p:cNvPr id="39948" name="Group 14"/>
              <p:cNvGrpSpPr>
                <a:grpSpLocks/>
              </p:cNvGrpSpPr>
              <p:nvPr/>
            </p:nvGrpSpPr>
            <p:grpSpPr bwMode="auto">
              <a:xfrm>
                <a:off x="2112" y="1488"/>
                <a:ext cx="1248" cy="432"/>
                <a:chOff x="2112" y="1872"/>
                <a:chExt cx="1248" cy="432"/>
              </a:xfrm>
            </p:grpSpPr>
            <p:sp>
              <p:nvSpPr>
                <p:cNvPr id="39973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2" y="1872"/>
                  <a:ext cx="1248" cy="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04" y="1872"/>
                  <a:ext cx="88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ostream</a:t>
                  </a:r>
                </a:p>
              </p:txBody>
            </p:sp>
          </p:grpSp>
          <p:grpSp>
            <p:nvGrpSpPr>
              <p:cNvPr id="39949" name="Group 17"/>
              <p:cNvGrpSpPr>
                <a:grpSpLocks/>
              </p:cNvGrpSpPr>
              <p:nvPr/>
            </p:nvGrpSpPr>
            <p:grpSpPr bwMode="auto">
              <a:xfrm>
                <a:off x="3621" y="816"/>
                <a:ext cx="1680" cy="432"/>
                <a:chOff x="3621" y="1296"/>
                <a:chExt cx="1680" cy="432"/>
              </a:xfrm>
            </p:grpSpPr>
            <p:sp>
              <p:nvSpPr>
                <p:cNvPr id="39971" name="Rectangle 18"/>
                <p:cNvSpPr>
                  <a:spLocks noChangeArrowheads="1"/>
                </p:cNvSpPr>
                <p:nvPr/>
              </p:nvSpPr>
              <p:spPr bwMode="auto">
                <a:xfrm>
                  <a:off x="3621" y="1296"/>
                  <a:ext cx="1680" cy="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36" y="1338"/>
                  <a:ext cx="110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streambuf</a:t>
                  </a:r>
                </a:p>
              </p:txBody>
            </p:sp>
          </p:grpSp>
          <p:grpSp>
            <p:nvGrpSpPr>
              <p:cNvPr id="39950" name="Group 53"/>
              <p:cNvGrpSpPr>
                <a:grpSpLocks/>
              </p:cNvGrpSpPr>
              <p:nvPr/>
            </p:nvGrpSpPr>
            <p:grpSpPr bwMode="auto">
              <a:xfrm>
                <a:off x="336" y="2832"/>
                <a:ext cx="1104" cy="432"/>
                <a:chOff x="336" y="2832"/>
                <a:chExt cx="1104" cy="432"/>
              </a:xfrm>
            </p:grpSpPr>
            <p:sp>
              <p:nvSpPr>
                <p:cNvPr id="39969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" y="2832"/>
                  <a:ext cx="960" cy="4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2" y="2874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ifstream</a:t>
                  </a:r>
                  <a:endParaRPr lang="en-US" altLang="zh-CN"/>
                </a:p>
              </p:txBody>
            </p:sp>
          </p:grpSp>
          <p:sp>
            <p:nvSpPr>
              <p:cNvPr id="39951" name="Line 26"/>
              <p:cNvSpPr>
                <a:spLocks noChangeShapeType="1"/>
              </p:cNvSpPr>
              <p:nvPr/>
            </p:nvSpPr>
            <p:spPr bwMode="auto">
              <a:xfrm flipV="1">
                <a:off x="1536" y="12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2" name="Line 27"/>
              <p:cNvSpPr>
                <a:spLocks noChangeShapeType="1"/>
              </p:cNvSpPr>
              <p:nvPr/>
            </p:nvSpPr>
            <p:spPr bwMode="auto">
              <a:xfrm flipV="1">
                <a:off x="2352" y="12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3" name="Line 28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29"/>
              <p:cNvSpPr>
                <a:spLocks noChangeShapeType="1"/>
              </p:cNvSpPr>
              <p:nvPr/>
            </p:nvSpPr>
            <p:spPr bwMode="auto">
              <a:xfrm flipV="1">
                <a:off x="2352" y="192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Line 30"/>
              <p:cNvSpPr>
                <a:spLocks noChangeShapeType="1"/>
              </p:cNvSpPr>
              <p:nvPr/>
            </p:nvSpPr>
            <p:spPr bwMode="auto">
              <a:xfrm flipV="1">
                <a:off x="3024" y="1920"/>
                <a:ext cx="0" cy="8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Line 31"/>
              <p:cNvSpPr>
                <a:spLocks noChangeShapeType="1"/>
              </p:cNvSpPr>
              <p:nvPr/>
            </p:nvSpPr>
            <p:spPr bwMode="auto">
              <a:xfrm flipV="1">
                <a:off x="912" y="1920"/>
                <a:ext cx="0" cy="8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Line 32"/>
              <p:cNvSpPr>
                <a:spLocks noChangeShapeType="1"/>
              </p:cNvSpPr>
              <p:nvPr/>
            </p:nvSpPr>
            <p:spPr bwMode="auto">
              <a:xfrm>
                <a:off x="2832" y="1008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58" name="Group 55"/>
              <p:cNvGrpSpPr>
                <a:grpSpLocks/>
              </p:cNvGrpSpPr>
              <p:nvPr/>
            </p:nvGrpSpPr>
            <p:grpSpPr bwMode="auto">
              <a:xfrm>
                <a:off x="2544" y="2832"/>
                <a:ext cx="1056" cy="432"/>
                <a:chOff x="2544" y="2832"/>
                <a:chExt cx="1056" cy="432"/>
              </a:xfrm>
            </p:grpSpPr>
            <p:sp>
              <p:nvSpPr>
                <p:cNvPr id="39967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2832"/>
                  <a:ext cx="960" cy="4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92" y="2874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ofstream</a:t>
                  </a:r>
                  <a:endParaRPr lang="en-US" altLang="zh-CN"/>
                </a:p>
              </p:txBody>
            </p:sp>
          </p:grpSp>
          <p:grpSp>
            <p:nvGrpSpPr>
              <p:cNvPr id="39959" name="Group 54"/>
              <p:cNvGrpSpPr>
                <a:grpSpLocks/>
              </p:cNvGrpSpPr>
              <p:nvPr/>
            </p:nvGrpSpPr>
            <p:grpSpPr bwMode="auto">
              <a:xfrm>
                <a:off x="1440" y="2832"/>
                <a:ext cx="1056" cy="432"/>
                <a:chOff x="1440" y="2832"/>
                <a:chExt cx="1056" cy="432"/>
              </a:xfrm>
            </p:grpSpPr>
            <p:sp>
              <p:nvSpPr>
                <p:cNvPr id="39965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960" cy="4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488" y="2874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fstream</a:t>
                  </a:r>
                  <a:endParaRPr lang="en-US" altLang="zh-CN"/>
                </a:p>
              </p:txBody>
            </p:sp>
          </p:grpSp>
          <p:sp>
            <p:nvSpPr>
              <p:cNvPr id="39960" name="Line 47"/>
              <p:cNvSpPr>
                <a:spLocks noChangeShapeType="1"/>
              </p:cNvSpPr>
              <p:nvPr/>
            </p:nvSpPr>
            <p:spPr bwMode="auto">
              <a:xfrm flipV="1">
                <a:off x="1872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61" name="Group 56"/>
              <p:cNvGrpSpPr>
                <a:grpSpLocks/>
              </p:cNvGrpSpPr>
              <p:nvPr/>
            </p:nvGrpSpPr>
            <p:grpSpPr bwMode="auto">
              <a:xfrm>
                <a:off x="3984" y="1488"/>
                <a:ext cx="1104" cy="432"/>
                <a:chOff x="3984" y="1488"/>
                <a:chExt cx="1104" cy="432"/>
              </a:xfrm>
            </p:grpSpPr>
            <p:sp>
              <p:nvSpPr>
                <p:cNvPr id="39963" name="Rectangle 48"/>
                <p:cNvSpPr>
                  <a:spLocks noChangeArrowheads="1"/>
                </p:cNvSpPr>
                <p:nvPr/>
              </p:nvSpPr>
              <p:spPr bwMode="auto">
                <a:xfrm>
                  <a:off x="3984" y="1488"/>
                  <a:ext cx="960" cy="4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80" y="1530"/>
                  <a:ext cx="100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filebuf</a:t>
                  </a:r>
                </a:p>
              </p:txBody>
            </p:sp>
          </p:grpSp>
          <p:sp>
            <p:nvSpPr>
              <p:cNvPr id="39962" name="Line 50"/>
              <p:cNvSpPr>
                <a:spLocks noChangeShapeType="1"/>
              </p:cNvSpPr>
              <p:nvPr/>
            </p:nvSpPr>
            <p:spPr bwMode="auto">
              <a:xfrm flipV="1">
                <a:off x="4416" y="12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835696" y="908720"/>
              <a:ext cx="2516079" cy="5700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 flipV="1">
              <a:off x="2995298" y="1458680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2483768" y="908720"/>
              <a:ext cx="1370364" cy="49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600" dirty="0" err="1" smtClean="0"/>
                <a:t>ios_base</a:t>
              </a:r>
              <a:endParaRPr lang="en-US" altLang="zh-CN" sz="2600" dirty="0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618" grpId="0" animBg="1" autoUpdateAnimBg="0"/>
      <p:bldP spid="66620" grpId="0" animBg="1" autoUpdateAnimBg="0"/>
      <p:bldP spid="66624" grpId="0" animBg="1" autoUpdateAnimBg="0"/>
      <p:bldP spid="6662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0"/>
          <p:cNvSpPr txBox="1">
            <a:spLocks noChangeArrowheads="1"/>
          </p:cNvSpPr>
          <p:nvPr/>
        </p:nvSpPr>
        <p:spPr bwMode="auto">
          <a:xfrm>
            <a:off x="381000" y="2286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14.6.2  </a:t>
            </a:r>
            <a:r>
              <a:rPr lang="zh-CN" altLang="en-US">
                <a:solidFill>
                  <a:srgbClr val="CC0000"/>
                </a:solidFill>
              </a:rPr>
              <a:t>文件的打开和关闭  </a:t>
            </a:r>
            <a:endParaRPr lang="zh-CN" altLang="en-US" sz="2400" b="0"/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762000" y="804863"/>
            <a:ext cx="3900488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文件的使用过程如下：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(1) </a:t>
            </a:r>
            <a:r>
              <a:rPr lang="zh-CN" altLang="en-US"/>
              <a:t>定义一个文件流对象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(2) </a:t>
            </a:r>
            <a:r>
              <a:rPr lang="zh-CN" altLang="en-US"/>
              <a:t>打开文件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(3) </a:t>
            </a:r>
            <a:r>
              <a:rPr lang="zh-CN" altLang="en-US"/>
              <a:t>对文件进行读写操作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(4) </a:t>
            </a:r>
            <a:r>
              <a:rPr lang="zh-CN" altLang="en-US"/>
              <a:t>关闭文件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381000" y="3886200"/>
            <a:ext cx="83121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定义一个文件流对象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如：</a:t>
            </a:r>
            <a:r>
              <a:rPr lang="en-US" altLang="zh-CN"/>
              <a:t>ifstream  infile;  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en-US" sz="2400">
                <a:solidFill>
                  <a:srgbClr val="FF0000"/>
                </a:solidFill>
              </a:rPr>
              <a:t>用于与一个</a:t>
            </a:r>
            <a:r>
              <a:rPr lang="zh-CN" altLang="en-US" sz="2400">
                <a:solidFill>
                  <a:schemeClr val="accent2"/>
                </a:solidFill>
              </a:rPr>
              <a:t>输入</a:t>
            </a:r>
            <a:r>
              <a:rPr lang="zh-CN" altLang="en-US" sz="2400">
                <a:solidFill>
                  <a:srgbClr val="FF0000"/>
                </a:solidFill>
              </a:rPr>
              <a:t>文件建立联系</a:t>
            </a: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            </a:t>
            </a:r>
            <a:r>
              <a:rPr lang="en-US" altLang="zh-CN"/>
              <a:t>ofstream  outfile;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en-US" sz="2400">
                <a:solidFill>
                  <a:srgbClr val="FF0000"/>
                </a:solidFill>
              </a:rPr>
              <a:t>用于与一个</a:t>
            </a:r>
            <a:r>
              <a:rPr lang="zh-CN" altLang="en-US" sz="2400">
                <a:solidFill>
                  <a:schemeClr val="accent2"/>
                </a:solidFill>
              </a:rPr>
              <a:t>输出</a:t>
            </a:r>
            <a:r>
              <a:rPr lang="zh-CN" altLang="en-US" sz="2400">
                <a:solidFill>
                  <a:srgbClr val="FF0000"/>
                </a:solidFill>
              </a:rPr>
              <a:t>文件建立联系</a:t>
            </a: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            </a:t>
            </a:r>
            <a:r>
              <a:rPr lang="en-US" altLang="zh-CN"/>
              <a:t>fstream  iofile;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en-US" sz="2400">
                <a:solidFill>
                  <a:srgbClr val="FF0000"/>
                </a:solidFill>
              </a:rPr>
              <a:t>用于与一个</a:t>
            </a:r>
            <a:r>
              <a:rPr lang="zh-CN" altLang="en-US" sz="2400">
                <a:solidFill>
                  <a:schemeClr val="accent2"/>
                </a:solidFill>
              </a:rPr>
              <a:t>输入输出</a:t>
            </a:r>
            <a:r>
              <a:rPr lang="zh-CN" altLang="en-US" sz="2400">
                <a:solidFill>
                  <a:srgbClr val="FF0000"/>
                </a:solidFill>
              </a:rPr>
              <a:t>文件建立联系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5638800" y="2133600"/>
            <a:ext cx="2693988" cy="1385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使用文件流类，</a:t>
            </a:r>
          </a:p>
          <a:p>
            <a:pPr eaLnBrk="1" hangingPunct="1"/>
            <a:r>
              <a:rPr lang="zh-CN" altLang="en-US" dirty="0"/>
              <a:t>必须包含头文件</a:t>
            </a:r>
          </a:p>
          <a:p>
            <a:pPr eaLnBrk="1" hangingPunct="1"/>
            <a:r>
              <a:rPr lang="zh-CN" altLang="en-US" dirty="0"/>
              <a:t>“</a:t>
            </a:r>
            <a:r>
              <a:rPr lang="en-US" altLang="zh-CN" dirty="0" err="1" smtClean="0"/>
              <a:t>fstream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5" grpId="0" autoUpdateAnimBg="0"/>
      <p:bldP spid="67626" grpId="0" build="p" autoUpdateAnimBg="0"/>
      <p:bldP spid="6762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6200" y="817563"/>
            <a:ext cx="8461268" cy="199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如：</a:t>
            </a:r>
            <a:r>
              <a:rPr lang="en-US" altLang="zh-CN" dirty="0" err="1"/>
              <a:t>infile.open</a:t>
            </a:r>
            <a:r>
              <a:rPr lang="en-US" altLang="zh-CN" dirty="0" smtClean="0"/>
              <a:t>("myfile1.txt");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打开 </a:t>
            </a:r>
            <a:r>
              <a:rPr lang="en-US" altLang="zh-CN" sz="2400" dirty="0">
                <a:solidFill>
                  <a:schemeClr val="accent2"/>
                </a:solidFill>
              </a:rPr>
              <a:t>myfile1.txt </a:t>
            </a:r>
            <a:r>
              <a:rPr lang="zh-CN" altLang="en-US" sz="2400" dirty="0">
                <a:solidFill>
                  <a:srgbClr val="FF0000"/>
                </a:solidFill>
              </a:rPr>
              <a:t>用于读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        </a:t>
            </a:r>
            <a:r>
              <a:rPr lang="en-US" altLang="zh-CN" dirty="0" err="1"/>
              <a:t>outfile.open</a:t>
            </a:r>
            <a:r>
              <a:rPr lang="en-US" altLang="zh-CN" dirty="0" smtClean="0"/>
              <a:t>("myfile2.txt");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打开 </a:t>
            </a:r>
            <a:r>
              <a:rPr lang="en-US" altLang="zh-CN" sz="2400" dirty="0">
                <a:solidFill>
                  <a:schemeClr val="accent2"/>
                </a:solidFill>
              </a:rPr>
              <a:t>myfile2.txt </a:t>
            </a:r>
            <a:r>
              <a:rPr lang="zh-CN" altLang="en-US" sz="2400" dirty="0">
                <a:solidFill>
                  <a:srgbClr val="FF0000"/>
                </a:solidFill>
              </a:rPr>
              <a:t>用于写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        </a:t>
            </a:r>
            <a:r>
              <a:rPr lang="en-US" altLang="zh-CN" dirty="0" err="1"/>
              <a:t>iofile.open</a:t>
            </a:r>
            <a:r>
              <a:rPr lang="en-US" altLang="zh-CN" dirty="0" smtClean="0"/>
              <a:t>("myfile3.txt", </a:t>
            </a:r>
            <a:r>
              <a:rPr lang="en-US" altLang="zh-CN" dirty="0" err="1"/>
              <a:t>ios</a:t>
            </a:r>
            <a:r>
              <a:rPr lang="en-US" altLang="zh-CN" dirty="0"/>
              <a:t>::in| </a:t>
            </a:r>
            <a:r>
              <a:rPr lang="en-US" altLang="zh-CN" dirty="0" err="1"/>
              <a:t>ios</a:t>
            </a:r>
            <a:r>
              <a:rPr lang="en-US" altLang="zh-CN" dirty="0"/>
              <a:t>::out); </a:t>
            </a:r>
          </a:p>
          <a:p>
            <a:pPr eaLnBrk="1" hangingPunct="1"/>
            <a:r>
              <a:rPr lang="en-US" altLang="zh-CN" dirty="0"/>
              <a:t>                   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打开 </a:t>
            </a:r>
            <a:r>
              <a:rPr lang="en-US" altLang="zh-CN" sz="2400" dirty="0">
                <a:solidFill>
                  <a:schemeClr val="accent2"/>
                </a:solidFill>
              </a:rPr>
              <a:t>myfile3.txt </a:t>
            </a:r>
            <a:r>
              <a:rPr lang="zh-CN" altLang="en-US" sz="2400" dirty="0">
                <a:solidFill>
                  <a:srgbClr val="FF0000"/>
                </a:solidFill>
              </a:rPr>
              <a:t>用于读写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685800" y="3430588"/>
            <a:ext cx="4813301" cy="2278062"/>
            <a:chOff x="1233" y="1728"/>
            <a:chExt cx="3032" cy="1435"/>
          </a:xfrm>
        </p:grpSpPr>
        <p:sp>
          <p:nvSpPr>
            <p:cNvPr id="41994" name="Text Box 3"/>
            <p:cNvSpPr txBox="1">
              <a:spLocks noChangeArrowheads="1"/>
            </p:cNvSpPr>
            <p:nvPr/>
          </p:nvSpPr>
          <p:spPr bwMode="auto">
            <a:xfrm>
              <a:off x="1440" y="1728"/>
              <a:ext cx="2629" cy="6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ifstream</a:t>
              </a:r>
              <a:r>
                <a:rPr lang="en-US" altLang="zh-CN" dirty="0"/>
                <a:t>  </a:t>
              </a:r>
              <a:r>
                <a:rPr lang="en-US" altLang="zh-CN" dirty="0" err="1"/>
                <a:t>infile</a:t>
              </a:r>
              <a:r>
                <a:rPr lang="en-US" altLang="zh-CN" dirty="0"/>
                <a:t>;</a:t>
              </a:r>
            </a:p>
            <a:p>
              <a:pPr eaLnBrk="1" hangingPunct="1"/>
              <a:r>
                <a:rPr lang="en-US" altLang="zh-CN" dirty="0" err="1"/>
                <a:t>infile.open</a:t>
              </a:r>
              <a:r>
                <a:rPr lang="en-US" altLang="zh-CN" dirty="0" smtClean="0"/>
                <a:t>("myfile1.txt");</a:t>
              </a:r>
              <a:endParaRPr lang="en-US" altLang="zh-CN" dirty="0"/>
            </a:p>
          </p:txBody>
        </p:sp>
        <p:sp>
          <p:nvSpPr>
            <p:cNvPr id="41995" name="Text Box 5"/>
            <p:cNvSpPr txBox="1">
              <a:spLocks noChangeArrowheads="1"/>
            </p:cNvSpPr>
            <p:nvPr/>
          </p:nvSpPr>
          <p:spPr bwMode="auto">
            <a:xfrm>
              <a:off x="1233" y="2832"/>
              <a:ext cx="3032" cy="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ifstream</a:t>
              </a:r>
              <a:r>
                <a:rPr lang="en-US" altLang="zh-CN" dirty="0"/>
                <a:t>  </a:t>
              </a:r>
              <a:r>
                <a:rPr lang="en-US" altLang="zh-CN" dirty="0" err="1"/>
                <a:t>infile</a:t>
              </a:r>
              <a:r>
                <a:rPr lang="en-US" altLang="zh-CN" dirty="0" smtClean="0"/>
                <a:t>("myfile1.txt");</a:t>
              </a:r>
              <a:endParaRPr lang="en-US" altLang="zh-CN" dirty="0"/>
            </a:p>
          </p:txBody>
        </p:sp>
        <p:sp>
          <p:nvSpPr>
            <p:cNvPr id="41996" name="AutoShape 6"/>
            <p:cNvSpPr>
              <a:spLocks noChangeArrowheads="1"/>
            </p:cNvSpPr>
            <p:nvPr/>
          </p:nvSpPr>
          <p:spPr bwMode="auto">
            <a:xfrm>
              <a:off x="2544" y="2448"/>
              <a:ext cx="384" cy="288"/>
            </a:xfrm>
            <a:prstGeom prst="downArrow">
              <a:avLst>
                <a:gd name="adj1" fmla="val 44269"/>
                <a:gd name="adj2" fmla="val 4444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3400" y="2833688"/>
            <a:ext cx="589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定义流对象和打开文件可合二为一：</a:t>
            </a:r>
            <a:endParaRPr lang="zh-CN" alt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486400" y="3429000"/>
            <a:ext cx="2324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调用</a:t>
            </a:r>
            <a:r>
              <a:rPr lang="zh-CN" altLang="en-US">
                <a:solidFill>
                  <a:srgbClr val="CC0000"/>
                </a:solidFill>
              </a:rPr>
              <a:t>成员</a:t>
            </a:r>
            <a:r>
              <a:rPr lang="zh-CN" altLang="en-US"/>
              <a:t>函数</a:t>
            </a:r>
          </a:p>
          <a:p>
            <a:pPr eaLnBrk="1" hangingPunct="1"/>
            <a:r>
              <a:rPr lang="zh-CN" altLang="en-US"/>
              <a:t>打开文件。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638800" y="5181600"/>
            <a:ext cx="2324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调用</a:t>
            </a:r>
            <a:r>
              <a:rPr lang="zh-CN" altLang="en-US">
                <a:solidFill>
                  <a:srgbClr val="CC0000"/>
                </a:solidFill>
              </a:rPr>
              <a:t>构造</a:t>
            </a:r>
            <a:r>
              <a:rPr lang="zh-CN" altLang="en-US"/>
              <a:t>函数</a:t>
            </a:r>
          </a:p>
          <a:p>
            <a:pPr eaLnBrk="1" hangingPunct="1"/>
            <a:r>
              <a:rPr lang="zh-CN" altLang="en-US"/>
              <a:t>打开文件。</a:t>
            </a:r>
          </a:p>
        </p:txBody>
      </p:sp>
      <p:sp>
        <p:nvSpPr>
          <p:cNvPr id="41991" name="Rectangle 11"/>
          <p:cNvSpPr>
            <a:spLocks noChangeArrowheads="1"/>
          </p:cNvSpPr>
          <p:nvPr/>
        </p:nvSpPr>
        <p:spPr bwMode="auto">
          <a:xfrm>
            <a:off x="152400" y="152400"/>
            <a:ext cx="205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2.  </a:t>
            </a:r>
            <a:r>
              <a:rPr lang="zh-CN" altLang="en-US">
                <a:solidFill>
                  <a:srgbClr val="CC0000"/>
                </a:solidFill>
              </a:rPr>
              <a:t>打开文件</a:t>
            </a:r>
          </a:p>
        </p:txBody>
      </p:sp>
      <p:sp>
        <p:nvSpPr>
          <p:cNvPr id="68621" name="AutoShap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48000" y="-60325"/>
            <a:ext cx="3048000" cy="835025"/>
          </a:xfrm>
          <a:prstGeom prst="rightArrow">
            <a:avLst>
              <a:gd name="adj1" fmla="val 50000"/>
              <a:gd name="adj2" fmla="val 91255"/>
            </a:avLst>
          </a:prstGeom>
          <a:solidFill>
            <a:srgbClr val="FFFF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400"/>
              <a:t>open( ) </a:t>
            </a:r>
            <a:r>
              <a:rPr lang="zh-CN" altLang="en-US" sz="2400"/>
              <a:t>函数格式</a:t>
            </a:r>
          </a:p>
        </p:txBody>
      </p:sp>
      <p:sp>
        <p:nvSpPr>
          <p:cNvPr id="68623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43800" y="5791200"/>
            <a:ext cx="1066800" cy="685800"/>
          </a:xfrm>
          <a:prstGeom prst="actionButtonForwardNext">
            <a:avLst/>
          </a:prstGeom>
          <a:solidFill>
            <a:srgbClr val="FFFFDD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autoUpdateAnimBg="0"/>
      <p:bldP spid="68616" grpId="0" autoUpdateAnimBg="0"/>
      <p:bldP spid="68617" grpId="0" autoUpdateAnimBg="0"/>
      <p:bldP spid="68618" grpId="0" autoUpdateAnimBg="0"/>
      <p:bldP spid="68621" grpId="0" animBg="1" autoUpdateAnimBg="0"/>
      <p:bldP spid="686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43000" y="152400"/>
            <a:ext cx="638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数值</a:t>
            </a:r>
            <a:r>
              <a:rPr lang="zh-CN" altLang="en-US" sz="2400">
                <a:solidFill>
                  <a:srgbClr val="FF3300"/>
                </a:solidFill>
              </a:rPr>
              <a:t> </a:t>
            </a:r>
            <a:r>
              <a:rPr lang="en-US" altLang="zh-CN" sz="2400">
                <a:solidFill>
                  <a:srgbClr val="FF3300"/>
                </a:solidFill>
              </a:rPr>
              <a:t>12345</a:t>
            </a:r>
            <a:r>
              <a:rPr lang="en-US" altLang="zh-CN" sz="2400"/>
              <a:t> </a:t>
            </a:r>
            <a:r>
              <a:rPr lang="zh-CN" altLang="en-US" sz="2400"/>
              <a:t>在</a:t>
            </a:r>
            <a:r>
              <a:rPr lang="zh-CN" altLang="en-US" sz="2400">
                <a:solidFill>
                  <a:schemeClr val="accent2"/>
                </a:solidFill>
              </a:rPr>
              <a:t> 文本流</a:t>
            </a:r>
            <a:r>
              <a:rPr lang="zh-CN" altLang="en-US" sz="2400"/>
              <a:t>中和</a:t>
            </a:r>
            <a:r>
              <a:rPr lang="zh-CN" altLang="en-US" sz="2400">
                <a:solidFill>
                  <a:schemeClr val="accent2"/>
                </a:solidFill>
              </a:rPr>
              <a:t>二进制流</a:t>
            </a:r>
            <a:r>
              <a:rPr lang="zh-CN" altLang="en-US" sz="2400"/>
              <a:t>中的形式：</a:t>
            </a:r>
          </a:p>
        </p:txBody>
      </p:sp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1524000" y="2244725"/>
            <a:ext cx="6983413" cy="457200"/>
            <a:chOff x="1189" y="1104"/>
            <a:chExt cx="4399" cy="288"/>
          </a:xfrm>
        </p:grpSpPr>
        <p:sp>
          <p:nvSpPr>
            <p:cNvPr id="5160" name="Text Box 12"/>
            <p:cNvSpPr txBox="1">
              <a:spLocks noChangeArrowheads="1"/>
            </p:cNvSpPr>
            <p:nvPr/>
          </p:nvSpPr>
          <p:spPr bwMode="auto">
            <a:xfrm>
              <a:off x="1189" y="110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00110001</a:t>
              </a:r>
              <a:endParaRPr lang="en-US" altLang="zh-CN" sz="2400" b="0"/>
            </a:p>
          </p:txBody>
        </p:sp>
        <p:sp>
          <p:nvSpPr>
            <p:cNvPr id="5161" name="Text Box 13"/>
            <p:cNvSpPr txBox="1">
              <a:spLocks noChangeArrowheads="1"/>
            </p:cNvSpPr>
            <p:nvPr/>
          </p:nvSpPr>
          <p:spPr bwMode="auto">
            <a:xfrm>
              <a:off x="2038" y="110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00110010</a:t>
              </a:r>
              <a:endParaRPr lang="en-US" altLang="zh-CN" sz="2400" b="0"/>
            </a:p>
          </p:txBody>
        </p:sp>
        <p:sp>
          <p:nvSpPr>
            <p:cNvPr id="5162" name="Text Box 14"/>
            <p:cNvSpPr txBox="1">
              <a:spLocks noChangeArrowheads="1"/>
            </p:cNvSpPr>
            <p:nvPr/>
          </p:nvSpPr>
          <p:spPr bwMode="auto">
            <a:xfrm>
              <a:off x="2928" y="110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00110011</a:t>
              </a:r>
              <a:endParaRPr lang="en-US" altLang="zh-CN" sz="2400" b="0"/>
            </a:p>
          </p:txBody>
        </p:sp>
        <p:sp>
          <p:nvSpPr>
            <p:cNvPr id="5163" name="Text Box 15"/>
            <p:cNvSpPr txBox="1">
              <a:spLocks noChangeArrowheads="1"/>
            </p:cNvSpPr>
            <p:nvPr/>
          </p:nvSpPr>
          <p:spPr bwMode="auto">
            <a:xfrm>
              <a:off x="3840" y="110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00110100</a:t>
              </a:r>
              <a:endParaRPr lang="en-US" altLang="zh-CN" sz="2400" b="0"/>
            </a:p>
          </p:txBody>
        </p:sp>
        <p:sp>
          <p:nvSpPr>
            <p:cNvPr id="5164" name="Text Box 16"/>
            <p:cNvSpPr txBox="1">
              <a:spLocks noChangeArrowheads="1"/>
            </p:cNvSpPr>
            <p:nvPr/>
          </p:nvSpPr>
          <p:spPr bwMode="auto">
            <a:xfrm>
              <a:off x="4704" y="110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00110101</a:t>
              </a:r>
              <a:endParaRPr lang="en-US" altLang="zh-CN" sz="2400" b="0"/>
            </a:p>
          </p:txBody>
        </p:sp>
        <p:grpSp>
          <p:nvGrpSpPr>
            <p:cNvPr id="5165" name="Group 17"/>
            <p:cNvGrpSpPr>
              <a:grpSpLocks/>
            </p:cNvGrpSpPr>
            <p:nvPr/>
          </p:nvGrpSpPr>
          <p:grpSpPr bwMode="auto">
            <a:xfrm>
              <a:off x="1200" y="1104"/>
              <a:ext cx="4368" cy="288"/>
              <a:chOff x="1200" y="1104"/>
              <a:chExt cx="4368" cy="288"/>
            </a:xfrm>
          </p:grpSpPr>
          <p:sp>
            <p:nvSpPr>
              <p:cNvPr id="5166" name="Rectangle 18"/>
              <p:cNvSpPr>
                <a:spLocks noChangeArrowheads="1"/>
              </p:cNvSpPr>
              <p:nvPr/>
            </p:nvSpPr>
            <p:spPr bwMode="auto">
              <a:xfrm>
                <a:off x="1200" y="1104"/>
                <a:ext cx="43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Line 19"/>
              <p:cNvSpPr>
                <a:spLocks noChangeShapeType="1"/>
              </p:cNvSpPr>
              <p:nvPr/>
            </p:nvSpPr>
            <p:spPr bwMode="auto">
              <a:xfrm flipV="1">
                <a:off x="2016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8" name="Line 20"/>
              <p:cNvSpPr>
                <a:spLocks noChangeShapeType="1"/>
              </p:cNvSpPr>
              <p:nvPr/>
            </p:nvSpPr>
            <p:spPr bwMode="auto">
              <a:xfrm flipV="1">
                <a:off x="2928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Line 21"/>
              <p:cNvSpPr>
                <a:spLocks noChangeShapeType="1"/>
              </p:cNvSpPr>
              <p:nvPr/>
            </p:nvSpPr>
            <p:spPr bwMode="auto">
              <a:xfrm flipV="1">
                <a:off x="3829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Line 22"/>
              <p:cNvSpPr>
                <a:spLocks noChangeShapeType="1"/>
              </p:cNvSpPr>
              <p:nvPr/>
            </p:nvSpPr>
            <p:spPr bwMode="auto">
              <a:xfrm flipV="1">
                <a:off x="4704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959" name="Group 23"/>
          <p:cNvGrpSpPr>
            <a:grpSpLocks/>
          </p:cNvGrpSpPr>
          <p:nvPr/>
        </p:nvGrpSpPr>
        <p:grpSpPr bwMode="auto">
          <a:xfrm>
            <a:off x="1508125" y="685800"/>
            <a:ext cx="6967538" cy="1011238"/>
            <a:chOff x="950" y="746"/>
            <a:chExt cx="4389" cy="637"/>
          </a:xfrm>
        </p:grpSpPr>
        <p:grpSp>
          <p:nvGrpSpPr>
            <p:cNvPr id="5147" name="Group 24"/>
            <p:cNvGrpSpPr>
              <a:grpSpLocks/>
            </p:cNvGrpSpPr>
            <p:nvPr/>
          </p:nvGrpSpPr>
          <p:grpSpPr bwMode="auto">
            <a:xfrm>
              <a:off x="960" y="1056"/>
              <a:ext cx="4379" cy="327"/>
              <a:chOff x="1189" y="1072"/>
              <a:chExt cx="4379" cy="327"/>
            </a:xfrm>
          </p:grpSpPr>
          <p:sp>
            <p:nvSpPr>
              <p:cNvPr id="5149" name="Text Box 25"/>
              <p:cNvSpPr txBox="1">
                <a:spLocks noChangeArrowheads="1"/>
              </p:cNvSpPr>
              <p:nvPr/>
            </p:nvSpPr>
            <p:spPr bwMode="auto">
              <a:xfrm>
                <a:off x="1189" y="1072"/>
                <a:ext cx="5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     </a:t>
                </a:r>
                <a:r>
                  <a:rPr lang="en-US" altLang="zh-CN"/>
                  <a:t>'1'</a:t>
                </a:r>
                <a:endParaRPr lang="en-US" altLang="zh-CN" sz="2400" b="0"/>
              </a:p>
            </p:txBody>
          </p:sp>
          <p:sp>
            <p:nvSpPr>
              <p:cNvPr id="5150" name="Text Box 26"/>
              <p:cNvSpPr txBox="1">
                <a:spLocks noChangeArrowheads="1"/>
              </p:cNvSpPr>
              <p:nvPr/>
            </p:nvSpPr>
            <p:spPr bwMode="auto">
              <a:xfrm>
                <a:off x="2038" y="10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'2'</a:t>
                </a:r>
              </a:p>
            </p:txBody>
          </p:sp>
          <p:sp>
            <p:nvSpPr>
              <p:cNvPr id="5151" name="Text Box 27"/>
              <p:cNvSpPr txBox="1">
                <a:spLocks noChangeArrowheads="1"/>
              </p:cNvSpPr>
              <p:nvPr/>
            </p:nvSpPr>
            <p:spPr bwMode="auto">
              <a:xfrm>
                <a:off x="2928" y="1072"/>
                <a:ext cx="6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 '3'</a:t>
                </a:r>
              </a:p>
            </p:txBody>
          </p:sp>
          <p:sp>
            <p:nvSpPr>
              <p:cNvPr id="5152" name="Text Box 28"/>
              <p:cNvSpPr txBox="1">
                <a:spLocks noChangeArrowheads="1"/>
              </p:cNvSpPr>
              <p:nvPr/>
            </p:nvSpPr>
            <p:spPr bwMode="auto">
              <a:xfrm>
                <a:off x="3840" y="10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'4'</a:t>
                </a:r>
              </a:p>
            </p:txBody>
          </p:sp>
          <p:sp>
            <p:nvSpPr>
              <p:cNvPr id="5153" name="Text Box 29"/>
              <p:cNvSpPr txBox="1">
                <a:spLocks noChangeArrowheads="1"/>
              </p:cNvSpPr>
              <p:nvPr/>
            </p:nvSpPr>
            <p:spPr bwMode="auto">
              <a:xfrm>
                <a:off x="4704" y="1072"/>
                <a:ext cx="6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 '5'</a:t>
                </a:r>
              </a:p>
            </p:txBody>
          </p:sp>
          <p:grpSp>
            <p:nvGrpSpPr>
              <p:cNvPr id="5154" name="Group 30"/>
              <p:cNvGrpSpPr>
                <a:grpSpLocks/>
              </p:cNvGrpSpPr>
              <p:nvPr/>
            </p:nvGrpSpPr>
            <p:grpSpPr bwMode="auto">
              <a:xfrm>
                <a:off x="1200" y="1104"/>
                <a:ext cx="4368" cy="288"/>
                <a:chOff x="1200" y="1104"/>
                <a:chExt cx="4368" cy="288"/>
              </a:xfrm>
            </p:grpSpPr>
            <p:sp>
              <p:nvSpPr>
                <p:cNvPr id="51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00" y="1104"/>
                  <a:ext cx="436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16" y="110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928" y="110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829" y="110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704" y="110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48" name="Text Box 36"/>
            <p:cNvSpPr txBox="1">
              <a:spLocks noChangeArrowheads="1"/>
            </p:cNvSpPr>
            <p:nvPr/>
          </p:nvSpPr>
          <p:spPr bwMode="auto">
            <a:xfrm>
              <a:off x="950" y="746"/>
              <a:ext cx="2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CC0000"/>
                  </a:solidFill>
                </a:rPr>
                <a:t> ASCII </a:t>
              </a:r>
              <a:r>
                <a:rPr lang="zh-CN" altLang="en-US" sz="2400">
                  <a:solidFill>
                    <a:srgbClr val="CC0000"/>
                  </a:solidFill>
                </a:rPr>
                <a:t>形式：</a:t>
              </a:r>
              <a:r>
                <a:rPr lang="en-US" altLang="zh-CN" sz="2400">
                  <a:solidFill>
                    <a:srgbClr val="CC0000"/>
                  </a:solidFill>
                </a:rPr>
                <a:t>(</a:t>
              </a:r>
              <a:r>
                <a:rPr lang="zh-CN" altLang="en-US" sz="2400">
                  <a:solidFill>
                    <a:srgbClr val="CC0000"/>
                  </a:solidFill>
                </a:rPr>
                <a:t>文本流 </a:t>
              </a:r>
              <a:r>
                <a:rPr lang="en-US" altLang="zh-CN" sz="2400">
                  <a:solidFill>
                    <a:srgbClr val="CC0000"/>
                  </a:solidFill>
                </a:rPr>
                <a:t>, </a:t>
              </a:r>
              <a:r>
                <a:rPr lang="zh-CN" altLang="en-US" sz="2400">
                  <a:solidFill>
                    <a:srgbClr val="CC0000"/>
                  </a:solidFill>
                </a:rPr>
                <a:t>字符串</a:t>
              </a:r>
              <a:r>
                <a:rPr lang="en-US" altLang="zh-CN" sz="2400">
                  <a:solidFill>
                    <a:srgbClr val="CC0000"/>
                  </a:solidFill>
                </a:rPr>
                <a:t>)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9975" name="AutoShape 39"/>
          <p:cNvSpPr>
            <a:spLocks noChangeArrowheads="1"/>
          </p:cNvSpPr>
          <p:nvPr/>
        </p:nvSpPr>
        <p:spPr bwMode="auto">
          <a:xfrm>
            <a:off x="4419600" y="1752600"/>
            <a:ext cx="533400" cy="457200"/>
          </a:xfrm>
          <a:prstGeom prst="downArrow">
            <a:avLst>
              <a:gd name="adj1" fmla="val 36907"/>
              <a:gd name="adj2" fmla="val 3645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6" name="Text Box 40"/>
          <p:cNvSpPr txBox="1">
            <a:spLocks noChangeArrowheads="1"/>
          </p:cNvSpPr>
          <p:nvPr/>
        </p:nvSpPr>
        <p:spPr bwMode="auto">
          <a:xfrm>
            <a:off x="111125" y="904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区别：</a:t>
            </a:r>
            <a:endParaRPr lang="zh-CN" altLang="en-US" sz="2400"/>
          </a:p>
        </p:txBody>
      </p:sp>
      <p:grpSp>
        <p:nvGrpSpPr>
          <p:cNvPr id="39997" name="Group 61"/>
          <p:cNvGrpSpPr>
            <a:grpSpLocks/>
          </p:cNvGrpSpPr>
          <p:nvPr/>
        </p:nvGrpSpPr>
        <p:grpSpPr bwMode="auto">
          <a:xfrm>
            <a:off x="247650" y="3276600"/>
            <a:ext cx="5737225" cy="904875"/>
            <a:chOff x="156" y="2317"/>
            <a:chExt cx="3614" cy="570"/>
          </a:xfrm>
        </p:grpSpPr>
        <p:sp>
          <p:nvSpPr>
            <p:cNvPr id="5139" name="Text Box 5"/>
            <p:cNvSpPr txBox="1">
              <a:spLocks noChangeArrowheads="1"/>
            </p:cNvSpPr>
            <p:nvPr/>
          </p:nvSpPr>
          <p:spPr bwMode="auto">
            <a:xfrm>
              <a:off x="156" y="2317"/>
              <a:ext cx="2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 sz="2400">
                  <a:solidFill>
                    <a:srgbClr val="CC0000"/>
                  </a:solidFill>
                </a:rPr>
                <a:t>在内存中</a:t>
              </a:r>
              <a:r>
                <a:rPr kumimoji="0" lang="en-US" altLang="zh-CN" sz="2400">
                  <a:solidFill>
                    <a:srgbClr val="CC0000"/>
                  </a:solidFill>
                </a:rPr>
                <a:t>int </a:t>
              </a:r>
              <a:r>
                <a:rPr kumimoji="0" lang="zh-CN" altLang="en-US" sz="2400">
                  <a:solidFill>
                    <a:srgbClr val="CC0000"/>
                  </a:solidFill>
                </a:rPr>
                <a:t>型数据的形式</a:t>
              </a:r>
              <a:r>
                <a:rPr lang="zh-CN" altLang="en-US" sz="2400">
                  <a:solidFill>
                    <a:srgbClr val="CC0000"/>
                  </a:solidFill>
                </a:rPr>
                <a:t>：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grpSp>
          <p:nvGrpSpPr>
            <p:cNvPr id="5140" name="Group 45"/>
            <p:cNvGrpSpPr>
              <a:grpSpLocks/>
            </p:cNvGrpSpPr>
            <p:nvPr/>
          </p:nvGrpSpPr>
          <p:grpSpPr bwMode="auto">
            <a:xfrm>
              <a:off x="166" y="2592"/>
              <a:ext cx="3604" cy="295"/>
              <a:chOff x="166" y="2592"/>
              <a:chExt cx="3604" cy="295"/>
            </a:xfrm>
          </p:grpSpPr>
          <p:grpSp>
            <p:nvGrpSpPr>
              <p:cNvPr id="5141" name="Group 41"/>
              <p:cNvGrpSpPr>
                <a:grpSpLocks/>
              </p:cNvGrpSpPr>
              <p:nvPr/>
            </p:nvGrpSpPr>
            <p:grpSpPr bwMode="auto">
              <a:xfrm>
                <a:off x="1968" y="2592"/>
                <a:ext cx="1802" cy="295"/>
                <a:chOff x="1968" y="2592"/>
                <a:chExt cx="1802" cy="295"/>
              </a:xfrm>
            </p:grpSpPr>
            <p:sp>
              <p:nvSpPr>
                <p:cNvPr id="514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968" y="2592"/>
                  <a:ext cx="1802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00110000   00111001</a:t>
                  </a:r>
                  <a:endParaRPr lang="en-US" altLang="zh-CN" sz="2400" b="0"/>
                </a:p>
              </p:txBody>
            </p:sp>
            <p:sp>
              <p:nvSpPr>
                <p:cNvPr id="5146" name="Line 6"/>
                <p:cNvSpPr>
                  <a:spLocks noChangeShapeType="1"/>
                </p:cNvSpPr>
                <p:nvPr/>
              </p:nvSpPr>
              <p:spPr bwMode="auto">
                <a:xfrm>
                  <a:off x="2880" y="259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2" name="Group 42"/>
              <p:cNvGrpSpPr>
                <a:grpSpLocks/>
              </p:cNvGrpSpPr>
              <p:nvPr/>
            </p:nvGrpSpPr>
            <p:grpSpPr bwMode="auto">
              <a:xfrm>
                <a:off x="166" y="2592"/>
                <a:ext cx="1802" cy="295"/>
                <a:chOff x="1968" y="2592"/>
                <a:chExt cx="1802" cy="295"/>
              </a:xfrm>
            </p:grpSpPr>
            <p:sp>
              <p:nvSpPr>
                <p:cNvPr id="51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68" y="2592"/>
                  <a:ext cx="1802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00000000   00000000</a:t>
                  </a:r>
                  <a:endParaRPr lang="en-US" altLang="zh-CN" sz="2400" b="0"/>
                </a:p>
              </p:txBody>
            </p:sp>
            <p:sp>
              <p:nvSpPr>
                <p:cNvPr id="5144" name="Line 44"/>
                <p:cNvSpPr>
                  <a:spLocks noChangeShapeType="1"/>
                </p:cNvSpPr>
                <p:nvPr/>
              </p:nvSpPr>
              <p:spPr bwMode="auto">
                <a:xfrm>
                  <a:off x="2880" y="259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9996" name="AutoShape 60"/>
          <p:cNvSpPr>
            <a:spLocks noChangeArrowheads="1"/>
          </p:cNvSpPr>
          <p:nvPr/>
        </p:nvSpPr>
        <p:spPr bwMode="auto">
          <a:xfrm>
            <a:off x="2514600" y="4246563"/>
            <a:ext cx="533400" cy="457200"/>
          </a:xfrm>
          <a:prstGeom prst="downArrow">
            <a:avLst>
              <a:gd name="adj1" fmla="val 36907"/>
              <a:gd name="adj2" fmla="val 3645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9999" name="Group 63"/>
          <p:cNvGrpSpPr>
            <a:grpSpLocks/>
          </p:cNvGrpSpPr>
          <p:nvPr/>
        </p:nvGrpSpPr>
        <p:grpSpPr bwMode="auto">
          <a:xfrm>
            <a:off x="228600" y="4572000"/>
            <a:ext cx="5797550" cy="914400"/>
            <a:chOff x="192" y="3264"/>
            <a:chExt cx="3652" cy="576"/>
          </a:xfrm>
        </p:grpSpPr>
        <p:sp>
          <p:nvSpPr>
            <p:cNvPr id="5131" name="Text Box 64"/>
            <p:cNvSpPr txBox="1">
              <a:spLocks noChangeArrowheads="1"/>
            </p:cNvSpPr>
            <p:nvPr/>
          </p:nvSpPr>
          <p:spPr bwMode="auto">
            <a:xfrm>
              <a:off x="192" y="3264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在二进制流中的形式：</a:t>
              </a:r>
            </a:p>
          </p:txBody>
        </p:sp>
        <p:grpSp>
          <p:nvGrpSpPr>
            <p:cNvPr id="5132" name="Group 65"/>
            <p:cNvGrpSpPr>
              <a:grpSpLocks/>
            </p:cNvGrpSpPr>
            <p:nvPr/>
          </p:nvGrpSpPr>
          <p:grpSpPr bwMode="auto">
            <a:xfrm>
              <a:off x="240" y="3545"/>
              <a:ext cx="3604" cy="295"/>
              <a:chOff x="166" y="2592"/>
              <a:chExt cx="3604" cy="295"/>
            </a:xfrm>
          </p:grpSpPr>
          <p:grpSp>
            <p:nvGrpSpPr>
              <p:cNvPr id="5133" name="Group 66"/>
              <p:cNvGrpSpPr>
                <a:grpSpLocks/>
              </p:cNvGrpSpPr>
              <p:nvPr/>
            </p:nvGrpSpPr>
            <p:grpSpPr bwMode="auto">
              <a:xfrm>
                <a:off x="1968" y="2592"/>
                <a:ext cx="1802" cy="295"/>
                <a:chOff x="1968" y="2592"/>
                <a:chExt cx="1802" cy="295"/>
              </a:xfrm>
            </p:grpSpPr>
            <p:sp>
              <p:nvSpPr>
                <p:cNvPr id="513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968" y="2592"/>
                  <a:ext cx="1802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00110000   00111001</a:t>
                  </a:r>
                  <a:endParaRPr lang="en-US" altLang="zh-CN" sz="2400" b="0"/>
                </a:p>
              </p:txBody>
            </p:sp>
            <p:sp>
              <p:nvSpPr>
                <p:cNvPr id="5138" name="Line 68"/>
                <p:cNvSpPr>
                  <a:spLocks noChangeShapeType="1"/>
                </p:cNvSpPr>
                <p:nvPr/>
              </p:nvSpPr>
              <p:spPr bwMode="auto">
                <a:xfrm>
                  <a:off x="2880" y="259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4" name="Group 69"/>
              <p:cNvGrpSpPr>
                <a:grpSpLocks/>
              </p:cNvGrpSpPr>
              <p:nvPr/>
            </p:nvGrpSpPr>
            <p:grpSpPr bwMode="auto">
              <a:xfrm>
                <a:off x="166" y="2592"/>
                <a:ext cx="1802" cy="295"/>
                <a:chOff x="1968" y="2592"/>
                <a:chExt cx="1802" cy="295"/>
              </a:xfrm>
            </p:grpSpPr>
            <p:sp>
              <p:nvSpPr>
                <p:cNvPr id="513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968" y="2592"/>
                  <a:ext cx="1802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400"/>
                    <a:t>00000000   00000000</a:t>
                  </a:r>
                  <a:endParaRPr lang="en-US" altLang="zh-CN" sz="2400" b="0"/>
                </a:p>
              </p:txBody>
            </p:sp>
            <p:sp>
              <p:nvSpPr>
                <p:cNvPr id="5136" name="Line 71"/>
                <p:cNvSpPr>
                  <a:spLocks noChangeShapeType="1"/>
                </p:cNvSpPr>
                <p:nvPr/>
              </p:nvSpPr>
              <p:spPr bwMode="auto">
                <a:xfrm>
                  <a:off x="2880" y="2592"/>
                  <a:ext cx="0" cy="2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0008" name="Text Box 72"/>
          <p:cNvSpPr txBox="1">
            <a:spLocks noChangeArrowheads="1"/>
          </p:cNvSpPr>
          <p:nvPr/>
        </p:nvSpPr>
        <p:spPr bwMode="auto">
          <a:xfrm>
            <a:off x="6384925" y="3757613"/>
            <a:ext cx="23272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在“流”中的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数据是以字节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为单位的。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5" grpId="0" animBg="1"/>
      <p:bldP spid="39996" grpId="0" animBg="1"/>
      <p:bldP spid="4000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42703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</a:rPr>
              <a:t>打开文件成员函数</a:t>
            </a:r>
            <a:r>
              <a:rPr lang="zh-CN" altLang="en-US"/>
              <a:t>  格式：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92150"/>
            <a:ext cx="10294398" cy="260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zh-CN" sz="2400" dirty="0" smtClean="0"/>
              <a:t>void 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::open(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ios</a:t>
            </a:r>
            <a:r>
              <a:rPr lang="en-US" altLang="zh-CN" sz="2400" dirty="0">
                <a:solidFill>
                  <a:srgbClr val="FF0000"/>
                </a:solidFill>
              </a:rPr>
              <a:t>::in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filebuf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openprot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::open(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ios</a:t>
            </a:r>
            <a:r>
              <a:rPr lang="en-US" altLang="zh-CN" sz="2400" dirty="0">
                <a:solidFill>
                  <a:srgbClr val="FF0000"/>
                </a:solidFill>
              </a:rPr>
              <a:t>::out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filebuf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openprot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::open(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*,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ios</a:t>
            </a:r>
            <a:r>
              <a:rPr lang="en-US" altLang="zh-CN" sz="2400" dirty="0">
                <a:solidFill>
                  <a:srgbClr val="FF0000"/>
                </a:solidFill>
              </a:rPr>
              <a:t>::</a:t>
            </a:r>
            <a:r>
              <a:rPr lang="en-US" altLang="zh-CN" sz="2400" dirty="0" err="1">
                <a:solidFill>
                  <a:srgbClr val="FF0000"/>
                </a:solidFill>
              </a:rPr>
              <a:t>in|ios</a:t>
            </a:r>
            <a:r>
              <a:rPr lang="en-US" altLang="zh-CN" sz="2400" dirty="0">
                <a:solidFill>
                  <a:srgbClr val="FF0000"/>
                </a:solidFill>
              </a:rPr>
              <a:t>::out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filebuf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openprot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170000"/>
              </a:lnSpc>
            </a:pPr>
            <a:endParaRPr lang="en-US" altLang="zh-CN" sz="2400" dirty="0"/>
          </a:p>
        </p:txBody>
      </p: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81000" y="2667000"/>
            <a:ext cx="3962400" cy="1295400"/>
            <a:chOff x="240" y="1392"/>
            <a:chExt cx="2496" cy="816"/>
          </a:xfrm>
        </p:grpSpPr>
        <p:sp>
          <p:nvSpPr>
            <p:cNvPr id="43024" name="AutoShape 5"/>
            <p:cNvSpPr>
              <a:spLocks noChangeArrowheads="1"/>
            </p:cNvSpPr>
            <p:nvPr/>
          </p:nvSpPr>
          <p:spPr bwMode="auto">
            <a:xfrm>
              <a:off x="240" y="1728"/>
              <a:ext cx="1920" cy="480"/>
            </a:xfrm>
            <a:prstGeom prst="wedgeEllipseCallout">
              <a:avLst>
                <a:gd name="adj1" fmla="val 53282"/>
                <a:gd name="adj2" fmla="val -108542"/>
              </a:avLst>
            </a:prstGeom>
            <a:solidFill>
              <a:srgbClr val="FFFFCC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400"/>
                <a:t>打开的文件名</a:t>
              </a:r>
            </a:p>
          </p:txBody>
        </p:sp>
        <p:sp>
          <p:nvSpPr>
            <p:cNvPr id="43025" name="Line 6"/>
            <p:cNvSpPr>
              <a:spLocks noChangeShapeType="1"/>
            </p:cNvSpPr>
            <p:nvPr/>
          </p:nvSpPr>
          <p:spPr bwMode="auto">
            <a:xfrm>
              <a:off x="1824" y="1392"/>
              <a:ext cx="91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3429001" y="2636838"/>
            <a:ext cx="4671392" cy="1325563"/>
            <a:chOff x="2336" y="1373"/>
            <a:chExt cx="3175" cy="835"/>
          </a:xfrm>
        </p:grpSpPr>
        <p:sp>
          <p:nvSpPr>
            <p:cNvPr id="43022" name="AutoShape 7"/>
            <p:cNvSpPr>
              <a:spLocks noChangeArrowheads="1"/>
            </p:cNvSpPr>
            <p:nvPr/>
          </p:nvSpPr>
          <p:spPr bwMode="auto">
            <a:xfrm>
              <a:off x="2336" y="1728"/>
              <a:ext cx="3175" cy="480"/>
            </a:xfrm>
            <a:prstGeom prst="wedgeEllipseCallout">
              <a:avLst>
                <a:gd name="adj1" fmla="val -6739"/>
                <a:gd name="adj2" fmla="val -122213"/>
              </a:avLst>
            </a:prstGeom>
            <a:solidFill>
              <a:srgbClr val="FFFFCC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400" dirty="0"/>
                <a:t>文件的</a:t>
              </a:r>
              <a:r>
                <a:rPr lang="zh-CN" altLang="en-US" sz="2400" dirty="0" smtClean="0"/>
                <a:t>打开模式，见下页表</a:t>
              </a:r>
              <a:r>
                <a:rPr lang="en-US" altLang="zh-CN" sz="2400" dirty="0" smtClean="0"/>
                <a:t>14-6</a:t>
              </a:r>
              <a:endParaRPr lang="zh-CN" altLang="en-US" sz="2400" dirty="0"/>
            </a:p>
          </p:txBody>
        </p:sp>
        <p:sp>
          <p:nvSpPr>
            <p:cNvPr id="43023" name="Line 8"/>
            <p:cNvSpPr>
              <a:spLocks noChangeShapeType="1"/>
            </p:cNvSpPr>
            <p:nvPr/>
          </p:nvSpPr>
          <p:spPr bwMode="auto">
            <a:xfrm>
              <a:off x="3283" y="1373"/>
              <a:ext cx="91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671" name="Group 15"/>
          <p:cNvGrpSpPr>
            <a:grpSpLocks/>
          </p:cNvGrpSpPr>
          <p:nvPr/>
        </p:nvGrpSpPr>
        <p:grpSpPr bwMode="auto">
          <a:xfrm>
            <a:off x="4267200" y="2565798"/>
            <a:ext cx="5706165" cy="3111501"/>
            <a:chOff x="2976" y="1629"/>
            <a:chExt cx="3138" cy="1568"/>
          </a:xfrm>
        </p:grpSpPr>
        <p:sp>
          <p:nvSpPr>
            <p:cNvPr id="43020" name="AutoShape 13"/>
            <p:cNvSpPr>
              <a:spLocks noChangeArrowheads="1"/>
            </p:cNvSpPr>
            <p:nvPr/>
          </p:nvSpPr>
          <p:spPr bwMode="auto">
            <a:xfrm>
              <a:off x="2976" y="2717"/>
              <a:ext cx="1920" cy="480"/>
            </a:xfrm>
            <a:prstGeom prst="wedgeEllipseCallout">
              <a:avLst>
                <a:gd name="adj1" fmla="val 58436"/>
                <a:gd name="adj2" fmla="val -268790"/>
              </a:avLst>
            </a:prstGeom>
            <a:solidFill>
              <a:srgbClr val="FFFFCC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400"/>
                <a:t>文件打开时的保护方式</a:t>
              </a:r>
              <a:r>
                <a:rPr lang="en-US" altLang="zh-CN" sz="2400"/>
                <a:t>,</a:t>
              </a:r>
            </a:p>
            <a:p>
              <a:pPr algn="ctr"/>
              <a:r>
                <a:rPr lang="zh-CN" altLang="en-US" sz="2400"/>
                <a:t>如：独占打开</a:t>
              </a:r>
            </a:p>
          </p:txBody>
        </p:sp>
        <p:sp>
          <p:nvSpPr>
            <p:cNvPr id="43021" name="Line 14"/>
            <p:cNvSpPr>
              <a:spLocks noChangeShapeType="1"/>
            </p:cNvSpPr>
            <p:nvPr/>
          </p:nvSpPr>
          <p:spPr bwMode="auto">
            <a:xfrm>
              <a:off x="4530" y="1629"/>
              <a:ext cx="1584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678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362200" y="5410200"/>
            <a:ext cx="914400" cy="533400"/>
          </a:xfrm>
          <a:prstGeom prst="actionButtonBackPrevious">
            <a:avLst/>
          </a:prstGeom>
          <a:solidFill>
            <a:srgbClr val="FFFFDD"/>
          </a:solidFill>
          <a:ln w="12700">
            <a:solidFill>
              <a:srgbClr val="CC3300"/>
            </a:solidFill>
            <a:miter lim="800000"/>
            <a:headEnd/>
            <a:tailEnd/>
          </a:ln>
          <a:effectLst>
            <a:prstShdw prst="shdw17" dist="17961" dir="2700000">
              <a:srgbClr val="7A1F00"/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7648"/>
            <a:ext cx="9055549" cy="388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4346080"/>
            <a:ext cx="796754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使用方式</a:t>
            </a:r>
            <a:r>
              <a:rPr lang="zh-CN" altLang="en-US" dirty="0">
                <a:solidFill>
                  <a:srgbClr val="CC0000"/>
                </a:solidFill>
              </a:rPr>
              <a:t>为：</a:t>
            </a:r>
            <a:endParaRPr lang="zh-CN" altLang="en-US" dirty="0"/>
          </a:p>
          <a:p>
            <a:pPr eaLnBrk="1" hangingPunct="1"/>
            <a:r>
              <a:rPr lang="en-US" altLang="zh-CN" dirty="0" err="1"/>
              <a:t>ios</a:t>
            </a:r>
            <a:r>
              <a:rPr lang="en-US" altLang="zh-CN" dirty="0"/>
              <a:t>::in                            </a:t>
            </a:r>
            <a:r>
              <a:rPr lang="en-US" altLang="zh-CN" dirty="0" err="1"/>
              <a:t>ios</a:t>
            </a:r>
            <a:r>
              <a:rPr lang="en-US" altLang="zh-CN" dirty="0"/>
              <a:t>::out</a:t>
            </a:r>
          </a:p>
          <a:p>
            <a:pPr eaLnBrk="1" hangingPunct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smtClean="0"/>
              <a:t>in | </a:t>
            </a:r>
            <a:r>
              <a:rPr lang="en-US" altLang="zh-CN" dirty="0" err="1" smtClean="0"/>
              <a:t>ios</a:t>
            </a:r>
            <a:r>
              <a:rPr lang="en-US" altLang="zh-CN" dirty="0"/>
              <a:t>::binary </a:t>
            </a:r>
            <a:r>
              <a:rPr lang="en-US" altLang="zh-CN" dirty="0" smtClean="0"/>
              <a:t>     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smtClean="0"/>
              <a:t>out | </a:t>
            </a:r>
            <a:r>
              <a:rPr lang="en-US" altLang="zh-CN" dirty="0" err="1" smtClean="0"/>
              <a:t>ios</a:t>
            </a:r>
            <a:r>
              <a:rPr lang="en-US" altLang="zh-CN" dirty="0"/>
              <a:t>::binary   </a:t>
            </a:r>
            <a:r>
              <a:rPr lang="zh-CN" altLang="en-US" dirty="0">
                <a:solidFill>
                  <a:srgbClr val="CC0000"/>
                </a:solidFill>
              </a:rPr>
              <a:t>等等</a:t>
            </a:r>
          </a:p>
        </p:txBody>
      </p:sp>
      <p:sp>
        <p:nvSpPr>
          <p:cNvPr id="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27767" y="4506268"/>
            <a:ext cx="914400" cy="533400"/>
          </a:xfrm>
          <a:prstGeom prst="actionButtonBackPrevious">
            <a:avLst/>
          </a:prstGeom>
          <a:solidFill>
            <a:srgbClr val="FFFFDD"/>
          </a:solidFill>
          <a:ln w="12700">
            <a:solidFill>
              <a:srgbClr val="CC3300"/>
            </a:solidFill>
            <a:miter lim="800000"/>
            <a:headEnd/>
            <a:tailEnd/>
          </a:ln>
          <a:effectLst>
            <a:prstShdw prst="shdw17" dist="17961" dir="2700000">
              <a:srgbClr val="7A1F00"/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028631" y="6021288"/>
            <a:ext cx="3581400" cy="836712"/>
          </a:xfrm>
          <a:prstGeom prst="wedgeEllipseCallout">
            <a:avLst>
              <a:gd name="adj1" fmla="val -30817"/>
              <a:gd name="adj2" fmla="val -83073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 dirty="0"/>
              <a:t>位运算“</a:t>
            </a:r>
            <a:r>
              <a:rPr lang="en-US" altLang="zh-CN" sz="2400" dirty="0"/>
              <a:t>|”</a:t>
            </a:r>
            <a:r>
              <a:rPr lang="zh-CN" altLang="en-US" sz="2400" dirty="0"/>
              <a:t>或，组合条件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  <p:bldP spid="1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51927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与 </a:t>
            </a:r>
            <a:r>
              <a:rPr lang="en-US" altLang="zh-CN"/>
              <a:t>cin </a:t>
            </a:r>
            <a:r>
              <a:rPr lang="zh-CN" altLang="en-US"/>
              <a:t>和 </a:t>
            </a:r>
            <a:r>
              <a:rPr lang="en-US" altLang="zh-CN"/>
              <a:t>cout </a:t>
            </a:r>
            <a:r>
              <a:rPr lang="zh-CN" altLang="en-US"/>
              <a:t>的用法相同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 如：</a:t>
            </a:r>
            <a:r>
              <a:rPr lang="en-US" altLang="en-US"/>
              <a:t>infile &gt;&gt; x;    outfile &lt;&lt; y;</a:t>
            </a:r>
            <a:endParaRPr lang="en-US" altLang="zh-CN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81000" y="152400"/>
            <a:ext cx="38401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</a:rPr>
              <a:t>3.  </a:t>
            </a:r>
            <a:r>
              <a:rPr lang="zh-CN" altLang="en-US">
                <a:solidFill>
                  <a:srgbClr val="CC0000"/>
                </a:solidFill>
              </a:rPr>
              <a:t>对文件进行读写操作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33400" y="22860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在对文件进行读写时，我们将文件看成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字符流</a:t>
            </a:r>
            <a:r>
              <a:rPr lang="zh-CN" altLang="en-US">
                <a:latin typeface="楷体_GB2312" pitchFamily="49" charset="-122"/>
              </a:rPr>
              <a:t>， </a:t>
            </a:r>
          </a:p>
        </p:txBody>
      </p: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762000" y="3200400"/>
            <a:ext cx="7315200" cy="1858963"/>
            <a:chOff x="480" y="2016"/>
            <a:chExt cx="4608" cy="1171"/>
          </a:xfrm>
        </p:grpSpPr>
        <p:sp>
          <p:nvSpPr>
            <p:cNvPr id="45063" name="Text Box 8"/>
            <p:cNvSpPr txBox="1">
              <a:spLocks noChangeArrowheads="1"/>
            </p:cNvSpPr>
            <p:nvPr/>
          </p:nvSpPr>
          <p:spPr bwMode="auto">
            <a:xfrm>
              <a:off x="480" y="2016"/>
              <a:ext cx="4608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文件流  </a:t>
              </a:r>
              <a:r>
                <a:rPr lang="en-US" altLang="zh-CN">
                  <a:solidFill>
                    <a:srgbClr val="0000FF"/>
                  </a:solidFill>
                </a:rPr>
                <a:t>……</a:t>
              </a:r>
            </a:p>
          </p:txBody>
        </p:sp>
        <p:sp>
          <p:nvSpPr>
            <p:cNvPr id="45064" name="Line 9"/>
            <p:cNvSpPr>
              <a:spLocks noChangeShapeType="1"/>
            </p:cNvSpPr>
            <p:nvPr/>
          </p:nvSpPr>
          <p:spPr bwMode="auto">
            <a:xfrm flipV="1">
              <a:off x="576" y="24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5" name="Text Box 10"/>
            <p:cNvSpPr txBox="1">
              <a:spLocks noChangeArrowheads="1"/>
            </p:cNvSpPr>
            <p:nvPr/>
          </p:nvSpPr>
          <p:spPr bwMode="auto">
            <a:xfrm>
              <a:off x="519" y="2860"/>
              <a:ext cx="1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读写位置指针</a:t>
              </a:r>
            </a:p>
          </p:txBody>
        </p:sp>
      </p:grp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54102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随着文件的读写，指针移动。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autoUpdateAnimBg="0"/>
      <p:bldP spid="69639" grpId="0" autoUpdateAnimBg="0"/>
      <p:bldP spid="696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05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4.  </a:t>
            </a:r>
            <a:r>
              <a:rPr lang="zh-CN" altLang="en-US">
                <a:solidFill>
                  <a:srgbClr val="CC0000"/>
                </a:solidFill>
              </a:rPr>
              <a:t>关闭文件</a:t>
            </a:r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676400" y="1905000"/>
            <a:ext cx="3779838" cy="1643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void  ifstream::close( 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void  ofstream::close( 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void  fstream::close( );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836771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如：</a:t>
            </a:r>
            <a:r>
              <a:rPr lang="en-US" altLang="zh-CN"/>
              <a:t>infile.close( );  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en-US" sz="2400">
                <a:solidFill>
                  <a:srgbClr val="FF0000"/>
                </a:solidFill>
              </a:rPr>
              <a:t>切断与输入文件 </a:t>
            </a:r>
            <a:r>
              <a:rPr lang="en-US" altLang="zh-CN" sz="2400">
                <a:solidFill>
                  <a:schemeClr val="accent2"/>
                </a:solidFill>
              </a:rPr>
              <a:t>myfile1.txt </a:t>
            </a:r>
            <a:r>
              <a:rPr lang="zh-CN" altLang="en-US" sz="2400">
                <a:solidFill>
                  <a:srgbClr val="FF0000"/>
                </a:solidFill>
              </a:rPr>
              <a:t>的联系</a:t>
            </a: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        </a:t>
            </a:r>
            <a:r>
              <a:rPr lang="en-US" altLang="zh-CN"/>
              <a:t>outfile.close( );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en-US" sz="2400">
                <a:solidFill>
                  <a:srgbClr val="FF0000"/>
                </a:solidFill>
              </a:rPr>
              <a:t>切断与输出文件 </a:t>
            </a:r>
            <a:r>
              <a:rPr lang="en-US" altLang="zh-CN" sz="2400">
                <a:solidFill>
                  <a:schemeClr val="accent2"/>
                </a:solidFill>
              </a:rPr>
              <a:t>myfile2.txt </a:t>
            </a:r>
            <a:r>
              <a:rPr lang="zh-CN" altLang="en-US" sz="2400">
                <a:solidFill>
                  <a:srgbClr val="FF0000"/>
                </a:solidFill>
              </a:rPr>
              <a:t>的联系</a:t>
            </a: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        </a:t>
            </a:r>
            <a:r>
              <a:rPr lang="en-US" altLang="zh-CN"/>
              <a:t>iofile.close( );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en-US" sz="2400">
                <a:solidFill>
                  <a:srgbClr val="FF0000"/>
                </a:solidFill>
              </a:rPr>
              <a:t>切断与输入输出文件 </a:t>
            </a:r>
            <a:r>
              <a:rPr lang="en-US" altLang="zh-CN" sz="2400">
                <a:solidFill>
                  <a:schemeClr val="accent2"/>
                </a:solidFill>
              </a:rPr>
              <a:t>myfile3.txt </a:t>
            </a:r>
            <a:r>
              <a:rPr lang="zh-CN" altLang="en-US" sz="2400">
                <a:solidFill>
                  <a:srgbClr val="FF0000"/>
                </a:solidFill>
              </a:rPr>
              <a:t>的联系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762000" y="685800"/>
            <a:ext cx="446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文件读写完毕，必须关闭。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90600" y="1295400"/>
            <a:ext cx="4376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关闭文件成员函数</a:t>
            </a:r>
            <a:r>
              <a:rPr lang="zh-CN" altLang="en-US"/>
              <a:t> 格式 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 autoUpdateAnimBg="0"/>
      <p:bldP spid="72709" grpId="0" build="p" autoUpdateAnimBg="0"/>
      <p:bldP spid="72710" grpId="0" autoUpdateAnimBg="0"/>
      <p:bldP spid="727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8"/>
          <p:cNvSpPr txBox="1">
            <a:spLocks noChangeArrowheads="1"/>
          </p:cNvSpPr>
          <p:nvPr/>
        </p:nvSpPr>
        <p:spPr bwMode="auto">
          <a:xfrm>
            <a:off x="152400" y="44624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14.6.3  </a:t>
            </a:r>
            <a:r>
              <a:rPr lang="zh-CN" altLang="en-US" dirty="0">
                <a:solidFill>
                  <a:srgbClr val="CC0000"/>
                </a:solidFill>
              </a:rPr>
              <a:t>文本文件的读写</a:t>
            </a:r>
            <a:endParaRPr lang="zh-CN" altLang="en-US" sz="2400" b="0" dirty="0"/>
          </a:p>
        </p:txBody>
      </p:sp>
      <p:sp>
        <p:nvSpPr>
          <p:cNvPr id="47107" name="Text Box 20"/>
          <p:cNvSpPr txBox="1">
            <a:spLocks noChangeArrowheads="1"/>
          </p:cNvSpPr>
          <p:nvPr/>
        </p:nvSpPr>
        <p:spPr bwMode="auto">
          <a:xfrm>
            <a:off x="152400" y="476672"/>
            <a:ext cx="9277196" cy="655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14.19  </a:t>
            </a:r>
            <a:r>
              <a:rPr lang="zh-CN" altLang="en-US" u="sng" dirty="0">
                <a:solidFill>
                  <a:srgbClr val="CC0000"/>
                </a:solidFill>
              </a:rPr>
              <a:t>将数值</a:t>
            </a:r>
            <a:r>
              <a:rPr lang="en-US" altLang="zh-CN" u="sng" dirty="0">
                <a:solidFill>
                  <a:srgbClr val="CC0000"/>
                </a:solidFill>
              </a:rPr>
              <a:t>1~100</a:t>
            </a:r>
            <a:r>
              <a:rPr lang="zh-CN" altLang="en-US" u="sng" dirty="0">
                <a:solidFill>
                  <a:srgbClr val="CC0000"/>
                </a:solidFill>
              </a:rPr>
              <a:t>及其平方根写入文件 </a:t>
            </a:r>
            <a:r>
              <a:rPr lang="en-US" altLang="zh-CN" u="sng" dirty="0">
                <a:solidFill>
                  <a:srgbClr val="CC0000"/>
                </a:solidFill>
              </a:rPr>
              <a:t>sqrttable.txt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 smtClean="0"/>
              <a:t>&gt;</a:t>
            </a:r>
          </a:p>
          <a:p>
            <a:pPr eaLnBrk="1" hangingPunct="1"/>
            <a:r>
              <a:rPr lang="en-US" altLang="zh-CN" dirty="0"/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fstream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using </a:t>
            </a:r>
            <a:r>
              <a:rPr lang="en-US" altLang="zh-CN" dirty="0"/>
              <a:t>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main( 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 double x;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ofstream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C3300"/>
                </a:solidFill>
              </a:rPr>
              <a:t>out</a:t>
            </a:r>
            <a:r>
              <a:rPr lang="en-US" altLang="zh-CN" dirty="0"/>
              <a:t>; 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定义一个输出流对象</a:t>
            </a:r>
          </a:p>
          <a:p>
            <a:pPr eaLnBrk="1" hangingPunct="1"/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CC3300"/>
                </a:solidFill>
              </a:rPr>
              <a:t>out.</a:t>
            </a:r>
            <a:r>
              <a:rPr lang="en-US" altLang="zh-CN" dirty="0" err="1"/>
              <a:t>open</a:t>
            </a:r>
            <a:r>
              <a:rPr lang="en-US" altLang="zh-CN" dirty="0"/>
              <a:t>("sqrttable.txt");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打开文本文件</a:t>
            </a:r>
            <a:r>
              <a:rPr lang="en-US" altLang="zh-CN" dirty="0">
                <a:solidFill>
                  <a:srgbClr val="0000FF"/>
                </a:solidFill>
              </a:rPr>
              <a:t>sqrttable.txt</a:t>
            </a:r>
          </a:p>
          <a:p>
            <a:pPr eaLnBrk="1" hangingPunct="1"/>
            <a:r>
              <a:rPr lang="en-US" altLang="zh-CN" dirty="0"/>
              <a:t>   for(x=1; x&lt;=100; x++)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out</a:t>
            </a:r>
            <a:r>
              <a:rPr lang="en-US" altLang="zh-CN" dirty="0"/>
              <a:t>&lt;&lt;x&lt;&lt;'\t'&lt;&lt;</a:t>
            </a:r>
            <a:r>
              <a:rPr lang="en-US" altLang="zh-CN" dirty="0" err="1"/>
              <a:t>sqrt</a:t>
            </a:r>
            <a:r>
              <a:rPr lang="en-US" altLang="zh-CN" dirty="0"/>
              <a:t>(x)&lt;&lt;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将结果写入文件</a:t>
            </a:r>
          </a:p>
          <a:p>
            <a:pPr eaLnBrk="1" hangingPunct="1"/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CC3300"/>
                </a:solidFill>
              </a:rPr>
              <a:t>out.</a:t>
            </a:r>
            <a:r>
              <a:rPr lang="en-US" altLang="zh-CN" dirty="0" err="1"/>
              <a:t>close</a:t>
            </a:r>
            <a:r>
              <a:rPr lang="en-US" altLang="zh-CN" dirty="0"/>
              <a:t>( );                 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关闭文件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/>
              <a:t>return 0;</a:t>
            </a:r>
          </a:p>
          <a:p>
            <a:pPr eaLnBrk="1" hangingPunct="1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7917" name="AutoShape 29"/>
          <p:cNvSpPr>
            <a:spLocks noChangeArrowheads="1"/>
          </p:cNvSpPr>
          <p:nvPr/>
        </p:nvSpPr>
        <p:spPr bwMode="auto">
          <a:xfrm>
            <a:off x="2743200" y="2002260"/>
            <a:ext cx="6256338" cy="912812"/>
          </a:xfrm>
          <a:prstGeom prst="star24">
            <a:avLst>
              <a:gd name="adj" fmla="val 375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sy="50000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/>
              <a:t>演示并察看结果文件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107504" y="44624"/>
            <a:ext cx="7390462" cy="569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14.20  </a:t>
            </a:r>
            <a:r>
              <a:rPr lang="zh-CN" altLang="en-US" u="sng" dirty="0">
                <a:solidFill>
                  <a:srgbClr val="CC0000"/>
                </a:solidFill>
              </a:rPr>
              <a:t>编写一个程序，显示文本文件的内容</a:t>
            </a:r>
            <a:endParaRPr lang="zh-CN" altLang="en-US" dirty="0"/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cstdlib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main( 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char filename[40], line[80];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ifstream</a:t>
            </a: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CC3300"/>
                </a:solidFill>
              </a:rPr>
              <a:t>infile</a:t>
            </a:r>
            <a:r>
              <a:rPr lang="en-US" altLang="zh-CN" dirty="0">
                <a:solidFill>
                  <a:srgbClr val="CC3300"/>
                </a:solidFill>
              </a:rPr>
              <a:t>;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&lt;&lt;"Please input a filename: ";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>
                <a:solidFill>
                  <a:srgbClr val="0000FF"/>
                </a:solidFill>
              </a:rPr>
              <a:t>filename</a:t>
            </a:r>
            <a:r>
              <a:rPr lang="en-US" altLang="zh-CN" dirty="0"/>
              <a:t>;                         </a:t>
            </a:r>
            <a:r>
              <a:rPr lang="en-US" altLang="zh-CN" dirty="0">
                <a:solidFill>
                  <a:srgbClr val="0000FF"/>
                </a:solidFill>
              </a:rPr>
              <a:t>     // A 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>
                <a:solidFill>
                  <a:srgbClr val="CC3300"/>
                </a:solidFill>
              </a:rPr>
              <a:t>infile.</a:t>
            </a:r>
            <a:r>
              <a:rPr lang="en-US" altLang="zh-CN" dirty="0" err="1"/>
              <a:t>open</a:t>
            </a:r>
            <a:r>
              <a:rPr lang="en-US" altLang="zh-CN" dirty="0"/>
              <a:t>(filename);                    </a:t>
            </a:r>
            <a:r>
              <a:rPr lang="en-US" altLang="zh-CN" dirty="0">
                <a:solidFill>
                  <a:srgbClr val="0000FF"/>
                </a:solidFill>
              </a:rPr>
              <a:t>// B </a:t>
            </a:r>
          </a:p>
          <a:p>
            <a:pPr eaLnBrk="1" hangingPunct="1"/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994520" y="5304656"/>
            <a:ext cx="5562600" cy="1600200"/>
            <a:chOff x="720" y="3312"/>
            <a:chExt cx="3504" cy="1008"/>
          </a:xfrm>
        </p:grpSpPr>
        <p:sp>
          <p:nvSpPr>
            <p:cNvPr id="48132" name="Line 5"/>
            <p:cNvSpPr>
              <a:spLocks noChangeShapeType="1"/>
            </p:cNvSpPr>
            <p:nvPr/>
          </p:nvSpPr>
          <p:spPr bwMode="auto">
            <a:xfrm>
              <a:off x="720" y="3312"/>
              <a:ext cx="576" cy="0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3" name="AutoShape 6"/>
            <p:cNvSpPr>
              <a:spLocks noChangeArrowheads="1"/>
            </p:cNvSpPr>
            <p:nvPr/>
          </p:nvSpPr>
          <p:spPr bwMode="auto">
            <a:xfrm>
              <a:off x="1872" y="3504"/>
              <a:ext cx="2352" cy="816"/>
            </a:xfrm>
            <a:prstGeom prst="cloudCallout">
              <a:avLst>
                <a:gd name="adj1" fmla="val -79338"/>
                <a:gd name="adj2" fmla="val -72306"/>
              </a:avLst>
            </a:prstGeom>
            <a:solidFill>
              <a:srgbClr val="FFFFD9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/>
                <a:t>如果打开不成功，</a:t>
              </a:r>
            </a:p>
            <a:p>
              <a:r>
                <a:rPr lang="zh-CN" altLang="en-US" sz="2400"/>
                <a:t> </a:t>
              </a:r>
              <a:r>
                <a:rPr lang="en-US" altLang="zh-CN" sz="2400"/>
                <a:t>infile </a:t>
              </a:r>
              <a:r>
                <a:rPr lang="zh-CN" altLang="en-US" sz="2400"/>
                <a:t>为 </a:t>
              </a:r>
              <a:r>
                <a:rPr lang="en-US" altLang="zh-CN" sz="2400"/>
                <a:t>0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323410" cy="44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if(</a:t>
            </a:r>
            <a:r>
              <a:rPr lang="en-US" altLang="zh-CN" dirty="0">
                <a:solidFill>
                  <a:srgbClr val="CC3300"/>
                </a:solidFill>
              </a:rPr>
              <a:t>!</a:t>
            </a:r>
            <a:r>
              <a:rPr lang="en-US" altLang="zh-CN" dirty="0" err="1">
                <a:solidFill>
                  <a:srgbClr val="CC3300"/>
                </a:solidFill>
              </a:rPr>
              <a:t>infile</a:t>
            </a:r>
            <a:r>
              <a:rPr lang="en-US" altLang="zh-CN" dirty="0"/>
              <a:t>)   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&lt;&lt;"Can not open file: "&lt;&lt;filename&lt;&lt;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	exit(1);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while(</a:t>
            </a:r>
            <a:r>
              <a:rPr lang="en-US" altLang="zh-CN" dirty="0" err="1">
                <a:solidFill>
                  <a:srgbClr val="CC3300"/>
                </a:solidFill>
              </a:rPr>
              <a:t>infile.getline</a:t>
            </a:r>
            <a:r>
              <a:rPr lang="en-US" altLang="zh-CN" dirty="0"/>
              <a:t>(line, 80))               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读入一行</a:t>
            </a:r>
            <a:endParaRPr lang="zh-CN" altLang="en-US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&lt;&lt;line&lt;&lt;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 err="1">
                <a:solidFill>
                  <a:srgbClr val="CC3300"/>
                </a:solidFill>
              </a:rPr>
              <a:t>infile.</a:t>
            </a:r>
            <a:r>
              <a:rPr lang="en-US" altLang="zh-CN" dirty="0" err="1"/>
              <a:t>close</a:t>
            </a:r>
            <a:r>
              <a:rPr lang="en-US" altLang="zh-CN" dirty="0"/>
              <a:t>( );                                        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显示一行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en-US" altLang="zh-CN" dirty="0"/>
              <a:t> return 0;</a:t>
            </a:r>
          </a:p>
          <a:p>
            <a:pPr eaLnBrk="1" hangingPunct="1"/>
            <a:r>
              <a:rPr lang="en-US" altLang="zh-CN" dirty="0" smtClean="0"/>
              <a:t>}</a:t>
            </a:r>
            <a:endParaRPr lang="en-US" altLang="zh-CN" dirty="0"/>
          </a:p>
        </p:txBody>
      </p:sp>
      <p:grpSp>
        <p:nvGrpSpPr>
          <p:cNvPr id="117770" name="Group 10"/>
          <p:cNvGrpSpPr>
            <a:grpSpLocks/>
          </p:cNvGrpSpPr>
          <p:nvPr/>
        </p:nvGrpSpPr>
        <p:grpSpPr bwMode="auto">
          <a:xfrm>
            <a:off x="152400" y="2590800"/>
            <a:ext cx="8305800" cy="3611563"/>
            <a:chOff x="240" y="1632"/>
            <a:chExt cx="5232" cy="2275"/>
          </a:xfrm>
        </p:grpSpPr>
        <p:sp>
          <p:nvSpPr>
            <p:cNvPr id="49157" name="Rectangle 6"/>
            <p:cNvSpPr>
              <a:spLocks noChangeArrowheads="1"/>
            </p:cNvSpPr>
            <p:nvPr/>
          </p:nvSpPr>
          <p:spPr bwMode="auto">
            <a:xfrm>
              <a:off x="288" y="1632"/>
              <a:ext cx="3072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8" name="Line 7"/>
            <p:cNvSpPr>
              <a:spLocks noChangeShapeType="1"/>
            </p:cNvSpPr>
            <p:nvPr/>
          </p:nvSpPr>
          <p:spPr bwMode="auto">
            <a:xfrm>
              <a:off x="1968" y="22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2103" y="2668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改写为：</a:t>
              </a:r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240" y="3024"/>
              <a:ext cx="5232" cy="8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CC3300"/>
                  </a:solidFill>
                </a:rPr>
                <a:t>infile.unsetf</a:t>
              </a:r>
              <a:r>
                <a:rPr lang="en-US" altLang="zh-CN"/>
                <a:t>(ios::skipws); </a:t>
              </a:r>
              <a:r>
                <a:rPr lang="en-US" altLang="zh-CN">
                  <a:solidFill>
                    <a:srgbClr val="0000FF"/>
                  </a:solidFill>
                </a:rPr>
                <a:t>// </a:t>
              </a:r>
              <a:r>
                <a:rPr lang="zh-CN" altLang="en-US">
                  <a:solidFill>
                    <a:srgbClr val="0000FF"/>
                  </a:solidFill>
                </a:rPr>
                <a:t>设置不跳过空白字符</a:t>
              </a:r>
              <a:endParaRPr lang="zh-CN" altLang="en-US"/>
            </a:p>
            <a:p>
              <a:pPr algn="just" eaLnBrk="1" hangingPunct="1"/>
              <a:r>
                <a:rPr lang="en-US" altLang="zh-CN"/>
                <a:t>while(infile&gt;&gt;ch)    </a:t>
              </a:r>
              <a:r>
                <a:rPr lang="en-US" altLang="zh-CN">
                  <a:solidFill>
                    <a:srgbClr val="0000FF"/>
                  </a:solidFill>
                </a:rPr>
                <a:t>// </a:t>
              </a:r>
              <a:r>
                <a:rPr lang="zh-CN" altLang="en-US">
                  <a:solidFill>
                    <a:srgbClr val="0000FF"/>
                  </a:solidFill>
                </a:rPr>
                <a:t>读入一个字符</a:t>
              </a:r>
              <a:endParaRPr lang="zh-CN" altLang="en-US"/>
            </a:p>
            <a:p>
              <a:pPr algn="just" eaLnBrk="1" hangingPunct="1"/>
              <a:r>
                <a:rPr lang="zh-CN" altLang="en-US"/>
                <a:t>     </a:t>
              </a:r>
              <a:r>
                <a:rPr lang="en-US" altLang="zh-CN"/>
                <a:t>cout&lt;&lt;ch;           </a:t>
              </a:r>
              <a:r>
                <a:rPr lang="en-US" altLang="zh-CN">
                  <a:solidFill>
                    <a:srgbClr val="0000FF"/>
                  </a:solidFill>
                </a:rPr>
                <a:t>// </a:t>
              </a:r>
              <a:r>
                <a:rPr lang="zh-CN" altLang="en-US">
                  <a:solidFill>
                    <a:srgbClr val="0000FF"/>
                  </a:solidFill>
                </a:rPr>
                <a:t>显示一个字符</a:t>
              </a:r>
            </a:p>
          </p:txBody>
        </p:sp>
      </p:grp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7315200" y="533400"/>
            <a:ext cx="1349375" cy="793750"/>
          </a:xfrm>
          <a:prstGeom prst="star24">
            <a:avLst>
              <a:gd name="adj" fmla="val 375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sy="50000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400"/>
              <a:t>演示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807975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14.22    </a:t>
            </a:r>
            <a:r>
              <a:rPr lang="zh-CN" altLang="en-US" dirty="0">
                <a:solidFill>
                  <a:srgbClr val="CC0000"/>
                </a:solidFill>
              </a:rPr>
              <a:t>编一个程序用于复制文本文件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程序见 </a:t>
            </a:r>
            <a:r>
              <a:rPr lang="zh-CN" altLang="en-US" dirty="0">
                <a:solidFill>
                  <a:schemeClr val="tx2"/>
                </a:solidFill>
              </a:rPr>
              <a:t>“第</a:t>
            </a:r>
            <a:r>
              <a:rPr lang="en-US" altLang="zh-CN" dirty="0">
                <a:solidFill>
                  <a:schemeClr val="tx2"/>
                </a:solidFill>
              </a:rPr>
              <a:t>14</a:t>
            </a:r>
            <a:r>
              <a:rPr lang="zh-CN" altLang="en-US" dirty="0">
                <a:solidFill>
                  <a:schemeClr val="tx2"/>
                </a:solidFill>
              </a:rPr>
              <a:t>章 输入输出流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例子</a:t>
            </a:r>
            <a:r>
              <a:rPr lang="en-US" altLang="zh-CN" dirty="0" smtClean="0">
                <a:solidFill>
                  <a:schemeClr val="tx2"/>
                </a:solidFill>
              </a:rPr>
              <a:t>).</a:t>
            </a:r>
            <a:r>
              <a:rPr lang="en-US" altLang="zh-CN" dirty="0" err="1" smtClean="0">
                <a:solidFill>
                  <a:schemeClr val="tx2"/>
                </a:solidFill>
              </a:rPr>
              <a:t>docx</a:t>
            </a:r>
            <a:r>
              <a:rPr lang="en-US" altLang="zh-CN" dirty="0" smtClean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rgbClr val="CC3300"/>
                </a:solidFill>
              </a:rPr>
              <a:t>或教材。</a:t>
            </a:r>
          </a:p>
        </p:txBody>
      </p:sp>
      <p:sp>
        <p:nvSpPr>
          <p:cNvPr id="114698" name="AutoShape 10"/>
          <p:cNvSpPr>
            <a:spLocks noChangeArrowheads="1"/>
          </p:cNvSpPr>
          <p:nvPr/>
        </p:nvSpPr>
        <p:spPr bwMode="auto">
          <a:xfrm>
            <a:off x="7696200" y="609600"/>
            <a:ext cx="1349375" cy="793750"/>
          </a:xfrm>
          <a:prstGeom prst="star24">
            <a:avLst>
              <a:gd name="adj" fmla="val 375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sy="50000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400"/>
              <a:t>演示</a:t>
            </a:r>
            <a:endParaRPr lang="zh-CN" altLang="en-US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863123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14.23 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从一个文本文件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source.txt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中读入若干整数，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用选择法将这些数据排成升序，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将排序后的结果写入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另一个文件文本文件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target.txt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dirty="0"/>
              <a:t>事前准备数据文件：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source.txt</a:t>
            </a:r>
            <a:r>
              <a:rPr lang="en-US" altLang="zh-CN" dirty="0"/>
              <a:t>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程序见 </a:t>
            </a:r>
            <a:r>
              <a:rPr lang="zh-CN" altLang="en-US" dirty="0">
                <a:solidFill>
                  <a:schemeClr val="tx2"/>
                </a:solidFill>
              </a:rPr>
              <a:t>“第</a:t>
            </a:r>
            <a:r>
              <a:rPr lang="en-US" altLang="zh-CN" dirty="0">
                <a:solidFill>
                  <a:schemeClr val="tx2"/>
                </a:solidFill>
              </a:rPr>
              <a:t>14</a:t>
            </a:r>
            <a:r>
              <a:rPr lang="zh-CN" altLang="en-US" dirty="0">
                <a:solidFill>
                  <a:schemeClr val="tx2"/>
                </a:solidFill>
              </a:rPr>
              <a:t>章 输入输出流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例子</a:t>
            </a:r>
            <a:r>
              <a:rPr lang="en-US" altLang="zh-CN" dirty="0" smtClean="0">
                <a:solidFill>
                  <a:schemeClr val="tx2"/>
                </a:solidFill>
              </a:rPr>
              <a:t>).</a:t>
            </a:r>
            <a:r>
              <a:rPr lang="en-US" altLang="zh-CN" dirty="0" err="1" smtClean="0">
                <a:solidFill>
                  <a:schemeClr val="tx2"/>
                </a:solidFill>
              </a:rPr>
              <a:t>docx</a:t>
            </a:r>
            <a:r>
              <a:rPr lang="en-US" altLang="zh-CN" dirty="0" smtClean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rgbClr val="CC3300"/>
                </a:solidFill>
              </a:rPr>
              <a:t>或教材。</a:t>
            </a:r>
          </a:p>
        </p:txBody>
      </p:sp>
      <p:sp>
        <p:nvSpPr>
          <p:cNvPr id="114700" name="AutoShape 12"/>
          <p:cNvSpPr>
            <a:spLocks noChangeArrowheads="1"/>
          </p:cNvSpPr>
          <p:nvPr/>
        </p:nvSpPr>
        <p:spPr bwMode="auto">
          <a:xfrm>
            <a:off x="7489825" y="4191000"/>
            <a:ext cx="1349375" cy="793750"/>
          </a:xfrm>
          <a:prstGeom prst="star24">
            <a:avLst>
              <a:gd name="adj" fmla="val 375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sy="50000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400"/>
              <a:t>演示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8" grpId="0" animBg="1" autoUpdateAnimBg="0"/>
      <p:bldP spid="114699" grpId="0" autoUpdateAnimBg="0"/>
      <p:bldP spid="11470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52400" y="5514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14.6.4  </a:t>
            </a:r>
            <a:r>
              <a:rPr lang="zh-CN" altLang="en-US">
                <a:solidFill>
                  <a:srgbClr val="CC0000"/>
                </a:solidFill>
              </a:rPr>
              <a:t>二进制文件的读写  </a:t>
            </a:r>
            <a:endParaRPr lang="zh-CN" altLang="en-US" sz="2400" b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52400" y="526628"/>
            <a:ext cx="5268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 </a:t>
            </a:r>
            <a:r>
              <a:rPr lang="zh-CN" altLang="en-US">
                <a:solidFill>
                  <a:srgbClr val="CC0000"/>
                </a:solidFill>
              </a:rPr>
              <a:t>文件的读写操作（成块读写）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52400" y="1008211"/>
            <a:ext cx="8915400" cy="3081337"/>
            <a:chOff x="144" y="898"/>
            <a:chExt cx="5328" cy="1941"/>
          </a:xfrm>
        </p:grpSpPr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240" y="898"/>
              <a:ext cx="517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</a:rPr>
                <a:t>成员函数：</a:t>
              </a:r>
            </a:p>
            <a:p>
              <a:pPr eaLnBrk="1" hangingPunct="1"/>
              <a:r>
                <a:rPr lang="en-US" altLang="zh-CN"/>
                <a:t>istream &amp; istream::</a:t>
              </a:r>
              <a:r>
                <a:rPr lang="en-US" altLang="zh-CN">
                  <a:solidFill>
                    <a:schemeClr val="accent2"/>
                  </a:solidFill>
                </a:rPr>
                <a:t>read</a:t>
              </a:r>
              <a:r>
                <a:rPr lang="en-US" altLang="zh-CN"/>
                <a:t>( char *, int );</a:t>
              </a:r>
            </a:p>
            <a:p>
              <a:pPr eaLnBrk="1" hangingPunct="1"/>
              <a:r>
                <a:rPr lang="en-US" altLang="zh-CN"/>
                <a:t>istream &amp; istream::</a:t>
              </a:r>
              <a:r>
                <a:rPr lang="en-US" altLang="zh-CN">
                  <a:solidFill>
                    <a:schemeClr val="accent2"/>
                  </a:solidFill>
                </a:rPr>
                <a:t>read</a:t>
              </a:r>
              <a:r>
                <a:rPr lang="en-US" altLang="zh-CN"/>
                <a:t>( unsigned char *, int );</a:t>
              </a:r>
            </a:p>
            <a:p>
              <a:pPr eaLnBrk="1" hangingPunct="1"/>
              <a:r>
                <a:rPr lang="en-US" altLang="zh-CN"/>
                <a:t>istream &amp; istream::</a:t>
              </a:r>
              <a:r>
                <a:rPr lang="en-US" altLang="zh-CN">
                  <a:solidFill>
                    <a:schemeClr val="accent2"/>
                  </a:solidFill>
                </a:rPr>
                <a:t>read</a:t>
              </a:r>
              <a:r>
                <a:rPr lang="en-US" altLang="zh-CN"/>
                <a:t>( signed char *, int );</a:t>
              </a:r>
            </a:p>
            <a:p>
              <a:pPr eaLnBrk="1" hangingPunct="1"/>
              <a:r>
                <a:rPr lang="en-US" altLang="zh-CN"/>
                <a:t>ostream &amp; ostream::</a:t>
              </a:r>
              <a:r>
                <a:rPr lang="en-US" altLang="zh-CN">
                  <a:solidFill>
                    <a:schemeClr val="accent2"/>
                  </a:solidFill>
                </a:rPr>
                <a:t>write</a:t>
              </a:r>
              <a:r>
                <a:rPr lang="en-US" altLang="zh-CN"/>
                <a:t>( const  char *, int );</a:t>
              </a:r>
            </a:p>
            <a:p>
              <a:pPr eaLnBrk="1" hangingPunct="1"/>
              <a:r>
                <a:rPr lang="en-US" altLang="zh-CN"/>
                <a:t>ostream &amp; ostream::</a:t>
              </a:r>
              <a:r>
                <a:rPr lang="en-US" altLang="zh-CN">
                  <a:solidFill>
                    <a:schemeClr val="accent2"/>
                  </a:solidFill>
                </a:rPr>
                <a:t>write</a:t>
              </a:r>
              <a:r>
                <a:rPr lang="en-US" altLang="zh-CN"/>
                <a:t>( const unsigned char *, int );</a:t>
              </a:r>
            </a:p>
            <a:p>
              <a:pPr eaLnBrk="1" hangingPunct="1"/>
              <a:r>
                <a:rPr lang="en-US" altLang="zh-CN"/>
                <a:t>ostream &amp; ostream::</a:t>
              </a:r>
              <a:r>
                <a:rPr lang="en-US" altLang="zh-CN">
                  <a:solidFill>
                    <a:schemeClr val="accent2"/>
                  </a:solidFill>
                </a:rPr>
                <a:t>write</a:t>
              </a:r>
              <a:r>
                <a:rPr lang="en-US" altLang="zh-CN"/>
                <a:t>( const signed char *, int );</a:t>
              </a:r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44" y="201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0" y="4141936"/>
            <a:ext cx="9274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前三个为读取操作</a:t>
            </a:r>
            <a:r>
              <a:rPr lang="zh-CN" altLang="en-US"/>
              <a:t>：将第二个参数指定的字节数读入到</a:t>
            </a:r>
          </a:p>
          <a:p>
            <a:pPr eaLnBrk="1" hangingPunct="1"/>
            <a:r>
              <a:rPr lang="zh-CN" altLang="en-US"/>
              <a:t>                                     以第一个参数为起始地址的内存中。 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0638" y="5080148"/>
            <a:ext cx="91995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后三个为写操作</a:t>
            </a:r>
            <a:r>
              <a:rPr lang="zh-CN" altLang="en-US"/>
              <a:t>：从第一个参数为起始地址的内存开始， </a:t>
            </a:r>
          </a:p>
          <a:p>
            <a:pPr eaLnBrk="1" hangingPunct="1"/>
            <a:r>
              <a:rPr lang="zh-CN" altLang="en-US"/>
              <a:t>                                将连续的第二个参数指定字节数的</a:t>
            </a:r>
          </a:p>
          <a:p>
            <a:pPr eaLnBrk="1" hangingPunct="1"/>
            <a:r>
              <a:rPr lang="zh-CN" altLang="en-US"/>
              <a:t>                                内容写到文件中。                            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utoUpdateAnimBg="0"/>
      <p:bldP spid="7373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2250" y="2819400"/>
            <a:ext cx="89154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14.26    </a:t>
            </a:r>
            <a:r>
              <a:rPr lang="zh-CN" altLang="en-US" dirty="0"/>
              <a:t>读入文本文件</a:t>
            </a:r>
            <a:r>
              <a:rPr lang="en-US" altLang="zh-CN" dirty="0"/>
              <a:t>data.txt </a:t>
            </a:r>
            <a:r>
              <a:rPr lang="zh-CN" altLang="en-US" dirty="0"/>
              <a:t>中的数据，</a:t>
            </a:r>
          </a:p>
          <a:p>
            <a:pPr eaLnBrk="1" hangingPunct="1"/>
            <a:r>
              <a:rPr lang="zh-CN" altLang="en-US" dirty="0"/>
              <a:t>                  写入二进制文件</a:t>
            </a:r>
            <a:r>
              <a:rPr lang="en-US" altLang="zh-CN" dirty="0" err="1"/>
              <a:t>data.bin</a:t>
            </a:r>
            <a:r>
              <a:rPr lang="zh-CN" altLang="en-US" dirty="0"/>
              <a:t>中 。然后再从二进制文件中读入全部整数值，输出到屏幕上。</a:t>
            </a: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51520" y="4192103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假定文本文件</a:t>
            </a:r>
            <a:r>
              <a:rPr lang="en-US" altLang="zh-CN" dirty="0">
                <a:solidFill>
                  <a:srgbClr val="000000"/>
                </a:solidFill>
              </a:rPr>
              <a:t>data.txt</a:t>
            </a:r>
            <a:r>
              <a:rPr lang="zh-CN" altLang="en-US" dirty="0">
                <a:solidFill>
                  <a:srgbClr val="000000"/>
                </a:solidFill>
              </a:rPr>
              <a:t>的内容如下</a:t>
            </a:r>
            <a:r>
              <a:rPr lang="zh-CN" altLang="en-US" dirty="0"/>
              <a:t> 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941512" y="4877903"/>
            <a:ext cx="64008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algn="just"/>
            <a:r>
              <a:rPr kumimoji="0" lang="en-US" altLang="zh-CN">
                <a:ea typeface="宋体" pitchFamily="2" charset="-122"/>
              </a:rPr>
              <a:t>1  2  4  6  9  10  11  15  ……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84312" y="5639903"/>
            <a:ext cx="8153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程序见 </a:t>
            </a:r>
            <a:r>
              <a:rPr lang="zh-CN" altLang="en-US" dirty="0">
                <a:solidFill>
                  <a:schemeClr val="tx2"/>
                </a:solidFill>
              </a:rPr>
              <a:t>“第</a:t>
            </a:r>
            <a:r>
              <a:rPr lang="en-US" altLang="zh-CN" dirty="0">
                <a:solidFill>
                  <a:schemeClr val="tx2"/>
                </a:solidFill>
              </a:rPr>
              <a:t>14</a:t>
            </a:r>
            <a:r>
              <a:rPr lang="zh-CN" altLang="en-US" dirty="0">
                <a:solidFill>
                  <a:schemeClr val="tx2"/>
                </a:solidFill>
              </a:rPr>
              <a:t>章 输入输出流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例子</a:t>
            </a:r>
            <a:r>
              <a:rPr lang="en-US" altLang="zh-CN" dirty="0" smtClean="0">
                <a:solidFill>
                  <a:schemeClr val="tx2"/>
                </a:solidFill>
              </a:rPr>
              <a:t>).</a:t>
            </a:r>
            <a:r>
              <a:rPr lang="en-US" altLang="zh-CN" dirty="0" err="1" smtClean="0">
                <a:solidFill>
                  <a:schemeClr val="tx2"/>
                </a:solidFill>
              </a:rPr>
              <a:t>docx</a:t>
            </a:r>
            <a:r>
              <a:rPr lang="en-US" altLang="zh-CN" dirty="0" smtClean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rgbClr val="CC3300"/>
                </a:solidFill>
              </a:rPr>
              <a:t>或教材。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51520" y="476672"/>
            <a:ext cx="89154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14.25  </a:t>
            </a:r>
            <a:r>
              <a:rPr lang="zh-CN" altLang="en-US" dirty="0">
                <a:solidFill>
                  <a:srgbClr val="000000"/>
                </a:solidFill>
              </a:rPr>
              <a:t>从键盘输入若干学生的信息，写入二进制文件，再从该二进制文件中读出学生的信息，输出到屏幕上。</a:t>
            </a:r>
            <a:r>
              <a:rPr lang="zh-CN" altLang="en-US" dirty="0"/>
              <a:t> 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556320" y="1771655"/>
            <a:ext cx="8077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程序见 </a:t>
            </a:r>
            <a:r>
              <a:rPr lang="zh-CN" altLang="en-US" dirty="0">
                <a:solidFill>
                  <a:schemeClr val="tx2"/>
                </a:solidFill>
              </a:rPr>
              <a:t>“第</a:t>
            </a:r>
            <a:r>
              <a:rPr lang="en-US" altLang="zh-CN" dirty="0">
                <a:solidFill>
                  <a:schemeClr val="tx2"/>
                </a:solidFill>
              </a:rPr>
              <a:t>14</a:t>
            </a:r>
            <a:r>
              <a:rPr lang="zh-CN" altLang="en-US" dirty="0">
                <a:solidFill>
                  <a:schemeClr val="tx2"/>
                </a:solidFill>
              </a:rPr>
              <a:t>章 输入输出流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例子</a:t>
            </a:r>
            <a:r>
              <a:rPr lang="en-US" altLang="zh-CN" dirty="0" smtClean="0">
                <a:solidFill>
                  <a:schemeClr val="tx2"/>
                </a:solidFill>
              </a:rPr>
              <a:t>).</a:t>
            </a:r>
            <a:r>
              <a:rPr lang="en-US" altLang="zh-CN" dirty="0" err="1" smtClean="0">
                <a:solidFill>
                  <a:schemeClr val="tx2"/>
                </a:solidFill>
              </a:rPr>
              <a:t>docx</a:t>
            </a:r>
            <a:r>
              <a:rPr lang="en-US" altLang="zh-CN" dirty="0" smtClean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rgbClr val="CC3300"/>
                </a:solidFill>
              </a:rPr>
              <a:t>或教材。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77837" grpId="0" autoUpdateAnimBg="0"/>
      <p:bldP spid="77838" grpId="0" animBg="1" autoUpdateAnimBg="0"/>
      <p:bldP spid="77839" grpId="0" autoUpdateAnimBg="0"/>
      <p:bldP spid="778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026"/>
          <p:cNvSpPr txBox="1">
            <a:spLocks noChangeArrowheads="1"/>
          </p:cNvSpPr>
          <p:nvPr/>
        </p:nvSpPr>
        <p:spPr bwMode="auto">
          <a:xfrm>
            <a:off x="293688" y="225425"/>
            <a:ext cx="7859712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整数 </a:t>
            </a:r>
            <a:r>
              <a:rPr lang="en-US" altLang="zh-CN">
                <a:solidFill>
                  <a:srgbClr val="0000FF"/>
                </a:solidFill>
              </a:rPr>
              <a:t>12345</a:t>
            </a:r>
          </a:p>
          <a:p>
            <a:pPr eaLnBrk="1" hangingPunct="1"/>
            <a:r>
              <a:rPr lang="en-US" altLang="zh-CN"/>
              <a:t>      </a:t>
            </a:r>
            <a:r>
              <a:rPr lang="zh-CN" altLang="en-US"/>
              <a:t>若存于文本文件中，占 </a:t>
            </a:r>
            <a:r>
              <a:rPr lang="en-US" altLang="zh-CN"/>
              <a:t>5 </a:t>
            </a:r>
            <a:r>
              <a:rPr lang="zh-CN" altLang="en-US"/>
              <a:t>个字节，</a:t>
            </a:r>
          </a:p>
          <a:p>
            <a:pPr eaLnBrk="1" hangingPunct="1"/>
            <a:r>
              <a:rPr lang="zh-CN" altLang="en-US"/>
              <a:t>            </a:t>
            </a:r>
            <a:r>
              <a:rPr lang="zh-CN" altLang="en-US">
                <a:solidFill>
                  <a:srgbClr val="A50021"/>
                </a:solidFill>
              </a:rPr>
              <a:t>即存放 </a:t>
            </a:r>
            <a:r>
              <a:rPr lang="en-US" altLang="zh-CN">
                <a:solidFill>
                  <a:srgbClr val="A50021"/>
                </a:solidFill>
              </a:rPr>
              <a:t>5 </a:t>
            </a:r>
            <a:r>
              <a:rPr lang="zh-CN" altLang="en-US">
                <a:solidFill>
                  <a:srgbClr val="A50021"/>
                </a:solidFill>
              </a:rPr>
              <a:t>个 </a:t>
            </a:r>
            <a:r>
              <a:rPr lang="en-US" altLang="zh-CN">
                <a:solidFill>
                  <a:srgbClr val="A50021"/>
                </a:solidFill>
              </a:rPr>
              <a:t>ASCII </a:t>
            </a:r>
            <a:r>
              <a:rPr lang="zh-CN" altLang="en-US">
                <a:solidFill>
                  <a:srgbClr val="A50021"/>
                </a:solidFill>
              </a:rPr>
              <a:t>字符（看成字符串）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若存于二进制文件中，占 </a:t>
            </a:r>
            <a:r>
              <a:rPr lang="en-US" altLang="zh-CN"/>
              <a:t>4 </a:t>
            </a:r>
            <a:r>
              <a:rPr lang="zh-CN" altLang="en-US"/>
              <a:t>个字节，内存映象</a:t>
            </a:r>
          </a:p>
          <a:p>
            <a:pPr eaLnBrk="1" hangingPunct="1"/>
            <a:r>
              <a:rPr lang="zh-CN" altLang="en-US"/>
              <a:t>            </a:t>
            </a:r>
            <a:r>
              <a:rPr lang="zh-CN" altLang="en-US">
                <a:solidFill>
                  <a:srgbClr val="A50021"/>
                </a:solidFill>
              </a:rPr>
              <a:t>因为一个整数在内存中占 </a:t>
            </a:r>
            <a:r>
              <a:rPr lang="en-US" altLang="zh-CN">
                <a:solidFill>
                  <a:srgbClr val="A50021"/>
                </a:solidFill>
              </a:rPr>
              <a:t>4 </a:t>
            </a:r>
            <a:r>
              <a:rPr lang="zh-CN" altLang="en-US">
                <a:solidFill>
                  <a:srgbClr val="A50021"/>
                </a:solidFill>
              </a:rPr>
              <a:t>个字节</a:t>
            </a:r>
          </a:p>
        </p:txBody>
      </p:sp>
      <p:sp>
        <p:nvSpPr>
          <p:cNvPr id="96260" name="Text Box 1028"/>
          <p:cNvSpPr txBox="1">
            <a:spLocks noChangeArrowheads="1"/>
          </p:cNvSpPr>
          <p:nvPr/>
        </p:nvSpPr>
        <p:spPr bwMode="auto">
          <a:xfrm>
            <a:off x="533400" y="4692650"/>
            <a:ext cx="673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一个</a:t>
            </a:r>
            <a:r>
              <a:rPr lang="zh-CN" altLang="en-US">
                <a:solidFill>
                  <a:srgbClr val="CC0000"/>
                </a:solidFill>
              </a:rPr>
              <a:t>逻辑设备</a:t>
            </a:r>
            <a:r>
              <a:rPr lang="zh-CN" altLang="en-US"/>
              <a:t>对应一个</a:t>
            </a:r>
            <a:r>
              <a:rPr lang="zh-CN" altLang="en-US">
                <a:solidFill>
                  <a:srgbClr val="CC0000"/>
                </a:solidFill>
              </a:rPr>
              <a:t>文件</a:t>
            </a:r>
            <a:r>
              <a:rPr lang="zh-CN" altLang="en-US"/>
              <a:t>，“</a:t>
            </a:r>
            <a:r>
              <a:rPr lang="zh-CN" altLang="en-US">
                <a:solidFill>
                  <a:srgbClr val="CC0000"/>
                </a:solidFill>
              </a:rPr>
              <a:t>文件</a:t>
            </a:r>
            <a:r>
              <a:rPr lang="zh-CN" altLang="en-US"/>
              <a:t>”指</a:t>
            </a:r>
            <a:r>
              <a:rPr lang="en-US" altLang="zh-CN"/>
              <a:t>:</a:t>
            </a:r>
          </a:p>
        </p:txBody>
      </p:sp>
      <p:sp>
        <p:nvSpPr>
          <p:cNvPr id="96261" name="Text Box 1029"/>
          <p:cNvSpPr txBox="1">
            <a:spLocks noChangeArrowheads="1"/>
          </p:cNvSpPr>
          <p:nvPr/>
        </p:nvSpPr>
        <p:spPr bwMode="auto">
          <a:xfrm>
            <a:off x="533400" y="522605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磁盘文件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设备文件</a:t>
            </a:r>
            <a:r>
              <a:rPr lang="en-US" altLang="zh-CN"/>
              <a:t>(</a:t>
            </a:r>
            <a:r>
              <a:rPr lang="zh-CN" altLang="en-US"/>
              <a:t>如键盘、显示器、打印机等</a:t>
            </a:r>
            <a:r>
              <a:rPr lang="en-US" altLang="zh-CN"/>
              <a:t>)</a:t>
            </a:r>
          </a:p>
        </p:txBody>
      </p:sp>
      <p:sp>
        <p:nvSpPr>
          <p:cNvPr id="96262" name="Text Box 1030"/>
          <p:cNvSpPr txBox="1">
            <a:spLocks noChangeArrowheads="1"/>
          </p:cNvSpPr>
          <p:nvPr/>
        </p:nvSpPr>
        <p:spPr bwMode="auto">
          <a:xfrm>
            <a:off x="304800" y="3124200"/>
            <a:ext cx="8610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数据文件</a:t>
            </a:r>
            <a:r>
              <a:rPr lang="zh-CN" altLang="en-US"/>
              <a:t>用于存放信息：</a:t>
            </a:r>
          </a:p>
          <a:p>
            <a:pPr eaLnBrk="1" hangingPunct="1"/>
            <a:r>
              <a:rPr lang="zh-CN" altLang="en-US"/>
              <a:t>                存放</a:t>
            </a:r>
            <a:r>
              <a:rPr lang="en-US" altLang="zh-CN"/>
              <a:t>ASCII</a:t>
            </a:r>
            <a:r>
              <a:rPr lang="zh-CN" altLang="en-US"/>
              <a:t>字符的文件称为</a:t>
            </a:r>
            <a:r>
              <a:rPr lang="zh-CN" altLang="en-US">
                <a:solidFill>
                  <a:srgbClr val="0000FF"/>
                </a:solidFill>
              </a:rPr>
              <a:t>文本文件。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                </a:t>
            </a:r>
            <a:r>
              <a:rPr lang="zh-CN" altLang="en-US"/>
              <a:t>存放二进制数据的文件称为</a:t>
            </a:r>
            <a:r>
              <a:rPr lang="zh-CN" altLang="en-US">
                <a:solidFill>
                  <a:srgbClr val="0000FF"/>
                </a:solidFill>
              </a:rPr>
              <a:t>二进制文件。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utoUpdateAnimBg="0"/>
      <p:bldP spid="9626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166688"/>
            <a:ext cx="348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14.7  </a:t>
            </a:r>
            <a:r>
              <a:rPr lang="zh-CN" altLang="en-US">
                <a:solidFill>
                  <a:srgbClr val="CC0000"/>
                </a:solidFill>
              </a:rPr>
              <a:t>文件的随机访问</a:t>
            </a:r>
          </a:p>
        </p:txBody>
      </p:sp>
      <p:grpSp>
        <p:nvGrpSpPr>
          <p:cNvPr id="53251" name="Group 17"/>
          <p:cNvGrpSpPr>
            <a:grpSpLocks/>
          </p:cNvGrpSpPr>
          <p:nvPr/>
        </p:nvGrpSpPr>
        <p:grpSpPr bwMode="auto">
          <a:xfrm>
            <a:off x="5881688" y="1198563"/>
            <a:ext cx="1524000" cy="4953000"/>
            <a:chOff x="2784" y="864"/>
            <a:chExt cx="960" cy="3120"/>
          </a:xfrm>
        </p:grpSpPr>
        <p:sp>
          <p:nvSpPr>
            <p:cNvPr id="53262" name="Rectangle 6"/>
            <p:cNvSpPr>
              <a:spLocks noChangeArrowheads="1"/>
            </p:cNvSpPr>
            <p:nvPr/>
          </p:nvSpPr>
          <p:spPr bwMode="auto">
            <a:xfrm>
              <a:off x="2784" y="864"/>
              <a:ext cx="960" cy="3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3" name="Line 7"/>
            <p:cNvSpPr>
              <a:spLocks noChangeShapeType="1"/>
            </p:cNvSpPr>
            <p:nvPr/>
          </p:nvSpPr>
          <p:spPr bwMode="auto">
            <a:xfrm>
              <a:off x="2784" y="10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4" name="Line 8"/>
            <p:cNvSpPr>
              <a:spLocks noChangeShapeType="1"/>
            </p:cNvSpPr>
            <p:nvPr/>
          </p:nvSpPr>
          <p:spPr bwMode="auto">
            <a:xfrm>
              <a:off x="2784" y="124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5" name="Line 9"/>
            <p:cNvSpPr>
              <a:spLocks noChangeShapeType="1"/>
            </p:cNvSpPr>
            <p:nvPr/>
          </p:nvSpPr>
          <p:spPr bwMode="auto">
            <a:xfrm>
              <a:off x="2784" y="144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6" name="Line 10"/>
            <p:cNvSpPr>
              <a:spLocks noChangeShapeType="1"/>
            </p:cNvSpPr>
            <p:nvPr/>
          </p:nvSpPr>
          <p:spPr bwMode="auto">
            <a:xfrm>
              <a:off x="2784" y="163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7" name="Line 11"/>
            <p:cNvSpPr>
              <a:spLocks noChangeShapeType="1"/>
            </p:cNvSpPr>
            <p:nvPr/>
          </p:nvSpPr>
          <p:spPr bwMode="auto">
            <a:xfrm>
              <a:off x="2784" y="182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8" name="Line 12"/>
            <p:cNvSpPr>
              <a:spLocks noChangeShapeType="1"/>
            </p:cNvSpPr>
            <p:nvPr/>
          </p:nvSpPr>
          <p:spPr bwMode="auto">
            <a:xfrm>
              <a:off x="2784" y="20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9" name="Line 13"/>
            <p:cNvSpPr>
              <a:spLocks noChangeShapeType="1"/>
            </p:cNvSpPr>
            <p:nvPr/>
          </p:nvSpPr>
          <p:spPr bwMode="auto">
            <a:xfrm>
              <a:off x="2784" y="360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0" name="Line 14"/>
            <p:cNvSpPr>
              <a:spLocks noChangeShapeType="1"/>
            </p:cNvSpPr>
            <p:nvPr/>
          </p:nvSpPr>
          <p:spPr bwMode="auto">
            <a:xfrm>
              <a:off x="2784" y="379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1" name="Text Box 15"/>
            <p:cNvSpPr txBox="1">
              <a:spLocks noChangeArrowheads="1"/>
            </p:cNvSpPr>
            <p:nvPr/>
          </p:nvSpPr>
          <p:spPr bwMode="auto">
            <a:xfrm>
              <a:off x="3015" y="2538"/>
              <a:ext cx="4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......</a:t>
              </a:r>
            </a:p>
          </p:txBody>
        </p:sp>
      </p:grpSp>
      <p:sp>
        <p:nvSpPr>
          <p:cNvPr id="53252" name="Text Box 16"/>
          <p:cNvSpPr txBox="1">
            <a:spLocks noChangeArrowheads="1"/>
          </p:cNvSpPr>
          <p:nvPr/>
        </p:nvSpPr>
        <p:spPr bwMode="auto">
          <a:xfrm>
            <a:off x="5957888" y="762000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文件内容</a:t>
            </a:r>
            <a:endParaRPr lang="zh-CN" altLang="en-US"/>
          </a:p>
        </p:txBody>
      </p: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2909888" y="969963"/>
            <a:ext cx="2895600" cy="457200"/>
            <a:chOff x="864" y="1669"/>
            <a:chExt cx="1824" cy="288"/>
          </a:xfrm>
        </p:grpSpPr>
        <p:sp>
          <p:nvSpPr>
            <p:cNvPr id="53260" name="Line 18"/>
            <p:cNvSpPr>
              <a:spLocks noChangeShapeType="1"/>
            </p:cNvSpPr>
            <p:nvPr/>
          </p:nvSpPr>
          <p:spPr bwMode="auto">
            <a:xfrm>
              <a:off x="2112" y="182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1" name="Text Box 19"/>
            <p:cNvSpPr txBox="1">
              <a:spLocks noChangeArrowheads="1"/>
            </p:cNvSpPr>
            <p:nvPr/>
          </p:nvSpPr>
          <p:spPr bwMode="auto">
            <a:xfrm>
              <a:off x="864" y="1669"/>
              <a:ext cx="1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读写位置指针</a:t>
              </a:r>
              <a:endParaRPr lang="zh-CN" altLang="en-US"/>
            </a:p>
          </p:txBody>
        </p:sp>
      </p:grp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2057400" y="1600200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读写数据后自动移动</a:t>
            </a:r>
          </a:p>
        </p:txBody>
      </p: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2909888" y="2189163"/>
            <a:ext cx="2895600" cy="457200"/>
            <a:chOff x="864" y="1669"/>
            <a:chExt cx="1824" cy="288"/>
          </a:xfrm>
        </p:grpSpPr>
        <p:sp>
          <p:nvSpPr>
            <p:cNvPr id="53258" name="Line 26"/>
            <p:cNvSpPr>
              <a:spLocks noChangeShapeType="1"/>
            </p:cNvSpPr>
            <p:nvPr/>
          </p:nvSpPr>
          <p:spPr bwMode="auto">
            <a:xfrm>
              <a:off x="2112" y="182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9" name="Text Box 27"/>
            <p:cNvSpPr txBox="1">
              <a:spLocks noChangeArrowheads="1"/>
            </p:cNvSpPr>
            <p:nvPr/>
          </p:nvSpPr>
          <p:spPr bwMode="auto">
            <a:xfrm>
              <a:off x="864" y="1669"/>
              <a:ext cx="1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读写位置指针</a:t>
              </a:r>
              <a:endParaRPr lang="zh-CN" altLang="en-US"/>
            </a:p>
          </p:txBody>
        </p:sp>
      </p:grp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609600" y="3298825"/>
            <a:ext cx="4467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istream</a:t>
            </a:r>
            <a:r>
              <a:rPr lang="zh-CN" altLang="en-US"/>
              <a:t>类和</a:t>
            </a:r>
            <a:r>
              <a:rPr lang="en-US" altLang="zh-CN"/>
              <a:t>ostream</a:t>
            </a:r>
            <a:r>
              <a:rPr lang="zh-CN" altLang="en-US"/>
              <a:t>类</a:t>
            </a:r>
          </a:p>
          <a:p>
            <a:pPr eaLnBrk="1" hangingPunct="1"/>
            <a:r>
              <a:rPr lang="zh-CN" altLang="en-US"/>
              <a:t>提供成员函数 ，</a:t>
            </a:r>
          </a:p>
          <a:p>
            <a:pPr eaLnBrk="1" hangingPunct="1"/>
            <a:r>
              <a:rPr lang="zh-CN" altLang="en-US"/>
              <a:t>控制读写位置指针的移动，</a:t>
            </a:r>
          </a:p>
          <a:p>
            <a:pPr eaLnBrk="1" hangingPunct="1"/>
            <a:r>
              <a:rPr lang="zh-CN" altLang="en-US"/>
              <a:t>实现文件的随机读写。</a:t>
            </a:r>
          </a:p>
        </p:txBody>
      </p:sp>
      <p:sp>
        <p:nvSpPr>
          <p:cNvPr id="53257" name="Text Box 32"/>
          <p:cNvSpPr txBox="1">
            <a:spLocks noChangeArrowheads="1"/>
          </p:cNvSpPr>
          <p:nvPr/>
        </p:nvSpPr>
        <p:spPr bwMode="auto">
          <a:xfrm>
            <a:off x="381000" y="914400"/>
            <a:ext cx="268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文件刚打开时：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6" grpId="0" autoUpdateAnimBg="0"/>
      <p:bldP spid="7990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76200" y="193675"/>
            <a:ext cx="8991600" cy="3081338"/>
            <a:chOff x="144" y="898"/>
            <a:chExt cx="5328" cy="1941"/>
          </a:xfrm>
        </p:grpSpPr>
        <p:sp>
          <p:nvSpPr>
            <p:cNvPr id="54278" name="Text Box 3"/>
            <p:cNvSpPr txBox="1">
              <a:spLocks noChangeArrowheads="1"/>
            </p:cNvSpPr>
            <p:nvPr/>
          </p:nvSpPr>
          <p:spPr bwMode="auto">
            <a:xfrm>
              <a:off x="240" y="898"/>
              <a:ext cx="517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CC0000"/>
                  </a:solidFill>
                </a:rPr>
                <a:t>控制读写位置指针的成员函数：</a:t>
              </a:r>
              <a:endParaRPr lang="zh-CN" altLang="en-US" dirty="0"/>
            </a:p>
            <a:p>
              <a:pPr eaLnBrk="1" hangingPunct="1"/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seekg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pos_type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seekg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off_type</a:t>
              </a:r>
              <a:r>
                <a:rPr lang="en-US" altLang="zh-CN" dirty="0">
                  <a:solidFill>
                    <a:srgbClr val="FF0000"/>
                  </a:solidFill>
                </a:rPr>
                <a:t>, </a:t>
              </a:r>
              <a:r>
                <a:rPr lang="en-US" altLang="zh-CN" dirty="0" err="1">
                  <a:solidFill>
                    <a:srgbClr val="FF0000"/>
                  </a:solidFill>
                </a:rPr>
                <a:t>ios_base</a:t>
              </a:r>
              <a:r>
                <a:rPr lang="en-US" altLang="zh-CN" dirty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pos_type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tellg</a:t>
              </a:r>
              <a:r>
                <a:rPr lang="en-US" altLang="zh-CN" dirty="0"/>
                <a:t>()</a:t>
              </a:r>
            </a:p>
            <a:p>
              <a:pPr eaLnBrk="1" hangingPunct="1"/>
              <a:r>
                <a:rPr lang="en-US" altLang="zh-CN" dirty="0" err="1"/>
                <a:t>ostream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seekp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pos_type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ostream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seekp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off_type</a:t>
              </a:r>
              <a:r>
                <a:rPr lang="en-US" altLang="zh-CN" dirty="0">
                  <a:solidFill>
                    <a:srgbClr val="FF0000"/>
                  </a:solidFill>
                </a:rPr>
                <a:t>, </a:t>
              </a:r>
              <a:r>
                <a:rPr lang="en-US" altLang="zh-CN" dirty="0" err="1">
                  <a:solidFill>
                    <a:srgbClr val="FF0000"/>
                  </a:solidFill>
                </a:rPr>
                <a:t>ios_base</a:t>
              </a:r>
              <a:r>
                <a:rPr lang="en-US" altLang="zh-CN" dirty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pos_type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tellp</a:t>
              </a:r>
              <a:r>
                <a:rPr lang="en-US" altLang="zh-CN" dirty="0"/>
                <a:t>()</a:t>
              </a:r>
            </a:p>
          </p:txBody>
        </p:sp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>
              <a:off x="144" y="201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990600" y="3352800"/>
            <a:ext cx="4741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前三个：适用于输入文件 </a:t>
            </a: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/>
              <a:t>et </a:t>
            </a:r>
          </a:p>
          <a:p>
            <a:pPr eaLnBrk="1" hangingPunct="1"/>
            <a:r>
              <a:rPr lang="zh-CN" altLang="en-US"/>
              <a:t>后三个：适用于输出文件 </a:t>
            </a:r>
            <a:r>
              <a:rPr lang="en-US" altLang="zh-CN">
                <a:solidFill>
                  <a:srgbClr val="0000FF"/>
                </a:solidFill>
              </a:rPr>
              <a:t>p</a:t>
            </a:r>
            <a:r>
              <a:rPr lang="en-US" altLang="zh-CN"/>
              <a:t>ut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1066800" y="4343400"/>
            <a:ext cx="643180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其中</a:t>
            </a:r>
            <a:r>
              <a:rPr lang="en-US" altLang="zh-CN" dirty="0">
                <a:solidFill>
                  <a:srgbClr val="CC0000"/>
                </a:solidFill>
              </a:rPr>
              <a:t>: </a:t>
            </a:r>
            <a:r>
              <a:rPr lang="zh-CN" altLang="en-US" dirty="0">
                <a:solidFill>
                  <a:srgbClr val="CC0000"/>
                </a:solidFill>
              </a:rPr>
              <a:t>在 </a:t>
            </a:r>
            <a:r>
              <a:rPr lang="en-US" altLang="zh-CN" dirty="0" err="1">
                <a:solidFill>
                  <a:srgbClr val="CC0000"/>
                </a:solidFill>
              </a:rPr>
              <a:t>ios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  <a:r>
              <a:rPr lang="zh-CN" altLang="en-US" dirty="0">
                <a:solidFill>
                  <a:srgbClr val="CC0000"/>
                </a:solidFill>
              </a:rPr>
              <a:t>类中定义</a:t>
            </a:r>
          </a:p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 </a:t>
            </a:r>
            <a:r>
              <a:rPr lang="zh-CN" altLang="en-US" dirty="0"/>
              <a:t>    </a:t>
            </a:r>
            <a:r>
              <a:rPr lang="en-US" altLang="zh-CN" dirty="0" err="1"/>
              <a:t>typedef</a:t>
            </a:r>
            <a:r>
              <a:rPr lang="en-US" altLang="zh-CN" dirty="0"/>
              <a:t>   long  </a:t>
            </a:r>
            <a:r>
              <a:rPr lang="en-US" altLang="zh-CN" dirty="0" err="1" smtClean="0"/>
              <a:t>off_type</a:t>
            </a:r>
            <a:r>
              <a:rPr lang="en-US" altLang="zh-CN" dirty="0" smtClean="0"/>
              <a:t>;     </a:t>
            </a:r>
            <a:r>
              <a:rPr lang="en-US" altLang="zh-CN" dirty="0">
                <a:solidFill>
                  <a:srgbClr val="0000FF"/>
                </a:solidFill>
              </a:rPr>
              <a:t>//offset</a:t>
            </a:r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dirty="0" err="1"/>
              <a:t>typedef</a:t>
            </a:r>
            <a:r>
              <a:rPr lang="en-US" altLang="zh-CN" dirty="0"/>
              <a:t>   long  </a:t>
            </a:r>
            <a:r>
              <a:rPr lang="en-US" altLang="zh-CN" dirty="0" err="1"/>
              <a:t>pos_type</a:t>
            </a:r>
            <a:r>
              <a:rPr lang="en-US" altLang="zh-CN" dirty="0"/>
              <a:t>;     </a:t>
            </a:r>
            <a:r>
              <a:rPr lang="en-US" altLang="zh-CN" dirty="0">
                <a:solidFill>
                  <a:srgbClr val="0000FF"/>
                </a:solidFill>
              </a:rPr>
              <a:t>//position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81000" y="5867400"/>
            <a:ext cx="79018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所以</a:t>
            </a:r>
            <a:r>
              <a:rPr lang="en-US" altLang="zh-CN" dirty="0">
                <a:solidFill>
                  <a:srgbClr val="CC0000"/>
                </a:solidFill>
              </a:rPr>
              <a:t>, </a:t>
            </a:r>
            <a:r>
              <a:rPr lang="zh-CN" altLang="en-US" dirty="0">
                <a:solidFill>
                  <a:srgbClr val="CC0000"/>
                </a:solidFill>
              </a:rPr>
              <a:t>本质上</a:t>
            </a:r>
            <a:r>
              <a:rPr lang="en-US" altLang="zh-CN" dirty="0">
                <a:solidFill>
                  <a:srgbClr val="CC0000"/>
                </a:solidFill>
              </a:rPr>
              <a:t>, </a:t>
            </a:r>
            <a:r>
              <a:rPr lang="en-US" altLang="zh-CN" dirty="0" err="1" smtClean="0"/>
              <a:t>pos_type</a:t>
            </a:r>
            <a:r>
              <a:rPr lang="en-US" altLang="zh-CN" dirty="0" smtClean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off_type</a:t>
            </a:r>
            <a:r>
              <a:rPr lang="en-US" altLang="zh-CN" dirty="0" smtClean="0"/>
              <a:t> </a:t>
            </a:r>
            <a:r>
              <a:rPr lang="zh-CN" altLang="en-US" dirty="0"/>
              <a:t>就是</a:t>
            </a:r>
            <a:r>
              <a:rPr lang="en-US" altLang="zh-CN" dirty="0"/>
              <a:t>long </a:t>
            </a:r>
            <a:r>
              <a:rPr lang="zh-CN" altLang="en-US" dirty="0"/>
              <a:t>类型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autoUpdateAnimBg="0"/>
      <p:bldP spid="80906" grpId="0" autoUpdateAnimBg="0"/>
      <p:bldP spid="809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76200" y="193675"/>
            <a:ext cx="8991600" cy="3081338"/>
            <a:chOff x="144" y="898"/>
            <a:chExt cx="5328" cy="1941"/>
          </a:xfrm>
        </p:grpSpPr>
        <p:sp>
          <p:nvSpPr>
            <p:cNvPr id="54278" name="Text Box 3"/>
            <p:cNvSpPr txBox="1">
              <a:spLocks noChangeArrowheads="1"/>
            </p:cNvSpPr>
            <p:nvPr/>
          </p:nvSpPr>
          <p:spPr bwMode="auto">
            <a:xfrm>
              <a:off x="240" y="898"/>
              <a:ext cx="517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CC0000"/>
                  </a:solidFill>
                </a:rPr>
                <a:t>控制读写位置指针的成员函数：</a:t>
              </a:r>
              <a:endParaRPr lang="zh-CN" altLang="en-US" dirty="0"/>
            </a:p>
            <a:p>
              <a:pPr eaLnBrk="1" hangingPunct="1"/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seekg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pos_type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seekg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off_type</a:t>
              </a:r>
              <a:r>
                <a:rPr lang="en-US" altLang="zh-CN" dirty="0">
                  <a:solidFill>
                    <a:srgbClr val="FF0000"/>
                  </a:solidFill>
                </a:rPr>
                <a:t>, </a:t>
              </a:r>
              <a:r>
                <a:rPr lang="en-US" altLang="zh-CN" dirty="0" err="1">
                  <a:solidFill>
                    <a:srgbClr val="FF0000"/>
                  </a:solidFill>
                </a:rPr>
                <a:t>ios_base</a:t>
              </a:r>
              <a:r>
                <a:rPr lang="en-US" altLang="zh-CN" dirty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pos_type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tellg</a:t>
              </a:r>
              <a:r>
                <a:rPr lang="en-US" altLang="zh-CN" dirty="0"/>
                <a:t>()</a:t>
              </a:r>
            </a:p>
            <a:p>
              <a:pPr eaLnBrk="1" hangingPunct="1"/>
              <a:r>
                <a:rPr lang="en-US" altLang="zh-CN" dirty="0" err="1"/>
                <a:t>ostream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seekp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pos_type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ostream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seekp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off_type</a:t>
              </a:r>
              <a:r>
                <a:rPr lang="en-US" altLang="zh-CN" dirty="0">
                  <a:solidFill>
                    <a:srgbClr val="FF0000"/>
                  </a:solidFill>
                </a:rPr>
                <a:t>, </a:t>
              </a:r>
              <a:r>
                <a:rPr lang="en-US" altLang="zh-CN" dirty="0" err="1">
                  <a:solidFill>
                    <a:srgbClr val="FF0000"/>
                  </a:solidFill>
                </a:rPr>
                <a:t>ios_base</a:t>
              </a:r>
              <a:r>
                <a:rPr lang="en-US" altLang="zh-CN" dirty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pos_type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tellp</a:t>
              </a:r>
              <a:r>
                <a:rPr lang="en-US" altLang="zh-CN" dirty="0"/>
                <a:t>()</a:t>
              </a:r>
            </a:p>
          </p:txBody>
        </p:sp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>
              <a:off x="144" y="201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78416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3068" y="3429000"/>
            <a:ext cx="5045436" cy="463846"/>
          </a:xfrm>
          <a:prstGeom prst="rect">
            <a:avLst/>
          </a:prstGeom>
          <a:solidFill>
            <a:srgbClr val="FFFFDD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00"/>
                </a:solidFill>
              </a:rPr>
              <a:t>用于指定移动</a:t>
            </a:r>
            <a:r>
              <a:rPr lang="zh-CN" altLang="en-US" sz="2400" dirty="0" smtClean="0">
                <a:solidFill>
                  <a:srgbClr val="CC0000"/>
                </a:solidFill>
              </a:rPr>
              <a:t>文件指针</a:t>
            </a:r>
            <a:r>
              <a:rPr lang="zh-CN" altLang="en-US" sz="2400" dirty="0">
                <a:solidFill>
                  <a:srgbClr val="CC0000"/>
                </a:solidFill>
              </a:rPr>
              <a:t>时的参照点</a:t>
            </a:r>
            <a:r>
              <a:rPr lang="zh-CN" altLang="en-US" sz="2400" dirty="0" smtClean="0">
                <a:solidFill>
                  <a:srgbClr val="CC0000"/>
                </a:solidFill>
              </a:rPr>
              <a:t>。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851920" y="3753157"/>
            <a:ext cx="216024" cy="32733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086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76200" y="193675"/>
            <a:ext cx="8991600" cy="3081338"/>
            <a:chOff x="144" y="898"/>
            <a:chExt cx="5328" cy="1941"/>
          </a:xfrm>
        </p:grpSpPr>
        <p:sp>
          <p:nvSpPr>
            <p:cNvPr id="54278" name="Text Box 3"/>
            <p:cNvSpPr txBox="1">
              <a:spLocks noChangeArrowheads="1"/>
            </p:cNvSpPr>
            <p:nvPr/>
          </p:nvSpPr>
          <p:spPr bwMode="auto">
            <a:xfrm>
              <a:off x="240" y="898"/>
              <a:ext cx="517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CC0000"/>
                  </a:solidFill>
                </a:rPr>
                <a:t>控制读写位置指针的成员函数：</a:t>
              </a:r>
              <a:endParaRPr lang="zh-CN" altLang="en-US" dirty="0"/>
            </a:p>
            <a:p>
              <a:pPr eaLnBrk="1" hangingPunct="1"/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seekg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pos_type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istream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seekg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off_type</a:t>
              </a:r>
              <a:r>
                <a:rPr lang="en-US" altLang="zh-CN" dirty="0">
                  <a:solidFill>
                    <a:srgbClr val="FF0000"/>
                  </a:solidFill>
                </a:rPr>
                <a:t>, </a:t>
              </a:r>
              <a:r>
                <a:rPr lang="en-US" altLang="zh-CN" dirty="0" err="1">
                  <a:solidFill>
                    <a:srgbClr val="FF0000"/>
                  </a:solidFill>
                </a:rPr>
                <a:t>ios_base</a:t>
              </a:r>
              <a:r>
                <a:rPr lang="en-US" altLang="zh-CN" dirty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pos_type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istream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tellg</a:t>
              </a:r>
              <a:r>
                <a:rPr lang="en-US" altLang="zh-CN" dirty="0"/>
                <a:t>()</a:t>
              </a:r>
            </a:p>
            <a:p>
              <a:pPr eaLnBrk="1" hangingPunct="1"/>
              <a:r>
                <a:rPr lang="en-US" altLang="zh-CN" dirty="0" err="1"/>
                <a:t>ostream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seekp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pos_type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ostream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seekp</a:t>
              </a:r>
              <a:r>
                <a:rPr lang="en-US" altLang="zh-CN" dirty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off_type</a:t>
              </a:r>
              <a:r>
                <a:rPr lang="en-US" altLang="zh-CN" dirty="0">
                  <a:solidFill>
                    <a:srgbClr val="FF0000"/>
                  </a:solidFill>
                </a:rPr>
                <a:t>, </a:t>
              </a:r>
              <a:r>
                <a:rPr lang="en-US" altLang="zh-CN" dirty="0" err="1">
                  <a:solidFill>
                    <a:srgbClr val="FF0000"/>
                  </a:solidFill>
                </a:rPr>
                <a:t>ios_base</a:t>
              </a:r>
              <a:r>
                <a:rPr lang="en-US" altLang="zh-CN" dirty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en-US" altLang="zh-CN" dirty="0"/>
                <a:t>)</a:t>
              </a:r>
            </a:p>
            <a:p>
              <a:pPr eaLnBrk="1" hangingPunct="1"/>
              <a:r>
                <a:rPr lang="en-US" altLang="zh-CN" dirty="0" err="1"/>
                <a:t>pos_type</a:t>
              </a:r>
              <a:r>
                <a:rPr lang="en-US" altLang="zh-CN" dirty="0"/>
                <a:t> &amp; </a:t>
              </a:r>
              <a:r>
                <a:rPr lang="en-US" altLang="zh-CN" dirty="0" err="1"/>
                <a:t>ostream</a:t>
              </a:r>
              <a:r>
                <a:rPr lang="en-US" altLang="zh-CN" dirty="0"/>
                <a:t>::</a:t>
              </a:r>
              <a:r>
                <a:rPr lang="en-US" altLang="zh-CN" dirty="0" err="1">
                  <a:solidFill>
                    <a:srgbClr val="0000FF"/>
                  </a:solidFill>
                </a:rPr>
                <a:t>tellp</a:t>
              </a:r>
              <a:r>
                <a:rPr lang="en-US" altLang="zh-CN" dirty="0"/>
                <a:t>()</a:t>
              </a:r>
            </a:p>
          </p:txBody>
        </p:sp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>
              <a:off x="144" y="201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28600" y="1121047"/>
            <a:ext cx="7200902" cy="2855913"/>
            <a:chOff x="144" y="576"/>
            <a:chExt cx="4536" cy="1799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92" y="2044"/>
              <a:ext cx="4488" cy="331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表示将指针</a:t>
              </a:r>
              <a:r>
                <a:rPr lang="zh-CN" altLang="en-US" dirty="0">
                  <a:solidFill>
                    <a:srgbClr val="CC0000"/>
                  </a:solidFill>
                </a:rPr>
                <a:t>绝对移动</a:t>
              </a:r>
              <a:r>
                <a:rPr lang="zh-CN" altLang="en-US" dirty="0" smtClean="0"/>
                <a:t>到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参数指定的字节</a:t>
              </a:r>
              <a:r>
                <a:rPr lang="zh-CN" altLang="en-US" dirty="0">
                  <a:solidFill>
                    <a:schemeClr val="tx2"/>
                  </a:solidFill>
                </a:rPr>
                <a:t>处。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4" y="576"/>
              <a:ext cx="374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912" y="576"/>
              <a:ext cx="0" cy="144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228600" y="1578247"/>
            <a:ext cx="7924800" cy="3438525"/>
            <a:chOff x="144" y="864"/>
            <a:chExt cx="4992" cy="216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44" y="864"/>
              <a:ext cx="499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23" y="2428"/>
              <a:ext cx="4601" cy="602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按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ios_base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::</a:t>
              </a:r>
              <a:r>
                <a:rPr lang="en-US" altLang="zh-CN" dirty="0" err="1">
                  <a:solidFill>
                    <a:srgbClr val="FF0000"/>
                  </a:solidFill>
                </a:rPr>
                <a:t>seek_dir</a:t>
              </a:r>
              <a:r>
                <a:rPr lang="zh-CN" altLang="en-US" dirty="0"/>
                <a:t>指定的参照点位置，</a:t>
              </a:r>
            </a:p>
            <a:p>
              <a:pPr eaLnBrk="1" hangingPunct="1"/>
              <a:r>
                <a:rPr lang="zh-CN" altLang="en-US" dirty="0"/>
                <a:t>将指针相对</a:t>
              </a:r>
              <a:r>
                <a:rPr lang="zh-CN" altLang="en-US" dirty="0">
                  <a:solidFill>
                    <a:srgbClr val="CC0000"/>
                  </a:solidFill>
                </a:rPr>
                <a:t>移动</a:t>
              </a:r>
              <a:r>
                <a:rPr lang="zh-CN" altLang="en-US" dirty="0"/>
                <a:t>到</a:t>
              </a:r>
              <a:r>
                <a:rPr lang="en-US" altLang="en-US" dirty="0">
                  <a:solidFill>
                    <a:schemeClr val="tx2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第</a:t>
              </a:r>
              <a:r>
                <a:rPr lang="en-US" altLang="zh-CN" dirty="0" smtClean="0">
                  <a:solidFill>
                    <a:schemeClr val="tx2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个参数指定的字节</a:t>
              </a:r>
              <a:r>
                <a:rPr lang="zh-CN" altLang="en-US" dirty="0">
                  <a:solidFill>
                    <a:schemeClr val="tx2"/>
                  </a:solidFill>
                </a:rPr>
                <a:t>处。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008" y="864"/>
              <a:ext cx="0" cy="15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152400" y="1959247"/>
            <a:ext cx="8651875" cy="3808413"/>
            <a:chOff x="96" y="1104"/>
            <a:chExt cx="5450" cy="2399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96" y="1104"/>
              <a:ext cx="2832" cy="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28" y="3168"/>
              <a:ext cx="5018" cy="335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返回指针的当前位置</a:t>
              </a:r>
              <a:r>
                <a:rPr lang="en-US" altLang="zh-CN"/>
                <a:t>(</a:t>
              </a:r>
              <a:r>
                <a:rPr lang="zh-CN" altLang="en-US"/>
                <a:t>相对于文件开始的</a:t>
              </a:r>
              <a:r>
                <a:rPr lang="zh-CN" altLang="en-US">
                  <a:solidFill>
                    <a:schemeClr val="tx2"/>
                  </a:solidFill>
                </a:rPr>
                <a:t>字节数</a:t>
              </a:r>
              <a:r>
                <a:rPr lang="en-US" altLang="zh-CN">
                  <a:solidFill>
                    <a:schemeClr val="tx2"/>
                  </a:solidFill>
                </a:rPr>
                <a:t>)</a:t>
              </a:r>
              <a:r>
                <a:rPr lang="zh-CN" altLang="en-US">
                  <a:solidFill>
                    <a:schemeClr val="tx2"/>
                  </a:solidFill>
                </a:rPr>
                <a:t>。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248" y="1125"/>
              <a:ext cx="0" cy="204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914400" y="5949280"/>
            <a:ext cx="482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同理得出后三个函数的功能！</a:t>
            </a:r>
          </a:p>
        </p:txBody>
      </p:sp>
    </p:spTree>
    <p:extLst>
      <p:ext uri="{BB962C8B-B14F-4D97-AF65-F5344CB8AC3E}">
        <p14:creationId xmlns:p14="http://schemas.microsoft.com/office/powerpoint/2010/main" val="35669425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8"/>
          <p:cNvSpPr txBox="1">
            <a:spLocks noChangeArrowheads="1"/>
          </p:cNvSpPr>
          <p:nvPr/>
        </p:nvSpPr>
        <p:spPr bwMode="auto">
          <a:xfrm>
            <a:off x="76200" y="115888"/>
            <a:ext cx="8915400" cy="655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 smtClean="0">
                <a:solidFill>
                  <a:srgbClr val="CC0000"/>
                </a:solidFill>
              </a:rPr>
              <a:t>14.27  </a:t>
            </a:r>
            <a:r>
              <a:rPr lang="zh-CN" altLang="en-US" dirty="0" smtClean="0">
                <a:solidFill>
                  <a:srgbClr val="000000"/>
                </a:solidFill>
              </a:rPr>
              <a:t>文件</a:t>
            </a:r>
            <a:r>
              <a:rPr lang="zh-CN" altLang="en-US" dirty="0">
                <a:solidFill>
                  <a:srgbClr val="000000"/>
                </a:solidFill>
              </a:rPr>
              <a:t>的随机访问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 err="1" smtClean="0">
                <a:solidFill>
                  <a:srgbClr val="000000"/>
                </a:solidFill>
              </a:rPr>
              <a:t>Fibonnaci</a:t>
            </a:r>
            <a:r>
              <a:rPr lang="zh-CN" altLang="en-US" dirty="0">
                <a:solidFill>
                  <a:srgbClr val="000000"/>
                </a:solidFill>
              </a:rPr>
              <a:t>数列的前</a:t>
            </a:r>
            <a:r>
              <a:rPr lang="en-US" altLang="zh-CN" dirty="0">
                <a:solidFill>
                  <a:srgbClr val="000000"/>
                </a:solidFill>
              </a:rPr>
              <a:t>40</a:t>
            </a:r>
            <a:r>
              <a:rPr lang="zh-CN" altLang="en-US" dirty="0">
                <a:solidFill>
                  <a:srgbClr val="000000"/>
                </a:solidFill>
              </a:rPr>
              <a:t>项写入二进制文件</a:t>
            </a:r>
            <a:r>
              <a:rPr lang="en-US" altLang="zh-CN" dirty="0" err="1">
                <a:solidFill>
                  <a:srgbClr val="000000"/>
                </a:solidFill>
              </a:rPr>
              <a:t>fib.bin</a:t>
            </a:r>
            <a:r>
              <a:rPr lang="zh-CN" altLang="en-US" dirty="0">
                <a:solidFill>
                  <a:srgbClr val="000000"/>
                </a:solidFill>
              </a:rPr>
              <a:t>中，然后输出其中的奇数项，每行输出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个数。</a:t>
            </a:r>
            <a:r>
              <a:rPr lang="zh-CN" altLang="en-US" dirty="0">
                <a:solidFill>
                  <a:srgbClr val="CC0000"/>
                </a:solidFill>
              </a:rPr>
              <a:t>   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iostream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fstream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cstdlib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iomanip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algn="just" eaLnBrk="1" hangingPunct="1"/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main( )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{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fstream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iofile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 err="1">
                <a:solidFill>
                  <a:schemeClr val="accent2"/>
                </a:solidFill>
              </a:rPr>
              <a:t>fib.bin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in|ios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out|ios</a:t>
            </a:r>
            <a:r>
              <a:rPr lang="en-US" altLang="zh-CN" dirty="0">
                <a:solidFill>
                  <a:srgbClr val="FF0000"/>
                </a:solidFill>
              </a:rPr>
              <a:t>::binary</a:t>
            </a:r>
            <a:r>
              <a:rPr lang="en-US" altLang="zh-CN" dirty="0">
                <a:solidFill>
                  <a:srgbClr val="000000"/>
                </a:solidFill>
              </a:rPr>
              <a:t>);     	if(!</a:t>
            </a:r>
            <a:r>
              <a:rPr lang="en-US" altLang="zh-CN" dirty="0" err="1">
                <a:solidFill>
                  <a:srgbClr val="000000"/>
                </a:solidFill>
              </a:rPr>
              <a:t>iofile</a:t>
            </a:r>
            <a:r>
              <a:rPr lang="en-US" altLang="zh-CN" dirty="0">
                <a:solidFill>
                  <a:srgbClr val="000000"/>
                </a:solidFill>
              </a:rPr>
              <a:t>)    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{</a:t>
            </a: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&lt;&lt;"Can not open file: </a:t>
            </a:r>
            <a:r>
              <a:rPr lang="en-US" altLang="zh-CN" dirty="0" err="1">
                <a:solidFill>
                  <a:srgbClr val="000000"/>
                </a:solidFill>
              </a:rPr>
              <a:t>fib.bin</a:t>
            </a:r>
            <a:r>
              <a:rPr lang="en-US" altLang="zh-CN" dirty="0">
                <a:solidFill>
                  <a:srgbClr val="000000"/>
                </a:solidFill>
              </a:rPr>
              <a:t>"&lt;&lt;</a:t>
            </a:r>
            <a:r>
              <a:rPr lang="en-US" altLang="zh-CN" dirty="0" err="1">
                <a:solidFill>
                  <a:srgbClr val="000000"/>
                </a:solidFill>
              </a:rPr>
              <a:t>endl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	exit(1);           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例 </a:t>
            </a:r>
            <a:r>
              <a:rPr lang="en-US" altLang="zh-CN">
                <a:solidFill>
                  <a:srgbClr val="CC0000"/>
                </a:solidFill>
              </a:rPr>
              <a:t>14.29  </a:t>
            </a:r>
            <a:r>
              <a:rPr lang="zh-CN" altLang="en-US">
                <a:solidFill>
                  <a:srgbClr val="CC0000"/>
                </a:solidFill>
              </a:rPr>
              <a:t>续</a:t>
            </a:r>
            <a:r>
              <a:rPr lang="en-US" altLang="zh-CN">
                <a:solidFill>
                  <a:srgbClr val="CC0000"/>
                </a:solidFill>
              </a:rPr>
              <a:t>1</a:t>
            </a:r>
            <a:endParaRPr lang="en-US" altLang="zh-CN"/>
          </a:p>
          <a:p>
            <a:pPr eaLnBrk="1" hangingPunct="1"/>
            <a:r>
              <a:rPr lang="en-US" altLang="zh-CN"/>
              <a:t>  	 </a:t>
            </a:r>
            <a:r>
              <a:rPr lang="en-US" altLang="zh-CN">
                <a:solidFill>
                  <a:schemeClr val="accent2"/>
                </a:solidFill>
              </a:rPr>
              <a:t>streampos</a:t>
            </a:r>
            <a:r>
              <a:rPr lang="en-US" altLang="zh-CN">
                <a:solidFill>
                  <a:srgbClr val="000000"/>
                </a:solidFill>
              </a:rPr>
              <a:t> pos = </a:t>
            </a:r>
            <a:r>
              <a:rPr lang="en-US" altLang="zh-CN">
                <a:solidFill>
                  <a:srgbClr val="FF0000"/>
                </a:solidFill>
              </a:rPr>
              <a:t>iofile.tellp</a:t>
            </a:r>
            <a:r>
              <a:rPr lang="en-US" altLang="zh-CN">
                <a:solidFill>
                  <a:srgbClr val="000000"/>
                </a:solidFill>
              </a:rPr>
              <a:t>( );     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cout&lt;&lt;"Begin posi="&lt;&lt;pos&lt;&lt;endl;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int f1=1, f2=1;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for(int i=0; i&lt;20; i++)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{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	iofile.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</a:rPr>
              <a:t>(char*)&amp;f1</a:t>
            </a:r>
            <a:r>
              <a:rPr lang="en-US" altLang="zh-CN">
                <a:solidFill>
                  <a:srgbClr val="000000"/>
                </a:solidFill>
              </a:rPr>
              <a:t>, sizeof(int));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	iofile.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</a:rPr>
              <a:t>(char*)&amp;f2</a:t>
            </a:r>
            <a:r>
              <a:rPr lang="en-US" altLang="zh-CN">
                <a:solidFill>
                  <a:srgbClr val="000000"/>
                </a:solidFill>
              </a:rPr>
              <a:t>, sizeof(int));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	f1=f1+f2;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	f2=f2+f1;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}</a:t>
            </a:r>
            <a:endParaRPr lang="en-US" altLang="zh-CN"/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</a:rPr>
              <a:t>	pos=</a:t>
            </a:r>
            <a:r>
              <a:rPr lang="en-US" altLang="zh-CN">
                <a:solidFill>
                  <a:srgbClr val="FF0000"/>
                </a:solidFill>
              </a:rPr>
              <a:t>iofile.tellp( )</a:t>
            </a:r>
            <a:r>
              <a:rPr lang="en-US" altLang="zh-CN">
                <a:solidFill>
                  <a:srgbClr val="000000"/>
                </a:solidFill>
              </a:rPr>
              <a:t>;     </a:t>
            </a:r>
            <a:r>
              <a:rPr lang="en-US" altLang="zh-CN">
                <a:solidFill>
                  <a:srgbClr val="0000FF"/>
                </a:solidFill>
              </a:rPr>
              <a:t>//</a:t>
            </a:r>
            <a:r>
              <a:rPr lang="zh-CN" altLang="en-US">
                <a:solidFill>
                  <a:srgbClr val="0000FF"/>
                </a:solidFill>
              </a:rPr>
              <a:t>获取当前位置</a:t>
            </a:r>
            <a:endParaRPr lang="zh-CN" altLang="en-US"/>
          </a:p>
          <a:p>
            <a:pPr algn="just" eaLnBrk="1" hangingPunct="1"/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cout&lt;&lt;"End posi="&lt;&lt;pos&lt;&lt;endl;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52400" y="0"/>
            <a:ext cx="8915400" cy="655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例 </a:t>
            </a:r>
            <a:r>
              <a:rPr lang="en-US" altLang="zh-CN" dirty="0">
                <a:solidFill>
                  <a:srgbClr val="CC0000"/>
                </a:solidFill>
              </a:rPr>
              <a:t>14.29  </a:t>
            </a:r>
            <a:r>
              <a:rPr lang="zh-CN" altLang="en-US" dirty="0">
                <a:solidFill>
                  <a:srgbClr val="CC0000"/>
                </a:solidFill>
              </a:rPr>
              <a:t>续</a:t>
            </a:r>
            <a:r>
              <a:rPr lang="en-US" altLang="zh-CN" dirty="0">
                <a:solidFill>
                  <a:srgbClr val="CC0000"/>
                </a:solidFill>
              </a:rPr>
              <a:t>2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CC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          </a:t>
            </a:r>
            <a:r>
              <a:rPr lang="en-US" altLang="zh-CN" dirty="0" err="1">
                <a:solidFill>
                  <a:srgbClr val="000000"/>
                </a:solidFill>
              </a:rPr>
              <a:t>iofile</a:t>
            </a:r>
            <a:r>
              <a:rPr lang="en-US" altLang="zh-CN" dirty="0" err="1">
                <a:solidFill>
                  <a:srgbClr val="FF0000"/>
                </a:solidFill>
              </a:rPr>
              <a:t>.seekp</a:t>
            </a:r>
            <a:r>
              <a:rPr lang="en-US" altLang="zh-CN" dirty="0">
                <a:solidFill>
                  <a:srgbClr val="000000"/>
                </a:solidFill>
              </a:rPr>
              <a:t>(0, 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::beg</a:t>
            </a:r>
            <a:r>
              <a:rPr lang="en-US" altLang="zh-CN" dirty="0">
                <a:solidFill>
                  <a:srgbClr val="000000"/>
                </a:solidFill>
              </a:rPr>
              <a:t>);   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               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将读写位置指针重新定位于文件起始位置 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for(i=0; i&lt;20; i++)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{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	</a:t>
            </a:r>
            <a:r>
              <a:rPr lang="en-US" altLang="zh-CN" dirty="0" err="1">
                <a:solidFill>
                  <a:srgbClr val="000000"/>
                </a:solidFill>
              </a:rPr>
              <a:t>iofile.</a:t>
            </a:r>
            <a:r>
              <a:rPr lang="en-US" altLang="zh-CN" dirty="0" err="1">
                <a:solidFill>
                  <a:srgbClr val="FF0000"/>
                </a:solidFill>
              </a:rPr>
              <a:t>read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(char*)&amp;f1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));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读入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 err="1">
                <a:solidFill>
                  <a:srgbClr val="000000"/>
                </a:solidFill>
              </a:rPr>
              <a:t>iofile.</a:t>
            </a:r>
            <a:r>
              <a:rPr lang="en-US" altLang="zh-CN" dirty="0" err="1">
                <a:solidFill>
                  <a:srgbClr val="FF0000"/>
                </a:solidFill>
              </a:rPr>
              <a:t>seekg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en-US" altLang="zh-CN" dirty="0" err="1">
                <a:solidFill>
                  <a:srgbClr val="FF0000"/>
                </a:solidFill>
              </a:rPr>
              <a:t>ios</a:t>
            </a:r>
            <a:r>
              <a:rPr lang="en-US" altLang="zh-CN" dirty="0">
                <a:solidFill>
                  <a:srgbClr val="FF0000"/>
                </a:solidFill>
              </a:rPr>
              <a:t>::cur</a:t>
            </a:r>
            <a:r>
              <a:rPr lang="en-US" altLang="zh-CN" dirty="0">
                <a:solidFill>
                  <a:srgbClr val="000000"/>
                </a:solidFill>
              </a:rPr>
              <a:t>);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移动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</a:rPr>
              <a:t>setw</a:t>
            </a:r>
            <a:r>
              <a:rPr lang="en-US" altLang="zh-CN" dirty="0">
                <a:solidFill>
                  <a:srgbClr val="000000"/>
                </a:solidFill>
              </a:rPr>
              <a:t>(10)&lt;&lt;f1;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	if((i+1</a:t>
            </a:r>
            <a:r>
              <a:rPr lang="en-US" altLang="zh-CN" dirty="0" smtClean="0">
                <a:solidFill>
                  <a:srgbClr val="000000"/>
                </a:solidFill>
              </a:rPr>
              <a:t>)%5==</a:t>
            </a:r>
            <a:r>
              <a:rPr lang="en-US" altLang="zh-CN" dirty="0">
                <a:solidFill>
                  <a:srgbClr val="000000"/>
                </a:solidFill>
              </a:rPr>
              <a:t>0)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</a:rPr>
              <a:t>endl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}</a:t>
            </a:r>
            <a:endParaRPr lang="en-US" altLang="zh-CN" dirty="0"/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iofile.close</a:t>
            </a:r>
            <a:r>
              <a:rPr lang="en-US" altLang="zh-CN" dirty="0">
                <a:solidFill>
                  <a:srgbClr val="000000"/>
                </a:solidFill>
              </a:rPr>
              <a:t>( );</a:t>
            </a:r>
            <a:endParaRPr lang="en-US" altLang="zh-CN" dirty="0"/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	return </a:t>
            </a:r>
            <a:r>
              <a:rPr lang="en-US" altLang="zh-CN" dirty="0">
                <a:solidFill>
                  <a:srgbClr val="000000"/>
                </a:solidFill>
              </a:rPr>
              <a:t>0;</a:t>
            </a: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endParaRPr lang="en-US" altLang="zh-CN" dirty="0"/>
          </a:p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前面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251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481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14.8    </a:t>
            </a:r>
            <a:r>
              <a:rPr lang="zh-CN" altLang="en-US">
                <a:solidFill>
                  <a:srgbClr val="CC0000"/>
                </a:solidFill>
              </a:rPr>
              <a:t>输入输出流的出错处理 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228600" y="3348038"/>
            <a:ext cx="8163110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600" dirty="0"/>
              <a:t>在 </a:t>
            </a:r>
            <a:r>
              <a:rPr lang="en-US" altLang="zh-CN" sz="2600" dirty="0" err="1"/>
              <a:t>ios_base</a:t>
            </a:r>
            <a:r>
              <a:rPr lang="en-US" altLang="zh-CN" sz="2600" dirty="0"/>
              <a:t> </a:t>
            </a:r>
            <a:r>
              <a:rPr lang="zh-CN" altLang="en-US" sz="2600" dirty="0"/>
              <a:t>类中定义了公有的枚举类型</a:t>
            </a:r>
            <a:r>
              <a:rPr lang="en-US" altLang="zh-CN" sz="2600" dirty="0"/>
              <a:t>_</a:t>
            </a:r>
            <a:r>
              <a:rPr lang="en-US" altLang="zh-CN" sz="2600" dirty="0" err="1"/>
              <a:t>Iostate</a:t>
            </a:r>
            <a:r>
              <a:rPr lang="zh-CN" altLang="en-US" sz="2600" dirty="0" smtClean="0"/>
              <a:t>，</a:t>
            </a:r>
            <a:endParaRPr lang="en-US" altLang="zh-CN" sz="2600" dirty="0" smtClean="0"/>
          </a:p>
          <a:p>
            <a:pPr eaLnBrk="1" hangingPunct="1"/>
            <a:r>
              <a:rPr lang="zh-CN" altLang="en-US" sz="2600" dirty="0" smtClean="0"/>
              <a:t>其</a:t>
            </a:r>
            <a:r>
              <a:rPr lang="zh-CN" altLang="en-US" sz="2600" dirty="0"/>
              <a:t>枚举常量如表</a:t>
            </a:r>
            <a:r>
              <a:rPr lang="en-US" altLang="zh-CN" sz="2600" dirty="0"/>
              <a:t>14-9</a:t>
            </a:r>
            <a:r>
              <a:rPr lang="zh-CN" altLang="en-US" sz="2600" dirty="0"/>
              <a:t>所示</a:t>
            </a:r>
            <a:r>
              <a:rPr lang="zh-CN" altLang="en-US" sz="2600" dirty="0" smtClean="0"/>
              <a:t>，表示</a:t>
            </a:r>
            <a:r>
              <a:rPr lang="zh-CN" altLang="en-US" sz="2600" dirty="0"/>
              <a:t>输入输出操作的状态</a:t>
            </a:r>
            <a:r>
              <a:rPr lang="zh-CN" altLang="en-US" sz="2600" dirty="0" smtClean="0"/>
              <a:t>。</a:t>
            </a:r>
            <a:endParaRPr lang="en-US" altLang="zh-CN" sz="2600" dirty="0"/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228600" y="747713"/>
            <a:ext cx="8763000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CC3300"/>
              </a:buClr>
              <a:buSzPct val="150000"/>
              <a:buFontTx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在使用流进行输入输出操作时，可能会出现一些错误。</a:t>
            </a:r>
          </a:p>
          <a:p>
            <a:pPr eaLnBrk="1" hangingPunct="1">
              <a:spcBef>
                <a:spcPct val="30000"/>
              </a:spcBef>
              <a:buClr>
                <a:srgbClr val="CC3300"/>
              </a:buClr>
              <a:buSzPct val="150000"/>
              <a:buFontTx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如当程序中需要输入整型数时，在输入流中却出现了字符。</a:t>
            </a:r>
          </a:p>
          <a:p>
            <a:pPr eaLnBrk="1" hangingPunct="1">
              <a:spcBef>
                <a:spcPct val="30000"/>
              </a:spcBef>
              <a:buClr>
                <a:srgbClr val="CC3300"/>
              </a:buClr>
              <a:buSzPct val="150000"/>
              <a:buFontTx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C++</a:t>
            </a:r>
            <a:r>
              <a:rPr lang="zh-CN" altLang="en-US" dirty="0">
                <a:solidFill>
                  <a:schemeClr val="tx2"/>
                </a:solidFill>
              </a:rPr>
              <a:t>提供一套类机制，用于检测输入输出流状态，以发现错误并清除错误状态。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03396"/>
            <a:ext cx="6696744" cy="233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2" grpId="0" autoUpdateAnimBg="0"/>
      <p:bldP spid="1382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/>
          <p:cNvSpPr txBox="1">
            <a:spLocks noChangeArrowheads="1"/>
          </p:cNvSpPr>
          <p:nvPr/>
        </p:nvSpPr>
        <p:spPr bwMode="auto">
          <a:xfrm>
            <a:off x="76200" y="457200"/>
            <a:ext cx="9144000" cy="48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 err="1"/>
              <a:t>ios_base</a:t>
            </a:r>
            <a:r>
              <a:rPr lang="zh-CN" altLang="en-US" dirty="0"/>
              <a:t>类提供了几个成员函数，用于检测</a:t>
            </a:r>
            <a:r>
              <a:rPr lang="zh-CN" altLang="en-US" dirty="0" smtClean="0"/>
              <a:t>输入输出</a:t>
            </a:r>
            <a:r>
              <a:rPr lang="zh-CN" altLang="en-US" dirty="0"/>
              <a:t>流操作过程中是否出错以及清除出错状态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CC3300"/>
                </a:solidFill>
              </a:rPr>
              <a:t>各</a:t>
            </a:r>
            <a:r>
              <a:rPr lang="zh-CN" altLang="en-US" dirty="0">
                <a:solidFill>
                  <a:srgbClr val="CC3300"/>
                </a:solidFill>
              </a:rPr>
              <a:t>函数的功能是：</a:t>
            </a:r>
            <a:r>
              <a:rPr lang="zh-CN" altLang="en-US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 err="1"/>
              <a:t>rdstate</a:t>
            </a:r>
            <a:r>
              <a:rPr lang="en-US" altLang="zh-CN" sz="2600" dirty="0"/>
              <a:t>( )           </a:t>
            </a:r>
            <a:r>
              <a:rPr lang="zh-CN" altLang="en-US" sz="2600" dirty="0"/>
              <a:t>返回当前状态字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/>
              <a:t>operator!( )       ! </a:t>
            </a:r>
            <a:r>
              <a:rPr lang="zh-CN" altLang="en-US" sz="2600" dirty="0"/>
              <a:t>运算符重载，与</a:t>
            </a:r>
            <a:r>
              <a:rPr lang="en-US" altLang="zh-CN" sz="2600" dirty="0"/>
              <a:t>fail( )</a:t>
            </a:r>
            <a:r>
              <a:rPr lang="zh-CN" altLang="en-US" sz="2600" dirty="0"/>
              <a:t>函数功能相同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/>
              <a:t>bad( )	</a:t>
            </a:r>
            <a:r>
              <a:rPr lang="en-US" altLang="zh-CN" sz="2600" dirty="0" smtClean="0"/>
              <a:t>                </a:t>
            </a:r>
            <a:r>
              <a:rPr lang="zh-CN" altLang="en-US" sz="2600" dirty="0" smtClean="0"/>
              <a:t>如果</a:t>
            </a:r>
            <a:r>
              <a:rPr lang="en-US" altLang="zh-CN" sz="2600" dirty="0" err="1"/>
              <a:t>badbit</a:t>
            </a:r>
            <a:r>
              <a:rPr lang="zh-CN" altLang="en-US" sz="2600" dirty="0"/>
              <a:t>为真，返回真，否则返回</a:t>
            </a:r>
            <a:r>
              <a:rPr lang="zh-CN" altLang="en-US" sz="2600" dirty="0" smtClean="0"/>
              <a:t>假</a:t>
            </a:r>
            <a:endParaRPr lang="en-US" altLang="zh-CN" sz="26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/>
              <a:t>clear(</a:t>
            </a:r>
            <a:r>
              <a:rPr lang="en-US" altLang="zh-CN" sz="2600" dirty="0" err="1"/>
              <a:t>io_state</a:t>
            </a:r>
            <a:r>
              <a:rPr lang="en-US" altLang="zh-CN" sz="2600" dirty="0"/>
              <a:t>=0)  </a:t>
            </a:r>
            <a:r>
              <a:rPr lang="zh-CN" altLang="en-US" sz="2600" dirty="0"/>
              <a:t>用</a:t>
            </a:r>
            <a:r>
              <a:rPr lang="zh-CN" altLang="en-US" sz="2600" dirty="0" smtClean="0"/>
              <a:t>参数设置新</a:t>
            </a:r>
            <a:r>
              <a:rPr lang="zh-CN" altLang="en-US" sz="2600" dirty="0"/>
              <a:t>的状态字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 err="1"/>
              <a:t>eof</a:t>
            </a:r>
            <a:r>
              <a:rPr lang="en-US" altLang="zh-CN" sz="2600" dirty="0"/>
              <a:t>( )	</a:t>
            </a:r>
            <a:r>
              <a:rPr lang="en-US" altLang="zh-CN" sz="2600" dirty="0" smtClean="0"/>
              <a:t>               </a:t>
            </a:r>
            <a:r>
              <a:rPr lang="zh-CN" altLang="en-US" sz="2600" dirty="0" smtClean="0"/>
              <a:t>如果</a:t>
            </a:r>
            <a:r>
              <a:rPr lang="en-US" altLang="zh-CN" sz="2600" dirty="0" err="1"/>
              <a:t>eofbit</a:t>
            </a:r>
            <a:r>
              <a:rPr lang="zh-CN" altLang="en-US" sz="2600" dirty="0"/>
              <a:t>为真，返回真，否则返回假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/>
              <a:t>fail( ) 	</a:t>
            </a:r>
            <a:r>
              <a:rPr lang="en-US" altLang="zh-CN" sz="2600" dirty="0" smtClean="0"/>
              <a:t>               </a:t>
            </a:r>
            <a:r>
              <a:rPr lang="zh-CN" altLang="en-US" sz="2600" dirty="0" smtClean="0"/>
              <a:t>如果</a:t>
            </a:r>
            <a:r>
              <a:rPr lang="en-US" altLang="zh-CN" sz="2600" dirty="0" err="1"/>
              <a:t>badbit</a:t>
            </a:r>
            <a:r>
              <a:rPr lang="en-US" altLang="zh-CN" sz="2600" dirty="0"/>
              <a:t> </a:t>
            </a:r>
            <a:r>
              <a:rPr lang="zh-CN" altLang="en-US" sz="2600" dirty="0"/>
              <a:t>或</a:t>
            </a:r>
            <a:r>
              <a:rPr lang="en-US" altLang="zh-CN" sz="2600" dirty="0" err="1"/>
              <a:t>failbit</a:t>
            </a:r>
            <a:r>
              <a:rPr lang="zh-CN" altLang="en-US" sz="2600" dirty="0"/>
              <a:t>为</a:t>
            </a:r>
            <a:r>
              <a:rPr lang="zh-CN" altLang="en-US" sz="2600" dirty="0" smtClean="0"/>
              <a:t>真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返回真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否则</a:t>
            </a:r>
            <a:r>
              <a:rPr lang="zh-CN" altLang="en-US" sz="2600" dirty="0"/>
              <a:t>返回假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600" dirty="0"/>
              <a:t>good( )	    </a:t>
            </a:r>
            <a:r>
              <a:rPr lang="zh-CN" altLang="en-US" sz="2600" dirty="0"/>
              <a:t>如果无任何错误返回真，否则返回假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14.1.3 </a:t>
            </a:r>
            <a:r>
              <a:rPr lang="zh-CN" altLang="en-US">
                <a:solidFill>
                  <a:srgbClr val="CC0000"/>
                </a:solidFill>
              </a:rPr>
              <a:t>缓冲</a:t>
            </a:r>
          </a:p>
        </p:txBody>
      </p:sp>
      <p:grpSp>
        <p:nvGrpSpPr>
          <p:cNvPr id="40996" name="Group 36"/>
          <p:cNvGrpSpPr>
            <a:grpSpLocks/>
          </p:cNvGrpSpPr>
          <p:nvPr/>
        </p:nvGrpSpPr>
        <p:grpSpPr bwMode="auto">
          <a:xfrm>
            <a:off x="304800" y="1219200"/>
            <a:ext cx="8274050" cy="1865313"/>
            <a:chOff x="192" y="2160"/>
            <a:chExt cx="5212" cy="1175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192" y="2400"/>
              <a:ext cx="50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逻辑</a:t>
              </a:r>
            </a:p>
            <a:p>
              <a:pPr eaLnBrk="1" hangingPunct="1"/>
              <a:r>
                <a:rPr lang="zh-CN" altLang="en-US" sz="2400"/>
                <a:t>设备</a:t>
              </a:r>
              <a:endParaRPr lang="zh-CN" altLang="en-US"/>
            </a:p>
          </p:txBody>
        </p:sp>
        <p:sp>
          <p:nvSpPr>
            <p:cNvPr id="7175" name="Text Box 12"/>
            <p:cNvSpPr txBox="1">
              <a:spLocks noChangeArrowheads="1"/>
            </p:cNvSpPr>
            <p:nvPr/>
          </p:nvSpPr>
          <p:spPr bwMode="auto">
            <a:xfrm>
              <a:off x="2514" y="2385"/>
              <a:ext cx="50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内部</a:t>
              </a:r>
            </a:p>
            <a:p>
              <a:pPr eaLnBrk="1" hangingPunct="1"/>
              <a:r>
                <a:rPr lang="zh-CN" altLang="en-US" sz="2400"/>
                <a:t>程序</a:t>
              </a:r>
            </a:p>
          </p:txBody>
        </p:sp>
        <p:sp>
          <p:nvSpPr>
            <p:cNvPr id="7176" name="Text Box 13"/>
            <p:cNvSpPr txBox="1">
              <a:spLocks noChangeArrowheads="1"/>
            </p:cNvSpPr>
            <p:nvPr/>
          </p:nvSpPr>
          <p:spPr bwMode="auto">
            <a:xfrm>
              <a:off x="1554" y="249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数据</a:t>
              </a:r>
              <a:endParaRPr lang="zh-CN" alt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6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15"/>
            <p:cNvSpPr txBox="1">
              <a:spLocks noChangeArrowheads="1"/>
            </p:cNvSpPr>
            <p:nvPr/>
          </p:nvSpPr>
          <p:spPr bwMode="auto">
            <a:xfrm>
              <a:off x="1488" y="225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输入流</a:t>
              </a:r>
              <a:endParaRPr lang="zh-CN" altLang="en-US"/>
            </a:p>
          </p:txBody>
        </p:sp>
        <p:sp>
          <p:nvSpPr>
            <p:cNvPr id="7179" name="Text Box 19"/>
            <p:cNvSpPr txBox="1">
              <a:spLocks noChangeArrowheads="1"/>
            </p:cNvSpPr>
            <p:nvPr/>
          </p:nvSpPr>
          <p:spPr bwMode="auto">
            <a:xfrm>
              <a:off x="3360" y="225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输出流</a:t>
              </a:r>
              <a:endParaRPr lang="zh-CN" altLang="en-US"/>
            </a:p>
          </p:txBody>
        </p:sp>
        <p:sp>
          <p:nvSpPr>
            <p:cNvPr id="7180" name="Text Box 20"/>
            <p:cNvSpPr txBox="1">
              <a:spLocks noChangeArrowheads="1"/>
            </p:cNvSpPr>
            <p:nvPr/>
          </p:nvSpPr>
          <p:spPr bwMode="auto">
            <a:xfrm>
              <a:off x="3565" y="249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数据</a:t>
              </a:r>
              <a:endParaRPr lang="zh-CN" altLang="en-US"/>
            </a:p>
          </p:txBody>
        </p:sp>
        <p:sp>
          <p:nvSpPr>
            <p:cNvPr id="7181" name="Text Box 22"/>
            <p:cNvSpPr txBox="1">
              <a:spLocks noChangeArrowheads="1"/>
            </p:cNvSpPr>
            <p:nvPr/>
          </p:nvSpPr>
          <p:spPr bwMode="auto">
            <a:xfrm>
              <a:off x="4896" y="2400"/>
              <a:ext cx="50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逻辑</a:t>
              </a:r>
            </a:p>
            <a:p>
              <a:pPr eaLnBrk="1" hangingPunct="1"/>
              <a:r>
                <a:rPr lang="zh-CN" altLang="en-US" sz="2400"/>
                <a:t>设备</a:t>
              </a:r>
              <a:endParaRPr lang="zh-CN" altLang="en-US"/>
            </a:p>
          </p:txBody>
        </p:sp>
        <p:grpSp>
          <p:nvGrpSpPr>
            <p:cNvPr id="7182" name="Group 24"/>
            <p:cNvGrpSpPr>
              <a:grpSpLocks/>
            </p:cNvGrpSpPr>
            <p:nvPr/>
          </p:nvGrpSpPr>
          <p:grpSpPr bwMode="auto">
            <a:xfrm>
              <a:off x="1307" y="2448"/>
              <a:ext cx="1141" cy="432"/>
              <a:chOff x="923" y="2448"/>
              <a:chExt cx="1141" cy="432"/>
            </a:xfrm>
          </p:grpSpPr>
          <p:sp>
            <p:nvSpPr>
              <p:cNvPr id="7194" name="Freeform 9"/>
              <p:cNvSpPr>
                <a:spLocks/>
              </p:cNvSpPr>
              <p:nvPr/>
            </p:nvSpPr>
            <p:spPr bwMode="auto">
              <a:xfrm>
                <a:off x="930" y="2448"/>
                <a:ext cx="1134" cy="88"/>
              </a:xfrm>
              <a:custGeom>
                <a:avLst/>
                <a:gdLst>
                  <a:gd name="T0" fmla="*/ 0 w 2208"/>
                  <a:gd name="T1" fmla="*/ 0 h 328"/>
                  <a:gd name="T2" fmla="*/ 148 w 2208"/>
                  <a:gd name="T3" fmla="*/ 64 h 328"/>
                  <a:gd name="T4" fmla="*/ 666 w 2208"/>
                  <a:gd name="T5" fmla="*/ 77 h 328"/>
                  <a:gd name="T6" fmla="*/ 1134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Freeform 23"/>
              <p:cNvSpPr>
                <a:spLocks/>
              </p:cNvSpPr>
              <p:nvPr/>
            </p:nvSpPr>
            <p:spPr bwMode="auto">
              <a:xfrm flipV="1">
                <a:off x="923" y="2792"/>
                <a:ext cx="1134" cy="88"/>
              </a:xfrm>
              <a:custGeom>
                <a:avLst/>
                <a:gdLst>
                  <a:gd name="T0" fmla="*/ 0 w 2208"/>
                  <a:gd name="T1" fmla="*/ 0 h 328"/>
                  <a:gd name="T2" fmla="*/ 148 w 2208"/>
                  <a:gd name="T3" fmla="*/ 64 h 328"/>
                  <a:gd name="T4" fmla="*/ 666 w 2208"/>
                  <a:gd name="T5" fmla="*/ 77 h 328"/>
                  <a:gd name="T6" fmla="*/ 1134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3" name="Group 25"/>
            <p:cNvGrpSpPr>
              <a:grpSpLocks/>
            </p:cNvGrpSpPr>
            <p:nvPr/>
          </p:nvGrpSpPr>
          <p:grpSpPr bwMode="auto">
            <a:xfrm flipH="1">
              <a:off x="3072" y="2448"/>
              <a:ext cx="1141" cy="432"/>
              <a:chOff x="923" y="2448"/>
              <a:chExt cx="1141" cy="432"/>
            </a:xfrm>
          </p:grpSpPr>
          <p:sp>
            <p:nvSpPr>
              <p:cNvPr id="7192" name="Freeform 26"/>
              <p:cNvSpPr>
                <a:spLocks/>
              </p:cNvSpPr>
              <p:nvPr/>
            </p:nvSpPr>
            <p:spPr bwMode="auto">
              <a:xfrm>
                <a:off x="930" y="2448"/>
                <a:ext cx="1134" cy="88"/>
              </a:xfrm>
              <a:custGeom>
                <a:avLst/>
                <a:gdLst>
                  <a:gd name="T0" fmla="*/ 0 w 2208"/>
                  <a:gd name="T1" fmla="*/ 0 h 328"/>
                  <a:gd name="T2" fmla="*/ 148 w 2208"/>
                  <a:gd name="T3" fmla="*/ 64 h 328"/>
                  <a:gd name="T4" fmla="*/ 666 w 2208"/>
                  <a:gd name="T5" fmla="*/ 77 h 328"/>
                  <a:gd name="T6" fmla="*/ 1134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Freeform 27"/>
              <p:cNvSpPr>
                <a:spLocks/>
              </p:cNvSpPr>
              <p:nvPr/>
            </p:nvSpPr>
            <p:spPr bwMode="auto">
              <a:xfrm flipV="1">
                <a:off x="923" y="2792"/>
                <a:ext cx="1134" cy="88"/>
              </a:xfrm>
              <a:custGeom>
                <a:avLst/>
                <a:gdLst>
                  <a:gd name="T0" fmla="*/ 0 w 2208"/>
                  <a:gd name="T1" fmla="*/ 0 h 328"/>
                  <a:gd name="T2" fmla="*/ 148 w 2208"/>
                  <a:gd name="T3" fmla="*/ 64 h 328"/>
                  <a:gd name="T4" fmla="*/ 666 w 2208"/>
                  <a:gd name="T5" fmla="*/ 77 h 328"/>
                  <a:gd name="T6" fmla="*/ 1134 w 2208"/>
                  <a:gd name="T7" fmla="*/ 0 h 3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8" h="328">
                    <a:moveTo>
                      <a:pt x="0" y="0"/>
                    </a:moveTo>
                    <a:cubicBezTo>
                      <a:pt x="36" y="96"/>
                      <a:pt x="72" y="192"/>
                      <a:pt x="288" y="240"/>
                    </a:cubicBezTo>
                    <a:cubicBezTo>
                      <a:pt x="504" y="288"/>
                      <a:pt x="976" y="328"/>
                      <a:pt x="1296" y="288"/>
                    </a:cubicBezTo>
                    <a:cubicBezTo>
                      <a:pt x="1616" y="248"/>
                      <a:pt x="2056" y="48"/>
                      <a:pt x="220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4" name="Line 28"/>
            <p:cNvSpPr>
              <a:spLocks noChangeShapeType="1"/>
            </p:cNvSpPr>
            <p:nvPr/>
          </p:nvSpPr>
          <p:spPr bwMode="auto">
            <a:xfrm>
              <a:off x="3205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Text Box 29"/>
            <p:cNvSpPr txBox="1">
              <a:spLocks noChangeArrowheads="1"/>
            </p:cNvSpPr>
            <p:nvPr/>
          </p:nvSpPr>
          <p:spPr bwMode="auto">
            <a:xfrm>
              <a:off x="902" y="2284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6" name="Text Box 30"/>
            <p:cNvSpPr txBox="1">
              <a:spLocks noChangeArrowheads="1"/>
            </p:cNvSpPr>
            <p:nvPr/>
          </p:nvSpPr>
          <p:spPr bwMode="auto">
            <a:xfrm>
              <a:off x="864" y="2160"/>
              <a:ext cx="391" cy="11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内存缓冲区</a:t>
              </a:r>
            </a:p>
          </p:txBody>
        </p:sp>
        <p:sp>
          <p:nvSpPr>
            <p:cNvPr id="7187" name="Line 31"/>
            <p:cNvSpPr>
              <a:spLocks noChangeShapeType="1"/>
            </p:cNvSpPr>
            <p:nvPr/>
          </p:nvSpPr>
          <p:spPr bwMode="auto">
            <a:xfrm>
              <a:off x="720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Text Box 32"/>
            <p:cNvSpPr txBox="1">
              <a:spLocks noChangeArrowheads="1"/>
            </p:cNvSpPr>
            <p:nvPr/>
          </p:nvSpPr>
          <p:spPr bwMode="auto">
            <a:xfrm>
              <a:off x="4313" y="2166"/>
              <a:ext cx="391" cy="11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内存缓冲区</a:t>
              </a:r>
            </a:p>
          </p:txBody>
        </p:sp>
        <p:sp>
          <p:nvSpPr>
            <p:cNvPr id="7189" name="Line 33"/>
            <p:cNvSpPr>
              <a:spLocks noChangeShapeType="1"/>
            </p:cNvSpPr>
            <p:nvPr/>
          </p:nvSpPr>
          <p:spPr bwMode="auto">
            <a:xfrm>
              <a:off x="4169" y="264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>
              <a:off x="1296" y="26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4752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304800" y="3352800"/>
            <a:ext cx="87741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引入缓冲的目的</a:t>
            </a:r>
            <a:r>
              <a:rPr lang="zh-CN" altLang="en-US"/>
              <a:t>是解决</a:t>
            </a:r>
            <a:r>
              <a:rPr lang="en-US" altLang="zh-CN"/>
              <a:t>CPU</a:t>
            </a:r>
            <a:r>
              <a:rPr lang="zh-CN" altLang="en-US"/>
              <a:t>的运行速度和外设操作速度</a:t>
            </a:r>
          </a:p>
          <a:p>
            <a:pPr eaLnBrk="1" hangingPunct="1"/>
            <a:r>
              <a:rPr lang="zh-CN" altLang="en-US"/>
              <a:t>不匹配的矛盾。如输出时先写入缓冲区，再成批输出。</a:t>
            </a:r>
          </a:p>
          <a:p>
            <a:pPr eaLnBrk="1" hangingPunct="1"/>
            <a:r>
              <a:rPr lang="zh-CN" altLang="en-US"/>
              <a:t>成批写出数据比一个一个写出数据节约时间。</a:t>
            </a:r>
          </a:p>
        </p:txBody>
      </p:sp>
      <p:sp>
        <p:nvSpPr>
          <p:cNvPr id="40998" name="AutoShape 38"/>
          <p:cNvSpPr>
            <a:spLocks noChangeArrowheads="1"/>
          </p:cNvSpPr>
          <p:nvPr/>
        </p:nvSpPr>
        <p:spPr bwMode="auto">
          <a:xfrm>
            <a:off x="2286000" y="5410200"/>
            <a:ext cx="4343400" cy="762000"/>
          </a:xfrm>
          <a:prstGeom prst="wedgeEllipseCallout">
            <a:avLst>
              <a:gd name="adj1" fmla="val -55921"/>
              <a:gd name="adj2" fmla="val -347083"/>
            </a:avLst>
          </a:prstGeom>
          <a:solidFill>
            <a:srgbClr val="FFFFDD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一般地，缓冲区在内存中。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7" grpId="0" autoUpdateAnimBg="0"/>
      <p:bldP spid="4099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5496" y="-27384"/>
            <a:ext cx="9144000" cy="686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例</a:t>
            </a:r>
            <a:r>
              <a:rPr lang="en-US" altLang="zh-CN" dirty="0" smtClean="0">
                <a:solidFill>
                  <a:srgbClr val="CC3300"/>
                </a:solidFill>
              </a:rPr>
              <a:t>14.29 </a:t>
            </a:r>
            <a:r>
              <a:rPr lang="zh-CN" altLang="en-US" dirty="0">
                <a:solidFill>
                  <a:srgbClr val="CC3300"/>
                </a:solidFill>
              </a:rPr>
              <a:t>出错处理函数的使用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fr-FR" altLang="zh-CN" dirty="0"/>
          </a:p>
          <a:p>
            <a:pPr eaLnBrk="1" hangingPunct="1"/>
            <a:r>
              <a:rPr lang="fr-FR" altLang="zh-CN" dirty="0"/>
              <a:t>{  double aver = 0, a[5];</a:t>
            </a:r>
          </a:p>
          <a:p>
            <a:pPr eaLnBrk="1" hangingPunct="1"/>
            <a:r>
              <a:rPr lang="fr-FR" altLang="zh-CN" dirty="0"/>
              <a:t>    char temp[80];</a:t>
            </a:r>
          </a:p>
          <a:p>
            <a:pPr eaLnBrk="1" hangingPunct="1"/>
            <a:r>
              <a:rPr lang="fr-FR" altLang="zh-CN" dirty="0"/>
              <a:t>    for(int i=0; i&lt;5; i++)</a:t>
            </a:r>
          </a:p>
          <a:p>
            <a:pPr eaLnBrk="1" hangingPunct="1"/>
            <a:r>
              <a:rPr lang="fr-FR" altLang="zh-CN" dirty="0"/>
              <a:t>   {</a:t>
            </a:r>
          </a:p>
          <a:p>
            <a:pPr eaLnBrk="1" hangingPunct="1"/>
            <a:r>
              <a:rPr lang="fr-FR" altLang="zh-CN" dirty="0"/>
              <a:t>      cout&lt;&lt;"</a:t>
            </a:r>
            <a:r>
              <a:rPr lang="zh-CN" altLang="fr-FR" dirty="0"/>
              <a:t>请输入第</a:t>
            </a:r>
            <a:r>
              <a:rPr lang="fr-FR" altLang="zh-CN" dirty="0"/>
              <a:t>"&lt;&lt;i+1&lt;&lt;"</a:t>
            </a:r>
            <a:r>
              <a:rPr lang="zh-CN" altLang="fr-FR" dirty="0"/>
              <a:t>个数：</a:t>
            </a:r>
            <a:r>
              <a:rPr lang="fr-FR" altLang="zh-CN" dirty="0"/>
              <a:t>";</a:t>
            </a:r>
          </a:p>
          <a:p>
            <a:pPr eaLnBrk="1" hangingPunct="1"/>
            <a:r>
              <a:rPr lang="fr-FR" altLang="zh-CN" dirty="0"/>
              <a:t>      cin&gt;&gt; a[i];	</a:t>
            </a:r>
          </a:p>
          <a:p>
            <a:pPr eaLnBrk="1" hangingPunct="1"/>
            <a:r>
              <a:rPr lang="fr-FR" altLang="zh-CN" dirty="0"/>
              <a:t>      while(cin.rdstate( ))  </a:t>
            </a:r>
            <a:r>
              <a:rPr lang="fr-FR" altLang="zh-CN" sz="2400" dirty="0">
                <a:solidFill>
                  <a:srgbClr val="008000"/>
                </a:solidFill>
              </a:rPr>
              <a:t>// </a:t>
            </a:r>
            <a:r>
              <a:rPr lang="zh-CN" altLang="fr-FR" sz="2400" dirty="0">
                <a:solidFill>
                  <a:srgbClr val="008000"/>
                </a:solidFill>
              </a:rPr>
              <a:t>若遇到错误</a:t>
            </a:r>
          </a:p>
          <a:p>
            <a:pPr eaLnBrk="1" hangingPunct="1"/>
            <a:r>
              <a:rPr lang="fr-FR" altLang="zh-CN" dirty="0"/>
              <a:t>      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cin.clear</a:t>
            </a:r>
            <a:r>
              <a:rPr lang="en-US" altLang="zh-CN" dirty="0"/>
              <a:t>( );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清除出错状态，</a:t>
            </a:r>
          </a:p>
          <a:p>
            <a:pPr eaLnBrk="1" hangingPunct="1"/>
            <a:r>
              <a:rPr lang="zh-CN" altLang="en-US" sz="2400" dirty="0">
                <a:solidFill>
                  <a:srgbClr val="008000"/>
                </a:solidFill>
              </a:rPr>
              <a:t>                  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       但</a:t>
            </a:r>
            <a:r>
              <a:rPr lang="zh-CN" altLang="en-US" sz="2400" dirty="0">
                <a:solidFill>
                  <a:srgbClr val="008000"/>
                </a:solidFill>
              </a:rPr>
              <a:t>错误的输入依然留在输入缓冲区中</a:t>
            </a:r>
          </a:p>
          <a:p>
            <a:pPr eaLnBrk="1" hangingPunct="1"/>
            <a:r>
              <a:rPr lang="zh-CN" altLang="en-US" dirty="0"/>
              <a:t>          </a:t>
            </a:r>
            <a:r>
              <a:rPr lang="en-US" altLang="zh-CN" dirty="0" err="1"/>
              <a:t>cin.getline</a:t>
            </a:r>
            <a:r>
              <a:rPr lang="en-US" altLang="zh-CN" dirty="0"/>
              <a:t>(temp,80);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将缓冲区中的错误输入连同 </a:t>
            </a:r>
          </a:p>
          <a:p>
            <a:pPr eaLnBrk="1" hangingPunct="1"/>
            <a:r>
              <a:rPr lang="zh-CN" altLang="en-US" sz="2400" dirty="0">
                <a:solidFill>
                  <a:srgbClr val="008000"/>
                </a:solidFill>
              </a:rPr>
              <a:t>                                   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       回车</a:t>
            </a:r>
            <a:r>
              <a:rPr lang="zh-CN" altLang="en-US" sz="2400" dirty="0">
                <a:solidFill>
                  <a:srgbClr val="008000"/>
                </a:solidFill>
              </a:rPr>
              <a:t>一起读入到</a:t>
            </a:r>
            <a:r>
              <a:rPr lang="en-US" altLang="zh-CN" sz="2400" dirty="0">
                <a:solidFill>
                  <a:srgbClr val="008000"/>
                </a:solidFill>
              </a:rPr>
              <a:t>temp</a:t>
            </a:r>
            <a:r>
              <a:rPr lang="zh-CN" altLang="en-US" sz="2400" dirty="0">
                <a:solidFill>
                  <a:srgbClr val="008000"/>
                </a:solidFill>
              </a:rPr>
              <a:t>，丢弃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9144000" cy="44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	    </a:t>
            </a:r>
            <a:r>
              <a:rPr lang="en-US" altLang="zh-CN" dirty="0" err="1"/>
              <a:t>cout</a:t>
            </a:r>
            <a:r>
              <a:rPr lang="en-US" altLang="zh-CN" dirty="0"/>
              <a:t>&lt;&lt;temp&lt;&lt;"</a:t>
            </a:r>
            <a:r>
              <a:rPr lang="zh-CN" altLang="en-US" dirty="0"/>
              <a:t>为非法输入</a:t>
            </a:r>
            <a:r>
              <a:rPr lang="en-US" altLang="zh-CN" dirty="0"/>
              <a:t>!\n";</a:t>
            </a:r>
          </a:p>
          <a:p>
            <a:pPr eaLnBrk="1" hangingPunct="1"/>
            <a:r>
              <a:rPr lang="en-US" altLang="zh-CN" dirty="0"/>
              <a:t>	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请重新输入第</a:t>
            </a:r>
            <a:r>
              <a:rPr lang="en-US" altLang="zh-CN" dirty="0"/>
              <a:t>"&lt;&lt;i+1&lt;&lt;"</a:t>
            </a:r>
            <a:r>
              <a:rPr lang="zh-CN" altLang="en-US" dirty="0"/>
              <a:t>个数：</a:t>
            </a:r>
            <a:r>
              <a:rPr lang="en-US" altLang="zh-CN" dirty="0"/>
              <a:t>";</a:t>
            </a:r>
          </a:p>
          <a:p>
            <a:pPr eaLnBrk="1" hangingPunct="1"/>
            <a:r>
              <a:rPr lang="en-US" altLang="zh-CN" dirty="0"/>
              <a:t>   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&gt;&gt;a[i];</a:t>
            </a:r>
          </a:p>
          <a:p>
            <a:pPr eaLnBrk="1" hangingPunct="1"/>
            <a:r>
              <a:rPr lang="en-US" altLang="zh-CN" dirty="0"/>
              <a:t>	}</a:t>
            </a:r>
          </a:p>
          <a:p>
            <a:pPr eaLnBrk="1" hangingPunct="1"/>
            <a:r>
              <a:rPr lang="en-US" altLang="zh-CN" dirty="0"/>
              <a:t>	aver += a[i];  </a:t>
            </a:r>
          </a:p>
          <a:p>
            <a:pPr eaLnBrk="1" hangingPunct="1"/>
            <a:r>
              <a:rPr lang="it-IT" altLang="zh-CN" dirty="0"/>
              <a:t>   }</a:t>
            </a:r>
          </a:p>
          <a:p>
            <a:pPr eaLnBrk="1" hangingPunct="1"/>
            <a:r>
              <a:rPr lang="it-IT" altLang="zh-CN" dirty="0"/>
              <a:t>   aver /= 5;</a:t>
            </a:r>
          </a:p>
          <a:p>
            <a:pPr eaLnBrk="1" hangingPunct="1"/>
            <a:r>
              <a:rPr lang="it-IT" altLang="zh-CN" dirty="0"/>
              <a:t>   cout&lt;&lt;"aver="&lt;&lt;aver&lt;&lt;endl;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/>
              <a:t>return 0;</a:t>
            </a:r>
          </a:p>
          <a:p>
            <a:pPr eaLnBrk="1" hangingPunct="1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348038" y="2420938"/>
            <a:ext cx="5562600" cy="3862387"/>
          </a:xfrm>
          <a:prstGeom prst="rect">
            <a:avLst/>
          </a:prstGeom>
          <a:solidFill>
            <a:srgbClr val="FFFFCC"/>
          </a:solidFill>
          <a:ln w="127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indent="228600" algn="just">
              <a:lnSpc>
                <a:spcPct val="80000"/>
              </a:lnSpc>
            </a:pPr>
            <a:r>
              <a:rPr lang="zh-CN" altLang="en-US">
                <a:solidFill>
                  <a:schemeClr val="accent2"/>
                </a:solidFill>
              </a:rPr>
              <a:t>程序的一次运行状况如下：</a:t>
            </a:r>
          </a:p>
          <a:p>
            <a:pPr indent="228600"/>
            <a:r>
              <a:rPr lang="zh-CN" altLang="en-US"/>
              <a:t>请输入第</a:t>
            </a:r>
            <a:r>
              <a:rPr lang="en-US" altLang="zh-CN"/>
              <a:t>1</a:t>
            </a:r>
            <a:r>
              <a:rPr lang="zh-CN" altLang="en-US"/>
              <a:t>个数：</a:t>
            </a:r>
            <a:r>
              <a:rPr lang="en-US" altLang="zh-CN" u="sng"/>
              <a:t>1&lt;Enter&gt;</a:t>
            </a:r>
            <a:endParaRPr lang="en-US" altLang="zh-CN"/>
          </a:p>
          <a:p>
            <a:pPr indent="228600"/>
            <a:r>
              <a:rPr lang="zh-CN" altLang="en-US"/>
              <a:t>请输入第</a:t>
            </a:r>
            <a:r>
              <a:rPr lang="en-US" altLang="zh-CN"/>
              <a:t>2</a:t>
            </a:r>
            <a:r>
              <a:rPr lang="zh-CN" altLang="en-US"/>
              <a:t>个数：</a:t>
            </a:r>
            <a:r>
              <a:rPr lang="en-US" altLang="zh-CN" u="sng"/>
              <a:t>2&lt;Enter&gt;</a:t>
            </a:r>
            <a:endParaRPr lang="en-US" altLang="zh-CN"/>
          </a:p>
          <a:p>
            <a:pPr indent="228600"/>
            <a:r>
              <a:rPr lang="zh-CN" altLang="en-US"/>
              <a:t>请输入第</a:t>
            </a:r>
            <a:r>
              <a:rPr lang="en-US" altLang="zh-CN"/>
              <a:t>3</a:t>
            </a:r>
            <a:r>
              <a:rPr lang="zh-CN" altLang="en-US"/>
              <a:t>个数：</a:t>
            </a:r>
            <a:r>
              <a:rPr lang="en-US" altLang="zh-CN" u="sng"/>
              <a:t>x&lt;Enter&gt;</a:t>
            </a:r>
            <a:endParaRPr lang="en-US" altLang="zh-CN"/>
          </a:p>
          <a:p>
            <a:pPr indent="228600"/>
            <a:r>
              <a:rPr lang="en-US" altLang="zh-CN"/>
              <a:t>x</a:t>
            </a:r>
            <a:r>
              <a:rPr lang="zh-CN" altLang="en-US"/>
              <a:t>为非法输入</a:t>
            </a:r>
            <a:r>
              <a:rPr lang="en-US" altLang="zh-CN"/>
              <a:t>!</a:t>
            </a:r>
          </a:p>
          <a:p>
            <a:pPr indent="228600"/>
            <a:r>
              <a:rPr lang="zh-CN" altLang="en-US"/>
              <a:t>请重新输入第</a:t>
            </a:r>
            <a:r>
              <a:rPr lang="en-US" altLang="zh-CN"/>
              <a:t>3</a:t>
            </a:r>
            <a:r>
              <a:rPr lang="zh-CN" altLang="en-US"/>
              <a:t>个数：</a:t>
            </a:r>
            <a:r>
              <a:rPr lang="en-US" altLang="zh-CN" u="sng"/>
              <a:t>3&lt;Enter&gt;</a:t>
            </a:r>
            <a:endParaRPr lang="en-US" altLang="zh-CN"/>
          </a:p>
          <a:p>
            <a:pPr indent="228600"/>
            <a:r>
              <a:rPr lang="zh-CN" altLang="en-US"/>
              <a:t>请输入第</a:t>
            </a:r>
            <a:r>
              <a:rPr lang="en-US" altLang="zh-CN"/>
              <a:t>4</a:t>
            </a:r>
            <a:r>
              <a:rPr lang="zh-CN" altLang="en-US"/>
              <a:t>个数：</a:t>
            </a:r>
            <a:r>
              <a:rPr lang="en-US" altLang="zh-CN"/>
              <a:t>4</a:t>
            </a:r>
          </a:p>
          <a:p>
            <a:pPr indent="228600"/>
            <a:r>
              <a:rPr lang="zh-CN" altLang="en-US"/>
              <a:t>请输入第</a:t>
            </a:r>
            <a:r>
              <a:rPr lang="en-US" altLang="zh-CN"/>
              <a:t>5</a:t>
            </a:r>
            <a:r>
              <a:rPr lang="zh-CN" altLang="en-US"/>
              <a:t>个数：</a:t>
            </a:r>
            <a:r>
              <a:rPr lang="en-US" altLang="zh-CN"/>
              <a:t>5</a:t>
            </a:r>
          </a:p>
          <a:p>
            <a:pPr indent="228600"/>
            <a:r>
              <a:rPr lang="en-US" altLang="zh-CN"/>
              <a:t>aver=3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995264" y="2909888"/>
            <a:ext cx="4953000" cy="519112"/>
            <a:chOff x="1296" y="1824"/>
            <a:chExt cx="3120" cy="327"/>
          </a:xfrm>
        </p:grpSpPr>
        <p:sp>
          <p:nvSpPr>
            <p:cNvPr id="64516" name="Text Box 3"/>
            <p:cNvSpPr txBox="1">
              <a:spLocks noChangeArrowheads="1"/>
            </p:cNvSpPr>
            <p:nvPr/>
          </p:nvSpPr>
          <p:spPr bwMode="auto">
            <a:xfrm>
              <a:off x="2332" y="182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a typeface="宋体" pitchFamily="2" charset="-122"/>
                </a:rPr>
                <a:t>本章完</a:t>
              </a:r>
            </a:p>
          </p:txBody>
        </p:sp>
        <p:sp>
          <p:nvSpPr>
            <p:cNvPr id="64517" name="Line 4"/>
            <p:cNvSpPr>
              <a:spLocks noChangeShapeType="1"/>
            </p:cNvSpPr>
            <p:nvPr/>
          </p:nvSpPr>
          <p:spPr bwMode="auto">
            <a:xfrm>
              <a:off x="1296" y="20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8" name="Line 5"/>
            <p:cNvSpPr>
              <a:spLocks noChangeShapeType="1"/>
            </p:cNvSpPr>
            <p:nvPr/>
          </p:nvSpPr>
          <p:spPr bwMode="auto">
            <a:xfrm>
              <a:off x="3264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14.2 </a:t>
            </a:r>
            <a:r>
              <a:rPr lang="zh-CN" altLang="en-US" dirty="0" smtClean="0">
                <a:solidFill>
                  <a:srgbClr val="CC0000"/>
                </a:solidFill>
              </a:rPr>
              <a:t>输入输出类库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14.2.1 </a:t>
            </a:r>
            <a:r>
              <a:rPr lang="zh-CN" altLang="en-US">
                <a:solidFill>
                  <a:srgbClr val="CC0000"/>
                </a:solidFill>
              </a:rPr>
              <a:t>基本输入输出流类体系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" y="990600"/>
            <a:ext cx="894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C++</a:t>
            </a:r>
            <a:r>
              <a:rPr lang="zh-CN" altLang="zh-CN"/>
              <a:t>预</a:t>
            </a:r>
            <a:r>
              <a:rPr lang="zh-CN" altLang="en-US"/>
              <a:t>定义了流类，用于完成数据的“流动”</a:t>
            </a:r>
            <a:r>
              <a:rPr lang="en-US" altLang="zh-CN"/>
              <a:t>(</a:t>
            </a:r>
            <a:r>
              <a:rPr lang="zh-CN" altLang="en-US"/>
              <a:t>输入输出</a:t>
            </a:r>
            <a:r>
              <a:rPr lang="en-US" altLang="zh-CN"/>
              <a:t>)</a:t>
            </a:r>
          </a:p>
        </p:txBody>
      </p:sp>
      <p:sp>
        <p:nvSpPr>
          <p:cNvPr id="42027" name="AutoShape 43"/>
          <p:cNvSpPr>
            <a:spLocks noChangeArrowheads="1"/>
          </p:cNvSpPr>
          <p:nvPr/>
        </p:nvSpPr>
        <p:spPr bwMode="auto">
          <a:xfrm>
            <a:off x="5138022" y="5517232"/>
            <a:ext cx="3429000" cy="838200"/>
          </a:xfrm>
          <a:prstGeom prst="wedgeEllipseCallout">
            <a:avLst>
              <a:gd name="adj1" fmla="val -83483"/>
              <a:gd name="adj2" fmla="val -76309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通用输入输出流类基类</a:t>
            </a:r>
          </a:p>
        </p:txBody>
      </p:sp>
      <p:sp>
        <p:nvSpPr>
          <p:cNvPr id="42030" name="AutoShape 46"/>
          <p:cNvSpPr>
            <a:spLocks noChangeArrowheads="1"/>
          </p:cNvSpPr>
          <p:nvPr/>
        </p:nvSpPr>
        <p:spPr bwMode="auto">
          <a:xfrm>
            <a:off x="6362394" y="2542030"/>
            <a:ext cx="2514600" cy="635650"/>
          </a:xfrm>
          <a:prstGeom prst="wedgeEllipseCallout">
            <a:avLst>
              <a:gd name="adj1" fmla="val -30563"/>
              <a:gd name="adj2" fmla="val 97823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抽象缓冲区基类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0560" y="2385592"/>
            <a:ext cx="7004584" cy="3275656"/>
            <a:chOff x="1311832" y="1628800"/>
            <a:chExt cx="7004584" cy="3275656"/>
          </a:xfrm>
        </p:grpSpPr>
        <p:grpSp>
          <p:nvGrpSpPr>
            <p:cNvPr id="8206" name="Group 27"/>
            <p:cNvGrpSpPr>
              <a:grpSpLocks/>
            </p:cNvGrpSpPr>
            <p:nvPr/>
          </p:nvGrpSpPr>
          <p:grpSpPr bwMode="auto">
            <a:xfrm>
              <a:off x="2101102" y="2560918"/>
              <a:ext cx="2516079" cy="570050"/>
              <a:chOff x="1151" y="1296"/>
              <a:chExt cx="1680" cy="432"/>
            </a:xfrm>
          </p:grpSpPr>
          <p:sp>
            <p:nvSpPr>
              <p:cNvPr id="8232" name="Rectangle 5"/>
              <p:cNvSpPr>
                <a:spLocks noChangeArrowheads="1"/>
              </p:cNvSpPr>
              <p:nvPr/>
            </p:nvSpPr>
            <p:spPr bwMode="auto">
              <a:xfrm>
                <a:off x="1151" y="1296"/>
                <a:ext cx="16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33" name="Text Box 6"/>
              <p:cNvSpPr txBox="1">
                <a:spLocks noChangeArrowheads="1"/>
              </p:cNvSpPr>
              <p:nvPr/>
            </p:nvSpPr>
            <p:spPr bwMode="auto">
              <a:xfrm>
                <a:off x="1718" y="1338"/>
                <a:ext cx="383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ios</a:t>
                </a:r>
              </a:p>
            </p:txBody>
          </p:sp>
        </p:grpSp>
        <p:grpSp>
          <p:nvGrpSpPr>
            <p:cNvPr id="8207" name="Group 25"/>
            <p:cNvGrpSpPr>
              <a:grpSpLocks/>
            </p:cNvGrpSpPr>
            <p:nvPr/>
          </p:nvGrpSpPr>
          <p:grpSpPr bwMode="auto">
            <a:xfrm>
              <a:off x="1311832" y="3447662"/>
              <a:ext cx="1869087" cy="570050"/>
              <a:chOff x="624" y="1872"/>
              <a:chExt cx="1248" cy="432"/>
            </a:xfrm>
          </p:grpSpPr>
          <p:sp>
            <p:nvSpPr>
              <p:cNvPr id="8230" name="Rectangle 7"/>
              <p:cNvSpPr>
                <a:spLocks noChangeArrowheads="1"/>
              </p:cNvSpPr>
              <p:nvPr/>
            </p:nvSpPr>
            <p:spPr bwMode="auto">
              <a:xfrm>
                <a:off x="624" y="1872"/>
                <a:ext cx="1248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31" name="Text Box 8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83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istream</a:t>
                </a:r>
              </a:p>
            </p:txBody>
          </p:sp>
        </p:grpSp>
        <p:grpSp>
          <p:nvGrpSpPr>
            <p:cNvPr id="8208" name="Group 24"/>
            <p:cNvGrpSpPr>
              <a:grpSpLocks/>
            </p:cNvGrpSpPr>
            <p:nvPr/>
          </p:nvGrpSpPr>
          <p:grpSpPr bwMode="auto">
            <a:xfrm>
              <a:off x="2462039" y="4334406"/>
              <a:ext cx="1653423" cy="570050"/>
              <a:chOff x="1392" y="2496"/>
              <a:chExt cx="1104" cy="432"/>
            </a:xfrm>
          </p:grpSpPr>
          <p:sp>
            <p:nvSpPr>
              <p:cNvPr id="8228" name="Rectangle 11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1104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29" name="Text Box 12"/>
              <p:cNvSpPr txBox="1">
                <a:spLocks noChangeArrowheads="1"/>
              </p:cNvSpPr>
              <p:nvPr/>
            </p:nvSpPr>
            <p:spPr bwMode="auto">
              <a:xfrm>
                <a:off x="1467" y="2538"/>
                <a:ext cx="947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dirty="0" err="1"/>
                  <a:t>iostream</a:t>
                </a:r>
                <a:endParaRPr lang="en-US" altLang="zh-CN" sz="2600" dirty="0"/>
              </a:p>
            </p:txBody>
          </p:sp>
        </p:grpSp>
        <p:grpSp>
          <p:nvGrpSpPr>
            <p:cNvPr id="8209" name="Group 26"/>
            <p:cNvGrpSpPr>
              <a:grpSpLocks/>
            </p:cNvGrpSpPr>
            <p:nvPr/>
          </p:nvGrpSpPr>
          <p:grpSpPr bwMode="auto">
            <a:xfrm>
              <a:off x="3540359" y="3447662"/>
              <a:ext cx="1869087" cy="570050"/>
              <a:chOff x="2112" y="1872"/>
              <a:chExt cx="1248" cy="432"/>
            </a:xfrm>
          </p:grpSpPr>
          <p:sp>
            <p:nvSpPr>
              <p:cNvPr id="8226" name="Rectangle 13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248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27" name="Text Box 14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88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ostream</a:t>
                </a:r>
              </a:p>
            </p:txBody>
          </p:sp>
        </p:grpSp>
        <p:grpSp>
          <p:nvGrpSpPr>
            <p:cNvPr id="8210" name="Group 28"/>
            <p:cNvGrpSpPr>
              <a:grpSpLocks/>
            </p:cNvGrpSpPr>
            <p:nvPr/>
          </p:nvGrpSpPr>
          <p:grpSpPr bwMode="auto">
            <a:xfrm>
              <a:off x="5800337" y="2560918"/>
              <a:ext cx="2516079" cy="570050"/>
              <a:chOff x="3621" y="1296"/>
              <a:chExt cx="1680" cy="432"/>
            </a:xfrm>
          </p:grpSpPr>
          <p:sp>
            <p:nvSpPr>
              <p:cNvPr id="8224" name="Rectangle 15"/>
              <p:cNvSpPr>
                <a:spLocks noChangeArrowheads="1"/>
              </p:cNvSpPr>
              <p:nvPr/>
            </p:nvSpPr>
            <p:spPr bwMode="auto">
              <a:xfrm>
                <a:off x="3621" y="1296"/>
                <a:ext cx="16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25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338"/>
                <a:ext cx="109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streambuf</a:t>
                </a:r>
              </a:p>
            </p:txBody>
          </p:sp>
        </p:grpSp>
        <p:sp>
          <p:nvSpPr>
            <p:cNvPr id="8213" name="Line 29"/>
            <p:cNvSpPr>
              <a:spLocks noChangeShapeType="1"/>
            </p:cNvSpPr>
            <p:nvPr/>
          </p:nvSpPr>
          <p:spPr bwMode="auto">
            <a:xfrm flipV="1">
              <a:off x="2677703" y="3130968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4" name="Line 30"/>
            <p:cNvSpPr>
              <a:spLocks noChangeShapeType="1"/>
            </p:cNvSpPr>
            <p:nvPr/>
          </p:nvSpPr>
          <p:spPr bwMode="auto">
            <a:xfrm flipV="1">
              <a:off x="3899799" y="3130968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5" name="Line 31"/>
            <p:cNvSpPr>
              <a:spLocks noChangeShapeType="1"/>
            </p:cNvSpPr>
            <p:nvPr/>
          </p:nvSpPr>
          <p:spPr bwMode="auto">
            <a:xfrm flipV="1">
              <a:off x="2677703" y="4017712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6" name="Line 32"/>
            <p:cNvSpPr>
              <a:spLocks noChangeShapeType="1"/>
            </p:cNvSpPr>
            <p:nvPr/>
          </p:nvSpPr>
          <p:spPr bwMode="auto">
            <a:xfrm flipV="1">
              <a:off x="3899799" y="4017712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9" name="Line 36"/>
            <p:cNvSpPr>
              <a:spLocks noChangeShapeType="1"/>
            </p:cNvSpPr>
            <p:nvPr/>
          </p:nvSpPr>
          <p:spPr bwMode="auto">
            <a:xfrm>
              <a:off x="4618678" y="2814273"/>
              <a:ext cx="1150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42" name="Group 27"/>
            <p:cNvGrpSpPr>
              <a:grpSpLocks/>
            </p:cNvGrpSpPr>
            <p:nvPr/>
          </p:nvGrpSpPr>
          <p:grpSpPr bwMode="auto">
            <a:xfrm>
              <a:off x="2078898" y="1628800"/>
              <a:ext cx="2516079" cy="570050"/>
              <a:chOff x="1151" y="1296"/>
              <a:chExt cx="1680" cy="432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1151" y="1296"/>
                <a:ext cx="16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1577" y="1338"/>
                <a:ext cx="91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dirty="0" err="1" smtClean="0"/>
                  <a:t>ios_base</a:t>
                </a:r>
                <a:endParaRPr lang="en-US" altLang="zh-CN" sz="2600" dirty="0"/>
              </a:p>
            </p:txBody>
          </p:sp>
        </p:grp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V="1">
              <a:off x="3238500" y="2213485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42025" name="AutoShape 41"/>
          <p:cNvSpPr>
            <a:spLocks noChangeArrowheads="1"/>
          </p:cNvSpPr>
          <p:nvPr/>
        </p:nvSpPr>
        <p:spPr bwMode="auto">
          <a:xfrm>
            <a:off x="-36512" y="3033664"/>
            <a:ext cx="2514600" cy="914400"/>
          </a:xfrm>
          <a:prstGeom prst="wedgeEllipseCallout">
            <a:avLst>
              <a:gd name="adj1" fmla="val 28597"/>
              <a:gd name="adj2" fmla="val 88194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通用输入流基类</a:t>
            </a:r>
            <a:endParaRPr lang="zh-CN" altLang="en-US"/>
          </a:p>
        </p:txBody>
      </p:sp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6019800" y="3855840"/>
            <a:ext cx="2667000" cy="762000"/>
          </a:xfrm>
          <a:prstGeom prst="wedgeEllipseCallout">
            <a:avLst>
              <a:gd name="adj1" fmla="val -84106"/>
              <a:gd name="adj2" fmla="val 1291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通用输出流基类</a:t>
            </a:r>
            <a:endParaRPr lang="zh-CN" altLang="en-US"/>
          </a:p>
        </p:txBody>
      </p:sp>
      <p:sp>
        <p:nvSpPr>
          <p:cNvPr id="42023" name="AutoShape 39"/>
          <p:cNvSpPr>
            <a:spLocks noChangeArrowheads="1"/>
          </p:cNvSpPr>
          <p:nvPr/>
        </p:nvSpPr>
        <p:spPr bwMode="auto">
          <a:xfrm>
            <a:off x="4343400" y="2630116"/>
            <a:ext cx="1676400" cy="763588"/>
          </a:xfrm>
          <a:prstGeom prst="wedgeEllipseCallout">
            <a:avLst>
              <a:gd name="adj1" fmla="val -55214"/>
              <a:gd name="adj2" fmla="val 7367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流基类</a:t>
            </a: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auto">
          <a:xfrm>
            <a:off x="4171752" y="1733105"/>
            <a:ext cx="2939049" cy="763588"/>
          </a:xfrm>
          <a:prstGeom prst="wedgeEllipseCallout">
            <a:avLst>
              <a:gd name="adj1" fmla="val -55214"/>
              <a:gd name="adj2" fmla="val 7367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 dirty="0"/>
              <a:t>流的一般特征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2027" grpId="0" animBg="1" autoUpdateAnimBg="0"/>
      <p:bldP spid="42030" grpId="0" animBg="1" autoUpdateAnimBg="0"/>
      <p:bldP spid="42025" grpId="0" animBg="1" autoUpdateAnimBg="0"/>
      <p:bldP spid="42026" grpId="0" animBg="1" autoUpdateAnimBg="0"/>
      <p:bldP spid="42023" grpId="0" animBg="1" autoUpdateAnimBg="0"/>
      <p:bldP spid="4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14.2 </a:t>
            </a:r>
            <a:r>
              <a:rPr lang="zh-CN" altLang="en-US" dirty="0" smtClean="0">
                <a:solidFill>
                  <a:srgbClr val="CC0000"/>
                </a:solidFill>
              </a:rPr>
              <a:t>输入输出类库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14.2.1 </a:t>
            </a:r>
            <a:r>
              <a:rPr lang="zh-CN" altLang="en-US">
                <a:solidFill>
                  <a:srgbClr val="CC0000"/>
                </a:solidFill>
              </a:rPr>
              <a:t>基本输入输出流类体系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" y="990600"/>
            <a:ext cx="894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C++</a:t>
            </a:r>
            <a:r>
              <a:rPr lang="zh-CN" altLang="zh-CN"/>
              <a:t>预</a:t>
            </a:r>
            <a:r>
              <a:rPr lang="zh-CN" altLang="en-US"/>
              <a:t>定义了流类，用于完成数据的“流动”</a:t>
            </a:r>
            <a:r>
              <a:rPr lang="en-US" altLang="zh-CN"/>
              <a:t>(</a:t>
            </a:r>
            <a:r>
              <a:rPr lang="zh-CN" altLang="en-US"/>
              <a:t>输入输出</a:t>
            </a:r>
            <a:r>
              <a:rPr lang="en-US" altLang="zh-CN"/>
              <a:t>)</a:t>
            </a:r>
          </a:p>
        </p:txBody>
      </p:sp>
      <p:sp>
        <p:nvSpPr>
          <p:cNvPr id="42027" name="AutoShape 43"/>
          <p:cNvSpPr>
            <a:spLocks noChangeArrowheads="1"/>
          </p:cNvSpPr>
          <p:nvPr/>
        </p:nvSpPr>
        <p:spPr bwMode="auto">
          <a:xfrm>
            <a:off x="5138022" y="5517232"/>
            <a:ext cx="3429000" cy="838200"/>
          </a:xfrm>
          <a:prstGeom prst="wedgeEllipseCallout">
            <a:avLst>
              <a:gd name="adj1" fmla="val -83483"/>
              <a:gd name="adj2" fmla="val -76309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通用输入输出流类基类</a:t>
            </a:r>
          </a:p>
        </p:txBody>
      </p:sp>
      <p:sp>
        <p:nvSpPr>
          <p:cNvPr id="42030" name="AutoShape 46"/>
          <p:cNvSpPr>
            <a:spLocks noChangeArrowheads="1"/>
          </p:cNvSpPr>
          <p:nvPr/>
        </p:nvSpPr>
        <p:spPr bwMode="auto">
          <a:xfrm>
            <a:off x="6362394" y="2542030"/>
            <a:ext cx="2514600" cy="635650"/>
          </a:xfrm>
          <a:prstGeom prst="wedgeEllipseCallout">
            <a:avLst>
              <a:gd name="adj1" fmla="val -30563"/>
              <a:gd name="adj2" fmla="val 97823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抽象缓冲区基类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0560" y="2385592"/>
            <a:ext cx="7004584" cy="3275656"/>
            <a:chOff x="1311832" y="1628800"/>
            <a:chExt cx="7004584" cy="3275656"/>
          </a:xfrm>
        </p:grpSpPr>
        <p:grpSp>
          <p:nvGrpSpPr>
            <p:cNvPr id="8206" name="Group 27"/>
            <p:cNvGrpSpPr>
              <a:grpSpLocks/>
            </p:cNvGrpSpPr>
            <p:nvPr/>
          </p:nvGrpSpPr>
          <p:grpSpPr bwMode="auto">
            <a:xfrm>
              <a:off x="2101102" y="2560918"/>
              <a:ext cx="2516079" cy="570050"/>
              <a:chOff x="1151" y="1296"/>
              <a:chExt cx="1680" cy="432"/>
            </a:xfrm>
          </p:grpSpPr>
          <p:sp>
            <p:nvSpPr>
              <p:cNvPr id="8232" name="Rectangle 5"/>
              <p:cNvSpPr>
                <a:spLocks noChangeArrowheads="1"/>
              </p:cNvSpPr>
              <p:nvPr/>
            </p:nvSpPr>
            <p:spPr bwMode="auto">
              <a:xfrm>
                <a:off x="1151" y="1296"/>
                <a:ext cx="16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33" name="Text Box 6"/>
              <p:cNvSpPr txBox="1">
                <a:spLocks noChangeArrowheads="1"/>
              </p:cNvSpPr>
              <p:nvPr/>
            </p:nvSpPr>
            <p:spPr bwMode="auto">
              <a:xfrm>
                <a:off x="1718" y="1338"/>
                <a:ext cx="383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ios</a:t>
                </a:r>
              </a:p>
            </p:txBody>
          </p:sp>
        </p:grpSp>
        <p:grpSp>
          <p:nvGrpSpPr>
            <p:cNvPr id="8207" name="Group 25"/>
            <p:cNvGrpSpPr>
              <a:grpSpLocks/>
            </p:cNvGrpSpPr>
            <p:nvPr/>
          </p:nvGrpSpPr>
          <p:grpSpPr bwMode="auto">
            <a:xfrm>
              <a:off x="1311832" y="3447662"/>
              <a:ext cx="1869087" cy="570050"/>
              <a:chOff x="624" y="1872"/>
              <a:chExt cx="1248" cy="432"/>
            </a:xfrm>
          </p:grpSpPr>
          <p:sp>
            <p:nvSpPr>
              <p:cNvPr id="8230" name="Rectangle 7"/>
              <p:cNvSpPr>
                <a:spLocks noChangeArrowheads="1"/>
              </p:cNvSpPr>
              <p:nvPr/>
            </p:nvSpPr>
            <p:spPr bwMode="auto">
              <a:xfrm>
                <a:off x="624" y="1872"/>
                <a:ext cx="1248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31" name="Text Box 8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83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istream</a:t>
                </a:r>
              </a:p>
            </p:txBody>
          </p:sp>
        </p:grpSp>
        <p:grpSp>
          <p:nvGrpSpPr>
            <p:cNvPr id="8208" name="Group 24"/>
            <p:cNvGrpSpPr>
              <a:grpSpLocks/>
            </p:cNvGrpSpPr>
            <p:nvPr/>
          </p:nvGrpSpPr>
          <p:grpSpPr bwMode="auto">
            <a:xfrm>
              <a:off x="2462039" y="4334406"/>
              <a:ext cx="1653423" cy="570050"/>
              <a:chOff x="1392" y="2496"/>
              <a:chExt cx="1104" cy="432"/>
            </a:xfrm>
          </p:grpSpPr>
          <p:sp>
            <p:nvSpPr>
              <p:cNvPr id="8228" name="Rectangle 11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1104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29" name="Text Box 12"/>
              <p:cNvSpPr txBox="1">
                <a:spLocks noChangeArrowheads="1"/>
              </p:cNvSpPr>
              <p:nvPr/>
            </p:nvSpPr>
            <p:spPr bwMode="auto">
              <a:xfrm>
                <a:off x="1467" y="2538"/>
                <a:ext cx="947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dirty="0" err="1"/>
                  <a:t>iostream</a:t>
                </a:r>
                <a:endParaRPr lang="en-US" altLang="zh-CN" sz="2600" dirty="0"/>
              </a:p>
            </p:txBody>
          </p:sp>
        </p:grpSp>
        <p:grpSp>
          <p:nvGrpSpPr>
            <p:cNvPr id="8209" name="Group 26"/>
            <p:cNvGrpSpPr>
              <a:grpSpLocks/>
            </p:cNvGrpSpPr>
            <p:nvPr/>
          </p:nvGrpSpPr>
          <p:grpSpPr bwMode="auto">
            <a:xfrm>
              <a:off x="3540359" y="3447662"/>
              <a:ext cx="1869087" cy="570050"/>
              <a:chOff x="2112" y="1872"/>
              <a:chExt cx="1248" cy="432"/>
            </a:xfrm>
          </p:grpSpPr>
          <p:sp>
            <p:nvSpPr>
              <p:cNvPr id="8226" name="Rectangle 13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248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27" name="Text Box 14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88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ostream</a:t>
                </a:r>
              </a:p>
            </p:txBody>
          </p:sp>
        </p:grpSp>
        <p:grpSp>
          <p:nvGrpSpPr>
            <p:cNvPr id="8210" name="Group 28"/>
            <p:cNvGrpSpPr>
              <a:grpSpLocks/>
            </p:cNvGrpSpPr>
            <p:nvPr/>
          </p:nvGrpSpPr>
          <p:grpSpPr bwMode="auto">
            <a:xfrm>
              <a:off x="5800337" y="2560918"/>
              <a:ext cx="2516079" cy="570050"/>
              <a:chOff x="3621" y="1296"/>
              <a:chExt cx="1680" cy="432"/>
            </a:xfrm>
          </p:grpSpPr>
          <p:sp>
            <p:nvSpPr>
              <p:cNvPr id="8224" name="Rectangle 15"/>
              <p:cNvSpPr>
                <a:spLocks noChangeArrowheads="1"/>
              </p:cNvSpPr>
              <p:nvPr/>
            </p:nvSpPr>
            <p:spPr bwMode="auto">
              <a:xfrm>
                <a:off x="3621" y="1296"/>
                <a:ext cx="16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225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338"/>
                <a:ext cx="109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/>
                  <a:t>streambuf</a:t>
                </a:r>
              </a:p>
            </p:txBody>
          </p:sp>
        </p:grpSp>
        <p:sp>
          <p:nvSpPr>
            <p:cNvPr id="8213" name="Line 29"/>
            <p:cNvSpPr>
              <a:spLocks noChangeShapeType="1"/>
            </p:cNvSpPr>
            <p:nvPr/>
          </p:nvSpPr>
          <p:spPr bwMode="auto">
            <a:xfrm flipV="1">
              <a:off x="2677703" y="3130968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4" name="Line 30"/>
            <p:cNvSpPr>
              <a:spLocks noChangeShapeType="1"/>
            </p:cNvSpPr>
            <p:nvPr/>
          </p:nvSpPr>
          <p:spPr bwMode="auto">
            <a:xfrm flipV="1">
              <a:off x="3899799" y="3130968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5" name="Line 31"/>
            <p:cNvSpPr>
              <a:spLocks noChangeShapeType="1"/>
            </p:cNvSpPr>
            <p:nvPr/>
          </p:nvSpPr>
          <p:spPr bwMode="auto">
            <a:xfrm flipV="1">
              <a:off x="2677703" y="4017712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6" name="Line 32"/>
            <p:cNvSpPr>
              <a:spLocks noChangeShapeType="1"/>
            </p:cNvSpPr>
            <p:nvPr/>
          </p:nvSpPr>
          <p:spPr bwMode="auto">
            <a:xfrm flipV="1">
              <a:off x="3899799" y="4017712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219" name="Line 36"/>
            <p:cNvSpPr>
              <a:spLocks noChangeShapeType="1"/>
            </p:cNvSpPr>
            <p:nvPr/>
          </p:nvSpPr>
          <p:spPr bwMode="auto">
            <a:xfrm>
              <a:off x="4618678" y="2814273"/>
              <a:ext cx="1150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42" name="Group 27"/>
            <p:cNvGrpSpPr>
              <a:grpSpLocks/>
            </p:cNvGrpSpPr>
            <p:nvPr/>
          </p:nvGrpSpPr>
          <p:grpSpPr bwMode="auto">
            <a:xfrm>
              <a:off x="2078898" y="1628800"/>
              <a:ext cx="2516079" cy="570050"/>
              <a:chOff x="1151" y="1296"/>
              <a:chExt cx="1680" cy="432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1151" y="1296"/>
                <a:ext cx="16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1577" y="1338"/>
                <a:ext cx="915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dirty="0" err="1" smtClean="0"/>
                  <a:t>ios_base</a:t>
                </a:r>
                <a:endParaRPr lang="en-US" altLang="zh-CN" sz="2600" dirty="0"/>
              </a:p>
            </p:txBody>
          </p:sp>
        </p:grp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V="1">
              <a:off x="3238500" y="2213485"/>
              <a:ext cx="0" cy="316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42025" name="AutoShape 41"/>
          <p:cNvSpPr>
            <a:spLocks noChangeArrowheads="1"/>
          </p:cNvSpPr>
          <p:nvPr/>
        </p:nvSpPr>
        <p:spPr bwMode="auto">
          <a:xfrm>
            <a:off x="-36512" y="3033664"/>
            <a:ext cx="2514600" cy="914400"/>
          </a:xfrm>
          <a:prstGeom prst="wedgeEllipseCallout">
            <a:avLst>
              <a:gd name="adj1" fmla="val 28597"/>
              <a:gd name="adj2" fmla="val 88194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通用输入流基类</a:t>
            </a:r>
            <a:endParaRPr lang="zh-CN" altLang="en-US"/>
          </a:p>
        </p:txBody>
      </p:sp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6019800" y="3855840"/>
            <a:ext cx="2667000" cy="762000"/>
          </a:xfrm>
          <a:prstGeom prst="wedgeEllipseCallout">
            <a:avLst>
              <a:gd name="adj1" fmla="val -84106"/>
              <a:gd name="adj2" fmla="val 1291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通用输出流基类</a:t>
            </a:r>
            <a:endParaRPr lang="zh-CN" altLang="en-US"/>
          </a:p>
        </p:txBody>
      </p:sp>
      <p:sp>
        <p:nvSpPr>
          <p:cNvPr id="42023" name="AutoShape 39"/>
          <p:cNvSpPr>
            <a:spLocks noChangeArrowheads="1"/>
          </p:cNvSpPr>
          <p:nvPr/>
        </p:nvSpPr>
        <p:spPr bwMode="auto">
          <a:xfrm>
            <a:off x="4343400" y="2630116"/>
            <a:ext cx="1676400" cy="763588"/>
          </a:xfrm>
          <a:prstGeom prst="wedgeEllipseCallout">
            <a:avLst>
              <a:gd name="adj1" fmla="val -55214"/>
              <a:gd name="adj2" fmla="val 7367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/>
              <a:t>流基类</a:t>
            </a:r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auto">
          <a:xfrm>
            <a:off x="4171752" y="1733105"/>
            <a:ext cx="2939049" cy="763588"/>
          </a:xfrm>
          <a:prstGeom prst="wedgeEllipseCallout">
            <a:avLst>
              <a:gd name="adj1" fmla="val -55214"/>
              <a:gd name="adj2" fmla="val 73677"/>
            </a:avLst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400" dirty="0"/>
              <a:t>流的一般特征</a:t>
            </a:r>
          </a:p>
        </p:txBody>
      </p:sp>
      <p:sp>
        <p:nvSpPr>
          <p:cNvPr id="36" name="AutoShape 48"/>
          <p:cNvSpPr>
            <a:spLocks noChangeArrowheads="1"/>
          </p:cNvSpPr>
          <p:nvPr/>
        </p:nvSpPr>
        <p:spPr bwMode="auto">
          <a:xfrm>
            <a:off x="382588" y="2185988"/>
            <a:ext cx="8761412" cy="2522537"/>
          </a:xfrm>
          <a:prstGeom prst="star24">
            <a:avLst>
              <a:gd name="adj" fmla="val 375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sy="50000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dirty="0"/>
              <a:t>在这些已定义的类中，</a:t>
            </a:r>
          </a:p>
          <a:p>
            <a:pPr algn="ctr"/>
            <a:r>
              <a:rPr lang="zh-CN" altLang="en-US" dirty="0"/>
              <a:t>给出了若干方法</a:t>
            </a:r>
            <a:r>
              <a:rPr lang="en-US" altLang="zh-CN" dirty="0"/>
              <a:t>(</a:t>
            </a:r>
            <a:r>
              <a:rPr lang="zh-CN" altLang="en-US" dirty="0"/>
              <a:t>成员函数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algn="ctr"/>
            <a:r>
              <a:rPr lang="zh-CN" altLang="en-US" dirty="0"/>
              <a:t>用于控制输入输出。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24130516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7848600" cy="13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CC33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在头文件</a:t>
            </a:r>
            <a:r>
              <a:rPr lang="en-US" altLang="zh-CN" dirty="0" err="1">
                <a:solidFill>
                  <a:srgbClr val="000000"/>
                </a:solidFill>
              </a:rPr>
              <a:t>iostream</a:t>
            </a:r>
            <a:r>
              <a:rPr lang="zh-CN" altLang="en-US" dirty="0">
                <a:solidFill>
                  <a:srgbClr val="000000"/>
                </a:solidFill>
              </a:rPr>
              <a:t>中定义了几个</a:t>
            </a:r>
            <a:r>
              <a:rPr lang="zh-CN" altLang="en-US" dirty="0" smtClean="0">
                <a:solidFill>
                  <a:srgbClr val="000000"/>
                </a:solidFill>
              </a:rPr>
              <a:t>输入输出</a:t>
            </a:r>
            <a:r>
              <a:rPr lang="zh-CN" altLang="en-US" dirty="0">
                <a:solidFill>
                  <a:srgbClr val="000000"/>
                </a:solidFill>
              </a:rPr>
              <a:t>流类的</a:t>
            </a:r>
            <a:r>
              <a:rPr lang="zh-CN" altLang="en-US" dirty="0" smtClean="0">
                <a:solidFill>
                  <a:srgbClr val="000000"/>
                </a:solidFill>
              </a:rPr>
              <a:t>对象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59458" y="1340768"/>
            <a:ext cx="8316998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标准</a:t>
            </a:r>
            <a:r>
              <a:rPr lang="zh-CN" altLang="en-US" dirty="0" smtClean="0">
                <a:solidFill>
                  <a:srgbClr val="000000"/>
                </a:solidFill>
              </a:rPr>
              <a:t>输入流（输入设备</a:t>
            </a:r>
            <a:r>
              <a:rPr lang="zh-CN" altLang="en-US" dirty="0">
                <a:solidFill>
                  <a:srgbClr val="000000"/>
                </a:solidFill>
              </a:rPr>
              <a:t>是键盘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</a:rPr>
              <a:t/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       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cin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en-US" altLang="zh-CN" dirty="0" err="1" smtClean="0">
                <a:solidFill>
                  <a:srgbClr val="000000"/>
                </a:solidFill>
              </a:rPr>
              <a:t>istream</a:t>
            </a:r>
            <a:r>
              <a:rPr lang="zh-CN" altLang="en-US" dirty="0" smtClean="0">
                <a:solidFill>
                  <a:srgbClr val="000000"/>
                </a:solidFill>
              </a:rPr>
              <a:t>类对象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标准输出</a:t>
            </a:r>
            <a:r>
              <a:rPr lang="zh-CN" altLang="en-US" dirty="0" smtClean="0">
                <a:solidFill>
                  <a:srgbClr val="000000"/>
                </a:solidFill>
              </a:rPr>
              <a:t>流（输出设备</a:t>
            </a:r>
            <a:r>
              <a:rPr lang="zh-CN" altLang="en-US" dirty="0">
                <a:solidFill>
                  <a:srgbClr val="000000"/>
                </a:solidFill>
              </a:rPr>
              <a:t>是显示器）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cerr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标准错误输出流，没有缓冲，立刻输出。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clog </a:t>
            </a:r>
            <a:r>
              <a:rPr lang="zh-CN" altLang="en-US" dirty="0">
                <a:solidFill>
                  <a:srgbClr val="000000"/>
                </a:solidFill>
              </a:rPr>
              <a:t>输出日志信息，有缓冲，缓冲区满后被输出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r>
              <a:rPr lang="en-US" altLang="zh-CN" dirty="0">
                <a:solidFill>
                  <a:srgbClr val="000000"/>
                </a:solidFill>
              </a:rPr>
              <a:t/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                     </a:t>
            </a:r>
            <a:r>
              <a:rPr lang="zh-CN" altLang="en-US" dirty="0" smtClean="0">
                <a:solidFill>
                  <a:srgbClr val="000000"/>
                </a:solidFill>
              </a:rPr>
              <a:t>后三个是</a:t>
            </a:r>
            <a:r>
              <a:rPr lang="en-US" altLang="zh-CN" dirty="0" err="1" smtClean="0">
                <a:solidFill>
                  <a:srgbClr val="000000"/>
                </a:solidFill>
              </a:rPr>
              <a:t>ostream</a:t>
            </a:r>
            <a:r>
              <a:rPr lang="zh-CN" altLang="en-US" dirty="0">
                <a:solidFill>
                  <a:srgbClr val="000000"/>
                </a:solidFill>
              </a:rPr>
              <a:t>类对象</a:t>
            </a:r>
          </a:p>
        </p:txBody>
      </p:sp>
    </p:spTree>
    <p:extLst>
      <p:ext uri="{BB962C8B-B14F-4D97-AF65-F5344CB8AC3E}">
        <p14:creationId xmlns:p14="http://schemas.microsoft.com/office/powerpoint/2010/main" val="443648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4705</Words>
  <Application>Microsoft Office PowerPoint</Application>
  <PresentationFormat>全屏显示(4:3)</PresentationFormat>
  <Paragraphs>816</Paragraphs>
  <Slides>62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默认设计模板</vt:lpstr>
      <vt:lpstr>1_默认设计模板</vt:lpstr>
      <vt:lpstr>2_默认设计模板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前面ok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wss</dc:creator>
  <cp:lastModifiedBy>个人用户</cp:lastModifiedBy>
  <cp:revision>311</cp:revision>
  <dcterms:created xsi:type="dcterms:W3CDTF">2001-03-23T02:16:21Z</dcterms:created>
  <dcterms:modified xsi:type="dcterms:W3CDTF">2019-12-31T02:23:27Z</dcterms:modified>
</cp:coreProperties>
</file>