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1_EDB57A39.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73" r:id="rId3"/>
    <p:sldId id="264" r:id="rId4"/>
    <p:sldId id="263" r:id="rId5"/>
    <p:sldId id="267" r:id="rId6"/>
    <p:sldId id="268" r:id="rId7"/>
    <p:sldId id="271" r:id="rId8"/>
    <p:sldId id="265" r:id="rId9"/>
    <p:sldId id="269"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47E193-BA9D-335D-110D-CC4E5698215B}" name="Simin Zhang" initials="SZ" userId="S::zhang.simin2@northeastern.edu::c2315f18-eff5-4dda-8499-9ca0f8f3114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B4C7E7"/>
    <a:srgbClr val="ED7D3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C1E444-B90D-1343-BF1C-F559E284741B}" v="2" dt="2024-03-14T00:18:56.424"/>
    <p1510:client id="{8C9925F0-1888-AEC5-6986-5CC44620CD4C}" v="4" dt="2024-03-13T16:42:55.864"/>
    <p1510:client id="{CA2A1D88-4F06-DC45-8364-B073CE177247}" v="77" dt="2024-03-13T18:11:07.4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11_EDB57A39.xml><?xml version="1.0" encoding="utf-8"?>
<p188:cmLst xmlns:a="http://schemas.openxmlformats.org/drawingml/2006/main" xmlns:r="http://schemas.openxmlformats.org/officeDocument/2006/relationships" xmlns:p188="http://schemas.microsoft.com/office/powerpoint/2018/8/main">
  <p188:cm id="{AD72FC8A-E58E-4E09-A209-1A89632B90CB}" authorId="{4747E193-BA9D-335D-110D-CC4E5698215B}" created="2024-03-14T00:18:56.424">
    <pc:sldMkLst xmlns:pc="http://schemas.microsoft.com/office/powerpoint/2013/main/command">
      <pc:docMk/>
      <pc:sldMk cId="3988093497" sldId="273"/>
    </pc:sldMkLst>
    <p188:txBody>
      <a:bodyPr/>
      <a:lstStyle/>
      <a:p>
        <a:r>
          <a:rPr lang="en-US"/>
          <a:t>My chatbot has three highlights: First of all, it can respond to any questions with natural languages. Secondly, it can answer questions related to private databases. Lastly, the response generation is based on past conversations, even user interrupt with another topic. Here, you can see that I previously asked about the price to Tokyo, and then I interrupted the conversation and asked, “Who are you”. In the next conversation, the chatbot can go back to the previous topic and recommend me the places other than Tokyo.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11_EDB57A3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Isosceles Triangle 7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281F84D-17F0-D6FF-EBF7-C0B6C3CD53CD}"/>
              </a:ext>
            </a:extLst>
          </p:cNvPr>
          <p:cNvSpPr/>
          <p:nvPr/>
        </p:nvSpPr>
        <p:spPr>
          <a:xfrm>
            <a:off x="12561320" y="-819509"/>
            <a:ext cx="11161321" cy="8499489"/>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D989B6F-D921-5BE4-A8F8-4B31F6021461}"/>
              </a:ext>
            </a:extLst>
          </p:cNvPr>
          <p:cNvSpPr/>
          <p:nvPr/>
        </p:nvSpPr>
        <p:spPr>
          <a:xfrm>
            <a:off x="-10981606" y="-824003"/>
            <a:ext cx="10747297" cy="8505104"/>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E4CFBB6-1F1A-B770-8201-0A89C939F22A}"/>
              </a:ext>
            </a:extLst>
          </p:cNvPr>
          <p:cNvSpPr txBox="1"/>
          <p:nvPr/>
        </p:nvSpPr>
        <p:spPr>
          <a:xfrm>
            <a:off x="2012829" y="2118264"/>
            <a:ext cx="789316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err="1">
                <a:solidFill>
                  <a:srgbClr val="4472C4"/>
                </a:solidFill>
                <a:ea typeface="+mn-lt"/>
                <a:cs typeface="+mn-lt"/>
              </a:rPr>
              <a:t>GiggleGuide</a:t>
            </a:r>
            <a:r>
              <a:rPr lang="en-US" sz="4400" b="1">
                <a:solidFill>
                  <a:srgbClr val="4472C4"/>
                </a:solidFill>
                <a:ea typeface="+mn-lt"/>
                <a:cs typeface="+mn-lt"/>
              </a:rPr>
              <a:t>: Your Jolly Journey Companion</a:t>
            </a:r>
            <a:endParaRPr lang="en-US" sz="4400" b="1">
              <a:solidFill>
                <a:srgbClr val="4472C4"/>
              </a:solidFill>
            </a:endParaRPr>
          </a:p>
        </p:txBody>
      </p:sp>
      <p:sp>
        <p:nvSpPr>
          <p:cNvPr id="4" name="TextBox 3">
            <a:extLst>
              <a:ext uri="{FF2B5EF4-FFF2-40B4-BE49-F238E27FC236}">
                <a16:creationId xmlns:a16="http://schemas.microsoft.com/office/drawing/2014/main" id="{B1C22684-7F03-A9D4-AE8D-0B614BA5549B}"/>
              </a:ext>
            </a:extLst>
          </p:cNvPr>
          <p:cNvSpPr txBox="1"/>
          <p:nvPr/>
        </p:nvSpPr>
        <p:spPr>
          <a:xfrm>
            <a:off x="2068114" y="3731266"/>
            <a:ext cx="73699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4472C4"/>
                </a:solidFill>
                <a:cs typeface="Calibri"/>
              </a:rPr>
              <a:t>An intelligent Travel Agent Chatbot Ensuring Data Security</a:t>
            </a:r>
          </a:p>
          <a:p>
            <a:endParaRPr lang="en-US" sz="2400">
              <a:solidFill>
                <a:srgbClr val="4472C4"/>
              </a:solidFill>
              <a:ea typeface="Calibri" panose="020F0502020204030204"/>
              <a:cs typeface="Calibri"/>
            </a:endParaRPr>
          </a:p>
          <a:p>
            <a:r>
              <a:rPr lang="en-US" sz="2400">
                <a:solidFill>
                  <a:srgbClr val="4472C4"/>
                </a:solidFill>
                <a:ea typeface="Calibri" panose="020F0502020204030204"/>
                <a:cs typeface="Calibri"/>
              </a:rPr>
              <a:t>Simin Zhang</a:t>
            </a:r>
            <a:endParaRPr lang="en-US" sz="2400"/>
          </a:p>
        </p:txBody>
      </p:sp>
    </p:spTree>
    <p:extLst>
      <p:ext uri="{BB962C8B-B14F-4D97-AF65-F5344CB8AC3E}">
        <p14:creationId xmlns:p14="http://schemas.microsoft.com/office/powerpoint/2010/main" val="3595217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326A1B-8963-FA4E-C8F4-D1D4D29F9F1A}"/>
              </a:ext>
            </a:extLst>
          </p:cNvPr>
          <p:cNvPicPr>
            <a:picLocks noChangeAspect="1"/>
          </p:cNvPicPr>
          <p:nvPr/>
        </p:nvPicPr>
        <p:blipFill rotWithShape="1">
          <a:blip r:embed="rId2"/>
          <a:srcRect t="156" r="206"/>
          <a:stretch/>
        </p:blipFill>
        <p:spPr>
          <a:xfrm>
            <a:off x="1027637" y="10255"/>
            <a:ext cx="10383589" cy="6848244"/>
          </a:xfrm>
          <a:prstGeom prst="rect">
            <a:avLst/>
          </a:prstGeom>
          <a:ln>
            <a:noFill/>
          </a:ln>
        </p:spPr>
      </p:pic>
      <p:sp>
        <p:nvSpPr>
          <p:cNvPr id="70" name="Freeform: Shape 6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Isosceles Triangle 7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Shape 5">
            <a:extLst>
              <a:ext uri="{FF2B5EF4-FFF2-40B4-BE49-F238E27FC236}">
                <a16:creationId xmlns:a16="http://schemas.microsoft.com/office/drawing/2014/main" id="{97F69D26-2252-3B4A-888B-4065C0DC0549}"/>
              </a:ext>
            </a:extLst>
          </p:cNvPr>
          <p:cNvSpPr/>
          <p:nvPr/>
        </p:nvSpPr>
        <p:spPr>
          <a:xfrm rot="5400000">
            <a:off x="-4449194" y="-13412877"/>
            <a:ext cx="15872604" cy="23909546"/>
          </a:xfrm>
          <a:prstGeom prst="corner">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9787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83" name="Freeform: Shape 8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281F84D-17F0-D6FF-EBF7-C0B6C3CD53CD}"/>
              </a:ext>
            </a:extLst>
          </p:cNvPr>
          <p:cNvSpPr/>
          <p:nvPr/>
        </p:nvSpPr>
        <p:spPr>
          <a:xfrm>
            <a:off x="12561320" y="-819509"/>
            <a:ext cx="11161321" cy="8499489"/>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D989B6F-D921-5BE4-A8F8-4B31F6021461}"/>
              </a:ext>
            </a:extLst>
          </p:cNvPr>
          <p:cNvSpPr/>
          <p:nvPr/>
        </p:nvSpPr>
        <p:spPr>
          <a:xfrm>
            <a:off x="-10981606" y="-824003"/>
            <a:ext cx="10747297" cy="8505104"/>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hat&#10;&#10;Description automatically generated">
            <a:extLst>
              <a:ext uri="{FF2B5EF4-FFF2-40B4-BE49-F238E27FC236}">
                <a16:creationId xmlns:a16="http://schemas.microsoft.com/office/drawing/2014/main" id="{86A62E2A-D346-B071-AC67-578FFC2948CE}"/>
              </a:ext>
            </a:extLst>
          </p:cNvPr>
          <p:cNvPicPr>
            <a:picLocks noChangeAspect="1"/>
          </p:cNvPicPr>
          <p:nvPr/>
        </p:nvPicPr>
        <p:blipFill>
          <a:blip r:embed="rId3"/>
          <a:stretch>
            <a:fillRect/>
          </a:stretch>
        </p:blipFill>
        <p:spPr>
          <a:xfrm>
            <a:off x="226869" y="747600"/>
            <a:ext cx="3664761" cy="5024726"/>
          </a:xfrm>
          <a:prstGeom prst="rect">
            <a:avLst/>
          </a:prstGeom>
          <a:ln>
            <a:noFill/>
          </a:ln>
          <a:effectLst>
            <a:outerShdw blurRad="50800" dist="393700" dir="2700000">
              <a:srgbClr val="000000">
                <a:alpha val="40000"/>
              </a:srgbClr>
            </a:outerShdw>
          </a:effectLst>
        </p:spPr>
      </p:pic>
      <p:pic>
        <p:nvPicPr>
          <p:cNvPr id="6" name="Picture 5" descr="A screenshot of a phone&#10;&#10;Description automatically generated">
            <a:extLst>
              <a:ext uri="{FF2B5EF4-FFF2-40B4-BE49-F238E27FC236}">
                <a16:creationId xmlns:a16="http://schemas.microsoft.com/office/drawing/2014/main" id="{4AFA5FFC-FF33-1079-3811-5334855FCC90}"/>
              </a:ext>
            </a:extLst>
          </p:cNvPr>
          <p:cNvPicPr>
            <a:picLocks noChangeAspect="1"/>
          </p:cNvPicPr>
          <p:nvPr/>
        </p:nvPicPr>
        <p:blipFill>
          <a:blip r:embed="rId4"/>
          <a:stretch>
            <a:fillRect/>
          </a:stretch>
        </p:blipFill>
        <p:spPr>
          <a:xfrm>
            <a:off x="4166132" y="742488"/>
            <a:ext cx="3699939" cy="5020573"/>
          </a:xfrm>
          <a:prstGeom prst="rect">
            <a:avLst/>
          </a:prstGeom>
          <a:effectLst>
            <a:outerShdw blurRad="50800" dist="393700" dir="2700000">
              <a:srgbClr val="000000">
                <a:alpha val="40000"/>
              </a:srgbClr>
            </a:outerShdw>
          </a:effectLst>
        </p:spPr>
      </p:pic>
      <p:pic>
        <p:nvPicPr>
          <p:cNvPr id="8" name="Picture 7" descr="A screenshot of a chat&#10;&#10;Description automatically generated">
            <a:extLst>
              <a:ext uri="{FF2B5EF4-FFF2-40B4-BE49-F238E27FC236}">
                <a16:creationId xmlns:a16="http://schemas.microsoft.com/office/drawing/2014/main" id="{E16C63A7-ACE0-13DF-E838-CA33517776B8}"/>
              </a:ext>
            </a:extLst>
          </p:cNvPr>
          <p:cNvPicPr>
            <a:picLocks noChangeAspect="1"/>
          </p:cNvPicPr>
          <p:nvPr/>
        </p:nvPicPr>
        <p:blipFill>
          <a:blip r:embed="rId5"/>
          <a:stretch>
            <a:fillRect/>
          </a:stretch>
        </p:blipFill>
        <p:spPr>
          <a:xfrm>
            <a:off x="8198577" y="742488"/>
            <a:ext cx="3671994" cy="5006196"/>
          </a:xfrm>
          <a:prstGeom prst="rect">
            <a:avLst/>
          </a:prstGeom>
          <a:effectLst>
            <a:outerShdw blurRad="50800" dist="393700" dir="2700000">
              <a:srgbClr val="000000">
                <a:alpha val="40000"/>
              </a:srgbClr>
            </a:outerShdw>
          </a:effectLst>
        </p:spPr>
      </p:pic>
    </p:spTree>
    <p:extLst>
      <p:ext uri="{BB962C8B-B14F-4D97-AF65-F5344CB8AC3E}">
        <p14:creationId xmlns:p14="http://schemas.microsoft.com/office/powerpoint/2010/main" val="3988093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326A1B-8963-FA4E-C8F4-D1D4D29F9F1A}"/>
              </a:ext>
            </a:extLst>
          </p:cNvPr>
          <p:cNvPicPr>
            <a:picLocks noChangeAspect="1"/>
          </p:cNvPicPr>
          <p:nvPr/>
        </p:nvPicPr>
        <p:blipFill rotWithShape="1">
          <a:blip r:embed="rId2"/>
          <a:srcRect t="156" r="206"/>
          <a:stretch/>
        </p:blipFill>
        <p:spPr>
          <a:xfrm>
            <a:off x="1027637" y="10255"/>
            <a:ext cx="10383589" cy="6848244"/>
          </a:xfrm>
          <a:prstGeom prst="rect">
            <a:avLst/>
          </a:prstGeom>
          <a:ln>
            <a:noFill/>
          </a:ln>
        </p:spPr>
      </p:pic>
      <p:sp>
        <p:nvSpPr>
          <p:cNvPr id="70" name="Freeform: Shape 6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Isosceles Triangle 7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281F84D-17F0-D6FF-EBF7-C0B6C3CD53CD}"/>
              </a:ext>
            </a:extLst>
          </p:cNvPr>
          <p:cNvSpPr/>
          <p:nvPr/>
        </p:nvSpPr>
        <p:spPr>
          <a:xfrm>
            <a:off x="11215439" y="-819509"/>
            <a:ext cx="11161321" cy="8499489"/>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D989B6F-D921-5BE4-A8F8-4B31F6021461}"/>
              </a:ext>
            </a:extLst>
          </p:cNvPr>
          <p:cNvSpPr/>
          <p:nvPr/>
        </p:nvSpPr>
        <p:spPr>
          <a:xfrm>
            <a:off x="-3447870" y="-824004"/>
            <a:ext cx="10747297" cy="8505104"/>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hatbot&#10;&#10;Description automatically generated">
            <a:extLst>
              <a:ext uri="{FF2B5EF4-FFF2-40B4-BE49-F238E27FC236}">
                <a16:creationId xmlns:a16="http://schemas.microsoft.com/office/drawing/2014/main" id="{C18E3505-2DFD-2994-BD8D-03E9D7361008}"/>
              </a:ext>
            </a:extLst>
          </p:cNvPr>
          <p:cNvPicPr>
            <a:picLocks noChangeAspect="1"/>
          </p:cNvPicPr>
          <p:nvPr/>
        </p:nvPicPr>
        <p:blipFill>
          <a:blip r:embed="rId3"/>
          <a:stretch>
            <a:fillRect/>
          </a:stretch>
        </p:blipFill>
        <p:spPr>
          <a:xfrm>
            <a:off x="1323915" y="1742801"/>
            <a:ext cx="4588571" cy="4914141"/>
          </a:xfrm>
          <a:prstGeom prst="rect">
            <a:avLst/>
          </a:prstGeom>
          <a:effectLst>
            <a:outerShdw blurRad="50800" dist="393700" dir="2700000">
              <a:srgbClr val="000000">
                <a:alpha val="40000"/>
              </a:srgbClr>
            </a:outerShdw>
          </a:effectLst>
        </p:spPr>
      </p:pic>
      <p:sp>
        <p:nvSpPr>
          <p:cNvPr id="7" name="TextBox 6">
            <a:extLst>
              <a:ext uri="{FF2B5EF4-FFF2-40B4-BE49-F238E27FC236}">
                <a16:creationId xmlns:a16="http://schemas.microsoft.com/office/drawing/2014/main" id="{EFC7B95A-5E05-3707-9BC6-954CA165D3F0}"/>
              </a:ext>
            </a:extLst>
          </p:cNvPr>
          <p:cNvSpPr txBox="1"/>
          <p:nvPr/>
        </p:nvSpPr>
        <p:spPr>
          <a:xfrm>
            <a:off x="1214620" y="539950"/>
            <a:ext cx="49106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ea typeface="Calibri"/>
                <a:cs typeface="Calibri"/>
              </a:rPr>
              <a:t>Frontend &amp; UI</a:t>
            </a:r>
            <a:endParaRPr lang="en-US" sz="2800" b="1">
              <a:solidFill>
                <a:schemeClr val="bg1"/>
              </a:solidFill>
            </a:endParaRPr>
          </a:p>
        </p:txBody>
      </p:sp>
      <p:pic>
        <p:nvPicPr>
          <p:cNvPr id="5" name="Picture 4" descr="A close up of a text&#10;&#10;Description automatically generated">
            <a:extLst>
              <a:ext uri="{FF2B5EF4-FFF2-40B4-BE49-F238E27FC236}">
                <a16:creationId xmlns:a16="http://schemas.microsoft.com/office/drawing/2014/main" id="{F771E28F-D946-EF24-2A5F-0D7A394C3AC1}"/>
              </a:ext>
            </a:extLst>
          </p:cNvPr>
          <p:cNvPicPr>
            <a:picLocks noChangeAspect="1"/>
          </p:cNvPicPr>
          <p:nvPr/>
        </p:nvPicPr>
        <p:blipFill>
          <a:blip r:embed="rId4"/>
          <a:stretch>
            <a:fillRect/>
          </a:stretch>
        </p:blipFill>
        <p:spPr>
          <a:xfrm>
            <a:off x="1320800" y="998008"/>
            <a:ext cx="2808817" cy="522818"/>
          </a:xfrm>
          <a:prstGeom prst="rect">
            <a:avLst/>
          </a:prstGeom>
          <a:effectLst>
            <a:outerShdw blurRad="50800" dist="152400" dir="2700000">
              <a:srgbClr val="000000">
                <a:alpha val="40000"/>
              </a:srgbClr>
            </a:outerShdw>
          </a:effectLst>
        </p:spPr>
      </p:pic>
    </p:spTree>
    <p:extLst>
      <p:ext uri="{BB962C8B-B14F-4D97-AF65-F5344CB8AC3E}">
        <p14:creationId xmlns:p14="http://schemas.microsoft.com/office/powerpoint/2010/main" val="35654074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326A1B-8963-FA4E-C8F4-D1D4D29F9F1A}"/>
              </a:ext>
            </a:extLst>
          </p:cNvPr>
          <p:cNvPicPr>
            <a:picLocks noChangeAspect="1"/>
          </p:cNvPicPr>
          <p:nvPr/>
        </p:nvPicPr>
        <p:blipFill rotWithShape="1">
          <a:blip r:embed="rId2"/>
          <a:srcRect t="156" r="206"/>
          <a:stretch/>
        </p:blipFill>
        <p:spPr>
          <a:xfrm>
            <a:off x="1027637" y="10255"/>
            <a:ext cx="10383589" cy="6848244"/>
          </a:xfrm>
          <a:prstGeom prst="rect">
            <a:avLst/>
          </a:prstGeom>
          <a:ln>
            <a:noFill/>
          </a:ln>
        </p:spPr>
      </p:pic>
      <p:sp>
        <p:nvSpPr>
          <p:cNvPr id="70" name="Freeform: Shape 6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Isosceles Triangle 7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281F84D-17F0-D6FF-EBF7-C0B6C3CD53CD}"/>
              </a:ext>
            </a:extLst>
          </p:cNvPr>
          <p:cNvSpPr/>
          <p:nvPr/>
        </p:nvSpPr>
        <p:spPr>
          <a:xfrm>
            <a:off x="3690490" y="-905773"/>
            <a:ext cx="11161321" cy="8499489"/>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D989B6F-D921-5BE4-A8F8-4B31F6021461}"/>
              </a:ext>
            </a:extLst>
          </p:cNvPr>
          <p:cNvSpPr/>
          <p:nvPr/>
        </p:nvSpPr>
        <p:spPr>
          <a:xfrm>
            <a:off x="-9342587" y="-910268"/>
            <a:ext cx="10747297" cy="8505104"/>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phone&#10;&#10;Description automatically generated">
            <a:extLst>
              <a:ext uri="{FF2B5EF4-FFF2-40B4-BE49-F238E27FC236}">
                <a16:creationId xmlns:a16="http://schemas.microsoft.com/office/drawing/2014/main" id="{AAA64C0F-A9E1-D594-7E18-7B6E91B3045A}"/>
              </a:ext>
            </a:extLst>
          </p:cNvPr>
          <p:cNvPicPr>
            <a:picLocks noChangeAspect="1"/>
          </p:cNvPicPr>
          <p:nvPr/>
        </p:nvPicPr>
        <p:blipFill>
          <a:blip r:embed="rId3"/>
          <a:stretch>
            <a:fillRect/>
          </a:stretch>
        </p:blipFill>
        <p:spPr>
          <a:xfrm>
            <a:off x="4895411" y="1367375"/>
            <a:ext cx="6096000" cy="706073"/>
          </a:xfrm>
          <a:prstGeom prst="rect">
            <a:avLst/>
          </a:prstGeom>
          <a:effectLst>
            <a:outerShdw blurRad="50800" dist="152400" dir="2700000">
              <a:srgbClr val="000000">
                <a:alpha val="40000"/>
              </a:srgbClr>
            </a:outerShdw>
          </a:effectLst>
        </p:spPr>
      </p:pic>
      <p:pic>
        <p:nvPicPr>
          <p:cNvPr id="8" name="Picture 7" descr="A screenshot of a computer&#10;&#10;Description automatically generated">
            <a:extLst>
              <a:ext uri="{FF2B5EF4-FFF2-40B4-BE49-F238E27FC236}">
                <a16:creationId xmlns:a16="http://schemas.microsoft.com/office/drawing/2014/main" id="{D395C62F-EC1E-5E06-1A53-C43CBF9BFBDB}"/>
              </a:ext>
            </a:extLst>
          </p:cNvPr>
          <p:cNvPicPr>
            <a:picLocks noChangeAspect="1"/>
          </p:cNvPicPr>
          <p:nvPr/>
        </p:nvPicPr>
        <p:blipFill>
          <a:blip r:embed="rId4"/>
          <a:stretch>
            <a:fillRect/>
          </a:stretch>
        </p:blipFill>
        <p:spPr>
          <a:xfrm>
            <a:off x="4895412" y="5057218"/>
            <a:ext cx="6096000" cy="862484"/>
          </a:xfrm>
          <a:prstGeom prst="rect">
            <a:avLst/>
          </a:prstGeom>
          <a:effectLst>
            <a:outerShdw blurRad="50800" dist="152400" dir="2700000">
              <a:srgbClr val="000000">
                <a:alpha val="40000"/>
              </a:srgbClr>
            </a:outerShdw>
          </a:effectLst>
        </p:spPr>
      </p:pic>
      <p:pic>
        <p:nvPicPr>
          <p:cNvPr id="9" name="Picture 8" descr="A screenshot of a graph&#10;&#10;Description automatically generated">
            <a:extLst>
              <a:ext uri="{FF2B5EF4-FFF2-40B4-BE49-F238E27FC236}">
                <a16:creationId xmlns:a16="http://schemas.microsoft.com/office/drawing/2014/main" id="{9C13BC13-83A1-8C8F-4E5E-73D6E5365916}"/>
              </a:ext>
            </a:extLst>
          </p:cNvPr>
          <p:cNvPicPr>
            <a:picLocks noChangeAspect="1"/>
          </p:cNvPicPr>
          <p:nvPr/>
        </p:nvPicPr>
        <p:blipFill>
          <a:blip r:embed="rId5"/>
          <a:stretch>
            <a:fillRect/>
          </a:stretch>
        </p:blipFill>
        <p:spPr>
          <a:xfrm>
            <a:off x="4910667" y="3342664"/>
            <a:ext cx="6096000" cy="597534"/>
          </a:xfrm>
          <a:prstGeom prst="rect">
            <a:avLst/>
          </a:prstGeom>
          <a:effectLst>
            <a:outerShdw blurRad="50800" dist="152400" dir="2700000">
              <a:srgbClr val="000000">
                <a:alpha val="40000"/>
              </a:srgbClr>
            </a:outerShdw>
          </a:effectLst>
        </p:spPr>
      </p:pic>
      <p:sp>
        <p:nvSpPr>
          <p:cNvPr id="10" name="TextBox 9">
            <a:extLst>
              <a:ext uri="{FF2B5EF4-FFF2-40B4-BE49-F238E27FC236}">
                <a16:creationId xmlns:a16="http://schemas.microsoft.com/office/drawing/2014/main" id="{380FF05B-347F-ADE3-CC0C-451E58FDA053}"/>
              </a:ext>
            </a:extLst>
          </p:cNvPr>
          <p:cNvSpPr txBox="1"/>
          <p:nvPr/>
        </p:nvSpPr>
        <p:spPr>
          <a:xfrm>
            <a:off x="4920200" y="750940"/>
            <a:ext cx="39026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solidFill>
                  <a:schemeClr val="bg1"/>
                </a:solidFill>
                <a:ea typeface="Calibri"/>
                <a:cs typeface="Calibri"/>
              </a:rPr>
              <a:t>Destinations</a:t>
            </a:r>
          </a:p>
        </p:txBody>
      </p:sp>
      <p:sp>
        <p:nvSpPr>
          <p:cNvPr id="11" name="TextBox 10">
            <a:extLst>
              <a:ext uri="{FF2B5EF4-FFF2-40B4-BE49-F238E27FC236}">
                <a16:creationId xmlns:a16="http://schemas.microsoft.com/office/drawing/2014/main" id="{DDFDAD40-EDFA-3637-EA0D-320C8F96FCF5}"/>
              </a:ext>
            </a:extLst>
          </p:cNvPr>
          <p:cNvSpPr txBox="1"/>
          <p:nvPr/>
        </p:nvSpPr>
        <p:spPr>
          <a:xfrm>
            <a:off x="4913337" y="4449575"/>
            <a:ext cx="39438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err="1">
                <a:solidFill>
                  <a:schemeClr val="bg1"/>
                </a:solidFill>
                <a:ea typeface="Calibri"/>
                <a:cs typeface="Calibri"/>
              </a:rPr>
              <a:t>FeedbacksAndReviews</a:t>
            </a:r>
            <a:endParaRPr lang="en-US" sz="2800" b="1" err="1">
              <a:solidFill>
                <a:schemeClr val="bg1"/>
              </a:solidFill>
            </a:endParaRPr>
          </a:p>
        </p:txBody>
      </p:sp>
      <p:sp>
        <p:nvSpPr>
          <p:cNvPr id="12" name="TextBox 11">
            <a:extLst>
              <a:ext uri="{FF2B5EF4-FFF2-40B4-BE49-F238E27FC236}">
                <a16:creationId xmlns:a16="http://schemas.microsoft.com/office/drawing/2014/main" id="{BD00133D-5067-FC9F-AA43-C39116603B0B}"/>
              </a:ext>
            </a:extLst>
          </p:cNvPr>
          <p:cNvSpPr txBox="1"/>
          <p:nvPr/>
        </p:nvSpPr>
        <p:spPr>
          <a:xfrm>
            <a:off x="4942702" y="2739080"/>
            <a:ext cx="382029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err="1">
                <a:solidFill>
                  <a:schemeClr val="bg1"/>
                </a:solidFill>
                <a:ea typeface="Calibri"/>
                <a:cs typeface="Calibri"/>
              </a:rPr>
              <a:t>TravelPackages</a:t>
            </a:r>
            <a:endParaRPr lang="en-US" sz="2800" b="1">
              <a:solidFill>
                <a:schemeClr val="bg1"/>
              </a:solidFill>
              <a:ea typeface="Calibri"/>
              <a:cs typeface="Calibri"/>
            </a:endParaRPr>
          </a:p>
        </p:txBody>
      </p:sp>
    </p:spTree>
    <p:extLst>
      <p:ext uri="{BB962C8B-B14F-4D97-AF65-F5344CB8AC3E}">
        <p14:creationId xmlns:p14="http://schemas.microsoft.com/office/powerpoint/2010/main" val="9612754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326A1B-8963-FA4E-C8F4-D1D4D29F9F1A}"/>
              </a:ext>
            </a:extLst>
          </p:cNvPr>
          <p:cNvPicPr>
            <a:picLocks noChangeAspect="1"/>
          </p:cNvPicPr>
          <p:nvPr/>
        </p:nvPicPr>
        <p:blipFill rotWithShape="1">
          <a:blip r:embed="rId2"/>
          <a:srcRect t="156" r="206"/>
          <a:stretch/>
        </p:blipFill>
        <p:spPr>
          <a:xfrm>
            <a:off x="1027637" y="10255"/>
            <a:ext cx="10383589" cy="6848244"/>
          </a:xfrm>
          <a:prstGeom prst="rect">
            <a:avLst/>
          </a:prstGeom>
          <a:ln>
            <a:noFill/>
          </a:ln>
        </p:spPr>
      </p:pic>
      <p:sp>
        <p:nvSpPr>
          <p:cNvPr id="70" name="Freeform: Shape 6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Isosceles Triangle 7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281F84D-17F0-D6FF-EBF7-C0B6C3CD53CD}"/>
              </a:ext>
            </a:extLst>
          </p:cNvPr>
          <p:cNvSpPr/>
          <p:nvPr/>
        </p:nvSpPr>
        <p:spPr>
          <a:xfrm>
            <a:off x="14789452" y="-581384"/>
            <a:ext cx="11161321" cy="8499489"/>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D989B6F-D921-5BE4-A8F8-4B31F6021461}"/>
              </a:ext>
            </a:extLst>
          </p:cNvPr>
          <p:cNvSpPr/>
          <p:nvPr/>
        </p:nvSpPr>
        <p:spPr>
          <a:xfrm>
            <a:off x="-12695567" y="-585879"/>
            <a:ext cx="10747297" cy="8505104"/>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Shape 4">
            <a:extLst>
              <a:ext uri="{FF2B5EF4-FFF2-40B4-BE49-F238E27FC236}">
                <a16:creationId xmlns:a16="http://schemas.microsoft.com/office/drawing/2014/main" id="{E18818BF-EDE3-8E2C-5CD9-63FA124AA9CE}"/>
              </a:ext>
            </a:extLst>
          </p:cNvPr>
          <p:cNvSpPr/>
          <p:nvPr/>
        </p:nvSpPr>
        <p:spPr>
          <a:xfrm rot="16200000">
            <a:off x="1515813" y="-3289040"/>
            <a:ext cx="9949131" cy="14506752"/>
          </a:xfrm>
          <a:prstGeom prst="corner">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B234DB7-BF8C-8C54-E42B-99B94F3DE856}"/>
              </a:ext>
            </a:extLst>
          </p:cNvPr>
          <p:cNvSpPr txBox="1"/>
          <p:nvPr/>
        </p:nvSpPr>
        <p:spPr>
          <a:xfrm>
            <a:off x="9197781" y="735109"/>
            <a:ext cx="253147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ea typeface="Calibri"/>
                <a:cs typeface="Calibri"/>
              </a:rPr>
              <a:t>STEP 1:</a:t>
            </a:r>
          </a:p>
          <a:p>
            <a:r>
              <a:rPr lang="en-US" sz="2400" b="1">
                <a:solidFill>
                  <a:schemeClr val="bg1"/>
                </a:solidFill>
                <a:ea typeface="Calibri"/>
                <a:cs typeface="Calibri"/>
              </a:rPr>
              <a:t>Classify whether the </a:t>
            </a:r>
            <a:r>
              <a:rPr lang="en-US" sz="2400" b="1" err="1">
                <a:solidFill>
                  <a:schemeClr val="bg1"/>
                </a:solidFill>
                <a:ea typeface="Calibri"/>
                <a:cs typeface="Calibri"/>
              </a:rPr>
              <a:t>userInput</a:t>
            </a:r>
            <a:r>
              <a:rPr lang="en-US" sz="2400" b="1">
                <a:solidFill>
                  <a:schemeClr val="bg1"/>
                </a:solidFill>
                <a:ea typeface="Calibri"/>
                <a:cs typeface="Calibri"/>
              </a:rPr>
              <a:t> is database question</a:t>
            </a:r>
          </a:p>
          <a:p>
            <a:endParaRPr lang="en-US" sz="2400" b="1">
              <a:solidFill>
                <a:schemeClr val="bg1"/>
              </a:solidFill>
              <a:ea typeface="Calibri"/>
              <a:cs typeface="Calibri"/>
            </a:endParaRPr>
          </a:p>
        </p:txBody>
      </p:sp>
      <p:sp>
        <p:nvSpPr>
          <p:cNvPr id="8" name="TextBox 7">
            <a:extLst>
              <a:ext uri="{FF2B5EF4-FFF2-40B4-BE49-F238E27FC236}">
                <a16:creationId xmlns:a16="http://schemas.microsoft.com/office/drawing/2014/main" id="{01870EED-AD80-3A8D-9965-A784B8F7792B}"/>
              </a:ext>
            </a:extLst>
          </p:cNvPr>
          <p:cNvSpPr txBox="1"/>
          <p:nvPr/>
        </p:nvSpPr>
        <p:spPr>
          <a:xfrm>
            <a:off x="9130154" y="2833138"/>
            <a:ext cx="292099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ea typeface="Calibri"/>
                <a:cs typeface="Calibri"/>
              </a:rPr>
              <a:t>STEP 1a:</a:t>
            </a:r>
          </a:p>
          <a:p>
            <a:r>
              <a:rPr lang="en-US" sz="2400" b="1">
                <a:solidFill>
                  <a:schemeClr val="bg1"/>
                </a:solidFill>
                <a:ea typeface="Calibri"/>
                <a:cs typeface="Calibri"/>
              </a:rPr>
              <a:t>Word2Vec()</a:t>
            </a:r>
          </a:p>
          <a:p>
            <a:endParaRPr lang="en-US" sz="2400" b="1">
              <a:solidFill>
                <a:schemeClr val="bg1"/>
              </a:solidFill>
              <a:ea typeface="Calibri"/>
              <a:cs typeface="Calibri"/>
            </a:endParaRPr>
          </a:p>
          <a:p>
            <a:r>
              <a:rPr lang="en-US" sz="2400" b="1">
                <a:solidFill>
                  <a:schemeClr val="bg1"/>
                </a:solidFill>
                <a:ea typeface="Calibri"/>
                <a:cs typeface="Calibri"/>
              </a:rPr>
              <a:t>STEP 1b:</a:t>
            </a:r>
          </a:p>
          <a:p>
            <a:r>
              <a:rPr lang="en-US" sz="2400" b="1" err="1">
                <a:solidFill>
                  <a:schemeClr val="bg1"/>
                </a:solidFill>
                <a:ea typeface="Calibri"/>
                <a:cs typeface="Calibri"/>
              </a:rPr>
              <a:t>CosineSimilarity</a:t>
            </a:r>
            <a:r>
              <a:rPr lang="en-US" sz="2400" b="1">
                <a:solidFill>
                  <a:schemeClr val="bg1"/>
                </a:solidFill>
                <a:ea typeface="Calibri"/>
                <a:cs typeface="Calibri"/>
              </a:rPr>
              <a:t> &gt; Threshold</a:t>
            </a:r>
          </a:p>
          <a:p>
            <a:endParaRPr lang="en-US" sz="2400" b="1">
              <a:solidFill>
                <a:schemeClr val="bg1"/>
              </a:solidFill>
              <a:ea typeface="Calibri"/>
              <a:cs typeface="Calibri"/>
            </a:endParaRPr>
          </a:p>
        </p:txBody>
      </p:sp>
      <p:pic>
        <p:nvPicPr>
          <p:cNvPr id="9" name="Picture 8" descr="A screenshot of a computer&#10;&#10;Description automatically generated">
            <a:extLst>
              <a:ext uri="{FF2B5EF4-FFF2-40B4-BE49-F238E27FC236}">
                <a16:creationId xmlns:a16="http://schemas.microsoft.com/office/drawing/2014/main" id="{8D0AB262-87E1-A3E4-6BDE-0569BE7AC712}"/>
              </a:ext>
            </a:extLst>
          </p:cNvPr>
          <p:cNvPicPr>
            <a:picLocks noChangeAspect="1"/>
          </p:cNvPicPr>
          <p:nvPr/>
        </p:nvPicPr>
        <p:blipFill>
          <a:blip r:embed="rId3"/>
          <a:stretch>
            <a:fillRect/>
          </a:stretch>
        </p:blipFill>
        <p:spPr>
          <a:xfrm>
            <a:off x="661358" y="4420516"/>
            <a:ext cx="8137584" cy="1726325"/>
          </a:xfrm>
          <a:prstGeom prst="rect">
            <a:avLst/>
          </a:prstGeom>
        </p:spPr>
      </p:pic>
    </p:spTree>
    <p:extLst>
      <p:ext uri="{BB962C8B-B14F-4D97-AF65-F5344CB8AC3E}">
        <p14:creationId xmlns:p14="http://schemas.microsoft.com/office/powerpoint/2010/main" val="35962818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Isosceles Triangle 7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281F84D-17F0-D6FF-EBF7-C0B6C3CD53CD}"/>
              </a:ext>
            </a:extLst>
          </p:cNvPr>
          <p:cNvSpPr/>
          <p:nvPr/>
        </p:nvSpPr>
        <p:spPr>
          <a:xfrm>
            <a:off x="4250848" y="-581384"/>
            <a:ext cx="11161321" cy="8499489"/>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326A1B-8963-FA4E-C8F4-D1D4D29F9F1A}"/>
              </a:ext>
            </a:extLst>
          </p:cNvPr>
          <p:cNvPicPr>
            <a:picLocks noChangeAspect="1"/>
          </p:cNvPicPr>
          <p:nvPr/>
        </p:nvPicPr>
        <p:blipFill rotWithShape="1">
          <a:blip r:embed="rId2"/>
          <a:srcRect l="26174" t="37122" r="56150" b="46433"/>
          <a:stretch/>
        </p:blipFill>
        <p:spPr>
          <a:xfrm>
            <a:off x="534415" y="441576"/>
            <a:ext cx="3184249" cy="1957810"/>
          </a:xfrm>
          <a:prstGeom prst="rect">
            <a:avLst/>
          </a:prstGeom>
          <a:ln>
            <a:noFill/>
          </a:ln>
        </p:spPr>
      </p:pic>
      <p:sp>
        <p:nvSpPr>
          <p:cNvPr id="3" name="TextBox 2">
            <a:extLst>
              <a:ext uri="{FF2B5EF4-FFF2-40B4-BE49-F238E27FC236}">
                <a16:creationId xmlns:a16="http://schemas.microsoft.com/office/drawing/2014/main" id="{86158FFE-0B1C-AF41-C583-28E1C655D9B5}"/>
              </a:ext>
            </a:extLst>
          </p:cNvPr>
          <p:cNvSpPr txBox="1"/>
          <p:nvPr/>
        </p:nvSpPr>
        <p:spPr>
          <a:xfrm>
            <a:off x="4840111" y="578555"/>
            <a:ext cx="6378222"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2800" b="1" dirty="0">
                <a:solidFill>
                  <a:schemeClr val="bg1"/>
                </a:solidFill>
                <a:ea typeface="Calibri"/>
                <a:cs typeface="Calibri"/>
              </a:rPr>
              <a:t>Remove Functional/Empty Words:</a:t>
            </a:r>
            <a:endParaRPr lang="en-US" dirty="0">
              <a:solidFill>
                <a:schemeClr val="bg1"/>
              </a:solidFill>
            </a:endParaRPr>
          </a:p>
          <a:p>
            <a:r>
              <a:rPr lang="en-US" sz="2800" b="1" dirty="0">
                <a:solidFill>
                  <a:schemeClr val="bg1"/>
                </a:solidFill>
                <a:ea typeface="Calibri"/>
                <a:cs typeface="Calibri"/>
              </a:rPr>
              <a:t>-</a:t>
            </a:r>
            <a:r>
              <a:rPr lang="en-US" sz="2800" b="1" dirty="0" err="1">
                <a:solidFill>
                  <a:schemeClr val="bg1"/>
                </a:solidFill>
                <a:ea typeface="Calibri"/>
                <a:cs typeface="Calibri"/>
              </a:rPr>
              <a:t>Article：</a:t>
            </a:r>
            <a:r>
              <a:rPr lang="en-US" sz="2800" b="1" dirty="0" err="1">
                <a:solidFill>
                  <a:schemeClr val="bg1"/>
                </a:solidFill>
                <a:ea typeface="+mn-lt"/>
                <a:cs typeface="+mn-lt"/>
              </a:rPr>
              <a:t>a</a:t>
            </a:r>
            <a:r>
              <a:rPr lang="en-US" sz="2800" b="1" dirty="0">
                <a:solidFill>
                  <a:schemeClr val="bg1"/>
                </a:solidFill>
                <a:ea typeface="+mn-lt"/>
                <a:cs typeface="+mn-lt"/>
              </a:rPr>
              <a:t>, an, the, etc.</a:t>
            </a:r>
          </a:p>
          <a:p>
            <a:r>
              <a:rPr lang="en-US" sz="2800" b="1" dirty="0">
                <a:solidFill>
                  <a:schemeClr val="bg1"/>
                </a:solidFill>
                <a:latin typeface="Calibri"/>
                <a:ea typeface="Calibri"/>
                <a:cs typeface="Calibri"/>
              </a:rPr>
              <a:t>-</a:t>
            </a:r>
            <a:r>
              <a:rPr lang="en-US" sz="2800" b="1" dirty="0" err="1">
                <a:solidFill>
                  <a:schemeClr val="bg1"/>
                </a:solidFill>
                <a:latin typeface="Calibri"/>
                <a:ea typeface="Calibri"/>
                <a:cs typeface="Calibri"/>
              </a:rPr>
              <a:t>Preposition：</a:t>
            </a:r>
            <a:r>
              <a:rPr lang="en-US" sz="2800" b="1" dirty="0" err="1">
                <a:solidFill>
                  <a:schemeClr val="bg1"/>
                </a:solidFill>
                <a:ea typeface="+mn-lt"/>
                <a:cs typeface="+mn-lt"/>
              </a:rPr>
              <a:t>in</a:t>
            </a:r>
            <a:r>
              <a:rPr lang="en-US" sz="2800" b="1" dirty="0">
                <a:solidFill>
                  <a:schemeClr val="bg1"/>
                </a:solidFill>
                <a:ea typeface="+mn-lt"/>
                <a:cs typeface="+mn-lt"/>
              </a:rPr>
              <a:t>, on, from, etc.</a:t>
            </a:r>
          </a:p>
          <a:p>
            <a:r>
              <a:rPr lang="en-US" sz="2800" b="1" dirty="0">
                <a:solidFill>
                  <a:schemeClr val="bg1"/>
                </a:solidFill>
                <a:ea typeface="+mn-lt"/>
                <a:cs typeface="+mn-lt"/>
              </a:rPr>
              <a:t>-</a:t>
            </a:r>
            <a:r>
              <a:rPr lang="en-US" sz="2800" b="1" dirty="0" err="1">
                <a:solidFill>
                  <a:schemeClr val="bg1"/>
                </a:solidFill>
                <a:ea typeface="+mn-lt"/>
                <a:cs typeface="+mn-lt"/>
              </a:rPr>
              <a:t>Conjunctions：and</a:t>
            </a:r>
            <a:r>
              <a:rPr lang="en-US" sz="2800" b="1" dirty="0">
                <a:solidFill>
                  <a:schemeClr val="bg1"/>
                </a:solidFill>
                <a:ea typeface="+mn-lt"/>
                <a:cs typeface="+mn-lt"/>
              </a:rPr>
              <a:t>, but, before, etc.</a:t>
            </a:r>
          </a:p>
          <a:p>
            <a:r>
              <a:rPr lang="en-US" sz="2800" b="1" dirty="0">
                <a:solidFill>
                  <a:schemeClr val="bg1"/>
                </a:solidFill>
                <a:ea typeface="Calibri"/>
                <a:cs typeface="Calibri"/>
              </a:rPr>
              <a:t>-</a:t>
            </a:r>
            <a:r>
              <a:rPr lang="en-US" sz="2800" b="1" dirty="0">
                <a:solidFill>
                  <a:schemeClr val="bg1"/>
                </a:solidFill>
                <a:latin typeface="Calibri"/>
                <a:ea typeface="Calibri"/>
                <a:cs typeface="Calibri"/>
              </a:rPr>
              <a:t>Interjection:  </a:t>
            </a:r>
            <a:r>
              <a:rPr lang="en-US" sz="2800" b="1" dirty="0">
                <a:solidFill>
                  <a:schemeClr val="bg1"/>
                </a:solidFill>
                <a:ea typeface="+mn-lt"/>
                <a:cs typeface="+mn-lt"/>
              </a:rPr>
              <a:t>oh, well, hi, hello, etc.</a:t>
            </a:r>
          </a:p>
          <a:p>
            <a:endParaRPr lang="en-US">
              <a:ea typeface="Calibri"/>
              <a:cs typeface="Calibri"/>
            </a:endParaRPr>
          </a:p>
        </p:txBody>
      </p:sp>
      <p:sp>
        <p:nvSpPr>
          <p:cNvPr id="5" name="TextBox 4">
            <a:extLst>
              <a:ext uri="{FF2B5EF4-FFF2-40B4-BE49-F238E27FC236}">
                <a16:creationId xmlns:a16="http://schemas.microsoft.com/office/drawing/2014/main" id="{8C8F08CA-BC3C-B930-8CC5-C226B6F9A5E2}"/>
              </a:ext>
            </a:extLst>
          </p:cNvPr>
          <p:cNvSpPr txBox="1"/>
          <p:nvPr/>
        </p:nvSpPr>
        <p:spPr>
          <a:xfrm>
            <a:off x="4835585" y="3759147"/>
            <a:ext cx="696130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ea typeface="Calibri"/>
                <a:cs typeface="Calibri"/>
              </a:rPr>
              <a:t>2.    Add Tables' keywords:</a:t>
            </a:r>
            <a:endParaRPr lang="en-US">
              <a:solidFill>
                <a:schemeClr val="bg1"/>
              </a:solidFill>
            </a:endParaRPr>
          </a:p>
          <a:p>
            <a:r>
              <a:rPr lang="en-US" sz="2800" b="1">
                <a:solidFill>
                  <a:schemeClr val="bg1"/>
                </a:solidFill>
                <a:ea typeface="Calibri"/>
                <a:cs typeface="Calibri"/>
              </a:rPr>
              <a:t>-Database that can calculate about the words</a:t>
            </a:r>
          </a:p>
          <a:p>
            <a:r>
              <a:rPr lang="en-US" sz="2800" b="1">
                <a:solidFill>
                  <a:schemeClr val="bg1"/>
                </a:solidFill>
                <a:ea typeface="Calibri"/>
                <a:cs typeface="Calibri"/>
              </a:rPr>
              <a:t>-but not show on the table/column name</a:t>
            </a:r>
            <a:endParaRPr lang="en-US">
              <a:solidFill>
                <a:schemeClr val="bg1"/>
              </a:solidFill>
            </a:endParaRPr>
          </a:p>
          <a:p>
            <a:r>
              <a:rPr lang="en-US" sz="2800" b="1">
                <a:solidFill>
                  <a:schemeClr val="bg1"/>
                </a:solidFill>
                <a:ea typeface="Calibri"/>
                <a:cs typeface="Calibri"/>
              </a:rPr>
              <a:t>e.g. </a:t>
            </a:r>
          </a:p>
          <a:p>
            <a:r>
              <a:rPr lang="en-US" sz="2800" b="1">
                <a:solidFill>
                  <a:schemeClr val="bg1"/>
                </a:solidFill>
                <a:ea typeface="Calibri"/>
                <a:cs typeface="Calibri"/>
              </a:rPr>
              <a:t>"cheap","expensive","place","recommend"</a:t>
            </a:r>
            <a:endParaRPr lang="en-US">
              <a:solidFill>
                <a:schemeClr val="bg1"/>
              </a:solidFill>
            </a:endParaRPr>
          </a:p>
          <a:p>
            <a:endParaRPr lang="en-US" sz="2800" b="1">
              <a:solidFill>
                <a:schemeClr val="bg1"/>
              </a:solidFill>
              <a:ea typeface="Calibri"/>
              <a:cs typeface="Calibri"/>
            </a:endParaRPr>
          </a:p>
          <a:p>
            <a:endParaRPr lang="en-US" sz="2800" b="1">
              <a:solidFill>
                <a:schemeClr val="bg1"/>
              </a:solidFill>
              <a:ea typeface="Calibri"/>
              <a:cs typeface="Calibri"/>
            </a:endParaRPr>
          </a:p>
        </p:txBody>
      </p:sp>
      <p:sp>
        <p:nvSpPr>
          <p:cNvPr id="6" name="TextBox 5">
            <a:extLst>
              <a:ext uri="{FF2B5EF4-FFF2-40B4-BE49-F238E27FC236}">
                <a16:creationId xmlns:a16="http://schemas.microsoft.com/office/drawing/2014/main" id="{8B78018D-0443-D3E1-AE8A-23F0994AF425}"/>
              </a:ext>
            </a:extLst>
          </p:cNvPr>
          <p:cNvSpPr txBox="1"/>
          <p:nvPr/>
        </p:nvSpPr>
        <p:spPr>
          <a:xfrm>
            <a:off x="536222" y="3231444"/>
            <a:ext cx="328788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4472C4"/>
                </a:solidFill>
                <a:ea typeface="Calibri"/>
                <a:cs typeface="Calibri"/>
              </a:rPr>
              <a:t>IMPROVE PERFORMANCE</a:t>
            </a:r>
          </a:p>
          <a:p>
            <a:endParaRPr lang="en-US" sz="2800" b="1">
              <a:solidFill>
                <a:srgbClr val="4472C4"/>
              </a:solidFill>
              <a:ea typeface="Calibri"/>
              <a:cs typeface="Calibri"/>
            </a:endParaRPr>
          </a:p>
          <a:p>
            <a:r>
              <a:rPr lang="en-US" sz="2800" b="1">
                <a:solidFill>
                  <a:srgbClr val="4472C4"/>
                </a:solidFill>
                <a:ea typeface="Calibri"/>
                <a:cs typeface="Calibri"/>
              </a:rPr>
              <a:t>Words</a:t>
            </a:r>
            <a:endParaRPr lang="en-US" sz="2800">
              <a:solidFill>
                <a:srgbClr val="000000"/>
              </a:solidFill>
              <a:ea typeface="Calibri"/>
              <a:cs typeface="Calibri"/>
            </a:endParaRPr>
          </a:p>
          <a:p>
            <a:r>
              <a:rPr lang="en-US" sz="2800" b="1">
                <a:solidFill>
                  <a:srgbClr val="4472C4"/>
                </a:solidFill>
                <a:ea typeface="Calibri"/>
                <a:cs typeface="Calibri"/>
              </a:rPr>
              <a:t>Preprocessing</a:t>
            </a:r>
            <a:endParaRPr lang="en-US" sz="2800">
              <a:solidFill>
                <a:srgbClr val="000000"/>
              </a:solidFill>
              <a:ea typeface="Calibri"/>
              <a:cs typeface="Calibri"/>
            </a:endParaRPr>
          </a:p>
          <a:p>
            <a:r>
              <a:rPr lang="en-US" sz="2800" b="1">
                <a:solidFill>
                  <a:srgbClr val="4472C4"/>
                </a:solidFill>
                <a:ea typeface="Calibri"/>
                <a:cs typeface="Calibri"/>
              </a:rPr>
              <a:t>before Word2Vec()</a:t>
            </a:r>
            <a:endParaRPr lang="en-US">
              <a:cs typeface="Calibri"/>
            </a:endParaRPr>
          </a:p>
        </p:txBody>
      </p:sp>
    </p:spTree>
    <p:extLst>
      <p:ext uri="{BB962C8B-B14F-4D97-AF65-F5344CB8AC3E}">
        <p14:creationId xmlns:p14="http://schemas.microsoft.com/office/powerpoint/2010/main" val="15611861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326A1B-8963-FA4E-C8F4-D1D4D29F9F1A}"/>
              </a:ext>
            </a:extLst>
          </p:cNvPr>
          <p:cNvPicPr>
            <a:picLocks noChangeAspect="1"/>
          </p:cNvPicPr>
          <p:nvPr/>
        </p:nvPicPr>
        <p:blipFill rotWithShape="1">
          <a:blip r:embed="rId2"/>
          <a:srcRect t="156" r="206"/>
          <a:stretch/>
        </p:blipFill>
        <p:spPr>
          <a:xfrm>
            <a:off x="1027637" y="10255"/>
            <a:ext cx="10383589" cy="6848244"/>
          </a:xfrm>
          <a:prstGeom prst="rect">
            <a:avLst/>
          </a:prstGeom>
          <a:ln>
            <a:noFill/>
          </a:ln>
        </p:spPr>
      </p:pic>
      <p:sp>
        <p:nvSpPr>
          <p:cNvPr id="70" name="Freeform: Shape 6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Isosceles Triangle 7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Shape 5">
            <a:extLst>
              <a:ext uri="{FF2B5EF4-FFF2-40B4-BE49-F238E27FC236}">
                <a16:creationId xmlns:a16="http://schemas.microsoft.com/office/drawing/2014/main" id="{97F69D26-2252-3B4A-888B-4065C0DC0549}"/>
              </a:ext>
            </a:extLst>
          </p:cNvPr>
          <p:cNvSpPr/>
          <p:nvPr/>
        </p:nvSpPr>
        <p:spPr>
          <a:xfrm rot="5400000">
            <a:off x="-4640273" y="-9748970"/>
            <a:ext cx="15872604" cy="23909546"/>
          </a:xfrm>
          <a:prstGeom prst="corner">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E22FDA9-9C44-9D86-66F0-EC9DFB9927C6}"/>
              </a:ext>
            </a:extLst>
          </p:cNvPr>
          <p:cNvSpPr txBox="1"/>
          <p:nvPr/>
        </p:nvSpPr>
        <p:spPr>
          <a:xfrm>
            <a:off x="448626" y="581218"/>
            <a:ext cx="27556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ea typeface="Calibri"/>
                <a:cs typeface="Calibri"/>
              </a:rPr>
              <a:t>STEP 2a:</a:t>
            </a:r>
          </a:p>
          <a:p>
            <a:r>
              <a:rPr lang="en-US" sz="2400" b="1">
                <a:solidFill>
                  <a:schemeClr val="bg1"/>
                </a:solidFill>
                <a:ea typeface="Calibri"/>
                <a:cs typeface="Calibri"/>
              </a:rPr>
              <a:t>Get SQL structure</a:t>
            </a:r>
          </a:p>
          <a:p>
            <a:r>
              <a:rPr lang="en-US" sz="2400" b="1">
                <a:solidFill>
                  <a:schemeClr val="bg1"/>
                </a:solidFill>
                <a:ea typeface="Calibri"/>
                <a:cs typeface="Calibri"/>
              </a:rPr>
              <a:t>(backend)</a:t>
            </a:r>
          </a:p>
        </p:txBody>
      </p:sp>
      <p:sp>
        <p:nvSpPr>
          <p:cNvPr id="5" name="TextBox 4">
            <a:extLst>
              <a:ext uri="{FF2B5EF4-FFF2-40B4-BE49-F238E27FC236}">
                <a16:creationId xmlns:a16="http://schemas.microsoft.com/office/drawing/2014/main" id="{D32BAE2A-412C-D0CD-E00C-978A4AFE5E0C}"/>
              </a:ext>
            </a:extLst>
          </p:cNvPr>
          <p:cNvSpPr txBox="1"/>
          <p:nvPr/>
        </p:nvSpPr>
        <p:spPr>
          <a:xfrm>
            <a:off x="3259400" y="580951"/>
            <a:ext cx="251177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ea typeface="Calibri" panose="020F0502020204030204"/>
                <a:cs typeface="Calibri" panose="020F0502020204030204"/>
              </a:rPr>
              <a:t>STEP 2b:</a:t>
            </a:r>
          </a:p>
          <a:p>
            <a:r>
              <a:rPr lang="en-US" sz="2400" b="1">
                <a:solidFill>
                  <a:schemeClr val="bg1"/>
                </a:solidFill>
                <a:ea typeface="Calibri" panose="020F0502020204030204"/>
                <a:cs typeface="Calibri" panose="020F0502020204030204"/>
              </a:rPr>
              <a:t>Get SQL query</a:t>
            </a:r>
          </a:p>
          <a:p>
            <a:r>
              <a:rPr lang="en-US" sz="2400" b="1">
                <a:solidFill>
                  <a:schemeClr val="bg1"/>
                </a:solidFill>
                <a:ea typeface="Calibri" panose="020F0502020204030204"/>
                <a:cs typeface="Calibri" panose="020F0502020204030204"/>
              </a:rPr>
              <a:t>(</a:t>
            </a:r>
            <a:r>
              <a:rPr lang="en-US" sz="2400" b="1" err="1">
                <a:solidFill>
                  <a:schemeClr val="bg1"/>
                </a:solidFill>
                <a:ea typeface="Calibri" panose="020F0502020204030204"/>
                <a:cs typeface="Calibri" panose="020F0502020204030204"/>
              </a:rPr>
              <a:t>chatgpt</a:t>
            </a:r>
            <a:r>
              <a:rPr lang="en-US" sz="2400" b="1">
                <a:solidFill>
                  <a:schemeClr val="bg1"/>
                </a:solidFill>
                <a:ea typeface="Calibri" panose="020F0502020204030204"/>
                <a:cs typeface="Calibri" panose="020F0502020204030204"/>
              </a:rPr>
              <a:t>)</a:t>
            </a:r>
          </a:p>
        </p:txBody>
      </p:sp>
      <p:sp>
        <p:nvSpPr>
          <p:cNvPr id="7" name="TextBox 6">
            <a:extLst>
              <a:ext uri="{FF2B5EF4-FFF2-40B4-BE49-F238E27FC236}">
                <a16:creationId xmlns:a16="http://schemas.microsoft.com/office/drawing/2014/main" id="{7355F875-54E9-4882-8BD7-2BD920BAA71C}"/>
              </a:ext>
            </a:extLst>
          </p:cNvPr>
          <p:cNvSpPr txBox="1"/>
          <p:nvPr/>
        </p:nvSpPr>
        <p:spPr>
          <a:xfrm>
            <a:off x="5756800" y="579353"/>
            <a:ext cx="26105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ea typeface="Calibri"/>
                <a:cs typeface="Calibri"/>
              </a:rPr>
              <a:t>STEP 2c:</a:t>
            </a:r>
          </a:p>
          <a:p>
            <a:r>
              <a:rPr lang="en-US" sz="2400" b="1">
                <a:solidFill>
                  <a:schemeClr val="bg1"/>
                </a:solidFill>
                <a:ea typeface="Calibri"/>
                <a:cs typeface="Calibri"/>
              </a:rPr>
              <a:t>Get SQL data</a:t>
            </a:r>
          </a:p>
          <a:p>
            <a:r>
              <a:rPr lang="en-US" sz="2400" b="1">
                <a:solidFill>
                  <a:schemeClr val="bg1"/>
                </a:solidFill>
                <a:ea typeface="Calibri"/>
                <a:cs typeface="Calibri"/>
              </a:rPr>
              <a:t>(backend)</a:t>
            </a:r>
          </a:p>
        </p:txBody>
      </p:sp>
      <p:sp>
        <p:nvSpPr>
          <p:cNvPr id="8" name="TextBox 7">
            <a:extLst>
              <a:ext uri="{FF2B5EF4-FFF2-40B4-BE49-F238E27FC236}">
                <a16:creationId xmlns:a16="http://schemas.microsoft.com/office/drawing/2014/main" id="{72879085-5DC6-CB50-5120-705831C80578}"/>
              </a:ext>
            </a:extLst>
          </p:cNvPr>
          <p:cNvSpPr txBox="1"/>
          <p:nvPr/>
        </p:nvSpPr>
        <p:spPr>
          <a:xfrm>
            <a:off x="8055847" y="579620"/>
            <a:ext cx="33584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ea typeface="Calibri"/>
                <a:cs typeface="Calibri"/>
              </a:rPr>
              <a:t>STEP 2d:</a:t>
            </a:r>
          </a:p>
          <a:p>
            <a:r>
              <a:rPr lang="en-US" sz="2400" b="1">
                <a:solidFill>
                  <a:schemeClr val="bg1"/>
                </a:solidFill>
                <a:ea typeface="Calibri"/>
                <a:cs typeface="Calibri"/>
              </a:rPr>
              <a:t>Get data answer</a:t>
            </a:r>
          </a:p>
          <a:p>
            <a:r>
              <a:rPr lang="en-US" sz="2400" b="1">
                <a:solidFill>
                  <a:schemeClr val="bg1"/>
                </a:solidFill>
                <a:ea typeface="Calibri"/>
                <a:cs typeface="Calibri"/>
              </a:rPr>
              <a:t>(</a:t>
            </a:r>
            <a:r>
              <a:rPr lang="en-US" sz="2400" b="1" err="1">
                <a:solidFill>
                  <a:schemeClr val="bg1"/>
                </a:solidFill>
                <a:ea typeface="Calibri"/>
                <a:cs typeface="Calibri"/>
              </a:rPr>
              <a:t>chatgpt</a:t>
            </a:r>
            <a:r>
              <a:rPr lang="en-US" sz="2400" b="1">
                <a:solidFill>
                  <a:schemeClr val="bg1"/>
                </a:solidFill>
                <a:ea typeface="Calibri"/>
                <a:cs typeface="Calibri"/>
              </a:rPr>
              <a:t>)</a:t>
            </a:r>
          </a:p>
        </p:txBody>
      </p:sp>
    </p:spTree>
    <p:extLst>
      <p:ext uri="{BB962C8B-B14F-4D97-AF65-F5344CB8AC3E}">
        <p14:creationId xmlns:p14="http://schemas.microsoft.com/office/powerpoint/2010/main" val="17949979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326A1B-8963-FA4E-C8F4-D1D4D29F9F1A}"/>
              </a:ext>
            </a:extLst>
          </p:cNvPr>
          <p:cNvPicPr>
            <a:picLocks noChangeAspect="1"/>
          </p:cNvPicPr>
          <p:nvPr/>
        </p:nvPicPr>
        <p:blipFill rotWithShape="1">
          <a:blip r:embed="rId2"/>
          <a:srcRect t="156" r="206"/>
          <a:stretch/>
        </p:blipFill>
        <p:spPr>
          <a:xfrm>
            <a:off x="1027637" y="10255"/>
            <a:ext cx="10383589" cy="6848244"/>
          </a:xfrm>
          <a:prstGeom prst="rect">
            <a:avLst/>
          </a:prstGeom>
          <a:ln>
            <a:noFill/>
          </a:ln>
        </p:spPr>
      </p:pic>
      <p:sp>
        <p:nvSpPr>
          <p:cNvPr id="70" name="Freeform: Shape 6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Isosceles Triangle 7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281F84D-17F0-D6FF-EBF7-C0B6C3CD53CD}"/>
              </a:ext>
            </a:extLst>
          </p:cNvPr>
          <p:cNvSpPr/>
          <p:nvPr/>
        </p:nvSpPr>
        <p:spPr>
          <a:xfrm>
            <a:off x="7399849" y="-819509"/>
            <a:ext cx="11161321" cy="8499489"/>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D989B6F-D921-5BE4-A8F8-4B31F6021461}"/>
              </a:ext>
            </a:extLst>
          </p:cNvPr>
          <p:cNvSpPr/>
          <p:nvPr/>
        </p:nvSpPr>
        <p:spPr>
          <a:xfrm>
            <a:off x="-9730776" y="-824004"/>
            <a:ext cx="10747297" cy="8505104"/>
          </a:xfrm>
          <a:prstGeom prst="rect">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Shape 4">
            <a:extLst>
              <a:ext uri="{FF2B5EF4-FFF2-40B4-BE49-F238E27FC236}">
                <a16:creationId xmlns:a16="http://schemas.microsoft.com/office/drawing/2014/main" id="{E18818BF-EDE3-8E2C-5CD9-63FA124AA9CE}"/>
              </a:ext>
            </a:extLst>
          </p:cNvPr>
          <p:cNvSpPr/>
          <p:nvPr/>
        </p:nvSpPr>
        <p:spPr>
          <a:xfrm rot="-5400000">
            <a:off x="5802063" y="549535"/>
            <a:ext cx="9949131" cy="14506752"/>
          </a:xfrm>
          <a:prstGeom prst="corner">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4DC6DA-16F7-AD64-1716-1A266EB20272}"/>
              </a:ext>
            </a:extLst>
          </p:cNvPr>
          <p:cNvSpPr txBox="1"/>
          <p:nvPr/>
        </p:nvSpPr>
        <p:spPr>
          <a:xfrm>
            <a:off x="7874265" y="595594"/>
            <a:ext cx="365291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ea typeface="Calibri"/>
                <a:cs typeface="Calibri"/>
              </a:rPr>
              <a:t>Back End</a:t>
            </a:r>
          </a:p>
          <a:p>
            <a:endParaRPr lang="en-US" sz="2800" b="1">
              <a:solidFill>
                <a:schemeClr val="bg1"/>
              </a:solidFill>
              <a:ea typeface="Calibri"/>
              <a:cs typeface="Calibri"/>
            </a:endParaRPr>
          </a:p>
          <a:p>
            <a:r>
              <a:rPr lang="en-US" sz="2800" b="1">
                <a:solidFill>
                  <a:schemeClr val="bg1"/>
                </a:solidFill>
                <a:ea typeface="Calibri"/>
                <a:cs typeface="Calibri"/>
              </a:rPr>
              <a:t>Build connection SQL database:</a:t>
            </a:r>
          </a:p>
          <a:p>
            <a:endParaRPr lang="en-US" sz="2800" b="1">
              <a:solidFill>
                <a:schemeClr val="bg1"/>
              </a:solidFill>
              <a:ea typeface="Calibri"/>
              <a:cs typeface="Calibri"/>
            </a:endParaRPr>
          </a:p>
          <a:p>
            <a:pPr indent="-457200">
              <a:buAutoNum type="arabicPeriod"/>
            </a:pPr>
            <a:endParaRPr lang="en-US" sz="2800" b="1">
              <a:solidFill>
                <a:schemeClr val="bg1"/>
              </a:solidFill>
              <a:ea typeface="Calibri"/>
              <a:cs typeface="Calibri"/>
            </a:endParaRPr>
          </a:p>
          <a:p>
            <a:r>
              <a:rPr lang="en-US" sz="2800" b="1">
                <a:solidFill>
                  <a:schemeClr val="bg1"/>
                </a:solidFill>
                <a:ea typeface="Calibri"/>
                <a:cs typeface="Calibri"/>
              </a:rPr>
              <a:t>Build local server to transfer data with front end:</a:t>
            </a:r>
          </a:p>
          <a:p>
            <a:endParaRPr lang="en-US" sz="2800" b="1">
              <a:solidFill>
                <a:schemeClr val="bg1"/>
              </a:solidFill>
              <a:ea typeface="Calibri"/>
              <a:cs typeface="Calibri"/>
            </a:endParaRPr>
          </a:p>
          <a:p>
            <a:r>
              <a:rPr lang="en-US" sz="2800" b="1">
                <a:solidFill>
                  <a:schemeClr val="bg1"/>
                </a:solidFill>
                <a:ea typeface="Calibri"/>
                <a:cs typeface="Calibri"/>
              </a:rPr>
              <a:t> - POST to backend</a:t>
            </a:r>
          </a:p>
          <a:p>
            <a:r>
              <a:rPr lang="en-US" sz="2800" b="1">
                <a:solidFill>
                  <a:schemeClr val="bg1"/>
                </a:solidFill>
                <a:ea typeface="Calibri"/>
                <a:cs typeface="Calibri"/>
              </a:rPr>
              <a:t> - GET to frontend</a:t>
            </a:r>
          </a:p>
          <a:p>
            <a:pPr marL="457200" indent="-457200">
              <a:buAutoNum type="arabicPeriod"/>
            </a:pPr>
            <a:endParaRPr lang="en-US" sz="2400" b="1">
              <a:solidFill>
                <a:schemeClr val="bg1"/>
              </a:solidFill>
              <a:ea typeface="Calibri"/>
              <a:cs typeface="Calibri"/>
            </a:endParaRPr>
          </a:p>
        </p:txBody>
      </p:sp>
    </p:spTree>
    <p:extLst>
      <p:ext uri="{BB962C8B-B14F-4D97-AF65-F5344CB8AC3E}">
        <p14:creationId xmlns:p14="http://schemas.microsoft.com/office/powerpoint/2010/main" val="7777711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326A1B-8963-FA4E-C8F4-D1D4D29F9F1A}"/>
              </a:ext>
            </a:extLst>
          </p:cNvPr>
          <p:cNvPicPr>
            <a:picLocks noChangeAspect="1"/>
          </p:cNvPicPr>
          <p:nvPr/>
        </p:nvPicPr>
        <p:blipFill rotWithShape="1">
          <a:blip r:embed="rId2"/>
          <a:srcRect t="156" r="206"/>
          <a:stretch/>
        </p:blipFill>
        <p:spPr>
          <a:xfrm>
            <a:off x="1027637" y="10255"/>
            <a:ext cx="10383589" cy="6848244"/>
          </a:xfrm>
          <a:prstGeom prst="rect">
            <a:avLst/>
          </a:prstGeom>
          <a:ln>
            <a:noFill/>
          </a:ln>
        </p:spPr>
      </p:pic>
      <p:sp>
        <p:nvSpPr>
          <p:cNvPr id="70" name="Freeform: Shape 6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Isosceles Triangle 7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Shape 5">
            <a:extLst>
              <a:ext uri="{FF2B5EF4-FFF2-40B4-BE49-F238E27FC236}">
                <a16:creationId xmlns:a16="http://schemas.microsoft.com/office/drawing/2014/main" id="{97F69D26-2252-3B4A-888B-4065C0DC0549}"/>
              </a:ext>
            </a:extLst>
          </p:cNvPr>
          <p:cNvSpPr/>
          <p:nvPr/>
        </p:nvSpPr>
        <p:spPr>
          <a:xfrm rot="5400000">
            <a:off x="-610439" y="-5706613"/>
            <a:ext cx="15872604" cy="15973245"/>
          </a:xfrm>
          <a:prstGeom prst="corner">
            <a:avLst/>
          </a:prstGeom>
          <a:solidFill>
            <a:srgbClr val="B4C7E7">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85E7BE5-5F3D-5466-53E6-0F4DA0B12E06}"/>
              </a:ext>
            </a:extLst>
          </p:cNvPr>
          <p:cNvSpPr txBox="1"/>
          <p:nvPr/>
        </p:nvSpPr>
        <p:spPr>
          <a:xfrm>
            <a:off x="474452" y="517585"/>
            <a:ext cx="9131752" cy="968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ea typeface="Calibri"/>
                <a:cs typeface="Calibri"/>
              </a:rPr>
              <a:t>3. Promote Contextual Understanding</a:t>
            </a:r>
            <a:r>
              <a:rPr lang="en-US" altLang="ja-JP" sz="2800" b="1" dirty="0">
                <a:solidFill>
                  <a:schemeClr val="bg1"/>
                </a:solidFill>
                <a:ea typeface="Calibri"/>
                <a:cs typeface="Calibri"/>
              </a:rPr>
              <a:t> Performance</a:t>
            </a:r>
            <a:endParaRPr lang="en-US" dirty="0">
              <a:solidFill>
                <a:schemeClr val="bg1"/>
              </a:solidFill>
            </a:endParaRPr>
          </a:p>
          <a:p>
            <a:r>
              <a:rPr lang="en-US" altLang="ja-JP" sz="2800" b="1" dirty="0">
                <a:solidFill>
                  <a:schemeClr val="bg1"/>
                </a:solidFill>
                <a:ea typeface="Calibri"/>
                <a:cs typeface="Calibri"/>
              </a:rPr>
              <a:t>b</a:t>
            </a:r>
            <a:r>
              <a:rPr lang="ja-JP" altLang="en-US" sz="2800" b="1">
                <a:solidFill>
                  <a:schemeClr val="bg1"/>
                </a:solidFill>
                <a:ea typeface="Calibri"/>
                <a:cs typeface="Calibri"/>
              </a:rPr>
              <a:t>y stacking the {role:..., content:...} messages </a:t>
            </a:r>
            <a:endParaRPr lang="ja-JP">
              <a:solidFill>
                <a:schemeClr val="bg1"/>
              </a:solidFill>
            </a:endParaRPr>
          </a:p>
        </p:txBody>
      </p:sp>
    </p:spTree>
    <p:extLst>
      <p:ext uri="{BB962C8B-B14F-4D97-AF65-F5344CB8AC3E}">
        <p14:creationId xmlns:p14="http://schemas.microsoft.com/office/powerpoint/2010/main" val="12355892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54</cp:revision>
  <dcterms:created xsi:type="dcterms:W3CDTF">2024-03-08T00:26:14Z</dcterms:created>
  <dcterms:modified xsi:type="dcterms:W3CDTF">2024-04-04T20:14:59Z</dcterms:modified>
</cp:coreProperties>
</file>