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63" r:id="rId2"/>
    <p:sldId id="682" r:id="rId3"/>
    <p:sldId id="695" r:id="rId4"/>
    <p:sldId id="696" r:id="rId5"/>
    <p:sldId id="697" r:id="rId6"/>
    <p:sldId id="698" r:id="rId7"/>
    <p:sldId id="668" r:id="rId8"/>
    <p:sldId id="683" r:id="rId9"/>
    <p:sldId id="694" r:id="rId10"/>
    <p:sldId id="684" r:id="rId11"/>
    <p:sldId id="685" r:id="rId12"/>
    <p:sldId id="686" r:id="rId13"/>
    <p:sldId id="687" r:id="rId14"/>
    <p:sldId id="693" r:id="rId15"/>
    <p:sldId id="688" r:id="rId16"/>
    <p:sldId id="689" r:id="rId17"/>
    <p:sldId id="690" r:id="rId18"/>
    <p:sldId id="691" r:id="rId19"/>
    <p:sldId id="692" r:id="rId20"/>
    <p:sldId id="704" r:id="rId21"/>
    <p:sldId id="699" r:id="rId22"/>
    <p:sldId id="705" r:id="rId23"/>
    <p:sldId id="700" r:id="rId24"/>
    <p:sldId id="701" r:id="rId25"/>
    <p:sldId id="702" r:id="rId26"/>
    <p:sldId id="703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376092"/>
    <a:srgbClr val="A1C65D"/>
    <a:srgbClr val="6E91D6"/>
    <a:srgbClr val="42AFD0"/>
    <a:srgbClr val="6B6B6B"/>
    <a:srgbClr val="B2CCEC"/>
    <a:srgbClr val="3D6AA1"/>
    <a:srgbClr val="7697D8"/>
    <a:srgbClr val="4DB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01" autoAdjust="0"/>
    <p:restoredTop sz="91400" autoAdjust="0"/>
  </p:normalViewPr>
  <p:slideViewPr>
    <p:cSldViewPr>
      <p:cViewPr>
        <p:scale>
          <a:sx n="66" d="100"/>
          <a:sy n="66" d="100"/>
        </p:scale>
        <p:origin x="-60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4" d="100"/>
          <a:sy n="104" d="100"/>
        </p:scale>
        <p:origin x="-346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9822D-C420-4887-84EA-6F79E1D54A34}" type="datetimeFigureOut">
              <a:rPr lang="ko-KR" altLang="en-US" smtClean="0"/>
              <a:pPr/>
              <a:t>2015-05-01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2BE91-34DC-4CFB-AE11-897D9D0B9B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242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E0F52-7A4C-498C-90C6-BD4802C88A94}" type="datetimeFigureOut">
              <a:rPr lang="ko-KR" altLang="en-US" smtClean="0"/>
              <a:pPr/>
              <a:t>2015-05-01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AFA22-C6BF-4D47-978F-7F7876498A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22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AFA22-C6BF-4D47-978F-7F7876498A3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AFA22-C6BF-4D47-978F-7F7876498A3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554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AFA22-C6BF-4D47-978F-7F7876498A3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365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AFA22-C6BF-4D47-978F-7F7876498A36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519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5BA258-9D04-48E9-A11B-490846B3D256}" type="datetimeFigureOut">
              <a:rPr lang="ko-KR" altLang="en-US" smtClean="0"/>
              <a:pPr/>
              <a:t>2015-05-01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662536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FF0218-AA5B-41A6-ADF2-F6C10461854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 descr="배경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A258-9D04-48E9-A11B-490846B3D256}" type="datetimeFigureOut">
              <a:rPr lang="ko-KR" altLang="en-US" smtClean="0"/>
              <a:pPr/>
              <a:t>2015-05-01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FF0218-AA5B-41A6-ADF2-F6C104618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61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BA67-8562-4A22-8444-42C5F66BA6FC}" type="datetimeFigureOut">
              <a:rPr lang="ko-KR" altLang="en-US" smtClean="0"/>
              <a:t>2015-05-01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1262-78FA-457D-ABE1-12876EC77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00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배경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7972" y="-2976"/>
            <a:ext cx="9144000" cy="2285992"/>
          </a:xfrm>
          <a:prstGeom prst="rect">
            <a:avLst/>
          </a:prstGeom>
        </p:spPr>
      </p:pic>
      <p:pic>
        <p:nvPicPr>
          <p:cNvPr id="12" name="그림 11" descr="라인3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9144000" cy="928670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BA258-9D04-48E9-A11B-490846B3D256}" type="datetimeFigureOut">
              <a:rPr lang="ko-KR" altLang="en-US" smtClean="0"/>
              <a:pPr/>
              <a:t>2015-05-01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6625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F0218-AA5B-41A6-ADF2-F6C10461854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8" name="Picture 26" descr="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144" y="6237312"/>
            <a:ext cx="1888352" cy="33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405667" y="6544274"/>
            <a:ext cx="1774845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ko-KR" altLang="en-US" sz="1200" b="0" cap="none" spc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컴퓨터정보계열 정영철</a:t>
            </a:r>
            <a:endParaRPr lang="ko-KR" altLang="en-US" sz="1200" b="0" cap="none" spc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90" r:id="rId2"/>
    <p:sldLayoutId id="2147483691" r:id="rId3"/>
  </p:sldLayoutIdLst>
  <p:txStyles>
    <p:titleStyle>
      <a:lvl1pPr marL="0" algn="l" defTabSz="914400" rtl="0" eaLnBrk="1" latinLnBrk="1" hangingPunct="1">
        <a:spcBef>
          <a:spcPct val="0"/>
        </a:spcBef>
        <a:buNone/>
        <a:defRPr lang="ko-KR" altLang="en-US" sz="3200" kern="1200" dirty="0" smtClean="0">
          <a:solidFill>
            <a:srgbClr val="002060"/>
          </a:solidFill>
          <a:effectLst/>
          <a:latin typeface="HY견고딕" pitchFamily="18" charset="-127"/>
          <a:ea typeface="HY견고딕" pitchFamily="18" charset="-127"/>
          <a:cs typeface="+mn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feature=player_detailpage&amp;v=C8MOSti8Gp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hlinkClick r:id="rId3"/>
          </p:cNvPr>
          <p:cNvSpPr txBox="1"/>
          <p:nvPr/>
        </p:nvSpPr>
        <p:spPr>
          <a:xfrm>
            <a:off x="355426" y="4919535"/>
            <a:ext cx="6232798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Prof. </a:t>
            </a:r>
            <a:r>
              <a:rPr lang="en-US" altLang="ko-KR" sz="2800" b="1" dirty="0" err="1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Youngchul</a:t>
            </a:r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Jung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9640" y="3573016"/>
            <a:ext cx="8542840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ko-KR" sz="4400" b="1" dirty="0" err="1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CodeIgniter</a:t>
            </a:r>
            <a:endParaRPr lang="en-US" altLang="ko-KR" sz="4400" b="1" dirty="0" smtClean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lnSpc>
                <a:spcPts val="5000"/>
              </a:lnSpc>
            </a:pPr>
            <a:r>
              <a:rPr lang="en-US" altLang="ko-KR" sz="4400" b="1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Ch. 1</a:t>
            </a:r>
            <a:endParaRPr lang="en-US" altLang="ko-KR" sz="7200" b="1" dirty="0" smtClean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6" descr="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696" y="6268321"/>
            <a:ext cx="2847808" cy="49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8" descr="캐릭캐릭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808" y="5363427"/>
            <a:ext cx="1334688" cy="87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MVC</a:t>
            </a:r>
            <a:r>
              <a:rPr lang="ko-KR" altLang="en-US" dirty="0"/>
              <a:t>란</a:t>
            </a:r>
            <a:r>
              <a:rPr lang="en-US" altLang="ko-KR" dirty="0"/>
              <a:t>?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Model</a:t>
            </a:r>
          </a:p>
          <a:p>
            <a:pPr lvl="1"/>
            <a:r>
              <a:rPr lang="ko-KR" altLang="en-US" dirty="0"/>
              <a:t>프로그램에서 사용되는 데이터를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 접근관리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비즈니스 </a:t>
            </a:r>
            <a:r>
              <a:rPr lang="ko-KR" altLang="en-US" dirty="0" err="1" smtClean="0"/>
              <a:t>로직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경우에 따라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r>
              <a:rPr lang="en-US" altLang="ko-KR" dirty="0" smtClean="0"/>
              <a:t>Ex) Database</a:t>
            </a:r>
          </a:p>
          <a:p>
            <a:pPr marL="914400" lvl="2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View</a:t>
            </a:r>
          </a:p>
          <a:p>
            <a:pPr lvl="1"/>
            <a:r>
              <a:rPr lang="ko-KR" altLang="en-US" dirty="0" smtClean="0"/>
              <a:t>프로그램의 실행 결과를 보여주는 역할 수행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프리젠테이션</a:t>
            </a:r>
            <a:r>
              <a:rPr lang="ko-KR" altLang="en-US" dirty="0" smtClean="0"/>
              <a:t> 열할 수행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E.g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사용자 인터페이스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Controller</a:t>
            </a:r>
          </a:p>
          <a:p>
            <a:pPr lvl="1"/>
            <a:r>
              <a:rPr lang="ko-KR" altLang="en-US" dirty="0" smtClean="0"/>
              <a:t>모델영역과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영역 사이에서 흐름제어 역할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사용자로부터 입력 받아 처리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Ex) </a:t>
            </a:r>
            <a:r>
              <a:rPr lang="ko-KR" altLang="en-US" dirty="0" smtClean="0"/>
              <a:t>일반 어플리케이션</a:t>
            </a:r>
            <a:r>
              <a:rPr lang="en-US" altLang="ko-KR" dirty="0" smtClean="0"/>
              <a:t>: </a:t>
            </a:r>
            <a:r>
              <a:rPr lang="ko-KR" altLang="en-US" dirty="0" smtClean="0"/>
              <a:t>키보드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마우스 입력</a:t>
            </a:r>
            <a:r>
              <a:rPr lang="en-US" altLang="ko-KR" dirty="0" smtClean="0"/>
              <a:t>’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37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3203848" y="1196752"/>
            <a:ext cx="5940152" cy="5040560"/>
          </a:xfrm>
          <a:prstGeom prst="roundRect">
            <a:avLst>
              <a:gd name="adj" fmla="val 0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 </a:t>
            </a:r>
            <a:r>
              <a:rPr lang="ko-KR" altLang="en-US" dirty="0" smtClean="0"/>
              <a:t>환경에서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동작 절차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2204864"/>
            <a:ext cx="2376264" cy="93610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</a:p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(Web browser)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779713" y="2204864"/>
            <a:ext cx="2016224" cy="936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092280" y="2204864"/>
            <a:ext cx="2016224" cy="936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779912" y="5085184"/>
            <a:ext cx="2016224" cy="936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483768" y="2488853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2483768" y="2920901"/>
            <a:ext cx="122413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868144" y="2488853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5796136" y="2920901"/>
            <a:ext cx="122413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220072" y="3140968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4427984" y="3212976"/>
            <a:ext cx="0" cy="17281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28156" y="1897087"/>
            <a:ext cx="134972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HTTP request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454077" y="3164607"/>
            <a:ext cx="147476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HTTP response</a:t>
            </a:r>
            <a:endParaRPr lang="ko-KR" alt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580112" y="1774873"/>
            <a:ext cx="189975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Request data object</a:t>
            </a:r>
            <a:endParaRPr lang="ko-KR" alt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124408" y="3140967"/>
            <a:ext cx="71160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return</a:t>
            </a:r>
            <a:endParaRPr lang="ko-KR" alt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370054" y="4345357"/>
            <a:ext cx="231986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Send model data objects</a:t>
            </a:r>
            <a:endParaRPr lang="ko-KR" alt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874796" y="4345359"/>
            <a:ext cx="244207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Send formatted responses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4648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627784" y="1700808"/>
            <a:ext cx="6408712" cy="4464496"/>
          </a:xfrm>
          <a:prstGeom prst="roundRect">
            <a:avLst>
              <a:gd name="adj" fmla="val 2467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</a:t>
            </a:r>
            <a:r>
              <a:rPr lang="ko-KR" altLang="en-US" dirty="0"/>
              <a:t>환경에서 </a:t>
            </a:r>
            <a:r>
              <a:rPr lang="en-US" altLang="ko-KR" dirty="0"/>
              <a:t>MVC </a:t>
            </a:r>
            <a:r>
              <a:rPr lang="ko-KR" altLang="en-US" dirty="0"/>
              <a:t>동작 절차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10311"/>
              </p:ext>
            </p:extLst>
          </p:nvPr>
        </p:nvGraphicFramePr>
        <p:xfrm>
          <a:off x="251520" y="1916832"/>
          <a:ext cx="8615915" cy="4248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Visio" r:id="rId3" imgW="4368320" imgH="2154947" progId="Visio.Drawing.11">
                  <p:embed/>
                </p:oleObj>
              </mc:Choice>
              <mc:Fallback>
                <p:oleObj name="Visio" r:id="rId3" imgW="4368320" imgH="215494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520" y="1916832"/>
                        <a:ext cx="8615915" cy="4248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16016" y="1268760"/>
            <a:ext cx="1961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server side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9512" y="1700808"/>
            <a:ext cx="1656184" cy="4464496"/>
          </a:xfrm>
          <a:prstGeom prst="roundRect">
            <a:avLst>
              <a:gd name="adj" fmla="val 2467"/>
            </a:avLst>
          </a:prstGeom>
          <a:noFill/>
          <a:ln w="28575">
            <a:solidFill>
              <a:srgbClr val="0033C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67999" y="1236494"/>
            <a:ext cx="18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client side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915816" y="1979315"/>
            <a:ext cx="1368152" cy="576064"/>
          </a:xfrm>
          <a:prstGeom prst="roundRect">
            <a:avLst/>
          </a:prstGeom>
          <a:solidFill>
            <a:srgbClr val="0033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205549" y="1979315"/>
            <a:ext cx="1368152" cy="576064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452320" y="1979315"/>
            <a:ext cx="1368152" cy="576064"/>
          </a:xfrm>
          <a:prstGeom prst="round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01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MVC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구조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071" y="1484783"/>
            <a:ext cx="4272152" cy="46058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27984" y="1412776"/>
            <a:ext cx="2197012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컨트롤러 </a:t>
            </a:r>
            <a:r>
              <a:rPr lang="en-US" altLang="ko-KR" sz="1600" b="1" dirty="0" smtClean="0"/>
              <a:t>(Controller)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7985" y="1772816"/>
            <a:ext cx="460851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Model, View </a:t>
            </a:r>
            <a:r>
              <a:rPr lang="ko-KR" altLang="en-US" sz="1400" b="1" dirty="0" smtClean="0"/>
              <a:t>관리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사용자 요청 처리</a:t>
            </a:r>
            <a:endParaRPr lang="en-US" altLang="ko-KR" sz="1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427983" y="2708920"/>
            <a:ext cx="1435008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모델 </a:t>
            </a:r>
            <a:r>
              <a:rPr lang="en-US" altLang="ko-KR" sz="1600" b="1" dirty="0" smtClean="0"/>
              <a:t>(Model)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27984" y="3086085"/>
            <a:ext cx="460851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책 정보를 기술하기 위한 클래스 정의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책 제목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저자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설명글</a:t>
            </a:r>
            <a:endParaRPr lang="en-US" altLang="ko-KR" sz="14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427984" y="3787724"/>
            <a:ext cx="460851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현재 판매되는 책 정보를 저장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관리</a:t>
            </a:r>
            <a:endParaRPr lang="en-US" altLang="ko-KR" sz="14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427984" y="4365104"/>
            <a:ext cx="1079142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600" b="1" dirty="0" err="1" smtClean="0"/>
              <a:t>뷰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(View)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27984" y="4751034"/>
            <a:ext cx="460851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smtClean="0"/>
              <a:t>현재 판매되고 있는 책 목록을 출력</a:t>
            </a:r>
            <a:endParaRPr lang="en-US" altLang="ko-KR" sz="14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427985" y="5301208"/>
            <a:ext cx="460851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특정 책에 대한 세부정보 출력</a:t>
            </a:r>
            <a:endParaRPr lang="en-US" altLang="ko-KR" sz="1400" b="1" dirty="0" smtClean="0"/>
          </a:p>
        </p:txBody>
      </p:sp>
      <p:cxnSp>
        <p:nvCxnSpPr>
          <p:cNvPr id="13" name="직선 화살표 연결선 12"/>
          <p:cNvCxnSpPr>
            <a:stCxn id="6" idx="1"/>
          </p:cNvCxnSpPr>
          <p:nvPr/>
        </p:nvCxnSpPr>
        <p:spPr>
          <a:xfrm flipH="1">
            <a:off x="4139953" y="2034426"/>
            <a:ext cx="288032" cy="3864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1"/>
          </p:cNvCxnSpPr>
          <p:nvPr/>
        </p:nvCxnSpPr>
        <p:spPr>
          <a:xfrm flipH="1">
            <a:off x="3491880" y="3347695"/>
            <a:ext cx="936104" cy="263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9" idx="1"/>
          </p:cNvCxnSpPr>
          <p:nvPr/>
        </p:nvCxnSpPr>
        <p:spPr>
          <a:xfrm flipH="1">
            <a:off x="3635896" y="3941613"/>
            <a:ext cx="792088" cy="657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1"/>
          </p:cNvCxnSpPr>
          <p:nvPr/>
        </p:nvCxnSpPr>
        <p:spPr>
          <a:xfrm flipH="1">
            <a:off x="3851920" y="4904923"/>
            <a:ext cx="576064" cy="657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2" idx="1"/>
          </p:cNvCxnSpPr>
          <p:nvPr/>
        </p:nvCxnSpPr>
        <p:spPr>
          <a:xfrm flipH="1" flipV="1">
            <a:off x="3959933" y="5455096"/>
            <a:ext cx="468052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5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MVC </a:t>
            </a:r>
            <a:r>
              <a:rPr lang="ko-KR" altLang="en-US" dirty="0"/>
              <a:t>예제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index.php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5619750" cy="1619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21088"/>
            <a:ext cx="38004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010" y="4402062"/>
            <a:ext cx="21145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1228110"/>
            <a:ext cx="127470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index.php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3847589"/>
            <a:ext cx="219483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메인화면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출력 결과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75960" y="3896727"/>
            <a:ext cx="219483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도서정보 출력 결과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619672" y="4797152"/>
            <a:ext cx="431633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32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MVC </a:t>
            </a:r>
            <a:r>
              <a:rPr lang="ko-KR" altLang="en-US" dirty="0"/>
              <a:t>예제 </a:t>
            </a:r>
            <a:r>
              <a:rPr lang="en-US" altLang="ko-KR" dirty="0" smtClean="0"/>
              <a:t>: 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ontroller.php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5884731" cy="58772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78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MVC </a:t>
            </a:r>
            <a:r>
              <a:rPr lang="ko-KR" altLang="en-US" dirty="0"/>
              <a:t>예제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Book.php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892480" cy="32818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0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MVC </a:t>
            </a:r>
            <a:r>
              <a:rPr lang="ko-KR" altLang="en-US" dirty="0"/>
              <a:t>예제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Model.php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8877626" cy="54726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72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MVC </a:t>
            </a:r>
            <a:r>
              <a:rPr lang="ko-KR" altLang="en-US" dirty="0"/>
              <a:t>예제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booklist.php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04" y="1021110"/>
            <a:ext cx="8362950" cy="5600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7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MVC </a:t>
            </a:r>
            <a:r>
              <a:rPr lang="ko-KR" altLang="en-US" dirty="0"/>
              <a:t>예제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viewbook.php</a:t>
            </a:r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1340768"/>
            <a:ext cx="8676456" cy="2847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61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3220"/>
          </a:xfrm>
        </p:spPr>
        <p:txBody>
          <a:bodyPr/>
          <a:lstStyle/>
          <a:p>
            <a:r>
              <a:rPr lang="ko-KR" altLang="en-US" sz="2800" dirty="0" smtClean="0"/>
              <a:t>소프트웨어 프레임워크</a:t>
            </a:r>
            <a:r>
              <a:rPr lang="en-US" altLang="ko-KR" sz="2800" dirty="0" smtClean="0"/>
              <a:t>(Framework)</a:t>
            </a:r>
            <a:r>
              <a:rPr lang="ko-KR" altLang="en-US" sz="2800" dirty="0" smtClean="0"/>
              <a:t>란</a:t>
            </a:r>
            <a:r>
              <a:rPr lang="en-US" altLang="ko-KR" sz="2800" dirty="0" smtClean="0"/>
              <a:t>? (1)</a:t>
            </a:r>
            <a:endParaRPr lang="ko-KR" alt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908437"/>
            <a:ext cx="4392488" cy="5895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437"/>
            <a:ext cx="7654339" cy="56886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28" y="857837"/>
            <a:ext cx="8761017" cy="59642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03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988241"/>
            <a:ext cx="8229600" cy="646331"/>
          </a:xfrm>
        </p:spPr>
        <p:txBody>
          <a:bodyPr/>
          <a:lstStyle/>
          <a:p>
            <a:pPr algn="ctr"/>
            <a:r>
              <a:rPr lang="ko-KR" altLang="en-US" sz="3600" b="1" dirty="0" err="1" smtClean="0"/>
              <a:t>코드이그나이터</a:t>
            </a:r>
            <a:r>
              <a:rPr lang="ko-KR" altLang="en-US" sz="3600" b="1" dirty="0" smtClean="0"/>
              <a:t> 설치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1049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7" r="6694"/>
          <a:stretch/>
        </p:blipFill>
        <p:spPr bwMode="auto">
          <a:xfrm>
            <a:off x="529986" y="1844824"/>
            <a:ext cx="8195660" cy="265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코드이그나이터</a:t>
            </a:r>
            <a:r>
              <a:rPr lang="ko-KR" altLang="en-US" dirty="0" smtClean="0"/>
              <a:t> 설치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792088"/>
          </a:xfrm>
        </p:spPr>
        <p:txBody>
          <a:bodyPr/>
          <a:lstStyle/>
          <a:p>
            <a:r>
              <a:rPr lang="en-US" altLang="ko-KR" dirty="0"/>
              <a:t>http://www.codeigniter.com/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24128" y="1781501"/>
            <a:ext cx="899592" cy="432048"/>
          </a:xfrm>
          <a:prstGeom prst="roundRect">
            <a:avLst/>
          </a:prstGeom>
          <a:solidFill>
            <a:srgbClr val="FF0000">
              <a:alpha val="4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51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코드이그나이터</a:t>
            </a:r>
            <a:r>
              <a:rPr lang="ko-KR" altLang="en-US" dirty="0" smtClean="0"/>
              <a:t> 설치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05" y="1052736"/>
            <a:ext cx="8018867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940152" y="3284984"/>
            <a:ext cx="1584176" cy="432048"/>
          </a:xfrm>
          <a:prstGeom prst="roundRect">
            <a:avLst/>
          </a:prstGeom>
          <a:solidFill>
            <a:srgbClr val="FF0000">
              <a:alpha val="4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48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코드이그나이터</a:t>
            </a:r>
            <a:r>
              <a:rPr lang="ko-KR" altLang="en-US" dirty="0"/>
              <a:t> 설치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16"/>
          <a:stretch/>
        </p:blipFill>
        <p:spPr bwMode="auto">
          <a:xfrm>
            <a:off x="715119" y="1700808"/>
            <a:ext cx="7329126" cy="36579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1196752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압축 해제 후 파일 검사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7623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코드이그나이터</a:t>
            </a:r>
            <a:r>
              <a:rPr lang="ko-KR" altLang="en-US" dirty="0"/>
              <a:t> 설치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47422"/>
            <a:ext cx="6768752" cy="51105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1018213"/>
            <a:ext cx="5712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아파치</a:t>
            </a:r>
            <a:r>
              <a:rPr lang="en-US" altLang="ko-KR" b="1" dirty="0" smtClean="0"/>
              <a:t>(Apache) </a:t>
            </a:r>
            <a:r>
              <a:rPr lang="ko-KR" altLang="en-US" b="1" dirty="0" smtClean="0"/>
              <a:t>웹 루트 폴더 안에 있는 내용 삭제</a:t>
            </a:r>
            <a:endParaRPr lang="en-US" altLang="ko-KR" b="1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삭제 전 백업 할 것 </a:t>
            </a:r>
            <a:r>
              <a:rPr lang="en-US" altLang="ko-KR" b="1" dirty="0" smtClean="0"/>
              <a:t>^__^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5827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코드이그나이터</a:t>
            </a:r>
            <a:r>
              <a:rPr lang="ko-KR" altLang="en-US" dirty="0"/>
              <a:t> 설치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9"/>
          <a:stretch/>
        </p:blipFill>
        <p:spPr bwMode="auto">
          <a:xfrm>
            <a:off x="467544" y="1916832"/>
            <a:ext cx="8148697" cy="29714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6609" y="1053982"/>
            <a:ext cx="7590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아파치</a:t>
            </a:r>
            <a:r>
              <a:rPr lang="en-US" altLang="ko-KR" b="1" dirty="0" smtClean="0"/>
              <a:t>(Apache) </a:t>
            </a:r>
            <a:r>
              <a:rPr lang="ko-KR" altLang="en-US" b="1" dirty="0" smtClean="0"/>
              <a:t>웹 루트 폴더 안에 있는 내용 삭제 후</a:t>
            </a:r>
            <a:r>
              <a:rPr lang="en-US" altLang="ko-KR" b="1" dirty="0" smtClean="0"/>
              <a:t>,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이전에 압축 해제한 </a:t>
            </a:r>
            <a:r>
              <a:rPr lang="ko-KR" altLang="en-US" b="1" dirty="0" err="1" smtClean="0"/>
              <a:t>코드이그나이터</a:t>
            </a:r>
            <a:r>
              <a:rPr lang="ko-KR" altLang="en-US" b="1" dirty="0" smtClean="0"/>
              <a:t> 소스를 웹 루트 </a:t>
            </a:r>
            <a:r>
              <a:rPr lang="ko-KR" altLang="en-US" b="1" dirty="0" err="1" smtClean="0"/>
              <a:t>디렉토리로</a:t>
            </a:r>
            <a:r>
              <a:rPr lang="ko-KR" altLang="en-US" b="1" dirty="0" smtClean="0"/>
              <a:t> 복사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65771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코드이그나이터</a:t>
            </a:r>
            <a:r>
              <a:rPr lang="ko-KR" altLang="en-US" dirty="0"/>
              <a:t> 설치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440263" cy="32762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6609" y="1053982"/>
            <a:ext cx="596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웹 브라우저에서 </a:t>
            </a:r>
            <a:r>
              <a:rPr lang="ko-KR" altLang="en-US" b="1" dirty="0" err="1" smtClean="0"/>
              <a:t>코드이그나이터</a:t>
            </a:r>
            <a:r>
              <a:rPr lang="ko-KR" altLang="en-US" b="1" dirty="0" smtClean="0"/>
              <a:t> 기본 실행결과 확인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7955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3220"/>
          </a:xfrm>
        </p:spPr>
        <p:txBody>
          <a:bodyPr/>
          <a:lstStyle/>
          <a:p>
            <a:r>
              <a:rPr lang="ko-KR" altLang="en-US" sz="2800" dirty="0" smtClean="0"/>
              <a:t>소프트웨어 프레임워크</a:t>
            </a:r>
            <a:r>
              <a:rPr lang="en-US" altLang="ko-KR" sz="2800" dirty="0" smtClean="0"/>
              <a:t>(Framework)</a:t>
            </a:r>
            <a:r>
              <a:rPr lang="ko-KR" altLang="en-US" sz="2800" dirty="0" smtClean="0"/>
              <a:t>란</a:t>
            </a:r>
            <a:r>
              <a:rPr lang="en-US" altLang="ko-KR" sz="2800" dirty="0" smtClean="0"/>
              <a:t>?(2)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124744"/>
            <a:ext cx="8856984" cy="4104456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 smtClean="0"/>
              <a:t>어플리케이션 개발 시 골격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뼈대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을 제공하는 소프트웨어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재사용 가능한 라이브러리</a:t>
            </a:r>
            <a:r>
              <a:rPr lang="en-US" altLang="ko-KR" sz="2000" dirty="0" smtClean="0"/>
              <a:t>, API, </a:t>
            </a:r>
            <a:r>
              <a:rPr lang="ko-KR" altLang="en-US" sz="2000" dirty="0" smtClean="0"/>
              <a:t>클래스</a:t>
            </a:r>
            <a:r>
              <a:rPr lang="ko-KR" altLang="en-US" sz="2000" dirty="0"/>
              <a:t>들</a:t>
            </a:r>
            <a:r>
              <a:rPr lang="ko-KR" altLang="en-US" sz="2000" dirty="0" smtClean="0"/>
              <a:t>의 모음</a:t>
            </a:r>
            <a:endParaRPr lang="en-US" altLang="ko-KR" sz="2000" dirty="0"/>
          </a:p>
          <a:p>
            <a:pPr lvl="1"/>
            <a:endParaRPr lang="en-US" altLang="ko-KR" sz="2000" dirty="0" smtClean="0"/>
          </a:p>
          <a:p>
            <a:r>
              <a:rPr lang="ko-KR" altLang="en-US" sz="2400" dirty="0" smtClean="0"/>
              <a:t>웹 어플리케이션 프레임워크 </a:t>
            </a:r>
            <a:r>
              <a:rPr lang="en-US" altLang="ko-KR" sz="2400" dirty="0" smtClean="0"/>
              <a:t>(WAF)</a:t>
            </a:r>
          </a:p>
          <a:p>
            <a:pPr lvl="1"/>
            <a:r>
              <a:rPr lang="ko-KR" altLang="en-US" sz="2000" dirty="0" smtClean="0"/>
              <a:t>웹 어플리케이션 개발에 필요한 기능들을 제공하는 </a:t>
            </a:r>
            <a:r>
              <a:rPr lang="en-US" altLang="ko-KR" sz="2000" dirty="0" smtClean="0"/>
              <a:t>SW </a:t>
            </a:r>
            <a:r>
              <a:rPr lang="ko-KR" altLang="en-US" sz="2000" dirty="0" smtClean="0"/>
              <a:t>집합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데이터베이스 관리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세션관리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인증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스캐폴딩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이미지관리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파일전송</a:t>
            </a:r>
            <a:endParaRPr lang="en-US" altLang="ko-KR" sz="1800" dirty="0" smtClean="0"/>
          </a:p>
          <a:p>
            <a:pPr lvl="1"/>
            <a:r>
              <a:rPr lang="ko-KR" altLang="en-US" sz="2000" dirty="0" smtClean="0"/>
              <a:t>대체적으로 </a:t>
            </a:r>
            <a:r>
              <a:rPr lang="en-US" altLang="ko-KR" sz="2000" dirty="0" smtClean="0"/>
              <a:t>MVC </a:t>
            </a:r>
            <a:r>
              <a:rPr lang="ko-KR" altLang="en-US" sz="2000" dirty="0" smtClean="0"/>
              <a:t>모델 기반으로 제작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PHP </a:t>
            </a:r>
            <a:r>
              <a:rPr lang="ko-KR" altLang="en-US" sz="2000" dirty="0" smtClean="0"/>
              <a:t>기반 프레임 워크</a:t>
            </a:r>
            <a:endParaRPr lang="en-US" altLang="ko-KR" sz="2000" dirty="0" smtClean="0"/>
          </a:p>
          <a:p>
            <a:pPr lvl="2"/>
            <a:r>
              <a:rPr lang="en-US" altLang="ko-KR" sz="1600" dirty="0" err="1"/>
              <a:t>Yii</a:t>
            </a:r>
            <a:endParaRPr lang="en-US" altLang="ko-KR" sz="1600" dirty="0" smtClean="0"/>
          </a:p>
          <a:p>
            <a:pPr lvl="2"/>
            <a:r>
              <a:rPr lang="en-US" altLang="ko-KR" sz="1600" dirty="0" err="1" smtClean="0"/>
              <a:t>Codeigniter</a:t>
            </a:r>
            <a:endParaRPr lang="en-US" altLang="ko-KR" sz="1600" dirty="0" smtClean="0"/>
          </a:p>
          <a:p>
            <a:pPr lvl="2"/>
            <a:r>
              <a:rPr lang="en-US" altLang="ko-KR" sz="1600" dirty="0" err="1" smtClean="0"/>
              <a:t>CakePHP</a:t>
            </a:r>
            <a:endParaRPr lang="en-US" altLang="ko-KR" sz="1600" dirty="0" smtClean="0"/>
          </a:p>
          <a:p>
            <a:pPr lvl="2"/>
            <a:r>
              <a:rPr lang="en-US" altLang="ko-KR" sz="1600" dirty="0" err="1" smtClean="0"/>
              <a:t>Symfony</a:t>
            </a:r>
            <a:r>
              <a:rPr lang="en-US" altLang="ko-KR" sz="1600" dirty="0" smtClean="0"/>
              <a:t> framework</a:t>
            </a:r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418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3220"/>
          </a:xfrm>
        </p:spPr>
        <p:txBody>
          <a:bodyPr/>
          <a:lstStyle/>
          <a:p>
            <a:r>
              <a:rPr lang="ko-KR" altLang="en-US" sz="2800" dirty="0" smtClean="0"/>
              <a:t>소프트웨어 프레임워크</a:t>
            </a:r>
            <a:r>
              <a:rPr lang="en-US" altLang="ko-KR" sz="2800" dirty="0" smtClean="0"/>
              <a:t>(Framework)</a:t>
            </a:r>
            <a:r>
              <a:rPr lang="ko-KR" altLang="en-US" sz="2800" dirty="0" smtClean="0"/>
              <a:t>란</a:t>
            </a:r>
            <a:r>
              <a:rPr lang="en-US" altLang="ko-KR" sz="2800" dirty="0" smtClean="0"/>
              <a:t>? (3)</a:t>
            </a:r>
            <a:endParaRPr lang="ko-KR" altLang="en-US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7632001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89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3220"/>
          </a:xfrm>
        </p:spPr>
        <p:txBody>
          <a:bodyPr/>
          <a:lstStyle/>
          <a:p>
            <a:r>
              <a:rPr lang="ko-KR" altLang="en-US" sz="2800" dirty="0" smtClean="0"/>
              <a:t>소프트웨어 프레임워크</a:t>
            </a:r>
            <a:r>
              <a:rPr lang="en-US" altLang="ko-KR" sz="2800" dirty="0" smtClean="0"/>
              <a:t>(Framework)</a:t>
            </a:r>
            <a:r>
              <a:rPr lang="ko-KR" altLang="en-US" sz="2800" dirty="0" smtClean="0"/>
              <a:t>란</a:t>
            </a:r>
            <a:r>
              <a:rPr lang="en-US" altLang="ko-KR" sz="2800" dirty="0" smtClean="0"/>
              <a:t>? (4)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자바기반 </a:t>
            </a:r>
            <a:r>
              <a:rPr lang="en-US" altLang="ko-KR" dirty="0" smtClean="0"/>
              <a:t>(JSP, Servlet, </a:t>
            </a:r>
            <a:r>
              <a:rPr lang="en-US" altLang="ko-KR" dirty="0" err="1" smtClean="0"/>
              <a:t>Javabeans</a:t>
            </a:r>
            <a:r>
              <a:rPr lang="en-US" altLang="ko-KR" dirty="0" smtClean="0"/>
              <a:t>)</a:t>
            </a:r>
            <a:r>
              <a:rPr lang="ko-KR" altLang="en-US" dirty="0" smtClean="0"/>
              <a:t> 프레임워크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Struts framework</a:t>
            </a:r>
          </a:p>
          <a:p>
            <a:pPr lvl="1"/>
            <a:r>
              <a:rPr lang="en-US" altLang="ko-KR" dirty="0" smtClean="0"/>
              <a:t>Spring framework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64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3220"/>
          </a:xfrm>
        </p:spPr>
        <p:txBody>
          <a:bodyPr/>
          <a:lstStyle/>
          <a:p>
            <a:r>
              <a:rPr lang="ko-KR" altLang="en-US" sz="2800" dirty="0" smtClean="0"/>
              <a:t>소프트웨어 프레임워크</a:t>
            </a:r>
            <a:r>
              <a:rPr lang="en-US" altLang="ko-KR" sz="2800" dirty="0" smtClean="0"/>
              <a:t>(Framework)</a:t>
            </a:r>
            <a:r>
              <a:rPr lang="ko-KR" altLang="en-US" sz="2800" dirty="0" smtClean="0"/>
              <a:t>란</a:t>
            </a:r>
            <a:r>
              <a:rPr lang="en-US" altLang="ko-KR" sz="2800" dirty="0" smtClean="0"/>
              <a:t>? (5)</a:t>
            </a:r>
            <a:endParaRPr lang="ko-KR" altLang="en-US" sz="2800" dirty="0"/>
          </a:p>
        </p:txBody>
      </p:sp>
      <p:pic>
        <p:nvPicPr>
          <p:cNvPr id="12290" name="Picture 2" descr="http://upload.wikimedia.org/wikipedia/commons/thumb/7/72/JSP_Model_2.svg/353px-JSP_Model_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268760"/>
            <a:ext cx="3362325" cy="3848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95736" y="5355441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Model I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76256" y="5355441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Model II</a:t>
            </a:r>
            <a:endParaRPr lang="ko-KR" altLang="en-US" b="1" dirty="0"/>
          </a:p>
        </p:txBody>
      </p:sp>
      <p:pic>
        <p:nvPicPr>
          <p:cNvPr id="15364" name="Picture 4" descr="http://www.imaso.co.kr/data/article/1_1%20(1)(4)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2" t="9448" r="4531" b="5896"/>
          <a:stretch/>
        </p:blipFill>
        <p:spPr bwMode="auto">
          <a:xfrm>
            <a:off x="226292" y="2628694"/>
            <a:ext cx="5296941" cy="25191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13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CodeIgniter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코드이그나이터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PHP </a:t>
            </a:r>
            <a:r>
              <a:rPr lang="ko-KR" altLang="en-US" dirty="0" smtClean="0"/>
              <a:t>웹 어플리케이션 프레임워크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개발에 필요한 풍부한 라이브러리 제공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개발 속도 증가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신뢰성 향상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MVC(Model, View, Controller) </a:t>
            </a:r>
            <a:r>
              <a:rPr lang="ko-KR" altLang="en-US" dirty="0" smtClean="0"/>
              <a:t>기반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무료 소프트웨어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경량화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빠른 수행속도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공식사이</a:t>
            </a:r>
            <a:r>
              <a:rPr lang="ko-KR" altLang="en-US" dirty="0"/>
              <a:t>트</a:t>
            </a:r>
            <a:endParaRPr lang="en-US" altLang="ko-KR" dirty="0" smtClean="0"/>
          </a:p>
          <a:p>
            <a:pPr lvl="2"/>
            <a:r>
              <a:rPr lang="en-US" altLang="ko-KR" dirty="0"/>
              <a:t>http://ellislab.com/codeigniter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697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158494" y="836712"/>
            <a:ext cx="3688271" cy="5184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5604" y="1556792"/>
            <a:ext cx="3878002" cy="5184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MVC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 (1)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1962" y="1686321"/>
            <a:ext cx="347662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55"/>
          <a:stretch/>
        </p:blipFill>
        <p:spPr bwMode="auto">
          <a:xfrm>
            <a:off x="5370140" y="1268760"/>
            <a:ext cx="3476625" cy="419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정육면체 10"/>
          <p:cNvSpPr/>
          <p:nvPr/>
        </p:nvSpPr>
        <p:spPr>
          <a:xfrm>
            <a:off x="412869" y="5265712"/>
            <a:ext cx="792088" cy="792088"/>
          </a:xfrm>
          <a:prstGeom prst="cub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정육면체 16"/>
          <p:cNvSpPr/>
          <p:nvPr/>
        </p:nvSpPr>
        <p:spPr>
          <a:xfrm>
            <a:off x="1636537" y="5265712"/>
            <a:ext cx="792088" cy="792088"/>
          </a:xfrm>
          <a:prstGeom prst="cub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정육면체 17"/>
          <p:cNvSpPr/>
          <p:nvPr/>
        </p:nvSpPr>
        <p:spPr>
          <a:xfrm>
            <a:off x="2915816" y="5265712"/>
            <a:ext cx="792088" cy="792088"/>
          </a:xfrm>
          <a:prstGeom prst="cub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50294" y="6177855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Model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62127" y="617785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View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38214" y="6177855"/>
            <a:ext cx="1347292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Controller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4355976" y="2924944"/>
            <a:ext cx="648072" cy="50405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45604" y="5157192"/>
            <a:ext cx="3878002" cy="1512168"/>
          </a:xfrm>
          <a:prstGeom prst="roundRect">
            <a:avLst>
              <a:gd name="adj" fmla="val 0"/>
            </a:avLst>
          </a:prstGeom>
          <a:solidFill>
            <a:srgbClr val="FF0000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15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MVC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147248" cy="1368151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소프트웨어 구조 설계 방식 중 하나</a:t>
            </a:r>
            <a:endParaRPr lang="en-US" altLang="ko-KR" sz="1800" dirty="0" smtClean="0"/>
          </a:p>
          <a:p>
            <a:r>
              <a:rPr lang="ko-KR" altLang="en-US" sz="1800" dirty="0" err="1" smtClean="0"/>
              <a:t>비즈니스로직과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프리젠테이션</a:t>
            </a:r>
            <a:r>
              <a:rPr lang="ko-KR" altLang="en-US" sz="1800" dirty="0"/>
              <a:t> </a:t>
            </a:r>
            <a:r>
              <a:rPr lang="ko-KR" altLang="en-US" sz="1800" dirty="0" err="1" smtClean="0"/>
              <a:t>로직을</a:t>
            </a:r>
            <a:r>
              <a:rPr lang="ko-KR" altLang="en-US" sz="1800" dirty="0" smtClean="0"/>
              <a:t> 분리</a:t>
            </a:r>
            <a:endParaRPr lang="en-US" altLang="ko-KR" sz="1800" dirty="0" smtClean="0"/>
          </a:p>
          <a:p>
            <a:r>
              <a:rPr lang="en-US" altLang="ko-KR" sz="1800" dirty="0" smtClean="0"/>
              <a:t>3</a:t>
            </a:r>
            <a:r>
              <a:rPr lang="ko-KR" altLang="en-US" sz="1800" dirty="0" smtClean="0"/>
              <a:t>개의 객체를 통해서 기능을 분리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구현</a:t>
            </a:r>
            <a:endParaRPr lang="en-US" altLang="ko-KR" sz="1800" dirty="0" smtClean="0"/>
          </a:p>
          <a:p>
            <a:pPr lvl="1"/>
            <a:r>
              <a:rPr lang="en-US" altLang="ko-KR" sz="1400" dirty="0" smtClean="0"/>
              <a:t>Model, View, Controller</a:t>
            </a:r>
            <a:endParaRPr lang="ko-KR" altLang="en-US" sz="1400" dirty="0"/>
          </a:p>
        </p:txBody>
      </p:sp>
      <p:pic>
        <p:nvPicPr>
          <p:cNvPr id="1026" name="Picture 2" descr="http://upload.wikimedia.org/wikipedia/commons/thumb/a/a0/MVC-Process.svg/500px-MVC-Proc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36912"/>
            <a:ext cx="3641637" cy="40058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986" y="2636912"/>
            <a:ext cx="5004048" cy="33541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1043608" y="2780928"/>
            <a:ext cx="1512168" cy="576064"/>
          </a:xfrm>
          <a:prstGeom prst="roundRect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51520" y="4313967"/>
            <a:ext cx="1296144" cy="576064"/>
          </a:xfrm>
          <a:prstGeom prst="roundRect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907704" y="4313967"/>
            <a:ext cx="1656184" cy="576064"/>
          </a:xfrm>
          <a:prstGeom prst="roundRect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32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77291</TotalTime>
  <Words>497</Words>
  <Application>Microsoft Office PowerPoint</Application>
  <PresentationFormat>화면 슬라이드 쇼(4:3)</PresentationFormat>
  <Paragraphs>112</Paragraphs>
  <Slides>26</Slides>
  <Notes>4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8" baseType="lpstr">
      <vt:lpstr>Office 테마</vt:lpstr>
      <vt:lpstr>Visio</vt:lpstr>
      <vt:lpstr>PowerPoint 프레젠테이션</vt:lpstr>
      <vt:lpstr>소프트웨어 프레임워크(Framework)란? (1)</vt:lpstr>
      <vt:lpstr>소프트웨어 프레임워크(Framework)란?(2)</vt:lpstr>
      <vt:lpstr>소프트웨어 프레임워크(Framework)란? (3)</vt:lpstr>
      <vt:lpstr>소프트웨어 프레임워크(Framework)란? (4)</vt:lpstr>
      <vt:lpstr>소프트웨어 프레임워크(Framework)란? (5)</vt:lpstr>
      <vt:lpstr>CodeIgniter(코드이그나이터)</vt:lpstr>
      <vt:lpstr>MVC란? (1)</vt:lpstr>
      <vt:lpstr>MVC란? (2)</vt:lpstr>
      <vt:lpstr>MVC란? (3)</vt:lpstr>
      <vt:lpstr>Web 환경에서 MVC 동작 절차 (1)</vt:lpstr>
      <vt:lpstr>Web 환경에서 MVC 동작 절차 (2)</vt:lpstr>
      <vt:lpstr>Simple MVC 예제: 디렉토리 구조</vt:lpstr>
      <vt:lpstr>Simple MVC 예제 : index.php</vt:lpstr>
      <vt:lpstr>Simple MVC 예제 : Controller.php</vt:lpstr>
      <vt:lpstr>Simple MVC 예제 : Book.php</vt:lpstr>
      <vt:lpstr>Simple MVC 예제 : Model.php</vt:lpstr>
      <vt:lpstr>Simple MVC 예제 : booklist.php</vt:lpstr>
      <vt:lpstr>Simple MVC 예제 : viewbook.php</vt:lpstr>
      <vt:lpstr>코드이그나이터 설치</vt:lpstr>
      <vt:lpstr>코드이그나이터 설치 (1)</vt:lpstr>
      <vt:lpstr>코드이그나이터 설치 (2)</vt:lpstr>
      <vt:lpstr>코드이그나이터 설치 (2)</vt:lpstr>
      <vt:lpstr>코드이그나이터 설치 (3)</vt:lpstr>
      <vt:lpstr>코드이그나이터 설치 (4)</vt:lpstr>
      <vt:lpstr>코드이그나이터 설치 (5)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TITLE SLIDE</dc:title>
  <dc:creator>C174</dc:creator>
  <cp:lastModifiedBy>ycjung</cp:lastModifiedBy>
  <cp:revision>2471</cp:revision>
  <dcterms:created xsi:type="dcterms:W3CDTF">2010-06-15T09:00:58Z</dcterms:created>
  <dcterms:modified xsi:type="dcterms:W3CDTF">2015-05-04T06:47:41Z</dcterms:modified>
</cp:coreProperties>
</file>