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4F260-F44B-E844-907C-A71657CBDF5B}" v="10" dt="2019-04-26T03:26:5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ng Chu" userId="4c1040608517d40b" providerId="LiveId" clId="{FCF4F260-F44B-E844-907C-A71657CBDF5B}"/>
    <pc:docChg chg="undo modSld">
      <pc:chgData name="KoKang Chu" userId="4c1040608517d40b" providerId="LiveId" clId="{FCF4F260-F44B-E844-907C-A71657CBDF5B}" dt="2019-04-26T03:26:54.128" v="33"/>
      <pc:docMkLst>
        <pc:docMk/>
      </pc:docMkLst>
      <pc:sldChg chg="modAnim">
        <pc:chgData name="KoKang Chu" userId="4c1040608517d40b" providerId="LiveId" clId="{FCF4F260-F44B-E844-907C-A71657CBDF5B}" dt="2019-04-26T03:25:18.750" v="27"/>
        <pc:sldMkLst>
          <pc:docMk/>
          <pc:sldMk cId="572918906" sldId="263"/>
        </pc:sldMkLst>
      </pc:sldChg>
      <pc:sldChg chg="modAnim">
        <pc:chgData name="KoKang Chu" userId="4c1040608517d40b" providerId="LiveId" clId="{FCF4F260-F44B-E844-907C-A71657CBDF5B}" dt="2019-04-26T03:25:31.023" v="31"/>
        <pc:sldMkLst>
          <pc:docMk/>
          <pc:sldMk cId="1427879646" sldId="264"/>
        </pc:sldMkLst>
      </pc:sldChg>
      <pc:sldChg chg="modAnim">
        <pc:chgData name="KoKang Chu" userId="4c1040608517d40b" providerId="LiveId" clId="{FCF4F260-F44B-E844-907C-A71657CBDF5B}" dt="2019-04-26T03:26:54.128" v="33"/>
        <pc:sldMkLst>
          <pc:docMk/>
          <pc:sldMk cId="737174148" sldId="275"/>
        </pc:sldMkLst>
      </pc:sldChg>
      <pc:sldChg chg="modSp">
        <pc:chgData name="KoKang Chu" userId="4c1040608517d40b" providerId="LiveId" clId="{FCF4F260-F44B-E844-907C-A71657CBDF5B}" dt="2019-04-26T00:58:26.288" v="25" actId="20577"/>
        <pc:sldMkLst>
          <pc:docMk/>
          <pc:sldMk cId="1587588003" sldId="277"/>
        </pc:sldMkLst>
        <pc:spChg chg="mod">
          <ac:chgData name="KoKang Chu" userId="4c1040608517d40b" providerId="LiveId" clId="{FCF4F260-F44B-E844-907C-A71657CBDF5B}" dt="2019-04-26T00:58:25.839" v="22" actId="20577"/>
          <ac:spMkLst>
            <pc:docMk/>
            <pc:sldMk cId="1587588003" sldId="277"/>
            <ac:spMk id="7" creationId="{00000000-0000-0000-0000-000000000000}"/>
          </ac:spMkLst>
        </pc:spChg>
        <pc:spChg chg="mod">
          <ac:chgData name="KoKang Chu" userId="4c1040608517d40b" providerId="LiveId" clId="{FCF4F260-F44B-E844-907C-A71657CBDF5B}" dt="2019-04-26T00:58:25.946" v="23" actId="20577"/>
          <ac:spMkLst>
            <pc:docMk/>
            <pc:sldMk cId="1587588003" sldId="277"/>
            <ac:spMk id="8" creationId="{00000000-0000-0000-0000-000000000000}"/>
          </ac:spMkLst>
        </pc:spChg>
        <pc:spChg chg="mod">
          <ac:chgData name="KoKang Chu" userId="4c1040608517d40b" providerId="LiveId" clId="{FCF4F260-F44B-E844-907C-A71657CBDF5B}" dt="2019-04-26T00:58:26.288" v="25" actId="20577"/>
          <ac:spMkLst>
            <pc:docMk/>
            <pc:sldMk cId="1587588003" sldId="277"/>
            <ac:spMk id="12" creationId="{00000000-0000-0000-0000-000000000000}"/>
          </ac:spMkLst>
        </pc:spChg>
      </pc:sldChg>
      <pc:sldChg chg="modAnim">
        <pc:chgData name="KoKang Chu" userId="4c1040608517d40b" providerId="LiveId" clId="{FCF4F260-F44B-E844-907C-A71657CBDF5B}" dt="2019-04-26T03:26:08.515" v="32"/>
        <pc:sldMkLst>
          <pc:docMk/>
          <pc:sldMk cId="1226636131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98CA-83C0-E048-9D4D-0F19232FD0CD}" type="datetimeFigureOut">
              <a:rPr kumimoji="1" lang="zh-TW" altLang="en-US" smtClean="0"/>
              <a:pPr/>
              <a:t>2019/4/27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13E4-0CA9-D64C-8771-5A2916A61A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78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13E4-0CA9-D64C-8771-5A2916A61A96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596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13E4-0CA9-D64C-8771-5A2916A61A96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29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917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資料庫原理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</p:spTree>
    <p:extLst>
      <p:ext uri="{BB962C8B-B14F-4D97-AF65-F5344CB8AC3E}">
        <p14:creationId xmlns:p14="http://schemas.microsoft.com/office/powerpoint/2010/main" xmlns="" val="169833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III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解決方法：拆成兩個資料表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Group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03510883"/>
              </p:ext>
            </p:extLst>
          </p:nvPr>
        </p:nvGraphicFramePr>
        <p:xfrm>
          <a:off x="822959" y="2912601"/>
          <a:ext cx="1800225" cy="2108201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76810767"/>
              </p:ext>
            </p:extLst>
          </p:nvPr>
        </p:nvGraphicFramePr>
        <p:xfrm>
          <a:off x="3343909" y="2912601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904047" y="2569703"/>
            <a:ext cx="2303462" cy="847725"/>
            <a:chOff x="1565" y="1626"/>
            <a:chExt cx="1451" cy="534"/>
          </a:xfrm>
        </p:grpSpPr>
        <p:sp>
          <p:nvSpPr>
            <p:cNvPr id="10" name="AutoShape 74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75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154" y="1626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33CC"/>
                  </a:solidFill>
                </a:rPr>
                <a:t>=</a:t>
              </a: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572000" y="2070847"/>
            <a:ext cx="26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要有文件</a:t>
            </a:r>
            <a:r>
              <a:rPr lang="zh-TW" altLang="en-US" sz="1400" dirty="0" smtClean="0"/>
              <a:t>查詢</a:t>
            </a:r>
            <a:r>
              <a:rPr lang="en-US" altLang="zh-TW" sz="1400" dirty="0" smtClean="0"/>
              <a:t>,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252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15072898"/>
              </p:ext>
            </p:extLst>
          </p:nvPr>
        </p:nvGraphicFramePr>
        <p:xfrm>
          <a:off x="3359579" y="3003467"/>
          <a:ext cx="4843879" cy="2573797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IV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查詢：李大媽住哪？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8847174"/>
              </p:ext>
            </p:extLst>
          </p:nvPr>
        </p:nvGraphicFramePr>
        <p:xfrm>
          <a:off x="822959" y="2980316"/>
          <a:ext cx="1781175" cy="208915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884997" y="2607254"/>
            <a:ext cx="2303462" cy="877887"/>
            <a:chOff x="1565" y="1607"/>
            <a:chExt cx="1451" cy="553"/>
          </a:xfrm>
        </p:grpSpPr>
        <p:sp>
          <p:nvSpPr>
            <p:cNvPr id="10" name="AutoShape 48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49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50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2154" y="1607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33CC"/>
                  </a:solidFill>
                </a:rPr>
                <a:t>=</a:t>
              </a:r>
            </a:p>
          </p:txBody>
        </p:sp>
      </p:grp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876934" y="4061404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auto">
          <a:xfrm>
            <a:off x="1956434" y="4061404"/>
            <a:ext cx="503238" cy="503237"/>
          </a:xfrm>
          <a:prstGeom prst="ellips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3612197" y="4061404"/>
            <a:ext cx="503237" cy="503237"/>
          </a:xfrm>
          <a:prstGeom prst="ellips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AutoShape 57"/>
          <p:cNvSpPr>
            <a:spLocks noChangeArrowheads="1"/>
          </p:cNvSpPr>
          <p:nvPr/>
        </p:nvSpPr>
        <p:spPr bwMode="auto">
          <a:xfrm>
            <a:off x="4477384" y="4061404"/>
            <a:ext cx="355213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58"/>
          <p:cNvSpPr>
            <a:spLocks noChangeArrowheads="1"/>
          </p:cNvSpPr>
          <p:nvPr/>
        </p:nvSpPr>
        <p:spPr bwMode="auto">
          <a:xfrm>
            <a:off x="1596072" y="4205866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59"/>
          <p:cNvSpPr>
            <a:spLocks noChangeArrowheads="1"/>
          </p:cNvSpPr>
          <p:nvPr/>
        </p:nvSpPr>
        <p:spPr bwMode="auto">
          <a:xfrm>
            <a:off x="2218634" y="3413704"/>
            <a:ext cx="215900" cy="6477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AutoShape 60"/>
          <p:cNvSpPr>
            <a:spLocks noChangeArrowheads="1"/>
          </p:cNvSpPr>
          <p:nvPr/>
        </p:nvSpPr>
        <p:spPr bwMode="auto">
          <a:xfrm>
            <a:off x="3935847" y="3413704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utoShape 61"/>
          <p:cNvSpPr>
            <a:spLocks noChangeArrowheads="1"/>
          </p:cNvSpPr>
          <p:nvPr/>
        </p:nvSpPr>
        <p:spPr bwMode="auto">
          <a:xfrm>
            <a:off x="4043997" y="4277304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AutoShape 62"/>
          <p:cNvSpPr>
            <a:spLocks/>
          </p:cNvSpPr>
          <p:nvPr/>
        </p:nvSpPr>
        <p:spPr bwMode="auto">
          <a:xfrm>
            <a:off x="5412422" y="1875416"/>
            <a:ext cx="2952750" cy="1000125"/>
          </a:xfrm>
          <a:prstGeom prst="borderCallout2">
            <a:avLst>
              <a:gd name="adj1" fmla="val 11431"/>
              <a:gd name="adj2" fmla="val -2579"/>
              <a:gd name="adj3" fmla="val 11431"/>
              <a:gd name="adj4" fmla="val -24088"/>
              <a:gd name="adj5" fmla="val 80792"/>
              <a:gd name="adj6" fmla="val -6312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/>
              <a:t>此線稱為關連線，表示兩個資料有關連，故此資料庫就稱為「關連式資料庫」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548822" y="286604"/>
            <a:ext cx="36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Er</a:t>
            </a:r>
            <a:r>
              <a:rPr lang="zh-TW" altLang="en-US" sz="1400" dirty="0" smtClean="0"/>
              <a:t>圖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關聯線要知道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903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V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關連式資料庫的目的</a:t>
            </a:r>
          </a:p>
          <a:p>
            <a:pPr lvl="1"/>
            <a:r>
              <a:rPr lang="zh-TW" altLang="en-US" dirty="0"/>
              <a:t>解決資料重複的問題 </a:t>
            </a:r>
            <a:r>
              <a:rPr lang="zh-TW" altLang="en-US" dirty="0">
                <a:sym typeface="Wingdings" charset="2"/>
              </a:rPr>
              <a:t> 維護容易</a:t>
            </a:r>
          </a:p>
          <a:p>
            <a:pPr lvl="1"/>
            <a:r>
              <a:rPr lang="zh-TW" altLang="en-US" dirty="0"/>
              <a:t>例如：王小毛要搬到高雄去唸書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Group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79915170"/>
              </p:ext>
            </p:extLst>
          </p:nvPr>
        </p:nvGraphicFramePr>
        <p:xfrm>
          <a:off x="1044534" y="3236692"/>
          <a:ext cx="1800225" cy="2108201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  <a:endParaRPr kumimoji="1" lang="en-US" altLang="zh-TW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8413146"/>
              </p:ext>
            </p:extLst>
          </p:nvPr>
        </p:nvGraphicFramePr>
        <p:xfrm>
          <a:off x="3565484" y="3236692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2125622" y="2893794"/>
            <a:ext cx="2303462" cy="847725"/>
            <a:chOff x="1565" y="1626"/>
            <a:chExt cx="1451" cy="534"/>
          </a:xfrm>
        </p:grpSpPr>
        <p:sp>
          <p:nvSpPr>
            <p:cNvPr id="10" name="AutoShape 74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75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154" y="1626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33CC"/>
                  </a:solidFill>
                </a:rPr>
                <a:t>=</a:t>
              </a:r>
            </a:p>
          </p:txBody>
        </p:sp>
      </p:grpSp>
      <p:sp>
        <p:nvSpPr>
          <p:cNvPr id="14" name="AutoShape 54"/>
          <p:cNvSpPr>
            <a:spLocks/>
          </p:cNvSpPr>
          <p:nvPr/>
        </p:nvSpPr>
        <p:spPr bwMode="auto">
          <a:xfrm>
            <a:off x="431758" y="5483961"/>
            <a:ext cx="1512888" cy="503238"/>
          </a:xfrm>
          <a:prstGeom prst="borderCallout2">
            <a:avLst>
              <a:gd name="adj1" fmla="val 22713"/>
              <a:gd name="adj2" fmla="val 105037"/>
              <a:gd name="adj3" fmla="val 22713"/>
              <a:gd name="adj4" fmla="val 119306"/>
              <a:gd name="adj5" fmla="val -55204"/>
              <a:gd name="adj6" fmla="val 133685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400"/>
              <a:t>將 </a:t>
            </a:r>
            <a:r>
              <a:rPr lang="en-US" altLang="zh-TW" sz="1400" dirty="0"/>
              <a:t>2 </a:t>
            </a:r>
            <a:r>
              <a:rPr lang="zh-TW" altLang="en-US" sz="1400" dirty="0"/>
              <a:t>改為 </a:t>
            </a:r>
            <a:r>
              <a:rPr lang="en-US" altLang="zh-TW" sz="1400" dirty="0"/>
              <a:t>5671 </a:t>
            </a:r>
            <a:r>
              <a:rPr lang="zh-TW" altLang="en-US" sz="1400" dirty="0"/>
              <a:t>就搬家完成了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854388" y="1845733"/>
            <a:ext cx="328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一個表拆成兩個叫正規劃</a:t>
            </a:r>
            <a:r>
              <a:rPr lang="en-US" altLang="zh-TW" sz="1200" dirty="0" smtClean="0"/>
              <a:t>.</a:t>
            </a:r>
            <a:r>
              <a:rPr lang="zh-TW" altLang="en-US" sz="1200" dirty="0" smtClean="0"/>
              <a:t>兩個合併成一個搜尋叫</a:t>
            </a:r>
            <a:r>
              <a:rPr lang="en-US" altLang="zh-TW" sz="1200" dirty="0" smtClean="0"/>
              <a:t>JOIN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380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索引（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500" dirty="0"/>
              <a:t>唯一目的：加快資料搜尋速度</a:t>
            </a:r>
          </a:p>
          <a:p>
            <a:pPr lvl="1"/>
            <a:r>
              <a:rPr lang="zh-TW" altLang="en-US" sz="2100" dirty="0"/>
              <a:t>以空間換取時間</a:t>
            </a:r>
          </a:p>
          <a:p>
            <a:pPr lvl="1"/>
            <a:r>
              <a:rPr lang="zh-TW" altLang="en-US" sz="2100" dirty="0"/>
              <a:t>想想原文書最後的索引就會知道運作原理了</a:t>
            </a:r>
          </a:p>
          <a:p>
            <a:r>
              <a:rPr lang="zh-TW" altLang="en-US" sz="2500" dirty="0"/>
              <a:t>特性：</a:t>
            </a:r>
          </a:p>
          <a:p>
            <a:pPr lvl="1"/>
            <a:r>
              <a:rPr lang="zh-TW" altLang="en-US" sz="2100" dirty="0"/>
              <a:t>一個資料表可設定的索引數目不限</a:t>
            </a:r>
          </a:p>
          <a:p>
            <a:pPr lvl="1"/>
            <a:r>
              <a:rPr lang="zh-TW" altLang="en-US" sz="2100" dirty="0"/>
              <a:t>索引可由一個或一個以上的欄位所組成</a:t>
            </a:r>
          </a:p>
          <a:p>
            <a:pPr lvl="2"/>
            <a:r>
              <a:rPr lang="zh-TW" altLang="en-US" sz="2000" dirty="0"/>
              <a:t>例如：可設「姓名」或是「姓名 </a:t>
            </a:r>
            <a:r>
              <a:rPr lang="en-US" altLang="zh-TW" sz="2000" dirty="0"/>
              <a:t>+ </a:t>
            </a:r>
            <a:r>
              <a:rPr lang="zh-TW" altLang="en-US" sz="2000" dirty="0"/>
              <a:t>屋號」</a:t>
            </a:r>
          </a:p>
          <a:p>
            <a:r>
              <a:rPr lang="zh-TW" altLang="en-US" sz="2500" dirty="0"/>
              <a:t>建議設索引的欄位：</a:t>
            </a:r>
          </a:p>
          <a:p>
            <a:pPr lvl="1"/>
            <a:r>
              <a:rPr lang="zh-TW" altLang="en-US" sz="2100" dirty="0"/>
              <a:t>關連線兩端的欄位</a:t>
            </a:r>
          </a:p>
          <a:p>
            <a:pPr lvl="1"/>
            <a:r>
              <a:rPr lang="zh-TW" altLang="en-US" sz="2100" dirty="0"/>
              <a:t>查詢「條件」的欄位（見</a:t>
            </a:r>
            <a:r>
              <a:rPr lang="en-US" altLang="zh-TW" sz="2100" dirty="0"/>
              <a:t>SQL Command</a:t>
            </a:r>
            <a:r>
              <a:rPr lang="zh-TW" altLang="en-US" sz="2100" dirty="0"/>
              <a:t>教學）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06471" y="0"/>
            <a:ext cx="4437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˙</a:t>
            </a:r>
            <a:r>
              <a:rPr lang="zh-TW" altLang="en-US" sz="1400" dirty="0" smtClean="0"/>
              <a:t>平方減</a:t>
            </a:r>
            <a:r>
              <a:rPr lang="en-US" altLang="zh-TW" sz="1400" dirty="0" smtClean="0"/>
              <a:t>1 </a:t>
            </a:r>
            <a:r>
              <a:rPr lang="zh-TW" altLang="en-US" sz="1400" dirty="0" smtClean="0"/>
              <a:t>所</a:t>
            </a:r>
            <a:r>
              <a:rPr lang="zh-TW" altLang="en-US" sz="1400" dirty="0" smtClean="0"/>
              <a:t>引</a:t>
            </a:r>
            <a:r>
              <a:rPr lang="en-US" altLang="zh-TW" sz="1400" dirty="0" smtClean="0"/>
              <a:t>,</a:t>
            </a:r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關連線兩端要建所引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畫底線已經是索引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搜尋條件的建立所引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3983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主索引、主鍵、</a:t>
            </a:r>
            <a:r>
              <a:rPr lang="en-US" altLang="zh-TW" dirty="0"/>
              <a:t>Primary Key</a:t>
            </a:r>
            <a:r>
              <a:rPr lang="zh-TW" altLang="en-US" dirty="0"/>
              <a:t>、</a:t>
            </a:r>
            <a:r>
              <a:rPr lang="en-US" altLang="zh-TW" dirty="0"/>
              <a:t>PK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設成主索引的欄位其值：</a:t>
            </a:r>
          </a:p>
          <a:p>
            <a:pPr lvl="2"/>
            <a:r>
              <a:rPr lang="zh-TW" altLang="en-US" sz="1800" dirty="0"/>
              <a:t>不可重複</a:t>
            </a:r>
          </a:p>
          <a:p>
            <a:pPr lvl="2"/>
            <a:r>
              <a:rPr lang="zh-TW" altLang="en-US" sz="1800" dirty="0"/>
              <a:t>不可空白不填</a:t>
            </a:r>
          </a:p>
          <a:p>
            <a:r>
              <a:rPr lang="zh-TW" altLang="en-US" sz="2800" dirty="0"/>
              <a:t>特性</a:t>
            </a:r>
          </a:p>
          <a:p>
            <a:pPr lvl="1"/>
            <a:r>
              <a:rPr lang="zh-TW" altLang="en-US" sz="2400" dirty="0"/>
              <a:t>主索引通常預設是索引</a:t>
            </a:r>
            <a:endParaRPr lang="en-US" altLang="zh-TW" sz="2400" dirty="0"/>
          </a:p>
          <a:p>
            <a:pPr lvl="1"/>
            <a:r>
              <a:rPr lang="zh-TW" altLang="en-US" sz="2400" dirty="0"/>
              <a:t>可由一個或一個以上的欄位構成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66129" y="1737361"/>
            <a:ext cx="447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</a:t>
            </a:r>
            <a:r>
              <a:rPr lang="zh-TW" altLang="en-US" sz="1400" dirty="0" smtClean="0"/>
              <a:t>索引已是索引</a:t>
            </a:r>
            <a:endParaRPr lang="en-US" altLang="zh-TW" sz="1400" dirty="0" smtClean="0"/>
          </a:p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複合式所引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參考索引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用來讓輸入的值在範圍內</a:t>
            </a:r>
            <a:endParaRPr lang="en-US" altLang="zh-TW" sz="1400" dirty="0" smtClean="0"/>
          </a:p>
          <a:p>
            <a:r>
              <a:rPr lang="en-US" altLang="zh-TW" sz="1400" dirty="0" smtClean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xmlns="" val="14399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參考索引、外來鍵、</a:t>
            </a:r>
            <a:r>
              <a:rPr kumimoji="1" lang="en-US" altLang="zh-TW" dirty="0"/>
              <a:t>Foreign Key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FK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維持資料正確性</a:t>
            </a:r>
          </a:p>
          <a:p>
            <a:r>
              <a:rPr lang="zh-TW" altLang="en-US" sz="2800" dirty="0"/>
              <a:t>特性</a:t>
            </a:r>
            <a:r>
              <a:rPr lang="zh-TW" altLang="en-US" sz="2800" dirty="0" smtClean="0"/>
              <a:t>： </a:t>
            </a:r>
            <a:endParaRPr lang="en-US" altLang="zh-TW" sz="2800" dirty="0" smtClean="0"/>
          </a:p>
          <a:p>
            <a:pPr lvl="1"/>
            <a:r>
              <a:rPr lang="zh-TW" altLang="en-US" sz="2200" dirty="0" smtClean="0"/>
              <a:t>參考</a:t>
            </a:r>
            <a:r>
              <a:rPr lang="zh-TW" altLang="en-US" sz="2200" dirty="0"/>
              <a:t>欄位的值只能在被參考欄位值的範圍內</a:t>
            </a:r>
          </a:p>
          <a:p>
            <a:pPr lvl="1"/>
            <a:r>
              <a:rPr lang="zh-TW" altLang="en-US" sz="2400" dirty="0"/>
              <a:t>被參考欄位必須為主索引或不可重複</a:t>
            </a:r>
          </a:p>
          <a:p>
            <a:pPr lvl="1"/>
            <a:r>
              <a:rPr lang="zh-TW" altLang="en-US" sz="2400" dirty="0"/>
              <a:t>如未設定</a:t>
            </a:r>
            <a:r>
              <a:rPr lang="en-US" altLang="zh-TW" sz="2400" dirty="0">
                <a:latin typeface="Arial" charset="0"/>
              </a:rPr>
              <a:t>"</a:t>
            </a:r>
            <a:r>
              <a:rPr lang="zh-TW" altLang="en-US" sz="2400" dirty="0"/>
              <a:t>串接刪除</a:t>
            </a:r>
            <a:r>
              <a:rPr lang="en-US" altLang="zh-TW" sz="2400" dirty="0">
                <a:latin typeface="Arial" charset="0"/>
              </a:rPr>
              <a:t>"</a:t>
            </a:r>
            <a:r>
              <a:rPr lang="zh-TW" altLang="en-US" sz="2400" dirty="0"/>
              <a:t> </a:t>
            </a:r>
            <a:r>
              <a:rPr lang="en-US" altLang="zh-TW" sz="2400" dirty="0"/>
              <a:t>(cascade delete)</a:t>
            </a:r>
            <a:r>
              <a:rPr lang="zh-TW" altLang="en-US" sz="2400" dirty="0"/>
              <a:t>，則無法直接刪除被參考資料</a:t>
            </a: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34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4713177"/>
              </p:ext>
            </p:extLst>
          </p:nvPr>
        </p:nvGraphicFramePr>
        <p:xfrm>
          <a:off x="3565484" y="2623240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參考索引範例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6280509"/>
              </p:ext>
            </p:extLst>
          </p:nvPr>
        </p:nvGraphicFramePr>
        <p:xfrm>
          <a:off x="1102408" y="2600084"/>
          <a:ext cx="1800225" cy="209867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AutoShape 58"/>
          <p:cNvSpPr>
            <a:spLocks/>
          </p:cNvSpPr>
          <p:nvPr/>
        </p:nvSpPr>
        <p:spPr bwMode="auto">
          <a:xfrm>
            <a:off x="5127296" y="5517361"/>
            <a:ext cx="1597595" cy="401637"/>
          </a:xfrm>
          <a:prstGeom prst="borderCallout2">
            <a:avLst>
              <a:gd name="adj1" fmla="val 42868"/>
              <a:gd name="adj2" fmla="val -8696"/>
              <a:gd name="adj3" fmla="val 39986"/>
              <a:gd name="adj4" fmla="val -50288"/>
              <a:gd name="adj5" fmla="val -82251"/>
              <a:gd name="adj6" fmla="val -61007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無</a:t>
            </a:r>
            <a:r>
              <a:rPr lang="en-US" altLang="zh-TW" dirty="0"/>
              <a:t>10000</a:t>
            </a:r>
            <a:r>
              <a:rPr lang="zh-TW" altLang="en-US" dirty="0"/>
              <a:t>編號</a:t>
            </a: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2181908" y="4257434"/>
            <a:ext cx="6477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1"/>
          <p:cNvSpPr>
            <a:spLocks noChangeArrowheads="1"/>
          </p:cNvSpPr>
          <p:nvPr/>
        </p:nvSpPr>
        <p:spPr bwMode="auto">
          <a:xfrm>
            <a:off x="2183496" y="2600084"/>
            <a:ext cx="647700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AutoShape 62"/>
          <p:cNvSpPr>
            <a:spLocks noChangeArrowheads="1"/>
          </p:cNvSpPr>
          <p:nvPr/>
        </p:nvSpPr>
        <p:spPr bwMode="auto">
          <a:xfrm>
            <a:off x="3766233" y="2600084"/>
            <a:ext cx="647700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Freeform 63"/>
          <p:cNvSpPr>
            <a:spLocks/>
          </p:cNvSpPr>
          <p:nvPr/>
        </p:nvSpPr>
        <p:spPr bwMode="auto">
          <a:xfrm>
            <a:off x="2470833" y="2312747"/>
            <a:ext cx="1584325" cy="287337"/>
          </a:xfrm>
          <a:custGeom>
            <a:avLst/>
            <a:gdLst>
              <a:gd name="T0" fmla="*/ 0 w 1043"/>
              <a:gd name="T1" fmla="*/ 181 h 181"/>
              <a:gd name="T2" fmla="*/ 0 w 1043"/>
              <a:gd name="T3" fmla="*/ 0 h 181"/>
              <a:gd name="T4" fmla="*/ 1043 w 1043"/>
              <a:gd name="T5" fmla="*/ 0 h 181"/>
              <a:gd name="T6" fmla="*/ 1043 w 1043"/>
              <a:gd name="T7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3" h="181">
                <a:moveTo>
                  <a:pt x="0" y="181"/>
                </a:moveTo>
                <a:lnTo>
                  <a:pt x="0" y="0"/>
                </a:lnTo>
                <a:lnTo>
                  <a:pt x="1043" y="0"/>
                </a:lnTo>
                <a:lnTo>
                  <a:pt x="1043" y="181"/>
                </a:lnTo>
              </a:path>
            </a:pathLst>
          </a:custGeom>
          <a:noFill/>
          <a:ln w="38100" cap="flat" cmpd="sng">
            <a:solidFill>
              <a:srgbClr val="996633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3118533" y="1952384"/>
            <a:ext cx="509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FK</a:t>
            </a:r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 flipH="1">
            <a:off x="2110471" y="4041534"/>
            <a:ext cx="86360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2039033" y="4041534"/>
            <a:ext cx="1008063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9102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資料庫設計時的遵循準則</a:t>
            </a:r>
            <a:endParaRPr lang="en-US" altLang="zh-TW" sz="2800" dirty="0"/>
          </a:p>
          <a:p>
            <a:pPr lvl="1"/>
            <a:r>
              <a:rPr lang="zh-TW" altLang="en-US" sz="2600" dirty="0"/>
              <a:t>有</a:t>
            </a:r>
            <a:r>
              <a:rPr lang="en-US" altLang="zh-TW" sz="2600" dirty="0"/>
              <a:t> 1 ~ 5 </a:t>
            </a:r>
            <a:r>
              <a:rPr lang="zh-TW" altLang="en-US" sz="2600" dirty="0"/>
              <a:t>正規化以及</a:t>
            </a:r>
            <a:r>
              <a:rPr lang="en-US" altLang="zh-TW" sz="2600" dirty="0"/>
              <a:t> BC </a:t>
            </a:r>
            <a:r>
              <a:rPr lang="zh-TW" altLang="en-US" sz="2600" dirty="0"/>
              <a:t>與</a:t>
            </a:r>
            <a:r>
              <a:rPr lang="en-US" altLang="zh-TW" sz="2600" dirty="0"/>
              <a:t> DK </a:t>
            </a:r>
            <a:r>
              <a:rPr lang="zh-TW" altLang="en-US" sz="2600" dirty="0"/>
              <a:t>共</a:t>
            </a:r>
            <a:r>
              <a:rPr lang="en-US" altLang="zh-TW" sz="2600" dirty="0"/>
              <a:t> 7 </a:t>
            </a:r>
            <a:r>
              <a:rPr lang="zh-TW" altLang="en-US" sz="2600" dirty="0"/>
              <a:t>個正規化</a:t>
            </a:r>
            <a:endParaRPr lang="en-US" altLang="zh-TW" sz="2600" dirty="0"/>
          </a:p>
          <a:p>
            <a:pPr lvl="1"/>
            <a:r>
              <a:rPr lang="zh-TW" altLang="en-US" sz="2400" dirty="0"/>
              <a:t>實務上通常只用 </a:t>
            </a:r>
            <a:r>
              <a:rPr lang="en-US" altLang="zh-TW" sz="2400" dirty="0"/>
              <a:t>1 ~ 3 </a:t>
            </a:r>
            <a:r>
              <a:rPr lang="zh-TW" altLang="en-US" sz="2400" dirty="0"/>
              <a:t>正規化而已</a:t>
            </a:r>
            <a:endParaRPr lang="en-US" altLang="zh-TW" sz="2400" dirty="0"/>
          </a:p>
          <a:p>
            <a:r>
              <a:rPr lang="zh-TW" altLang="en-US" sz="2800" dirty="0"/>
              <a:t>越後面的正規化越可以考慮不使用，只有第一正規化一定要遵守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067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第一正規化（</a:t>
            </a:r>
            <a:r>
              <a:rPr lang="en-US" altLang="zh-TW" dirty="0"/>
              <a:t>1NF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每一個欄位內只能放一個值</a:t>
            </a:r>
          </a:p>
          <a:p>
            <a:pPr lvl="1"/>
            <a:r>
              <a:rPr lang="zh-TW" altLang="en-US" sz="2400" dirty="0"/>
              <a:t>例如：王大</a:t>
            </a:r>
            <a:r>
              <a:rPr lang="zh-Hant" altLang="en-US" sz="2400" dirty="0"/>
              <a:t>明</a:t>
            </a:r>
            <a:r>
              <a:rPr lang="zh-TW" altLang="en-US" sz="2400" dirty="0"/>
              <a:t>住在</a:t>
            </a:r>
            <a:r>
              <a:rPr lang="zh-Hant" altLang="en-US" sz="2400" dirty="0"/>
              <a:t>台北市與台中市</a:t>
            </a:r>
            <a:endParaRPr lang="zh-TW" altLang="en-US" sz="24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8033332"/>
              </p:ext>
            </p:extLst>
          </p:nvPr>
        </p:nvGraphicFramePr>
        <p:xfrm>
          <a:off x="1122745" y="3481307"/>
          <a:ext cx="3402956" cy="792480"/>
        </p:xfrm>
        <a:graphic>
          <a:graphicData uri="http://schemas.openxmlformats.org/drawingml/2006/table">
            <a:tbl>
              <a:tblPr/>
              <a:tblGrid>
                <a:gridCol w="1458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</a:t>
                      </a:r>
                      <a:r>
                        <a:rPr kumimoji="1" lang="en-US" altLang="zh-Han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, </a:t>
                      </a: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20798380"/>
              </p:ext>
            </p:extLst>
          </p:nvPr>
        </p:nvGraphicFramePr>
        <p:xfrm>
          <a:off x="4859338" y="3481307"/>
          <a:ext cx="2411412" cy="118872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台北市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台中市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Line 56"/>
          <p:cNvSpPr>
            <a:spLocks noChangeShapeType="1"/>
          </p:cNvSpPr>
          <p:nvPr/>
        </p:nvSpPr>
        <p:spPr bwMode="auto">
          <a:xfrm>
            <a:off x="1476375" y="3049507"/>
            <a:ext cx="2808288" cy="1728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57"/>
          <p:cNvSpPr>
            <a:spLocks noChangeShapeType="1"/>
          </p:cNvSpPr>
          <p:nvPr/>
        </p:nvSpPr>
        <p:spPr bwMode="auto">
          <a:xfrm flipH="1">
            <a:off x="1763713" y="2978069"/>
            <a:ext cx="2592387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808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第二正規化（</a:t>
            </a:r>
            <a:r>
              <a:rPr lang="en-US" altLang="zh-TW" dirty="0"/>
              <a:t>2NF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t" altLang="en-US" sz="2800" dirty="0"/>
              <a:t>要求資料表中的所有資料都要跟</a:t>
            </a:r>
            <a:r>
              <a:rPr lang="en-US" altLang="zh-Hant" sz="2800" dirty="0"/>
              <a:t>PK</a:t>
            </a:r>
            <a:r>
              <a:rPr lang="zh-Hant" altLang="en-US" sz="2800" dirty="0"/>
              <a:t>有完全依賴關係</a:t>
            </a:r>
            <a:endParaRPr lang="zh-TW" altLang="en-US" sz="28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Group 5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27250794"/>
              </p:ext>
            </p:extLst>
          </p:nvPr>
        </p:nvGraphicFramePr>
        <p:xfrm>
          <a:off x="822959" y="3134867"/>
          <a:ext cx="6985000" cy="109728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26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71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3333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5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812570"/>
              </p:ext>
            </p:extLst>
          </p:nvPr>
        </p:nvGraphicFramePr>
        <p:xfrm>
          <a:off x="882379" y="4780642"/>
          <a:ext cx="2232025" cy="10972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Group 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3328253"/>
              </p:ext>
            </p:extLst>
          </p:nvPr>
        </p:nvGraphicFramePr>
        <p:xfrm>
          <a:off x="3282016" y="4780642"/>
          <a:ext cx="4849553" cy="1463040"/>
        </p:xfrm>
        <a:graphic>
          <a:graphicData uri="http://schemas.openxmlformats.org/drawingml/2006/table">
            <a:tbl>
              <a:tblPr/>
              <a:tblGrid>
                <a:gridCol w="7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9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3333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AutoShape 222"/>
          <p:cNvSpPr>
            <a:spLocks noChangeArrowheads="1"/>
          </p:cNvSpPr>
          <p:nvPr/>
        </p:nvSpPr>
        <p:spPr bwMode="auto">
          <a:xfrm>
            <a:off x="3559809" y="4287392"/>
            <a:ext cx="647700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Freeform 561"/>
          <p:cNvSpPr>
            <a:spLocks/>
          </p:cNvSpPr>
          <p:nvPr/>
        </p:nvSpPr>
        <p:spPr bwMode="auto">
          <a:xfrm>
            <a:off x="1183322" y="2918967"/>
            <a:ext cx="1079500" cy="215900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Freeform 564"/>
          <p:cNvSpPr>
            <a:spLocks/>
          </p:cNvSpPr>
          <p:nvPr/>
        </p:nvSpPr>
        <p:spPr bwMode="auto">
          <a:xfrm>
            <a:off x="3270884" y="2918967"/>
            <a:ext cx="3744913" cy="215900"/>
          </a:xfrm>
          <a:custGeom>
            <a:avLst/>
            <a:gdLst>
              <a:gd name="T0" fmla="*/ 2359 w 2359"/>
              <a:gd name="T1" fmla="*/ 136 h 136"/>
              <a:gd name="T2" fmla="*/ 2359 w 2359"/>
              <a:gd name="T3" fmla="*/ 0 h 136"/>
              <a:gd name="T4" fmla="*/ 0 w 2359"/>
              <a:gd name="T5" fmla="*/ 0 h 136"/>
              <a:gd name="T6" fmla="*/ 0 w 2359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9" h="136">
                <a:moveTo>
                  <a:pt x="2359" y="136"/>
                </a:moveTo>
                <a:lnTo>
                  <a:pt x="2359" y="0"/>
                </a:lnTo>
                <a:lnTo>
                  <a:pt x="0" y="0"/>
                </a:lnTo>
                <a:lnTo>
                  <a:pt x="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625"/>
          <p:cNvSpPr>
            <a:spLocks noChangeShapeType="1"/>
          </p:cNvSpPr>
          <p:nvPr/>
        </p:nvSpPr>
        <p:spPr bwMode="auto">
          <a:xfrm>
            <a:off x="4926647" y="2918967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AutoShape 626"/>
          <p:cNvSpPr>
            <a:spLocks noChangeArrowheads="1"/>
          </p:cNvSpPr>
          <p:nvPr/>
        </p:nvSpPr>
        <p:spPr bwMode="auto">
          <a:xfrm>
            <a:off x="712778" y="4647754"/>
            <a:ext cx="2519362" cy="13297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628"/>
          <p:cNvSpPr>
            <a:spLocks noChangeArrowheads="1"/>
          </p:cNvSpPr>
          <p:nvPr/>
        </p:nvSpPr>
        <p:spPr bwMode="auto">
          <a:xfrm>
            <a:off x="894397" y="3134867"/>
            <a:ext cx="649287" cy="360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629"/>
          <p:cNvSpPr>
            <a:spLocks noChangeArrowheads="1"/>
          </p:cNvSpPr>
          <p:nvPr/>
        </p:nvSpPr>
        <p:spPr bwMode="auto">
          <a:xfrm>
            <a:off x="2874803" y="3134867"/>
            <a:ext cx="649288" cy="360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Freeform 563">
            <a:extLst>
              <a:ext uri="{FF2B5EF4-FFF2-40B4-BE49-F238E27FC236}">
                <a16:creationId xmlns:a16="http://schemas.microsoft.com/office/drawing/2014/main" xmlns="" id="{D7BA4F5F-FF36-BF40-82E7-30BBFC0EA4CC}"/>
              </a:ext>
            </a:extLst>
          </p:cNvPr>
          <p:cNvSpPr>
            <a:spLocks/>
          </p:cNvSpPr>
          <p:nvPr/>
        </p:nvSpPr>
        <p:spPr bwMode="auto">
          <a:xfrm>
            <a:off x="2241812" y="2918166"/>
            <a:ext cx="936625" cy="215900"/>
          </a:xfrm>
          <a:custGeom>
            <a:avLst/>
            <a:gdLst>
              <a:gd name="T0" fmla="*/ 0 w 590"/>
              <a:gd name="T1" fmla="*/ 0 h 136"/>
              <a:gd name="T2" fmla="*/ 590 w 590"/>
              <a:gd name="T3" fmla="*/ 0 h 136"/>
              <a:gd name="T4" fmla="*/ 590 w 590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lnTo>
                  <a:pt x="590" y="0"/>
                </a:lnTo>
                <a:lnTo>
                  <a:pt x="59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266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何謂「庫」？</a:t>
            </a:r>
          </a:p>
          <a:p>
            <a:pPr lvl="1"/>
            <a:r>
              <a:rPr lang="zh-TW" altLang="en-US" sz="2400" dirty="0"/>
              <a:t>車庫： 放車子的地方</a:t>
            </a:r>
          </a:p>
          <a:p>
            <a:pPr lvl="1"/>
            <a:r>
              <a:rPr lang="zh-TW" altLang="en-US" sz="2400" dirty="0"/>
              <a:t>倉庫： 放雜物的地方</a:t>
            </a:r>
          </a:p>
          <a:p>
            <a:pPr lvl="1"/>
            <a:r>
              <a:rPr lang="zh-TW" altLang="en-US" sz="2400" dirty="0"/>
              <a:t>彈藥庫： 放彈藥的地方</a:t>
            </a:r>
          </a:p>
          <a:p>
            <a:pPr lvl="1"/>
            <a:r>
              <a:rPr lang="zh-TW" altLang="en-US" sz="2400" dirty="0"/>
              <a:t>資料庫： 放資料的地方</a:t>
            </a:r>
          </a:p>
          <a:p>
            <a:r>
              <a:rPr lang="zh-TW" altLang="en-US" sz="2800" dirty="0"/>
              <a:t>何謂「資料」？</a:t>
            </a:r>
          </a:p>
          <a:p>
            <a:pPr lvl="1"/>
            <a:r>
              <a:rPr lang="zh-TW" altLang="en-US" sz="2400" dirty="0"/>
              <a:t>在電腦中所有可以被儲存起來的東西都是資料</a:t>
            </a:r>
          </a:p>
          <a:p>
            <a:pPr lvl="2"/>
            <a:r>
              <a:rPr lang="zh-TW" altLang="en-US" sz="1800" dirty="0"/>
              <a:t>例如：一張圖片、一段聲音、一篇文章</a:t>
            </a:r>
            <a:r>
              <a:rPr lang="en-US" altLang="zh-TW" sz="1800" dirty="0">
                <a:latin typeface="Arial" charset="0"/>
              </a:rPr>
              <a:t>…</a:t>
            </a:r>
            <a:r>
              <a:rPr lang="zh-TW" altLang="en-US" sz="1800" dirty="0"/>
              <a:t>等</a:t>
            </a:r>
            <a:endParaRPr lang="en-US" altLang="zh-TW" sz="18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2CE62E-4DAD-E24F-A78E-7630E5D8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第二正規化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578E9D9-C2DB-474F-B726-AA6638DF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2639C17-8961-554C-B622-05C3A69E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4CF48BD-F851-4B4F-91E2-E5AFA28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Group 590">
            <a:extLst>
              <a:ext uri="{FF2B5EF4-FFF2-40B4-BE49-F238E27FC236}">
                <a16:creationId xmlns:a16="http://schemas.microsoft.com/office/drawing/2014/main" xmlns="" id="{556D2BF4-4204-0243-83DF-067C4B23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9869115"/>
              </p:ext>
            </p:extLst>
          </p:nvPr>
        </p:nvGraphicFramePr>
        <p:xfrm>
          <a:off x="3187018" y="2005705"/>
          <a:ext cx="223202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  <a:cs typeface="+mn-cs"/>
                        </a:rPr>
                        <a:t>王大明</a:t>
                      </a:r>
                      <a:endParaRPr kumimoji="1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558316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sp>
        <p:nvSpPr>
          <p:cNvPr id="9" name="Freeform 561">
            <a:extLst>
              <a:ext uri="{FF2B5EF4-FFF2-40B4-BE49-F238E27FC236}">
                <a16:creationId xmlns:a16="http://schemas.microsoft.com/office/drawing/2014/main" xmlns="" id="{5EE92E88-A11E-E44E-BBC5-7CDF624C1F31}"/>
              </a:ext>
            </a:extLst>
          </p:cNvPr>
          <p:cNvSpPr>
            <a:spLocks/>
          </p:cNvSpPr>
          <p:nvPr/>
        </p:nvSpPr>
        <p:spPr bwMode="auto">
          <a:xfrm>
            <a:off x="3502036" y="1789805"/>
            <a:ext cx="810882" cy="215900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Group 590">
            <a:extLst>
              <a:ext uri="{FF2B5EF4-FFF2-40B4-BE49-F238E27FC236}">
                <a16:creationId xmlns:a16="http://schemas.microsoft.com/office/drawing/2014/main" xmlns="" id="{EC471BB5-5A71-D44D-AEDD-D3A4A4F6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990189"/>
              </p:ext>
            </p:extLst>
          </p:nvPr>
        </p:nvGraphicFramePr>
        <p:xfrm>
          <a:off x="957899" y="4597965"/>
          <a:ext cx="1584325" cy="146304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graphicFrame>
        <p:nvGraphicFramePr>
          <p:cNvPr id="11" name="Group 590">
            <a:extLst>
              <a:ext uri="{FF2B5EF4-FFF2-40B4-BE49-F238E27FC236}">
                <a16:creationId xmlns:a16="http://schemas.microsoft.com/office/drawing/2014/main" xmlns="" id="{C9E3529B-C044-C846-B409-1CEC0C319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4684629"/>
              </p:ext>
            </p:extLst>
          </p:nvPr>
        </p:nvGraphicFramePr>
        <p:xfrm>
          <a:off x="3263736" y="4597965"/>
          <a:ext cx="1295400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558316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graphicFrame>
        <p:nvGraphicFramePr>
          <p:cNvPr id="12" name="Group 624">
            <a:extLst>
              <a:ext uri="{FF2B5EF4-FFF2-40B4-BE49-F238E27FC236}">
                <a16:creationId xmlns:a16="http://schemas.microsoft.com/office/drawing/2014/main" xmlns="" id="{148FA5E8-B998-0B4D-99D0-C47F94A8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0010548"/>
              </p:ext>
            </p:extLst>
          </p:nvPr>
        </p:nvGraphicFramePr>
        <p:xfrm>
          <a:off x="5280648" y="4597965"/>
          <a:ext cx="3570196" cy="1463040"/>
        </p:xfrm>
        <a:graphic>
          <a:graphicData uri="http://schemas.openxmlformats.org/drawingml/2006/table">
            <a:tbl>
              <a:tblPr/>
              <a:tblGrid>
                <a:gridCol w="7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AutoShape 222">
            <a:extLst>
              <a:ext uri="{FF2B5EF4-FFF2-40B4-BE49-F238E27FC236}">
                <a16:creationId xmlns:a16="http://schemas.microsoft.com/office/drawing/2014/main" xmlns="" id="{A7E3B418-4B53-D04D-A141-AA474BCB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01" y="3900802"/>
            <a:ext cx="647700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xmlns="" id="{59F4B6F4-3455-D34B-A001-F75EF202570E}"/>
              </a:ext>
            </a:extLst>
          </p:cNvPr>
          <p:cNvSpPr/>
          <p:nvPr/>
        </p:nvSpPr>
        <p:spPr>
          <a:xfrm>
            <a:off x="957899" y="4516244"/>
            <a:ext cx="647877" cy="479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xmlns="" id="{94EF25C0-707E-A14F-B806-9144AAC4D389}"/>
              </a:ext>
            </a:extLst>
          </p:cNvPr>
          <p:cNvSpPr/>
          <p:nvPr/>
        </p:nvSpPr>
        <p:spPr>
          <a:xfrm>
            <a:off x="3263736" y="4523569"/>
            <a:ext cx="647877" cy="479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Freeform 561">
            <a:extLst>
              <a:ext uri="{FF2B5EF4-FFF2-40B4-BE49-F238E27FC236}">
                <a16:creationId xmlns:a16="http://schemas.microsoft.com/office/drawing/2014/main" xmlns="" id="{E565FB8D-3298-DE45-A196-4830AFAD3303}"/>
              </a:ext>
            </a:extLst>
          </p:cNvPr>
          <p:cNvSpPr>
            <a:spLocks/>
          </p:cNvSpPr>
          <p:nvPr/>
        </p:nvSpPr>
        <p:spPr bwMode="auto">
          <a:xfrm>
            <a:off x="1281836" y="4233286"/>
            <a:ext cx="2342309" cy="268063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xmlns="" id="{B0BA3A3A-27A0-A842-9B6F-29F6876F7C79}"/>
              </a:ext>
            </a:extLst>
          </p:cNvPr>
          <p:cNvSpPr/>
          <p:nvPr/>
        </p:nvSpPr>
        <p:spPr>
          <a:xfrm>
            <a:off x="3946983" y="4534323"/>
            <a:ext cx="647877" cy="4795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xmlns="" id="{BE285597-6CAD-2942-B27D-0578B4A39099}"/>
              </a:ext>
            </a:extLst>
          </p:cNvPr>
          <p:cNvSpPr/>
          <p:nvPr/>
        </p:nvSpPr>
        <p:spPr>
          <a:xfrm>
            <a:off x="5316372" y="4529884"/>
            <a:ext cx="647877" cy="4795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Freeform 561">
            <a:extLst>
              <a:ext uri="{FF2B5EF4-FFF2-40B4-BE49-F238E27FC236}">
                <a16:creationId xmlns:a16="http://schemas.microsoft.com/office/drawing/2014/main" xmlns="" id="{C4D05023-BE53-FF47-B939-F1EE7EA356E9}"/>
              </a:ext>
            </a:extLst>
          </p:cNvPr>
          <p:cNvSpPr>
            <a:spLocks/>
          </p:cNvSpPr>
          <p:nvPr/>
        </p:nvSpPr>
        <p:spPr bwMode="auto">
          <a:xfrm>
            <a:off x="4312919" y="4251545"/>
            <a:ext cx="1396506" cy="268063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613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第三正規化（</a:t>
            </a:r>
            <a:r>
              <a:rPr lang="en-US" altLang="zh-TW" dirty="0"/>
              <a:t>3NF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非鍵欄位之間彼此不能</a:t>
            </a:r>
            <a:r>
              <a:rPr lang="zh-Hant" altLang="en-US" sz="2800" dirty="0"/>
              <a:t>依賴，例如：</a:t>
            </a:r>
            <a:endParaRPr lang="en-US" altLang="zh-Hant" sz="2800" dirty="0"/>
          </a:p>
          <a:p>
            <a:pPr lvl="1"/>
            <a:r>
              <a:rPr lang="zh-Hant" altLang="en-US" sz="2600" dirty="0"/>
              <a:t>折扣與帳單金額有關，但帳單金額非</a:t>
            </a:r>
            <a:r>
              <a:rPr lang="en-US" altLang="zh-Hant" sz="2600" dirty="0"/>
              <a:t>PK</a:t>
            </a:r>
            <a:r>
              <a:rPr lang="zh-Hant" altLang="en-US" sz="2600" dirty="0"/>
              <a:t>，因此折扣欄位必須分割出去</a:t>
            </a:r>
            <a:endParaRPr lang="zh-TW" altLang="en-US" sz="2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Group 2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94972884"/>
              </p:ext>
            </p:extLst>
          </p:nvPr>
        </p:nvGraphicFramePr>
        <p:xfrm>
          <a:off x="1780067" y="3884203"/>
          <a:ext cx="5369544" cy="1097280"/>
        </p:xfrm>
        <a:graphic>
          <a:graphicData uri="http://schemas.openxmlformats.org/drawingml/2006/table">
            <a:tbl>
              <a:tblPr/>
              <a:tblGrid>
                <a:gridCol w="122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5787">
                  <a:extLst>
                    <a:ext uri="{9D8B030D-6E8A-4147-A177-3AD203B41FA5}">
                      <a16:colId xmlns:a16="http://schemas.microsoft.com/office/drawing/2014/main" xmlns="" val="102380398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帳單金額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日期</a:t>
                      </a:r>
                      <a:endParaRPr kumimoji="1" lang="zh-TW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折扣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500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一月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1500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二月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1350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Freeform 564">
            <a:extLst>
              <a:ext uri="{FF2B5EF4-FFF2-40B4-BE49-F238E27FC236}">
                <a16:creationId xmlns:a16="http://schemas.microsoft.com/office/drawing/2014/main" xmlns="" id="{629494B8-5ACE-0D46-AECA-09D597F5DC31}"/>
              </a:ext>
            </a:extLst>
          </p:cNvPr>
          <p:cNvSpPr>
            <a:spLocks/>
          </p:cNvSpPr>
          <p:nvPr/>
        </p:nvSpPr>
        <p:spPr bwMode="auto">
          <a:xfrm>
            <a:off x="3616571" y="3624147"/>
            <a:ext cx="2898985" cy="205870"/>
          </a:xfrm>
          <a:custGeom>
            <a:avLst/>
            <a:gdLst>
              <a:gd name="T0" fmla="*/ 2359 w 2359"/>
              <a:gd name="T1" fmla="*/ 136 h 136"/>
              <a:gd name="T2" fmla="*/ 2359 w 2359"/>
              <a:gd name="T3" fmla="*/ 0 h 136"/>
              <a:gd name="T4" fmla="*/ 0 w 2359"/>
              <a:gd name="T5" fmla="*/ 0 h 136"/>
              <a:gd name="T6" fmla="*/ 0 w 2359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9" h="136">
                <a:moveTo>
                  <a:pt x="2359" y="136"/>
                </a:moveTo>
                <a:lnTo>
                  <a:pt x="2359" y="0"/>
                </a:lnTo>
                <a:lnTo>
                  <a:pt x="0" y="0"/>
                </a:lnTo>
                <a:lnTo>
                  <a:pt x="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717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關連圖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lang="en-US" altLang="zh-TW" dirty="0"/>
              <a:t> Entity-Relationship (ER) Diagrams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此為資料庫的「架構圖」，通常在系統分析時製作，確定無誤後才開始實作資料庫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05117" y="3418449"/>
            <a:ext cx="1066800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057517" y="4088314"/>
            <a:ext cx="762000" cy="838200"/>
          </a:xfrm>
          <a:prstGeom prst="diamond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600317" y="5171049"/>
            <a:ext cx="1371600" cy="533400"/>
            <a:chOff x="816" y="3408"/>
            <a:chExt cx="864" cy="336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104" y="3408"/>
              <a:ext cx="576" cy="336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816" y="360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60842" y="3459724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Entity (</a:t>
            </a:r>
            <a:r>
              <a:rPr lang="zh-TW" altLang="en-US" sz="2400">
                <a:latin typeface="Times New Roman" charset="0"/>
              </a:rPr>
              <a:t>資料表</a:t>
            </a:r>
            <a:r>
              <a:rPr lang="en-US" altLang="zh-TW" sz="2400">
                <a:latin typeface="Times New Roman" charset="0"/>
              </a:rPr>
              <a:t>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60842" y="4336024"/>
            <a:ext cx="2635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charset="0"/>
              </a:rPr>
              <a:t>Relationship (</a:t>
            </a:r>
            <a:r>
              <a:rPr lang="zh-TW" altLang="en-US" sz="2400" dirty="0">
                <a:latin typeface="Times New Roman" charset="0"/>
              </a:rPr>
              <a:t>關連</a:t>
            </a:r>
            <a:r>
              <a:rPr lang="en-US" altLang="zh-TW" sz="2400" dirty="0">
                <a:latin typeface="Times New Roman" charset="0"/>
              </a:rPr>
              <a:t>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0842" y="5212324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Attribute (</a:t>
            </a:r>
            <a:r>
              <a:rPr lang="zh-TW" altLang="en-US" sz="2400">
                <a:latin typeface="Times New Roman" charset="0"/>
              </a:rPr>
              <a:t>欄位</a:t>
            </a:r>
            <a:r>
              <a:rPr lang="en-US" altLang="zh-TW" sz="24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93127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</a:t>
            </a:r>
            <a:r>
              <a:rPr kumimoji="1" lang="zh-TW" altLang="en-US" dirty="0"/>
              <a:t>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36963" y="3162300"/>
            <a:ext cx="685800" cy="711200"/>
          </a:xfrm>
          <a:prstGeom prst="diamond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dirty="0">
                <a:latin typeface="Times New Roman" charset="0"/>
              </a:rPr>
              <a:t>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2275" y="32131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dirty="0">
                <a:latin typeface="Times New Roman" charset="0"/>
              </a:rPr>
              <a:t>個人資料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24525" y="32131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房屋資料</a:t>
            </a:r>
          </a:p>
        </p:txBody>
      </p:sp>
      <p:cxnSp>
        <p:nvCxnSpPr>
          <p:cNvPr id="10" name="AutoShape 7"/>
          <p:cNvCxnSpPr>
            <a:cxnSpLocks noChangeShapeType="1"/>
          </p:cNvCxnSpPr>
          <p:nvPr/>
        </p:nvCxnSpPr>
        <p:spPr bwMode="auto">
          <a:xfrm>
            <a:off x="2644775" y="3517900"/>
            <a:ext cx="992188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</p:cNvCxnSpPr>
          <p:nvPr/>
        </p:nvCxnSpPr>
        <p:spPr bwMode="auto">
          <a:xfrm>
            <a:off x="4322763" y="3517900"/>
            <a:ext cx="14017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633538" y="22431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姓名</a:t>
            </a:r>
            <a:endParaRPr lang="zh-TW" altLang="en-US" dirty="0">
              <a:latin typeface="Times New Roman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019925" y="2276475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住址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451725" y="537368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電話</a:t>
            </a:r>
          </a:p>
        </p:txBody>
      </p: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>
            <a:off x="2166938" y="2700338"/>
            <a:ext cx="1587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flipH="1">
            <a:off x="6200775" y="2733675"/>
            <a:ext cx="1352550" cy="479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 flipH="1" flipV="1">
            <a:off x="7640638" y="4953000"/>
            <a:ext cx="344487" cy="4206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068763" y="2132013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屋號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084888" y="22050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屋號</a:t>
            </a:r>
          </a:p>
        </p:txBody>
      </p: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 flipH="1">
            <a:off x="3979863" y="2589213"/>
            <a:ext cx="622300" cy="5730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</p:cNvCxnSpPr>
          <p:nvPr/>
        </p:nvCxnSpPr>
        <p:spPr bwMode="auto">
          <a:xfrm flipH="1">
            <a:off x="6200775" y="2662238"/>
            <a:ext cx="417513" cy="5508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56"/>
          <p:cNvGrpSpPr>
            <a:grpSpLocks noChangeAspect="1"/>
          </p:cNvGrpSpPr>
          <p:nvPr/>
        </p:nvGrpSpPr>
        <p:grpSpPr bwMode="auto">
          <a:xfrm>
            <a:off x="3060700" y="3105150"/>
            <a:ext cx="304800" cy="427038"/>
            <a:chOff x="2592" y="2239"/>
            <a:chExt cx="192" cy="269"/>
          </a:xfrm>
        </p:grpSpPr>
        <p:sp>
          <p:nvSpPr>
            <p:cNvPr id="23" name="AutoShape 57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sp>
        <p:nvSpPr>
          <p:cNvPr id="25" name="Oval 59"/>
          <p:cNvSpPr>
            <a:spLocks noChangeArrowheads="1"/>
          </p:cNvSpPr>
          <p:nvPr/>
        </p:nvSpPr>
        <p:spPr bwMode="auto">
          <a:xfrm>
            <a:off x="481013" y="2530475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>
                <a:latin typeface="Times New Roman" charset="0"/>
              </a:rPr>
              <a:t>UID</a:t>
            </a:r>
          </a:p>
        </p:txBody>
      </p:sp>
      <p:cxnSp>
        <p:nvCxnSpPr>
          <p:cNvPr id="26" name="AutoShape 60"/>
          <p:cNvCxnSpPr>
            <a:cxnSpLocks noChangeShapeType="1"/>
          </p:cNvCxnSpPr>
          <p:nvPr/>
        </p:nvCxnSpPr>
        <p:spPr bwMode="auto">
          <a:xfrm>
            <a:off x="1392238" y="2921000"/>
            <a:ext cx="776287" cy="2921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Oval 84"/>
          <p:cNvSpPr>
            <a:spLocks noChangeArrowheads="1"/>
          </p:cNvSpPr>
          <p:nvPr/>
        </p:nvSpPr>
        <p:spPr bwMode="auto">
          <a:xfrm>
            <a:off x="3276600" y="22050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>
                <a:latin typeface="Times New Roman" charset="0"/>
              </a:rPr>
              <a:t>UID</a:t>
            </a:r>
          </a:p>
        </p:txBody>
      </p:sp>
      <p:cxnSp>
        <p:nvCxnSpPr>
          <p:cNvPr id="28" name="AutoShape 85"/>
          <p:cNvCxnSpPr>
            <a:cxnSpLocks noChangeShapeType="1"/>
          </p:cNvCxnSpPr>
          <p:nvPr/>
        </p:nvCxnSpPr>
        <p:spPr bwMode="auto">
          <a:xfrm>
            <a:off x="3810000" y="2662238"/>
            <a:ext cx="169863" cy="5000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AutoShape 86"/>
          <p:cNvSpPr>
            <a:spLocks noChangeArrowheads="1"/>
          </p:cNvSpPr>
          <p:nvPr/>
        </p:nvSpPr>
        <p:spPr bwMode="auto">
          <a:xfrm>
            <a:off x="5857875" y="4292600"/>
            <a:ext cx="685800" cy="711200"/>
          </a:xfrm>
          <a:prstGeom prst="diamond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裝</a:t>
            </a:r>
          </a:p>
        </p:txBody>
      </p:sp>
      <p:sp>
        <p:nvSpPr>
          <p:cNvPr id="30" name="Rectangle 87"/>
          <p:cNvSpPr>
            <a:spLocks noChangeArrowheads="1"/>
          </p:cNvSpPr>
          <p:nvPr/>
        </p:nvSpPr>
        <p:spPr bwMode="auto">
          <a:xfrm>
            <a:off x="7164388" y="43434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電話資料</a:t>
            </a:r>
          </a:p>
        </p:txBody>
      </p:sp>
      <p:sp>
        <p:nvSpPr>
          <p:cNvPr id="31" name="Oval 88"/>
          <p:cNvSpPr>
            <a:spLocks noChangeArrowheads="1"/>
          </p:cNvSpPr>
          <p:nvPr/>
        </p:nvSpPr>
        <p:spPr bwMode="auto">
          <a:xfrm>
            <a:off x="6300788" y="537368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屋號</a:t>
            </a:r>
          </a:p>
        </p:txBody>
      </p:sp>
      <p:cxnSp>
        <p:nvCxnSpPr>
          <p:cNvPr id="32" name="AutoShape 89"/>
          <p:cNvCxnSpPr>
            <a:cxnSpLocks noChangeShapeType="1"/>
          </p:cNvCxnSpPr>
          <p:nvPr/>
        </p:nvCxnSpPr>
        <p:spPr bwMode="auto">
          <a:xfrm flipV="1">
            <a:off x="7212013" y="4953000"/>
            <a:ext cx="428625" cy="487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90"/>
          <p:cNvCxnSpPr>
            <a:cxnSpLocks noChangeShapeType="1"/>
          </p:cNvCxnSpPr>
          <p:nvPr/>
        </p:nvCxnSpPr>
        <p:spPr bwMode="auto">
          <a:xfrm flipV="1">
            <a:off x="6200775" y="3822700"/>
            <a:ext cx="0" cy="469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91"/>
          <p:cNvCxnSpPr>
            <a:cxnSpLocks noChangeShapeType="1"/>
          </p:cNvCxnSpPr>
          <p:nvPr/>
        </p:nvCxnSpPr>
        <p:spPr bwMode="auto">
          <a:xfrm>
            <a:off x="6543675" y="4648200"/>
            <a:ext cx="62071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Group 92"/>
          <p:cNvGrpSpPr>
            <a:grpSpLocks noChangeAspect="1"/>
          </p:cNvGrpSpPr>
          <p:nvPr/>
        </p:nvGrpSpPr>
        <p:grpSpPr bwMode="auto">
          <a:xfrm>
            <a:off x="4787900" y="3103563"/>
            <a:ext cx="304800" cy="427037"/>
            <a:chOff x="2592" y="2239"/>
            <a:chExt cx="192" cy="269"/>
          </a:xfrm>
        </p:grpSpPr>
        <p:sp>
          <p:nvSpPr>
            <p:cNvPr id="36" name="AutoShape 93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Rectangle 94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95"/>
          <p:cNvGrpSpPr>
            <a:grpSpLocks noChangeAspect="1"/>
          </p:cNvGrpSpPr>
          <p:nvPr/>
        </p:nvGrpSpPr>
        <p:grpSpPr bwMode="auto">
          <a:xfrm>
            <a:off x="6732588" y="4581525"/>
            <a:ext cx="304800" cy="427038"/>
            <a:chOff x="2592" y="2239"/>
            <a:chExt cx="192" cy="269"/>
          </a:xfrm>
        </p:grpSpPr>
        <p:sp>
          <p:nvSpPr>
            <p:cNvPr id="39" name="AutoShape 96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98"/>
          <p:cNvGrpSpPr>
            <a:grpSpLocks noChangeAspect="1"/>
          </p:cNvGrpSpPr>
          <p:nvPr/>
        </p:nvGrpSpPr>
        <p:grpSpPr bwMode="auto">
          <a:xfrm>
            <a:off x="6227763" y="3860800"/>
            <a:ext cx="304800" cy="357188"/>
            <a:chOff x="2592" y="2239"/>
            <a:chExt cx="192" cy="225"/>
          </a:xfrm>
        </p:grpSpPr>
        <p:sp>
          <p:nvSpPr>
            <p:cNvPr id="42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2618" y="223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latin typeface="Symbol" charset="2"/>
                </a:rPr>
                <a:t>1</a:t>
              </a:r>
              <a:endParaRPr lang="en-US" altLang="zh-TW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8758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資料字典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85548299"/>
              </p:ext>
            </p:extLst>
          </p:nvPr>
        </p:nvGraphicFramePr>
        <p:xfrm>
          <a:off x="612377" y="3268273"/>
          <a:ext cx="7921625" cy="1309689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9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序號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欄位名稱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資料型態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NULL?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*1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身份證字號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UID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中文姓名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NVARCHAR(50</a:t>
                      </a: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19571" y="2743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個人資料</a:t>
            </a:r>
          </a:p>
        </p:txBody>
      </p:sp>
    </p:spTree>
    <p:extLst>
      <p:ext uri="{BB962C8B-B14F-4D97-AF65-F5344CB8AC3E}">
        <p14:creationId xmlns:p14="http://schemas.microsoft.com/office/powerpoint/2010/main" xmlns="" val="15749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資料庫的「建築材料」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建築材料：</a:t>
            </a:r>
          </a:p>
          <a:p>
            <a:pPr lvl="1"/>
            <a:r>
              <a:rPr lang="zh-TW" altLang="en-US" sz="2400" dirty="0"/>
              <a:t>車庫、倉庫用的是</a:t>
            </a:r>
            <a:r>
              <a:rPr lang="zh-TW" altLang="en-US" sz="2400" dirty="0" smtClean="0"/>
              <a:t>鋼筋水泥  </a:t>
            </a:r>
            <a:r>
              <a:rPr lang="en-US" altLang="zh-TW" sz="2400" dirty="0" smtClean="0">
                <a:solidFill>
                  <a:srgbClr val="FF0000"/>
                </a:solidFill>
              </a:rPr>
              <a:t>hot site</a:t>
            </a:r>
            <a:r>
              <a:rPr lang="zh-TW" altLang="en-US" sz="2400" dirty="0" smtClean="0">
                <a:solidFill>
                  <a:srgbClr val="FF0000"/>
                </a:solidFill>
              </a:rPr>
              <a:t>備原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銀行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/>
              <a:t>彈藥庫用的可能是</a:t>
            </a:r>
            <a:r>
              <a:rPr lang="zh-TW" altLang="en-US" sz="2400" dirty="0" smtClean="0"/>
              <a:t>鋼板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差異備份</a:t>
            </a:r>
            <a:r>
              <a:rPr lang="en-US" altLang="zh-TW" sz="2400" dirty="0" smtClean="0"/>
              <a:t>)(</a:t>
            </a:r>
            <a:r>
              <a:rPr lang="zh-TW" altLang="en-US" sz="2400" dirty="0" smtClean="0"/>
              <a:t>交易資料備份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pPr lvl="1"/>
            <a:r>
              <a:rPr lang="zh-TW" altLang="en-US" sz="2400" dirty="0"/>
              <a:t>資料庫用的是</a:t>
            </a:r>
            <a:r>
              <a:rPr lang="zh-TW" altLang="en-US" sz="2400" dirty="0" smtClean="0"/>
              <a:t>檔案   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資料庫要備份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一星期</a:t>
            </a:r>
            <a:endParaRPr lang="zh-TW" altLang="en-US" sz="2400" dirty="0"/>
          </a:p>
          <a:p>
            <a:r>
              <a:rPr lang="zh-TW" altLang="en-US" sz="2800" dirty="0"/>
              <a:t>檔案：</a:t>
            </a:r>
          </a:p>
          <a:p>
            <a:pPr lvl="1"/>
            <a:r>
              <a:rPr lang="en-US" altLang="zh-TW" sz="2400" dirty="0"/>
              <a:t>SQL Server: .</a:t>
            </a:r>
            <a:r>
              <a:rPr lang="en-US" altLang="zh-TW" sz="2400" dirty="0" err="1"/>
              <a:t>mdf</a:t>
            </a:r>
            <a:endParaRPr lang="en-US" altLang="zh-TW" sz="2400" dirty="0"/>
          </a:p>
          <a:p>
            <a:pPr lvl="1"/>
            <a:r>
              <a:rPr lang="en-US" altLang="zh-TW" sz="2400" dirty="0"/>
              <a:t>Access: .</a:t>
            </a:r>
            <a:r>
              <a:rPr lang="en-US" altLang="zh-TW" sz="2400" dirty="0" err="1"/>
              <a:t>mdb</a:t>
            </a:r>
            <a:endParaRPr lang="en-US" altLang="zh-TW" sz="2400" dirty="0"/>
          </a:p>
          <a:p>
            <a:pPr lvl="1"/>
            <a:r>
              <a:rPr lang="en-US" altLang="zh-TW" sz="2400" dirty="0"/>
              <a:t>Oracle: .dbf</a:t>
            </a:r>
          </a:p>
          <a:p>
            <a:pPr lvl="1"/>
            <a:r>
              <a:rPr lang="en-US" altLang="zh-TW" sz="2400" dirty="0"/>
              <a:t>SQLite: .</a:t>
            </a:r>
            <a:r>
              <a:rPr lang="en-US" altLang="zh-TW" sz="2400" dirty="0" err="1"/>
              <a:t>sqlite</a:t>
            </a:r>
            <a:endParaRPr lang="en-US" altLang="zh-TW" sz="24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圓柱 6"/>
          <p:cNvSpPr/>
          <p:nvPr/>
        </p:nvSpPr>
        <p:spPr>
          <a:xfrm>
            <a:off x="4821040" y="3622876"/>
            <a:ext cx="1655179" cy="131951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Database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8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關連式</a:t>
            </a:r>
            <a:endParaRPr kumimoji="1" lang="en-US" altLang="zh-TW" sz="2800" dirty="0"/>
          </a:p>
          <a:p>
            <a:pPr lvl="1"/>
            <a:r>
              <a:rPr kumimoji="1" lang="zh-TW" altLang="en-US" sz="2400" dirty="0"/>
              <a:t>例如：</a:t>
            </a:r>
            <a:r>
              <a:rPr kumimoji="1" lang="en-US" altLang="zh-TW" sz="2400" dirty="0"/>
              <a:t>SQL Server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Oracle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Access</a:t>
            </a:r>
            <a:r>
              <a:rPr kumimoji="1" lang="mr-IN" altLang="zh-TW" sz="2400" dirty="0"/>
              <a:t>…</a:t>
            </a:r>
            <a:r>
              <a:rPr kumimoji="1" lang="zh-TW" altLang="en-US" sz="2400" dirty="0"/>
              <a:t>等</a:t>
            </a:r>
            <a:endParaRPr kumimoji="1" lang="en-US" altLang="zh-TW" sz="2400" dirty="0"/>
          </a:p>
          <a:p>
            <a:r>
              <a:rPr kumimoji="1" lang="zh-TW" altLang="en-US" sz="2600" dirty="0"/>
              <a:t>文本式（</a:t>
            </a:r>
            <a:r>
              <a:rPr kumimoji="1" lang="en-US" altLang="zh-TW" sz="2600" dirty="0"/>
              <a:t>Document-based</a:t>
            </a:r>
            <a:r>
              <a:rPr kumimoji="1" lang="zh-TW" altLang="en-US" sz="2600" dirty="0"/>
              <a:t>、</a:t>
            </a:r>
            <a:r>
              <a:rPr kumimoji="1" lang="en-US" altLang="zh-TW" sz="2600" dirty="0"/>
              <a:t>NoSQL</a:t>
            </a:r>
            <a:r>
              <a:rPr kumimoji="1" lang="zh-TW" altLang="en-US" sz="2600" dirty="0"/>
              <a:t>）</a:t>
            </a:r>
            <a:endParaRPr kumimoji="1" lang="en-US" altLang="zh-TW" sz="2600" dirty="0"/>
          </a:p>
          <a:p>
            <a:pPr lvl="1"/>
            <a:r>
              <a:rPr kumimoji="1" lang="zh-CN" altLang="en-US" sz="2400" dirty="0"/>
              <a:t>例如</a:t>
            </a:r>
            <a:r>
              <a:rPr kumimoji="1" lang="zh-TW" altLang="en-US" sz="2400" dirty="0"/>
              <a:t>：</a:t>
            </a:r>
            <a:r>
              <a:rPr kumimoji="1" lang="en-US" altLang="zh-TW" sz="2400" dirty="0"/>
              <a:t>MongoDB</a:t>
            </a:r>
            <a:r>
              <a:rPr kumimoji="1" lang="zh-TW" altLang="en-US" sz="2400" dirty="0"/>
              <a:t>、</a:t>
            </a:r>
            <a:r>
              <a:rPr kumimoji="1" lang="en" altLang="zh-TW" sz="2400" dirty="0"/>
              <a:t>Apache </a:t>
            </a:r>
            <a:r>
              <a:rPr kumimoji="1" lang="en" altLang="zh-TW" sz="2400" dirty="0" smtClean="0"/>
              <a:t>Cassandra</a:t>
            </a:r>
          </a:p>
          <a:p>
            <a:pPr lvl="1"/>
            <a:endParaRPr kumimoji="1" lang="en" altLang="zh-TW" sz="2400" dirty="0" smtClean="0"/>
          </a:p>
          <a:p>
            <a:pPr lvl="1"/>
            <a:r>
              <a:rPr kumimoji="1" lang="zh-TW" altLang="en-US" sz="1600" b="1" dirty="0" smtClean="0">
                <a:solidFill>
                  <a:srgbClr val="FF0000"/>
                </a:solidFill>
              </a:rPr>
              <a:t>文本式資料庫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sz="1600" b="1" dirty="0" smtClean="0">
                <a:solidFill>
                  <a:srgbClr val="FF0000"/>
                </a:solidFill>
              </a:rPr>
              <a:t>可以加電腦分攤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b="1" dirty="0" smtClean="0">
                <a:solidFill>
                  <a:srgbClr val="FF0000"/>
                </a:solidFill>
              </a:rPr>
              <a:t>但太彈性沒規則效率</a:t>
            </a:r>
            <a:endParaRPr kumimoji="1" lang="en-US" altLang="zh-TW" sz="1600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TW" altLang="en-US" sz="1600" b="1" dirty="0" smtClean="0">
                <a:solidFill>
                  <a:srgbClr val="FF0000"/>
                </a:solidFill>
              </a:rPr>
              <a:t>關聯式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:</a:t>
            </a:r>
            <a:r>
              <a:rPr kumimoji="1" lang="zh-TW" altLang="en-US" sz="1600" b="1" dirty="0" smtClean="0">
                <a:solidFill>
                  <a:srgbClr val="FF0000"/>
                </a:solidFill>
              </a:rPr>
              <a:t>資料太多成本高</a:t>
            </a:r>
            <a:r>
              <a:rPr kumimoji="1" lang="en-US" altLang="zh-TW" sz="1600" b="1" dirty="0" smtClean="0">
                <a:solidFill>
                  <a:srgbClr val="FF0000"/>
                </a:solidFill>
              </a:rPr>
              <a:t>,</a:t>
            </a:r>
            <a:r>
              <a:rPr kumimoji="1" lang="zh-TW" altLang="en-US" sz="1600" b="1" dirty="0" smtClean="0">
                <a:solidFill>
                  <a:srgbClr val="FF0000"/>
                </a:solidFill>
              </a:rPr>
              <a:t>有效率整理</a:t>
            </a:r>
            <a:endParaRPr kumimoji="1"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7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資料庫管理系統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877050" y="2852738"/>
            <a:ext cx="1511300" cy="1728787"/>
          </a:xfrm>
          <a:prstGeom prst="can">
            <a:avLst>
              <a:gd name="adj" fmla="val 28598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235825" y="28527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資料庫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95513" y="3284538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85000" y="3359150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1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53313" y="3359150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2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21625" y="3359150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85000" y="3717925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4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53313" y="3717925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921625" y="3717925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6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985000" y="4078288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7</a:t>
            </a:r>
          </a:p>
        </p:txBody>
      </p:sp>
      <p:graphicFrame>
        <p:nvGraphicFramePr>
          <p:cNvPr id="17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3213100"/>
          <a:ext cx="942975" cy="1152525"/>
        </p:xfrm>
        <a:graphic>
          <a:graphicData uri="http://schemas.openxmlformats.org/presentationml/2006/ole">
            <p:oleObj spid="_x0000_s1025" name="Visio" r:id="rId3" imgW="399536" imgH="488641" progId="">
              <p:embed/>
            </p:oleObj>
          </a:graphicData>
        </a:graphic>
      </p:graphicFrame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492500" y="3068638"/>
            <a:ext cx="2520950" cy="1296987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V="1">
            <a:off x="2627313" y="3284538"/>
            <a:ext cx="1512887" cy="144462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708400" y="2636838"/>
            <a:ext cx="2066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管理系統 </a:t>
            </a:r>
            <a:r>
              <a:rPr lang="en-US" altLang="zh-TW"/>
              <a:t>(DBMS)</a:t>
            </a: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4716463" y="2997200"/>
            <a:ext cx="0" cy="23764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563938" y="3284538"/>
            <a:ext cx="1368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提供使用者操作介面或指令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787900" y="3284538"/>
            <a:ext cx="1100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實際資料的存取</a:t>
            </a: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>
            <a:off x="4327525" y="3117850"/>
            <a:ext cx="749300" cy="166688"/>
          </a:xfrm>
          <a:custGeom>
            <a:avLst/>
            <a:gdLst>
              <a:gd name="T0" fmla="*/ 0 w 472"/>
              <a:gd name="T1" fmla="*/ 81 h 105"/>
              <a:gd name="T2" fmla="*/ 154 w 472"/>
              <a:gd name="T3" fmla="*/ 15 h 105"/>
              <a:gd name="T4" fmla="*/ 335 w 472"/>
              <a:gd name="T5" fmla="*/ 15 h 105"/>
              <a:gd name="T6" fmla="*/ 472 w 472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2" h="105">
                <a:moveTo>
                  <a:pt x="0" y="81"/>
                </a:moveTo>
                <a:cubicBezTo>
                  <a:pt x="26" y="68"/>
                  <a:pt x="98" y="26"/>
                  <a:pt x="154" y="15"/>
                </a:cubicBezTo>
                <a:cubicBezTo>
                  <a:pt x="210" y="4"/>
                  <a:pt x="282" y="0"/>
                  <a:pt x="335" y="15"/>
                </a:cubicBezTo>
                <a:cubicBezTo>
                  <a:pt x="388" y="30"/>
                  <a:pt x="430" y="67"/>
                  <a:pt x="472" y="105"/>
                </a:cubicBezTo>
              </a:path>
            </a:pathLst>
          </a:custGeom>
          <a:noFill/>
          <a:ln w="28575" cmpd="sng">
            <a:solidFill>
              <a:srgbClr val="99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Freeform 35"/>
          <p:cNvSpPr>
            <a:spLocks/>
          </p:cNvSpPr>
          <p:nvPr/>
        </p:nvSpPr>
        <p:spPr bwMode="auto">
          <a:xfrm>
            <a:off x="5241925" y="3209925"/>
            <a:ext cx="2354263" cy="939800"/>
          </a:xfrm>
          <a:custGeom>
            <a:avLst/>
            <a:gdLst>
              <a:gd name="T0" fmla="*/ 0 w 1483"/>
              <a:gd name="T1" fmla="*/ 32 h 592"/>
              <a:gd name="T2" fmla="*/ 712 w 1483"/>
              <a:gd name="T3" fmla="*/ 93 h 592"/>
              <a:gd name="T4" fmla="*/ 1483 w 1483"/>
              <a:gd name="T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3" h="592">
                <a:moveTo>
                  <a:pt x="0" y="32"/>
                </a:moveTo>
                <a:cubicBezTo>
                  <a:pt x="120" y="42"/>
                  <a:pt x="465" y="0"/>
                  <a:pt x="712" y="93"/>
                </a:cubicBezTo>
                <a:cubicBezTo>
                  <a:pt x="959" y="186"/>
                  <a:pt x="1214" y="384"/>
                  <a:pt x="1483" y="592"/>
                </a:cubicBezTo>
              </a:path>
            </a:pathLst>
          </a:custGeom>
          <a:noFill/>
          <a:ln w="28575" cmpd="sng">
            <a:solidFill>
              <a:srgbClr val="99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7451725" y="4076700"/>
            <a:ext cx="360363" cy="215900"/>
          </a:xfrm>
          <a:prstGeom prst="rect">
            <a:avLst/>
          </a:prstGeom>
          <a:solidFill>
            <a:srgbClr val="EAEAEA">
              <a:alpha val="53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5211763" y="3500438"/>
            <a:ext cx="2384425" cy="598487"/>
          </a:xfrm>
          <a:custGeom>
            <a:avLst/>
            <a:gdLst>
              <a:gd name="T0" fmla="*/ 1502 w 1502"/>
              <a:gd name="T1" fmla="*/ 0 h 377"/>
              <a:gd name="T2" fmla="*/ 731 w 1502"/>
              <a:gd name="T3" fmla="*/ 227 h 377"/>
              <a:gd name="T4" fmla="*/ 0 w 1502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2" h="377">
                <a:moveTo>
                  <a:pt x="1502" y="0"/>
                </a:moveTo>
                <a:cubicBezTo>
                  <a:pt x="1237" y="75"/>
                  <a:pt x="981" y="164"/>
                  <a:pt x="731" y="227"/>
                </a:cubicBezTo>
                <a:cubicBezTo>
                  <a:pt x="481" y="290"/>
                  <a:pt x="152" y="346"/>
                  <a:pt x="0" y="377"/>
                </a:cubicBezTo>
              </a:path>
            </a:pathLst>
          </a:custGeom>
          <a:noFill/>
          <a:ln w="28575" cmpd="sng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 flipV="1">
            <a:off x="4356100" y="4149725"/>
            <a:ext cx="749300" cy="166688"/>
          </a:xfrm>
          <a:custGeom>
            <a:avLst/>
            <a:gdLst>
              <a:gd name="T0" fmla="*/ 0 w 472"/>
              <a:gd name="T1" fmla="*/ 81 h 105"/>
              <a:gd name="T2" fmla="*/ 154 w 472"/>
              <a:gd name="T3" fmla="*/ 15 h 105"/>
              <a:gd name="T4" fmla="*/ 335 w 472"/>
              <a:gd name="T5" fmla="*/ 15 h 105"/>
              <a:gd name="T6" fmla="*/ 472 w 472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2" h="105">
                <a:moveTo>
                  <a:pt x="0" y="81"/>
                </a:moveTo>
                <a:cubicBezTo>
                  <a:pt x="26" y="68"/>
                  <a:pt x="98" y="26"/>
                  <a:pt x="154" y="15"/>
                </a:cubicBezTo>
                <a:cubicBezTo>
                  <a:pt x="210" y="4"/>
                  <a:pt x="282" y="0"/>
                  <a:pt x="335" y="15"/>
                </a:cubicBezTo>
                <a:cubicBezTo>
                  <a:pt x="388" y="30"/>
                  <a:pt x="430" y="67"/>
                  <a:pt x="472" y="105"/>
                </a:cubicBezTo>
              </a:path>
            </a:pathLst>
          </a:custGeom>
          <a:noFill/>
          <a:ln w="28575" cmpd="sng">
            <a:solidFill>
              <a:srgbClr val="0066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2555875" y="4149725"/>
            <a:ext cx="1728788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2124075" y="4005263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2</a:t>
            </a:r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1490663" y="4132266"/>
            <a:ext cx="2289175" cy="627063"/>
            <a:chOff x="939" y="2603"/>
            <a:chExt cx="1442" cy="395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126" y="2767"/>
              <a:ext cx="1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SQL Command</a:t>
              </a:r>
            </a:p>
          </p:txBody>
        </p:sp>
        <p:sp>
          <p:nvSpPr>
            <p:cNvPr id="33" name="AutoShape 43"/>
            <p:cNvSpPr>
              <a:spLocks noChangeArrowheads="1"/>
            </p:cNvSpPr>
            <p:nvPr/>
          </p:nvSpPr>
          <p:spPr bwMode="auto">
            <a:xfrm rot="-1754930">
              <a:off x="2109" y="2659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 rot="3247020">
              <a:off x="930" y="2612"/>
              <a:ext cx="246" cy="227"/>
            </a:xfrm>
            <a:prstGeom prst="rightArrow">
              <a:avLst>
                <a:gd name="adj1" fmla="val 50000"/>
                <a:gd name="adj2" fmla="val 27093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223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SQL Command </a:t>
            </a:r>
            <a:r>
              <a:rPr kumimoji="1" lang="zh-TW" altLang="en-US" dirty="0"/>
              <a:t>種類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/>
              <a:t>資料定義語言（</a:t>
            </a:r>
            <a:r>
              <a:rPr kumimoji="1" lang="en-US" altLang="zh-TW" dirty="0"/>
              <a:t>DDL, data definition language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Create: </a:t>
            </a:r>
            <a:r>
              <a:rPr kumimoji="1" lang="zh-TW" altLang="en-US" dirty="0"/>
              <a:t>建立資料庫</a:t>
            </a:r>
            <a:r>
              <a:rPr kumimoji="1" lang="zh-TW" altLang="en-US" dirty="0" smtClean="0"/>
              <a:t>物件 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Alter: </a:t>
            </a:r>
            <a:r>
              <a:rPr kumimoji="1" lang="zh-TW" altLang="en-US" dirty="0"/>
              <a:t>變更資料庫物件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Drop: </a:t>
            </a:r>
            <a:r>
              <a:rPr kumimoji="1" lang="zh-TW" altLang="en-US" dirty="0"/>
              <a:t>刪除資料庫物件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資料操作語言（</a:t>
            </a: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DML, data manipulation language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Insert Into: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插入資料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Update: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修改資料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Delete: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刪除資料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資料查詢語言（</a:t>
            </a: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DQL, data query language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Select: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查詢資料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dirty="0"/>
              <a:t>資料控制語言（</a:t>
            </a:r>
            <a:r>
              <a:rPr kumimoji="1" lang="en-US" altLang="zh-TW" dirty="0"/>
              <a:t>DCL, data control language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Grant: </a:t>
            </a:r>
            <a:r>
              <a:rPr kumimoji="1" lang="zh-TW" altLang="en-US" dirty="0"/>
              <a:t>設定權限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Revoke: </a:t>
            </a:r>
            <a:r>
              <a:rPr kumimoji="1" lang="zh-TW" altLang="en-US" dirty="0"/>
              <a:t>取消權限</a:t>
            </a:r>
            <a:endParaRPr kumimoji="1" lang="en-US" altLang="zh-TW" dirty="0"/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Commit: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確認交易完成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Rollback: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交易失敗回復原始狀態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0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關連式資料庫的組成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實體（</a:t>
            </a:r>
            <a:r>
              <a:rPr kumimoji="1" lang="en-US" altLang="zh-TW" sz="2800" dirty="0"/>
              <a:t>entity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-&gt; </a:t>
            </a:r>
            <a:r>
              <a:rPr kumimoji="1" lang="en-US" altLang="zh-TW" sz="2800" dirty="0" smtClean="0"/>
              <a:t>Table</a:t>
            </a:r>
            <a:r>
              <a:rPr kumimoji="1" lang="zh-TW" altLang="en-US" sz="2800" dirty="0" smtClean="0"/>
              <a:t>  </a:t>
            </a:r>
            <a:r>
              <a:rPr kumimoji="1" lang="en-US" altLang="zh-TW" sz="1600" b="1" dirty="0" smtClean="0"/>
              <a:t>(excel</a:t>
            </a:r>
            <a:r>
              <a:rPr kumimoji="1" lang="zh-TW" altLang="en-US" sz="1600" b="1" dirty="0" smtClean="0"/>
              <a:t>樣式</a:t>
            </a:r>
            <a:r>
              <a:rPr kumimoji="1" lang="en-US" altLang="zh-TW" sz="1600" b="1" dirty="0" smtClean="0"/>
              <a:t>)</a:t>
            </a:r>
            <a:endParaRPr kumimoji="1" lang="en-US" altLang="zh-TW" sz="1600" b="1" dirty="0"/>
          </a:p>
          <a:p>
            <a:r>
              <a:rPr kumimoji="1" lang="zh-TW" altLang="en-US" sz="2800" dirty="0"/>
              <a:t>屬性（</a:t>
            </a:r>
            <a:r>
              <a:rPr kumimoji="1" lang="en-US" altLang="zh-TW" sz="2800" dirty="0"/>
              <a:t>attribute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 -&gt; </a:t>
            </a:r>
            <a:r>
              <a:rPr kumimoji="1" lang="en-US" altLang="zh-TW" sz="2800" dirty="0" smtClean="0"/>
              <a:t>Field</a:t>
            </a:r>
            <a:r>
              <a:rPr kumimoji="1" lang="zh-TW" altLang="en-US" sz="2800" dirty="0" smtClean="0"/>
              <a:t> </a:t>
            </a:r>
            <a:r>
              <a:rPr kumimoji="1" lang="zh-TW" altLang="en-US" sz="1400" b="1" dirty="0" smtClean="0"/>
              <a:t> </a:t>
            </a:r>
            <a:r>
              <a:rPr kumimoji="1" lang="en-US" altLang="zh-TW" sz="1400" b="1" dirty="0" smtClean="0"/>
              <a:t>(</a:t>
            </a:r>
            <a:r>
              <a:rPr kumimoji="1" lang="zh-TW" altLang="en-US" sz="1400" b="1" dirty="0" smtClean="0"/>
              <a:t>欄位屬性</a:t>
            </a:r>
            <a:r>
              <a:rPr kumimoji="1" lang="en-US" altLang="zh-TW" sz="1400" b="1" dirty="0" smtClean="0"/>
              <a:t>)</a:t>
            </a:r>
            <a:endParaRPr kumimoji="1" lang="en-US" altLang="zh-TW" sz="2800" dirty="0"/>
          </a:p>
          <a:p>
            <a:r>
              <a:rPr kumimoji="1" lang="zh-TW" altLang="en-US" sz="2800" dirty="0"/>
              <a:t>關連性（</a:t>
            </a:r>
            <a:r>
              <a:rPr kumimoji="1" lang="en-US" altLang="zh-TW" sz="2800" dirty="0"/>
              <a:t>relationship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-&gt; </a:t>
            </a:r>
            <a:r>
              <a:rPr kumimoji="1" lang="zh-TW" altLang="en-US" sz="2800" dirty="0" smtClean="0">
                <a:solidFill>
                  <a:srgbClr val="FF0000"/>
                </a:solidFill>
              </a:rPr>
              <a:t>心中 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60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/>
              <a:t>姓名 </a:t>
            </a:r>
            <a:r>
              <a:rPr lang="en-US" altLang="zh-TW" sz="2500" dirty="0"/>
              <a:t>/ </a:t>
            </a:r>
            <a:r>
              <a:rPr lang="zh-TW" altLang="en-US" sz="2500" dirty="0"/>
              <a:t>住址 </a:t>
            </a:r>
            <a:r>
              <a:rPr lang="en-US" altLang="zh-TW" sz="2500" dirty="0"/>
              <a:t>/ </a:t>
            </a:r>
            <a:r>
              <a:rPr lang="zh-TW" altLang="en-US" sz="2500" dirty="0"/>
              <a:t>電話</a:t>
            </a:r>
          </a:p>
          <a:p>
            <a:pPr lvl="1"/>
            <a:r>
              <a:rPr lang="zh-TW" altLang="en-US" sz="2100" dirty="0"/>
              <a:t>請用 </a:t>
            </a:r>
            <a:r>
              <a:rPr lang="en-US" altLang="zh-TW" sz="2100" dirty="0"/>
              <a:t>Excel </a:t>
            </a:r>
            <a:r>
              <a:rPr lang="zh-TW" altLang="en-US" sz="2100" dirty="0"/>
              <a:t>建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91684258"/>
              </p:ext>
            </p:extLst>
          </p:nvPr>
        </p:nvGraphicFramePr>
        <p:xfrm>
          <a:off x="1215342" y="2881842"/>
          <a:ext cx="6754771" cy="1800226"/>
        </p:xfrm>
        <a:graphic>
          <a:graphicData uri="http://schemas.openxmlformats.org/drawingml/2006/table">
            <a:tbl>
              <a:tblPr/>
              <a:tblGrid>
                <a:gridCol w="1433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1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AutoShape 82"/>
          <p:cNvSpPr>
            <a:spLocks noChangeArrowheads="1"/>
          </p:cNvSpPr>
          <p:nvPr/>
        </p:nvSpPr>
        <p:spPr bwMode="auto">
          <a:xfrm>
            <a:off x="6559701" y="4969405"/>
            <a:ext cx="1871663" cy="1008062"/>
          </a:xfrm>
          <a:prstGeom prst="wedgeRoundRectCallout">
            <a:avLst>
              <a:gd name="adj1" fmla="val -76801"/>
              <a:gd name="adj2" fmla="val -79606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資料庫中稱此表格為</a:t>
            </a:r>
            <a:r>
              <a:rPr lang="zh-TW" altLang="en-US" b="1"/>
              <a:t>資料表</a:t>
            </a:r>
            <a:r>
              <a:rPr lang="zh-TW" altLang="en-US"/>
              <a:t>（</a:t>
            </a:r>
            <a:r>
              <a:rPr lang="en-US" altLang="zh-TW"/>
              <a:t>table</a:t>
            </a:r>
            <a:r>
              <a:rPr lang="zh-TW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5729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問題：資料重複 </a:t>
            </a:r>
            <a:r>
              <a:rPr lang="zh-TW" altLang="en-US" dirty="0">
                <a:sym typeface="Wingdings" charset="2"/>
              </a:rPr>
              <a:t> 維護困難且浪費儲存空間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20305782"/>
              </p:ext>
            </p:extLst>
          </p:nvPr>
        </p:nvGraphicFramePr>
        <p:xfrm>
          <a:off x="1477291" y="2963511"/>
          <a:ext cx="6376987" cy="19812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9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台中市公益路二段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2222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台中市公益路二段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2222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AutoShape 50"/>
          <p:cNvSpPr>
            <a:spLocks/>
          </p:cNvSpPr>
          <p:nvPr/>
        </p:nvSpPr>
        <p:spPr bwMode="auto">
          <a:xfrm>
            <a:off x="6014366" y="5306661"/>
            <a:ext cx="1435100" cy="609600"/>
          </a:xfrm>
          <a:prstGeom prst="borderCallout2">
            <a:avLst>
              <a:gd name="adj1" fmla="val 18750"/>
              <a:gd name="adj2" fmla="val -5310"/>
              <a:gd name="adj3" fmla="val 13054"/>
              <a:gd name="adj4" fmla="val -28170"/>
              <a:gd name="adj5" fmla="val -77932"/>
              <a:gd name="adj6" fmla="val -48988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數字前後要不要空格？</a:t>
            </a:r>
          </a:p>
        </p:txBody>
      </p:sp>
      <p:sp>
        <p:nvSpPr>
          <p:cNvPr id="9" name="AutoShape 51"/>
          <p:cNvSpPr>
            <a:spLocks/>
          </p:cNvSpPr>
          <p:nvPr/>
        </p:nvSpPr>
        <p:spPr bwMode="auto">
          <a:xfrm>
            <a:off x="6949403" y="2209449"/>
            <a:ext cx="1435100" cy="609600"/>
          </a:xfrm>
          <a:prstGeom prst="borderCallout2">
            <a:avLst>
              <a:gd name="adj1" fmla="val 28244"/>
              <a:gd name="adj2" fmla="val -4504"/>
              <a:gd name="adj3" fmla="val 30142"/>
              <a:gd name="adj4" fmla="val -73155"/>
              <a:gd name="adj5" fmla="val 224698"/>
              <a:gd name="adj6" fmla="val -150333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全形、半形還是國字？</a:t>
            </a: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>
            <a:off x="2912391" y="3979511"/>
            <a:ext cx="489743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54"/>
          <p:cNvSpPr>
            <a:spLocks/>
          </p:cNvSpPr>
          <p:nvPr/>
        </p:nvSpPr>
        <p:spPr bwMode="auto">
          <a:xfrm>
            <a:off x="829591" y="5378099"/>
            <a:ext cx="1863725" cy="609600"/>
          </a:xfrm>
          <a:prstGeom prst="borderCallout2">
            <a:avLst>
              <a:gd name="adj1" fmla="val 18750"/>
              <a:gd name="adj2" fmla="val 104088"/>
              <a:gd name="adj3" fmla="val 18750"/>
              <a:gd name="adj4" fmla="val 113204"/>
              <a:gd name="adj5" fmla="val -153384"/>
              <a:gd name="adj6" fmla="val 126833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搬家後這筆資料不小心沒改到。</a:t>
            </a:r>
          </a:p>
        </p:txBody>
      </p:sp>
    </p:spTree>
    <p:extLst>
      <p:ext uri="{BB962C8B-B14F-4D97-AF65-F5344CB8AC3E}">
        <p14:creationId xmlns:p14="http://schemas.microsoft.com/office/powerpoint/2010/main" xmlns="" val="14278796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1420</Words>
  <Application>Microsoft Office PowerPoint</Application>
  <PresentationFormat>如螢幕大小 (4:3)</PresentationFormat>
  <Paragraphs>466</Paragraphs>
  <Slides>24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回顧</vt:lpstr>
      <vt:lpstr>Visio</vt:lpstr>
      <vt:lpstr>資料庫原理</vt:lpstr>
      <vt:lpstr>何謂資料庫</vt:lpstr>
      <vt:lpstr>資料庫的「建築材料」</vt:lpstr>
      <vt:lpstr>資料庫類型</vt:lpstr>
      <vt:lpstr>資料庫管理系統</vt:lpstr>
      <vt:lpstr>SQL Command 種類</vt:lpstr>
      <vt:lpstr>關連式資料庫的組成</vt:lpstr>
      <vt:lpstr>通訊錄（I）</vt:lpstr>
      <vt:lpstr>通訊錄（II）</vt:lpstr>
      <vt:lpstr>通訊錄（III）</vt:lpstr>
      <vt:lpstr>通訊錄（IV）</vt:lpstr>
      <vt:lpstr>通訊錄（V）</vt:lpstr>
      <vt:lpstr>索引（Index）</vt:lpstr>
      <vt:lpstr>主索引、主鍵、Primary Key、PK</vt:lpstr>
      <vt:lpstr>參考索引、外來鍵、Foreign Key、FK</vt:lpstr>
      <vt:lpstr>參考索引範例</vt:lpstr>
      <vt:lpstr>正規化</vt:lpstr>
      <vt:lpstr>第一正規化（1NF）</vt:lpstr>
      <vt:lpstr>第二正規化（2NF）</vt:lpstr>
      <vt:lpstr>第二正規化</vt:lpstr>
      <vt:lpstr>第三正規化（3NF）</vt:lpstr>
      <vt:lpstr>關連圖  Entity-Relationship (ER) Diagrams</vt:lpstr>
      <vt:lpstr>ER範例</vt:lpstr>
      <vt:lpstr>資料字典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資料庫原理</dc:title>
  <dc:creator>KoKang Chu</dc:creator>
  <cp:lastModifiedBy>admin</cp:lastModifiedBy>
  <cp:revision>96</cp:revision>
  <dcterms:created xsi:type="dcterms:W3CDTF">2017-12-19T00:49:00Z</dcterms:created>
  <dcterms:modified xsi:type="dcterms:W3CDTF">2019-04-27T06:42:27Z</dcterms:modified>
</cp:coreProperties>
</file>