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96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4F9D8-4022-784B-BAFD-7A89B9186EAA}" type="datetimeFigureOut">
              <a:rPr kumimoji="1" lang="zh-TW" altLang="en-US" smtClean="0"/>
              <a:t>2018/2/28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5C4B-57D2-A241-9E0A-053BFC8770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76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5C4B-57D2-A241-9E0A-053BFC8770D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93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date-and-time-functions.html#function_wee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時間日期處理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</p:spTree>
    <p:extLst>
      <p:ext uri="{BB962C8B-B14F-4D97-AF65-F5344CB8AC3E}">
        <p14:creationId xmlns:p14="http://schemas.microsoft.com/office/powerpoint/2010/main" val="166341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查詢指定時間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66FF"/>
                </a:solidFill>
              </a:rPr>
              <a:t>查詢日期為</a:t>
            </a:r>
            <a:r>
              <a:rPr lang="en-US" altLang="zh-TW" sz="2800" dirty="0">
                <a:solidFill>
                  <a:srgbClr val="0066FF"/>
                </a:solidFill>
              </a:rPr>
              <a:t>2018</a:t>
            </a:r>
            <a:r>
              <a:rPr lang="zh-TW" altLang="en-US" sz="2800" dirty="0">
                <a:solidFill>
                  <a:srgbClr val="0066FF"/>
                </a:solidFill>
              </a:rPr>
              <a:t>年</a:t>
            </a:r>
            <a:r>
              <a:rPr lang="en-US" altLang="zh-TW" sz="2800" dirty="0">
                <a:solidFill>
                  <a:srgbClr val="0066FF"/>
                </a:solidFill>
              </a:rPr>
              <a:t>1</a:t>
            </a:r>
            <a:r>
              <a:rPr lang="zh-TW" altLang="en-US" sz="2800" dirty="0">
                <a:solidFill>
                  <a:srgbClr val="0066FF"/>
                </a:solidFill>
              </a:rPr>
              <a:t>月份的資料</a:t>
            </a:r>
            <a:endParaRPr lang="en-US" altLang="zh-TW" sz="2800" dirty="0">
              <a:solidFill>
                <a:srgbClr val="0066FF"/>
              </a:solidFill>
            </a:endParaRPr>
          </a:p>
          <a:p>
            <a:r>
              <a:rPr lang="zh-Hant" altLang="en-US" sz="2800" dirty="0">
                <a:solidFill>
                  <a:srgbClr val="0066FF"/>
                </a:solidFill>
              </a:rPr>
              <a:t>若</a:t>
            </a:r>
            <a:r>
              <a:rPr lang="en-US" altLang="zh-Hant" sz="2800" dirty="0">
                <a:solidFill>
                  <a:srgbClr val="0066FF"/>
                </a:solidFill>
              </a:rPr>
              <a:t> </a:t>
            </a:r>
            <a:r>
              <a:rPr lang="en-US" altLang="zh-TW" sz="2800" dirty="0" err="1">
                <a:solidFill>
                  <a:srgbClr val="0066FF"/>
                </a:solidFill>
              </a:rPr>
              <a:t>dd</a:t>
            </a:r>
            <a:r>
              <a:rPr lang="en-US" altLang="zh-TW" sz="2800" dirty="0">
                <a:solidFill>
                  <a:srgbClr val="0066FF"/>
                </a:solidFill>
              </a:rPr>
              <a:t> </a:t>
            </a:r>
            <a:r>
              <a:rPr lang="zh-TW" altLang="en-US" sz="2800" dirty="0">
                <a:solidFill>
                  <a:srgbClr val="0066FF"/>
                </a:solidFill>
              </a:rPr>
              <a:t>為欄位名稱</a:t>
            </a:r>
          </a:p>
          <a:p>
            <a:endParaRPr kumimoji="1" lang="zh-TW" altLang="en-US" sz="28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85950" y="3238500"/>
            <a:ext cx="32233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* </a:t>
            </a:r>
          </a:p>
          <a:p>
            <a:r>
              <a:rPr lang="en-US" altLang="zh-TW" sz="2400" dirty="0"/>
              <a:t>FROM table1</a:t>
            </a:r>
          </a:p>
          <a:p>
            <a:r>
              <a:rPr lang="en-US" altLang="zh-TW" sz="2400" dirty="0"/>
              <a:t>WHERE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96FF"/>
                </a:solidFill>
              </a:rPr>
              <a:t>year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) = 2018 and 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>
                <a:solidFill>
                  <a:srgbClr val="0096FF"/>
                </a:solidFill>
              </a:rPr>
              <a:t>month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) = 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查詢某時段資料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66FF"/>
                </a:solidFill>
              </a:rPr>
              <a:t>列出</a:t>
            </a:r>
            <a:r>
              <a:rPr lang="en-US" altLang="zh-TW" sz="3200" dirty="0">
                <a:solidFill>
                  <a:srgbClr val="0066FF"/>
                </a:solidFill>
              </a:rPr>
              <a:t>2017</a:t>
            </a:r>
            <a:r>
              <a:rPr lang="zh-TW" altLang="en-US" sz="3200" dirty="0">
                <a:solidFill>
                  <a:srgbClr val="0066FF"/>
                </a:solidFill>
              </a:rPr>
              <a:t>年</a:t>
            </a:r>
            <a:r>
              <a:rPr lang="en-US" altLang="zh-TW" sz="3200" dirty="0">
                <a:solidFill>
                  <a:srgbClr val="0066FF"/>
                </a:solidFill>
              </a:rPr>
              <a:t>10</a:t>
            </a:r>
            <a:r>
              <a:rPr lang="zh-TW" altLang="en-US" sz="3200" dirty="0">
                <a:solidFill>
                  <a:srgbClr val="0066FF"/>
                </a:solidFill>
              </a:rPr>
              <a:t>月</a:t>
            </a:r>
            <a:r>
              <a:rPr lang="en-US" altLang="zh-TW" sz="3200" dirty="0">
                <a:solidFill>
                  <a:srgbClr val="0066FF"/>
                </a:solidFill>
              </a:rPr>
              <a:t>1</a:t>
            </a:r>
            <a:r>
              <a:rPr lang="zh-TW" altLang="en-US" sz="3200" dirty="0">
                <a:solidFill>
                  <a:srgbClr val="0066FF"/>
                </a:solidFill>
              </a:rPr>
              <a:t>日至</a:t>
            </a:r>
            <a:r>
              <a:rPr lang="en-US" altLang="zh-TW" sz="3200" dirty="0">
                <a:solidFill>
                  <a:srgbClr val="0066FF"/>
                </a:solidFill>
              </a:rPr>
              <a:t>2018</a:t>
            </a:r>
            <a:r>
              <a:rPr lang="zh-TW" altLang="en-US" sz="3200" dirty="0">
                <a:solidFill>
                  <a:srgbClr val="0066FF"/>
                </a:solidFill>
              </a:rPr>
              <a:t>年</a:t>
            </a:r>
            <a:r>
              <a:rPr lang="en-US" altLang="zh-TW" sz="3200" dirty="0">
                <a:solidFill>
                  <a:srgbClr val="0066FF"/>
                </a:solidFill>
              </a:rPr>
              <a:t>1</a:t>
            </a:r>
            <a:r>
              <a:rPr lang="zh-TW" altLang="en-US" sz="3200" dirty="0">
                <a:solidFill>
                  <a:srgbClr val="0066FF"/>
                </a:solidFill>
              </a:rPr>
              <a:t>月</a:t>
            </a:r>
            <a:r>
              <a:rPr lang="en-US" altLang="zh-TW" sz="3200" dirty="0">
                <a:solidFill>
                  <a:srgbClr val="0066FF"/>
                </a:solidFill>
              </a:rPr>
              <a:t>3</a:t>
            </a:r>
            <a:r>
              <a:rPr lang="zh-TW" altLang="en-US" sz="3200" dirty="0">
                <a:solidFill>
                  <a:srgbClr val="0066FF"/>
                </a:solidFill>
              </a:rPr>
              <a:t>日資料</a:t>
            </a:r>
          </a:p>
          <a:p>
            <a:pPr lvl="1"/>
            <a:r>
              <a:rPr lang="en-US" altLang="zh-TW" sz="2800" dirty="0" err="1"/>
              <a:t>dd</a:t>
            </a:r>
            <a:r>
              <a:rPr lang="en-US" altLang="zh-TW" sz="2800" dirty="0">
                <a:solidFill>
                  <a:srgbClr val="FF0000"/>
                </a:solidFill>
              </a:rPr>
              <a:t> Between</a:t>
            </a:r>
            <a:r>
              <a:rPr lang="en-US" altLang="zh-TW" sz="2800" dirty="0"/>
              <a:t> '2017/10/1' </a:t>
            </a:r>
            <a:r>
              <a:rPr lang="en-US" altLang="zh-TW" sz="2800" dirty="0">
                <a:solidFill>
                  <a:srgbClr val="FF0000"/>
                </a:solidFill>
              </a:rPr>
              <a:t>And</a:t>
            </a:r>
            <a:r>
              <a:rPr lang="en-US" altLang="zh-TW" sz="2800" dirty="0"/>
              <a:t> '2018/1/3'</a:t>
            </a:r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r>
              <a:rPr lang="zh-TW" altLang="en-US" sz="3200" dirty="0">
                <a:solidFill>
                  <a:srgbClr val="0066FF"/>
                </a:solidFill>
              </a:rPr>
              <a:t>列出</a:t>
            </a:r>
            <a:r>
              <a:rPr lang="en-US" altLang="zh-TW" sz="3200" dirty="0">
                <a:solidFill>
                  <a:srgbClr val="0066FF"/>
                </a:solidFill>
              </a:rPr>
              <a:t>2017</a:t>
            </a:r>
            <a:r>
              <a:rPr lang="zh-TW" altLang="en-US" sz="3200" dirty="0">
                <a:solidFill>
                  <a:srgbClr val="0066FF"/>
                </a:solidFill>
              </a:rPr>
              <a:t>年</a:t>
            </a:r>
            <a:r>
              <a:rPr lang="en-US" altLang="zh-TW" sz="3200" dirty="0">
                <a:solidFill>
                  <a:srgbClr val="0066FF"/>
                </a:solidFill>
              </a:rPr>
              <a:t>12</a:t>
            </a:r>
            <a:r>
              <a:rPr lang="zh-TW" altLang="en-US" sz="3200" dirty="0">
                <a:solidFill>
                  <a:srgbClr val="0066FF"/>
                </a:solidFill>
              </a:rPr>
              <a:t>月</a:t>
            </a:r>
            <a:r>
              <a:rPr lang="en-US" altLang="zh-TW" sz="3200" dirty="0">
                <a:solidFill>
                  <a:srgbClr val="0066FF"/>
                </a:solidFill>
              </a:rPr>
              <a:t>23</a:t>
            </a:r>
            <a:r>
              <a:rPr lang="zh-TW" altLang="en-US" sz="3200" dirty="0">
                <a:solidFill>
                  <a:srgbClr val="0066FF"/>
                </a:solidFill>
              </a:rPr>
              <a:t>號</a:t>
            </a:r>
            <a:r>
              <a:rPr lang="en-US" altLang="zh-TW" sz="3200" dirty="0">
                <a:solidFill>
                  <a:srgbClr val="0066FF"/>
                </a:solidFill>
              </a:rPr>
              <a:t>18:10:00</a:t>
            </a:r>
            <a:r>
              <a:rPr lang="zh-TW" altLang="en-US" sz="3200" dirty="0">
                <a:solidFill>
                  <a:srgbClr val="0066FF"/>
                </a:solidFill>
              </a:rPr>
              <a:t>到現在資料</a:t>
            </a:r>
          </a:p>
          <a:p>
            <a:pPr lvl="1"/>
            <a:r>
              <a:rPr lang="en-US" altLang="zh-TW" sz="2800" dirty="0" err="1"/>
              <a:t>dd</a:t>
            </a:r>
            <a:r>
              <a:rPr lang="en-US" altLang="zh-TW" sz="2800" dirty="0">
                <a:solidFill>
                  <a:srgbClr val="FF0000"/>
                </a:solidFill>
              </a:rPr>
              <a:t> Between</a:t>
            </a:r>
            <a:r>
              <a:rPr lang="en-US" altLang="zh-TW" sz="2800" dirty="0"/>
              <a:t> '2017/12/23 18:10:00' </a:t>
            </a:r>
            <a:r>
              <a:rPr lang="en-US" altLang="zh-TW" sz="2800" dirty="0">
                <a:solidFill>
                  <a:srgbClr val="FF0000"/>
                </a:solidFill>
              </a:rPr>
              <a:t>And</a:t>
            </a:r>
            <a:r>
              <a:rPr lang="en-US" altLang="zh-TW" sz="2800" dirty="0"/>
              <a:t> now()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1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查詢不規則時段資料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66FF"/>
                </a:solidFill>
              </a:rPr>
              <a:t>列出 </a:t>
            </a:r>
            <a:r>
              <a:rPr lang="en-US" altLang="zh-TW" sz="2800" dirty="0">
                <a:solidFill>
                  <a:srgbClr val="0066FF"/>
                </a:solidFill>
              </a:rPr>
              <a:t>2017 </a:t>
            </a:r>
            <a:r>
              <a:rPr lang="zh-TW" altLang="en-US" sz="2800" dirty="0">
                <a:solidFill>
                  <a:srgbClr val="0066FF"/>
                </a:solidFill>
              </a:rPr>
              <a:t>年 </a:t>
            </a:r>
            <a:r>
              <a:rPr lang="en-US" altLang="zh-TW" sz="2800" dirty="0">
                <a:solidFill>
                  <a:srgbClr val="0066FF"/>
                </a:solidFill>
              </a:rPr>
              <a:t>1, 5, 12 </a:t>
            </a:r>
            <a:r>
              <a:rPr lang="zh-TW" altLang="en-US" sz="2800" dirty="0">
                <a:solidFill>
                  <a:srgbClr val="0066FF"/>
                </a:solidFill>
              </a:rPr>
              <a:t>月與 </a:t>
            </a:r>
            <a:r>
              <a:rPr lang="en-US" altLang="zh-TW" sz="2800" dirty="0">
                <a:solidFill>
                  <a:srgbClr val="0066FF"/>
                </a:solidFill>
              </a:rPr>
              <a:t>2018 </a:t>
            </a:r>
            <a:r>
              <a:rPr lang="zh-TW" altLang="en-US" sz="2800" dirty="0">
                <a:solidFill>
                  <a:srgbClr val="0066FF"/>
                </a:solidFill>
              </a:rPr>
              <a:t>年 </a:t>
            </a:r>
            <a:r>
              <a:rPr lang="en-US" altLang="zh-TW" sz="2800" dirty="0">
                <a:solidFill>
                  <a:srgbClr val="0066FF"/>
                </a:solidFill>
              </a:rPr>
              <a:t>1 </a:t>
            </a:r>
            <a:r>
              <a:rPr lang="zh-TW" altLang="en-US" sz="2800" dirty="0">
                <a:solidFill>
                  <a:srgbClr val="0066FF"/>
                </a:solidFill>
              </a:rPr>
              <a:t>月資料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58407" y="2738438"/>
            <a:ext cx="63941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* </a:t>
            </a:r>
          </a:p>
          <a:p>
            <a:r>
              <a:rPr lang="en-US" altLang="zh-TW" sz="2400" dirty="0"/>
              <a:t>FROM table1 </a:t>
            </a:r>
          </a:p>
          <a:p>
            <a:r>
              <a:rPr lang="en-US" altLang="zh-TW" sz="2400" dirty="0"/>
              <a:t>WHERE </a:t>
            </a:r>
          </a:p>
          <a:p>
            <a:r>
              <a:rPr lang="en-US" altLang="zh-TW" sz="2400" dirty="0">
                <a:solidFill>
                  <a:srgbClr val="996633"/>
                </a:solidFill>
              </a:rPr>
              <a:t>	(</a:t>
            </a:r>
            <a:r>
              <a:rPr lang="en-US" altLang="zh-TW" sz="2400" dirty="0"/>
              <a:t>year(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) = 2017 </a:t>
            </a:r>
            <a:r>
              <a:rPr lang="en-US" altLang="zh-TW" sz="2400" dirty="0">
                <a:solidFill>
                  <a:srgbClr val="FF0000"/>
                </a:solidFill>
              </a:rPr>
              <a:t>And</a:t>
            </a:r>
            <a:r>
              <a:rPr lang="en-US" altLang="zh-TW" sz="2400" dirty="0"/>
              <a:t> month(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) </a:t>
            </a:r>
            <a:r>
              <a:rPr lang="en-US" altLang="zh-TW" sz="2400" dirty="0">
                <a:solidFill>
                  <a:srgbClr val="FF0000"/>
                </a:solidFill>
              </a:rPr>
              <a:t>In</a:t>
            </a:r>
            <a:r>
              <a:rPr lang="en-US" altLang="zh-TW" sz="2400" dirty="0"/>
              <a:t> (1, 5, 12)</a:t>
            </a:r>
            <a:r>
              <a:rPr lang="en-US" altLang="zh-TW" sz="2400" dirty="0">
                <a:solidFill>
                  <a:srgbClr val="996633"/>
                </a:solidFill>
              </a:rPr>
              <a:t>)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>
                <a:solidFill>
                  <a:srgbClr val="FF0000"/>
                </a:solidFill>
              </a:rPr>
              <a:t>Or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>
                <a:solidFill>
                  <a:srgbClr val="996633"/>
                </a:solidFill>
              </a:rPr>
              <a:t>	(</a:t>
            </a:r>
            <a:r>
              <a:rPr lang="en-US" altLang="zh-TW" sz="2400" dirty="0"/>
              <a:t>year(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) = 2018 </a:t>
            </a:r>
            <a:r>
              <a:rPr lang="en-US" altLang="zh-TW" sz="2400" dirty="0">
                <a:solidFill>
                  <a:srgbClr val="FF0000"/>
                </a:solidFill>
              </a:rPr>
              <a:t>And</a:t>
            </a:r>
            <a:r>
              <a:rPr lang="en-US" altLang="zh-TW" sz="2400" dirty="0"/>
              <a:t> month(</a:t>
            </a:r>
            <a:r>
              <a:rPr lang="en-US" altLang="zh-TW" sz="2400" dirty="0" err="1"/>
              <a:t>dd</a:t>
            </a:r>
            <a:r>
              <a:rPr lang="en-US" altLang="zh-TW" sz="2400" dirty="0"/>
              <a:t>) </a:t>
            </a:r>
            <a:r>
              <a:rPr lang="en-US" altLang="zh-TW" sz="2400" dirty="0">
                <a:solidFill>
                  <a:srgbClr val="FF0000"/>
                </a:solidFill>
              </a:rPr>
              <a:t>in</a:t>
            </a:r>
            <a:r>
              <a:rPr lang="en-US" altLang="zh-TW" sz="2400" dirty="0"/>
              <a:t> (1)</a:t>
            </a:r>
            <a:r>
              <a:rPr lang="en-US" altLang="zh-TW" sz="2400" dirty="0">
                <a:solidFill>
                  <a:srgbClr val="996633"/>
                </a:solidFill>
              </a:rPr>
              <a:t>)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unix_timestamp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>
                <a:solidFill>
                  <a:srgbClr val="0096FF"/>
                </a:solidFill>
              </a:rPr>
              <a:t>定義：距離格林威治時間</a:t>
            </a:r>
            <a:r>
              <a:rPr kumimoji="1" lang="en-US" altLang="zh-TW" sz="2800" dirty="0">
                <a:solidFill>
                  <a:srgbClr val="0096FF"/>
                </a:solidFill>
              </a:rPr>
              <a:t> 1970/1/1 0:0:0 </a:t>
            </a:r>
            <a:r>
              <a:rPr kumimoji="1" lang="zh-TW" altLang="en-US" sz="2800" dirty="0">
                <a:solidFill>
                  <a:srgbClr val="0096FF"/>
                </a:solidFill>
              </a:rPr>
              <a:t>有多少秒</a:t>
            </a:r>
            <a:endParaRPr kumimoji="1" lang="en-US" altLang="zh-TW" sz="2800" dirty="0">
              <a:solidFill>
                <a:srgbClr val="0096FF"/>
              </a:solidFill>
            </a:endParaRPr>
          </a:p>
          <a:p>
            <a:endParaRPr kumimoji="1" lang="en-US" altLang="zh-TW" sz="2800" dirty="0">
              <a:solidFill>
                <a:srgbClr val="0096FF"/>
              </a:solidFill>
            </a:endParaRPr>
          </a:p>
          <a:p>
            <a:endParaRPr kumimoji="1" lang="en-US" altLang="zh-TW" sz="2800" dirty="0">
              <a:solidFill>
                <a:srgbClr val="0096FF"/>
              </a:solidFill>
            </a:endParaRPr>
          </a:p>
          <a:p>
            <a:r>
              <a:rPr kumimoji="1" lang="zh-TW" altLang="en-US" sz="2800" dirty="0">
                <a:solidFill>
                  <a:srgbClr val="0096FF"/>
                </a:solidFill>
              </a:rPr>
              <a:t>將</a:t>
            </a:r>
            <a:r>
              <a:rPr kumimoji="1" lang="en-US" altLang="zh-TW" sz="2800" dirty="0">
                <a:solidFill>
                  <a:srgbClr val="0096FF"/>
                </a:solidFill>
              </a:rPr>
              <a:t> </a:t>
            </a:r>
            <a:r>
              <a:rPr kumimoji="1" lang="en-US" altLang="zh-TW" sz="2800">
                <a:solidFill>
                  <a:srgbClr val="0096FF"/>
                </a:solidFill>
              </a:rPr>
              <a:t>unix_timestamp</a:t>
            </a:r>
            <a:r>
              <a:rPr kumimoji="1" lang="en-US" altLang="zh-TW" sz="2800" dirty="0">
                <a:solidFill>
                  <a:srgbClr val="0096FF"/>
                </a:solidFill>
              </a:rPr>
              <a:t> </a:t>
            </a:r>
            <a:r>
              <a:rPr kumimoji="1" lang="zh-TW" altLang="en-US" sz="2800" dirty="0">
                <a:solidFill>
                  <a:srgbClr val="0096FF"/>
                </a:solidFill>
              </a:rPr>
              <a:t>轉成</a:t>
            </a:r>
            <a:r>
              <a:rPr kumimoji="1" lang="en-US" altLang="zh-TW" sz="2800" dirty="0">
                <a:solidFill>
                  <a:srgbClr val="0096FF"/>
                </a:solidFill>
              </a:rPr>
              <a:t> Date </a:t>
            </a:r>
            <a:r>
              <a:rPr kumimoji="1" lang="zh-TW" altLang="en-US" sz="2800" dirty="0">
                <a:solidFill>
                  <a:srgbClr val="0096FF"/>
                </a:solidFill>
              </a:rPr>
              <a:t>格式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71804" y="2743200"/>
            <a:ext cx="3347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SELECT </a:t>
            </a:r>
            <a:r>
              <a:rPr kumimoji="1" lang="en-US" altLang="zh-TW" sz="2400" dirty="0" err="1">
                <a:solidFill>
                  <a:srgbClr val="FF40FF"/>
                </a:solidFill>
              </a:rPr>
              <a:t>unix_timestamp</a:t>
            </a:r>
            <a:r>
              <a:rPr kumimoji="1" lang="en-US" altLang="zh-TW" sz="2400" dirty="0"/>
              <a:t>()</a:t>
            </a:r>
            <a:endParaRPr kumimoji="1"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71804" y="4601493"/>
            <a:ext cx="473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400"/>
            </a:lvl1pPr>
          </a:lstStyle>
          <a:p>
            <a:r>
              <a:rPr lang="en-US" altLang="zh-TW" dirty="0"/>
              <a:t>SELECT </a:t>
            </a:r>
            <a:r>
              <a:rPr lang="en-US" altLang="zh-TW" dirty="0" err="1">
                <a:solidFill>
                  <a:srgbClr val="FF40FF"/>
                </a:solidFill>
              </a:rPr>
              <a:t>from_unixtime</a:t>
            </a:r>
            <a:r>
              <a:rPr lang="en-US" altLang="zh-TW" dirty="0"/>
              <a:t>(</a:t>
            </a:r>
            <a:r>
              <a:rPr lang="cs-CZ" altLang="zh-TW" dirty="0"/>
              <a:t>1515081119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5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692"/>
          </a:xfrm>
        </p:spPr>
        <p:txBody>
          <a:bodyPr/>
          <a:lstStyle/>
          <a:p>
            <a:r>
              <a:rPr kumimoji="1" lang="zh-TW" altLang="en-US" dirty="0"/>
              <a:t>參數</a:t>
            </a:r>
            <a:r>
              <a:rPr kumimoji="1" lang="en-US" altLang="zh-TW" dirty="0"/>
              <a:t>-1</a:t>
            </a:r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5003E0A-4098-794E-8B94-DB50AB54C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97362"/>
              </p:ext>
            </p:extLst>
          </p:nvPr>
        </p:nvGraphicFramePr>
        <p:xfrm>
          <a:off x="865563" y="1140512"/>
          <a:ext cx="7543800" cy="5232059"/>
        </p:xfrm>
        <a:graphic>
          <a:graphicData uri="http://schemas.openxmlformats.org/drawingml/2006/table">
            <a:tbl>
              <a:tblPr/>
              <a:tblGrid>
                <a:gridCol w="1387805">
                  <a:extLst>
                    <a:ext uri="{9D8B030D-6E8A-4147-A177-3AD203B41FA5}">
                      <a16:colId xmlns:a16="http://schemas.microsoft.com/office/drawing/2014/main" val="2640181311"/>
                    </a:ext>
                  </a:extLst>
                </a:gridCol>
                <a:gridCol w="6155995">
                  <a:extLst>
                    <a:ext uri="{9D8B030D-6E8A-4147-A177-3AD203B41FA5}">
                      <a16:colId xmlns:a16="http://schemas.microsoft.com/office/drawing/2014/main" val="3767643710"/>
                    </a:ext>
                  </a:extLst>
                </a:gridCol>
              </a:tblGrid>
              <a:tr h="27514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>
                          <a:effectLst/>
                        </a:rPr>
                        <a:t>Specifier</a:t>
                      </a:r>
                    </a:p>
                  </a:txBody>
                  <a:tcPr marL="17800" marR="17800" marT="17800" marB="1780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>
                          <a:effectLst/>
                        </a:rPr>
                        <a:t>Description</a:t>
                      </a:r>
                    </a:p>
                  </a:txBody>
                  <a:tcPr marL="17800" marR="17800" marT="17800" marB="1780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98329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%a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Abbreviated weekday name (Sun..Sat)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42776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%b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Abbreviated month name (Jan..Dec)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66091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%c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Month, numeric (0..12)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79410"/>
                  </a:ext>
                </a:extLst>
              </a:tr>
              <a:tr h="4406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%D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Day of the month with English suffix (0th, 1st, 2nd, 3rd, …)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802758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%d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Day of the month, numeric (00..31)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22604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%e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Day of the month, numeric (0..31)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69895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%f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Microseconds (000000..999999)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105039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%H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Hour (00..23)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920168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%h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Hour (01..12)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28864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%I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Hour (01..12)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87094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%i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Minutes, numeric (00..59)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70294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%j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Day of year (001..366)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36097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%k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Hour (0..23)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47781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%l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Hour (1..12)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60192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%M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Month name (January..December)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0357"/>
                  </a:ext>
                </a:extLst>
              </a:tr>
              <a:tr h="29874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%m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Month, numeric (00..12)</a:t>
                      </a:r>
                    </a:p>
                  </a:txBody>
                  <a:tcPr marL="29666" marR="29666" marT="28479" marB="28479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7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8B4EA-AEF3-ED4D-ADA6-D1D32867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9842"/>
          </a:xfrm>
        </p:spPr>
        <p:txBody>
          <a:bodyPr/>
          <a:lstStyle/>
          <a:p>
            <a:r>
              <a:rPr kumimoji="1" lang="zh-Hant" altLang="en-US" dirty="0"/>
              <a:t>參數</a:t>
            </a:r>
            <a:r>
              <a:rPr kumimoji="1" lang="en-US" altLang="zh-Hant" dirty="0"/>
              <a:t>-2</a:t>
            </a:r>
            <a:endParaRPr kumimoji="1"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683A72D4-AD92-5D47-BC9E-A59FB302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597081"/>
              </p:ext>
            </p:extLst>
          </p:nvPr>
        </p:nvGraphicFramePr>
        <p:xfrm>
          <a:off x="386775" y="1076447"/>
          <a:ext cx="8416170" cy="5254018"/>
        </p:xfrm>
        <a:graphic>
          <a:graphicData uri="http://schemas.openxmlformats.org/drawingml/2006/table">
            <a:tbl>
              <a:tblPr/>
              <a:tblGrid>
                <a:gridCol w="1266287">
                  <a:extLst>
                    <a:ext uri="{9D8B030D-6E8A-4147-A177-3AD203B41FA5}">
                      <a16:colId xmlns:a16="http://schemas.microsoft.com/office/drawing/2014/main" val="3564618340"/>
                    </a:ext>
                  </a:extLst>
                </a:gridCol>
                <a:gridCol w="7149883">
                  <a:extLst>
                    <a:ext uri="{9D8B030D-6E8A-4147-A177-3AD203B41FA5}">
                      <a16:colId xmlns:a16="http://schemas.microsoft.com/office/drawing/2014/main" val="2458735499"/>
                    </a:ext>
                  </a:extLst>
                </a:gridCol>
              </a:tblGrid>
              <a:tr h="10102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>
                          <a:effectLst/>
                        </a:rPr>
                        <a:t>Specifier</a:t>
                      </a:r>
                    </a:p>
                  </a:txBody>
                  <a:tcPr marL="7544" marR="7544" marT="7544" marB="75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 dirty="0">
                          <a:effectLst/>
                        </a:rPr>
                        <a:t>Description</a:t>
                      </a:r>
                    </a:p>
                  </a:txBody>
                  <a:tcPr marL="7544" marR="7544" marT="7544" marB="75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482017"/>
                  </a:ext>
                </a:extLst>
              </a:tr>
              <a:tr h="111040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%p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AM or PM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36497"/>
                  </a:ext>
                </a:extLst>
              </a:tr>
              <a:tr h="19536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%r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Time, 12-hour (hh:mm:ss followed by AM or PM)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78720"/>
                  </a:ext>
                </a:extLst>
              </a:tr>
              <a:tr h="11104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%S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Seconds (00..59)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818539"/>
                  </a:ext>
                </a:extLst>
              </a:tr>
              <a:tr h="11104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%s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Seconds (00..59)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18991"/>
                  </a:ext>
                </a:extLst>
              </a:tr>
              <a:tr h="11104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%T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Time, 24-hour (hh:mm:ss)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32907"/>
                  </a:ext>
                </a:extLst>
              </a:tr>
              <a:tr h="19536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%U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Week (00..53), where Sunday is the first day of the week; </a:t>
                      </a:r>
                      <a:r>
                        <a:rPr lang="en-US" sz="160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WEEK()</a:t>
                      </a:r>
                      <a:r>
                        <a:rPr lang="en-US" sz="1600">
                          <a:effectLst/>
                        </a:rPr>
                        <a:t> mode 0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869944"/>
                  </a:ext>
                </a:extLst>
              </a:tr>
              <a:tr h="19536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%u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Week (00..53), where Monday is the first day of the week; </a:t>
                      </a:r>
                      <a:r>
                        <a:rPr lang="en-US" sz="160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WEEK()</a:t>
                      </a:r>
                      <a:r>
                        <a:rPr lang="en-US" sz="1600">
                          <a:effectLst/>
                        </a:rPr>
                        <a:t> mode 1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31367"/>
                  </a:ext>
                </a:extLst>
              </a:tr>
              <a:tr h="27968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%V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Week (01..53), where Sunday is the first day of the week; </a:t>
                      </a:r>
                      <a:r>
                        <a:rPr lang="en-US" sz="160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WEEK()</a:t>
                      </a:r>
                      <a:r>
                        <a:rPr lang="en-US" sz="1600">
                          <a:effectLst/>
                        </a:rPr>
                        <a:t> mode 2; used with %X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9808"/>
                  </a:ext>
                </a:extLst>
              </a:tr>
              <a:tr h="27968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%v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Week (01..53), where Monday is the first day of the week; </a:t>
                      </a:r>
                      <a:r>
                        <a:rPr lang="en-US" sz="1600" u="none" strike="noStrike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WEEK()</a:t>
                      </a:r>
                      <a:r>
                        <a:rPr lang="en-US" sz="1600">
                          <a:effectLst/>
                        </a:rPr>
                        <a:t> mode 3; used with %x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6668"/>
                  </a:ext>
                </a:extLst>
              </a:tr>
              <a:tr h="11104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%W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Weekday name (Sunday..Saturday)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69747"/>
                  </a:ext>
                </a:extLst>
              </a:tr>
              <a:tr h="19536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%w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Day of the week (0=Sunday..6=Saturday)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56081"/>
                  </a:ext>
                </a:extLst>
              </a:tr>
              <a:tr h="27968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%X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Year for the week where Sunday is the first day of the week, numeric, four digits; used with %V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8308"/>
                  </a:ext>
                </a:extLst>
              </a:tr>
              <a:tr h="279689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%x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Year for the week, where Monday is the first day of the week, numeric, four digits; used with %v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410090"/>
                  </a:ext>
                </a:extLst>
              </a:tr>
              <a:tr h="11104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%Y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Year, numeric, four digits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41837"/>
                  </a:ext>
                </a:extLst>
              </a:tr>
              <a:tr h="11104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%y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Year, numeric (two digits)</a:t>
                      </a:r>
                    </a:p>
                  </a:txBody>
                  <a:tcPr marL="12574" marR="12574" marT="12071" marB="12071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3286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CAEBD-C841-604E-9884-9B821F93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119BC7-6F60-304D-A5F2-3C3EC3C2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F56B1-5949-BA4F-88D2-9D268AC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adddate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66FF"/>
                </a:solidFill>
              </a:rPr>
              <a:t> </a:t>
            </a:r>
            <a:r>
              <a:rPr lang="zh-TW" altLang="en-US" sz="2800" dirty="0">
                <a:solidFill>
                  <a:srgbClr val="0066FF"/>
                </a:solidFill>
              </a:rPr>
              <a:t>現在時間加上五天</a:t>
            </a:r>
          </a:p>
          <a:p>
            <a:pPr lvl="1"/>
            <a:r>
              <a:rPr lang="en-US" altLang="zh-TW" sz="2400" dirty="0" err="1">
                <a:solidFill>
                  <a:srgbClr val="FF40FF"/>
                </a:solidFill>
              </a:rPr>
              <a:t>dateadd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96FF"/>
                </a:solidFill>
              </a:rPr>
              <a:t>now</a:t>
            </a:r>
            <a:r>
              <a:rPr lang="en-US" altLang="zh-TW" sz="2400" dirty="0"/>
              <a:t>(), 5)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800" dirty="0">
                <a:solidFill>
                  <a:srgbClr val="0066FF"/>
                </a:solidFill>
              </a:rPr>
              <a:t>現在時間減三小時</a:t>
            </a:r>
          </a:p>
          <a:p>
            <a:pPr lvl="1"/>
            <a:r>
              <a:rPr lang="en-US" altLang="zh-TW" sz="2400" dirty="0" err="1">
                <a:solidFill>
                  <a:srgbClr val="FF40FF"/>
                </a:solidFill>
              </a:rPr>
              <a:t>adddate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96FF"/>
                </a:solidFill>
              </a:rPr>
              <a:t>now</a:t>
            </a:r>
            <a:r>
              <a:rPr lang="en-US" altLang="zh-TW" sz="2400" dirty="0"/>
              <a:t>(), </a:t>
            </a:r>
            <a:r>
              <a:rPr lang="en-US" altLang="zh-TW" sz="2400" dirty="0">
                <a:solidFill>
                  <a:srgbClr val="0070C0"/>
                </a:solidFill>
              </a:rPr>
              <a:t>interval</a:t>
            </a:r>
            <a:r>
              <a:rPr lang="en-US" altLang="zh-TW" sz="2400" dirty="0"/>
              <a:t> -3 </a:t>
            </a:r>
            <a:r>
              <a:rPr lang="en-US" altLang="zh-TW" sz="2400" dirty="0">
                <a:solidFill>
                  <a:srgbClr val="0070C0"/>
                </a:solidFill>
              </a:rPr>
              <a:t>hour</a:t>
            </a:r>
            <a:r>
              <a:rPr lang="en-US" altLang="zh-TW" sz="2400" dirty="0"/>
              <a:t>)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datediff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0066FF"/>
                </a:solidFill>
              </a:rPr>
              <a:t>2017/3/2 0:0:0 </a:t>
            </a:r>
            <a:r>
              <a:rPr lang="zh-TW" altLang="en-US" sz="2800" dirty="0">
                <a:solidFill>
                  <a:srgbClr val="0066FF"/>
                </a:solidFill>
              </a:rPr>
              <a:t>與現在時間距離多少天？</a:t>
            </a:r>
          </a:p>
          <a:p>
            <a:endParaRPr kumimoji="1" lang="zh-TW" alt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24075" y="3357563"/>
            <a:ext cx="44809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SELECT </a:t>
            </a:r>
            <a:r>
              <a:rPr lang="en-US" altLang="zh-TW" sz="2400" dirty="0" err="1">
                <a:solidFill>
                  <a:srgbClr val="FF40FF"/>
                </a:solidFill>
              </a:rPr>
              <a:t>datediff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96FF"/>
                </a:solidFill>
              </a:rPr>
              <a:t>now</a:t>
            </a:r>
            <a:r>
              <a:rPr lang="en-US" altLang="zh-TW" sz="2400" dirty="0"/>
              <a:t>(), '2017/3/2')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29D3B27E-FB38-834F-BD85-DBDF8FD9B5F7}"/>
              </a:ext>
            </a:extLst>
          </p:cNvPr>
          <p:cNvSpPr/>
          <p:nvPr/>
        </p:nvSpPr>
        <p:spPr>
          <a:xfrm>
            <a:off x="4502552" y="3796496"/>
            <a:ext cx="1261640" cy="347241"/>
          </a:xfrm>
          <a:custGeom>
            <a:avLst/>
            <a:gdLst>
              <a:gd name="connsiteX0" fmla="*/ 0 w 1261640"/>
              <a:gd name="connsiteY0" fmla="*/ 0 h 636608"/>
              <a:gd name="connsiteX1" fmla="*/ 0 w 1261640"/>
              <a:gd name="connsiteY1" fmla="*/ 636608 h 636608"/>
              <a:gd name="connsiteX2" fmla="*/ 1261640 w 1261640"/>
              <a:gd name="connsiteY2" fmla="*/ 636608 h 636608"/>
              <a:gd name="connsiteX3" fmla="*/ 1261640 w 1261640"/>
              <a:gd name="connsiteY3" fmla="*/ 11575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640" h="636608">
                <a:moveTo>
                  <a:pt x="0" y="0"/>
                </a:moveTo>
                <a:lnTo>
                  <a:pt x="0" y="636608"/>
                </a:lnTo>
                <a:lnTo>
                  <a:pt x="1261640" y="636608"/>
                </a:lnTo>
                <a:lnTo>
                  <a:pt x="1261640" y="11575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50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date_format</a:t>
            </a:r>
            <a:r>
              <a:rPr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66FF"/>
                </a:solidFill>
              </a:rPr>
              <a:t>取出現在時間的星期部分</a:t>
            </a:r>
          </a:p>
          <a:p>
            <a:pPr lvl="1"/>
            <a:r>
              <a:rPr lang="en-US" altLang="zh-TW" sz="2400" dirty="0"/>
              <a:t>SELECT </a:t>
            </a:r>
            <a:r>
              <a:rPr lang="en-US" altLang="zh-TW" sz="2400" dirty="0" err="1">
                <a:solidFill>
                  <a:srgbClr val="FF40FF"/>
                </a:solidFill>
              </a:rPr>
              <a:t>date_format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B0F0"/>
                </a:solidFill>
              </a:rPr>
              <a:t>now</a:t>
            </a:r>
            <a:r>
              <a:rPr lang="en-US" altLang="zh-TW" sz="2400" dirty="0"/>
              <a:t>(), '%W')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800" dirty="0">
                <a:solidFill>
                  <a:srgbClr val="0066FF"/>
                </a:solidFill>
              </a:rPr>
              <a:t>取出現在時間的西元年份</a:t>
            </a:r>
          </a:p>
          <a:p>
            <a:pPr lvl="1"/>
            <a:r>
              <a:rPr lang="en-US" altLang="zh-TW" sz="2400" dirty="0"/>
              <a:t>SELECT </a:t>
            </a:r>
            <a:r>
              <a:rPr lang="en-US" altLang="zh-TW" sz="2400" dirty="0" err="1">
                <a:solidFill>
                  <a:srgbClr val="FF40FF"/>
                </a:solidFill>
              </a:rPr>
              <a:t>date_format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B0F0"/>
                </a:solidFill>
              </a:rPr>
              <a:t>now</a:t>
            </a:r>
            <a:r>
              <a:rPr lang="en-US" altLang="zh-TW" sz="2400" dirty="0"/>
              <a:t>(), '%Y')</a:t>
            </a:r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dayname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傳回星期幾（文字型態）</a:t>
            </a:r>
          </a:p>
          <a:p>
            <a:r>
              <a:rPr lang="zh-TW" altLang="en-US" sz="2800" dirty="0">
                <a:solidFill>
                  <a:srgbClr val="0066FF"/>
                </a:solidFill>
              </a:rPr>
              <a:t>現在時間 </a:t>
            </a:r>
            <a:r>
              <a:rPr lang="en-US" altLang="zh-TW" sz="2800" dirty="0">
                <a:solidFill>
                  <a:srgbClr val="0066FF"/>
                </a:solidFill>
              </a:rPr>
              <a:t>+17 </a:t>
            </a:r>
            <a:r>
              <a:rPr lang="zh-TW" altLang="en-US" sz="2800" dirty="0">
                <a:solidFill>
                  <a:srgbClr val="0066FF"/>
                </a:solidFill>
              </a:rPr>
              <a:t>天後是星期幾？</a:t>
            </a:r>
          </a:p>
          <a:p>
            <a:endParaRPr kumimoji="1" lang="zh-TW" altLang="en-US" sz="28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512709-1373-C640-87BB-E2D8FEBA431B}"/>
              </a:ext>
            </a:extLst>
          </p:cNvPr>
          <p:cNvSpPr/>
          <p:nvPr/>
        </p:nvSpPr>
        <p:spPr>
          <a:xfrm>
            <a:off x="1750062" y="3395749"/>
            <a:ext cx="4959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SELECT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40FF"/>
                </a:solidFill>
              </a:rPr>
              <a:t>dayname</a:t>
            </a:r>
            <a:r>
              <a:rPr lang="zh-TW" altLang="en-US" sz="2400" dirty="0"/>
              <a:t>(</a:t>
            </a:r>
            <a:r>
              <a:rPr lang="zh-TW" altLang="en-US" sz="2400" dirty="0">
                <a:solidFill>
                  <a:srgbClr val="0096FF"/>
                </a:solidFill>
              </a:rPr>
              <a:t>adddate</a:t>
            </a:r>
            <a:r>
              <a:rPr lang="zh-TW" altLang="en-US" sz="2400" dirty="0"/>
              <a:t>(</a:t>
            </a:r>
            <a:r>
              <a:rPr lang="zh-TW" altLang="en-US" sz="2400" dirty="0">
                <a:solidFill>
                  <a:srgbClr val="0096FF"/>
                </a:solidFill>
              </a:rPr>
              <a:t>now</a:t>
            </a:r>
            <a:r>
              <a:rPr lang="zh-TW" altLang="en-US" sz="2400" dirty="0"/>
              <a:t>(), </a:t>
            </a:r>
            <a:r>
              <a:rPr lang="zh-TW" altLang="en-US" sz="2400" dirty="0">
                <a:solidFill>
                  <a:srgbClr val="FFC000"/>
                </a:solidFill>
              </a:rPr>
              <a:t>17</a:t>
            </a:r>
            <a:r>
              <a:rPr lang="zh-TW" altLang="en-US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60549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格林威治時間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66FF"/>
                </a:solidFill>
              </a:rPr>
              <a:t>傳回目前格林威治時間</a:t>
            </a:r>
          </a:p>
          <a:p>
            <a:pPr lvl="1"/>
            <a:r>
              <a:rPr lang="en-US" altLang="zh-TW" sz="2400" dirty="0"/>
              <a:t>SELECT </a:t>
            </a:r>
            <a:r>
              <a:rPr lang="en-US" altLang="zh-TW" sz="2400" dirty="0" err="1">
                <a:solidFill>
                  <a:srgbClr val="0096FF"/>
                </a:solidFill>
              </a:rPr>
              <a:t>utc_timestamp</a:t>
            </a:r>
            <a:r>
              <a:rPr lang="en-US" altLang="zh-TW" sz="2400" dirty="0"/>
              <a:t>()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800" dirty="0">
                <a:solidFill>
                  <a:srgbClr val="0066FF"/>
                </a:solidFill>
              </a:rPr>
              <a:t>台北時間為格林威治時間 </a:t>
            </a:r>
            <a:r>
              <a:rPr lang="en-US" altLang="zh-TW" sz="2800" dirty="0">
                <a:solidFill>
                  <a:srgbClr val="0066FF"/>
                </a:solidFill>
              </a:rPr>
              <a:t>+8 </a:t>
            </a:r>
            <a:r>
              <a:rPr lang="zh-TW" altLang="en-US" sz="2800" dirty="0">
                <a:solidFill>
                  <a:srgbClr val="0066FF"/>
                </a:solidFill>
              </a:rPr>
              <a:t>小時</a:t>
            </a:r>
          </a:p>
          <a:p>
            <a:pPr lvl="1"/>
            <a:r>
              <a:rPr lang="en-US" altLang="zh-TW" sz="2400" dirty="0"/>
              <a:t>SELECT </a:t>
            </a:r>
            <a:r>
              <a:rPr lang="en-US" altLang="zh-TW" sz="2400" dirty="0" err="1">
                <a:solidFill>
                  <a:srgbClr val="0096FF"/>
                </a:solidFill>
              </a:rPr>
              <a:t>adddate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rgbClr val="0096FF"/>
                </a:solidFill>
              </a:rPr>
              <a:t>utc_timestamp</a:t>
            </a:r>
            <a:r>
              <a:rPr lang="en-US" altLang="zh-TW" sz="2400" dirty="0"/>
              <a:t>(), </a:t>
            </a:r>
            <a:r>
              <a:rPr lang="en-US" altLang="zh-TW" sz="2400" dirty="0">
                <a:solidFill>
                  <a:srgbClr val="0096FF"/>
                </a:solidFill>
              </a:rPr>
              <a:t>interval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C000"/>
                </a:solidFill>
              </a:rPr>
              <a:t>8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96FF"/>
                </a:solidFill>
              </a:rPr>
              <a:t>hour</a:t>
            </a:r>
            <a:r>
              <a:rPr lang="en-US" altLang="zh-TW" sz="2400" dirty="0"/>
              <a:t>)</a:t>
            </a:r>
          </a:p>
          <a:p>
            <a:endParaRPr kumimoji="1"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0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日期時間的字串表示法</a:t>
            </a:r>
            <a:endParaRPr kumimoji="1"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1050" y="3141663"/>
            <a:ext cx="3727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/>
              <a:t>'2018/1/8 12:32:18.764'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資料庫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928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712</Words>
  <Application>Microsoft Macintosh PowerPoint</Application>
  <PresentationFormat>如螢幕大小 (4:3)</PresentationFormat>
  <Paragraphs>170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Calibri</vt:lpstr>
      <vt:lpstr>Calibri Light</vt:lpstr>
      <vt:lpstr>回顧</vt:lpstr>
      <vt:lpstr>時間日期處理</vt:lpstr>
      <vt:lpstr>參數-1</vt:lpstr>
      <vt:lpstr>參數-2</vt:lpstr>
      <vt:lpstr>adddate()</vt:lpstr>
      <vt:lpstr>datediff()</vt:lpstr>
      <vt:lpstr>date_format()</vt:lpstr>
      <vt:lpstr>dayname()</vt:lpstr>
      <vt:lpstr>格林威治時間</vt:lpstr>
      <vt:lpstr>日期時間的字串表示法</vt:lpstr>
      <vt:lpstr>查詢指定時間</vt:lpstr>
      <vt:lpstr>查詢某時段資料</vt:lpstr>
      <vt:lpstr>查詢不規則時段資料</vt:lpstr>
      <vt:lpstr>unix_timestamp()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時間日期處理</dc:title>
  <dc:creator>KoKang Chu</dc:creator>
  <cp:lastModifiedBy>KoKang Chu</cp:lastModifiedBy>
  <cp:revision>49</cp:revision>
  <dcterms:created xsi:type="dcterms:W3CDTF">2017-12-27T10:46:35Z</dcterms:created>
  <dcterms:modified xsi:type="dcterms:W3CDTF">2018-02-28T09:12:55Z</dcterms:modified>
</cp:coreProperties>
</file>