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49" r:id="rId2"/>
    <p:sldMasterId id="2147483651" r:id="rId3"/>
  </p:sldMasterIdLst>
  <p:notesMasterIdLst>
    <p:notesMasterId r:id="rId10"/>
  </p:notesMasterIdLst>
  <p:sldIdLst>
    <p:sldId id="256" r:id="rId4"/>
    <p:sldId id="263" r:id="rId5"/>
    <p:sldId id="257" r:id="rId6"/>
    <p:sldId id="258" r:id="rId7"/>
    <p:sldId id="264" r:id="rId8"/>
    <p:sldId id="265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Verdana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Verdana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Verdana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Verdana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3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527"/>
  </p:normalViewPr>
  <p:slideViewPr>
    <p:cSldViewPr>
      <p:cViewPr varScale="1">
        <p:scale>
          <a:sx n="97" d="100"/>
          <a:sy n="97" d="100"/>
        </p:scale>
        <p:origin x="86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Arial" charset="0"/>
                <a:cs typeface="新細明體" charset="-120"/>
              </a:defRPr>
            </a:lvl1pPr>
          </a:lstStyle>
          <a:p>
            <a:fld id="{2E63FB4D-5D92-5F4C-9090-5CA4F9D2111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F1B8B4-D362-054D-B081-F5C8B9DD45B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666E2AF-E388-6D42-9F73-9FD1970249DD}" type="slidenum">
              <a:rPr lang="en-US" altLang="zh-TW" sz="1200">
                <a:latin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zh-TW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2E01F-A70E-C046-BFD2-88F5A428640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C0BC96-7353-4E4F-88AE-38499E4415B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974289-C042-F24F-A0B0-696FEBB8F09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546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563580-82F1-D342-AFBD-2BBA1C60F4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28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7A388A-7DB3-2B47-827B-CB3A845E6C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5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480175" y="287338"/>
            <a:ext cx="1884363" cy="55800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2325" y="287338"/>
            <a:ext cx="5505450" cy="55800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16453-D4CD-0941-BC93-09D00E26F0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998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2213" cy="1447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>
          <a:xfrm>
            <a:off x="822325" y="6459538"/>
            <a:ext cx="1852613" cy="3635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idx="11"/>
          </p:nvPr>
        </p:nvSpPr>
        <p:spPr>
          <a:xfrm>
            <a:off x="2765425" y="6459538"/>
            <a:ext cx="3614738" cy="3635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>
          <a:xfrm>
            <a:off x="7424738" y="6459538"/>
            <a:ext cx="982662" cy="363537"/>
          </a:xfrm>
        </p:spPr>
        <p:txBody>
          <a:bodyPr/>
          <a:lstStyle>
            <a:lvl1pPr>
              <a:defRPr/>
            </a:lvl1pPr>
          </a:lstStyle>
          <a:p>
            <a:fld id="{0451E7B7-9385-0B4A-89A8-8D2305319D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F38E64-266E-5D4F-9D6E-4AA867751D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95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9F0CA0-E494-6F4B-8FB9-752223CA79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011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FD65D8-1ECA-9C4E-99F5-4C1FB411CC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70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2325" y="1846263"/>
            <a:ext cx="3694113" cy="40211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846263"/>
            <a:ext cx="3695700" cy="40211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4C81A6-B042-7848-A9B0-C8C61F61F9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3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3EC19E-F9FE-A442-860F-477AD21810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8285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A7FCAB-08BB-0B45-84E6-62303772C8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9811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AD24F3-333E-C542-9CA0-8E249CED3D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783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B67553-22B7-3341-A6E6-0F76506607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0974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2FC884-6B26-5140-996C-6FC6E7FA49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83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EA1865-F70D-5647-AD8B-109D65698E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4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8B31761-987C-9F4B-9A0C-7325725689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704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480175" y="287338"/>
            <a:ext cx="1884363" cy="55800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2325" y="287338"/>
            <a:ext cx="5505450" cy="55800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46FA9-9C71-5241-BD8D-1AC32FC3FD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495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BBD979-F4E9-8D45-AB4A-A351AC75D8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5768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0738FB-5354-6843-BD53-427CAB68D0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525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5A4AEB-18AB-484A-92CF-F3436F1D1F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861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2325" y="1846263"/>
            <a:ext cx="3694113" cy="40211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846263"/>
            <a:ext cx="3695700" cy="40211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1756D5-E85A-5F4A-B2D7-50B4A3EA0C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9193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9AA813-3668-9B40-919A-5595F5B3A1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1419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DA7CCA-71A7-D345-8CA8-CA8FD66B2E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65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097285-91BE-2B41-ABA4-FE2D3EE9E6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929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018B94-5EA6-A24E-867A-301FEC2353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870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037CC4-B577-6748-B37D-E74373548E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668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9BAA0B-A68C-384A-B404-731F5C61EF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0421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08D68D-7BFB-644A-8A0E-7AB6A78A83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918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480175" y="287338"/>
            <a:ext cx="1884363" cy="55800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2325" y="287338"/>
            <a:ext cx="5505450" cy="55800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DDA95E-692D-AD44-B152-70274F8051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2325" y="1846263"/>
            <a:ext cx="3694113" cy="40211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846263"/>
            <a:ext cx="3695700" cy="40211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685E20-E65D-3445-9090-5DD6917FD2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72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D06F4B-935D-DF46-B10B-6E76F70AD4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9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A14476-9A1C-DD46-93E5-AF1B9B57D2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9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399ABE-CE55-134F-9ACD-EC6F46AE85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6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AF4F5F-7DEA-E543-92C9-B48ABE826A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20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CC7967-B7FD-074B-9441-BC4BCDF5B8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8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BD58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E483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4221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請按這裡編輯題名文字格式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2213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請按這裡編輯大綱文字格式。</a:t>
            </a:r>
          </a:p>
          <a:p>
            <a:pPr lvl="1"/>
            <a:r>
              <a:rPr lang="en-GB" altLang="zh-TW"/>
              <a:t>第二個大綱層次</a:t>
            </a:r>
          </a:p>
          <a:p>
            <a:pPr lvl="2"/>
            <a:r>
              <a:rPr lang="en-GB" altLang="zh-TW"/>
              <a:t>第三個大綱層次</a:t>
            </a:r>
          </a:p>
          <a:p>
            <a:pPr lvl="3"/>
            <a:r>
              <a:rPr lang="en-GB" altLang="zh-TW"/>
              <a:t>第四個大綱層次</a:t>
            </a:r>
          </a:p>
          <a:p>
            <a:pPr lvl="4"/>
            <a:r>
              <a:rPr lang="en-GB" altLang="zh-TW"/>
              <a:t>第五個大綱層次</a:t>
            </a:r>
          </a:p>
          <a:p>
            <a:pPr lvl="4"/>
            <a:r>
              <a:rPr lang="en-GB" altLang="zh-TW"/>
              <a:t>第六個大綱層次</a:t>
            </a:r>
          </a:p>
          <a:p>
            <a:pPr lvl="4"/>
            <a:r>
              <a:rPr lang="en-GB" altLang="zh-TW"/>
              <a:t>第七個大綱層次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822325" y="6459538"/>
            <a:ext cx="18526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765425" y="6459538"/>
            <a:ext cx="36147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424738" y="6459538"/>
            <a:ext cx="9826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fld id="{23A2F59C-6C74-D348-9276-640BF78382B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732" r:id="rId12"/>
  </p:sldLayoutIdLst>
  <p:hf sldNum="0" hdr="0"/>
  <p:txStyles>
    <p:titleStyle>
      <a:lvl1pPr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 kern="1200">
          <a:solidFill>
            <a:srgbClr val="40404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2pPr>
      <a:lvl3pPr marL="11430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3pPr>
      <a:lvl4pPr marL="16002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4pPr>
      <a:lvl5pPr marL="20574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5pPr>
      <a:lvl6pPr marL="25146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6pPr>
      <a:lvl7pPr marL="29718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7pPr>
      <a:lvl8pPr marL="34290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8pPr>
      <a:lvl9pPr marL="38862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rgbClr val="BD58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334125"/>
            <a:ext cx="9142413" cy="63500"/>
          </a:xfrm>
          <a:prstGeom prst="rect">
            <a:avLst/>
          </a:prstGeom>
          <a:solidFill>
            <a:srgbClr val="E483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906463" y="4343400"/>
            <a:ext cx="7405687" cy="1588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4221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請按這裡編輯題名文字格式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2213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請按這裡編輯大綱文字格式。</a:t>
            </a:r>
          </a:p>
          <a:p>
            <a:pPr lvl="1"/>
            <a:r>
              <a:rPr lang="en-GB" altLang="zh-TW"/>
              <a:t>第二個大綱層次</a:t>
            </a:r>
          </a:p>
          <a:p>
            <a:pPr lvl="2"/>
            <a:r>
              <a:rPr lang="en-GB" altLang="zh-TW"/>
              <a:t>第三個大綱層次</a:t>
            </a:r>
          </a:p>
          <a:p>
            <a:pPr lvl="3"/>
            <a:r>
              <a:rPr lang="en-GB" altLang="zh-TW"/>
              <a:t>第四個大綱層次</a:t>
            </a:r>
          </a:p>
          <a:p>
            <a:pPr lvl="4"/>
            <a:r>
              <a:rPr lang="en-GB" altLang="zh-TW"/>
              <a:t>第五個大綱層次</a:t>
            </a:r>
          </a:p>
          <a:p>
            <a:pPr lvl="4"/>
            <a:r>
              <a:rPr lang="en-GB" altLang="zh-TW"/>
              <a:t>第六個大綱層次</a:t>
            </a:r>
          </a:p>
          <a:p>
            <a:pPr lvl="4"/>
            <a:r>
              <a:rPr lang="en-GB" altLang="zh-TW"/>
              <a:t>第七個大綱層次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822325" y="6459538"/>
            <a:ext cx="18526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2765425" y="6459538"/>
            <a:ext cx="36147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424738" y="6459538"/>
            <a:ext cx="9826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fld id="{FDADE6C8-6C2F-AC4B-9E27-29614F0A919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/>
  <p:txStyles>
    <p:titleStyle>
      <a:lvl1pPr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 kern="1200">
          <a:solidFill>
            <a:srgbClr val="40404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2pPr>
      <a:lvl3pPr marL="11430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3pPr>
      <a:lvl4pPr marL="16002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4pPr>
      <a:lvl5pPr marL="20574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5pPr>
      <a:lvl6pPr marL="25146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6pPr>
      <a:lvl7pPr marL="29718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7pPr>
      <a:lvl8pPr marL="34290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8pPr>
      <a:lvl9pPr marL="38862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rgbClr val="BD58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334125"/>
            <a:ext cx="9142413" cy="63500"/>
          </a:xfrm>
          <a:prstGeom prst="rect">
            <a:avLst/>
          </a:prstGeom>
          <a:solidFill>
            <a:srgbClr val="E483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4221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請按這裡編輯題名文字格式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2213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請按這裡編輯大綱文字格式。</a:t>
            </a:r>
          </a:p>
          <a:p>
            <a:pPr lvl="1"/>
            <a:r>
              <a:rPr lang="en-GB" altLang="zh-TW"/>
              <a:t>第二個大綱層次</a:t>
            </a:r>
          </a:p>
          <a:p>
            <a:pPr lvl="2"/>
            <a:r>
              <a:rPr lang="en-GB" altLang="zh-TW"/>
              <a:t>第三個大綱層次</a:t>
            </a:r>
          </a:p>
          <a:p>
            <a:pPr lvl="3"/>
            <a:r>
              <a:rPr lang="en-GB" altLang="zh-TW"/>
              <a:t>第四個大綱層次</a:t>
            </a:r>
          </a:p>
          <a:p>
            <a:pPr lvl="4"/>
            <a:r>
              <a:rPr lang="en-GB" altLang="zh-TW"/>
              <a:t>第五個大綱層次</a:t>
            </a:r>
          </a:p>
          <a:p>
            <a:pPr lvl="4"/>
            <a:r>
              <a:rPr lang="en-GB" altLang="zh-TW"/>
              <a:t>第六個大綱層次</a:t>
            </a:r>
          </a:p>
          <a:p>
            <a:pPr lvl="4"/>
            <a:r>
              <a:rPr lang="en-GB" altLang="zh-TW"/>
              <a:t>第七個大綱層次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822325" y="6459538"/>
            <a:ext cx="18526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zh-TW" altLang="zh-TW"/>
              <a:t>朱克剛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765425" y="6459538"/>
            <a:ext cx="36147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r>
              <a:rPr lang="zh-TW" altLang="zh-TW"/>
              <a:t>資料庫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424738" y="6459538"/>
            <a:ext cx="9826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fld id="{E5358D35-AF04-DA41-9177-8AB8D067ECB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/>
  <p:txStyles>
    <p:titleStyle>
      <a:lvl1pPr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 kern="1200">
          <a:solidFill>
            <a:srgbClr val="40404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2pPr>
      <a:lvl3pPr marL="11430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3pPr>
      <a:lvl4pPr marL="16002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4pPr>
      <a:lvl5pPr marL="20574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5pPr>
      <a:lvl6pPr marL="25146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6pPr>
      <a:lvl7pPr marL="29718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7pPr>
      <a:lvl8pPr marL="34290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8pPr>
      <a:lvl9pPr marL="3886200" indent="-228600" algn="l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404040"/>
          </a:solidFill>
          <a:latin typeface="Calibri Light" charset="0"/>
          <a:ea typeface="新細明體" charset="-120"/>
          <a:cs typeface="新細明體" charset="-12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822325" y="758825"/>
            <a:ext cx="754380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</a:pPr>
            <a:r>
              <a:rPr lang="en-US" altLang="zh-TW" sz="8000">
                <a:solidFill>
                  <a:srgbClr val="262626"/>
                </a:solidFill>
                <a:latin typeface="Calibri Light" charset="0"/>
              </a:rPr>
              <a:t>Trigger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25500" y="4456113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zh-TW" altLang="zh-TW" sz="2400">
                <a:solidFill>
                  <a:srgbClr val="637052"/>
                </a:solidFill>
                <a:latin typeface="Calibri Light" charset="0"/>
              </a:rPr>
              <a:t>朱克剛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TW" altLang="zh-TW"/>
              <a:t>朱克剛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zh-TW" altLang="zh-TW"/>
              <a:t>資料庫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082"/>
            <a:ext cx="9144000" cy="538983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44F910-3C78-DE4D-8FA2-68FBE794FB55}"/>
              </a:ext>
            </a:extLst>
          </p:cNvPr>
          <p:cNvSpPr txBox="1"/>
          <p:nvPr/>
        </p:nvSpPr>
        <p:spPr>
          <a:xfrm>
            <a:off x="107504" y="5085184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rgbClr val="0070C0"/>
                </a:solidFill>
              </a:rPr>
              <a:t>ID: </a:t>
            </a:r>
            <a:r>
              <a:rPr kumimoji="1" lang="zh-Hant" altLang="en-US" sz="1600" dirty="0">
                <a:solidFill>
                  <a:srgbClr val="0070C0"/>
                </a:solidFill>
              </a:rPr>
              <a:t>自動編號</a:t>
            </a:r>
            <a:endParaRPr kumimoji="1" lang="en-US" altLang="zh-Hant" sz="1600" dirty="0">
              <a:solidFill>
                <a:srgbClr val="0070C0"/>
              </a:solidFill>
            </a:endParaRPr>
          </a:p>
          <a:p>
            <a:r>
              <a:rPr kumimoji="1" lang="en-US" altLang="zh-TW" sz="1600" dirty="0">
                <a:solidFill>
                  <a:srgbClr val="0070C0"/>
                </a:solidFill>
              </a:rPr>
              <a:t>DD: </a:t>
            </a:r>
            <a:r>
              <a:rPr kumimoji="1" lang="zh-Hant" altLang="en-US" sz="1600" dirty="0">
                <a:solidFill>
                  <a:srgbClr val="0070C0"/>
                </a:solidFill>
              </a:rPr>
              <a:t>預設</a:t>
            </a:r>
            <a:r>
              <a:rPr kumimoji="1" lang="en-US" altLang="zh-Hant" sz="1600" dirty="0">
                <a:solidFill>
                  <a:srgbClr val="0070C0"/>
                </a:solidFill>
              </a:rPr>
              <a:t> now()</a:t>
            </a:r>
            <a:endParaRPr kumimoji="1" lang="zh-TW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287338"/>
            <a:ext cx="7543800" cy="1449387"/>
          </a:xfrm>
          <a:ln/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/>
              <a:t>Trigger（觸發）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algn="r">
              <a:buClrTx/>
              <a:buFontTx/>
              <a:buNone/>
            </a:pPr>
            <a:fld id="{6630DEAE-BCAA-E343-BE25-434588FF03A2}" type="slidenum">
              <a:rPr lang="en-US" altLang="zh-TW" sz="100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altLang="zh-TW" sz="1000">
              <a:solidFill>
                <a:srgbClr val="FFFFFF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>
              <a:buClrTx/>
              <a:buFontTx/>
              <a:buNone/>
            </a:pPr>
            <a:r>
              <a:rPr lang="zh-TW" altLang="zh-TW" sz="900">
                <a:solidFill>
                  <a:srgbClr val="FFFFFF"/>
                </a:solidFill>
              </a:rPr>
              <a:t>朱克剛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algn="ctr">
              <a:buClrTx/>
              <a:buFontTx/>
              <a:buNone/>
            </a:pPr>
            <a:r>
              <a:rPr lang="zh-TW" altLang="zh-TW" sz="900">
                <a:solidFill>
                  <a:srgbClr val="FFFFFF"/>
                </a:solidFill>
              </a:rPr>
              <a:t>資料庫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822325" y="1846263"/>
            <a:ext cx="7543800" cy="4022725"/>
          </a:xfrm>
          <a:ln/>
        </p:spPr>
        <p:txBody>
          <a:bodyPr tIns="0" bIns="0"/>
          <a:lstStyle/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altLang="zh-TW" sz="2200" dirty="0"/>
              <a:t>功用</a:t>
            </a:r>
            <a:r>
              <a:rPr lang="en-US" altLang="zh-TW" sz="2200" dirty="0"/>
              <a:t>:</a:t>
            </a:r>
            <a:r>
              <a:rPr lang="zh-TW" altLang="zh-TW" sz="2200" dirty="0"/>
              <a:t>攔截資料表中發生的</a:t>
            </a:r>
            <a:r>
              <a:rPr lang="en-US" altLang="zh-TW" sz="2200" dirty="0"/>
              <a:t>INSERT</a:t>
            </a:r>
            <a:r>
              <a:rPr lang="zh-TW" altLang="zh-TW" sz="2200" dirty="0"/>
              <a:t>、</a:t>
            </a:r>
            <a:r>
              <a:rPr lang="en-US" altLang="zh-TW" sz="2200" dirty="0"/>
              <a:t>DELETE</a:t>
            </a:r>
            <a:r>
              <a:rPr lang="zh-TW" altLang="zh-TW" sz="2200" dirty="0"/>
              <a:t>與</a:t>
            </a:r>
            <a:r>
              <a:rPr lang="en-US" altLang="zh-TW" sz="2200" dirty="0"/>
              <a:t>UPDATE</a:t>
            </a:r>
            <a:r>
              <a:rPr lang="zh-TW" altLang="zh-TW" sz="2200" dirty="0"/>
              <a:t>事件</a:t>
            </a:r>
          </a:p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altLang="zh-TW" sz="2200" dirty="0"/>
              <a:t>語法</a:t>
            </a:r>
            <a:r>
              <a:rPr lang="en-US" altLang="zh-TW" sz="2200" dirty="0"/>
              <a:t>: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15616" y="2826780"/>
            <a:ext cx="4906963" cy="307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r>
              <a:rPr lang="en-US" altLang="zh-TW" sz="2000" dirty="0">
                <a:solidFill>
                  <a:srgbClr val="00B050"/>
                </a:solidFill>
              </a:rPr>
              <a:t>DELIMITER</a:t>
            </a:r>
            <a:r>
              <a:rPr lang="en-US" altLang="zh-TW" sz="2000" dirty="0">
                <a:solidFill>
                  <a:srgbClr val="0000FF"/>
                </a:solidFill>
              </a:rPr>
              <a:t> $$</a:t>
            </a:r>
          </a:p>
          <a:p>
            <a:endParaRPr lang="en-US" altLang="zh-TW" sz="2000" dirty="0">
              <a:solidFill>
                <a:srgbClr val="0000FF"/>
              </a:solidFill>
            </a:endParaRPr>
          </a:p>
          <a:p>
            <a:r>
              <a:rPr lang="en-US" altLang="zh-TW" sz="2000" dirty="0">
                <a:solidFill>
                  <a:srgbClr val="0000FF"/>
                </a:solidFill>
              </a:rPr>
              <a:t>CREATE TRIGGER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tr_trigger_name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AFTER INSERT</a:t>
            </a:r>
          </a:p>
          <a:p>
            <a:r>
              <a:rPr lang="en-US" altLang="zh-TW" sz="2000" dirty="0">
                <a:solidFill>
                  <a:srgbClr val="0000FF"/>
                </a:solidFill>
              </a:rPr>
              <a:t>ON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table_name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432FF"/>
                </a:solidFill>
              </a:rPr>
              <a:t>FOR EACH ROW</a:t>
            </a:r>
            <a:endParaRPr lang="en-US" altLang="zh-TW" sz="2000" dirty="0">
              <a:solidFill>
                <a:srgbClr val="FF00FF"/>
              </a:solidFill>
            </a:endParaRPr>
          </a:p>
          <a:p>
            <a:r>
              <a:rPr lang="en-US" altLang="zh-TW" sz="2000" dirty="0">
                <a:solidFill>
                  <a:srgbClr val="0000FF"/>
                </a:solidFill>
              </a:rPr>
              <a:t>BEGIN</a:t>
            </a:r>
          </a:p>
          <a:p>
            <a:r>
              <a:rPr lang="en-US" altLang="zh-TW" sz="2000" dirty="0"/>
              <a:t>    </a:t>
            </a:r>
            <a:r>
              <a:rPr lang="en-US" altLang="zh-TW" sz="2000" b="1" dirty="0">
                <a:solidFill>
                  <a:srgbClr val="00A853"/>
                </a:solidFill>
              </a:rPr>
              <a:t>// trigger </a:t>
            </a:r>
            <a:r>
              <a:rPr lang="zh-TW" altLang="zh-TW" sz="2000" b="1" dirty="0">
                <a:solidFill>
                  <a:srgbClr val="00A853"/>
                </a:solidFill>
              </a:rPr>
              <a:t>觸發後要做的事情寫這裡</a:t>
            </a:r>
          </a:p>
          <a:p>
            <a:r>
              <a:rPr lang="en-US" altLang="zh-TW" dirty="0">
                <a:solidFill>
                  <a:srgbClr val="0432FF"/>
                </a:solidFill>
              </a:rPr>
              <a:t>END $$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DELIMITER</a:t>
            </a:r>
            <a:r>
              <a:rPr lang="en-US" altLang="zh-TW" dirty="0">
                <a:solidFill>
                  <a:srgbClr val="0000FF"/>
                </a:solidFill>
              </a:rPr>
              <a:t> ;</a:t>
            </a:r>
          </a:p>
          <a:p>
            <a:endParaRPr lang="en-US" altLang="zh-TW" dirty="0"/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415B757D-12D1-7A44-A7A5-4EE8376154DE}"/>
              </a:ext>
            </a:extLst>
          </p:cNvPr>
          <p:cNvSpPr/>
          <p:nvPr/>
        </p:nvSpPr>
        <p:spPr bwMode="auto">
          <a:xfrm>
            <a:off x="3347884" y="2816942"/>
            <a:ext cx="3480619" cy="1187740"/>
          </a:xfrm>
          <a:custGeom>
            <a:avLst/>
            <a:gdLst>
              <a:gd name="connsiteX0" fmla="*/ 0 w 3480619"/>
              <a:gd name="connsiteY0" fmla="*/ 1120877 h 1187740"/>
              <a:gd name="connsiteX1" fmla="*/ 2227006 w 3480619"/>
              <a:gd name="connsiteY1" fmla="*/ 1106129 h 1187740"/>
              <a:gd name="connsiteX2" fmla="*/ 2979174 w 3480619"/>
              <a:gd name="connsiteY2" fmla="*/ 309716 h 1187740"/>
              <a:gd name="connsiteX3" fmla="*/ 3480619 w 3480619"/>
              <a:gd name="connsiteY3" fmla="*/ 0 h 118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1187740">
                <a:moveTo>
                  <a:pt x="0" y="1120877"/>
                </a:moveTo>
                <a:cubicBezTo>
                  <a:pt x="865238" y="1181099"/>
                  <a:pt x="1730477" y="1241322"/>
                  <a:pt x="2227006" y="1106129"/>
                </a:cubicBezTo>
                <a:cubicBezTo>
                  <a:pt x="2723535" y="970936"/>
                  <a:pt x="2770239" y="494071"/>
                  <a:pt x="2979174" y="309716"/>
                </a:cubicBezTo>
                <a:cubicBezTo>
                  <a:pt x="3188109" y="125361"/>
                  <a:pt x="3334364" y="62680"/>
                  <a:pt x="3480619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88807D-09E3-4246-809D-1DD80AEB0146}"/>
              </a:ext>
            </a:extLst>
          </p:cNvPr>
          <p:cNvSpPr txBox="1"/>
          <p:nvPr/>
        </p:nvSpPr>
        <p:spPr>
          <a:xfrm>
            <a:off x="6828013" y="2642114"/>
            <a:ext cx="2119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BEFORE / AFTER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INSERT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DELETE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UPDATE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287338"/>
            <a:ext cx="7543800" cy="14493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TW" altLang="zh-TW"/>
              <a:t>範例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846263"/>
            <a:ext cx="7543800" cy="4022725"/>
          </a:xfrm>
          <a:ln/>
        </p:spPr>
        <p:txBody>
          <a:bodyPr/>
          <a:lstStyle/>
          <a:p>
            <a:pPr marL="88900" indent="-88900">
              <a:buClr>
                <a:srgbClr val="E48312"/>
              </a:buClr>
              <a:buFont typeface="Calibri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TW" altLang="zh-TW" dirty="0">
                <a:solidFill>
                  <a:srgbClr val="800000"/>
                </a:solidFill>
              </a:rPr>
              <a:t>若 </a:t>
            </a:r>
            <a:r>
              <a:rPr lang="en-US" altLang="zh-TW" dirty="0" err="1">
                <a:solidFill>
                  <a:srgbClr val="800000"/>
                </a:solidFill>
              </a:rPr>
              <a:t>UserInfo</a:t>
            </a:r>
            <a:r>
              <a:rPr lang="en-US" altLang="zh-TW" dirty="0">
                <a:solidFill>
                  <a:srgbClr val="800000"/>
                </a:solidFill>
              </a:rPr>
              <a:t> </a:t>
            </a:r>
            <a:r>
              <a:rPr lang="zh-TW" altLang="zh-TW" dirty="0">
                <a:solidFill>
                  <a:srgbClr val="800000"/>
                </a:solidFill>
              </a:rPr>
              <a:t>中新增一筆資料，將此事件自動記錄到 </a:t>
            </a:r>
            <a:r>
              <a:rPr lang="en-US" altLang="zh-TW" dirty="0">
                <a:solidFill>
                  <a:srgbClr val="800000"/>
                </a:solidFill>
              </a:rPr>
              <a:t>Log </a:t>
            </a:r>
            <a:r>
              <a:rPr lang="zh-TW" altLang="zh-TW" dirty="0">
                <a:solidFill>
                  <a:srgbClr val="800000"/>
                </a:solidFill>
              </a:rPr>
              <a:t>資料表中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97248A-6B86-764D-9A3D-495A67E3378E}"/>
              </a:ext>
            </a:extLst>
          </p:cNvPr>
          <p:cNvSpPr/>
          <p:nvPr/>
        </p:nvSpPr>
        <p:spPr>
          <a:xfrm>
            <a:off x="467830" y="2562206"/>
            <a:ext cx="8667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delimiter $$</a:t>
            </a:r>
          </a:p>
          <a:p>
            <a:endParaRPr lang="en-US" altLang="zh-TW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create trigger </a:t>
            </a:r>
            <a:r>
              <a:rPr lang="en-US" altLang="zh-TW" dirty="0" err="1">
                <a:solidFill>
                  <a:srgbClr val="FF9300"/>
                </a:solidFill>
                <a:latin typeface="Menlo" panose="020B0609030804020204" pitchFamily="49" charset="0"/>
              </a:rPr>
              <a:t>tr_log_userinfo_insert</a:t>
            </a:r>
            <a:r>
              <a:rPr lang="en-US" altLang="zh-TW" dirty="0">
                <a:solidFill>
                  <a:srgbClr val="FF93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after insert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on </a:t>
            </a:r>
            <a:r>
              <a:rPr lang="en-US" altLang="zh-TW" dirty="0" err="1">
                <a:solidFill>
                  <a:schemeClr val="tx1"/>
                </a:solidFill>
                <a:latin typeface="Menlo" panose="020B0609030804020204" pitchFamily="49" charset="0"/>
              </a:rPr>
              <a:t>userinfo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 for each row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begin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    set @body = </a:t>
            </a:r>
            <a:r>
              <a:rPr lang="en-US" altLang="zh-TW" dirty="0" err="1">
                <a:solidFill>
                  <a:schemeClr val="tx1"/>
                </a:solidFill>
                <a:latin typeface="Menlo" panose="020B0609030804020204" pitchFamily="49" charset="0"/>
              </a:rPr>
              <a:t>concat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		'</a:t>
            </a:r>
            <a:r>
              <a:rPr lang="zh-TW" altLang="en-US" dirty="0">
                <a:solidFill>
                  <a:schemeClr val="tx1"/>
                </a:solidFill>
                <a:latin typeface="Menlo" panose="020B0609030804020204" pitchFamily="49" charset="0"/>
              </a:rPr>
              <a:t>將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 [', </a:t>
            </a:r>
            <a:r>
              <a:rPr lang="en-US" altLang="zh-TW" dirty="0" err="1">
                <a:solidFill>
                  <a:srgbClr val="0432FF"/>
                </a:solidFill>
                <a:latin typeface="Menlo" panose="020B0609030804020204" pitchFamily="49" charset="0"/>
              </a:rPr>
              <a:t>new.uid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, ', ', </a:t>
            </a:r>
            <a:r>
              <a:rPr lang="en-US" altLang="zh-TW" dirty="0" err="1">
                <a:solidFill>
                  <a:srgbClr val="0432FF"/>
                </a:solidFill>
                <a:latin typeface="Menlo" panose="020B0609030804020204" pitchFamily="49" charset="0"/>
              </a:rPr>
              <a:t>new.cname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		'] </a:t>
            </a:r>
            <a:r>
              <a:rPr lang="zh-TW" altLang="en-US" dirty="0">
                <a:solidFill>
                  <a:schemeClr val="tx1"/>
                </a:solidFill>
                <a:latin typeface="Menlo" panose="020B0609030804020204" pitchFamily="49" charset="0"/>
              </a:rPr>
              <a:t>加到</a:t>
            </a:r>
            <a:r>
              <a:rPr lang="en-US" altLang="zh-TW" dirty="0" err="1">
                <a:solidFill>
                  <a:schemeClr val="tx1"/>
                </a:solidFill>
                <a:latin typeface="Menlo" panose="020B0609030804020204" pitchFamily="49" charset="0"/>
              </a:rPr>
              <a:t>userinfo</a:t>
            </a:r>
            <a:r>
              <a:rPr lang="zh-TW" altLang="en-US" dirty="0">
                <a:solidFill>
                  <a:schemeClr val="tx1"/>
                </a:solidFill>
                <a:latin typeface="Menlo" panose="020B0609030804020204" pitchFamily="49" charset="0"/>
              </a:rPr>
              <a:t>資料表中</a:t>
            </a:r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');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    insert into log (body) values (@body);</a:t>
            </a: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end $$</a:t>
            </a:r>
          </a:p>
          <a:p>
            <a:endParaRPr lang="en-US" altLang="zh-TW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Menlo" panose="020B0609030804020204" pitchFamily="49" charset="0"/>
              </a:rPr>
              <a:t>delimiter ;</a:t>
            </a:r>
            <a:endParaRPr lang="en-US" altLang="zh-TW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953ED-B6A6-814B-88D1-F3AE26A3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刪除</a:t>
            </a:r>
            <a:r>
              <a:rPr kumimoji="1" lang="en-US" altLang="zh-Hant" dirty="0"/>
              <a:t> trigger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091A0-6FB5-3245-9C92-24F0DB412B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TW" altLang="zh-TW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9FAA9-202F-744C-AF0F-F46682845D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zh-TW" altLang="zh-TW"/>
              <a:t>資料庫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73C9D3-174D-5F41-86BF-C502B7C20263}"/>
              </a:ext>
            </a:extLst>
          </p:cNvPr>
          <p:cNvSpPr txBox="1"/>
          <p:nvPr/>
        </p:nvSpPr>
        <p:spPr>
          <a:xfrm>
            <a:off x="2051720" y="3573016"/>
            <a:ext cx="439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tx1"/>
                </a:solidFill>
              </a:rPr>
              <a:t>DROP TRIGGER </a:t>
            </a:r>
            <a:r>
              <a:rPr kumimoji="1" lang="en-US" altLang="zh-TW" sz="2000" dirty="0" err="1">
                <a:solidFill>
                  <a:schemeClr val="tx1"/>
                </a:solidFill>
              </a:rPr>
              <a:t>tr_trigger_name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5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</a:pPr>
            <a:r>
              <a:rPr lang="zh-TW" altLang="zh-TW" sz="4800">
                <a:solidFill>
                  <a:srgbClr val="404040"/>
                </a:solidFill>
                <a:latin typeface="Calibri Light" charset="0"/>
              </a:rPr>
              <a:t>遞迴 </a:t>
            </a:r>
            <a:r>
              <a:rPr lang="en-US" altLang="zh-TW" sz="4800">
                <a:solidFill>
                  <a:srgbClr val="404040"/>
                </a:solidFill>
                <a:latin typeface="Calibri Light" charset="0"/>
              </a:rPr>
              <a:t>(recursive)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0"/>
          <a:lstStyle>
            <a:lvl1pPr marL="88900" indent="-889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Calibri" charset="0"/>
              <a:buChar char=" "/>
            </a:pPr>
            <a:r>
              <a:rPr lang="zh-TW" altLang="zh-TW" sz="2500">
                <a:solidFill>
                  <a:srgbClr val="404040"/>
                </a:solidFill>
                <a:latin typeface="Calibri" charset="0"/>
              </a:rPr>
              <a:t>直接遞迴</a:t>
            </a:r>
          </a:p>
          <a:p>
            <a:pPr marL="447675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修改 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TableA 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資料 </a:t>
            </a:r>
            <a:r>
              <a:rPr lang="zh-TW" altLang="zh-TW" sz="2100">
                <a:solidFill>
                  <a:srgbClr val="40404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trigger </a:t>
            </a:r>
            <a:r>
              <a:rPr lang="zh-TW" altLang="zh-TW" sz="2100">
                <a:solidFill>
                  <a:srgbClr val="40404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修改 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TableA 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資料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Calibri" charset="0"/>
              <a:buChar char=" "/>
            </a:pPr>
            <a:r>
              <a:rPr lang="zh-TW" altLang="zh-TW" sz="2500">
                <a:solidFill>
                  <a:srgbClr val="404040"/>
                </a:solidFill>
                <a:latin typeface="Calibri" charset="0"/>
              </a:rPr>
              <a:t>間接遞迴</a:t>
            </a:r>
          </a:p>
          <a:p>
            <a:pPr marL="447675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修改 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TableA 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資料 </a:t>
            </a:r>
            <a:r>
              <a:rPr lang="zh-TW" altLang="zh-TW" sz="2100">
                <a:solidFill>
                  <a:srgbClr val="40404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trigger1 </a:t>
            </a:r>
            <a:r>
              <a:rPr lang="zh-TW" altLang="zh-TW" sz="2100">
                <a:solidFill>
                  <a:srgbClr val="40404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修改 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TableB 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資料</a:t>
            </a:r>
          </a:p>
          <a:p>
            <a:pPr marL="447675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修改 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TableB 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資料 </a:t>
            </a:r>
            <a:r>
              <a:rPr lang="zh-TW" altLang="zh-TW" sz="2100">
                <a:solidFill>
                  <a:srgbClr val="40404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trigger2 </a:t>
            </a:r>
            <a:r>
              <a:rPr lang="zh-TW" altLang="zh-TW" sz="2100">
                <a:solidFill>
                  <a:srgbClr val="40404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修改 </a:t>
            </a:r>
            <a:r>
              <a:rPr lang="en-US" altLang="zh-TW" sz="2100">
                <a:solidFill>
                  <a:srgbClr val="404040"/>
                </a:solidFill>
                <a:latin typeface="Calibri" charset="0"/>
              </a:rPr>
              <a:t>TableA </a:t>
            </a:r>
            <a:r>
              <a:rPr lang="zh-TW" altLang="zh-TW" sz="2100">
                <a:solidFill>
                  <a:srgbClr val="404040"/>
                </a:solidFill>
                <a:latin typeface="Calibri" charset="0"/>
              </a:rPr>
              <a:t>資料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Calibri" charset="0"/>
              <a:buChar char=" "/>
            </a:pPr>
            <a:r>
              <a:rPr lang="zh-TW" altLang="zh-TW" sz="2500">
                <a:solidFill>
                  <a:srgbClr val="FF0000"/>
                </a:solidFill>
                <a:latin typeface="Calibri" charset="0"/>
              </a:rPr>
              <a:t>避免遞迴情況發生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algn="r">
              <a:buClrTx/>
              <a:buFontTx/>
              <a:buNone/>
            </a:pPr>
            <a:fld id="{EA4F63AF-1F93-C046-BF55-FAA39D7C3DC7}" type="slidenum">
              <a:rPr lang="en-US" altLang="zh-TW" sz="1000">
                <a:solidFill>
                  <a:srgbClr val="FFFFFF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altLang="zh-TW" sz="1000">
              <a:solidFill>
                <a:srgbClr val="FFFFFF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>
              <a:buClrTx/>
              <a:buFontTx/>
              <a:buNone/>
            </a:pPr>
            <a:r>
              <a:rPr lang="zh-TW" altLang="zh-TW" sz="900">
                <a:solidFill>
                  <a:srgbClr val="FFFFFF"/>
                </a:solidFill>
              </a:rPr>
              <a:t>朱克剛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charset="0"/>
                <a:ea typeface="新細明體" charset="-120"/>
                <a:cs typeface="新細明體" charset="-120"/>
              </a:defRPr>
            </a:lvl9pPr>
          </a:lstStyle>
          <a:p>
            <a:pPr algn="ctr">
              <a:buClrTx/>
              <a:buFontTx/>
              <a:buNone/>
            </a:pPr>
            <a:r>
              <a:rPr lang="zh-TW" altLang="zh-TW" sz="900">
                <a:solidFill>
                  <a:srgbClr val="FFFFFF"/>
                </a:solidFill>
              </a:rPr>
              <a:t>資料庫</a:t>
            </a:r>
          </a:p>
        </p:txBody>
      </p:sp>
    </p:spTree>
    <p:extLst>
      <p:ext uri="{BB962C8B-B14F-4D97-AF65-F5344CB8AC3E}">
        <p14:creationId xmlns:p14="http://schemas.microsoft.com/office/powerpoint/2010/main" val="2361020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 Light"/>
        <a:ea typeface="新細明體"/>
        <a:cs typeface="新細明體"/>
      </a:majorFont>
      <a:minorFont>
        <a:latin typeface="Calibri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zh-TW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zh-TW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 Light"/>
        <a:ea typeface="新細明體"/>
        <a:cs typeface="新細明體"/>
      </a:majorFont>
      <a:minorFont>
        <a:latin typeface="Calibri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zh-TW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zh-TW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 Light"/>
        <a:ea typeface="新細明體"/>
        <a:cs typeface="新細明體"/>
      </a:majorFont>
      <a:minorFont>
        <a:latin typeface="Calibri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zh-TW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zh-TW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183</Words>
  <Application>Microsoft Macintosh PowerPoint</Application>
  <PresentationFormat>如螢幕大小 (4:3)</PresentationFormat>
  <Paragraphs>60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佈景主題</vt:lpstr>
      <vt:lpstr>Office 佈景主題</vt:lpstr>
      <vt:lpstr>Office 佈景主題</vt:lpstr>
      <vt:lpstr>PowerPoint 簡報</vt:lpstr>
      <vt:lpstr>PowerPoint 簡報</vt:lpstr>
      <vt:lpstr>Trigger（觸發）</vt:lpstr>
      <vt:lpstr>範例</vt:lpstr>
      <vt:lpstr>刪除 trigger</vt:lpstr>
      <vt:lpstr>PowerPoint 簡報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</dc:title>
  <dc:creator>CKK</dc:creator>
  <cp:lastModifiedBy>KoKang Chu</cp:lastModifiedBy>
  <cp:revision>169</cp:revision>
  <cp:lastPrinted>1601-01-01T00:00:00Z</cp:lastPrinted>
  <dcterms:created xsi:type="dcterms:W3CDTF">2002-09-04T07:12:39Z</dcterms:created>
  <dcterms:modified xsi:type="dcterms:W3CDTF">2018-03-11T05:31:07Z</dcterms:modified>
</cp:coreProperties>
</file>