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/>
    <p:restoredTop sz="94646"/>
  </p:normalViewPr>
  <p:slideViewPr>
    <p:cSldViewPr snapToGrid="0" snapToObjects="1">
      <p:cViewPr varScale="1">
        <p:scale>
          <a:sx n="89" d="100"/>
          <a:sy n="89" d="100"/>
        </p:scale>
        <p:origin x="18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F9B7E1-74BF-3C42-B00F-8B2587FF4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Hant" altLang="en-US" dirty="0"/>
              <a:t>儲存引擎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1D9F98-1A85-094F-9C0B-895D5D891D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Hant" altLang="en-US" dirty="0"/>
              <a:t>朱克剛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361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7E6E37-81D0-3247-A366-FD170AD1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MyISAM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8DE3BB-55E7-5C44-92D5-312658CDA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t" altLang="en-US" dirty="0"/>
              <a:t>每一個</a:t>
            </a:r>
            <a:r>
              <a:rPr kumimoji="1" lang="en-US" altLang="zh-Hant" dirty="0"/>
              <a:t> table </a:t>
            </a:r>
            <a:r>
              <a:rPr kumimoji="1" lang="zh-Hant" altLang="en-US" dirty="0"/>
              <a:t>有三個檔案</a:t>
            </a:r>
            <a:endParaRPr kumimoji="1" lang="en-US" altLang="zh-Hant" dirty="0"/>
          </a:p>
          <a:p>
            <a:pPr lvl="1"/>
            <a:r>
              <a:rPr kumimoji="1" lang="en-US" altLang="zh-TW" dirty="0"/>
              <a:t>.</a:t>
            </a:r>
            <a:r>
              <a:rPr kumimoji="1" lang="en-US" altLang="zh-TW" dirty="0" err="1"/>
              <a:t>frm</a:t>
            </a:r>
            <a:r>
              <a:rPr kumimoji="1" lang="zh-Hant" altLang="en-US" dirty="0"/>
              <a:t>：</a:t>
            </a:r>
            <a:r>
              <a:rPr kumimoji="1" lang="zh-TW" altLang="en-US" dirty="0"/>
              <a:t>儲存資料表定義</a:t>
            </a:r>
          </a:p>
          <a:p>
            <a:pPr lvl="1"/>
            <a:r>
              <a:rPr kumimoji="1" lang="en-US" altLang="zh-TW" dirty="0"/>
              <a:t>.MYD</a:t>
            </a:r>
            <a:r>
              <a:rPr kumimoji="1" lang="zh-Hant" altLang="en-US" dirty="0"/>
              <a:t>：</a:t>
            </a:r>
            <a:r>
              <a:rPr kumimoji="1" lang="zh-TW" altLang="en-US" dirty="0"/>
              <a:t>存放真正的資料</a:t>
            </a:r>
          </a:p>
          <a:p>
            <a:pPr lvl="1"/>
            <a:r>
              <a:rPr kumimoji="1" lang="en-US" altLang="zh-TW" dirty="0"/>
              <a:t>.MYI</a:t>
            </a:r>
            <a:r>
              <a:rPr kumimoji="1" lang="zh-Hant" altLang="en-US" dirty="0"/>
              <a:t>：</a:t>
            </a:r>
            <a:r>
              <a:rPr kumimoji="1" lang="zh-TW" altLang="en-US" dirty="0"/>
              <a:t>儲存索引</a:t>
            </a:r>
            <a:endParaRPr kumimoji="1" lang="en-US" altLang="zh-TW" dirty="0"/>
          </a:p>
          <a:p>
            <a:r>
              <a:rPr kumimoji="1" lang="zh-Hant" altLang="en-US" dirty="0"/>
              <a:t>不支援交易功能</a:t>
            </a:r>
            <a:endParaRPr kumimoji="1" lang="en-US" altLang="zh-Hant" dirty="0"/>
          </a:p>
          <a:p>
            <a:r>
              <a:rPr kumimoji="1" lang="zh-Hant" altLang="en-US" dirty="0"/>
              <a:t>速度快，但災難恢復差</a:t>
            </a:r>
            <a:endParaRPr kumimoji="1" lang="en-US" altLang="zh-Hant" dirty="0"/>
          </a:p>
          <a:p>
            <a:r>
              <a:rPr kumimoji="1" lang="zh-Hant" altLang="en-US" dirty="0"/>
              <a:t>寫入資料時，鎖定機制效率較差</a:t>
            </a:r>
            <a:endParaRPr kumimoji="1" lang="en-US" altLang="zh-Hant" dirty="0"/>
          </a:p>
          <a:p>
            <a:pPr lvl="1"/>
            <a:r>
              <a:rPr kumimoji="1" lang="zh-Hant" altLang="en-US" dirty="0"/>
              <a:t>一次鎖定整個資料表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818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5C78D3-5A07-9E40-8569-31B5E8A71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innodb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00FF75-DE0F-E34E-A0BA-B0EBA18F9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t" altLang="en-US" dirty="0"/>
              <a:t>每一個</a:t>
            </a:r>
            <a:r>
              <a:rPr kumimoji="1" lang="en-US" altLang="zh-Hant" dirty="0"/>
              <a:t> table </a:t>
            </a:r>
            <a:r>
              <a:rPr kumimoji="1" lang="zh-Hant" altLang="en-US" dirty="0"/>
              <a:t>有兩個檔案</a:t>
            </a:r>
            <a:endParaRPr kumimoji="1" lang="en-US" altLang="zh-Hant" dirty="0"/>
          </a:p>
          <a:p>
            <a:pPr lvl="1"/>
            <a:r>
              <a:rPr kumimoji="1" lang="en-US" altLang="zh-TW" dirty="0"/>
              <a:t>.</a:t>
            </a:r>
            <a:r>
              <a:rPr kumimoji="1" lang="en-US" altLang="zh-TW" dirty="0" err="1"/>
              <a:t>frm</a:t>
            </a:r>
            <a:r>
              <a:rPr kumimoji="1" lang="zh-Hant" altLang="en-US" dirty="0"/>
              <a:t>：</a:t>
            </a:r>
            <a:r>
              <a:rPr kumimoji="1" lang="zh-TW" altLang="en-US" dirty="0"/>
              <a:t>儲存資料表定義</a:t>
            </a:r>
          </a:p>
          <a:p>
            <a:pPr lvl="1"/>
            <a:r>
              <a:rPr kumimoji="1" lang="en-US" altLang="zh-TW" dirty="0"/>
              <a:t>.</a:t>
            </a:r>
            <a:r>
              <a:rPr kumimoji="1" lang="en-US" altLang="zh-TW" dirty="0" err="1"/>
              <a:t>ibd</a:t>
            </a:r>
            <a:r>
              <a:rPr kumimoji="1" lang="zh-Hant" altLang="en-US" dirty="0"/>
              <a:t>：</a:t>
            </a:r>
            <a:r>
              <a:rPr kumimoji="1" lang="zh-TW" altLang="en-US" dirty="0"/>
              <a:t>存放真正的資料</a:t>
            </a:r>
            <a:r>
              <a:rPr kumimoji="1" lang="zh-Hant" altLang="en-US" dirty="0"/>
              <a:t>與索引。若</a:t>
            </a:r>
            <a:r>
              <a:rPr kumimoji="1" lang="en-US" altLang="zh-Hant" dirty="0"/>
              <a:t> </a:t>
            </a:r>
            <a:r>
              <a:rPr kumimoji="1" lang="en-US" altLang="zh-Hant" dirty="0" err="1"/>
              <a:t>innodb_file_per_table</a:t>
            </a:r>
            <a:r>
              <a:rPr kumimoji="1" lang="en-US" altLang="zh-Hant" dirty="0"/>
              <a:t> = 1</a:t>
            </a:r>
            <a:r>
              <a:rPr kumimoji="1" lang="zh-Hant" altLang="en-US" dirty="0"/>
              <a:t>，表示一個表一個檔案。</a:t>
            </a:r>
            <a:endParaRPr kumimoji="1" lang="en-US" altLang="zh-Hant" dirty="0"/>
          </a:p>
          <a:p>
            <a:pPr lvl="1"/>
            <a:r>
              <a:rPr kumimoji="1" lang="en-US" altLang="zh-Hant" dirty="0"/>
              <a:t>.</a:t>
            </a:r>
            <a:r>
              <a:rPr kumimoji="1" lang="en-US" altLang="zh-Hant" dirty="0" err="1"/>
              <a:t>trg</a:t>
            </a:r>
            <a:r>
              <a:rPr kumimoji="1" lang="zh-Hant" altLang="en-US" dirty="0"/>
              <a:t>：</a:t>
            </a:r>
            <a:r>
              <a:rPr kumimoji="1" lang="en-US" altLang="zh-Hant" dirty="0"/>
              <a:t>trigger</a:t>
            </a:r>
          </a:p>
          <a:p>
            <a:pPr lvl="1"/>
            <a:r>
              <a:rPr kumimoji="1" lang="en-US" altLang="zh-Hant" dirty="0"/>
              <a:t>.</a:t>
            </a:r>
            <a:r>
              <a:rPr kumimoji="1" lang="en-US" altLang="zh-Hant" dirty="0" err="1"/>
              <a:t>ib_logfile</a:t>
            </a:r>
            <a:r>
              <a:rPr kumimoji="1" lang="en-US" altLang="zh-Hant" dirty="0"/>
              <a:t>*</a:t>
            </a:r>
            <a:r>
              <a:rPr kumimoji="1" lang="zh-Hant" altLang="en-US"/>
              <a:t>：交易記錄</a:t>
            </a:r>
            <a:endParaRPr kumimoji="1" lang="en-US" altLang="zh-Hant" dirty="0"/>
          </a:p>
          <a:p>
            <a:r>
              <a:rPr kumimoji="1" lang="zh-Hant" altLang="en-US" dirty="0"/>
              <a:t>支援交易功能</a:t>
            </a:r>
            <a:endParaRPr kumimoji="1" lang="en-US" altLang="zh-Hant" dirty="0"/>
          </a:p>
          <a:p>
            <a:r>
              <a:rPr kumimoji="1" lang="zh-Hant" altLang="en-US" dirty="0"/>
              <a:t>支援參考索引</a:t>
            </a:r>
            <a:endParaRPr kumimoji="1" lang="en-US" altLang="zh-Hant" dirty="0"/>
          </a:p>
          <a:p>
            <a:r>
              <a:rPr kumimoji="1" lang="zh-Hant" altLang="en-US" dirty="0"/>
              <a:t>在有主索引的情況下，支援</a:t>
            </a:r>
            <a:r>
              <a:rPr kumimoji="1" lang="en-US" altLang="zh-Hant" dirty="0"/>
              <a:t> row lock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368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82CFC5-5B79-164F-B02C-51C93784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memory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31B8D9-5934-604B-9B08-5300BB850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t" altLang="en-US" dirty="0"/>
              <a:t>將資料儲存在記憶體中</a:t>
            </a:r>
            <a:endParaRPr kumimoji="1" lang="en-US" altLang="zh-Hant" dirty="0"/>
          </a:p>
          <a:p>
            <a:r>
              <a:rPr kumimoji="1" lang="zh-Hant" altLang="en-US" dirty="0"/>
              <a:t>與</a:t>
            </a:r>
            <a:r>
              <a:rPr kumimoji="1" lang="en-US" altLang="zh-Hant" dirty="0"/>
              <a:t> temporary table</a:t>
            </a:r>
            <a:r>
              <a:rPr kumimoji="1" lang="zh-Hant" altLang="en-US" dirty="0"/>
              <a:t>（暫存表）不同之處為</a:t>
            </a:r>
            <a:endParaRPr kumimoji="1" lang="en-US" altLang="zh-Hant" dirty="0"/>
          </a:p>
          <a:p>
            <a:pPr lvl="1"/>
            <a:r>
              <a:rPr kumimoji="1" lang="zh-Hant" altLang="en-US" dirty="0"/>
              <a:t>暫存表本身結構的生命週期為</a:t>
            </a:r>
            <a:r>
              <a:rPr kumimoji="1" lang="en-US" altLang="zh-Hant" dirty="0"/>
              <a:t>session</a:t>
            </a:r>
            <a:r>
              <a:rPr kumimoji="1" lang="zh-Hant" altLang="en-US" dirty="0"/>
              <a:t>，連線結束後整個表就不見</a:t>
            </a:r>
            <a:endParaRPr kumimoji="1" lang="en-US" altLang="zh-Hant" dirty="0"/>
          </a:p>
          <a:p>
            <a:pPr lvl="1"/>
            <a:r>
              <a:rPr kumimoji="1" lang="en-US" altLang="zh-TW" dirty="0"/>
              <a:t>Memory</a:t>
            </a:r>
            <a:r>
              <a:rPr kumimoji="1" lang="zh-Hant" altLang="en-US" dirty="0"/>
              <a:t>僅為資料不見，但結構還是存在</a:t>
            </a:r>
            <a:endParaRPr kumimoji="1" lang="en-US" altLang="zh-Hant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833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CC6359-DA60-7E44-9925-9D7FA8D9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目前支援的儲存引擎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1DA94F4-17F8-4B49-827A-70FD17D7AF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80"/>
          <a:stretch/>
        </p:blipFill>
        <p:spPr>
          <a:xfrm>
            <a:off x="3042189" y="1709855"/>
            <a:ext cx="5683949" cy="472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8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52751A-E429-F842-92C1-A5FCED82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設定儲存引擎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66931D-E4E6-234D-93DD-47238CFE3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CREATE TABLE </a:t>
            </a:r>
            <a:r>
              <a:rPr kumimoji="1" lang="en-US" altLang="zh-TW" dirty="0" err="1"/>
              <a:t>table_name</a:t>
            </a:r>
            <a:r>
              <a:rPr kumimoji="1" lang="en-US" altLang="zh-TW" dirty="0"/>
              <a:t> (</a:t>
            </a:r>
            <a:br>
              <a:rPr kumimoji="1" lang="en-US" altLang="zh-TW" dirty="0"/>
            </a:br>
            <a:r>
              <a:rPr kumimoji="1" lang="en-US" altLang="zh-TW" dirty="0"/>
              <a:t>        field1 </a:t>
            </a:r>
            <a:r>
              <a:rPr kumimoji="1" lang="en-US" altLang="zh-TW" dirty="0" err="1"/>
              <a:t>int</a:t>
            </a:r>
            <a:r>
              <a:rPr kumimoji="1" lang="en-US" altLang="zh-TW" dirty="0"/>
              <a:t>,</a:t>
            </a:r>
            <a:br>
              <a:rPr kumimoji="1" lang="en-US" altLang="zh-TW" dirty="0"/>
            </a:br>
            <a:r>
              <a:rPr kumimoji="1" lang="en-US" altLang="zh-TW" dirty="0"/>
              <a:t>        field2 </a:t>
            </a:r>
            <a:r>
              <a:rPr kumimoji="1" lang="en-US" altLang="zh-TW" dirty="0" err="1"/>
              <a:t>int</a:t>
            </a:r>
            <a:br>
              <a:rPr kumimoji="1" lang="en-US" altLang="zh-TW" dirty="0"/>
            </a:br>
            <a:r>
              <a:rPr kumimoji="1" lang="en-US" altLang="zh-TW" dirty="0"/>
              <a:t>)</a:t>
            </a:r>
            <a:br>
              <a:rPr kumimoji="1" lang="en-US" altLang="zh-TW" dirty="0"/>
            </a:br>
            <a:r>
              <a:rPr kumimoji="1" lang="en-US" altLang="zh-TW" dirty="0"/>
              <a:t>ENGINE </a:t>
            </a:r>
            <a:r>
              <a:rPr kumimoji="1" lang="en-US" altLang="zh-TW" dirty="0" err="1">
                <a:solidFill>
                  <a:srgbClr val="FF0000"/>
                </a:solidFill>
              </a:rPr>
              <a:t>MyISAM</a:t>
            </a:r>
            <a:endParaRPr kumimoji="1" lang="en-US" altLang="zh-TW" dirty="0">
              <a:solidFill>
                <a:srgbClr val="FF0000"/>
              </a:solidFill>
            </a:endParaRPr>
          </a:p>
        </p:txBody>
      </p:sp>
      <p:sp>
        <p:nvSpPr>
          <p:cNvPr id="4" name="圓角矩形圖說文字 3">
            <a:extLst>
              <a:ext uri="{FF2B5EF4-FFF2-40B4-BE49-F238E27FC236}">
                <a16:creationId xmlns:a16="http://schemas.microsoft.com/office/drawing/2014/main" id="{EFE33CCE-D762-D944-A242-9D544487E7E6}"/>
              </a:ext>
            </a:extLst>
          </p:cNvPr>
          <p:cNvSpPr/>
          <p:nvPr/>
        </p:nvSpPr>
        <p:spPr>
          <a:xfrm>
            <a:off x="3211551" y="4215162"/>
            <a:ext cx="2196790" cy="657922"/>
          </a:xfrm>
          <a:prstGeom prst="wedgeRoundRectCallout">
            <a:avLst>
              <a:gd name="adj1" fmla="val -55276"/>
              <a:gd name="adj2" fmla="val -1135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t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在此選擇儲存方式</a:t>
            </a:r>
            <a:endParaRPr kumimoji="1"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84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C62D68-BAB8-8645-98A5-3E232B3C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儲存引擎限制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59682F-731E-A646-8233-D69102E09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t" altLang="en-US" dirty="0"/>
              <a:t>不同的儲存引擎有不同的限制，例如</a:t>
            </a:r>
            <a:r>
              <a:rPr kumimoji="1" lang="en-US" altLang="zh-Hant" dirty="0"/>
              <a:t> CSV </a:t>
            </a:r>
            <a:r>
              <a:rPr kumimoji="1" lang="zh-Hant" altLang="en-US" dirty="0"/>
              <a:t>不支援</a:t>
            </a:r>
            <a:r>
              <a:rPr kumimoji="1" lang="en-US" altLang="zh-Hant" dirty="0"/>
              <a:t> index</a:t>
            </a:r>
            <a:r>
              <a:rPr kumimoji="1" lang="zh-Hant" altLang="en-US" dirty="0"/>
              <a:t>、</a:t>
            </a:r>
            <a:r>
              <a:rPr kumimoji="1" lang="en-US" altLang="zh-Hant" dirty="0"/>
              <a:t>PK</a:t>
            </a:r>
            <a:r>
              <a:rPr kumimoji="1" lang="zh-Hant" altLang="en-US" dirty="0"/>
              <a:t>、</a:t>
            </a:r>
            <a:r>
              <a:rPr kumimoji="1" lang="en-US" altLang="zh-Hant" dirty="0"/>
              <a:t>FK</a:t>
            </a:r>
            <a:r>
              <a:rPr kumimoji="1" lang="zh-Hant" altLang="en-US" dirty="0"/>
              <a:t>，每個欄位也必須設定</a:t>
            </a:r>
            <a:r>
              <a:rPr kumimoji="1" lang="en-US" altLang="zh-Hant" dirty="0"/>
              <a:t> NOT NULL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729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要素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要素</Template>
  <TotalTime>69</TotalTime>
  <Words>231</Words>
  <Application>Microsoft Macintosh PowerPoint</Application>
  <PresentationFormat>寬螢幕</PresentationFormat>
  <Paragraphs>31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Tw Cen MT</vt:lpstr>
      <vt:lpstr>Tw Cen MT Condensed</vt:lpstr>
      <vt:lpstr>Wingdings 3</vt:lpstr>
      <vt:lpstr>要素</vt:lpstr>
      <vt:lpstr>儲存引擎</vt:lpstr>
      <vt:lpstr>MyISAM</vt:lpstr>
      <vt:lpstr>innodb</vt:lpstr>
      <vt:lpstr>memory</vt:lpstr>
      <vt:lpstr>目前支援的儲存引擎</vt:lpstr>
      <vt:lpstr>設定儲存引擎</vt:lpstr>
      <vt:lpstr>儲存引擎限制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儲存引擎</dc:title>
  <dc:creator>KoKang Chu</dc:creator>
  <cp:lastModifiedBy>KoKang Chu</cp:lastModifiedBy>
  <cp:revision>23</cp:revision>
  <dcterms:created xsi:type="dcterms:W3CDTF">2018-03-23T02:10:44Z</dcterms:created>
  <dcterms:modified xsi:type="dcterms:W3CDTF">2018-03-23T03:20:37Z</dcterms:modified>
</cp:coreProperties>
</file>