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90" r:id="rId8"/>
    <p:sldId id="263" r:id="rId9"/>
    <p:sldId id="262" r:id="rId10"/>
    <p:sldId id="28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3" r:id="rId19"/>
    <p:sldId id="272" r:id="rId20"/>
    <p:sldId id="271" r:id="rId21"/>
    <p:sldId id="273" r:id="rId22"/>
    <p:sldId id="274" r:id="rId23"/>
    <p:sldId id="287" r:id="rId24"/>
    <p:sldId id="275" r:id="rId25"/>
    <p:sldId id="288" r:id="rId26"/>
    <p:sldId id="289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3D5EE-E129-1546-905B-8F225E358225}" v="4" dt="2019-04-26T00:24:31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/>
    <p:restoredTop sz="94665"/>
  </p:normalViewPr>
  <p:slideViewPr>
    <p:cSldViewPr snapToGrid="0" snapToObjects="1">
      <p:cViewPr varScale="1">
        <p:scale>
          <a:sx n="71" d="100"/>
          <a:sy n="71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Kang Chu" userId="4c1040608517d40b" providerId="LiveId" clId="{21D3D5EE-E129-1546-905B-8F225E358225}"/>
    <pc:docChg chg="addSld modSld">
      <pc:chgData name="KoKang Chu" userId="4c1040608517d40b" providerId="LiveId" clId="{21D3D5EE-E129-1546-905B-8F225E358225}" dt="2019-04-26T00:24:58.333" v="81" actId="20577"/>
      <pc:docMkLst>
        <pc:docMk/>
      </pc:docMkLst>
      <pc:sldChg chg="addSp modSp add">
        <pc:chgData name="KoKang Chu" userId="4c1040608517d40b" providerId="LiveId" clId="{21D3D5EE-E129-1546-905B-8F225E358225}" dt="2019-04-26T00:24:58.333" v="81" actId="20577"/>
        <pc:sldMkLst>
          <pc:docMk/>
          <pc:sldMk cId="2704806965" sldId="290"/>
        </pc:sldMkLst>
        <pc:spChg chg="mod">
          <ac:chgData name="KoKang Chu" userId="4c1040608517d40b" providerId="LiveId" clId="{21D3D5EE-E129-1546-905B-8F225E358225}" dt="2019-04-26T00:22:07.215" v="11" actId="20577"/>
          <ac:spMkLst>
            <pc:docMk/>
            <pc:sldMk cId="2704806965" sldId="290"/>
            <ac:spMk id="2" creationId="{A91770AB-3697-9847-8570-A5435D6E7029}"/>
          </ac:spMkLst>
        </pc:spChg>
        <pc:spChg chg="mod">
          <ac:chgData name="KoKang Chu" userId="4c1040608517d40b" providerId="LiveId" clId="{21D3D5EE-E129-1546-905B-8F225E358225}" dt="2019-04-26T00:23:45.515" v="30" actId="20577"/>
          <ac:spMkLst>
            <pc:docMk/>
            <pc:sldMk cId="2704806965" sldId="290"/>
            <ac:spMk id="3" creationId="{9B44CFC8-C10A-674F-89DF-87BDBA76F4CA}"/>
          </ac:spMkLst>
        </pc:spChg>
        <pc:spChg chg="add mod">
          <ac:chgData name="KoKang Chu" userId="4c1040608517d40b" providerId="LiveId" clId="{21D3D5EE-E129-1546-905B-8F225E358225}" dt="2019-04-26T00:24:53.584" v="75" actId="20577"/>
          <ac:spMkLst>
            <pc:docMk/>
            <pc:sldMk cId="2704806965" sldId="290"/>
            <ac:spMk id="7" creationId="{2E89C98C-4186-4B47-A028-6149C6A1F075}"/>
          </ac:spMkLst>
        </pc:spChg>
        <pc:spChg chg="add mod">
          <ac:chgData name="KoKang Chu" userId="4c1040608517d40b" providerId="LiveId" clId="{21D3D5EE-E129-1546-905B-8F225E358225}" dt="2019-04-26T00:24:58.333" v="81" actId="20577"/>
          <ac:spMkLst>
            <pc:docMk/>
            <pc:sldMk cId="2704806965" sldId="290"/>
            <ac:spMk id="8" creationId="{E4AD6664-556F-984B-8206-D752358449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136EC-6FA8-A845-AEBB-F94EDED4A7D0}" type="datetimeFigureOut">
              <a:rPr kumimoji="1" lang="zh-TW" altLang="en-US" smtClean="0"/>
              <a:pPr/>
              <a:t>2019/4/27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39579-0F6A-4448-99B3-2E76B7B4DAC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0092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39579-0F6A-4448-99B3-2E76B7B4DAC1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6341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775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SQL Command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</p:spTree>
    <p:extLst>
      <p:ext uri="{BB962C8B-B14F-4D97-AF65-F5344CB8AC3E}">
        <p14:creationId xmlns:p14="http://schemas.microsoft.com/office/powerpoint/2010/main" xmlns="" val="212615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E2FDD7-B2BD-9C4E-916C-AE580067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MYSQL</a:t>
            </a:r>
            <a:r>
              <a:rPr kumimoji="1" lang="zh-Hant" altLang="en-US" dirty="0"/>
              <a:t>按照中文筆畫數排序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9371520-5CE9-B345-BE42-D042D718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0432FF"/>
                </a:solidFill>
              </a:rPr>
              <a:t>MySQL</a:t>
            </a:r>
            <a:r>
              <a:rPr kumimoji="1" lang="zh-Hant" altLang="en-US" dirty="0">
                <a:solidFill>
                  <a:srgbClr val="0432FF"/>
                </a:solidFill>
              </a:rPr>
              <a:t>預設編碼為</a:t>
            </a:r>
            <a:r>
              <a:rPr kumimoji="1" lang="en-US" altLang="zh-Hant" dirty="0">
                <a:solidFill>
                  <a:srgbClr val="0432FF"/>
                </a:solidFill>
              </a:rPr>
              <a:t>utf8</a:t>
            </a:r>
            <a:r>
              <a:rPr kumimoji="1" lang="zh-Hant" altLang="en-US" dirty="0">
                <a:solidFill>
                  <a:srgbClr val="0432FF"/>
                </a:solidFill>
              </a:rPr>
              <a:t>，若要按照中文筆畫數排序，轉成</a:t>
            </a:r>
            <a:r>
              <a:rPr kumimoji="1" lang="en-US" altLang="zh-Hant" dirty="0">
                <a:solidFill>
                  <a:srgbClr val="0432FF"/>
                </a:solidFill>
              </a:rPr>
              <a:t>big5</a:t>
            </a:r>
            <a:r>
              <a:rPr kumimoji="1" lang="zh-Hant" altLang="en-US" dirty="0">
                <a:solidFill>
                  <a:srgbClr val="0432FF"/>
                </a:solidFill>
              </a:rPr>
              <a:t>再排即可</a:t>
            </a:r>
            <a:endParaRPr kumimoji="1" lang="zh-TW" altLang="en-US" dirty="0">
              <a:solidFill>
                <a:srgbClr val="0432FF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CBC1E43-8F72-A54E-ADFB-E169F92A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90E0CFF-7C29-B745-9181-6C19CFBE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2207166-8FBF-B240-A90D-2FDBF0C5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63F82AC-53FF-3B44-966D-33218A2FE4BE}"/>
              </a:ext>
            </a:extLst>
          </p:cNvPr>
          <p:cNvSpPr/>
          <p:nvPr/>
        </p:nvSpPr>
        <p:spPr>
          <a:xfrm>
            <a:off x="2014150" y="3142905"/>
            <a:ext cx="52763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select * </a:t>
            </a:r>
            <a:endParaRPr lang="en-US" altLang="zh-TW" sz="2800" dirty="0"/>
          </a:p>
          <a:p>
            <a:r>
              <a:rPr lang="zh-TW" altLang="en-US" sz="2800" dirty="0"/>
              <a:t>from userinfo </a:t>
            </a:r>
            <a:endParaRPr lang="en-US" altLang="zh-TW" sz="2800" dirty="0"/>
          </a:p>
          <a:p>
            <a:r>
              <a:rPr lang="zh-TW" altLang="en-US" sz="2800" dirty="0"/>
              <a:t>order by convert(cname using big5)</a:t>
            </a:r>
          </a:p>
        </p:txBody>
      </p:sp>
    </p:spTree>
    <p:extLst>
      <p:ext uri="{BB962C8B-B14F-4D97-AF65-F5344CB8AC3E}">
        <p14:creationId xmlns:p14="http://schemas.microsoft.com/office/powerpoint/2010/main" xmlns="" val="82354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IS NULL</a:t>
            </a:r>
            <a:r>
              <a:rPr kumimoji="1" lang="zh-TW" altLang="en-US" dirty="0"/>
              <a:t>、</a:t>
            </a:r>
            <a:r>
              <a:rPr kumimoji="1" lang="en-US" altLang="zh-TW" dirty="0"/>
              <a:t>IS NOT NULL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列出使用者姓名為輸入的資料</a:t>
            </a:r>
            <a:endParaRPr lang="en-US" altLang="zh-TW" sz="2800" dirty="0">
              <a:solidFill>
                <a:srgbClr val="3366FF"/>
              </a:solidFill>
            </a:endParaRPr>
          </a:p>
          <a:p>
            <a:endParaRPr kumimoji="1" lang="zh-TW" altLang="en-US" sz="28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80909" y="2657085"/>
            <a:ext cx="56026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SELECT * 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userinfo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WHERE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 IS NULL OR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 = ''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20552" y="4299433"/>
            <a:ext cx="38225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7030A0"/>
                </a:solidFill>
              </a:rPr>
              <a:t>在</a:t>
            </a:r>
            <a:r>
              <a:rPr kumimoji="1" lang="en-US" altLang="zh-TW" dirty="0">
                <a:solidFill>
                  <a:srgbClr val="7030A0"/>
                </a:solidFill>
              </a:rPr>
              <a:t> MS-SQL </a:t>
            </a:r>
            <a:r>
              <a:rPr kumimoji="1" lang="zh-TW" altLang="en-US" dirty="0">
                <a:solidFill>
                  <a:srgbClr val="7030A0"/>
                </a:solidFill>
              </a:rPr>
              <a:t>中，空字串不會轉成</a:t>
            </a:r>
            <a:r>
              <a:rPr kumimoji="1" lang="en-US" altLang="zh-TW" dirty="0">
                <a:solidFill>
                  <a:srgbClr val="7030A0"/>
                </a:solidFill>
              </a:rPr>
              <a:t>NULL</a:t>
            </a:r>
            <a:endParaRPr kumimoji="1" lang="zh-TW" altLang="en-US" dirty="0">
              <a:solidFill>
                <a:srgbClr val="7030A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727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ORACLE</a:t>
            </a:r>
            <a:r>
              <a:rPr kumimoji="1" lang="zh-TW" altLang="en-US" dirty="0"/>
              <a:t>沒有空字串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Oracle </a:t>
            </a:r>
            <a:r>
              <a:rPr lang="zh-TW" altLang="en-US" sz="2800" dirty="0"/>
              <a:t>沒有空字串</a:t>
            </a:r>
          </a:p>
          <a:p>
            <a:pPr lvl="1"/>
            <a:r>
              <a:rPr lang="en-US" altLang="zh-TW" sz="2400" dirty="0"/>
              <a:t>Oracle</a:t>
            </a:r>
            <a:r>
              <a:rPr lang="zh-TW" altLang="en-US" sz="2400" dirty="0"/>
              <a:t>會將空字串內容自動轉換成 </a:t>
            </a:r>
            <a:r>
              <a:rPr lang="en-US" altLang="zh-TW" sz="2400" dirty="0"/>
              <a:t>NULL</a:t>
            </a:r>
          </a:p>
          <a:p>
            <a:endParaRPr kumimoji="1" lang="zh-TW" altLang="en-US" sz="2800" dirty="0"/>
          </a:p>
        </p:txBody>
      </p:sp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479550"/>
              </p:ext>
            </p:extLst>
          </p:nvPr>
        </p:nvGraphicFramePr>
        <p:xfrm>
          <a:off x="822959" y="3781532"/>
          <a:ext cx="2592388" cy="1051560"/>
        </p:xfrm>
        <a:graphic>
          <a:graphicData uri="http://schemas.openxmlformats.org/drawingml/2006/table">
            <a:tbl>
              <a:tblPr/>
              <a:tblGrid>
                <a:gridCol w="12969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UID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&lt;NULL&gt;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1" lang="zh-TW" altLang="zh-TW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AutoShape 20"/>
          <p:cNvSpPr>
            <a:spLocks noChangeArrowheads="1"/>
          </p:cNvSpPr>
          <p:nvPr/>
        </p:nvSpPr>
        <p:spPr bwMode="auto">
          <a:xfrm>
            <a:off x="3775709" y="4049819"/>
            <a:ext cx="1049338" cy="450850"/>
          </a:xfrm>
          <a:prstGeom prst="wedgeRoundRectCallout">
            <a:avLst>
              <a:gd name="adj1" fmla="val -95514"/>
              <a:gd name="adj2" fmla="val 19977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dirty="0"/>
              <a:t>填 </a:t>
            </a:r>
            <a:r>
              <a:rPr lang="en-US" altLang="zh-TW" dirty="0"/>
              <a:t>NULL</a:t>
            </a:r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3632041" y="4976148"/>
            <a:ext cx="1193006" cy="417466"/>
          </a:xfrm>
          <a:prstGeom prst="wedgeRoundRectCallout">
            <a:avLst>
              <a:gd name="adj1" fmla="val -88583"/>
              <a:gd name="adj2" fmla="val -123954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dirty="0"/>
              <a:t>填空字串</a:t>
            </a: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5066648" y="3233758"/>
            <a:ext cx="206338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432FF"/>
                </a:solidFill>
              </a:rPr>
              <a:t>SELECT *</a:t>
            </a:r>
          </a:p>
          <a:p>
            <a:r>
              <a:rPr lang="en-US" altLang="zh-TW" sz="2000" dirty="0">
                <a:solidFill>
                  <a:srgbClr val="0432FF"/>
                </a:solidFill>
              </a:rPr>
              <a:t>FROM table</a:t>
            </a:r>
          </a:p>
          <a:p>
            <a:r>
              <a:rPr lang="en-US" altLang="zh-TW" sz="2000" dirty="0">
                <a:solidFill>
                  <a:srgbClr val="0432FF"/>
                </a:solidFill>
              </a:rPr>
              <a:t>WHERE </a:t>
            </a:r>
            <a:r>
              <a:rPr lang="en-US" altLang="zh-TW" sz="2000" dirty="0" err="1">
                <a:solidFill>
                  <a:srgbClr val="0432FF"/>
                </a:solidFill>
              </a:rPr>
              <a:t>cname</a:t>
            </a:r>
            <a:r>
              <a:rPr lang="en-US" altLang="zh-TW" sz="2000" dirty="0">
                <a:solidFill>
                  <a:srgbClr val="0432FF"/>
                </a:solidFill>
              </a:rPr>
              <a:t> = </a:t>
            </a:r>
            <a:r>
              <a:rPr lang="en-US" altLang="zh-TW" sz="2000" dirty="0">
                <a:solidFill>
                  <a:srgbClr val="0432FF"/>
                </a:solidFill>
                <a:latin typeface="Arial" charset="0"/>
              </a:rPr>
              <a:t>''</a:t>
            </a:r>
            <a:endParaRPr lang="en-US" altLang="zh-TW" sz="2000" dirty="0">
              <a:solidFill>
                <a:srgbClr val="0432FF"/>
              </a:solidFill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5434843" y="4703031"/>
            <a:ext cx="28110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MS-SQL </a:t>
            </a:r>
            <a:r>
              <a:rPr lang="zh-TW" altLang="en-US" dirty="0">
                <a:solidFill>
                  <a:srgbClr val="FF0000"/>
                </a:solidFill>
              </a:rPr>
              <a:t>會顯示 </a:t>
            </a:r>
            <a:r>
              <a:rPr lang="en-US" altLang="zh-TW" dirty="0">
                <a:solidFill>
                  <a:srgbClr val="FF0000"/>
                </a:solidFill>
              </a:rPr>
              <a:t>102 </a:t>
            </a:r>
            <a:r>
              <a:rPr lang="zh-TW" altLang="en-US" dirty="0">
                <a:solidFill>
                  <a:srgbClr val="FF0000"/>
                </a:solidFill>
              </a:rPr>
              <a:t>那一筆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Oracle </a:t>
            </a:r>
            <a:r>
              <a:rPr lang="zh-TW" altLang="en-US" dirty="0">
                <a:solidFill>
                  <a:srgbClr val="FF0000"/>
                </a:solidFill>
              </a:rPr>
              <a:t>則查無資料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86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函數</a:t>
            </a:r>
            <a:r>
              <a:rPr kumimoji="1" lang="en-US" altLang="zh-TW" dirty="0"/>
              <a:t> count()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列出</a:t>
            </a:r>
            <a:r>
              <a:rPr lang="en-US" altLang="zh-TW" sz="2800" dirty="0" err="1">
                <a:solidFill>
                  <a:srgbClr val="3366FF"/>
                </a:solidFill>
              </a:rPr>
              <a:t>UserInfo</a:t>
            </a:r>
            <a:r>
              <a:rPr lang="zh-TW" altLang="en-US" sz="2800" dirty="0">
                <a:solidFill>
                  <a:srgbClr val="3366FF"/>
                </a:solidFill>
              </a:rPr>
              <a:t>資料表中有多少筆資料</a:t>
            </a:r>
            <a:endParaRPr lang="en-US" altLang="zh-TW" sz="2800" dirty="0">
              <a:solidFill>
                <a:srgbClr val="3366FF"/>
              </a:solidFill>
            </a:endParaRPr>
          </a:p>
          <a:p>
            <a:endParaRPr kumimoji="1" lang="zh-TW" altLang="en-US" sz="28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80909" y="2657085"/>
            <a:ext cx="26253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SELECT count(*) 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userinfo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76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關連線處理</a:t>
            </a:r>
            <a:r>
              <a:rPr kumimoji="1" lang="en-US" altLang="zh-TW" dirty="0"/>
              <a:t> - JOIN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四種類型</a:t>
            </a:r>
            <a:endParaRPr kumimoji="1" lang="en-US" altLang="zh-TW" sz="2800" dirty="0"/>
          </a:p>
          <a:p>
            <a:pPr lvl="1"/>
            <a:r>
              <a:rPr kumimoji="1" lang="en-US" altLang="zh-TW" sz="2400" dirty="0"/>
              <a:t>INNER JOIN</a:t>
            </a:r>
          </a:p>
          <a:p>
            <a:pPr lvl="2"/>
            <a:r>
              <a:rPr kumimoji="1" lang="zh-TW" altLang="en-US" sz="2000" dirty="0"/>
              <a:t>關連線左右兩邊均有資料</a:t>
            </a:r>
            <a:endParaRPr kumimoji="1" lang="en-US" altLang="zh-TW" sz="2000" dirty="0"/>
          </a:p>
          <a:p>
            <a:pPr lvl="1"/>
            <a:r>
              <a:rPr kumimoji="1" lang="en-US" altLang="zh-TW" sz="2400" dirty="0"/>
              <a:t>LEFT OUTER JOIN</a:t>
            </a:r>
          </a:p>
          <a:p>
            <a:pPr lvl="2"/>
            <a:r>
              <a:rPr kumimoji="1" lang="zh-TW" altLang="en-US" sz="2000" dirty="0"/>
              <a:t>關連線左側資料較多</a:t>
            </a:r>
            <a:endParaRPr kumimoji="1" lang="en-US" altLang="zh-TW" sz="2000" dirty="0"/>
          </a:p>
          <a:p>
            <a:pPr lvl="1"/>
            <a:r>
              <a:rPr kumimoji="1" lang="en-US" altLang="zh-TW" sz="2400" dirty="0"/>
              <a:t>RIGHT OUTER JOIN</a:t>
            </a:r>
          </a:p>
          <a:p>
            <a:pPr lvl="2"/>
            <a:r>
              <a:rPr kumimoji="1" lang="zh-TW" altLang="en-US" sz="2000" dirty="0"/>
              <a:t>關連線右側資料較多</a:t>
            </a:r>
            <a:endParaRPr kumimoji="1" lang="en-US" altLang="zh-TW" sz="2000" dirty="0"/>
          </a:p>
          <a:p>
            <a:pPr lvl="1"/>
            <a:r>
              <a:rPr kumimoji="1" lang="en-US" altLang="zh-TW" sz="2400" dirty="0"/>
              <a:t>CROSS JOIN</a:t>
            </a:r>
          </a:p>
          <a:p>
            <a:pPr lvl="2"/>
            <a:r>
              <a:rPr kumimoji="1" lang="zh-TW" altLang="en-US" sz="2000" dirty="0"/>
              <a:t>未設定關連而形成交叉對應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671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INNER JOIN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列出身份證字號、姓名、住址、電話</a:t>
            </a:r>
            <a:endParaRPr kumimoji="1" lang="zh-TW" altLang="en-US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11413" y="2325688"/>
            <a:ext cx="378020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SELECT 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userinfo.uid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address,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tel</a:t>
            </a:r>
            <a:endParaRPr lang="en-US" altLang="zh-TW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FROM 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userinfo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 live, house, phone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WHERE 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userinfo.uid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live.uid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AND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live.hid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house.hid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AND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house.hid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phone.hid</a:t>
            </a:r>
            <a:endParaRPr lang="en-US" altLang="zh-TW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134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OUTER JOIN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列出身份證字號、姓名、住址、電話</a:t>
            </a:r>
            <a:endParaRPr kumimoji="1" lang="zh-TW" altLang="en-US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11413" y="2325688"/>
            <a:ext cx="40927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SELECT 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userinfo.uid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address,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tel</a:t>
            </a:r>
            <a:endParaRPr lang="en-US" altLang="zh-TW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FROM 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userinfo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LEFT JOIN live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	ON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userinfo.uid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live.uid</a:t>
            </a:r>
            <a:endParaRPr lang="en-US" altLang="zh-TW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LEFT JOIN house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	ON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live.hid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house.hid</a:t>
            </a:r>
            <a:endParaRPr lang="en-US" altLang="zh-TW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LEFT JOIN phone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	ON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house.hid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phone.hid</a:t>
            </a:r>
            <a:endParaRPr lang="en-US" altLang="zh-TW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789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別名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列出身份證字號、姓名、住址、電話</a:t>
            </a:r>
            <a:endParaRPr kumimoji="1" lang="zh-TW" altLang="en-US" sz="2800" dirty="0"/>
          </a:p>
          <a:p>
            <a:endParaRPr kumimoji="1" lang="zh-TW" altLang="en-US" sz="28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06927" y="2487732"/>
            <a:ext cx="621644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SELECT 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a.uid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 "</a:t>
            </a:r>
            <a:r>
              <a:rPr lang="zh-TW" alt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身份證字號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"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 "</a:t>
            </a:r>
            <a:r>
              <a:rPr lang="zh-TW" alt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姓名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"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address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 "</a:t>
            </a:r>
            <a:r>
              <a:rPr lang="zh-TW" alt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住址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"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tel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 "</a:t>
            </a:r>
            <a:r>
              <a:rPr lang="zh-TW" alt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電話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"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FROM 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userinfo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000" dirty="0">
                <a:solidFill>
                  <a:srgbClr val="CC3399"/>
                </a:solidFill>
                <a:latin typeface="Arial" charset="0"/>
                <a:ea typeface="Arial" charset="0"/>
                <a:cs typeface="Arial" charset="0"/>
              </a:rPr>
              <a:t>AS a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 live </a:t>
            </a:r>
            <a:r>
              <a:rPr lang="en-US" altLang="zh-TW" sz="2000" dirty="0">
                <a:solidFill>
                  <a:srgbClr val="CC3399"/>
                </a:solidFill>
                <a:latin typeface="Arial" charset="0"/>
                <a:ea typeface="Arial" charset="0"/>
                <a:cs typeface="Arial" charset="0"/>
              </a:rPr>
              <a:t>AS b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 house </a:t>
            </a:r>
            <a:r>
              <a:rPr lang="en-US" altLang="zh-TW" sz="2000" dirty="0">
                <a:solidFill>
                  <a:srgbClr val="CC3399"/>
                </a:solidFill>
                <a:latin typeface="Arial" charset="0"/>
                <a:ea typeface="Arial" charset="0"/>
                <a:cs typeface="Arial" charset="0"/>
              </a:rPr>
              <a:t>AS c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 phone </a:t>
            </a:r>
            <a:r>
              <a:rPr lang="en-US" altLang="zh-TW" sz="2000" dirty="0">
                <a:solidFill>
                  <a:srgbClr val="CC3399"/>
                </a:solidFill>
                <a:latin typeface="Arial" charset="0"/>
                <a:ea typeface="Arial" charset="0"/>
                <a:cs typeface="Arial" charset="0"/>
              </a:rPr>
              <a:t>AS d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WHERE 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a.uid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b.uid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AND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b.hid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c.hid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AND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c.hid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d.hid</a:t>
            </a:r>
            <a:endParaRPr lang="en-US" altLang="zh-TW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ORDER BY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a.uid</a:t>
            </a:r>
            <a:endParaRPr lang="en-US" altLang="zh-TW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679904" y="2819164"/>
            <a:ext cx="367188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TW" dirty="0">
                <a:solidFill>
                  <a:srgbClr val="990099"/>
                </a:solidFill>
              </a:rPr>
              <a:t>AS </a:t>
            </a:r>
            <a:r>
              <a:rPr lang="zh-TW" altLang="en-US" dirty="0">
                <a:solidFill>
                  <a:srgbClr val="990099"/>
                </a:solidFill>
              </a:rPr>
              <a:t>可省略</a:t>
            </a:r>
            <a:r>
              <a:rPr lang="en-US" altLang="zh-TW" dirty="0">
                <a:solidFill>
                  <a:srgbClr val="990099"/>
                </a:solidFill>
              </a:rPr>
              <a:t>. </a:t>
            </a:r>
            <a:r>
              <a:rPr lang="zh-TW" altLang="en-US" dirty="0">
                <a:solidFill>
                  <a:srgbClr val="990099"/>
                </a:solidFill>
              </a:rPr>
              <a:t>別名除了單一一個純英文字外</a:t>
            </a:r>
            <a:r>
              <a:rPr lang="en-US" altLang="zh-TW" dirty="0">
                <a:solidFill>
                  <a:srgbClr val="990099"/>
                </a:solidFill>
              </a:rPr>
              <a:t>, </a:t>
            </a:r>
            <a:r>
              <a:rPr lang="zh-TW" altLang="en-US" dirty="0">
                <a:solidFill>
                  <a:srgbClr val="990099"/>
                </a:solidFill>
              </a:rPr>
              <a:t>前後必須以雙引號夾住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797952" y="5175369"/>
            <a:ext cx="22653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90099"/>
                </a:solidFill>
              </a:rPr>
              <a:t>Oracle </a:t>
            </a:r>
            <a:r>
              <a:rPr lang="zh-TW" altLang="en-US">
                <a:solidFill>
                  <a:srgbClr val="990099"/>
                </a:solidFill>
              </a:rPr>
              <a:t>不可打 </a:t>
            </a:r>
            <a:r>
              <a:rPr lang="en-US" altLang="zh-TW">
                <a:solidFill>
                  <a:srgbClr val="990099"/>
                </a:solidFill>
              </a:rPr>
              <a:t>AS</a:t>
            </a:r>
          </a:p>
          <a:p>
            <a:r>
              <a:rPr lang="en-US" altLang="zh-TW">
                <a:solidFill>
                  <a:srgbClr val="990099"/>
                </a:solidFill>
              </a:rPr>
              <a:t>MS-SQL </a:t>
            </a:r>
            <a:r>
              <a:rPr lang="zh-TW" altLang="en-US">
                <a:solidFill>
                  <a:srgbClr val="990099"/>
                </a:solidFill>
              </a:rPr>
              <a:t>必須打 </a:t>
            </a:r>
            <a:r>
              <a:rPr lang="en-US" altLang="zh-TW">
                <a:solidFill>
                  <a:srgbClr val="990099"/>
                </a:solidFill>
              </a:rPr>
              <a:t>AS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183038" y="4722471"/>
            <a:ext cx="2543478" cy="524336"/>
          </a:xfrm>
          <a:prstGeom prst="line">
            <a:avLst/>
          </a:prstGeom>
          <a:noFill/>
          <a:ln w="9525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335116" y="4722471"/>
            <a:ext cx="1535861" cy="452898"/>
          </a:xfrm>
          <a:prstGeom prst="line">
            <a:avLst/>
          </a:prstGeom>
          <a:noFill/>
          <a:ln w="9525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5726515" y="4722471"/>
            <a:ext cx="288925" cy="381461"/>
          </a:xfrm>
          <a:prstGeom prst="line">
            <a:avLst/>
          </a:prstGeom>
          <a:noFill/>
          <a:ln w="9525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6518677" y="4722471"/>
            <a:ext cx="504378" cy="381461"/>
          </a:xfrm>
          <a:prstGeom prst="line">
            <a:avLst/>
          </a:prstGeom>
          <a:noFill/>
          <a:ln w="9525">
            <a:solidFill>
              <a:srgbClr val="CC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964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別名</a:t>
            </a:r>
            <a:r>
              <a:rPr kumimoji="1" lang="en-US" altLang="zh-TW" dirty="0"/>
              <a:t> - MySQL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列出身份證字號、姓名、住址、電話</a:t>
            </a:r>
            <a:endParaRPr kumimoji="1" lang="zh-TW" altLang="en-US" sz="2800" dirty="0"/>
          </a:p>
          <a:p>
            <a:endParaRPr kumimoji="1" lang="zh-TW" altLang="en-US" sz="28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06927" y="2487732"/>
            <a:ext cx="621644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SELECT 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a.uid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 '</a:t>
            </a:r>
            <a:r>
              <a:rPr lang="zh-TW" alt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身份證字號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'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 '</a:t>
            </a:r>
            <a:r>
              <a:rPr lang="zh-TW" alt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姓名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'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address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 '</a:t>
            </a:r>
            <a:r>
              <a:rPr lang="zh-TW" alt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住址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'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tel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 '</a:t>
            </a:r>
            <a:r>
              <a:rPr lang="zh-TW" alt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電話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'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FROM 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userinfo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000" dirty="0">
                <a:solidFill>
                  <a:srgbClr val="CC3399"/>
                </a:solidFill>
                <a:latin typeface="Arial" charset="0"/>
                <a:ea typeface="Arial" charset="0"/>
                <a:cs typeface="Arial" charset="0"/>
              </a:rPr>
              <a:t>AS a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 live </a:t>
            </a:r>
            <a:r>
              <a:rPr lang="en-US" altLang="zh-TW" sz="2000" dirty="0">
                <a:solidFill>
                  <a:srgbClr val="CC3399"/>
                </a:solidFill>
                <a:latin typeface="Arial" charset="0"/>
                <a:ea typeface="Arial" charset="0"/>
                <a:cs typeface="Arial" charset="0"/>
              </a:rPr>
              <a:t>AS b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 house </a:t>
            </a:r>
            <a:r>
              <a:rPr lang="en-US" altLang="zh-TW" sz="2000" dirty="0">
                <a:solidFill>
                  <a:srgbClr val="CC3399"/>
                </a:solidFill>
                <a:latin typeface="Arial" charset="0"/>
                <a:ea typeface="Arial" charset="0"/>
                <a:cs typeface="Arial" charset="0"/>
              </a:rPr>
              <a:t>AS c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 phone </a:t>
            </a:r>
            <a:r>
              <a:rPr lang="en-US" altLang="zh-TW" sz="2000" dirty="0">
                <a:solidFill>
                  <a:srgbClr val="CC3399"/>
                </a:solidFill>
                <a:latin typeface="Arial" charset="0"/>
                <a:ea typeface="Arial" charset="0"/>
                <a:cs typeface="Arial" charset="0"/>
              </a:rPr>
              <a:t>AS d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WHERE 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a.uid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b.uid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AND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b.hid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c.hid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AND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c.hid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d.hid</a:t>
            </a:r>
            <a:endParaRPr lang="en-US" altLang="zh-TW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ORDER BY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a.uid</a:t>
            </a:r>
            <a:endParaRPr lang="en-US" altLang="zh-TW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6978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群組</a:t>
            </a:r>
            <a:r>
              <a:rPr kumimoji="1" lang="en-US" altLang="zh-TW" dirty="0"/>
              <a:t> GROUP BY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列出每支電話的總費用</a:t>
            </a:r>
          </a:p>
          <a:p>
            <a:endParaRPr kumimoji="1" lang="zh-TW" altLang="en-US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73122" y="2657085"/>
            <a:ext cx="44640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SELECT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tel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, sum(fee)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bill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GROUP BY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tel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647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592"/>
            <a:ext cx="9144000" cy="552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7881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不重複資料</a:t>
            </a:r>
            <a:r>
              <a:rPr kumimoji="1" lang="en-US" altLang="zh-TW" dirty="0"/>
              <a:t> DISTINCT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>
                <a:solidFill>
                  <a:srgbClr val="0432FF"/>
                </a:solidFill>
              </a:rPr>
              <a:t>列出所有的姓氏</a:t>
            </a:r>
            <a:endParaRPr kumimoji="1" lang="en-US" altLang="zh-TW" sz="2800" dirty="0">
              <a:solidFill>
                <a:srgbClr val="0432FF"/>
              </a:solidFill>
            </a:endParaRPr>
          </a:p>
          <a:p>
            <a:endParaRPr kumimoji="1" lang="en-US" altLang="zh-TW" sz="2800" dirty="0">
              <a:solidFill>
                <a:srgbClr val="0432FF"/>
              </a:solidFill>
            </a:endParaRPr>
          </a:p>
          <a:p>
            <a:endParaRPr kumimoji="1" lang="en-US" altLang="zh-TW" sz="2800" dirty="0">
              <a:solidFill>
                <a:srgbClr val="0432FF"/>
              </a:solidFill>
            </a:endParaRPr>
          </a:p>
          <a:p>
            <a:r>
              <a:rPr kumimoji="1" lang="zh-TW" altLang="en-US" sz="2800" dirty="0">
                <a:solidFill>
                  <a:srgbClr val="0432FF"/>
                </a:solidFill>
              </a:rPr>
              <a:t>列出每個姓氏有幾筆資料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680218" y="2611216"/>
            <a:ext cx="41364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SELECT DISTINCT left(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 1) 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userinfo</a:t>
            </a:r>
            <a:endParaRPr lang="en-US" altLang="zh-TW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853067" y="3135746"/>
            <a:ext cx="3641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C3399"/>
                </a:solidFill>
              </a:rPr>
              <a:t>補充 </a:t>
            </a:r>
            <a:r>
              <a:rPr lang="en-US" altLang="zh-TW" dirty="0">
                <a:solidFill>
                  <a:srgbClr val="CC3399"/>
                </a:solidFill>
              </a:rPr>
              <a:t>left(), right(), substring()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80218" y="4253767"/>
            <a:ext cx="47293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SELECT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lastname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 count(*) AS n 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FROM (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SELECT left(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, 1) as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lastname</a:t>
            </a:r>
            <a:endParaRPr lang="en-US" altLang="zh-TW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	FROM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userinfo</a:t>
            </a:r>
            <a:endParaRPr lang="en-US" altLang="zh-TW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TW" sz="2000">
                <a:latin typeface="Arial" charset="0"/>
                <a:ea typeface="Arial" charset="0"/>
                <a:cs typeface="Arial" charset="0"/>
              </a:rPr>
              <a:t>) AS </a:t>
            </a:r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a</a:t>
            </a:r>
          </a:p>
          <a:p>
            <a:r>
              <a:rPr lang="en-US" altLang="zh-TW" sz="2000" dirty="0">
                <a:latin typeface="Arial" charset="0"/>
                <a:ea typeface="Arial" charset="0"/>
                <a:cs typeface="Arial" charset="0"/>
              </a:rPr>
              <a:t>GROUP BY </a:t>
            </a:r>
            <a:r>
              <a:rPr lang="en-US" altLang="zh-TW" sz="2000" dirty="0" err="1">
                <a:latin typeface="Arial" charset="0"/>
                <a:ea typeface="Arial" charset="0"/>
                <a:cs typeface="Arial" charset="0"/>
              </a:rPr>
              <a:t>lastname</a:t>
            </a:r>
            <a:endParaRPr lang="en-US" altLang="zh-TW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246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GROUP BY </a:t>
            </a:r>
            <a:r>
              <a:rPr kumimoji="1" lang="zh-TW" altLang="en-US" dirty="0"/>
              <a:t>陷阱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列出每支電話哪一個月電話費最高</a:t>
            </a:r>
          </a:p>
          <a:p>
            <a:endParaRPr kumimoji="1" lang="zh-TW" altLang="en-US" sz="28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19374" y="2657085"/>
            <a:ext cx="36849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SELECT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tel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, max(fee),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dd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bill 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GROUP BY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tel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dd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90979" y="3965787"/>
            <a:ext cx="30788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7030A0"/>
                </a:solidFill>
              </a:rPr>
              <a:t>如果有兩個月的電話費都同樣是最高時，查詢結果便會錯誤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6060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正解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列出每支電話哪一個月電話費最高</a:t>
            </a:r>
          </a:p>
          <a:p>
            <a:endParaRPr kumimoji="1" lang="zh-TW" altLang="en-US" sz="28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681183" y="2532592"/>
            <a:ext cx="472821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SELECT </a:t>
            </a:r>
            <a:r>
              <a:rPr lang="en-US" altLang="zh-TW" sz="2400" dirty="0" err="1"/>
              <a:t>a.tel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max_fee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dd</a:t>
            </a:r>
            <a:endParaRPr lang="en-US" altLang="zh-TW" sz="2400" dirty="0"/>
          </a:p>
          <a:p>
            <a:r>
              <a:rPr lang="en-US" altLang="zh-TW" sz="2400" dirty="0"/>
              <a:t>FROM (</a:t>
            </a:r>
          </a:p>
          <a:p>
            <a:r>
              <a:rPr lang="en-US" altLang="zh-TW" sz="2400" dirty="0">
                <a:solidFill>
                  <a:srgbClr val="CC3399"/>
                </a:solidFill>
              </a:rPr>
              <a:t>	SELECT </a:t>
            </a:r>
            <a:r>
              <a:rPr lang="en-US" altLang="zh-TW" sz="2400" dirty="0" err="1">
                <a:solidFill>
                  <a:srgbClr val="CC3399"/>
                </a:solidFill>
              </a:rPr>
              <a:t>tel</a:t>
            </a:r>
            <a:r>
              <a:rPr lang="en-US" altLang="zh-TW" sz="2400" dirty="0">
                <a:solidFill>
                  <a:srgbClr val="CC3399"/>
                </a:solidFill>
              </a:rPr>
              <a:t>, max(fee) AS </a:t>
            </a:r>
            <a:r>
              <a:rPr lang="en-US" altLang="zh-TW" sz="2400" b="1" dirty="0" err="1">
                <a:solidFill>
                  <a:srgbClr val="92D050"/>
                </a:solidFill>
              </a:rPr>
              <a:t>max_fee</a:t>
            </a:r>
            <a:endParaRPr lang="en-US" altLang="zh-TW" sz="2400" b="1" dirty="0">
              <a:solidFill>
                <a:srgbClr val="92D050"/>
              </a:solidFill>
            </a:endParaRPr>
          </a:p>
          <a:p>
            <a:r>
              <a:rPr lang="en-US" altLang="zh-TW" sz="2400" dirty="0">
                <a:solidFill>
                  <a:srgbClr val="CC3399"/>
                </a:solidFill>
              </a:rPr>
              <a:t>	FROM bill</a:t>
            </a:r>
          </a:p>
          <a:p>
            <a:r>
              <a:rPr lang="en-US" altLang="zh-TW" sz="2400" dirty="0">
                <a:solidFill>
                  <a:srgbClr val="CC3399"/>
                </a:solidFill>
              </a:rPr>
              <a:t>	GROUP BY </a:t>
            </a:r>
            <a:r>
              <a:rPr lang="en-US" altLang="zh-TW" sz="2400" dirty="0" err="1">
                <a:solidFill>
                  <a:srgbClr val="CC3399"/>
                </a:solidFill>
              </a:rPr>
              <a:t>tel</a:t>
            </a:r>
            <a:endParaRPr lang="en-US" altLang="zh-TW" sz="2400" dirty="0">
              <a:solidFill>
                <a:srgbClr val="CC3399"/>
              </a:solidFill>
            </a:endParaRPr>
          </a:p>
          <a:p>
            <a:r>
              <a:rPr lang="en-US" altLang="zh-TW" sz="2400" dirty="0"/>
              <a:t>) AS a, bill AS b</a:t>
            </a:r>
          </a:p>
          <a:p>
            <a:r>
              <a:rPr lang="en-US" altLang="zh-TW" sz="2400" dirty="0"/>
              <a:t>WHERE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a.tel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b.tel</a:t>
            </a:r>
            <a:r>
              <a:rPr lang="en-US" altLang="zh-TW" sz="2400" dirty="0"/>
              <a:t> AND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a.</a:t>
            </a:r>
            <a:r>
              <a:rPr lang="en-US" altLang="zh-TW" sz="2400" b="1" dirty="0" err="1">
                <a:solidFill>
                  <a:srgbClr val="92D050"/>
                </a:solidFill>
              </a:rPr>
              <a:t>max_fee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b.fee</a:t>
            </a:r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3345084" y="3680749"/>
            <a:ext cx="2280212" cy="1909823"/>
          </a:xfrm>
          <a:prstGeom prst="line">
            <a:avLst/>
          </a:prstGeom>
          <a:noFill/>
          <a:ln w="9525">
            <a:solidFill>
              <a:srgbClr val="66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651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AB8009F-4445-5642-97DA-5D071DD8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02C133B-74AB-F049-9968-DBCC1452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請列出每個人有多少</a:t>
            </a:r>
            <a:r>
              <a:rPr kumimoji="1" lang="zh-TW" altLang="en-US"/>
              <a:t>支電話？</a:t>
            </a:r>
            <a:endParaRPr kumimoji="1" lang="en-US" altLang="zh-TW" dirty="0"/>
          </a:p>
          <a:p>
            <a:r>
              <a:rPr kumimoji="1" lang="zh-TW" altLang="en-US" dirty="0"/>
              <a:t>請列出每個人有多少地方住？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D4EB52D-3748-1D4F-A97D-E6F61643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464301E-9591-3242-A98E-889BBA42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EC07262-3AD7-DC43-9E02-0A973D52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3115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UNION ALL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目的：合併兩個一模一樣的查詢結果</a:t>
            </a:r>
            <a:endParaRPr lang="en-US" altLang="zh-TW" sz="2800" dirty="0">
              <a:solidFill>
                <a:srgbClr val="3366FF"/>
              </a:solidFill>
            </a:endParaRPr>
          </a:p>
          <a:p>
            <a:endParaRPr lang="en-US" altLang="zh-TW" sz="2800" dirty="0">
              <a:solidFill>
                <a:srgbClr val="3366FF"/>
              </a:solidFill>
            </a:endParaRPr>
          </a:p>
          <a:p>
            <a:endParaRPr lang="zh-TW" altLang="en-US" sz="2800" dirty="0">
              <a:solidFill>
                <a:srgbClr val="3366FF"/>
              </a:solidFill>
            </a:endParaRPr>
          </a:p>
          <a:p>
            <a:endParaRPr kumimoji="1" lang="zh-TW" altLang="en-US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35150" y="2852738"/>
            <a:ext cx="56070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SELECT * FROM </a:t>
            </a:r>
            <a:r>
              <a:rPr lang="en-US" altLang="zh-TW" sz="2400" dirty="0" err="1"/>
              <a:t>userinfo</a:t>
            </a:r>
            <a:r>
              <a:rPr lang="en-US" altLang="zh-TW" sz="2400" dirty="0"/>
              <a:t> WHERE </a:t>
            </a:r>
            <a:r>
              <a:rPr lang="en-US" altLang="zh-TW" sz="2400" dirty="0" err="1"/>
              <a:t>uid</a:t>
            </a:r>
            <a:r>
              <a:rPr lang="en-US" altLang="zh-TW" sz="2400" dirty="0"/>
              <a:t> = 'A01'</a:t>
            </a:r>
          </a:p>
          <a:p>
            <a:r>
              <a:rPr lang="en-US" altLang="zh-TW" sz="2400" dirty="0"/>
              <a:t>UNION ALL</a:t>
            </a:r>
          </a:p>
          <a:p>
            <a:r>
              <a:rPr lang="en-US" altLang="zh-TW" sz="2400" dirty="0"/>
              <a:t>SELECT 'TTT', '</a:t>
            </a:r>
            <a:r>
              <a:rPr lang="zh-CN" altLang="en-US" sz="2400" dirty="0"/>
              <a:t>測試員</a:t>
            </a:r>
            <a:r>
              <a:rPr lang="en-US" altLang="zh-CN" sz="2400" dirty="0"/>
              <a:t>'</a:t>
            </a:r>
            <a:endParaRPr lang="en-US" altLang="zh-TW" sz="24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1985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59EAF63-1E04-9845-8951-BB28F6FC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TOP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0538E16-2DBA-A24E-8BE8-B3847395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solidFill>
                  <a:srgbClr val="0432FF"/>
                </a:solidFill>
              </a:rPr>
              <a:t>請列出繳費金額最高的前三支電話號碼</a:t>
            </a:r>
            <a:endParaRPr kumimoji="1" lang="en-US" altLang="zh-TW" dirty="0">
              <a:solidFill>
                <a:srgbClr val="0432FF"/>
              </a:solidFill>
            </a:endParaRPr>
          </a:p>
          <a:p>
            <a:endParaRPr kumimoji="1" lang="en-US" altLang="zh-TW" dirty="0">
              <a:solidFill>
                <a:srgbClr val="0432FF"/>
              </a:solidFill>
            </a:endParaRPr>
          </a:p>
          <a:p>
            <a:endParaRPr kumimoji="1" lang="en-US" altLang="zh-TW" dirty="0">
              <a:solidFill>
                <a:srgbClr val="0432FF"/>
              </a:solidFill>
            </a:endParaRPr>
          </a:p>
          <a:p>
            <a:endParaRPr kumimoji="1" lang="en-US" altLang="zh-TW" dirty="0">
              <a:solidFill>
                <a:srgbClr val="0432FF"/>
              </a:solidFill>
            </a:endParaRPr>
          </a:p>
          <a:p>
            <a:endParaRPr kumimoji="1" lang="en-US" altLang="zh-TW" dirty="0">
              <a:solidFill>
                <a:srgbClr val="0432FF"/>
              </a:solidFill>
            </a:endParaRPr>
          </a:p>
          <a:p>
            <a:r>
              <a:rPr kumimoji="1" lang="zh-TW" altLang="en-US" dirty="0">
                <a:solidFill>
                  <a:srgbClr val="0432FF"/>
                </a:solidFill>
              </a:rPr>
              <a:t>請列出前百分之</a:t>
            </a:r>
            <a:r>
              <a:rPr kumimoji="1" lang="en-US" altLang="zh-TW" dirty="0">
                <a:solidFill>
                  <a:srgbClr val="0432FF"/>
                </a:solidFill>
              </a:rPr>
              <a:t>10</a:t>
            </a:r>
            <a:r>
              <a:rPr kumimoji="1" lang="zh-CN" altLang="en-US" dirty="0">
                <a:solidFill>
                  <a:srgbClr val="0432FF"/>
                </a:solidFill>
              </a:rPr>
              <a:t>的會員資料</a:t>
            </a:r>
            <a:endParaRPr kumimoji="1" lang="zh-TW" altLang="en-US" dirty="0">
              <a:solidFill>
                <a:srgbClr val="0432FF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CAAAC06-9FB1-9E4A-B92B-200A5274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A712440-A662-564E-82D9-F22827C2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6369264-1C60-7244-98BC-DFF58196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FFB4B7AA-5135-9243-89AF-D5080799B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17" y="2459200"/>
            <a:ext cx="26131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SELECT </a:t>
            </a:r>
            <a:r>
              <a:rPr lang="en-US" altLang="zh-TW" sz="2400" dirty="0">
                <a:solidFill>
                  <a:srgbClr val="FF0000"/>
                </a:solidFill>
              </a:rPr>
              <a:t>TOP 3 </a:t>
            </a:r>
            <a:r>
              <a:rPr lang="en-US" altLang="zh-TW" sz="2400" dirty="0"/>
              <a:t>* </a:t>
            </a:r>
          </a:p>
          <a:p>
            <a:r>
              <a:rPr lang="en-US" altLang="zh-TW" sz="2400" dirty="0"/>
              <a:t>FROM bill </a:t>
            </a:r>
          </a:p>
          <a:p>
            <a:r>
              <a:rPr lang="en-US" altLang="zh-TW" sz="2400" dirty="0"/>
              <a:t>ORDER BY fee DESC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0FABE597-60D3-154F-B754-8AE9B48D4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17" y="4625595"/>
            <a:ext cx="31415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SELECT </a:t>
            </a:r>
            <a:r>
              <a:rPr lang="en-US" altLang="zh-TW" sz="2400" dirty="0">
                <a:solidFill>
                  <a:srgbClr val="FF0000"/>
                </a:solidFill>
              </a:rPr>
              <a:t>TOP 3 PERCENT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userinfo</a:t>
            </a:r>
            <a:r>
              <a:rPr lang="en-US" altLang="zh-TW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0561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3D13726-E765-1E4B-8550-0826FA2A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HAVING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2C94A53-A979-CB46-8D55-8F2029644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solidFill>
                  <a:srgbClr val="0432FF"/>
                </a:solidFill>
              </a:rPr>
              <a:t>列出平均繳費金額超過</a:t>
            </a:r>
            <a:r>
              <a:rPr kumimoji="1" lang="en-US" altLang="zh-TW" dirty="0">
                <a:solidFill>
                  <a:srgbClr val="0432FF"/>
                </a:solidFill>
              </a:rPr>
              <a:t>300</a:t>
            </a:r>
            <a:r>
              <a:rPr kumimoji="1" lang="zh-CN" altLang="en-US" dirty="0">
                <a:solidFill>
                  <a:srgbClr val="0432FF"/>
                </a:solidFill>
              </a:rPr>
              <a:t>元的電話資料</a:t>
            </a:r>
            <a:endParaRPr kumimoji="1" lang="zh-TW" altLang="en-US" dirty="0">
              <a:solidFill>
                <a:srgbClr val="0432FF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3E1EADE-3AE1-3049-8CBD-960B78B4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B883651-CFD7-8B40-8DA0-8EF6A245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1F9CE3C-683A-674E-BDDC-E5C09BAB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87D96B25-F9C5-E34E-89E5-A8893CAE1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59" y="2328053"/>
            <a:ext cx="301556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SELECT </a:t>
            </a:r>
            <a:r>
              <a:rPr lang="en-US" altLang="zh-TW" sz="2400" dirty="0" err="1"/>
              <a:t>tel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avg</a:t>
            </a:r>
            <a:r>
              <a:rPr lang="en-US" altLang="zh-TW" sz="2400" dirty="0"/>
              <a:t>(fee)</a:t>
            </a:r>
          </a:p>
          <a:p>
            <a:r>
              <a:rPr lang="en-US" altLang="zh-TW" sz="2400" dirty="0"/>
              <a:t>FROM bill </a:t>
            </a:r>
          </a:p>
          <a:p>
            <a:r>
              <a:rPr lang="en-US" altLang="zh-TW" sz="2400" dirty="0"/>
              <a:t>GROUP BY </a:t>
            </a:r>
            <a:r>
              <a:rPr lang="en-US" altLang="zh-TW" sz="2400" dirty="0" err="1"/>
              <a:t>tel</a:t>
            </a:r>
            <a:endParaRPr lang="en-US" altLang="zh-TW" sz="2400" dirty="0"/>
          </a:p>
          <a:p>
            <a:r>
              <a:rPr lang="en-US" altLang="zh-TW" sz="2400" dirty="0"/>
              <a:t>HAVING </a:t>
            </a:r>
            <a:r>
              <a:rPr lang="en-US" altLang="zh-TW" sz="2400" dirty="0" err="1"/>
              <a:t>avg</a:t>
            </a:r>
            <a:r>
              <a:rPr lang="en-US" altLang="zh-TW" sz="2400" dirty="0"/>
              <a:t>(fee) &gt; 300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66EDB084-CDCF-244C-9748-FAD230FDD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016" y="3897713"/>
            <a:ext cx="44988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SELECT * FROM (</a:t>
            </a:r>
          </a:p>
          <a:p>
            <a:r>
              <a:rPr lang="en-US" altLang="zh-TW" sz="2400" dirty="0"/>
              <a:t>	SELECT </a:t>
            </a:r>
            <a:r>
              <a:rPr lang="en-US" altLang="zh-TW" sz="2400" dirty="0" err="1"/>
              <a:t>tel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avg</a:t>
            </a:r>
            <a:r>
              <a:rPr lang="en-US" altLang="zh-TW" sz="2400" dirty="0"/>
              <a:t>(fee) AS </a:t>
            </a:r>
            <a:r>
              <a:rPr lang="en-US" altLang="zh-TW" sz="2400" dirty="0" err="1"/>
              <a:t>avg_fee</a:t>
            </a:r>
            <a:endParaRPr lang="en-US" altLang="zh-TW" sz="2400" dirty="0"/>
          </a:p>
          <a:p>
            <a:r>
              <a:rPr lang="en-US" altLang="zh-TW" sz="2400" dirty="0"/>
              <a:t>	FROM bill </a:t>
            </a:r>
          </a:p>
          <a:p>
            <a:r>
              <a:rPr lang="en-US" altLang="zh-TW" sz="2400" dirty="0"/>
              <a:t>	GROUP BY </a:t>
            </a:r>
            <a:r>
              <a:rPr lang="en-US" altLang="zh-TW" sz="2400" dirty="0" err="1"/>
              <a:t>tel</a:t>
            </a:r>
            <a:endParaRPr lang="en-US" altLang="zh-TW" sz="2400" dirty="0"/>
          </a:p>
          <a:p>
            <a:r>
              <a:rPr lang="en-US" altLang="zh-TW" sz="2400" dirty="0"/>
              <a:t>) AS a</a:t>
            </a:r>
          </a:p>
          <a:p>
            <a:r>
              <a:rPr lang="en-US" altLang="zh-TW" sz="2400" dirty="0"/>
              <a:t>WHERE </a:t>
            </a:r>
            <a:r>
              <a:rPr lang="en-US" altLang="zh-TW" sz="2400" dirty="0" err="1"/>
              <a:t>avg_fee</a:t>
            </a:r>
            <a:r>
              <a:rPr lang="en-US" altLang="zh-TW" sz="2400" dirty="0"/>
              <a:t> &gt; 300</a:t>
            </a: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xmlns="" id="{8C0823B0-5F91-2F41-B4CE-B86DEE2FB0AA}"/>
              </a:ext>
            </a:extLst>
          </p:cNvPr>
          <p:cNvSpPr/>
          <p:nvPr/>
        </p:nvSpPr>
        <p:spPr>
          <a:xfrm rot="1885649">
            <a:off x="3940449" y="3710430"/>
            <a:ext cx="338750" cy="297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58451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視觀表</a:t>
            </a:r>
            <a:r>
              <a:rPr kumimoji="1" lang="en-US" altLang="zh-TW" dirty="0"/>
              <a:t> View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建立一個住在台北市民眾資料的視觀表</a:t>
            </a:r>
            <a:endParaRPr lang="en-US" altLang="zh-TW" sz="2800" dirty="0">
              <a:solidFill>
                <a:srgbClr val="3366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19749" y="2572956"/>
            <a:ext cx="553151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CREATE VIEW </a:t>
            </a:r>
            <a:r>
              <a:rPr lang="en-US" altLang="zh-TW" sz="2400" dirty="0" err="1">
                <a:solidFill>
                  <a:srgbClr val="FF0000"/>
                </a:solidFill>
              </a:rPr>
              <a:t>v_userinfo_taipei</a:t>
            </a:r>
            <a:r>
              <a:rPr lang="en-US" altLang="zh-TW" sz="2400" dirty="0">
                <a:solidFill>
                  <a:srgbClr val="FF0000"/>
                </a:solidFill>
              </a:rPr>
              <a:t> AS</a:t>
            </a:r>
          </a:p>
          <a:p>
            <a:r>
              <a:rPr lang="en-US" altLang="zh-TW" sz="2400" dirty="0"/>
              <a:t>	SELECT </a:t>
            </a:r>
            <a:r>
              <a:rPr lang="en-US" altLang="zh-TW" sz="2400" dirty="0" err="1"/>
              <a:t>userinfo.uid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cname</a:t>
            </a:r>
            <a:r>
              <a:rPr lang="en-US" altLang="zh-TW" sz="2400" dirty="0"/>
              <a:t>, address</a:t>
            </a:r>
          </a:p>
          <a:p>
            <a:r>
              <a:rPr lang="en-US" altLang="zh-TW" sz="2400" dirty="0"/>
              <a:t>	FROM </a:t>
            </a:r>
            <a:r>
              <a:rPr lang="en-US" altLang="zh-TW" sz="2400" dirty="0" err="1"/>
              <a:t>userinfo</a:t>
            </a:r>
            <a:r>
              <a:rPr lang="en-US" altLang="zh-TW" sz="2400" dirty="0"/>
              <a:t>, live, house</a:t>
            </a:r>
          </a:p>
          <a:p>
            <a:r>
              <a:rPr lang="en-US" altLang="zh-TW" sz="2400" dirty="0"/>
              <a:t>	WHERE </a:t>
            </a:r>
          </a:p>
          <a:p>
            <a:r>
              <a:rPr lang="en-US" altLang="zh-TW" sz="2400" dirty="0"/>
              <a:t>			</a:t>
            </a:r>
            <a:r>
              <a:rPr lang="en-US" altLang="zh-TW" sz="2400" dirty="0" err="1"/>
              <a:t>userinfo.uid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live.uid</a:t>
            </a:r>
            <a:r>
              <a:rPr lang="en-US" altLang="zh-TW" sz="2400" dirty="0"/>
              <a:t> AND</a:t>
            </a:r>
          </a:p>
          <a:p>
            <a:r>
              <a:rPr lang="en-US" altLang="zh-TW" sz="2400" dirty="0"/>
              <a:t>			</a:t>
            </a:r>
            <a:r>
              <a:rPr lang="en-US" altLang="zh-TW" sz="2400" dirty="0" err="1"/>
              <a:t>live.hid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house.hid</a:t>
            </a:r>
            <a:r>
              <a:rPr lang="en-US" altLang="zh-TW" sz="2400" dirty="0"/>
              <a:t> AND</a:t>
            </a:r>
          </a:p>
          <a:p>
            <a:r>
              <a:rPr lang="en-US" altLang="zh-TW" sz="2400" dirty="0"/>
              <a:t>			</a:t>
            </a:r>
            <a:r>
              <a:rPr lang="en-US" altLang="zh-TW" sz="2400" dirty="0" err="1"/>
              <a:t>house.address</a:t>
            </a:r>
            <a:r>
              <a:rPr lang="en-US" altLang="zh-TW" sz="2400" dirty="0"/>
              <a:t> LIKE = '</a:t>
            </a:r>
            <a:r>
              <a:rPr lang="zh-TW" altLang="en-US" sz="2400" dirty="0"/>
              <a:t>台北市</a:t>
            </a:r>
            <a:r>
              <a:rPr lang="en-US" altLang="zh-TW" sz="2400" dirty="0"/>
              <a:t>%'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6105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視觀表用法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rgbClr val="3366FF"/>
                </a:solidFill>
              </a:rPr>
              <a:t>查詢目前居住在台北市的人口有多少人</a:t>
            </a:r>
            <a:endParaRPr lang="en-US" altLang="zh-TW" sz="2800" dirty="0">
              <a:solidFill>
                <a:srgbClr val="3366FF"/>
              </a:solidFill>
            </a:endParaRPr>
          </a:p>
          <a:p>
            <a:endParaRPr kumimoji="1"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05540" y="2794865"/>
            <a:ext cx="320017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SELECT count(*) 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v_userinfo_taipei</a:t>
            </a:r>
            <a:endParaRPr lang="en-US" altLang="zh-TW" sz="24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5783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 INTO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插入一筆新的資料到 </a:t>
            </a:r>
            <a:r>
              <a:rPr lang="en-US" altLang="zh-TW" sz="2800" dirty="0" err="1">
                <a:solidFill>
                  <a:srgbClr val="3366FF"/>
                </a:solidFill>
              </a:rPr>
              <a:t>userinfo</a:t>
            </a:r>
            <a:r>
              <a:rPr lang="en-US" altLang="zh-TW" sz="2800" dirty="0">
                <a:solidFill>
                  <a:srgbClr val="3366FF"/>
                </a:solidFill>
              </a:rPr>
              <a:t> </a:t>
            </a:r>
            <a:r>
              <a:rPr lang="zh-TW" altLang="en-US" sz="2800" dirty="0">
                <a:solidFill>
                  <a:srgbClr val="3366FF"/>
                </a:solidFill>
              </a:rPr>
              <a:t>資料表</a:t>
            </a:r>
            <a:endParaRPr kumimoji="1" lang="zh-TW" altLang="en-US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90092" y="2534213"/>
            <a:ext cx="6400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INSERT INTO </a:t>
            </a:r>
            <a:r>
              <a:rPr lang="en-US" altLang="zh-TW" sz="2400" dirty="0" err="1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userinfo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VALUES (</a:t>
            </a:r>
          </a:p>
          <a:p>
            <a:pPr eaLnBrk="0" hangingPunct="0"/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       </a:t>
            </a:r>
            <a:r>
              <a:rPr lang="en-US" altLang="zh-TW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'A03'</a:t>
            </a:r>
            <a:r>
              <a:rPr lang="zh-TW" altLang="zh-TW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,</a:t>
            </a:r>
          </a:p>
          <a:p>
            <a:pPr eaLnBrk="0" hangingPunct="0"/>
            <a:r>
              <a:rPr lang="en-US" altLang="zh-TW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     '</a:t>
            </a:r>
            <a:r>
              <a:rPr lang="zh-TW" alt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王小毛</a:t>
            </a:r>
            <a:r>
              <a:rPr lang="en-US" altLang="zh-TW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'</a:t>
            </a:r>
          </a:p>
          <a:p>
            <a:pPr eaLnBrk="0" hangingPunct="0"/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eaLnBrk="0" hangingPunct="0"/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pPr eaLnBrk="0" hangingPunct="0"/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INSERT INTO </a:t>
            </a:r>
            <a:r>
              <a:rPr lang="en-US" altLang="zh-TW" sz="2400" dirty="0" err="1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userinfo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altLang="zh-TW" sz="2400" dirty="0" err="1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uid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VALUES (</a:t>
            </a:r>
          </a:p>
          <a:p>
            <a:pPr eaLnBrk="0" hangingPunct="0"/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altLang="zh-TW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'A04'</a:t>
            </a:r>
          </a:p>
          <a:p>
            <a:pPr eaLnBrk="0" hangingPunct="0"/>
            <a:r>
              <a:rPr lang="zh-TW" altLang="zh-TW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338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SELECT</a:t>
            </a:r>
            <a:r>
              <a:rPr kumimoji="1" lang="zh-TW" altLang="en-US" dirty="0"/>
              <a:t>基本語法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059113" y="2605088"/>
            <a:ext cx="2608406" cy="178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SELECT    </a:t>
            </a:r>
            <a:r>
              <a:rPr lang="zh-TW" altLang="en-US" sz="2400" dirty="0">
                <a:latin typeface="Arial" charset="0"/>
                <a:ea typeface="Arial" charset="0"/>
                <a:cs typeface="Arial" charset="0"/>
              </a:rPr>
              <a:t>欄位</a:t>
            </a:r>
          </a:p>
          <a:p>
            <a:pPr>
              <a:lnSpc>
                <a:spcPct val="160000"/>
              </a:lnSpc>
            </a:pP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      </a:t>
            </a:r>
            <a:r>
              <a:rPr lang="zh-TW" altLang="en-US" sz="2400" dirty="0">
                <a:latin typeface="Arial" charset="0"/>
                <a:ea typeface="Arial" charset="0"/>
                <a:cs typeface="Arial" charset="0"/>
              </a:rPr>
              <a:t>資料表</a:t>
            </a:r>
          </a:p>
          <a:p>
            <a:pPr>
              <a:lnSpc>
                <a:spcPct val="160000"/>
              </a:lnSpc>
            </a:pP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WHERE    </a:t>
            </a:r>
            <a:r>
              <a:rPr lang="zh-TW" altLang="en-US" sz="2400" dirty="0">
                <a:latin typeface="Arial" charset="0"/>
                <a:ea typeface="Arial" charset="0"/>
                <a:cs typeface="Arial" charset="0"/>
              </a:rPr>
              <a:t>條件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43213" y="3933825"/>
            <a:ext cx="2952750" cy="503238"/>
          </a:xfrm>
          <a:prstGeom prst="rect">
            <a:avLst/>
          </a:prstGeom>
          <a:solidFill>
            <a:srgbClr val="CCCC00">
              <a:alpha val="35001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>
              <a:solidFill>
                <a:srgbClr val="CCCC00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435600" y="4941888"/>
            <a:ext cx="2305050" cy="647700"/>
          </a:xfrm>
          <a:prstGeom prst="wedgeEllipseCallout">
            <a:avLst>
              <a:gd name="adj1" fmla="val -47176"/>
              <a:gd name="adj2" fmla="val -15122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TW" altLang="en-US" sz="1600">
                <a:solidFill>
                  <a:srgbClr val="3366FF"/>
                </a:solidFill>
              </a:rPr>
              <a:t>沒有條件時</a:t>
            </a:r>
            <a:r>
              <a:rPr lang="en-US" altLang="zh-TW" sz="1600">
                <a:solidFill>
                  <a:srgbClr val="3366FF"/>
                </a:solidFill>
              </a:rPr>
              <a:t>, WHERE </a:t>
            </a:r>
            <a:r>
              <a:rPr lang="zh-TW" altLang="en-US" sz="1600">
                <a:solidFill>
                  <a:srgbClr val="3366FF"/>
                </a:solidFill>
              </a:rPr>
              <a:t>可不寫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1268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複製資料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11009"/>
            <a:ext cx="7543801" cy="4023360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將台北市民眾資料複製到另外一個資料表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407480" y="2731424"/>
            <a:ext cx="54035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INSERT INTO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new_table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uid</a:t>
            </a: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	SELECT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uid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	FROM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v_userinfo_taipei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1872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UPDATE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更新資料表中所有資料</a:t>
            </a:r>
            <a:endParaRPr lang="en-US" altLang="zh-TW" sz="2800" dirty="0">
              <a:solidFill>
                <a:srgbClr val="3366FF"/>
              </a:solidFill>
            </a:endParaRPr>
          </a:p>
          <a:p>
            <a:endParaRPr lang="en-US" altLang="zh-TW" sz="2800" dirty="0">
              <a:solidFill>
                <a:srgbClr val="3366FF"/>
              </a:solidFill>
            </a:endParaRPr>
          </a:p>
          <a:p>
            <a:endParaRPr lang="en-US" altLang="zh-TW" sz="2800" dirty="0">
              <a:solidFill>
                <a:srgbClr val="3366FF"/>
              </a:solidFill>
            </a:endParaRPr>
          </a:p>
          <a:p>
            <a:r>
              <a:rPr lang="zh-TW" altLang="en-US" sz="2800" dirty="0">
                <a:solidFill>
                  <a:srgbClr val="3366FF"/>
                </a:solidFill>
              </a:rPr>
              <a:t>更新特定資料</a:t>
            </a:r>
            <a:endParaRPr lang="en-US" altLang="zh-TW" sz="2800" dirty="0">
              <a:solidFill>
                <a:srgbClr val="3366FF"/>
              </a:solidFill>
            </a:endParaRPr>
          </a:p>
          <a:p>
            <a:pPr lvl="1"/>
            <a:r>
              <a:rPr lang="zh-TW" altLang="en-US" sz="2600" dirty="0">
                <a:solidFill>
                  <a:srgbClr val="3366FF"/>
                </a:solidFill>
              </a:rPr>
              <a:t>將</a:t>
            </a:r>
            <a:r>
              <a:rPr lang="en-US" altLang="zh-TW" sz="2600" dirty="0">
                <a:solidFill>
                  <a:srgbClr val="3366FF"/>
                </a:solidFill>
              </a:rPr>
              <a:t> A03 </a:t>
            </a:r>
            <a:r>
              <a:rPr lang="zh-TW" altLang="en-US" sz="2600" dirty="0">
                <a:solidFill>
                  <a:srgbClr val="3366FF"/>
                </a:solidFill>
              </a:rPr>
              <a:t>的姓名改為孫小毛，身份證字號改為</a:t>
            </a:r>
            <a:r>
              <a:rPr lang="en-US" altLang="zh-TW" sz="2600" dirty="0">
                <a:solidFill>
                  <a:srgbClr val="3366FF"/>
                </a:solidFill>
              </a:rPr>
              <a:t>B01</a:t>
            </a:r>
            <a:endParaRPr lang="zh-TW" altLang="en-US" sz="2600" dirty="0">
              <a:solidFill>
                <a:srgbClr val="3366F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9259" y="2395960"/>
            <a:ext cx="5791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UPDATE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400" dirty="0" err="1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userinfo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altLang="zh-TW" sz="2400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= NULL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pPr eaLnBrk="0" hangingPunct="0"/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pPr eaLnBrk="0" hangingPunct="0"/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pPr eaLnBrk="0" hangingPunct="0"/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UPDATE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400" dirty="0" err="1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userinfo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SET </a:t>
            </a:r>
          </a:p>
          <a:p>
            <a:pPr eaLnBrk="0" hangingPunct="0"/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400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= '</a:t>
            </a:r>
            <a:r>
              <a:rPr lang="zh-TW" altLang="zh-TW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孫小毛</a:t>
            </a:r>
            <a:r>
              <a:rPr lang="en-US" altLang="zh-TW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'</a:t>
            </a:r>
            <a:r>
              <a:rPr lang="zh-TW" altLang="zh-TW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,</a:t>
            </a:r>
            <a:r>
              <a:rPr lang="zh-TW" altLang="zh-TW" sz="240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pPr eaLnBrk="0" hangingPunct="0"/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TW" sz="2400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uid</a:t>
            </a:r>
            <a:r>
              <a:rPr lang="en-US" altLang="zh-TW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= 'B01'</a:t>
            </a:r>
          </a:p>
          <a:p>
            <a:pPr eaLnBrk="0" hangingPunct="0"/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WHERE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uid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 = 'A03'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5229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DELETE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3366FF"/>
                </a:solidFill>
              </a:rPr>
              <a:t>刪除所有電話帳單資料</a:t>
            </a:r>
            <a:endParaRPr lang="en-US" altLang="zh-TW" sz="2400" dirty="0">
              <a:solidFill>
                <a:srgbClr val="3366FF"/>
              </a:solidFill>
            </a:endParaRPr>
          </a:p>
          <a:p>
            <a:endParaRPr lang="en-US" altLang="zh-TW" sz="2400" dirty="0">
              <a:solidFill>
                <a:srgbClr val="3366FF"/>
              </a:solidFill>
            </a:endParaRPr>
          </a:p>
          <a:p>
            <a:endParaRPr lang="en-US" altLang="zh-TW" sz="2400" dirty="0">
              <a:solidFill>
                <a:srgbClr val="3366FF"/>
              </a:solidFill>
            </a:endParaRPr>
          </a:p>
          <a:p>
            <a:endParaRPr lang="en-US" altLang="zh-TW" sz="2400" dirty="0">
              <a:solidFill>
                <a:srgbClr val="3366FF"/>
              </a:solidFill>
            </a:endParaRPr>
          </a:p>
          <a:p>
            <a:r>
              <a:rPr lang="zh-TW" altLang="en-US" sz="2400" dirty="0">
                <a:solidFill>
                  <a:srgbClr val="3366FF"/>
                </a:solidFill>
              </a:rPr>
              <a:t>刪除孫小毛資料</a:t>
            </a:r>
            <a:endParaRPr lang="en-US" altLang="zh-TW" sz="2400" dirty="0">
              <a:solidFill>
                <a:srgbClr val="3366FF"/>
              </a:solidFill>
            </a:endParaRPr>
          </a:p>
          <a:p>
            <a:endParaRPr kumimoji="1" lang="zh-TW" altLang="en-US" sz="24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9259" y="2395960"/>
            <a:ext cx="5791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DELETE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bill</a:t>
            </a:r>
          </a:p>
          <a:p>
            <a:pPr eaLnBrk="0" hangingPunct="0"/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TRUNCATE TABLE </a:t>
            </a:r>
            <a:r>
              <a:rPr lang="en-US" altLang="zh-TW" sz="24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bill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pPr eaLnBrk="0" hangingPunct="0"/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pPr eaLnBrk="0" hangingPunct="0"/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pPr eaLnBrk="0" hangingPunct="0"/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DELETE FROM </a:t>
            </a:r>
            <a:r>
              <a:rPr lang="en-US" altLang="zh-TW" sz="2400" dirty="0" err="1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userinfo</a:t>
            </a:r>
            <a:endParaRPr lang="en-US" altLang="zh-TW" sz="2400" dirty="0">
              <a:solidFill>
                <a:srgbClr val="FF3300"/>
              </a:solidFill>
              <a:latin typeface="Arial" charset="0"/>
              <a:ea typeface="Arial" charset="0"/>
              <a:cs typeface="Arial" charset="0"/>
            </a:endParaRPr>
          </a:p>
          <a:p>
            <a:pPr eaLnBrk="0" hangingPunct="0"/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WHERE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uid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 = 'B01'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3381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COMMIT &amp; ROLLBACK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500" dirty="0">
                <a:solidFill>
                  <a:srgbClr val="3366FF"/>
                </a:solidFill>
              </a:rPr>
              <a:t>BEGIN TRANSACTION</a:t>
            </a:r>
          </a:p>
          <a:p>
            <a:pPr lvl="1"/>
            <a:r>
              <a:rPr lang="zh-TW" altLang="en-US" sz="2100" dirty="0"/>
              <a:t>宣告交易開始</a:t>
            </a:r>
          </a:p>
          <a:p>
            <a:r>
              <a:rPr lang="en-US" altLang="zh-TW" sz="2500" dirty="0">
                <a:solidFill>
                  <a:srgbClr val="3366FF"/>
                </a:solidFill>
              </a:rPr>
              <a:t>COMMIT</a:t>
            </a:r>
          </a:p>
          <a:p>
            <a:pPr lvl="1"/>
            <a:r>
              <a:rPr lang="zh-TW" altLang="en-US" sz="2100" dirty="0"/>
              <a:t>確認交易成功</a:t>
            </a:r>
          </a:p>
          <a:p>
            <a:r>
              <a:rPr lang="en-US" altLang="zh-TW" sz="2500" dirty="0">
                <a:solidFill>
                  <a:srgbClr val="3366FF"/>
                </a:solidFill>
              </a:rPr>
              <a:t>ROLLBACK</a:t>
            </a:r>
          </a:p>
          <a:p>
            <a:pPr lvl="1"/>
            <a:r>
              <a:rPr lang="zh-TW" altLang="en-US" sz="2100" dirty="0"/>
              <a:t>交易失敗，恢復交易前狀態</a:t>
            </a:r>
          </a:p>
          <a:p>
            <a:r>
              <a:rPr lang="zh-TW" altLang="en-US" sz="2500" dirty="0"/>
              <a:t>範例：</a:t>
            </a:r>
          </a:p>
          <a:p>
            <a:endParaRPr kumimoji="1" lang="zh-TW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88756" y="4850014"/>
            <a:ext cx="501220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BEGIN TRANSACTION</a:t>
            </a:r>
          </a:p>
          <a:p>
            <a:r>
              <a:rPr lang="en-US" altLang="zh-TW" sz="2000" dirty="0"/>
              <a:t>	DELETE FROM </a:t>
            </a:r>
            <a:r>
              <a:rPr lang="en-US" altLang="zh-TW" sz="2000" dirty="0" err="1"/>
              <a:t>userinfo</a:t>
            </a:r>
            <a:r>
              <a:rPr lang="en-US" altLang="zh-TW" sz="2000" dirty="0"/>
              <a:t> WHERE </a:t>
            </a:r>
            <a:r>
              <a:rPr lang="en-US" altLang="zh-TW" sz="2000" dirty="0" err="1"/>
              <a:t>uid</a:t>
            </a:r>
            <a:r>
              <a:rPr lang="en-US" altLang="zh-TW" sz="2000" dirty="0"/>
              <a:t> = 'A01'</a:t>
            </a:r>
          </a:p>
          <a:p>
            <a:r>
              <a:rPr lang="en-US" altLang="zh-TW" sz="2000" dirty="0"/>
              <a:t>ROLLBACK</a:t>
            </a:r>
          </a:p>
          <a:p>
            <a:r>
              <a:rPr lang="en-US" altLang="zh-TW" sz="2000" dirty="0">
                <a:solidFill>
                  <a:srgbClr val="00B050"/>
                </a:solidFill>
              </a:rPr>
              <a:t>// A01 </a:t>
            </a:r>
            <a:r>
              <a:rPr lang="zh-TW" altLang="en-US" sz="2000" dirty="0">
                <a:solidFill>
                  <a:srgbClr val="00B050"/>
                </a:solidFill>
              </a:rPr>
              <a:t>資料還在</a:t>
            </a:r>
            <a:endParaRPr lang="en-US" altLang="zh-TW" sz="2000" dirty="0">
              <a:solidFill>
                <a:srgbClr val="00B05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2587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COMMIT &amp; ROLLBACK - MySQL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500" dirty="0">
                <a:solidFill>
                  <a:srgbClr val="3366FF"/>
                </a:solidFill>
              </a:rPr>
              <a:t>START TRANSACTION</a:t>
            </a:r>
          </a:p>
          <a:p>
            <a:pPr lvl="1"/>
            <a:r>
              <a:rPr lang="zh-TW" altLang="en-US" sz="2100" dirty="0"/>
              <a:t>宣告交易開始</a:t>
            </a:r>
          </a:p>
          <a:p>
            <a:r>
              <a:rPr lang="en-US" altLang="zh-TW" sz="2500" dirty="0">
                <a:solidFill>
                  <a:srgbClr val="3366FF"/>
                </a:solidFill>
              </a:rPr>
              <a:t>COMMIT</a:t>
            </a:r>
          </a:p>
          <a:p>
            <a:pPr lvl="1"/>
            <a:r>
              <a:rPr lang="zh-TW" altLang="en-US" sz="2100" dirty="0"/>
              <a:t>確認交易成功</a:t>
            </a:r>
          </a:p>
          <a:p>
            <a:r>
              <a:rPr lang="en-US" altLang="zh-TW" sz="2500" dirty="0">
                <a:solidFill>
                  <a:srgbClr val="3366FF"/>
                </a:solidFill>
              </a:rPr>
              <a:t>ROLLBACK</a:t>
            </a:r>
          </a:p>
          <a:p>
            <a:pPr lvl="1"/>
            <a:r>
              <a:rPr lang="zh-TW" altLang="en-US" sz="2100" dirty="0"/>
              <a:t>交易失敗，恢復交易前狀態</a:t>
            </a:r>
          </a:p>
          <a:p>
            <a:r>
              <a:rPr lang="zh-TW" altLang="en-US" sz="2500" dirty="0"/>
              <a:t>範例：</a:t>
            </a:r>
          </a:p>
          <a:p>
            <a:endParaRPr kumimoji="1" lang="zh-TW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88756" y="4850014"/>
            <a:ext cx="50804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START TRANSACTION;</a:t>
            </a:r>
          </a:p>
          <a:p>
            <a:r>
              <a:rPr lang="en-US" altLang="zh-TW" sz="2000" dirty="0"/>
              <a:t>	DELETE FROM </a:t>
            </a:r>
            <a:r>
              <a:rPr lang="en-US" altLang="zh-TW" sz="2000" dirty="0" err="1"/>
              <a:t>userinfo</a:t>
            </a:r>
            <a:r>
              <a:rPr lang="en-US" altLang="zh-TW" sz="2000" dirty="0"/>
              <a:t> WHERE </a:t>
            </a:r>
            <a:r>
              <a:rPr lang="en-US" altLang="zh-TW" sz="2000" dirty="0" err="1"/>
              <a:t>uid</a:t>
            </a:r>
            <a:r>
              <a:rPr lang="en-US" altLang="zh-TW" sz="2000" dirty="0"/>
              <a:t> = 'A01';</a:t>
            </a:r>
          </a:p>
          <a:p>
            <a:r>
              <a:rPr lang="en-US" altLang="zh-TW" sz="2000" dirty="0"/>
              <a:t>ROLLBACK;</a:t>
            </a:r>
          </a:p>
          <a:p>
            <a:r>
              <a:rPr lang="en-US" altLang="zh-TW" sz="2000" dirty="0">
                <a:solidFill>
                  <a:srgbClr val="00B050"/>
                </a:solidFill>
              </a:rPr>
              <a:t>// A01 </a:t>
            </a:r>
            <a:r>
              <a:rPr lang="zh-TW" altLang="en-US" sz="2000" dirty="0">
                <a:solidFill>
                  <a:srgbClr val="00B050"/>
                </a:solidFill>
              </a:rPr>
              <a:t>資料還在</a:t>
            </a:r>
            <a:endParaRPr lang="en-US" altLang="zh-TW" sz="2000" dirty="0">
              <a:solidFill>
                <a:srgbClr val="00B05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018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 </a:t>
            </a:r>
            <a:r>
              <a:rPr lang="zh-TW" altLang="en-US" dirty="0"/>
              <a:t>單一資料表</a:t>
            </a:r>
            <a:endParaRPr kumimoji="1"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顯示 </a:t>
            </a:r>
            <a:r>
              <a:rPr lang="en-US" altLang="zh-TW" sz="2800" dirty="0" err="1">
                <a:solidFill>
                  <a:srgbClr val="3366FF"/>
                </a:solidFill>
              </a:rPr>
              <a:t>UserInfo</a:t>
            </a:r>
            <a:r>
              <a:rPr lang="en-US" altLang="zh-TW" sz="2800" dirty="0">
                <a:solidFill>
                  <a:srgbClr val="3366FF"/>
                </a:solidFill>
              </a:rPr>
              <a:t> </a:t>
            </a:r>
            <a:r>
              <a:rPr lang="zh-TW" altLang="en-US" sz="2800" dirty="0">
                <a:solidFill>
                  <a:srgbClr val="3366FF"/>
                </a:solidFill>
              </a:rPr>
              <a:t>資料表中的所有資料</a:t>
            </a:r>
            <a:endParaRPr kumimoji="1" lang="en-US" altLang="zh-TW" sz="2800" dirty="0"/>
          </a:p>
          <a:p>
            <a:endParaRPr kumimoji="1" lang="en-US" altLang="zh-TW" sz="2800" dirty="0">
              <a:solidFill>
                <a:srgbClr val="3366FF"/>
              </a:solidFill>
            </a:endParaRPr>
          </a:p>
          <a:p>
            <a:endParaRPr kumimoji="1" lang="en-US" altLang="zh-TW" sz="2800" dirty="0">
              <a:solidFill>
                <a:srgbClr val="3366FF"/>
              </a:solidFill>
            </a:endParaRPr>
          </a:p>
          <a:p>
            <a:endParaRPr kumimoji="1" lang="en-US" altLang="zh-TW" sz="2800" dirty="0">
              <a:solidFill>
                <a:srgbClr val="3366FF"/>
              </a:solidFill>
            </a:endParaRPr>
          </a:p>
          <a:p>
            <a:r>
              <a:rPr lang="zh-TW" altLang="en-US" sz="2800" dirty="0">
                <a:solidFill>
                  <a:srgbClr val="3366FF"/>
                </a:solidFill>
              </a:rPr>
              <a:t>顯示 </a:t>
            </a:r>
            <a:r>
              <a:rPr lang="en-US" altLang="zh-TW" sz="2800" dirty="0" err="1">
                <a:solidFill>
                  <a:srgbClr val="3366FF"/>
                </a:solidFill>
              </a:rPr>
              <a:t>UserInfo</a:t>
            </a:r>
            <a:r>
              <a:rPr lang="en-US" altLang="zh-TW" sz="2800" dirty="0">
                <a:solidFill>
                  <a:srgbClr val="3366FF"/>
                </a:solidFill>
              </a:rPr>
              <a:t> </a:t>
            </a:r>
            <a:r>
              <a:rPr lang="zh-TW" altLang="en-US" sz="2800" dirty="0">
                <a:solidFill>
                  <a:srgbClr val="3366FF"/>
                </a:solidFill>
              </a:rPr>
              <a:t>資料表中的個別欄位</a:t>
            </a:r>
          </a:p>
          <a:p>
            <a:endParaRPr kumimoji="1" lang="en-US" altLang="zh-TW" sz="2800" dirty="0">
              <a:solidFill>
                <a:srgbClr val="3366FF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057400" y="2529276"/>
            <a:ext cx="22717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SELECT * 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userinfo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057400" y="4815276"/>
            <a:ext cx="30533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SELECT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uid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userinfo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832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LIKE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需要所有姓李的基本資料</a:t>
            </a:r>
            <a:endParaRPr lang="en-US" altLang="zh-TW" sz="2800" dirty="0">
              <a:solidFill>
                <a:srgbClr val="3366FF"/>
              </a:solidFill>
            </a:endParaRPr>
          </a:p>
          <a:p>
            <a:endParaRPr kumimoji="1" lang="en-US" altLang="zh-TW" sz="2800" dirty="0">
              <a:solidFill>
                <a:srgbClr val="3366FF"/>
              </a:solidFill>
            </a:endParaRPr>
          </a:p>
          <a:p>
            <a:endParaRPr kumimoji="1" lang="en-US" altLang="zh-TW" sz="2800" dirty="0">
              <a:solidFill>
                <a:srgbClr val="3366FF"/>
              </a:solidFill>
            </a:endParaRPr>
          </a:p>
          <a:p>
            <a:endParaRPr lang="en-US" altLang="zh-TW" sz="2800" dirty="0">
              <a:solidFill>
                <a:srgbClr val="3366FF"/>
              </a:solidFill>
            </a:endParaRPr>
          </a:p>
          <a:p>
            <a:r>
              <a:rPr lang="zh-TW" altLang="en-US" sz="2800" dirty="0">
                <a:solidFill>
                  <a:srgbClr val="3366FF"/>
                </a:solidFill>
              </a:rPr>
              <a:t>列出所有姓李的以及身份證字號後四碼為</a:t>
            </a:r>
            <a:r>
              <a:rPr lang="en-US" altLang="zh-TW" sz="2800" dirty="0">
                <a:solidFill>
                  <a:srgbClr val="3366FF"/>
                </a:solidFill>
              </a:rPr>
              <a:t>1234</a:t>
            </a:r>
          </a:p>
          <a:p>
            <a:endParaRPr kumimoji="1" lang="zh-TW" altLang="en-US" sz="28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05000" y="2441294"/>
            <a:ext cx="387798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SELECT * 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userinfo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WHERE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 LIKE '</a:t>
            </a:r>
            <a:r>
              <a:rPr lang="zh-TW" altLang="en-US" sz="2400" dirty="0">
                <a:latin typeface="Arial" charset="0"/>
                <a:ea typeface="Arial" charset="0"/>
                <a:cs typeface="Arial" charset="0"/>
              </a:rPr>
              <a:t>李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%'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05000" y="4803494"/>
            <a:ext cx="70093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SELECT * 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userinfo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WHERE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 LIKE '</a:t>
            </a:r>
            <a:r>
              <a:rPr lang="zh-TW" altLang="en-US" sz="2400" dirty="0">
                <a:latin typeface="Arial" charset="0"/>
                <a:ea typeface="Arial" charset="0"/>
                <a:cs typeface="Arial" charset="0"/>
              </a:rPr>
              <a:t>李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%' AND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uid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 LIKE '%1234'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724525" y="2652432"/>
            <a:ext cx="26844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990099"/>
                </a:solidFill>
              </a:rPr>
              <a:t>SQL command </a:t>
            </a:r>
            <a:r>
              <a:rPr lang="zh-TW" altLang="en-US" dirty="0">
                <a:solidFill>
                  <a:srgbClr val="990099"/>
                </a:solidFill>
              </a:rPr>
              <a:t>的字串</a:t>
            </a:r>
            <a:endParaRPr lang="en-US" altLang="zh-TW" dirty="0">
              <a:solidFill>
                <a:srgbClr val="990099"/>
              </a:solidFill>
            </a:endParaRPr>
          </a:p>
          <a:p>
            <a:r>
              <a:rPr lang="zh-TW" altLang="en-US" dirty="0">
                <a:solidFill>
                  <a:srgbClr val="990099"/>
                </a:solidFill>
              </a:rPr>
              <a:t>為單引號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4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=, &gt;, &lt;, &gt;=, &lt;=, &lt;&gt;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列出電話費超過</a:t>
            </a:r>
            <a:r>
              <a:rPr lang="en-US" altLang="zh-TW" sz="2800" dirty="0">
                <a:solidFill>
                  <a:srgbClr val="3366FF"/>
                </a:solidFill>
              </a:rPr>
              <a:t>500</a:t>
            </a:r>
            <a:r>
              <a:rPr lang="zh-TW" altLang="en-US" sz="2800" dirty="0">
                <a:solidFill>
                  <a:srgbClr val="3366FF"/>
                </a:solidFill>
              </a:rPr>
              <a:t>元的資料</a:t>
            </a:r>
            <a:endParaRPr lang="en-US" altLang="zh-TW" sz="2800" dirty="0">
              <a:solidFill>
                <a:srgbClr val="3366FF"/>
              </a:solidFill>
            </a:endParaRPr>
          </a:p>
          <a:p>
            <a:endParaRPr kumimoji="1" lang="en-US" altLang="zh-TW" sz="2800" dirty="0">
              <a:solidFill>
                <a:srgbClr val="3366FF"/>
              </a:solidFill>
            </a:endParaRPr>
          </a:p>
          <a:p>
            <a:endParaRPr kumimoji="1" lang="en-US" altLang="zh-TW" sz="2800" dirty="0">
              <a:solidFill>
                <a:srgbClr val="3366FF"/>
              </a:solidFill>
            </a:endParaRPr>
          </a:p>
          <a:p>
            <a:endParaRPr kumimoji="1" lang="en-US" altLang="zh-TW" sz="2800" dirty="0">
              <a:solidFill>
                <a:srgbClr val="3366FF"/>
              </a:solidFill>
            </a:endParaRPr>
          </a:p>
          <a:p>
            <a:r>
              <a:rPr lang="zh-TW" altLang="en-US" sz="2800" dirty="0">
                <a:solidFill>
                  <a:srgbClr val="3366FF"/>
                </a:solidFill>
              </a:rPr>
              <a:t>列出電話費在</a:t>
            </a:r>
            <a:r>
              <a:rPr lang="en-US" altLang="zh-TW" sz="2800" dirty="0">
                <a:solidFill>
                  <a:srgbClr val="3366FF"/>
                </a:solidFill>
              </a:rPr>
              <a:t>500~1000</a:t>
            </a:r>
            <a:r>
              <a:rPr lang="zh-TW" altLang="en-US" sz="2800" dirty="0">
                <a:solidFill>
                  <a:srgbClr val="3366FF"/>
                </a:solidFill>
              </a:rPr>
              <a:t>元的資料</a:t>
            </a:r>
          </a:p>
          <a:p>
            <a:endParaRPr kumimoji="1" lang="zh-TW" altLang="en-US" sz="28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60525" y="2555875"/>
            <a:ext cx="27077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SELECT * 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bill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WHERE fee &gt; 500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06563" y="4674045"/>
            <a:ext cx="51546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SELECT * 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bill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WHERE fee &gt;= 500 AND fee &lt; 1000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083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91770AB-3697-9847-8570-A5435D6E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BETWEEN AND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B44CFC8-C10A-674F-89DF-87BDBA76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3366FF"/>
                </a:solidFill>
              </a:rPr>
              <a:t>列出電話費</a:t>
            </a:r>
            <a:r>
              <a:rPr lang="en-US" altLang="zh-TW" sz="2400" dirty="0">
                <a:solidFill>
                  <a:srgbClr val="3366FF"/>
                </a:solidFill>
              </a:rPr>
              <a:t>1000-2000</a:t>
            </a:r>
            <a:r>
              <a:rPr lang="zh-TW" altLang="en-US" sz="2400" dirty="0">
                <a:solidFill>
                  <a:srgbClr val="3366FF"/>
                </a:solidFill>
              </a:rPr>
              <a:t>元的資料</a:t>
            </a:r>
            <a:endParaRPr lang="en-US" altLang="zh-TW" sz="2400" dirty="0">
              <a:solidFill>
                <a:srgbClr val="3366FF"/>
              </a:solidFill>
            </a:endParaRPr>
          </a:p>
          <a:p>
            <a:endParaRPr lang="en-US" altLang="zh-TW" sz="2400" dirty="0">
              <a:solidFill>
                <a:srgbClr val="3366FF"/>
              </a:solidFill>
            </a:endParaRPr>
          </a:p>
          <a:p>
            <a:endParaRPr kumimoji="1"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F96FEF8-DEBB-3A45-A4F1-A3A85EF6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86A73D7-BAC6-7B46-9A6F-C05640CC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7C52BA9-EFEF-6144-8042-B9D98C13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xmlns="" id="{2E89C98C-4186-4B47-A028-6149C6A1F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555875"/>
            <a:ext cx="55393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SELECT * 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bill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WHERE fee BETWEEN 500 AND 1000</a:t>
            </a:r>
          </a:p>
        </p:txBody>
      </p:sp>
      <p:sp>
        <p:nvSpPr>
          <p:cNvPr id="8" name="圓角矩形圖說文字 7">
            <a:extLst>
              <a:ext uri="{FF2B5EF4-FFF2-40B4-BE49-F238E27FC236}">
                <a16:creationId xmlns:a16="http://schemas.microsoft.com/office/drawing/2014/main" xmlns="" id="{E4AD6664-556F-984B-8206-D752358449A9}"/>
              </a:ext>
            </a:extLst>
          </p:cNvPr>
          <p:cNvSpPr/>
          <p:nvPr/>
        </p:nvSpPr>
        <p:spPr>
          <a:xfrm>
            <a:off x="5929053" y="4466345"/>
            <a:ext cx="1496291" cy="712519"/>
          </a:xfrm>
          <a:prstGeom prst="wedgeRoundRectCallout">
            <a:avLst>
              <a:gd name="adj1" fmla="val -72420"/>
              <a:gd name="adj2" fmla="val -13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包含</a:t>
            </a:r>
            <a:r>
              <a:rPr kumimoji="1" lang="en-US" altLang="zh-TW" dirty="0"/>
              <a:t>500</a:t>
            </a:r>
            <a:r>
              <a:rPr kumimoji="1" lang="zh-CN" altLang="en-US" dirty="0"/>
              <a:t>與</a:t>
            </a:r>
            <a:r>
              <a:rPr kumimoji="1" lang="en-US" altLang="zh-CN" dirty="0"/>
              <a:t>1000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480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</a:t>
            </a:r>
            <a:r>
              <a:rPr kumimoji="1" lang="zh-TW" altLang="en-US" dirty="0"/>
              <a:t>、</a:t>
            </a:r>
            <a:r>
              <a:rPr kumimoji="1" lang="en-US" altLang="zh-TW" dirty="0"/>
              <a:t>NOT IN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列出王大明與李大媽的基本資料</a:t>
            </a:r>
            <a:endParaRPr lang="en-US" altLang="zh-TW" sz="2800" dirty="0">
              <a:solidFill>
                <a:srgbClr val="3366F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05000" y="2441294"/>
            <a:ext cx="52774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SELECT * 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userinfo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WHERE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 IN ('</a:t>
            </a:r>
            <a:r>
              <a:rPr lang="zh-TW" altLang="en-US" sz="2400" dirty="0">
                <a:latin typeface="Arial" charset="0"/>
                <a:ea typeface="Arial" charset="0"/>
                <a:cs typeface="Arial" charset="0"/>
              </a:rPr>
              <a:t>王大明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', '</a:t>
            </a:r>
            <a:r>
              <a:rPr lang="zh-TW" altLang="en-US" sz="2400" dirty="0">
                <a:latin typeface="Arial" charset="0"/>
                <a:ea typeface="Arial" charset="0"/>
                <a:cs typeface="Arial" charset="0"/>
              </a:rPr>
              <a:t>李大媽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')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5000" y="4237183"/>
            <a:ext cx="66800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SELECT * 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userinfo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WHERE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 = '</a:t>
            </a:r>
            <a:r>
              <a:rPr lang="zh-TW" altLang="en-US" sz="2400" dirty="0">
                <a:latin typeface="Arial" charset="0"/>
                <a:ea typeface="Arial" charset="0"/>
                <a:cs typeface="Arial" charset="0"/>
              </a:rPr>
              <a:t>王大明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' OR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cname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 = '</a:t>
            </a:r>
            <a:r>
              <a:rPr lang="zh-TW" altLang="en-US" sz="2400" dirty="0">
                <a:latin typeface="Arial" charset="0"/>
                <a:ea typeface="Arial" charset="0"/>
                <a:cs typeface="Arial" charset="0"/>
              </a:rPr>
              <a:t>李大媽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'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917751" y="3871373"/>
            <a:ext cx="677108" cy="2975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00B050"/>
                </a:solidFill>
              </a:rPr>
              <a:t>=</a:t>
            </a:r>
            <a:endParaRPr kumimoji="1"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418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排序</a:t>
            </a:r>
            <a:r>
              <a:rPr lang="en-US" altLang="zh-TW" dirty="0"/>
              <a:t> ORDER BY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3366FF"/>
                </a:solidFill>
              </a:rPr>
              <a:t>將電話號碼由小到大排序</a:t>
            </a:r>
            <a:endParaRPr lang="en-US" altLang="zh-TW" sz="2800" dirty="0">
              <a:solidFill>
                <a:srgbClr val="3366FF"/>
              </a:solidFill>
            </a:endParaRPr>
          </a:p>
          <a:p>
            <a:endParaRPr kumimoji="1" lang="en-US" altLang="zh-TW" sz="2800" dirty="0">
              <a:solidFill>
                <a:srgbClr val="3366FF"/>
              </a:solidFill>
            </a:endParaRPr>
          </a:p>
          <a:p>
            <a:endParaRPr kumimoji="1" lang="en-US" altLang="zh-TW" sz="2800" dirty="0">
              <a:solidFill>
                <a:srgbClr val="3366FF"/>
              </a:solidFill>
            </a:endParaRPr>
          </a:p>
          <a:p>
            <a:endParaRPr kumimoji="1" lang="en-US" altLang="zh-TW" sz="2800" dirty="0">
              <a:solidFill>
                <a:srgbClr val="3366FF"/>
              </a:solidFill>
            </a:endParaRPr>
          </a:p>
          <a:p>
            <a:r>
              <a:rPr lang="zh-TW" altLang="en-US" sz="2800" dirty="0">
                <a:solidFill>
                  <a:srgbClr val="3366FF"/>
                </a:solidFill>
              </a:rPr>
              <a:t>將電話號碼由大到小排序</a:t>
            </a:r>
          </a:p>
          <a:p>
            <a:endParaRPr kumimoji="1" lang="zh-TW" altLang="en-US" sz="28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812925" y="2592525"/>
            <a:ext cx="21973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SELECT *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phone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ORDER BY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tel</a:t>
            </a:r>
            <a:endParaRPr lang="en-US" altLang="zh-TW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82763" y="4726125"/>
            <a:ext cx="31382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SELECT *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FROM phone</a:t>
            </a:r>
          </a:p>
          <a:p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ORDER BY </a:t>
            </a:r>
            <a:r>
              <a:rPr lang="en-US" altLang="zh-TW" sz="2400" dirty="0" err="1">
                <a:latin typeface="Arial" charset="0"/>
                <a:ea typeface="Arial" charset="0"/>
                <a:cs typeface="Arial" charset="0"/>
              </a:rPr>
              <a:t>tel</a:t>
            </a:r>
            <a:r>
              <a:rPr lang="en-US" altLang="zh-TW" sz="2400" dirty="0">
                <a:latin typeface="Arial" charset="0"/>
                <a:ea typeface="Arial" charset="0"/>
                <a:cs typeface="Arial" charset="0"/>
              </a:rPr>
              <a:t> DESC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69766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774</TotalTime>
  <Words>1035</Words>
  <Application>Microsoft Office PowerPoint</Application>
  <PresentationFormat>如螢幕大小 (4:3)</PresentationFormat>
  <Paragraphs>417</Paragraphs>
  <Slides>34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回顧</vt:lpstr>
      <vt:lpstr>SQL Command</vt:lpstr>
      <vt:lpstr>投影片 2</vt:lpstr>
      <vt:lpstr>SELECT基本語法</vt:lpstr>
      <vt:lpstr>SELECT 單一資料表</vt:lpstr>
      <vt:lpstr>LIKE</vt:lpstr>
      <vt:lpstr>=, &gt;, &lt;, &gt;=, &lt;=, &lt;&gt;</vt:lpstr>
      <vt:lpstr>BETWEEN AND</vt:lpstr>
      <vt:lpstr>IN、NOT IN</vt:lpstr>
      <vt:lpstr>排序 ORDER BY</vt:lpstr>
      <vt:lpstr>MYSQL按照中文筆畫數排序</vt:lpstr>
      <vt:lpstr>IS NULL、IS NOT NULL</vt:lpstr>
      <vt:lpstr>ORACLE沒有空字串</vt:lpstr>
      <vt:lpstr>函數 count()</vt:lpstr>
      <vt:lpstr>關連線處理 - JOIN</vt:lpstr>
      <vt:lpstr>INNER JOIN</vt:lpstr>
      <vt:lpstr>OUTER JOIN</vt:lpstr>
      <vt:lpstr>別名</vt:lpstr>
      <vt:lpstr>別名 - MySQL</vt:lpstr>
      <vt:lpstr>群組 GROUP BY</vt:lpstr>
      <vt:lpstr>不重複資料 DISTINCT</vt:lpstr>
      <vt:lpstr>GROUP BY 陷阱</vt:lpstr>
      <vt:lpstr>正解</vt:lpstr>
      <vt:lpstr>練習</vt:lpstr>
      <vt:lpstr>UNION ALL</vt:lpstr>
      <vt:lpstr>TOP</vt:lpstr>
      <vt:lpstr>HAVING</vt:lpstr>
      <vt:lpstr>視觀表 View</vt:lpstr>
      <vt:lpstr>視觀表用法</vt:lpstr>
      <vt:lpstr>INSERT INTO</vt:lpstr>
      <vt:lpstr>複製資料</vt:lpstr>
      <vt:lpstr>UPDATE</vt:lpstr>
      <vt:lpstr>DELETE</vt:lpstr>
      <vt:lpstr>COMMIT &amp; ROLLBACK</vt:lpstr>
      <vt:lpstr>COMMIT &amp; ROLLBACK - MySQL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KoKang Chu</dc:creator>
  <cp:lastModifiedBy>admin</cp:lastModifiedBy>
  <cp:revision>82</cp:revision>
  <dcterms:created xsi:type="dcterms:W3CDTF">2017-12-25T01:40:49Z</dcterms:created>
  <dcterms:modified xsi:type="dcterms:W3CDTF">2019-04-27T08:09:06Z</dcterms:modified>
</cp:coreProperties>
</file>