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3" r:id="rId1"/>
  </p:sldMasterIdLst>
  <p:notesMasterIdLst>
    <p:notesMasterId r:id="rId36"/>
  </p:notesMasterIdLst>
  <p:sldIdLst>
    <p:sldId id="256" r:id="rId2"/>
    <p:sldId id="272" r:id="rId3"/>
    <p:sldId id="274" r:id="rId4"/>
    <p:sldId id="257" r:id="rId5"/>
    <p:sldId id="271" r:id="rId6"/>
    <p:sldId id="269" r:id="rId7"/>
    <p:sldId id="260" r:id="rId8"/>
    <p:sldId id="262" r:id="rId9"/>
    <p:sldId id="275" r:id="rId10"/>
    <p:sldId id="263" r:id="rId11"/>
    <p:sldId id="290" r:id="rId12"/>
    <p:sldId id="273" r:id="rId13"/>
    <p:sldId id="259" r:id="rId14"/>
    <p:sldId id="258" r:id="rId15"/>
    <p:sldId id="276" r:id="rId16"/>
    <p:sldId id="265" r:id="rId17"/>
    <p:sldId id="261" r:id="rId18"/>
    <p:sldId id="266" r:id="rId19"/>
    <p:sldId id="267" r:id="rId20"/>
    <p:sldId id="268" r:id="rId21"/>
    <p:sldId id="270" r:id="rId22"/>
    <p:sldId id="277" r:id="rId23"/>
    <p:sldId id="278" r:id="rId24"/>
    <p:sldId id="279" r:id="rId25"/>
    <p:sldId id="281" r:id="rId26"/>
    <p:sldId id="282" r:id="rId27"/>
    <p:sldId id="289" r:id="rId28"/>
    <p:sldId id="283" r:id="rId29"/>
    <p:sldId id="284" r:id="rId30"/>
    <p:sldId id="285" r:id="rId31"/>
    <p:sldId id="280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2"/>
    <p:restoredTop sz="94643"/>
  </p:normalViewPr>
  <p:slideViewPr>
    <p:cSldViewPr snapToGrid="0" snapToObjects="1">
      <p:cViewPr varScale="1">
        <p:scale>
          <a:sx n="71" d="100"/>
          <a:sy n="71" d="100"/>
        </p:scale>
        <p:origin x="-5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7F79D-D0E6-234F-9658-4C283B78C5CF}" type="datetimeFigureOut">
              <a:rPr kumimoji="1" lang="zh-TW" altLang="en-US" smtClean="0"/>
              <a:pPr/>
              <a:t>2019/3/24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09BE0-C51E-0844-8339-43903AF91552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98509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27B8983A-96CB-164E-9E83-0983F0CD207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174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6650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8123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001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68751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887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2100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837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5513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491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7033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kumimoji="1" lang="zh-TW" altLang="en-US"/>
              <a:t>朱克剛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8983A-96CB-164E-9E83-0983F0CD207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66905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81A7503-7824-684D-9E21-6BCF6BE90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HTML5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F897CEF8-F73C-F74F-87CB-5C1599B9A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朱克剛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AE953388-1F7B-2045-8358-444C340A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78606BA-2DBA-BA42-AD8D-51033FDD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D849668A-631C-234F-8EA2-F555AF10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0535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44CA8FE-5710-DD49-9784-E1F44BFB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圖片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7455B7C-527D-8D4D-A44A-D2C5C5948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圖片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&lt;</a:t>
            </a:r>
            <a:r>
              <a:rPr kumimoji="1" lang="en-US" altLang="zh-TW" dirty="0" err="1"/>
              <a:t>img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src</a:t>
            </a:r>
            <a:r>
              <a:rPr kumimoji="1" lang="en-US" altLang="zh-TW" dirty="0"/>
              <a:t>="</a:t>
            </a:r>
            <a:r>
              <a:rPr kumimoji="1" lang="en-US" altLang="zh-TW" dirty="0" err="1"/>
              <a:t>a.jpg</a:t>
            </a:r>
            <a:r>
              <a:rPr kumimoji="1" lang="en-US" altLang="zh-TW" dirty="0"/>
              <a:t>" width="500" height="400"&gt;</a:t>
            </a:r>
          </a:p>
          <a:p>
            <a:r>
              <a:rPr kumimoji="1" lang="zh-CN" altLang="en-US" dirty="0"/>
              <a:t>圖片超連結</a:t>
            </a:r>
            <a:endParaRPr kumimoji="1" lang="en-US" altLang="zh-CN" dirty="0"/>
          </a:p>
          <a:p>
            <a:pPr lvl="1"/>
            <a:r>
              <a:rPr kumimoji="1" lang="en-US" altLang="zh-TW" dirty="0"/>
              <a:t>&lt;a </a:t>
            </a:r>
            <a:r>
              <a:rPr kumimoji="1" lang="en-US" altLang="zh-TW" dirty="0" err="1"/>
              <a:t>href</a:t>
            </a:r>
            <a:r>
              <a:rPr kumimoji="1" lang="en-US" altLang="zh-TW" dirty="0"/>
              <a:t>="…"&gt;&lt;</a:t>
            </a:r>
            <a:r>
              <a:rPr kumimoji="1" lang="en-US" altLang="zh-TW" dirty="0" err="1"/>
              <a:t>img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src</a:t>
            </a:r>
            <a:r>
              <a:rPr kumimoji="1" lang="en-US" altLang="zh-TW" dirty="0"/>
              <a:t>="…"&gt;&lt;/a&gt;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F9459F8E-6669-9F45-90D8-4DB0223C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3D8D03BC-BF35-FB4E-8553-729A6E4B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5E99561-0679-DD4C-ABC0-00E09B45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6125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7122255-4EBA-4140-894C-DFED8495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圖片地圖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1F79B50-49DE-E842-9957-74178FF6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429" y="1697852"/>
            <a:ext cx="7796540" cy="3997828"/>
          </a:xfrm>
        </p:spPr>
        <p:txBody>
          <a:bodyPr anchor="t"/>
          <a:lstStyle/>
          <a:p>
            <a:r>
              <a:rPr kumimoji="1" lang="zh-TW" altLang="en-US" dirty="0"/>
              <a:t>圖片中不同的區域連結不同的網址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876CBD2-73CF-1B48-ADA1-BE2DCEAF4F73}"/>
              </a:ext>
            </a:extLst>
          </p:cNvPr>
          <p:cNvSpPr/>
          <p:nvPr/>
        </p:nvSpPr>
        <p:spPr>
          <a:xfrm>
            <a:off x="1186429" y="2539501"/>
            <a:ext cx="83404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&lt;img src="map.jpeg" width="400" height="300" usemap="#mymap"&gt;</a:t>
            </a:r>
          </a:p>
          <a:p>
            <a:endParaRPr lang="zh-TW" altLang="en-US" dirty="0"/>
          </a:p>
          <a:p>
            <a:r>
              <a:rPr lang="zh-TW" altLang="en-US" dirty="0"/>
              <a:t>&lt;map name="mymap"&gt;</a:t>
            </a:r>
          </a:p>
          <a:p>
            <a:r>
              <a:rPr lang="zh-TW" altLang="en-US" dirty="0"/>
              <a:t>  &lt;area shape="rect" coords="0,0,50,50" href="https://www.google.com.tw"&gt;</a:t>
            </a:r>
          </a:p>
          <a:p>
            <a:r>
              <a:rPr lang="zh-TW" altLang="en-US" dirty="0"/>
              <a:t>  &lt;area shape="rect" coords="350,250,400,300" href="https://www.apple.com"&gt;</a:t>
            </a:r>
          </a:p>
          <a:p>
            <a:r>
              <a:rPr lang="zh-TW" altLang="en-US" dirty="0"/>
              <a:t>&lt;/map&gt;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6ECEF78D-3ADB-EC40-A2E2-947416ECA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565" y="3898647"/>
            <a:ext cx="3530600" cy="3289300"/>
          </a:xfrm>
          <a:prstGeom prst="rect">
            <a:avLst/>
          </a:prstGeom>
        </p:spPr>
      </p:pic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xmlns="" id="{04D66B14-71A0-9D46-825D-BD584FC3C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xmlns="" id="{211E80EC-D993-564C-BA53-5372F677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xmlns="" id="{360414F5-04E6-0448-94A2-3F93D1E3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82684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0449DA9-AC79-CB4F-B72A-D19FAF0ED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絕對路徑與相對路徑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A6D1742E-CBAD-2546-99E0-14B0CA538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絕對路徑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&lt;a </a:t>
            </a:r>
            <a:r>
              <a:rPr kumimoji="1" lang="en-US" altLang="zh-TW" dirty="0" err="1"/>
              <a:t>href</a:t>
            </a:r>
            <a:r>
              <a:rPr kumimoji="1" lang="en-US" altLang="zh-TW" dirty="0"/>
              <a:t>="http://.../"&gt;</a:t>
            </a:r>
            <a:r>
              <a:rPr kumimoji="1" lang="zh-CN" altLang="en-US" dirty="0"/>
              <a:t>這是絕對路徑</a:t>
            </a:r>
            <a:r>
              <a:rPr kumimoji="1" lang="en-US" altLang="zh-CN" dirty="0"/>
              <a:t>&lt;/a&gt;</a:t>
            </a:r>
          </a:p>
          <a:p>
            <a:pPr lvl="1"/>
            <a:r>
              <a:rPr kumimoji="1" lang="en-US" altLang="zh-TW" dirty="0"/>
              <a:t>&lt;a </a:t>
            </a:r>
            <a:r>
              <a:rPr kumimoji="1" lang="en-US" altLang="zh-TW" dirty="0" err="1"/>
              <a:t>href</a:t>
            </a:r>
            <a:r>
              <a:rPr kumimoji="1" lang="en-US" altLang="zh-TW" dirty="0"/>
              <a:t>="/</a:t>
            </a:r>
            <a:r>
              <a:rPr kumimoji="1" lang="en-US" altLang="zh-TW" dirty="0" err="1"/>
              <a:t>next.html</a:t>
            </a:r>
            <a:r>
              <a:rPr kumimoji="1" lang="en-US" altLang="zh-TW" dirty="0"/>
              <a:t>"&gt;</a:t>
            </a:r>
            <a:r>
              <a:rPr kumimoji="1" lang="zh-CN" altLang="en-US" dirty="0"/>
              <a:t>這是絕對路徑</a:t>
            </a:r>
            <a:r>
              <a:rPr kumimoji="1" lang="en-US" altLang="zh-CN" dirty="0"/>
              <a:t>&lt;/a&gt;</a:t>
            </a:r>
          </a:p>
          <a:p>
            <a:r>
              <a:rPr kumimoji="1" lang="zh-CN" altLang="en-US" dirty="0"/>
              <a:t>相對路徑</a:t>
            </a:r>
            <a:endParaRPr kumimoji="1" lang="en-US" altLang="zh-CN" dirty="0"/>
          </a:p>
          <a:p>
            <a:pPr lvl="1"/>
            <a:r>
              <a:rPr kumimoji="1" lang="en-US" altLang="zh-TW" dirty="0"/>
              <a:t>&lt;a </a:t>
            </a:r>
            <a:r>
              <a:rPr kumimoji="1" lang="en-US" altLang="zh-TW" dirty="0" err="1"/>
              <a:t>href</a:t>
            </a:r>
            <a:r>
              <a:rPr kumimoji="1" lang="en-US" altLang="zh-TW" dirty="0"/>
              <a:t>="</a:t>
            </a:r>
            <a:r>
              <a:rPr kumimoji="1" lang="en-US" altLang="zh-TW" dirty="0" err="1"/>
              <a:t>car.html</a:t>
            </a:r>
            <a:r>
              <a:rPr kumimoji="1" lang="en-US" altLang="zh-TW" dirty="0"/>
              <a:t>"&gt;</a:t>
            </a:r>
            <a:r>
              <a:rPr kumimoji="1" lang="zh-CN" altLang="en-US" dirty="0"/>
              <a:t>這是相對路徑</a:t>
            </a:r>
            <a:r>
              <a:rPr kumimoji="1" lang="en-US" altLang="zh-CN" dirty="0"/>
              <a:t>&lt;/a&gt;</a:t>
            </a:r>
          </a:p>
          <a:p>
            <a:pPr lvl="1"/>
            <a:r>
              <a:rPr kumimoji="1" lang="en-US" altLang="zh-TW" dirty="0"/>
              <a:t>&lt;a </a:t>
            </a:r>
            <a:r>
              <a:rPr kumimoji="1" lang="en-US" altLang="zh-TW" dirty="0" err="1"/>
              <a:t>href</a:t>
            </a:r>
            <a:r>
              <a:rPr kumimoji="1" lang="en-US" altLang="zh-TW" dirty="0"/>
              <a:t>="../</a:t>
            </a:r>
            <a:r>
              <a:rPr kumimoji="1" lang="en-US" altLang="zh-TW" dirty="0" err="1"/>
              <a:t>buy.html</a:t>
            </a:r>
            <a:r>
              <a:rPr kumimoji="1" lang="en-US" altLang="zh-TW" dirty="0"/>
              <a:t>"&gt;</a:t>
            </a:r>
            <a:r>
              <a:rPr kumimoji="1" lang="zh-CN" altLang="en-US" dirty="0"/>
              <a:t>這也是相對路徑</a:t>
            </a:r>
            <a:r>
              <a:rPr kumimoji="1" lang="en-US" altLang="zh-CN"/>
              <a:t>&lt;/a&gt;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EA0827C5-BE9D-B247-A498-10BEC59E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64D57567-A855-5141-9D45-D1931A7B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EFD2883-7D06-A442-ABDF-5593A10B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30299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3A6C84D-3EF2-C546-93B8-0AD3F07CE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區域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567E611-D44A-BA4D-B2FB-D8B5ACF3F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&lt;div&gt;&lt;/div&gt;</a:t>
            </a:r>
          </a:p>
          <a:p>
            <a:r>
              <a:rPr kumimoji="1" lang="en-US" altLang="zh-TW" dirty="0"/>
              <a:t>&lt;span&gt;&lt;/span&gt;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43560350-0630-8941-A4F6-ADD9179F1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1969AE0-CAF8-044F-B68C-240DDB57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6A5BDEA-17E6-4F45-A549-544AAB1C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443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20F553B-E82B-6B46-BC2D-F09409FB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表格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xmlns="" id="{4DB11C18-171D-0145-BF31-BC83E68917BB}"/>
              </a:ext>
            </a:extLst>
          </p:cNvPr>
          <p:cNvGrpSpPr/>
          <p:nvPr/>
        </p:nvGrpSpPr>
        <p:grpSpPr>
          <a:xfrm>
            <a:off x="3048000" y="2041721"/>
            <a:ext cx="6096000" cy="3970318"/>
            <a:chOff x="1765465" y="1728848"/>
            <a:chExt cx="6096000" cy="397031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xmlns="" id="{C3397DCC-0B2B-D34B-86CD-385A32B71DDA}"/>
                </a:ext>
              </a:extLst>
            </p:cNvPr>
            <p:cNvSpPr/>
            <p:nvPr/>
          </p:nvSpPr>
          <p:spPr>
            <a:xfrm>
              <a:off x="1765465" y="1728848"/>
              <a:ext cx="6096000" cy="39703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TW" altLang="en-US" dirty="0"/>
                <a:t>&lt;table&gt;</a:t>
              </a:r>
            </a:p>
            <a:p>
              <a:r>
                <a:rPr lang="zh-TW" altLang="en-US" dirty="0"/>
                <a:t>  &lt;tr&gt;</a:t>
              </a:r>
            </a:p>
            <a:p>
              <a:r>
                <a:rPr lang="zh-TW" altLang="en-US" dirty="0"/>
                <a:t>    &lt;th&gt;月份&lt;/th&gt;</a:t>
              </a:r>
            </a:p>
            <a:p>
              <a:r>
                <a:rPr lang="zh-TW" altLang="en-US" dirty="0"/>
                <a:t>    &lt;th&gt;銷售額&lt;/th&gt;</a:t>
              </a:r>
            </a:p>
            <a:p>
              <a:r>
                <a:rPr lang="zh-TW" altLang="en-US" dirty="0"/>
                <a:t>  &lt;/tr&gt;</a:t>
              </a:r>
            </a:p>
            <a:p>
              <a:r>
                <a:rPr lang="zh-TW" altLang="en-US" dirty="0"/>
                <a:t>  &lt;tr&gt;</a:t>
              </a:r>
            </a:p>
            <a:p>
              <a:r>
                <a:rPr lang="zh-TW" altLang="en-US" dirty="0"/>
                <a:t>    &lt;td&gt;一月&lt;/td&gt;</a:t>
              </a:r>
            </a:p>
            <a:p>
              <a:r>
                <a:rPr lang="zh-TW" altLang="en-US" dirty="0"/>
                <a:t>    &lt;td&gt;$100&lt;/td&gt;</a:t>
              </a:r>
            </a:p>
            <a:p>
              <a:r>
                <a:rPr lang="zh-TW" altLang="en-US" dirty="0"/>
                <a:t>  &lt;/tr&gt;</a:t>
              </a:r>
            </a:p>
            <a:p>
              <a:r>
                <a:rPr lang="zh-TW" altLang="en-US" dirty="0"/>
                <a:t>  &lt;tr&gt;</a:t>
              </a:r>
            </a:p>
            <a:p>
              <a:r>
                <a:rPr lang="zh-TW" altLang="en-US" dirty="0"/>
                <a:t>    &lt;td&gt;二月&lt;/td&gt;</a:t>
              </a:r>
            </a:p>
            <a:p>
              <a:r>
                <a:rPr lang="zh-TW" altLang="en-US" dirty="0"/>
                <a:t>    &lt;td&gt;$80&lt;/td&gt;</a:t>
              </a:r>
            </a:p>
            <a:p>
              <a:r>
                <a:rPr lang="zh-TW" altLang="en-US" dirty="0"/>
                <a:t>  &lt;/tr&gt;</a:t>
              </a:r>
            </a:p>
            <a:p>
              <a:r>
                <a:rPr lang="zh-TW" altLang="en-US" dirty="0"/>
                <a:t>&lt;/table&gt;</a:t>
              </a:r>
            </a:p>
          </p:txBody>
        </p:sp>
        <p:sp>
          <p:nvSpPr>
            <p:cNvPr id="6" name="直線圖說文字 2 5">
              <a:extLst>
                <a:ext uri="{FF2B5EF4-FFF2-40B4-BE49-F238E27FC236}">
                  <a16:creationId xmlns:a16="http://schemas.microsoft.com/office/drawing/2014/main" xmlns="" id="{ABFCDCF5-BB46-BA42-BD98-0F9013378DDA}"/>
                </a:ext>
              </a:extLst>
            </p:cNvPr>
            <p:cNvSpPr/>
            <p:nvPr/>
          </p:nvSpPr>
          <p:spPr>
            <a:xfrm>
              <a:off x="3396343" y="1885284"/>
              <a:ext cx="1496291" cy="255319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01989"/>
                <a:gd name="adj6" fmla="val -6086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err="1"/>
                <a:t>tr</a:t>
              </a:r>
              <a:r>
                <a:rPr kumimoji="1" lang="en-US" altLang="zh-TW" dirty="0"/>
                <a:t>: </a:t>
              </a:r>
              <a:r>
                <a:rPr kumimoji="1" lang="zh-CN" altLang="en-US" dirty="0"/>
                <a:t>列</a:t>
              </a:r>
              <a:endParaRPr kumimoji="1" lang="zh-TW" altLang="en-US" dirty="0"/>
            </a:p>
          </p:txBody>
        </p:sp>
        <p:sp>
          <p:nvSpPr>
            <p:cNvPr id="7" name="直線圖說文字 2 6">
              <a:extLst>
                <a:ext uri="{FF2B5EF4-FFF2-40B4-BE49-F238E27FC236}">
                  <a16:creationId xmlns:a16="http://schemas.microsoft.com/office/drawing/2014/main" xmlns="" id="{860B7B4F-5A05-E242-A2EE-BD0CFFA65C0C}"/>
                </a:ext>
              </a:extLst>
            </p:cNvPr>
            <p:cNvSpPr/>
            <p:nvPr/>
          </p:nvSpPr>
          <p:spPr>
            <a:xfrm>
              <a:off x="4451268" y="2251440"/>
              <a:ext cx="1496291" cy="255319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01989"/>
                <a:gd name="adj6" fmla="val -6086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err="1"/>
                <a:t>th</a:t>
              </a:r>
              <a:r>
                <a:rPr kumimoji="1" lang="en-US" altLang="zh-TW" dirty="0"/>
                <a:t>: </a:t>
              </a:r>
              <a:r>
                <a:rPr kumimoji="1" lang="zh-CN" altLang="en-US" dirty="0"/>
                <a:t>標題</a:t>
              </a:r>
              <a:endParaRPr kumimoji="1" lang="zh-TW" altLang="en-US" dirty="0"/>
            </a:p>
          </p:txBody>
        </p:sp>
        <p:sp>
          <p:nvSpPr>
            <p:cNvPr id="8" name="直線圖說文字 2 7">
              <a:extLst>
                <a:ext uri="{FF2B5EF4-FFF2-40B4-BE49-F238E27FC236}">
                  <a16:creationId xmlns:a16="http://schemas.microsoft.com/office/drawing/2014/main" xmlns="" id="{E1A46849-01AD-F14F-B70B-5AAB54765E1F}"/>
                </a:ext>
              </a:extLst>
            </p:cNvPr>
            <p:cNvSpPr/>
            <p:nvPr/>
          </p:nvSpPr>
          <p:spPr>
            <a:xfrm>
              <a:off x="4599709" y="3281588"/>
              <a:ext cx="1496291" cy="255319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01989"/>
                <a:gd name="adj6" fmla="val -6086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td: </a:t>
              </a:r>
              <a:r>
                <a:rPr kumimoji="1" lang="zh-CN" altLang="en-US" dirty="0"/>
                <a:t>欄</a:t>
              </a:r>
              <a:endParaRPr kumimoji="1" lang="zh-TW" altLang="en-US" dirty="0"/>
            </a:p>
          </p:txBody>
        </p:sp>
      </p:grp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C707F3A3-F1D2-3443-B3C0-177D8298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7AA6DEFC-310D-3E46-8BE0-6F71B936E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xmlns="" id="{174E107D-C93F-6E4D-A451-22399952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598211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4CE1F92-B367-7B41-9EFD-B35D962B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合併儲存格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08796B52-410F-9149-B92D-7CFA41366083}"/>
              </a:ext>
            </a:extLst>
          </p:cNvPr>
          <p:cNvSpPr/>
          <p:nvPr/>
        </p:nvSpPr>
        <p:spPr>
          <a:xfrm>
            <a:off x="2611808" y="188528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&lt;table border="1"&gt;</a:t>
            </a:r>
          </a:p>
          <a:p>
            <a:r>
              <a:rPr lang="zh-TW" altLang="en-US" dirty="0"/>
              <a:t>  &lt;tr&gt;</a:t>
            </a:r>
          </a:p>
          <a:p>
            <a:r>
              <a:rPr lang="zh-TW" altLang="en-US" dirty="0"/>
              <a:t>    &lt;th colspan="2"&gt;月份&lt;/th&gt;</a:t>
            </a:r>
          </a:p>
          <a:p>
            <a:r>
              <a:rPr lang="zh-TW" altLang="en-US" dirty="0"/>
              <a:t>  &lt;/tr&gt;</a:t>
            </a:r>
          </a:p>
          <a:p>
            <a:r>
              <a:rPr lang="zh-TW" altLang="en-US" dirty="0"/>
              <a:t>  &lt;tr&gt;</a:t>
            </a:r>
          </a:p>
          <a:p>
            <a:r>
              <a:rPr lang="zh-TW" altLang="en-US" dirty="0"/>
              <a:t>    &lt;td&gt;一月&lt;/td&gt;</a:t>
            </a:r>
          </a:p>
          <a:p>
            <a:r>
              <a:rPr lang="zh-TW" altLang="en-US" dirty="0"/>
              <a:t>    &lt;td rowspan="2"&gt;$100&lt;/td&gt;</a:t>
            </a:r>
          </a:p>
          <a:p>
            <a:r>
              <a:rPr lang="zh-TW" altLang="en-US" dirty="0"/>
              <a:t>  &lt;/tr&gt;</a:t>
            </a:r>
          </a:p>
          <a:p>
            <a:r>
              <a:rPr lang="zh-TW" altLang="en-US" dirty="0"/>
              <a:t>  &lt;tr&gt;</a:t>
            </a:r>
          </a:p>
          <a:p>
            <a:r>
              <a:rPr lang="zh-TW" altLang="en-US" dirty="0"/>
              <a:t>    &lt;td&gt;二月&lt;/td&gt;</a:t>
            </a:r>
          </a:p>
          <a:p>
            <a:r>
              <a:rPr lang="zh-TW" altLang="en-US" dirty="0"/>
              <a:t>  &lt;/tr&gt;</a:t>
            </a:r>
          </a:p>
          <a:p>
            <a:r>
              <a:rPr lang="zh-TW" altLang="en-US" dirty="0"/>
              <a:t>&lt;/table&gt;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B9655CA2-4D97-204C-A97F-2993558D5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073" y="2033979"/>
            <a:ext cx="1244600" cy="1270000"/>
          </a:xfrm>
          <a:prstGeom prst="rect">
            <a:avLst/>
          </a:prstGeom>
        </p:spPr>
      </p:pic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6204CA39-9B69-2D44-9E6E-A7A65D9E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6CB33B2B-D9A6-AE45-88B9-230F2DE25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8D2DE1B9-30EC-9D49-BAC9-2D5B3FF4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45656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1F8D5A6-44B8-D245-A11F-696BF2954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FRAME </a:t>
            </a:r>
            <a:r>
              <a:rPr kumimoji="1" lang="zh-CN" altLang="en-US" dirty="0"/>
              <a:t>與</a:t>
            </a:r>
            <a:r>
              <a:rPr kumimoji="1" lang="en-US" altLang="zh-CN" dirty="0"/>
              <a:t> IFRAME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0B64C7D-0662-9D40-8C93-B708C5709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8246702" cy="3997828"/>
          </a:xfrm>
        </p:spPr>
        <p:txBody>
          <a:bodyPr/>
          <a:lstStyle/>
          <a:p>
            <a:r>
              <a:rPr kumimoji="1" lang="en-US" altLang="zh-TW" dirty="0"/>
              <a:t>&lt;</a:t>
            </a:r>
            <a:r>
              <a:rPr kumimoji="1" lang="en-US" altLang="zh-TW" dirty="0" err="1"/>
              <a:t>iframe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src</a:t>
            </a:r>
            <a:r>
              <a:rPr kumimoji="1" lang="en-US" altLang="zh-TW" dirty="0"/>
              <a:t>="</a:t>
            </a:r>
            <a:r>
              <a:rPr kumimoji="1" lang="zh-CN" altLang="en-US" dirty="0"/>
              <a:t>網址或檔案名稱</a:t>
            </a:r>
            <a:r>
              <a:rPr kumimoji="1" lang="en-US" altLang="zh-CN" dirty="0"/>
              <a:t>" width="300" height="300"&gt;&lt;</a:t>
            </a:r>
            <a:r>
              <a:rPr kumimoji="1" lang="en-US" altLang="zh-CN" dirty="0" err="1"/>
              <a:t>iframe</a:t>
            </a:r>
            <a:r>
              <a:rPr kumimoji="1" lang="en-US" altLang="zh-CN" dirty="0"/>
              <a:t>&gt;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73DFE7AC-D86E-2248-9AFC-9312E09C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FCBD0CD4-DCE0-D342-BC0A-69D5B124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29396CA-B8F3-2C41-BA98-CD16F1DC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55670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5A9D144-09A3-6246-8FBE-CCD1607C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列表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CC69E41-AD7E-6C43-85BE-049640296B84}"/>
              </a:ext>
            </a:extLst>
          </p:cNvPr>
          <p:cNvSpPr/>
          <p:nvPr/>
        </p:nvSpPr>
        <p:spPr>
          <a:xfrm>
            <a:off x="3048000" y="234595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" altLang="zh-TW" dirty="0"/>
              <a:t>&lt;ol&gt;</a:t>
            </a:r>
          </a:p>
          <a:p>
            <a:r>
              <a:rPr lang="it" altLang="zh-TW" dirty="0"/>
              <a:t>  &lt;li&gt;</a:t>
            </a:r>
            <a:r>
              <a:rPr lang="zh-CN" altLang="en-US" dirty="0"/>
              <a:t>項目一</a:t>
            </a:r>
            <a:r>
              <a:rPr lang="it" altLang="zh-TW" dirty="0"/>
              <a:t>&lt;/li&gt;</a:t>
            </a:r>
          </a:p>
          <a:p>
            <a:r>
              <a:rPr lang="it" altLang="zh-TW" dirty="0"/>
              <a:t>  &lt;li&gt;</a:t>
            </a:r>
            <a:r>
              <a:rPr lang="zh-CN" altLang="en-US" dirty="0"/>
              <a:t>項目二</a:t>
            </a:r>
            <a:r>
              <a:rPr lang="it" altLang="zh-TW" dirty="0"/>
              <a:t>&lt;/li&gt;</a:t>
            </a:r>
          </a:p>
          <a:p>
            <a:r>
              <a:rPr lang="it" altLang="zh-TW" dirty="0"/>
              <a:t>  &lt;li&gt;</a:t>
            </a:r>
            <a:r>
              <a:rPr lang="zh-CN" altLang="en-US" dirty="0"/>
              <a:t>項目三</a:t>
            </a:r>
            <a:r>
              <a:rPr lang="it" altLang="zh-TW" dirty="0"/>
              <a:t>&lt;/li&gt;</a:t>
            </a:r>
          </a:p>
          <a:p>
            <a:r>
              <a:rPr lang="it" altLang="zh-TW" dirty="0"/>
              <a:t>&lt;/ol&gt;</a:t>
            </a:r>
          </a:p>
          <a:p>
            <a:endParaRPr lang="en-US" altLang="zh-TW" dirty="0"/>
          </a:p>
          <a:p>
            <a:r>
              <a:rPr lang="zh-TW" altLang="en-US" dirty="0"/>
              <a:t>&lt;ul&gt;</a:t>
            </a:r>
          </a:p>
          <a:p>
            <a:r>
              <a:rPr lang="zh-TW" altLang="en-US" dirty="0"/>
              <a:t>  &lt;li&gt;游泳&lt;/li&gt;</a:t>
            </a:r>
          </a:p>
          <a:p>
            <a:r>
              <a:rPr lang="zh-TW" altLang="en-US" dirty="0"/>
              <a:t>  &lt;li&gt;看書&lt;/li&gt;</a:t>
            </a:r>
          </a:p>
          <a:p>
            <a:r>
              <a:rPr lang="zh-TW" altLang="en-US" dirty="0"/>
              <a:t>  &lt;li&gt;打球&lt;/li&gt;</a:t>
            </a:r>
          </a:p>
          <a:p>
            <a:r>
              <a:rPr lang="zh-TW" altLang="en-US" dirty="0"/>
              <a:t>&lt;/ul&gt;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25A17CFE-AFF1-9444-8025-2AD26AB5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7CA8E637-C442-AF43-BF5E-1C69AD7D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65F7841-8724-5B47-9363-286569F2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89967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4C2E7A6-58F9-3F46-93BA-BBAA9BF5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導覽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891A6BC9-5A97-8C4A-98F3-44600152B2C5}"/>
              </a:ext>
            </a:extLst>
          </p:cNvPr>
          <p:cNvSpPr/>
          <p:nvPr/>
        </p:nvSpPr>
        <p:spPr>
          <a:xfrm>
            <a:off x="3048000" y="1998116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&lt;nav</a:t>
            </a:r>
            <a:r>
              <a:rPr lang="zh-TW" altLang="en-US" dirty="0" smtClean="0"/>
              <a:t>&gt;根</a:t>
            </a:r>
            <a:r>
              <a:rPr lang="en-US" altLang="zh-TW" dirty="0" smtClean="0"/>
              <a:t>CSS BOOTSTRAP</a:t>
            </a:r>
            <a:endParaRPr lang="zh-TW" altLang="en-US" dirty="0"/>
          </a:p>
          <a:p>
            <a:r>
              <a:rPr lang="zh-TW" altLang="en-US" dirty="0"/>
              <a:t>    &lt;ul&gt;</a:t>
            </a:r>
          </a:p>
          <a:p>
            <a:r>
              <a:rPr lang="zh-TW" altLang="en-US" dirty="0"/>
              <a:t>        &lt;li&gt;</a:t>
            </a:r>
          </a:p>
          <a:p>
            <a:r>
              <a:rPr lang="zh-TW" altLang="en-US" dirty="0"/>
              <a:t>            &lt;a href="#"&gt;首頁&lt;/a&gt;</a:t>
            </a:r>
          </a:p>
          <a:p>
            <a:r>
              <a:rPr lang="zh-TW" altLang="en-US" dirty="0"/>
              <a:t>        &lt;/li&gt;</a:t>
            </a:r>
          </a:p>
          <a:p>
            <a:r>
              <a:rPr lang="zh-TW" altLang="en-US" dirty="0"/>
              <a:t>        &lt;li&gt;</a:t>
            </a:r>
          </a:p>
          <a:p>
            <a:r>
              <a:rPr lang="zh-TW" altLang="en-US" dirty="0"/>
              <a:t>            &lt;a href="#"&gt;我的最愛&lt;/a&gt;</a:t>
            </a:r>
          </a:p>
          <a:p>
            <a:r>
              <a:rPr lang="zh-TW" altLang="en-US" dirty="0"/>
              <a:t>        &lt;/li&gt;</a:t>
            </a:r>
          </a:p>
          <a:p>
            <a:r>
              <a:rPr lang="zh-TW" altLang="en-US" dirty="0"/>
              <a:t>        &lt;li&gt;</a:t>
            </a:r>
          </a:p>
          <a:p>
            <a:r>
              <a:rPr lang="zh-TW" altLang="en-US" dirty="0"/>
              <a:t>            &lt;a href="#"&gt;購物車&lt;/a&gt;</a:t>
            </a:r>
          </a:p>
          <a:p>
            <a:r>
              <a:rPr lang="zh-TW" altLang="en-US" dirty="0"/>
              <a:t>        &lt;/li&gt;</a:t>
            </a:r>
          </a:p>
          <a:p>
            <a:r>
              <a:rPr lang="zh-TW" altLang="en-US" dirty="0"/>
              <a:t>        &lt;li&gt;</a:t>
            </a:r>
          </a:p>
          <a:p>
            <a:r>
              <a:rPr lang="zh-TW" altLang="en-US" dirty="0"/>
              <a:t>            &lt;a href="#"&gt;結帳&lt;/a&gt;</a:t>
            </a:r>
          </a:p>
          <a:p>
            <a:r>
              <a:rPr lang="zh-TW" altLang="en-US" dirty="0"/>
              <a:t>        &lt;/li&gt;</a:t>
            </a:r>
          </a:p>
          <a:p>
            <a:r>
              <a:rPr lang="zh-TW" altLang="en-US" dirty="0"/>
              <a:t>    &lt;/ul&gt;</a:t>
            </a:r>
          </a:p>
          <a:p>
            <a:r>
              <a:rPr lang="zh-TW" altLang="en-US" dirty="0"/>
              <a:t>&lt;/nav&gt;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C4109072-145B-9E46-ACEA-E187366C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FF09EA7D-337F-9B4A-8005-1DAD435B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A9D0E33D-E32F-D044-8BDD-19EA20F3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113501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E5858BC-C3E5-F449-9575-1F48B99F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影片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E954814F-6CB3-3344-B50C-37E0D65563E6}"/>
              </a:ext>
            </a:extLst>
          </p:cNvPr>
          <p:cNvSpPr/>
          <p:nvPr/>
        </p:nvSpPr>
        <p:spPr>
          <a:xfrm>
            <a:off x="1935679" y="2690336"/>
            <a:ext cx="8835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&lt;video width="320" height="240" controls</a:t>
            </a:r>
            <a:r>
              <a:rPr lang="zh-TW" altLang="en-US" dirty="0" smtClean="0"/>
              <a:t>&gt;</a:t>
            </a:r>
            <a:endParaRPr lang="zh-TW" altLang="en-US" dirty="0"/>
          </a:p>
          <a:p>
            <a:r>
              <a:rPr lang="en-US" altLang="zh-TW" dirty="0"/>
              <a:t>    </a:t>
            </a:r>
            <a:r>
              <a:rPr lang="zh-TW" altLang="en-US" dirty="0"/>
              <a:t>&lt;source src="</a:t>
            </a:r>
            <a:r>
              <a:rPr lang="en" altLang="zh-TW" dirty="0"/>
              <a:t>https://www.w3schools.com/tags/movie.mp4</a:t>
            </a:r>
            <a:r>
              <a:rPr lang="zh-TW" altLang="en-US" dirty="0"/>
              <a:t>" type="video/mp4"&gt;</a:t>
            </a:r>
          </a:p>
          <a:p>
            <a:r>
              <a:rPr lang="en-US" altLang="zh-TW" dirty="0"/>
              <a:t>    </a:t>
            </a:r>
            <a:r>
              <a:rPr lang="zh-TW" altLang="en-US" dirty="0"/>
              <a:t>你的瀏覽器不支援影片標籤</a:t>
            </a:r>
          </a:p>
          <a:p>
            <a:r>
              <a:rPr lang="zh-TW" altLang="en-US" dirty="0"/>
              <a:t>&lt;/video&gt;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D8A1330C-98FB-9B4F-8D84-FCF32445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F178A91-EF5B-3844-8F67-5E3BD065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B126524-093B-1A45-A6A1-84438756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9328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E894152-FECD-A54E-B674-FA3E94FB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網頁組成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FC80D85-1B76-1645-8361-C156D32CE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HTML</a:t>
            </a:r>
            <a:r>
              <a:rPr kumimoji="1" lang="zh-CN" altLang="en-US" dirty="0"/>
              <a:t>標籤</a:t>
            </a:r>
            <a:r>
              <a:rPr kumimoji="1" lang="zh-TW" altLang="en-US" dirty="0"/>
              <a:t>：負責告訴瀏覽器該網頁有哪些內容以及如何呈現</a:t>
            </a:r>
            <a:endParaRPr kumimoji="1" lang="en-US" altLang="zh-TW" dirty="0"/>
          </a:p>
          <a:p>
            <a:r>
              <a:rPr kumimoji="1" lang="en-US" altLang="zh-TW" dirty="0"/>
              <a:t>CSS</a:t>
            </a:r>
            <a:r>
              <a:rPr kumimoji="1" lang="zh-CN" altLang="en-US" dirty="0"/>
              <a:t>樣式</a:t>
            </a:r>
            <a:r>
              <a:rPr kumimoji="1" lang="zh-TW" altLang="en-US" dirty="0"/>
              <a:t>：負責更精緻的排版與畫面呈現</a:t>
            </a:r>
            <a:endParaRPr kumimoji="1" lang="en-US" altLang="zh-TW" dirty="0"/>
          </a:p>
          <a:p>
            <a:r>
              <a:rPr kumimoji="1" lang="en-US" altLang="zh-TW" dirty="0"/>
              <a:t>JavaScript</a:t>
            </a:r>
            <a:r>
              <a:rPr kumimoji="1" lang="zh-CN" altLang="en-US" dirty="0"/>
              <a:t>程式語言</a:t>
            </a:r>
            <a:r>
              <a:rPr kumimoji="1" lang="zh-TW" altLang="en-US" dirty="0"/>
              <a:t>：負責網頁端與使用者互動與動態效果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81FBD520-E623-434B-BB91-C4D599C3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AE02C74-C430-1242-8725-C59626F7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1663C842-697A-F842-9B75-7F065CB7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82211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7D13832-D448-BB47-A08D-7D6DD249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畫布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AB81F6C-30F3-DE4E-A615-B5BE26532131}"/>
              </a:ext>
            </a:extLst>
          </p:cNvPr>
          <p:cNvSpPr/>
          <p:nvPr/>
        </p:nvSpPr>
        <p:spPr>
          <a:xfrm>
            <a:off x="3048000" y="1538982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&lt;html&gt;</a:t>
            </a:r>
          </a:p>
          <a:p>
            <a:r>
              <a:rPr lang="zh-TW" altLang="en-US" dirty="0"/>
              <a:t>&lt;body&gt;</a:t>
            </a:r>
          </a:p>
          <a:p>
            <a:r>
              <a:rPr lang="zh-TW" altLang="en-US" dirty="0"/>
              <a:t>    &lt;canvas id="canvas"&gt;&lt;/canvas&gt;</a:t>
            </a:r>
          </a:p>
          <a:p>
            <a:r>
              <a:rPr lang="zh-TW" altLang="en-US" dirty="0"/>
              <a:t>&lt;/body&gt;</a:t>
            </a:r>
          </a:p>
          <a:p>
            <a:endParaRPr lang="zh-TW" altLang="en-US" dirty="0"/>
          </a:p>
          <a:p>
            <a:r>
              <a:rPr lang="zh-TW" altLang="en-US" dirty="0"/>
              <a:t>&lt;script language="javascript"&gt;</a:t>
            </a:r>
          </a:p>
          <a:p>
            <a:r>
              <a:rPr lang="zh-TW" altLang="en-US" dirty="0"/>
              <a:t>    var canvas = document.getElementById("canvas");</a:t>
            </a:r>
          </a:p>
          <a:p>
            <a:r>
              <a:rPr lang="zh-TW" altLang="en-US" dirty="0"/>
              <a:t>    var ctx = canvas.getContext("2d");</a:t>
            </a:r>
          </a:p>
          <a:p>
            <a:endParaRPr lang="zh-TW" altLang="en-US" dirty="0"/>
          </a:p>
          <a:p>
            <a:r>
              <a:rPr lang="zh-TW" altLang="en-US" dirty="0"/>
              <a:t>    ctx.strokeStyle = "BurlyWood ";</a:t>
            </a:r>
          </a:p>
          <a:p>
            <a:r>
              <a:rPr lang="zh-TW" altLang="en-US" dirty="0"/>
              <a:t>    ctx.fillStyle = "AntiqueWhite";</a:t>
            </a:r>
          </a:p>
          <a:p>
            <a:r>
              <a:rPr lang="zh-TW" altLang="en-US" dirty="0"/>
              <a:t>    ctx.beginPath();</a:t>
            </a:r>
          </a:p>
          <a:p>
            <a:r>
              <a:rPr lang="zh-TW" altLang="en-US" dirty="0"/>
              <a:t>    ctx.arc(100, 75 , 50, 0, 2 * Math.PI);</a:t>
            </a:r>
          </a:p>
          <a:p>
            <a:r>
              <a:rPr lang="zh-TW" altLang="en-US" dirty="0"/>
              <a:t>    ctx.fill();</a:t>
            </a:r>
          </a:p>
          <a:p>
            <a:r>
              <a:rPr lang="zh-TW" altLang="en-US" dirty="0"/>
              <a:t>    ctx.stroke();</a:t>
            </a:r>
          </a:p>
          <a:p>
            <a:r>
              <a:rPr lang="zh-TW" altLang="en-US" dirty="0"/>
              <a:t>&lt;/script&gt;</a:t>
            </a:r>
          </a:p>
          <a:p>
            <a:r>
              <a:rPr lang="zh-TW" altLang="en-US" dirty="0"/>
              <a:t>&lt;/html&gt;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99E9C610-EC0C-4F4E-8D62-3460D429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A42C1B9F-74A1-C442-B563-F4CBA23BD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B72F4BCB-6844-0A42-B169-A924F445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86025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A0D04BB-83A4-7B4E-979E-76E5C749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特殊字元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BC5721E-CDEB-7341-9757-2B201D0CC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005" y="2052116"/>
            <a:ext cx="5808134" cy="3997828"/>
          </a:xfrm>
        </p:spPr>
        <p:txBody>
          <a:bodyPr/>
          <a:lstStyle/>
          <a:p>
            <a:r>
              <a:rPr kumimoji="1" lang="en" altLang="zh-TW" dirty="0"/>
              <a:t>http://</a:t>
            </a:r>
            <a:r>
              <a:rPr kumimoji="1" lang="en" altLang="zh-TW" dirty="0" err="1"/>
              <a:t>www.talisman.org</a:t>
            </a:r>
            <a:r>
              <a:rPr kumimoji="1" lang="en" altLang="zh-TW" dirty="0"/>
              <a:t>/iso8859-1.html</a:t>
            </a:r>
            <a:endParaRPr kumimoji="1" lang="zh-TW" alt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C61E7AB6-F2D8-A540-A6BC-F68593506C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3188461"/>
              </p:ext>
            </p:extLst>
          </p:nvPr>
        </p:nvGraphicFramePr>
        <p:xfrm>
          <a:off x="1312426" y="593766"/>
          <a:ext cx="3358843" cy="6097546"/>
        </p:xfrm>
        <a:graphic>
          <a:graphicData uri="http://schemas.openxmlformats.org/presentationml/2006/ole">
            <p:oleObj spid="_x0000_s1086" name="文件" r:id="rId3" imgW="2647616" imgH="4805130" progId="Word.Document.8">
              <p:embed/>
            </p:oleObj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E9611562-8242-B644-A76E-B2653012D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96C27DAA-A4C2-464C-B12A-B1E0483A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9914EBA6-E4D8-8442-A1BE-B2B9F0D1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87169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049A0C8-4DD4-4ABB-A614-2328477652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F6A325A-2919-4123-9174-54EABC5A03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0E82CC2-31B4-4592-9C30-6A975D5DEB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98CE383-5E7E-4B66-B52A-B492AE0F10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9D185A96-18D7-4084-8117-F60559EB2E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A34A425-32DC-4467-9A4A-9176EC369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BF53389-3CCE-4DFA-9F44-1093CA4DBE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D0BE3D13-5BE5-4B05-AFCF-2A2E059D29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1AC85C80-0175-4214-A13D-03C224658C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15ADB788-8569-409E-862D-665AD53C99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C427EC5-1A60-5A4E-B69A-DD4380D27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048" y="2568817"/>
            <a:ext cx="7155598" cy="31339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kumimoji="1" lang="zh-CN" altLang="en-US" sz="6600" dirty="0">
                <a:solidFill>
                  <a:srgbClr val="1F2D29"/>
                </a:solidFill>
              </a:rPr>
              <a:t>表單</a:t>
            </a:r>
            <a:endParaRPr kumimoji="1" lang="en-US" altLang="zh-TW" sz="6600" dirty="0">
              <a:solidFill>
                <a:srgbClr val="1F2D29"/>
              </a:solidFill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16CF069A-6091-A244-B3FC-007BD2E7E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9048" y="1325691"/>
            <a:ext cx="4355178" cy="1138426"/>
          </a:xfrm>
        </p:spPr>
        <p:txBody>
          <a:bodyPr vert="horz" lIns="91440" tIns="0" rIns="91440" bIns="45720" rtlCol="0" anchor="b">
            <a:normAutofit/>
          </a:bodyPr>
          <a:lstStyle/>
          <a:p>
            <a:pPr algn="l"/>
            <a:endParaRPr kumimoji="1" lang="en-US" altLang="zh-TW" sz="1600">
              <a:solidFill>
                <a:srgbClr val="1F2D29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76562092-3AA7-4EF0-9007-C44F879A13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232A0FC-3B0E-4DD1-9C3E-9C8C8CA6D1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11712" y="2388951"/>
            <a:ext cx="849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400" dirty="0">
              <a:solidFill>
                <a:srgbClr val="1F2D29"/>
              </a:solidFill>
              <a:latin typeface="MS Shell Dlg 2" panose="020B0604030504040204" pitchFamily="34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1F2862CE-5F34-3F4F-8955-F4A77C0C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67A8CF84-EAB5-C641-9649-26D65B7A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821F75E-F9B0-E546-9B43-D41C1451C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271976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xmlns="" id="{EFFD6BBB-7A3F-4844-97A1-2743B3E9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Form 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xmlns="" id="{FE51C4A3-0B9B-974A-ABC9-18B87D771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原則上與使用者「互動」的標籤要放在表單標籤內</a:t>
            </a:r>
            <a:endParaRPr kumimoji="1" lang="en-US" altLang="zh-CN" dirty="0"/>
          </a:p>
          <a:p>
            <a:r>
              <a:rPr kumimoji="1" lang="zh-CN" altLang="en-US" dirty="0"/>
              <a:t>例如：</a:t>
            </a:r>
            <a:endParaRPr kumimoji="1" lang="en-US" altLang="zh-CN" dirty="0"/>
          </a:p>
          <a:p>
            <a:pPr marL="457010" lvl="1" indent="0">
              <a:buNone/>
            </a:pPr>
            <a:r>
              <a:rPr kumimoji="1" lang="en" altLang="zh-TW" dirty="0"/>
              <a:t>&lt;form action="https://</a:t>
            </a:r>
            <a:r>
              <a:rPr kumimoji="1" lang="en" altLang="zh-TW" dirty="0" err="1"/>
              <a:t>www.google.com.tw</a:t>
            </a:r>
            <a:r>
              <a:rPr kumimoji="1" lang="en" altLang="zh-TW" dirty="0"/>
              <a:t>/search"&gt;</a:t>
            </a:r>
          </a:p>
          <a:p>
            <a:pPr marL="457010" lvl="1" indent="0">
              <a:buNone/>
            </a:pPr>
            <a:r>
              <a:rPr kumimoji="1" lang="en" altLang="zh-TW" dirty="0"/>
              <a:t>    </a:t>
            </a:r>
            <a:r>
              <a:rPr kumimoji="1" lang="zh-TW" altLang="en-US" dirty="0"/>
              <a:t>關鍵字 </a:t>
            </a:r>
            <a:r>
              <a:rPr kumimoji="1" lang="en-US" altLang="zh-TW" dirty="0"/>
              <a:t>&lt;</a:t>
            </a:r>
            <a:r>
              <a:rPr kumimoji="1" lang="en" altLang="zh-TW" dirty="0"/>
              <a:t>input name="q"&gt;&amp;</a:t>
            </a:r>
            <a:r>
              <a:rPr kumimoji="1" lang="en" altLang="zh-TW" dirty="0" err="1"/>
              <a:t>nbsp</a:t>
            </a:r>
            <a:r>
              <a:rPr kumimoji="1" lang="en" altLang="zh-TW" dirty="0"/>
              <a:t>;</a:t>
            </a:r>
          </a:p>
          <a:p>
            <a:pPr marL="457010" lvl="1" indent="0">
              <a:buNone/>
            </a:pPr>
            <a:r>
              <a:rPr kumimoji="1" lang="en" altLang="zh-TW" dirty="0"/>
              <a:t>    &lt;input type="submit"&gt;</a:t>
            </a:r>
          </a:p>
          <a:p>
            <a:pPr marL="457010" lvl="1" indent="0">
              <a:buNone/>
            </a:pPr>
            <a:r>
              <a:rPr kumimoji="1" lang="en" altLang="zh-TW" dirty="0"/>
              <a:t>&lt;/form&gt;</a:t>
            </a:r>
          </a:p>
          <a:p>
            <a:pPr lvl="1"/>
            <a:endParaRPr kumimoji="1" lang="zh-TW" alt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951D3975-E87D-7C4E-9FCD-E42B79C3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7075FAB3-7D88-9447-AD75-7E41AA32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BB173E87-1EC9-AE4F-A43D-DE9E45B5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13077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0DEFC83-8F52-0C44-A22B-2F7B874AE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表單屬性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A7B6CE34-2708-1948-98BA-73951CCAE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3997828"/>
          </a:xfrm>
        </p:spPr>
        <p:txBody>
          <a:bodyPr anchor="t"/>
          <a:lstStyle/>
          <a:p>
            <a:r>
              <a:rPr lang="en-US" altLang="zh-TW" dirty="0">
                <a:latin typeface="Times New Roman" panose="02020603050405020304" pitchFamily="18" charset="0"/>
              </a:rPr>
              <a:t>&lt;FORM ACTION=</a:t>
            </a:r>
            <a:r>
              <a:rPr lang="en-US" altLang="zh-TW" dirty="0" err="1">
                <a:latin typeface="Times New Roman" panose="02020603050405020304" pitchFamily="18" charset="0"/>
              </a:rPr>
              <a:t>url</a:t>
            </a:r>
            <a:r>
              <a:rPr lang="en-US" altLang="zh-TW" dirty="0">
                <a:latin typeface="Times New Roman" panose="02020603050405020304" pitchFamily="18" charset="0"/>
              </a:rPr>
              <a:t> METHOD=method TARGET=target&gt;</a:t>
            </a:r>
          </a:p>
          <a:p>
            <a:r>
              <a:rPr lang="en-US" altLang="zh-TW" dirty="0">
                <a:latin typeface="Times New Roman" panose="02020603050405020304" pitchFamily="18" charset="0"/>
              </a:rPr>
              <a:t>&lt;/FORM&gt;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ACTION</a:t>
            </a:r>
            <a:r>
              <a:rPr lang="zh-TW" altLang="en-US" dirty="0"/>
              <a:t>：放 </a:t>
            </a:r>
            <a:r>
              <a:rPr lang="en-US" altLang="zh-TW" dirty="0"/>
              <a:t>URL </a:t>
            </a:r>
            <a:r>
              <a:rPr lang="zh-TW" altLang="en-US" dirty="0"/>
              <a:t>或是相對檔案路徑名稱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MATHOD</a:t>
            </a:r>
            <a:r>
              <a:rPr lang="zh-TW" altLang="en-US" dirty="0"/>
              <a:t>：</a:t>
            </a:r>
            <a:r>
              <a:rPr lang="en-US" altLang="zh-TW" dirty="0"/>
              <a:t>[post | get]</a:t>
            </a:r>
            <a:r>
              <a:rPr lang="zh-TW" altLang="en-US" dirty="0"/>
              <a:t>。以 </a:t>
            </a:r>
            <a:r>
              <a:rPr lang="en-US" altLang="zh-TW" dirty="0"/>
              <a:t>post </a:t>
            </a:r>
            <a:r>
              <a:rPr lang="zh-TW" altLang="en-US" dirty="0"/>
              <a:t>或是 </a:t>
            </a:r>
            <a:r>
              <a:rPr lang="en-US" altLang="zh-TW" dirty="0"/>
              <a:t>get </a:t>
            </a:r>
            <a:r>
              <a:rPr lang="zh-TW" altLang="en-US" dirty="0"/>
              <a:t>的方式將資料傳到伺服器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TARGET</a:t>
            </a:r>
            <a:r>
              <a:rPr lang="zh-TW" altLang="en-US" dirty="0"/>
              <a:t>：將表單的結果顯示至哪一視窗</a:t>
            </a:r>
          </a:p>
          <a:p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DA19A28-5272-AE4A-9CB9-CD87CF8A7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816BDDF-3C8B-B545-827A-27953B28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207CD3A5-08CB-2042-8D05-6F09FFBB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11127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24ADBE2-EE3C-6045-9EFE-A26C0A41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輸入類型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xmlns="" id="{062B938A-0755-824B-800F-FF11935F45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63128886"/>
              </p:ext>
            </p:extLst>
          </p:nvPr>
        </p:nvGraphicFramePr>
        <p:xfrm>
          <a:off x="3386365" y="2661763"/>
          <a:ext cx="5929313" cy="3114675"/>
        </p:xfrm>
        <a:graphic>
          <a:graphicData uri="http://schemas.openxmlformats.org/presentationml/2006/ole">
            <p:oleObj spid="_x0000_s4125" name="工作表" r:id="rId3" imgW="4132440" imgH="2047680" progId="">
              <p:embed/>
            </p:oleObj>
          </a:graphicData>
        </a:graphic>
      </p:graphicFrame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36BE4627-F485-9F45-AA16-7538EF2D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76F5AF4D-D47C-C44A-9761-A3D25DA23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C82C8255-F44C-3148-B42C-65758408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99549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DF309AE-9AAF-2548-9E90-56C2EDDE0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text / </a:t>
            </a:r>
            <a:r>
              <a:rPr kumimoji="1" lang="en-US" altLang="zh-TW" dirty="0" err="1"/>
              <a:t>textarea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20E816E7-74BE-E843-BBBA-C20870B0ABA6}"/>
              </a:ext>
            </a:extLst>
          </p:cNvPr>
          <p:cNvSpPr/>
          <p:nvPr/>
        </p:nvSpPr>
        <p:spPr>
          <a:xfrm>
            <a:off x="1480456" y="2504474"/>
            <a:ext cx="72004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&lt;form&gt;</a:t>
            </a:r>
          </a:p>
          <a:p>
            <a:r>
              <a:rPr lang="zh-TW" altLang="en-US" dirty="0"/>
              <a:t>    輸入姓名：&lt;input name="name"&gt;&lt;p&gt;</a:t>
            </a:r>
          </a:p>
          <a:p>
            <a:r>
              <a:rPr lang="zh-TW" altLang="en-US" dirty="0"/>
              <a:t>    請輸入自傳： &lt;br&gt;</a:t>
            </a:r>
          </a:p>
          <a:p>
            <a:r>
              <a:rPr lang="zh-TW" altLang="en-US" dirty="0"/>
              <a:t>    &lt;textarea name="memo" style="height: 100px; width: 230px"&gt;</a:t>
            </a:r>
          </a:p>
          <a:p>
            <a:r>
              <a:rPr lang="zh-TW" altLang="en-US" dirty="0"/>
              <a:t>    &lt;/textarea&gt;</a:t>
            </a:r>
          </a:p>
          <a:p>
            <a:r>
              <a:rPr lang="zh-TW" altLang="en-US" dirty="0"/>
              <a:t>    &lt;p&gt;&lt;input type="submit" value="送出查詢"&gt;</a:t>
            </a:r>
          </a:p>
          <a:p>
            <a:r>
              <a:rPr lang="zh-TW" altLang="en-US" dirty="0"/>
              <a:t>    &lt;input type="reset" value="重設"&gt;</a:t>
            </a:r>
          </a:p>
          <a:p>
            <a:r>
              <a:rPr lang="zh-TW" altLang="en-US" dirty="0"/>
              <a:t>&lt;/form&gt;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E9F5A66B-EF58-D546-8921-48B47A11E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971" y="3745098"/>
            <a:ext cx="3302000" cy="2882900"/>
          </a:xfrm>
          <a:prstGeom prst="rect">
            <a:avLst/>
          </a:prstGeom>
        </p:spPr>
      </p:pic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F2F34C19-180B-6D43-8DD7-F7EB1666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9C664207-CB3E-1D49-A41C-56C7E786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DD7007FC-FB3A-EC43-A222-E7EEACE6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44926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DCDE636-6DA4-FB4A-AF73-B002F65FD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placeholder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A914C0-67DB-A34A-B2C8-1D3210DC6667}"/>
              </a:ext>
            </a:extLst>
          </p:cNvPr>
          <p:cNvSpPr/>
          <p:nvPr/>
        </p:nvSpPr>
        <p:spPr>
          <a:xfrm>
            <a:off x="1789216" y="316134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&lt;form&gt;</a:t>
            </a:r>
          </a:p>
          <a:p>
            <a:r>
              <a:rPr lang="zh-TW" altLang="en-US" dirty="0"/>
              <a:t>    &lt;input placeholder="請輸入姓名"</a:t>
            </a:r>
            <a:r>
              <a:rPr lang="en-US" altLang="zh-TW" dirty="0"/>
              <a:t> name="name"</a:t>
            </a:r>
            <a:r>
              <a:rPr lang="zh-TW" altLang="en-US" dirty="0"/>
              <a:t>&gt;</a:t>
            </a:r>
          </a:p>
          <a:p>
            <a:r>
              <a:rPr lang="zh-TW" altLang="en-US" dirty="0"/>
              <a:t>    &lt;p&gt;&lt;input type="submit"&gt;</a:t>
            </a:r>
          </a:p>
          <a:p>
            <a:r>
              <a:rPr lang="zh-TW" altLang="en-US" dirty="0"/>
              <a:t>&lt;/form&gt;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727013F2-81E2-6547-BC61-DEAF2C1EA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399" y="4076782"/>
            <a:ext cx="2260600" cy="1079500"/>
          </a:xfrm>
          <a:prstGeom prst="rect">
            <a:avLst/>
          </a:prstGeom>
        </p:spPr>
      </p:pic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18F40473-CB53-0440-BE4A-869D7DC6A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D69CD709-DA91-4B46-A5EC-EDCB1550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4B405E4D-645A-304C-9A40-359BDCCF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0336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2F67B6F-10E0-D746-9709-F73A56D4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password / hidden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89576F9D-E6D2-2C46-9406-225F894B4774}"/>
              </a:ext>
            </a:extLst>
          </p:cNvPr>
          <p:cNvSpPr/>
          <p:nvPr/>
        </p:nvSpPr>
        <p:spPr>
          <a:xfrm>
            <a:off x="1777340" y="267459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&lt;form&gt;</a:t>
            </a:r>
          </a:p>
          <a:p>
            <a:r>
              <a:rPr lang="zh-TW" altLang="en-US" dirty="0"/>
              <a:t>    輸入姓名：&lt;input name="name"&gt;&lt;p&gt;</a:t>
            </a:r>
          </a:p>
          <a:p>
            <a:r>
              <a:rPr lang="zh-TW" altLang="en-US" dirty="0"/>
              <a:t>    輸入密碼：&lt;input type="password" name="pwd"&gt;&lt;p&gt;</a:t>
            </a:r>
          </a:p>
          <a:p>
            <a:r>
              <a:rPr lang="zh-TW" altLang="en-US" dirty="0"/>
              <a:t>    &lt;input type="hidden" name="key" value="1dxafcab"&gt;</a:t>
            </a:r>
          </a:p>
          <a:p>
            <a:r>
              <a:rPr lang="zh-TW" altLang="en-US" dirty="0"/>
              <a:t>    &lt;p&gt;&lt;input type="submit"&gt;</a:t>
            </a:r>
          </a:p>
          <a:p>
            <a:r>
              <a:rPr lang="zh-TW" altLang="en-US" dirty="0"/>
              <a:t>    &lt;input type="reset"&gt;</a:t>
            </a:r>
          </a:p>
          <a:p>
            <a:r>
              <a:rPr lang="zh-TW" altLang="en-US" dirty="0"/>
              <a:t>&lt;/form&gt;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FA4E4294-F796-6540-82DE-4428E275E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194" y="4277921"/>
            <a:ext cx="3302000" cy="1651000"/>
          </a:xfrm>
          <a:prstGeom prst="rect">
            <a:avLst/>
          </a:prstGeom>
        </p:spPr>
      </p:pic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F8439C21-53C7-EE41-9609-7976A5FF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1921C646-0F82-9348-BFBE-CA5B709F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A3B815D0-144D-2341-9D32-AF70958C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244949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981C8CD-F1AE-6743-9C33-A267436F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Radio button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5154141-794C-9948-8895-2E7AF694D4CC}"/>
              </a:ext>
            </a:extLst>
          </p:cNvPr>
          <p:cNvSpPr/>
          <p:nvPr/>
        </p:nvSpPr>
        <p:spPr>
          <a:xfrm>
            <a:off x="2049372" y="1885285"/>
            <a:ext cx="70233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&lt;form&gt;</a:t>
            </a:r>
          </a:p>
          <a:p>
            <a:r>
              <a:rPr lang="zh-TW" altLang="en-US" dirty="0"/>
              <a:t>    男生：&lt;input name="sex" type="radio" value="m"&gt;&lt;p&gt;</a:t>
            </a:r>
          </a:p>
          <a:p>
            <a:r>
              <a:rPr lang="zh-TW" altLang="en-US" dirty="0"/>
              <a:t>    女生：&lt;input name="sex" type="radio" value="f" checked&gt;&lt;p&gt;</a:t>
            </a:r>
          </a:p>
          <a:p>
            <a:r>
              <a:rPr lang="zh-TW" altLang="en-US" dirty="0"/>
              <a:t>    &lt;p&gt;&lt;input type="submit"&gt;</a:t>
            </a:r>
          </a:p>
          <a:p>
            <a:r>
              <a:rPr lang="zh-TW" altLang="en-US" dirty="0"/>
              <a:t>    &lt;input type="reset"&gt;</a:t>
            </a:r>
          </a:p>
          <a:p>
            <a:r>
              <a:rPr lang="zh-TW" altLang="en-US" dirty="0"/>
              <a:t>&lt;/form&gt;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9EAC8388-3EE2-6841-8A20-77FC77354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161" y="3639611"/>
            <a:ext cx="2273300" cy="1651000"/>
          </a:xfrm>
          <a:prstGeom prst="rect">
            <a:avLst/>
          </a:prstGeom>
        </p:spPr>
      </p:pic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35FAA005-A203-EE41-9723-471D85A57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7FFA21EA-603B-A14E-998B-68A71868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9F8E05FC-E5EE-E44B-93C6-D969E467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29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10978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92B140D-99B1-BA4D-99B0-A91CA189C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WEB</a:t>
            </a:r>
            <a:r>
              <a:rPr kumimoji="1" lang="zh-CN" altLang="en-US" dirty="0"/>
              <a:t>運作原理</a:t>
            </a:r>
            <a:endParaRPr kumimoji="1" lang="zh-TW" altLang="en-US" dirty="0"/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xmlns="" id="{FC11F108-B199-2B4C-812B-49DE5AC58FBF}"/>
              </a:ext>
            </a:extLst>
          </p:cNvPr>
          <p:cNvSpPr/>
          <p:nvPr/>
        </p:nvSpPr>
        <p:spPr>
          <a:xfrm>
            <a:off x="2968397" y="3308476"/>
            <a:ext cx="1719943" cy="990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t" altLang="en-US" dirty="0"/>
              <a:t>瀏覽器</a:t>
            </a:r>
            <a:endParaRPr kumimoji="1" lang="zh-TW" altLang="en-US" dirty="0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xmlns="" id="{FD04C972-11F1-4746-B9BA-FBB2A54628B3}"/>
              </a:ext>
            </a:extLst>
          </p:cNvPr>
          <p:cNvSpPr/>
          <p:nvPr/>
        </p:nvSpPr>
        <p:spPr>
          <a:xfrm>
            <a:off x="7932283" y="3308476"/>
            <a:ext cx="1719943" cy="990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t" dirty="0"/>
              <a:t>Web Server</a:t>
            </a:r>
            <a:endParaRPr kumimoji="1" lang="zh-TW" altLang="en-US" dirty="0"/>
          </a:p>
        </p:txBody>
      </p:sp>
      <p:cxnSp>
        <p:nvCxnSpPr>
          <p:cNvPr id="6" name="直線接點 7">
            <a:extLst>
              <a:ext uri="{FF2B5EF4-FFF2-40B4-BE49-F238E27FC236}">
                <a16:creationId xmlns:a16="http://schemas.microsoft.com/office/drawing/2014/main" xmlns="" id="{07267007-7276-4F4E-A069-039C4157080D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310312" y="826533"/>
            <a:ext cx="12700" cy="4963886"/>
          </a:xfrm>
          <a:prstGeom prst="curvedConnector3">
            <a:avLst>
              <a:gd name="adj1" fmla="val 6300000"/>
            </a:avLst>
          </a:prstGeom>
          <a:ln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77F14DD6-96C5-B743-98E2-EF25E84D7523}"/>
              </a:ext>
            </a:extLst>
          </p:cNvPr>
          <p:cNvSpPr txBox="1"/>
          <p:nvPr/>
        </p:nvSpPr>
        <p:spPr>
          <a:xfrm>
            <a:off x="5573830" y="2171700"/>
            <a:ext cx="148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HTTP request</a:t>
            </a:r>
            <a:endParaRPr kumimoji="1" lang="zh-TW" altLang="en-US" dirty="0"/>
          </a:p>
        </p:txBody>
      </p:sp>
      <p:cxnSp>
        <p:nvCxnSpPr>
          <p:cNvPr id="8" name="直線接點 11">
            <a:extLst>
              <a:ext uri="{FF2B5EF4-FFF2-40B4-BE49-F238E27FC236}">
                <a16:creationId xmlns:a16="http://schemas.microsoft.com/office/drawing/2014/main" xmlns="" id="{19D1C8DD-21E1-C143-8DAC-9B5FE1E8AFA5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310312" y="1817133"/>
            <a:ext cx="12700" cy="4963886"/>
          </a:xfrm>
          <a:prstGeom prst="curvedConnector3">
            <a:avLst>
              <a:gd name="adj1" fmla="val 7537496"/>
            </a:avLst>
          </a:prstGeom>
          <a:ln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8127F3C1-3536-FA42-A72E-5F3FE01AA506}"/>
              </a:ext>
            </a:extLst>
          </p:cNvPr>
          <p:cNvSpPr txBox="1"/>
          <p:nvPr/>
        </p:nvSpPr>
        <p:spPr>
          <a:xfrm>
            <a:off x="5774685" y="5283326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response</a:t>
            </a:r>
            <a:endParaRPr kumimoji="1"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2F007758-BD85-EA4F-BB46-F565B3D46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xmlns="" id="{33502DB6-2221-0448-AD62-86C2DB40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xmlns="" id="{17964E30-14B7-5E42-8015-E76B4E4C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266843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F93C9F0-FDD2-2247-98A6-FF2DC1A6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Check box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24ECA52-B422-8144-9836-5F84CF4AA36F}"/>
              </a:ext>
            </a:extLst>
          </p:cNvPr>
          <p:cNvSpPr/>
          <p:nvPr/>
        </p:nvSpPr>
        <p:spPr>
          <a:xfrm>
            <a:off x="1337952" y="1885285"/>
            <a:ext cx="83285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&lt;form&gt;</a:t>
            </a:r>
          </a:p>
          <a:p>
            <a:r>
              <a:rPr lang="zh-TW" altLang="en-US" dirty="0"/>
              <a:t>    看電影：&lt;input name="interest" type="checkbox" value="1"&gt;&lt;p&gt;</a:t>
            </a:r>
          </a:p>
          <a:p>
            <a:r>
              <a:rPr lang="zh-TW" altLang="en-US" dirty="0"/>
              <a:t>    逛街：&lt;input name="interest" type="checkbox" value="2" checked&gt;&lt;p&gt;</a:t>
            </a:r>
          </a:p>
          <a:p>
            <a:r>
              <a:rPr lang="zh-TW" altLang="en-US" dirty="0"/>
              <a:t>    看書：&lt;input name="interest" type="checkbox" value="3" checked&gt;&lt;p&gt;</a:t>
            </a:r>
          </a:p>
          <a:p>
            <a:r>
              <a:rPr lang="zh-TW" altLang="en-US" dirty="0"/>
              <a:t>    &lt;p&gt;&lt;input type="submit"&gt;</a:t>
            </a:r>
          </a:p>
          <a:p>
            <a:r>
              <a:rPr lang="zh-TW" altLang="en-US" dirty="0"/>
              <a:t>    &lt;input type="reset"&gt;</a:t>
            </a:r>
          </a:p>
          <a:p>
            <a:r>
              <a:rPr lang="zh-TW" altLang="en-US" dirty="0"/>
              <a:t>&lt;/form&gt;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9BEA8AC6-C673-1E48-A15F-33978705F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973" y="3429000"/>
            <a:ext cx="2273300" cy="2006600"/>
          </a:xfrm>
          <a:prstGeom prst="rect">
            <a:avLst/>
          </a:prstGeom>
        </p:spPr>
      </p:pic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FAC5A076-4244-9F42-8D78-B228AD266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9CA93AF9-1079-D844-9D7A-85A43D9F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358B64BF-40D0-3443-8EB4-75E48111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30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30744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FCBA976-BB62-C74A-BFBD-977BFA65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Select – drop down</a:t>
            </a:r>
            <a:endParaRPr kumimoji="1"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06884CF8-BF59-4849-AE0F-29EB4D91BA79}"/>
              </a:ext>
            </a:extLst>
          </p:cNvPr>
          <p:cNvSpPr/>
          <p:nvPr/>
        </p:nvSpPr>
        <p:spPr>
          <a:xfrm>
            <a:off x="2611808" y="243639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6160" indent="0">
              <a:buNone/>
            </a:pPr>
            <a:r>
              <a:rPr lang="en" altLang="zh-TW" dirty="0"/>
              <a:t>&lt;form&gt;</a:t>
            </a:r>
          </a:p>
          <a:p>
            <a:pPr marL="6160" indent="0">
              <a:buNone/>
            </a:pPr>
            <a:r>
              <a:rPr lang="en-US" altLang="zh-TW" dirty="0"/>
              <a:t>&lt;</a:t>
            </a:r>
            <a:r>
              <a:rPr lang="en" altLang="zh-TW" dirty="0"/>
              <a:t>select name="fruit"&gt;</a:t>
            </a:r>
          </a:p>
          <a:p>
            <a:pPr marL="6160" indent="0">
              <a:buNone/>
            </a:pPr>
            <a:r>
              <a:rPr lang="en" altLang="zh-TW" dirty="0"/>
              <a:t>    &lt;option value="1"&gt;</a:t>
            </a:r>
            <a:r>
              <a:rPr lang="zh-TW" altLang="en-US" dirty="0"/>
              <a:t>芭樂</a:t>
            </a:r>
          </a:p>
          <a:p>
            <a:pPr marL="616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&lt;</a:t>
            </a:r>
            <a:r>
              <a:rPr lang="en" altLang="zh-TW" dirty="0"/>
              <a:t>option value="2"&gt;</a:t>
            </a:r>
            <a:r>
              <a:rPr lang="zh-TW" altLang="en-US" dirty="0"/>
              <a:t>香蕉</a:t>
            </a:r>
          </a:p>
          <a:p>
            <a:pPr marL="616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&lt;</a:t>
            </a:r>
            <a:r>
              <a:rPr lang="en" altLang="zh-TW" dirty="0"/>
              <a:t>option value="3" selected&gt;</a:t>
            </a:r>
            <a:r>
              <a:rPr lang="zh-TW" altLang="en-US" dirty="0"/>
              <a:t>蘋果</a:t>
            </a:r>
          </a:p>
          <a:p>
            <a:pPr marL="6160" indent="0">
              <a:buNone/>
            </a:pPr>
            <a:r>
              <a:rPr lang="en-US" altLang="zh-TW" dirty="0"/>
              <a:t>&lt;/</a:t>
            </a:r>
            <a:r>
              <a:rPr lang="en" altLang="zh-TW" dirty="0"/>
              <a:t>select&gt;</a:t>
            </a:r>
          </a:p>
          <a:p>
            <a:pPr marL="6160" indent="0">
              <a:buNone/>
            </a:pPr>
            <a:r>
              <a:rPr lang="en" altLang="zh-TW" dirty="0"/>
              <a:t>&lt;p&gt;&lt;input type="submit"&gt;</a:t>
            </a:r>
          </a:p>
          <a:p>
            <a:pPr marL="6160" indent="0">
              <a:buNone/>
            </a:pPr>
            <a:r>
              <a:rPr lang="en" altLang="zh-TW" dirty="0"/>
              <a:t>&lt;/form&gt;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1533BFE3-22E1-6043-AF9F-EA081FA33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486" y="4452016"/>
            <a:ext cx="3200400" cy="1041400"/>
          </a:xfrm>
          <a:prstGeom prst="rect">
            <a:avLst/>
          </a:prstGeo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C18286F0-8BC5-1C44-93AA-2381367E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2F4A0CC-32BA-8D42-9907-F652C76C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36210607-BB55-4847-857E-46DE78D0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31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917346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D4ABB12-CA17-F14D-A201-5A36C5C8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Select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98D650-29B9-5A49-8BF4-F1E0ACB7EEC9}"/>
              </a:ext>
            </a:extLst>
          </p:cNvPr>
          <p:cNvSpPr/>
          <p:nvPr/>
        </p:nvSpPr>
        <p:spPr>
          <a:xfrm>
            <a:off x="2157350" y="213633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&lt;form&gt;</a:t>
            </a:r>
          </a:p>
          <a:p>
            <a:r>
              <a:rPr lang="zh-TW" altLang="en-US" dirty="0"/>
              <a:t>    請選擇喜愛的水果：</a:t>
            </a:r>
          </a:p>
          <a:p>
            <a:r>
              <a:rPr lang="zh-TW" altLang="en-US" dirty="0"/>
              <a:t>    &lt;select name="fruit" </a:t>
            </a:r>
            <a:r>
              <a:rPr lang="zh-TW" altLang="en-US" dirty="0">
                <a:solidFill>
                  <a:srgbClr val="FF0000"/>
                </a:solidFill>
              </a:rPr>
              <a:t>size="3"</a:t>
            </a:r>
            <a:r>
              <a:rPr lang="zh-TW" altLang="en-US" dirty="0"/>
              <a:t>&gt;</a:t>
            </a:r>
          </a:p>
          <a:p>
            <a:r>
              <a:rPr lang="zh-TW" altLang="en-US" dirty="0"/>
              <a:t>        &lt;option value="1"&gt;芭樂</a:t>
            </a:r>
          </a:p>
          <a:p>
            <a:r>
              <a:rPr lang="zh-TW" altLang="en-US" dirty="0"/>
              <a:t>        &lt;option value="2"&gt;香蕉</a:t>
            </a:r>
          </a:p>
          <a:p>
            <a:r>
              <a:rPr lang="zh-TW" altLang="en-US" dirty="0"/>
              <a:t>        &lt;option value="3" selected&gt;蘋果</a:t>
            </a:r>
          </a:p>
          <a:p>
            <a:r>
              <a:rPr lang="zh-TW" altLang="en-US" dirty="0"/>
              <a:t>    &lt;/select&gt;</a:t>
            </a:r>
          </a:p>
          <a:p>
            <a:r>
              <a:rPr lang="zh-TW" altLang="en-US" dirty="0"/>
              <a:t>    &lt;p&gt;&lt;input type=</a:t>
            </a:r>
            <a:r>
              <a:rPr lang="en-US" altLang="zh-TW" dirty="0"/>
              <a:t>"</a:t>
            </a:r>
            <a:r>
              <a:rPr lang="zh-TW" altLang="en-US" dirty="0"/>
              <a:t>submit</a:t>
            </a:r>
            <a:r>
              <a:rPr lang="en-US" altLang="zh-TW" dirty="0"/>
              <a:t>"</a:t>
            </a:r>
            <a:r>
              <a:rPr lang="zh-TW" altLang="en-US" dirty="0"/>
              <a:t>&gt;</a:t>
            </a:r>
          </a:p>
          <a:p>
            <a:r>
              <a:rPr lang="zh-TW" altLang="en-US" dirty="0"/>
              <a:t>&lt;/form&gt;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212CA9FF-1C5C-7447-8BCF-B280B7099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392" y="2679699"/>
            <a:ext cx="2832100" cy="1498600"/>
          </a:xfrm>
          <a:prstGeom prst="rect">
            <a:avLst/>
          </a:prstGeom>
        </p:spPr>
      </p:pic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6577AB15-7551-A545-8071-0050275D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4889C9BA-E4DE-C24B-9BE9-0E203956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319C0765-9B56-074D-B80A-C591613A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32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69832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AED1505-988C-3247-9199-E0FE43223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Number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B4D20B52-7101-6E4F-8422-F22FDB765CDE}"/>
              </a:ext>
            </a:extLst>
          </p:cNvPr>
          <p:cNvSpPr/>
          <p:nvPr/>
        </p:nvSpPr>
        <p:spPr>
          <a:xfrm>
            <a:off x="1646710" y="2228671"/>
            <a:ext cx="82573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&lt;form&gt;</a:t>
            </a:r>
          </a:p>
          <a:p>
            <a:r>
              <a:rPr lang="zh-TW" altLang="en-US" dirty="0"/>
              <a:t>    &lt;input type="number" name="num" min="0" max="10" step="2" value="0"&gt;</a:t>
            </a:r>
          </a:p>
          <a:p>
            <a:r>
              <a:rPr lang="zh-TW" altLang="en-US" dirty="0"/>
              <a:t>    &lt;p&gt;&lt;input type=</a:t>
            </a:r>
            <a:r>
              <a:rPr lang="en-US" altLang="zh-TW" dirty="0"/>
              <a:t>"</a:t>
            </a:r>
            <a:r>
              <a:rPr lang="zh-TW" altLang="en-US" dirty="0"/>
              <a:t>submit</a:t>
            </a:r>
            <a:r>
              <a:rPr lang="en-US" altLang="zh-TW" dirty="0"/>
              <a:t>"</a:t>
            </a:r>
            <a:r>
              <a:rPr lang="zh-TW" altLang="en-US" dirty="0"/>
              <a:t>&gt;</a:t>
            </a:r>
          </a:p>
          <a:p>
            <a:r>
              <a:rPr lang="zh-TW" altLang="en-US" dirty="0"/>
              <a:t>&lt;/form&gt;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CDA33672-8D2D-5F4D-A168-1C8FB3A26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751" y="3772386"/>
            <a:ext cx="990600" cy="1054100"/>
          </a:xfrm>
          <a:prstGeom prst="rect">
            <a:avLst/>
          </a:prstGeom>
        </p:spPr>
      </p:pic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71CF09DD-A871-7049-830E-9FB50837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A98C53C6-D7E5-D84D-BB57-EAC4B065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35F36133-752E-624E-9D65-07F51A88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33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313250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16E3F09-7CF3-2A4D-AA07-225A502D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日期時間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5DADB4DD-A8E7-FE41-A7E1-B9213049F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054" y="2792351"/>
            <a:ext cx="3733800" cy="31496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18F91FC7-DC6F-4244-AA8E-8BBA41FEEC67}"/>
              </a:ext>
            </a:extLst>
          </p:cNvPr>
          <p:cNvSpPr/>
          <p:nvPr/>
        </p:nvSpPr>
        <p:spPr>
          <a:xfrm>
            <a:off x="1367146" y="3030716"/>
            <a:ext cx="49624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&lt;form&gt;</a:t>
            </a:r>
          </a:p>
          <a:p>
            <a:r>
              <a:rPr lang="zh-TW" altLang="en-US" dirty="0"/>
              <a:t>    &lt;input type="datetime-local" name="dd"&gt;</a:t>
            </a:r>
          </a:p>
          <a:p>
            <a:r>
              <a:rPr lang="zh-TW" altLang="en-US" dirty="0"/>
              <a:t>    &lt;p&gt;&lt;input type="submit"&gt;</a:t>
            </a:r>
          </a:p>
          <a:p>
            <a:r>
              <a:rPr lang="zh-TW" altLang="en-US" dirty="0"/>
              <a:t>&lt;/form&gt;</a:t>
            </a:r>
          </a:p>
        </p:txBody>
      </p:sp>
      <p:sp>
        <p:nvSpPr>
          <p:cNvPr id="6" name="直線圖說文字 2 (加上框線和強調線) 5">
            <a:extLst>
              <a:ext uri="{FF2B5EF4-FFF2-40B4-BE49-F238E27FC236}">
                <a16:creationId xmlns:a16="http://schemas.microsoft.com/office/drawing/2014/main" xmlns="" id="{90632E2C-225F-DB4C-BDA5-F485EB5F40D1}"/>
              </a:ext>
            </a:extLst>
          </p:cNvPr>
          <p:cNvSpPr/>
          <p:nvPr/>
        </p:nvSpPr>
        <p:spPr>
          <a:xfrm>
            <a:off x="4429496" y="2595583"/>
            <a:ext cx="2426525" cy="39353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9835"/>
              <a:gd name="adj6" fmla="val -40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換成</a:t>
            </a:r>
            <a:r>
              <a:rPr kumimoji="1" lang="en-US" altLang="zh-TW" dirty="0"/>
              <a:t> date </a:t>
            </a:r>
            <a:r>
              <a:rPr kumimoji="1" lang="zh-CN" altLang="en-US" dirty="0"/>
              <a:t>試試</a:t>
            </a:r>
            <a:endParaRPr kumimoji="1"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9C897F7A-EC48-8D4D-87A0-94EDB1AA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xmlns="" id="{9D3C505F-F433-E64D-90B4-8FB4CD2E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xmlns="" id="{F038A20B-A5EF-3648-B44F-C1CDD8EF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34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86411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E4B65B0-129B-6244-86A0-D5D115F8E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簡單的網頁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9F00BD8-724B-8E43-BFDD-11F582174D35}"/>
              </a:ext>
            </a:extLst>
          </p:cNvPr>
          <p:cNvSpPr/>
          <p:nvPr/>
        </p:nvSpPr>
        <p:spPr>
          <a:xfrm>
            <a:off x="1524167" y="257973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&lt;!doctype html&gt;</a:t>
            </a:r>
          </a:p>
          <a:p>
            <a:r>
              <a:rPr lang="zh-TW" altLang="en-US" dirty="0"/>
              <a:t>&lt;html&gt;</a:t>
            </a:r>
          </a:p>
          <a:p>
            <a:r>
              <a:rPr lang="zh-TW" altLang="en-US" dirty="0"/>
              <a:t>    &lt;head&gt;</a:t>
            </a:r>
          </a:p>
          <a:p>
            <a:r>
              <a:rPr lang="zh-TW" altLang="en-US" dirty="0"/>
              <a:t>        &lt;meta charset="utf-8"&gt;</a:t>
            </a:r>
          </a:p>
          <a:p>
            <a:r>
              <a:rPr lang="zh-TW" altLang="en-US" dirty="0"/>
              <a:t>        &lt;title&gt;我的首頁&lt;/title&gt;</a:t>
            </a:r>
          </a:p>
          <a:p>
            <a:r>
              <a:rPr lang="zh-TW" altLang="en-US" dirty="0"/>
              <a:t>    &lt;/head&gt;</a:t>
            </a:r>
          </a:p>
          <a:p>
            <a:r>
              <a:rPr lang="zh-TW" altLang="en-US" dirty="0"/>
              <a:t>    &lt;body&gt;</a:t>
            </a:r>
          </a:p>
          <a:p>
            <a:r>
              <a:rPr lang="zh-TW" altLang="en-US" dirty="0"/>
              <a:t>        &lt;h1&gt;hello world&lt;/h1&gt;</a:t>
            </a:r>
          </a:p>
          <a:p>
            <a:r>
              <a:rPr lang="zh-TW" altLang="en-US" dirty="0"/>
              <a:t>    &lt;body&gt;</a:t>
            </a:r>
          </a:p>
          <a:p>
            <a:r>
              <a:rPr lang="zh-TW" altLang="en-US" dirty="0"/>
              <a:t>&lt;/html&gt;</a:t>
            </a:r>
          </a:p>
        </p:txBody>
      </p:sp>
      <p:sp>
        <p:nvSpPr>
          <p:cNvPr id="6" name="直線圖說文字 1 (加上框線和強調線) 5">
            <a:extLst>
              <a:ext uri="{FF2B5EF4-FFF2-40B4-BE49-F238E27FC236}">
                <a16:creationId xmlns:a16="http://schemas.microsoft.com/office/drawing/2014/main" xmlns="" id="{924E2FD9-E1BE-0D4E-89AB-E4AAE07DBBB4}"/>
              </a:ext>
            </a:extLst>
          </p:cNvPr>
          <p:cNvSpPr/>
          <p:nvPr/>
        </p:nvSpPr>
        <p:spPr>
          <a:xfrm>
            <a:off x="5068785" y="1815113"/>
            <a:ext cx="6212774" cy="864113"/>
          </a:xfrm>
          <a:prstGeom prst="accentBorderCallout1">
            <a:avLst>
              <a:gd name="adj1" fmla="val 18750"/>
              <a:gd name="adj2" fmla="val -8333"/>
              <a:gd name="adj3" fmla="val 102880"/>
              <a:gd name="adj4" fmla="val -283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告訴瀏覽器本文件版本為</a:t>
            </a:r>
            <a:r>
              <a:rPr kumimoji="1" lang="en-US" altLang="zh-TW" dirty="0"/>
              <a:t> HTML5 </a:t>
            </a:r>
            <a:r>
              <a:rPr kumimoji="1" lang="zh-CN" altLang="en-US" dirty="0"/>
              <a:t>版本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不同文件版本會使瀏覽器決定哪些標籤可以使用</a:t>
            </a:r>
            <a:endParaRPr kumimoji="1" lang="en-US" altLang="zh-CN" dirty="0"/>
          </a:p>
          <a:p>
            <a:pPr algn="ctr"/>
            <a:r>
              <a:rPr kumimoji="1" lang="zh-TW" altLang="en-US" dirty="0"/>
              <a:t>參考：</a:t>
            </a:r>
            <a:r>
              <a:rPr kumimoji="1" lang="en-US" altLang="zh-TW" dirty="0"/>
              <a:t> https://www.w3schools.com/tags/</a:t>
            </a:r>
            <a:r>
              <a:rPr kumimoji="1" lang="en-US" altLang="zh-TW" dirty="0" err="1"/>
              <a:t>ref_html_dtd.asp</a:t>
            </a:r>
            <a:endParaRPr kumimoji="1"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0C5A246C-4DBA-9E44-8B1C-6A52AFA7C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F53EB87A-CDB0-854B-8D11-506C3B6E7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51B84FA0-206F-4A49-8CFB-40FC25BD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2337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1440E39-8E4F-4245-BF05-F0EE05C5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註解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E2CCDEC-FBD1-B34C-A5B2-4A3C4AD8D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HTML </a:t>
            </a:r>
            <a:r>
              <a:rPr kumimoji="1" lang="zh-CN" altLang="en-US" dirty="0"/>
              <a:t>文件的註解為</a:t>
            </a:r>
            <a:endParaRPr kumimoji="1" lang="en-US" altLang="zh-CN" dirty="0"/>
          </a:p>
          <a:p>
            <a:r>
              <a:rPr kumimoji="1" lang="en-US" altLang="zh-TW" dirty="0"/>
              <a:t>&lt;!-- </a:t>
            </a:r>
            <a:r>
              <a:rPr kumimoji="1" lang="zh-CN" altLang="en-US" dirty="0"/>
              <a:t>中間為註解</a:t>
            </a:r>
            <a:r>
              <a:rPr kumimoji="1" lang="en-US" altLang="zh-CN" dirty="0"/>
              <a:t> --&gt;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45ADC40-CB7D-8943-B13B-F4246F48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DC1BD4D-B72F-8040-923F-3272B8CD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A311948-F6AF-5942-8C1A-28F5D525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3913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1F3A60D-29FE-0A4C-925E-53F92702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文字標題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DE2B5D2-B864-BB45-9DDC-2B9230A12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&lt;h1&gt;This is heading 1&lt;/h1&gt;</a:t>
            </a:r>
            <a:br>
              <a:rPr lang="en" altLang="zh-TW" dirty="0"/>
            </a:br>
            <a:r>
              <a:rPr lang="en" altLang="zh-TW" dirty="0"/>
              <a:t>&lt;h2&gt;This is heading 2&lt;/h2&gt;</a:t>
            </a:r>
            <a:br>
              <a:rPr lang="en" altLang="zh-TW" dirty="0"/>
            </a:br>
            <a:r>
              <a:rPr lang="en" altLang="zh-TW" dirty="0"/>
              <a:t>&lt;h3&gt;This is heading 3&lt;/h3&gt;</a:t>
            </a:r>
            <a:br>
              <a:rPr lang="en" altLang="zh-TW" dirty="0"/>
            </a:br>
            <a:r>
              <a:rPr lang="en" altLang="zh-TW" dirty="0"/>
              <a:t>&lt;h4&gt;This is heading 4&lt;/h4&gt;</a:t>
            </a:r>
            <a:br>
              <a:rPr lang="en" altLang="zh-TW" dirty="0"/>
            </a:br>
            <a:r>
              <a:rPr lang="en" altLang="zh-TW" dirty="0"/>
              <a:t>&lt;h5&gt;This is heading 5&lt;/h5&gt;</a:t>
            </a:r>
            <a:br>
              <a:rPr lang="en" altLang="zh-TW" dirty="0"/>
            </a:br>
            <a:r>
              <a:rPr lang="en" altLang="zh-TW" dirty="0"/>
              <a:t>&lt;h6&gt;This is heading 6&lt;/h6&gt;</a:t>
            </a:r>
            <a:endParaRPr kumimoji="1"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6BF31C66-9F56-C944-BA65-2267CD01D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BD850EA1-84A3-0744-BD5F-899063B5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6715C975-D047-344F-AF3B-202DFE38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25634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ABFE75C-7C0D-B44C-95DF-D0E921A3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換段、換行、分隔線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1A6E014-9182-964A-BA97-799D83A4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段落</a:t>
            </a:r>
            <a:r>
              <a:rPr kumimoji="1" lang="zh-CN" altLang="en-US" dirty="0"/>
              <a:t>標記</a:t>
            </a:r>
            <a:r>
              <a:rPr kumimoji="1" lang="en-US" altLang="zh-CN" dirty="0"/>
              <a:t> &lt;p&gt;</a:t>
            </a:r>
          </a:p>
          <a:p>
            <a:r>
              <a:rPr kumimoji="1" lang="zh-CN" altLang="en-US" dirty="0"/>
              <a:t>換行</a:t>
            </a:r>
            <a:r>
              <a:rPr kumimoji="1" lang="en-US" altLang="zh-CN" dirty="0"/>
              <a:t> &lt;</a:t>
            </a:r>
            <a:r>
              <a:rPr kumimoji="1" lang="en-US" altLang="zh-CN" dirty="0" err="1"/>
              <a:t>br</a:t>
            </a:r>
            <a:r>
              <a:rPr kumimoji="1" lang="en-US" altLang="zh-CN" dirty="0"/>
              <a:t>&gt;</a:t>
            </a:r>
          </a:p>
          <a:p>
            <a:r>
              <a:rPr kumimoji="1" lang="zh-CN" altLang="en-US" dirty="0"/>
              <a:t>分隔線</a:t>
            </a:r>
            <a:r>
              <a:rPr kumimoji="1" lang="en-US" altLang="zh-CN" dirty="0"/>
              <a:t> &lt;</a:t>
            </a:r>
            <a:r>
              <a:rPr kumimoji="1" lang="en-US" altLang="zh-CN" dirty="0" err="1"/>
              <a:t>hr</a:t>
            </a:r>
            <a:r>
              <a:rPr kumimoji="1" lang="en-US" altLang="zh-CN" dirty="0"/>
              <a:t>&gt;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ACF07F6E-1F6B-A940-B70D-FD38F8EC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CFE322F-5830-BE4D-9E42-FF3D102E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C6A406EC-F06D-6E42-827C-3B922897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94221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DFD09CC-AFF1-6443-9971-B07936E4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超連結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44D96E6-66EF-544D-9A5B-1A8895462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&lt;a </a:t>
            </a:r>
            <a:r>
              <a:rPr kumimoji="1" lang="en-US" altLang="zh-TW" dirty="0" err="1"/>
              <a:t>href</a:t>
            </a:r>
            <a:r>
              <a:rPr kumimoji="1" lang="en-US" altLang="zh-TW" dirty="0"/>
              <a:t>="</a:t>
            </a:r>
            <a:r>
              <a:rPr kumimoji="1" lang="zh-CN" altLang="en-US" dirty="0"/>
              <a:t>網址或檔名</a:t>
            </a:r>
            <a:r>
              <a:rPr kumimoji="1" lang="en-US" altLang="zh-CN" dirty="0"/>
              <a:t>" target="_blank"&gt;</a:t>
            </a:r>
            <a:r>
              <a:rPr kumimoji="1" lang="zh-CN" altLang="en-US" dirty="0"/>
              <a:t>文字敘述</a:t>
            </a:r>
            <a:r>
              <a:rPr kumimoji="1" lang="en-US" altLang="zh-CN" dirty="0"/>
              <a:t>&lt;/a&gt;</a:t>
            </a:r>
          </a:p>
          <a:p>
            <a:r>
              <a:rPr kumimoji="1" lang="en-US" altLang="zh-TW" dirty="0"/>
              <a:t>_blank: </a:t>
            </a:r>
            <a:r>
              <a:rPr kumimoji="1" lang="zh-CN" altLang="en-US" dirty="0"/>
              <a:t>開新視窗</a:t>
            </a:r>
            <a:endParaRPr kumimoji="1" lang="en-US" altLang="zh-CN" dirty="0"/>
          </a:p>
          <a:p>
            <a:r>
              <a:rPr kumimoji="1" lang="en-US" altLang="zh-TW" dirty="0"/>
              <a:t>_self: </a:t>
            </a:r>
            <a:r>
              <a:rPr kumimoji="1" lang="zh-CN" altLang="en-US" dirty="0"/>
              <a:t>不開新視窗（預設值）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197931AB-0EC5-4A47-92DB-46750250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67DBBEE2-AEA0-6C4F-AAB7-DD49CEFC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8A496E3-C219-F04D-AE5E-98ED3851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0171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34BF862-BCD4-0044-B372-4CD9C6B5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連結至文件內某處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0D86A96B-7445-944B-9C41-1FC190942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&lt;a id="top"&gt;</a:t>
            </a:r>
            <a:r>
              <a:rPr kumimoji="1" lang="zh-CN" altLang="en-US" dirty="0"/>
              <a:t>文件開頭</a:t>
            </a:r>
            <a:r>
              <a:rPr kumimoji="1" lang="en-US" altLang="zh-TW" dirty="0"/>
              <a:t>&lt;/a&gt;</a:t>
            </a:r>
          </a:p>
          <a:p>
            <a:r>
              <a:rPr kumimoji="1" lang="en-US" altLang="zh-TW" dirty="0"/>
              <a:t>&lt;a </a:t>
            </a:r>
            <a:r>
              <a:rPr kumimoji="1" lang="en-US" altLang="zh-TW" dirty="0" err="1"/>
              <a:t>href</a:t>
            </a:r>
            <a:r>
              <a:rPr kumimoji="1" lang="en-US" altLang="zh-TW" dirty="0"/>
              <a:t>="#top"&gt;TOP&lt;/a&gt;</a:t>
            </a:r>
          </a:p>
          <a:p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26667C8E-74CE-8746-B6D2-B0F7039A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BDF86DB9-7ECF-DE49-80F6-602895BD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HTML5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1E918C5F-64C6-D94C-AC6D-2148BFFC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92263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麥迪遜">
  <a:themeElements>
    <a:clrScheme name="麥迪遜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麥迪遜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麥迪遜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1824</Words>
  <Application>Microsoft Office PowerPoint</Application>
  <PresentationFormat>自訂</PresentationFormat>
  <Paragraphs>336</Paragraphs>
  <Slides>34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34</vt:i4>
      </vt:variant>
    </vt:vector>
  </HeadingPairs>
  <TitlesOfParts>
    <vt:vector size="37" baseType="lpstr">
      <vt:lpstr>麥迪遜</vt:lpstr>
      <vt:lpstr>文件</vt:lpstr>
      <vt:lpstr>工作表</vt:lpstr>
      <vt:lpstr>HTML5</vt:lpstr>
      <vt:lpstr>網頁組成</vt:lpstr>
      <vt:lpstr>WEB運作原理</vt:lpstr>
      <vt:lpstr>簡單的網頁</vt:lpstr>
      <vt:lpstr>註解</vt:lpstr>
      <vt:lpstr>文字標題</vt:lpstr>
      <vt:lpstr>換段、換行、分隔線</vt:lpstr>
      <vt:lpstr>超連結</vt:lpstr>
      <vt:lpstr>連結至文件內某處</vt:lpstr>
      <vt:lpstr>圖片</vt:lpstr>
      <vt:lpstr>圖片地圖</vt:lpstr>
      <vt:lpstr>絕對路徑與相對路徑</vt:lpstr>
      <vt:lpstr>區域</vt:lpstr>
      <vt:lpstr>表格</vt:lpstr>
      <vt:lpstr>合併儲存格</vt:lpstr>
      <vt:lpstr>FRAME 與 IFRAME</vt:lpstr>
      <vt:lpstr>列表</vt:lpstr>
      <vt:lpstr>導覽</vt:lpstr>
      <vt:lpstr>影片</vt:lpstr>
      <vt:lpstr>畫布</vt:lpstr>
      <vt:lpstr>特殊字元</vt:lpstr>
      <vt:lpstr>表單</vt:lpstr>
      <vt:lpstr>Form </vt:lpstr>
      <vt:lpstr>表單屬性</vt:lpstr>
      <vt:lpstr>輸入類型</vt:lpstr>
      <vt:lpstr>text / textarea</vt:lpstr>
      <vt:lpstr>placeholder</vt:lpstr>
      <vt:lpstr>password / hidden</vt:lpstr>
      <vt:lpstr>Radio button</vt:lpstr>
      <vt:lpstr>Check box</vt:lpstr>
      <vt:lpstr>Select – drop down</vt:lpstr>
      <vt:lpstr>Select</vt:lpstr>
      <vt:lpstr>Number</vt:lpstr>
      <vt:lpstr>日期時間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KoKang Chu</dc:creator>
  <cp:lastModifiedBy>admin</cp:lastModifiedBy>
  <cp:revision>51</cp:revision>
  <dcterms:created xsi:type="dcterms:W3CDTF">2019-03-23T11:39:24Z</dcterms:created>
  <dcterms:modified xsi:type="dcterms:W3CDTF">2019-03-24T07:14:51Z</dcterms:modified>
</cp:coreProperties>
</file>