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3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79" r:id="rId16"/>
    <p:sldId id="287" r:id="rId17"/>
    <p:sldId id="280" r:id="rId18"/>
    <p:sldId id="283" r:id="rId19"/>
    <p:sldId id="282" r:id="rId20"/>
    <p:sldId id="292" r:id="rId21"/>
    <p:sldId id="269" r:id="rId22"/>
    <p:sldId id="272" r:id="rId23"/>
    <p:sldId id="271" r:id="rId24"/>
    <p:sldId id="273" r:id="rId25"/>
    <p:sldId id="277" r:id="rId26"/>
    <p:sldId id="275" r:id="rId27"/>
    <p:sldId id="276" r:id="rId28"/>
    <p:sldId id="274" r:id="rId29"/>
    <p:sldId id="281" r:id="rId30"/>
    <p:sldId id="284" r:id="rId31"/>
    <p:sldId id="285" r:id="rId32"/>
    <p:sldId id="286" r:id="rId33"/>
    <p:sldId id="290" r:id="rId34"/>
    <p:sldId id="291" r:id="rId35"/>
    <p:sldId id="288" r:id="rId36"/>
    <p:sldId id="289" r:id="rId37"/>
    <p:sldId id="293" r:id="rId38"/>
    <p:sldId id="296" r:id="rId39"/>
    <p:sldId id="295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-4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23293-9D81-5F41-B751-6673E732FDFD}" type="datetimeFigureOut">
              <a:rPr kumimoji="1" lang="zh-TW" altLang="en-US" smtClean="0"/>
              <a:pPr/>
              <a:t>2019/3/30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8ED7D-1459-7F42-BD6E-A51FD01173B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1931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ˌ</a:t>
            </a:r>
            <a:r>
              <a:rPr lang="en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spesɪˈfɪsɪti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8ED7D-1459-7F42-BD6E-A51FD01173B1}" type="slidenum">
              <a:rPr kumimoji="1" lang="zh-TW" altLang="en-US" smtClean="0"/>
              <a:pPr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1998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174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6650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812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001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8751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87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2100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837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5513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491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7033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kumimoji="1" lang="zh-TW" altLang="en-US"/>
              <a:t>朱克剛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983A-96CB-164E-9E83-0983F0CD2071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66905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owto/howto_css_image_overlay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196454" TargetMode="External"/><Relationship Id="rId2" Type="http://schemas.openxmlformats.org/officeDocument/2006/relationships/hyperlink" Target="http://cssspecificit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81A7503-7824-684D-9E21-6BCF6BE90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CSS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F897CEF8-F73C-F74F-87CB-5C1599B9A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6DD240F-3FDA-7B47-AB13-8275EBC2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EF38B9A-3491-FB4F-A0DE-490720EA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E50B8B2-DA5D-B547-9583-E9743493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053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349BBDE-A513-B040-935E-046C4426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標籤</a:t>
            </a:r>
            <a:r>
              <a:rPr kumimoji="1" lang="en-US" altLang="zh-TW" dirty="0"/>
              <a:t> + </a:t>
            </a:r>
            <a:r>
              <a:rPr kumimoji="1" lang="zh-CN" altLang="en-US" dirty="0"/>
              <a:t>類別選擇器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A14ABC5-90D0-EB48-BDF3-CAD58C9E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選擇對象為特定標籤而且具有特定類別</a:t>
            </a:r>
            <a:endParaRPr kumimoji="1" lang="en-US" altLang="zh-TW" dirty="0"/>
          </a:p>
          <a:p>
            <a:r>
              <a:rPr kumimoji="1" lang="zh-TW" altLang="en-US" dirty="0"/>
              <a:t>例如</a:t>
            </a:r>
            <a:r>
              <a:rPr kumimoji="1" lang="en-US" altLang="zh-TW" dirty="0"/>
              <a:t>&lt;span class="</a:t>
            </a:r>
            <a:r>
              <a:rPr kumimoji="1" lang="en-US" altLang="zh-TW" dirty="0" err="1"/>
              <a:t>ycolor</a:t>
            </a:r>
            <a:r>
              <a:rPr kumimoji="1" lang="en-US" altLang="zh-TW" dirty="0"/>
              <a:t>"&gt;</a:t>
            </a:r>
          </a:p>
          <a:p>
            <a:pPr marL="457010" lvl="1" indent="0">
              <a:buNone/>
            </a:pPr>
            <a:r>
              <a:rPr kumimoji="1" lang="en" altLang="zh-TW" dirty="0" err="1"/>
              <a:t>span.ycolor</a:t>
            </a:r>
            <a:r>
              <a:rPr kumimoji="1" lang="en" altLang="zh-TW" dirty="0"/>
              <a:t> {</a:t>
            </a:r>
          </a:p>
          <a:p>
            <a:pPr marL="457010" lvl="1" indent="0">
              <a:buNone/>
            </a:pPr>
            <a:r>
              <a:rPr kumimoji="1" lang="en" altLang="zh-TW" dirty="0"/>
              <a:t>    color: brown</a:t>
            </a:r>
          </a:p>
          <a:p>
            <a:pPr marL="457010" lvl="1" indent="0">
              <a:buNone/>
            </a:pPr>
            <a:r>
              <a:rPr kumimoji="1" lang="en" altLang="zh-TW" dirty="0"/>
              <a:t>}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9A44C08-91C8-B344-BBA3-01975737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0C72D8B-829B-C342-B0AE-6E0088CC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BF7DA17-5EF3-D14A-AEA2-5C9061F4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9677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0B57CF9-5EC6-054B-B13E-9BFE1DB6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ID</a:t>
            </a:r>
            <a:r>
              <a:rPr kumimoji="1" lang="zh-CN" altLang="en-US" dirty="0"/>
              <a:t>選擇器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CE27177-FA30-994B-A904-7EE78D8F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dirty="0"/>
              <a:t>選擇對象為具有該</a:t>
            </a:r>
            <a:r>
              <a:rPr kumimoji="1" lang="en-US" altLang="zh-TW" dirty="0"/>
              <a:t>ID</a:t>
            </a:r>
            <a:r>
              <a:rPr kumimoji="1" lang="zh-CN" altLang="en-US" dirty="0"/>
              <a:t>的標籤</a:t>
            </a:r>
            <a:endParaRPr kumimoji="1" lang="en-US" altLang="zh-CN" dirty="0"/>
          </a:p>
          <a:p>
            <a:r>
              <a:rPr kumimoji="1" lang="zh-CN" altLang="en-US" dirty="0"/>
              <a:t>例如：</a:t>
            </a:r>
            <a:endParaRPr kumimoji="1" lang="en-US" altLang="zh-CN" dirty="0"/>
          </a:p>
          <a:p>
            <a:pPr marL="457010" lvl="1" indent="0">
              <a:buNone/>
            </a:pPr>
            <a:r>
              <a:rPr kumimoji="1" lang="en" altLang="zh-TW" dirty="0"/>
              <a:t>#title {</a:t>
            </a:r>
          </a:p>
          <a:p>
            <a:pPr marL="457010" lvl="1" indent="0">
              <a:buNone/>
            </a:pPr>
            <a:r>
              <a:rPr kumimoji="1" lang="en" altLang="zh-TW" dirty="0"/>
              <a:t>    font-size: 50px; color: green</a:t>
            </a:r>
          </a:p>
          <a:p>
            <a:pPr marL="457010" lvl="1" indent="0">
              <a:buNone/>
            </a:pPr>
            <a:r>
              <a:rPr kumimoji="1" lang="en" altLang="zh-TW" dirty="0"/>
              <a:t>}</a:t>
            </a:r>
          </a:p>
          <a:p>
            <a:pPr marL="457010" lvl="1" indent="0">
              <a:buNone/>
            </a:pPr>
            <a:r>
              <a:rPr kumimoji="1" lang="en" altLang="zh-TW" dirty="0" err="1"/>
              <a:t>p#subtitle</a:t>
            </a:r>
            <a:r>
              <a:rPr kumimoji="1" lang="en" altLang="zh-TW" dirty="0"/>
              <a:t> {</a:t>
            </a:r>
          </a:p>
          <a:p>
            <a:pPr marL="457010" lvl="1" indent="0">
              <a:buNone/>
            </a:pPr>
            <a:r>
              <a:rPr kumimoji="1" lang="en" altLang="zh-TW" dirty="0"/>
              <a:t>    font-size: 30px; color: maroon</a:t>
            </a:r>
          </a:p>
          <a:p>
            <a:pPr marL="457010" lvl="1" indent="0">
              <a:buNone/>
            </a:pPr>
            <a:r>
              <a:rPr kumimoji="1" lang="en" altLang="zh-TW" dirty="0"/>
              <a:t>}</a:t>
            </a:r>
          </a:p>
          <a:p>
            <a:r>
              <a:rPr kumimoji="1" lang="zh-TW" altLang="en-US" dirty="0"/>
              <a:t>同一份文件中，</a:t>
            </a:r>
            <a:r>
              <a:rPr kumimoji="1" lang="en-US" altLang="zh-TW" dirty="0"/>
              <a:t>ID</a:t>
            </a:r>
            <a:r>
              <a:rPr kumimoji="1" lang="zh-CN" altLang="en-US" dirty="0"/>
              <a:t>值是唯一的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71D1C806-0DFF-FF4F-AAD1-2C0055A2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F41BF90-F5C6-4A47-8A59-E890559D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6969FC2-3DC1-F445-8B22-01790F94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6460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3FB4A0B-0F85-0A43-890B-68BD395B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屬性選擇器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B6AF5EA-B93E-C94E-A2BB-DCDF0944D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367" y="1767303"/>
            <a:ext cx="4391699" cy="3997828"/>
          </a:xfrm>
        </p:spPr>
        <p:txBody>
          <a:bodyPr/>
          <a:lstStyle/>
          <a:p>
            <a:r>
              <a:rPr kumimoji="1" lang="zh-CN" altLang="en-US" dirty="0"/>
              <a:t>選擇對象為去有該屬性的標籤</a:t>
            </a:r>
            <a:endParaRPr kumimoji="1" lang="en-US" altLang="zh-CN" dirty="0"/>
          </a:p>
          <a:p>
            <a:r>
              <a:rPr kumimoji="1" lang="zh-CN" altLang="en-US" dirty="0"/>
              <a:t>例如：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BC31B9A-90C7-D440-92A3-3240868C5184}"/>
              </a:ext>
            </a:extLst>
          </p:cNvPr>
          <p:cNvSpPr/>
          <p:nvPr/>
        </p:nvSpPr>
        <p:spPr>
          <a:xfrm>
            <a:off x="5487646" y="176730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&lt;head&gt;</a:t>
            </a:r>
          </a:p>
          <a:p>
            <a:r>
              <a:rPr lang="zh-TW" altLang="en-US" dirty="0"/>
              <a:t>    &lt;meta charset="utf-8"&gt;</a:t>
            </a:r>
          </a:p>
          <a:p>
            <a:r>
              <a:rPr lang="zh-TW" altLang="en-US" dirty="0"/>
              <a:t>    &lt;style&gt;</a:t>
            </a:r>
          </a:p>
          <a:p>
            <a:r>
              <a:rPr lang="zh-TW" altLang="en-US" dirty="0"/>
              <a:t>        [class] { color: red }</a:t>
            </a:r>
          </a:p>
          <a:p>
            <a:r>
              <a:rPr lang="zh-TW" altLang="en-US" dirty="0"/>
              <a:t>        [class=bbb] { color: green }</a:t>
            </a:r>
          </a:p>
          <a:p>
            <a:r>
              <a:rPr lang="zh-TW" altLang="en-US" dirty="0"/>
              <a:t>        [class~=ccc] { color: blue }</a:t>
            </a:r>
          </a:p>
          <a:p>
            <a:r>
              <a:rPr lang="zh-TW" altLang="en-US" dirty="0"/>
              <a:t>        [id=ddd] { color: brown }</a:t>
            </a:r>
          </a:p>
          <a:p>
            <a:r>
              <a:rPr lang="zh-TW" altLang="en-US" dirty="0"/>
              <a:t>    &lt;/style&gt;</a:t>
            </a:r>
          </a:p>
          <a:p>
            <a:r>
              <a:rPr lang="zh-TW" altLang="en-US" dirty="0"/>
              <a:t>&lt;/head&gt;</a:t>
            </a:r>
          </a:p>
          <a:p>
            <a:r>
              <a:rPr lang="zh-TW" altLang="en-US" dirty="0"/>
              <a:t>&lt;body&gt;</a:t>
            </a:r>
          </a:p>
          <a:p>
            <a:r>
              <a:rPr lang="zh-TW" altLang="en-US" dirty="0"/>
              <a:t>    &lt;h1 class="aaa"&gt;hello world&lt;/h1&gt;</a:t>
            </a:r>
          </a:p>
          <a:p>
            <a:r>
              <a:rPr lang="zh-TW" altLang="en-US" dirty="0"/>
              <a:t>    &lt;h2 class="bbb"&gt;hi&lt;/h2&gt;</a:t>
            </a:r>
          </a:p>
          <a:p>
            <a:r>
              <a:rPr lang="zh-TW" altLang="en-US" dirty="0"/>
              <a:t>    &lt;h2 class="bbb ccc"&gt;hi hi&lt;/h2&gt;</a:t>
            </a:r>
          </a:p>
          <a:p>
            <a:r>
              <a:rPr lang="zh-TW" altLang="en-US" dirty="0"/>
              <a:t>    &lt;h2 id="ddd"&gt;fine&lt;/h2&gt;</a:t>
            </a:r>
          </a:p>
          <a:p>
            <a:r>
              <a:rPr lang="zh-TW" altLang="en-US" dirty="0"/>
              <a:t>&lt;/body&gt;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AB68A63C-0D80-094F-9835-FDD63226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27" y="4197078"/>
            <a:ext cx="2184400" cy="2527300"/>
          </a:xfrm>
          <a:prstGeom prst="rect">
            <a:avLst/>
          </a:prstGeom>
        </p:spPr>
      </p:pic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xmlns="" id="{DC679F3E-39E1-BE44-8B99-252AC67E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36670073-F3B2-CF41-B730-3401805A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F46B979E-F298-CA47-81A6-53CDF5F2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2018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86488EE-8C9E-4D45-A1FE-E2B390EC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虛擬類別選擇器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3C04B87-C9E1-6449-841B-33DECFDC3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612" y="1885285"/>
            <a:ext cx="7796540" cy="3997828"/>
          </a:xfrm>
        </p:spPr>
        <p:txBody>
          <a:bodyPr/>
          <a:lstStyle/>
          <a:p>
            <a:r>
              <a:rPr kumimoji="1" lang="zh-TW" altLang="en-US" dirty="0"/>
              <a:t>選擇對象為「其他」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BCCCC70-351F-B542-8879-F20B91CBF92A}"/>
              </a:ext>
            </a:extLst>
          </p:cNvPr>
          <p:cNvSpPr/>
          <p:nvPr/>
        </p:nvSpPr>
        <p:spPr>
          <a:xfrm>
            <a:off x="5127882" y="148945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&lt;head&gt;</a:t>
            </a:r>
          </a:p>
          <a:p>
            <a:r>
              <a:rPr lang="zh-TW" altLang="en-US" dirty="0"/>
              <a:t>    &lt;meta charset="utf-8"&gt;</a:t>
            </a:r>
          </a:p>
          <a:p>
            <a:r>
              <a:rPr lang="zh-TW" altLang="en-US" dirty="0"/>
              <a:t>    &lt;style&gt;</a:t>
            </a:r>
          </a:p>
          <a:p>
            <a:r>
              <a:rPr lang="zh-TW" altLang="en-US" dirty="0"/>
              <a:t>        a:hover {</a:t>
            </a:r>
          </a:p>
          <a:p>
            <a:r>
              <a:rPr lang="zh-TW" altLang="en-US" dirty="0"/>
              <a:t>            background-color: yellow</a:t>
            </a:r>
          </a:p>
          <a:p>
            <a:r>
              <a:rPr lang="zh-TW" altLang="en-US" dirty="0"/>
              <a:t>        }</a:t>
            </a:r>
          </a:p>
          <a:p>
            <a:r>
              <a:rPr lang="zh-TW" altLang="en-US" dirty="0"/>
              <a:t>        </a:t>
            </a:r>
          </a:p>
          <a:p>
            <a:r>
              <a:rPr lang="zh-TW" altLang="en-US" dirty="0"/>
              <a:t>        p::first-letter {</a:t>
            </a:r>
          </a:p>
          <a:p>
            <a:r>
              <a:rPr lang="zh-TW" altLang="en-US" dirty="0"/>
              <a:t>            color: #ff0000;</a:t>
            </a:r>
          </a:p>
          <a:p>
            <a:r>
              <a:rPr lang="zh-TW" altLang="en-US" dirty="0"/>
              <a:t>            font-size: xx-large;</a:t>
            </a:r>
          </a:p>
          <a:p>
            <a:r>
              <a:rPr lang="zh-TW" altLang="en-US" dirty="0"/>
              <a:t>        }</a:t>
            </a:r>
          </a:p>
          <a:p>
            <a:r>
              <a:rPr lang="zh-TW" altLang="en-US" dirty="0"/>
              <a:t>    &lt;/style&gt;</a:t>
            </a:r>
          </a:p>
          <a:p>
            <a:r>
              <a:rPr lang="zh-TW" altLang="en-US" dirty="0"/>
              <a:t>&lt;/head&gt;</a:t>
            </a:r>
          </a:p>
          <a:p>
            <a:r>
              <a:rPr lang="zh-TW" altLang="en-US" dirty="0"/>
              <a:t>&lt;body&gt;</a:t>
            </a:r>
          </a:p>
          <a:p>
            <a:r>
              <a:rPr lang="zh-TW" altLang="en-US" dirty="0"/>
              <a:t>    &lt;a href="https://www.google.com"&gt;Google&lt;/a&gt;</a:t>
            </a:r>
          </a:p>
          <a:p>
            <a:r>
              <a:rPr lang="zh-TW" altLang="en-US" dirty="0"/>
              <a:t>    &lt;p&gt;每段第一個字要大一點喔&lt;/p&gt;</a:t>
            </a:r>
          </a:p>
          <a:p>
            <a:r>
              <a:rPr lang="zh-TW" altLang="en-US" dirty="0"/>
              <a:t>    &lt;p&gt;現在是第二段了&lt;/p&gt;</a:t>
            </a:r>
          </a:p>
          <a:p>
            <a:r>
              <a:rPr lang="zh-TW" altLang="en-US" dirty="0"/>
              <a:t>&lt;/body&gt;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879D2A01-BB54-4142-BA2B-479EE60A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C03CC20D-6A15-AC44-A9DA-37CC23B0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4E590CEF-3829-EE45-8FD6-B19C44B9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8133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049A0C8-4DD4-4ABB-A614-232847765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F6A325A-2919-4123-9174-54EABC5A0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0E82CC2-31B4-4592-9C30-6A975D5DEB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98CE383-5E7E-4B66-B52A-B492AE0F1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D185A96-18D7-4084-8117-F60559EB2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A34A425-32DC-4467-9A4A-9176EC369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BF53389-3CCE-4DFA-9F44-1093CA4DB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0BE3D13-5BE5-4B05-AFCF-2A2E059D2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1AC85C80-0175-4214-A13D-03C224658C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15ADB788-8569-409E-862D-665AD53C99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CD4D687-741A-9B4B-85C4-36BFE8E3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kumimoji="1" lang="zh-CN" altLang="en-US" sz="6600" dirty="0">
                <a:solidFill>
                  <a:srgbClr val="1F2D29"/>
                </a:solidFill>
              </a:rPr>
              <a:t>常用</a:t>
            </a:r>
            <a:r>
              <a:rPr kumimoji="1" lang="en-US" altLang="zh-CN" sz="6600" dirty="0">
                <a:solidFill>
                  <a:srgbClr val="1F2D29"/>
                </a:solidFill>
              </a:rPr>
              <a:t>CSS</a:t>
            </a:r>
            <a:endParaRPr kumimoji="1" lang="en-US" altLang="zh-TW" sz="6600" dirty="0">
              <a:solidFill>
                <a:srgbClr val="1F2D29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76562092-3AA7-4EF0-9007-C44F879A13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232A0FC-3B0E-4DD1-9C3E-9C8C8CA6D1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947DFF11-9B00-5640-BF87-93EA4F3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50DB8EA8-747E-EB4D-933F-F139924E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B1D5DC8D-2271-B94E-A31E-3F0A24A4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9748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10F3417-CD52-8648-8D60-2CCF8719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文字顏色大小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3CA6F6F-C3E8-F346-9A8D-F130D27F3C0C}"/>
              </a:ext>
            </a:extLst>
          </p:cNvPr>
          <p:cNvSpPr/>
          <p:nvPr/>
        </p:nvSpPr>
        <p:spPr>
          <a:xfrm>
            <a:off x="1320800" y="273265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p {</a:t>
            </a:r>
          </a:p>
          <a:p>
            <a:r>
              <a:rPr lang="zh-TW" altLang="en-US" dirty="0"/>
              <a:t>    font-size: 25px;    /* 文字大小 */</a:t>
            </a:r>
          </a:p>
          <a:p>
            <a:r>
              <a:rPr lang="zh-TW" altLang="en-US" dirty="0"/>
              <a:t>    color: IndianRed;   /* 前景顏色 */</a:t>
            </a:r>
          </a:p>
          <a:p>
            <a:r>
              <a:rPr lang="zh-TW" altLang="en-US" dirty="0"/>
              <a:t>    background-color: Aquamarine;   /* 背景顏色 */</a:t>
            </a:r>
          </a:p>
          <a:p>
            <a:r>
              <a:rPr lang="zh-TW" altLang="en-US" dirty="0"/>
              <a:t>    font-style: italic; /* 斜體 */</a:t>
            </a:r>
          </a:p>
          <a:p>
            <a:r>
              <a:rPr lang="zh-TW" altLang="en-US" dirty="0"/>
              <a:t>    font-weight: bold; /* 粗體 */</a:t>
            </a:r>
          </a:p>
          <a:p>
            <a:r>
              <a:rPr lang="zh-TW" altLang="en-US" dirty="0"/>
              <a:t>}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E6A2D89-8666-6C46-A363-96B7949F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43" y="2165826"/>
            <a:ext cx="5141686" cy="4115198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B94E87B-2FEB-BB4A-B41B-E4C28F33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6312F16-2DC1-D742-8494-81831E85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806D3682-C8E1-2947-BDFA-0607D590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2715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F734750-B6C1-D440-80D3-35DB66F0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漸層色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3E0C669-3848-9E42-AA93-112ED1AD4DEE}"/>
              </a:ext>
            </a:extLst>
          </p:cNvPr>
          <p:cNvSpPr/>
          <p:nvPr/>
        </p:nvSpPr>
        <p:spPr>
          <a:xfrm>
            <a:off x="1621861" y="188528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h1 {</a:t>
            </a:r>
          </a:p>
          <a:p>
            <a:r>
              <a:rPr lang="zh-TW" altLang="en-US" dirty="0"/>
              <a:t>  font-size: 72px;</a:t>
            </a:r>
          </a:p>
          <a:p>
            <a:r>
              <a:rPr lang="zh-TW" altLang="en-US" dirty="0"/>
              <a:t>  background: -webkit-linear-gradient(#eee, #333);</a:t>
            </a:r>
          </a:p>
          <a:p>
            <a:r>
              <a:rPr lang="zh-TW" altLang="en-US" dirty="0"/>
              <a:t>  -webkit-background-clip: text;</a:t>
            </a:r>
          </a:p>
          <a:p>
            <a:r>
              <a:rPr lang="zh-TW" altLang="en-US" dirty="0"/>
              <a:t>  -webkit-text-fill-color: transparent;</a:t>
            </a:r>
          </a:p>
          <a:p>
            <a:r>
              <a:rPr lang="zh-TW" altLang="en-US" dirty="0"/>
              <a:t>}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B3E1B5B8-C043-A84B-8925-206777A7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6" y="2962514"/>
            <a:ext cx="4508335" cy="360829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DC74C13-5EDE-544A-AFBE-6D188906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08A6CFBE-46A2-C742-A93F-7459B69C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138AA7E1-9227-2C48-997A-A40684BB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15572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D8AAB49-3180-EB42-8102-9F6F9BF6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背景顏色與圖片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5F7FCB8-94EE-F244-BAE2-468CEDBA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背景顏色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{background-color: #F0E68C}</a:t>
            </a:r>
          </a:p>
          <a:p>
            <a:r>
              <a:rPr kumimoji="1" lang="zh-CN" altLang="en-US" dirty="0"/>
              <a:t>背景圖片</a:t>
            </a:r>
            <a:endParaRPr kumimoji="1" lang="en-US" altLang="zh-CN" dirty="0"/>
          </a:p>
          <a:p>
            <a:pPr lvl="1"/>
            <a:r>
              <a:rPr kumimoji="1" lang="en" altLang="zh-TW" dirty="0"/>
              <a:t>{background-image: </a:t>
            </a:r>
            <a:r>
              <a:rPr kumimoji="1" lang="en" altLang="zh-TW" dirty="0" err="1"/>
              <a:t>url</a:t>
            </a:r>
            <a:r>
              <a:rPr kumimoji="1" lang="en" altLang="zh-TW" dirty="0"/>
              <a:t>("</a:t>
            </a:r>
            <a:r>
              <a:rPr kumimoji="1" lang="en" altLang="zh-TW" dirty="0" err="1"/>
              <a:t>a.jpeg</a:t>
            </a:r>
            <a:r>
              <a:rPr kumimoji="1" lang="en" altLang="zh-TW" dirty="0"/>
              <a:t>")}</a:t>
            </a:r>
          </a:p>
          <a:p>
            <a:r>
              <a:rPr kumimoji="1" lang="zh-CN" altLang="en-US" dirty="0"/>
              <a:t>背景圖片</a:t>
            </a:r>
            <a:r>
              <a:rPr kumimoji="1" lang="en-US" altLang="zh-CN" dirty="0"/>
              <a:t> fit div</a:t>
            </a:r>
          </a:p>
          <a:p>
            <a:pPr lvl="1"/>
            <a:r>
              <a:rPr kumimoji="1" lang="en-US" altLang="zh-TW" dirty="0"/>
              <a:t>{background-size: cover} or {background-size: contain}</a:t>
            </a:r>
          </a:p>
          <a:p>
            <a:r>
              <a:rPr kumimoji="1" lang="zh-CN" altLang="en-US" dirty="0"/>
              <a:t>背景不重複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{</a:t>
            </a:r>
            <a:r>
              <a:rPr lang="en" altLang="zh-TW" dirty="0"/>
              <a:t>background-repeat: no-repeat}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8B636B2-F28D-7D48-BD08-E9261D36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1380134-C55F-C34C-87E8-755CD9DC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2DF29FA-A967-2641-A580-5171C932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89337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48BCEC8-6BCA-9B4E-BBE3-F5CFD900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圖片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2C675AC-1B08-CB4F-AFD5-F4E01F6C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圓角</a:t>
            </a:r>
            <a:endParaRPr kumimoji="1" lang="en-US" altLang="zh-TW" dirty="0"/>
          </a:p>
          <a:p>
            <a:pPr lvl="1"/>
            <a:r>
              <a:rPr kumimoji="1" lang="en" altLang="zh-TW" dirty="0"/>
              <a:t>{border-radius: 25px;}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CADB130-33E3-A043-AB5E-AA55275D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B7A2FB2-2F59-DB47-862B-81D91ACD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72A874D-D8C2-B445-9A73-BFE69A46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79960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F2FDACA-0269-4243-BCF1-56A42317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圖片特效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227BEFD-24CC-4F46-9355-6B4F992A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>
                <a:hlinkClick r:id="rId2"/>
              </a:rPr>
              <a:t>https://www.w3schools.com/howto/howto_css_image_overlay.asp</a:t>
            </a:r>
            <a:endParaRPr kumimoji="1" lang="en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7511091-7D27-684A-B388-19EDFAA3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4A08B5F-9E97-9E4C-9161-FDF4E001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614915F-CEBC-F546-BBC5-48AAF958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0129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97C900D-C146-4345-9FF2-4F5EE64E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 style </a:t>
            </a:r>
            <a:r>
              <a:rPr kumimoji="1" lang="zh-CN" altLang="en-US" dirty="0"/>
              <a:t>屬性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FF73EFC-BBCC-544B-9ED7-0C7BD0D30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例如：顯示一個寬度</a:t>
            </a:r>
            <a:r>
              <a:rPr kumimoji="1" lang="en-US" altLang="zh-CN" dirty="0"/>
              <a:t> 300px, </a:t>
            </a:r>
            <a:r>
              <a:rPr kumimoji="1" lang="zh-CN" altLang="en-US" dirty="0"/>
              <a:t>高度</a:t>
            </a:r>
            <a:r>
              <a:rPr kumimoji="1" lang="en-US" altLang="zh-CN" dirty="0"/>
              <a:t> 200px </a:t>
            </a:r>
            <a:r>
              <a:rPr kumimoji="1" lang="zh-CN" altLang="en-US" dirty="0"/>
              <a:t>的綠色區域</a:t>
            </a:r>
            <a:endParaRPr kumimoji="1" lang="en-US" altLang="zh-TW" dirty="0"/>
          </a:p>
          <a:p>
            <a:r>
              <a:rPr kumimoji="1" lang="en-US" altLang="zh-TW" dirty="0"/>
              <a:t>&lt;div style="width: 300; height: 200; background-color: green"&gt;&lt;/div&gt;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67D2317-D691-5C47-B9E9-E4D321E7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63DA22F-3ECE-7A4A-8755-A70E53DD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8B6EFAD-BC63-2441-A8F2-06A1456D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2682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8D11842-0A97-BC4B-AB55-38079213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超連結顏色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FFE42B4-E977-8640-887C-C2E74A183661}"/>
              </a:ext>
            </a:extLst>
          </p:cNvPr>
          <p:cNvSpPr/>
          <p:nvPr/>
        </p:nvSpPr>
        <p:spPr>
          <a:xfrm>
            <a:off x="2798619" y="199452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/* 文字顏色 */</a:t>
            </a:r>
          </a:p>
          <a:p>
            <a:r>
              <a:rPr lang="zh-TW" altLang="en-US" dirty="0"/>
              <a:t>a {</a:t>
            </a:r>
            <a:r>
              <a:rPr lang="en-US" altLang="zh-TW" dirty="0"/>
              <a:t> </a:t>
            </a:r>
            <a:r>
              <a:rPr lang="zh-TW" altLang="en-US" dirty="0"/>
              <a:t>color: hotpink;</a:t>
            </a:r>
            <a:r>
              <a:rPr lang="en-US" altLang="zh-TW" dirty="0"/>
              <a:t> </a:t>
            </a:r>
            <a:r>
              <a:rPr lang="zh-TW" altLang="en-US" dirty="0"/>
              <a:t>}</a:t>
            </a:r>
          </a:p>
          <a:p>
            <a:endParaRPr lang="zh-TW" altLang="en-US" dirty="0"/>
          </a:p>
          <a:p>
            <a:r>
              <a:rPr lang="zh-TW" altLang="en-US" dirty="0"/>
              <a:t>/* 未看過 */</a:t>
            </a:r>
          </a:p>
          <a:p>
            <a:r>
              <a:rPr lang="zh-TW" altLang="en-US" dirty="0"/>
              <a:t>a:link {</a:t>
            </a:r>
            <a:r>
              <a:rPr lang="en-US" altLang="zh-TW" dirty="0"/>
              <a:t> </a:t>
            </a:r>
            <a:r>
              <a:rPr lang="zh-TW" altLang="en-US" dirty="0"/>
              <a:t>color: red;</a:t>
            </a:r>
            <a:r>
              <a:rPr lang="en-US" altLang="zh-TW" dirty="0"/>
              <a:t> </a:t>
            </a:r>
            <a:r>
              <a:rPr lang="zh-TW" altLang="en-US" dirty="0"/>
              <a:t>}</a:t>
            </a:r>
          </a:p>
          <a:p>
            <a:endParaRPr lang="zh-TW" altLang="en-US" dirty="0"/>
          </a:p>
          <a:p>
            <a:r>
              <a:rPr lang="zh-TW" altLang="en-US" dirty="0"/>
              <a:t>/* 已去過 */</a:t>
            </a:r>
          </a:p>
          <a:p>
            <a:r>
              <a:rPr lang="zh-TW" altLang="en-US" dirty="0"/>
              <a:t>a:visited {</a:t>
            </a:r>
            <a:r>
              <a:rPr lang="en-US" altLang="zh-TW" dirty="0"/>
              <a:t> </a:t>
            </a:r>
            <a:r>
              <a:rPr lang="zh-TW" altLang="en-US" dirty="0"/>
              <a:t>color: green;</a:t>
            </a:r>
            <a:r>
              <a:rPr lang="en-US" altLang="zh-TW" dirty="0"/>
              <a:t> </a:t>
            </a:r>
            <a:r>
              <a:rPr lang="zh-TW" altLang="en-US" dirty="0"/>
              <a:t>}</a:t>
            </a:r>
          </a:p>
          <a:p>
            <a:endParaRPr lang="zh-TW" altLang="en-US" dirty="0"/>
          </a:p>
          <a:p>
            <a:r>
              <a:rPr lang="zh-TW" altLang="en-US" dirty="0"/>
              <a:t>/* 滑鼠滑過去 */</a:t>
            </a:r>
          </a:p>
          <a:p>
            <a:r>
              <a:rPr lang="zh-TW" altLang="en-US" dirty="0"/>
              <a:t>a:hover {</a:t>
            </a:r>
            <a:r>
              <a:rPr lang="en-US" altLang="zh-TW" dirty="0"/>
              <a:t> </a:t>
            </a:r>
            <a:r>
              <a:rPr lang="zh-TW" altLang="en-US" dirty="0"/>
              <a:t>color: hotpink;</a:t>
            </a:r>
            <a:r>
              <a:rPr lang="en-US" altLang="zh-TW" dirty="0"/>
              <a:t> </a:t>
            </a:r>
            <a:r>
              <a:rPr lang="zh-TW" altLang="en-US" dirty="0"/>
              <a:t>}</a:t>
            </a:r>
          </a:p>
          <a:p>
            <a:endParaRPr lang="zh-TW" altLang="en-US" dirty="0"/>
          </a:p>
          <a:p>
            <a:r>
              <a:rPr lang="zh-TW" altLang="en-US" dirty="0"/>
              <a:t>/* 滑鼠點下去 */</a:t>
            </a:r>
          </a:p>
          <a:p>
            <a:r>
              <a:rPr lang="zh-TW" altLang="en-US" dirty="0"/>
              <a:t>a:active {</a:t>
            </a:r>
            <a:r>
              <a:rPr lang="en-US" altLang="zh-TW" dirty="0"/>
              <a:t> </a:t>
            </a:r>
            <a:r>
              <a:rPr lang="zh-TW" altLang="en-US" dirty="0"/>
              <a:t>color: blue;}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1591925F-819E-8A4B-AED5-F9DF3CC3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11363B81-4FB3-6845-9AF6-A0852FFF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7B6E0C24-03AA-4B45-B6C6-149E86A1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76857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049A0C8-4DD4-4ABB-A614-232847765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F6A325A-2919-4123-9174-54EABC5A0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0E82CC2-31B4-4592-9C30-6A975D5DEB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98CE383-5E7E-4B66-B52A-B492AE0F1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D185A96-18D7-4084-8117-F60559EB2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A34A425-32DC-4467-9A4A-9176EC369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BF53389-3CCE-4DFA-9F44-1093CA4DB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0BE3D13-5BE5-4B05-AFCF-2A2E059D2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1AC85C80-0175-4214-A13D-03C224658C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15ADB788-8569-409E-862D-665AD53C99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A5FFE77-090C-F743-BABD-B4105F5C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kumimoji="1" lang="zh-CN" altLang="en-US" sz="6600" dirty="0">
                <a:solidFill>
                  <a:srgbClr val="1F2D29"/>
                </a:solidFill>
              </a:rPr>
              <a:t>排版與定位</a:t>
            </a:r>
            <a:endParaRPr kumimoji="1" lang="en-US" altLang="zh-TW" sz="6600" dirty="0">
              <a:solidFill>
                <a:srgbClr val="1F2D29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76562092-3AA7-4EF0-9007-C44F879A13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232A0FC-3B0E-4DD1-9C3E-9C8C8CA6D1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3B154B0-6C38-9741-B38E-D6EBEBC6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629CE4ED-A988-DA4D-A81B-F0DEC799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5A80CA12-4B72-C742-A5C3-01489C7B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99010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569DF46-C868-0643-9C1A-D91CA23B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Box Model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3C6A98F-BC73-6A43-8DA3-1527478AE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96533" y="2052116"/>
            <a:ext cx="4600801" cy="3997828"/>
          </a:xfrm>
        </p:spPr>
        <p:txBody>
          <a:bodyPr/>
          <a:lstStyle/>
          <a:p>
            <a:r>
              <a:rPr kumimoji="1" lang="zh-CN" altLang="en-US" dirty="0"/>
              <a:t>每個元素都視為一個</a:t>
            </a:r>
            <a:r>
              <a:rPr kumimoji="1" lang="en-US" altLang="zh-CN" dirty="0"/>
              <a:t> box</a:t>
            </a:r>
            <a:endParaRPr kumimoji="1" lang="en-US" altLang="zh-TW" dirty="0"/>
          </a:p>
          <a:p>
            <a:r>
              <a:rPr kumimoji="1" lang="zh-TW" altLang="en-US" dirty="0"/>
              <a:t>藍色區域：內容</a:t>
            </a:r>
            <a:endParaRPr kumimoji="1" lang="en-US" altLang="zh-TW" dirty="0"/>
          </a:p>
          <a:p>
            <a:r>
              <a:rPr kumimoji="1" lang="en-US" altLang="zh-TW" dirty="0"/>
              <a:t>Padding: </a:t>
            </a:r>
            <a:r>
              <a:rPr kumimoji="1" lang="zh-TW" altLang="en-US" dirty="0"/>
              <a:t>內容與框線間的距離</a:t>
            </a:r>
            <a:endParaRPr kumimoji="1" lang="en-US" altLang="zh-TW" dirty="0"/>
          </a:p>
          <a:p>
            <a:r>
              <a:rPr kumimoji="1" lang="en-US" altLang="zh-TW" dirty="0"/>
              <a:t>Border: </a:t>
            </a:r>
            <a:r>
              <a:rPr kumimoji="1" lang="zh-TW" altLang="en-US" dirty="0"/>
              <a:t>框線（包含種類、寬度）</a:t>
            </a:r>
            <a:endParaRPr kumimoji="1" lang="en-US" altLang="zh-TW" dirty="0"/>
          </a:p>
          <a:p>
            <a:r>
              <a:rPr kumimoji="1" lang="en-US" altLang="zh-TW" dirty="0"/>
              <a:t>Margin: </a:t>
            </a:r>
            <a:r>
              <a:rPr kumimoji="1" lang="zh-CN" altLang="en-US" dirty="0"/>
              <a:t>與旁邊</a:t>
            </a:r>
            <a:r>
              <a:rPr kumimoji="1" lang="en-US" altLang="zh-CN" dirty="0"/>
              <a:t> box </a:t>
            </a:r>
            <a:r>
              <a:rPr kumimoji="1" lang="zh-CN" altLang="en-US" dirty="0"/>
              <a:t>的距離</a:t>
            </a:r>
            <a:endParaRPr kumimoji="1" lang="en-US" altLang="zh-TW" dirty="0"/>
          </a:p>
          <a:p>
            <a:endParaRPr kumimoji="1" lang="zh-TW" altLang="en-US" dirty="0"/>
          </a:p>
        </p:txBody>
      </p:sp>
      <p:pic>
        <p:nvPicPr>
          <p:cNvPr id="5" name="內容版面配置區 3">
            <a:extLst>
              <a:ext uri="{FF2B5EF4-FFF2-40B4-BE49-F238E27FC236}">
                <a16:creationId xmlns:a16="http://schemas.microsoft.com/office/drawing/2014/main" xmlns="" id="{CE9A0AB8-99B0-C44D-8F92-4A0A9CC72A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0865" y="2052116"/>
            <a:ext cx="3319992" cy="3077521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C45CC3C-FADD-054B-9E2E-7F1C3C72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E7160DC-7F71-E847-99CB-D04421AD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CC3724F-0C97-5E4A-9927-6D6B6F8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1118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DF5B12E-A28D-2D47-8D4C-837AF841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定位</a:t>
            </a:r>
            <a:r>
              <a:rPr kumimoji="1" lang="en-US" altLang="zh-TW" dirty="0"/>
              <a:t>-1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47E0E6D-2EDE-4946-8484-F90DC00E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元素的位置有幾種模式：</a:t>
            </a:r>
            <a:endParaRPr kumimoji="1" lang="en-US" altLang="zh-TW" dirty="0"/>
          </a:p>
          <a:p>
            <a:r>
              <a:rPr kumimoji="1" lang="en-US" altLang="zh-TW" dirty="0"/>
              <a:t>{display: block} </a:t>
            </a:r>
            <a:r>
              <a:rPr kumimoji="1" lang="zh-CN" altLang="en-US" dirty="0"/>
              <a:t>區塊（該元素單獨一行）</a:t>
            </a:r>
            <a:endParaRPr kumimoji="1" lang="en-US" altLang="zh-CN" dirty="0"/>
          </a:p>
          <a:p>
            <a:r>
              <a:rPr kumimoji="1" lang="en-US" altLang="zh-TW" dirty="0"/>
              <a:t>{display: inline} </a:t>
            </a:r>
            <a:r>
              <a:rPr kumimoji="1" lang="zh-CN" altLang="en-US" dirty="0"/>
              <a:t>行內（該元素不會換行，區塊大小按內容自動調整）</a:t>
            </a:r>
            <a:endParaRPr kumimoji="1" lang="en-US" altLang="zh-CN" dirty="0"/>
          </a:p>
          <a:p>
            <a:r>
              <a:rPr kumimoji="1" lang="en-US" altLang="zh-TW" dirty="0"/>
              <a:t>{display: inline-block} </a:t>
            </a:r>
            <a:r>
              <a:rPr kumimoji="1" lang="zh-CN" altLang="en-US" dirty="0"/>
              <a:t>行內區塊（不換行，大小可指定）</a:t>
            </a:r>
            <a:endParaRPr kumimoji="1" lang="en-US" altLang="zh-CN" dirty="0"/>
          </a:p>
          <a:p>
            <a:r>
              <a:rPr kumimoji="1" lang="en-US" altLang="zh-TW" dirty="0"/>
              <a:t>{display: none} </a:t>
            </a:r>
            <a:r>
              <a:rPr kumimoji="1" lang="zh-CN" altLang="en-US" dirty="0"/>
              <a:t>從網頁上移除該元素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9A9ECC1-C23D-4A4B-9CB7-8CA0A867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28E9C93-4F2B-DA40-AC9A-E55C3F5A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4732C02-808D-5740-82C2-B34313FD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1779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C287F2F-145E-A045-A0B2-AEF7AEC1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定位</a:t>
            </a:r>
            <a:r>
              <a:rPr kumimoji="1" lang="en-US" altLang="zh-TW" dirty="0"/>
              <a:t>-2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0F87030-CA9C-8042-91B6-8F2950F3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定位方式：</a:t>
            </a:r>
            <a:endParaRPr kumimoji="1" lang="en-US" altLang="zh-TW" dirty="0"/>
          </a:p>
          <a:p>
            <a:r>
              <a:rPr kumimoji="1" lang="en-US" altLang="zh-TW" dirty="0"/>
              <a:t>{position: static} </a:t>
            </a:r>
            <a:r>
              <a:rPr kumimoji="1" lang="zh-CN" altLang="en-US" dirty="0"/>
              <a:t>按照正常順序（預設值）</a:t>
            </a:r>
            <a:endParaRPr kumimoji="1" lang="en-US" altLang="zh-CN" dirty="0"/>
          </a:p>
          <a:p>
            <a:r>
              <a:rPr kumimoji="1" lang="en-US" altLang="zh-TW" dirty="0"/>
              <a:t>{position: relative} </a:t>
            </a:r>
            <a:r>
              <a:rPr kumimoji="1" lang="zh-CN" altLang="en-US" dirty="0"/>
              <a:t>相對於旁邊元素</a:t>
            </a:r>
            <a:endParaRPr kumimoji="1" lang="en-US" altLang="zh-CN" dirty="0"/>
          </a:p>
          <a:p>
            <a:r>
              <a:rPr kumimoji="1" lang="en-US" altLang="zh-TW" dirty="0"/>
              <a:t>{position: absolute} </a:t>
            </a:r>
            <a:r>
              <a:rPr kumimoji="1" lang="zh-CN" altLang="en-US" dirty="0"/>
              <a:t>絕對位置</a:t>
            </a:r>
            <a:endParaRPr kumimoji="1" lang="en-US" altLang="zh-CN" dirty="0"/>
          </a:p>
          <a:p>
            <a:r>
              <a:rPr kumimoji="1" lang="en-US" altLang="zh-TW" dirty="0"/>
              <a:t>{position: fix} </a:t>
            </a:r>
            <a:r>
              <a:rPr kumimoji="1" lang="zh-CN" altLang="en-US" dirty="0"/>
              <a:t>固定位置且不隨捲軸捲動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C160D15-ED36-9D4B-8BE0-3A4D942B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B452718-4964-BA44-878A-45B86724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112E1B5-C235-9545-844E-D2E9E3E3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63739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4B413A2-A5B2-6A4A-84C9-84D0957D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指定</a:t>
            </a:r>
            <a:r>
              <a:rPr kumimoji="1" lang="en-US" altLang="zh-TW" dirty="0"/>
              <a:t> div </a:t>
            </a:r>
            <a:r>
              <a:rPr kumimoji="1" lang="zh-CN" altLang="en-US" dirty="0"/>
              <a:t>的位置與大小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526B6B9-5D0C-9F47-9D30-8E937351AA66}"/>
              </a:ext>
            </a:extLst>
          </p:cNvPr>
          <p:cNvSpPr/>
          <p:nvPr/>
        </p:nvSpPr>
        <p:spPr>
          <a:xfrm>
            <a:off x="1706088" y="2977951"/>
            <a:ext cx="33884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div {</a:t>
            </a:r>
          </a:p>
          <a:p>
            <a:r>
              <a:rPr lang="zh-TW" altLang="en-US" dirty="0"/>
              <a:t>    position: absolute;</a:t>
            </a:r>
          </a:p>
          <a:p>
            <a:r>
              <a:rPr lang="zh-TW" altLang="en-US" dirty="0"/>
              <a:t>    left: 100;</a:t>
            </a:r>
          </a:p>
          <a:p>
            <a:r>
              <a:rPr lang="zh-TW" altLang="en-US" dirty="0"/>
              <a:t>    top: 50;</a:t>
            </a:r>
          </a:p>
          <a:p>
            <a:r>
              <a:rPr lang="zh-TW" altLang="en-US" dirty="0"/>
              <a:t>    width: 150;</a:t>
            </a:r>
          </a:p>
          <a:p>
            <a:r>
              <a:rPr lang="zh-TW" altLang="en-US" dirty="0"/>
              <a:t>    height: 150;</a:t>
            </a:r>
          </a:p>
          <a:p>
            <a:r>
              <a:rPr lang="zh-TW" altLang="en-US" dirty="0"/>
              <a:t>    background-color: thistle;</a:t>
            </a:r>
          </a:p>
          <a:p>
            <a:r>
              <a:rPr lang="zh-TW" altLang="en-US" dirty="0"/>
              <a:t>}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xmlns="" id="{798E568F-5BFF-CA4D-A151-297AAD5F3010}"/>
              </a:ext>
            </a:extLst>
          </p:cNvPr>
          <p:cNvGrpSpPr/>
          <p:nvPr/>
        </p:nvGrpSpPr>
        <p:grpSpPr>
          <a:xfrm>
            <a:off x="5427353" y="1885285"/>
            <a:ext cx="5614545" cy="4493656"/>
            <a:chOff x="5427353" y="1885285"/>
            <a:chExt cx="5614545" cy="449365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xmlns="" id="{8DF90B8A-7A09-C448-A99D-2CA6ECFBF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7353" y="1885285"/>
              <a:ext cx="5614545" cy="4493656"/>
            </a:xfrm>
            <a:prstGeom prst="rect">
              <a:avLst/>
            </a:prstGeom>
          </p:spPr>
        </p:pic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xmlns="" id="{5B5208F2-A95A-7C47-9370-A13F5F87E812}"/>
                </a:ext>
              </a:extLst>
            </p:cNvPr>
            <p:cNvCxnSpPr>
              <a:cxnSpLocks/>
            </p:cNvCxnSpPr>
            <p:nvPr/>
          </p:nvCxnSpPr>
          <p:spPr>
            <a:xfrm>
              <a:off x="5994400" y="3716977"/>
              <a:ext cx="100016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xmlns="" id="{970DFA68-E436-5A44-9ECF-14F2AE764540}"/>
                </a:ext>
              </a:extLst>
            </p:cNvPr>
            <p:cNvSpPr txBox="1"/>
            <p:nvPr/>
          </p:nvSpPr>
          <p:spPr>
            <a:xfrm>
              <a:off x="6209789" y="34290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FF0000"/>
                  </a:solidFill>
                </a:rPr>
                <a:t>100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xmlns="" id="{F754DC49-F755-4B43-A1A5-7A46F99EB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4459" y="3091543"/>
              <a:ext cx="0" cy="4871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xmlns="" id="{C59C8784-633E-4A4D-8B87-5DD4EC159ABF}"/>
                </a:ext>
              </a:extLst>
            </p:cNvPr>
            <p:cNvSpPr txBox="1"/>
            <p:nvPr/>
          </p:nvSpPr>
          <p:spPr>
            <a:xfrm>
              <a:off x="7213284" y="315193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FF0000"/>
                  </a:solidFill>
                </a:rPr>
                <a:t>50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A46105D1-46E1-D544-A792-97A0CE20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CC4F3F6-1CBB-DB46-9A51-273EF50E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8D4391A4-83AB-8D41-8075-8B672A4E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5612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B7EC221-6ADB-2744-8131-26746318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對齊：左中右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BC6BA3B-EAC5-5048-B2E8-CE19D3D16E8C}"/>
              </a:ext>
            </a:extLst>
          </p:cNvPr>
          <p:cNvSpPr/>
          <p:nvPr/>
        </p:nvSpPr>
        <p:spPr>
          <a:xfrm>
            <a:off x="2762992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&lt;div style="text-align: left"&gt;水平靠左&lt;/div&gt;</a:t>
            </a:r>
          </a:p>
          <a:p>
            <a:r>
              <a:rPr lang="zh-TW" altLang="en-US" dirty="0"/>
              <a:t>&lt;div style="text-align: center"&gt;水平置中&lt;/div&gt;</a:t>
            </a:r>
          </a:p>
          <a:p>
            <a:r>
              <a:rPr lang="zh-TW" altLang="en-US" dirty="0"/>
              <a:t>&lt;div style="text-align: right"&gt;水平靠右&lt;/div&gt;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82A758E2-C851-9D41-8AEB-0F91B4D5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CD09ACD-BF0B-2949-BC9F-AD9E72D0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903A27A-572D-8F49-8132-FF0E2DA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70748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58E8884-CA02-0441-91AC-A1714818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靠右之後再微調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FE49329-F167-4140-ADF5-67A3F86887D7}"/>
              </a:ext>
            </a:extLst>
          </p:cNvPr>
          <p:cNvSpPr/>
          <p:nvPr/>
        </p:nvSpPr>
        <p:spPr>
          <a:xfrm>
            <a:off x="1670462" y="255984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div {</a:t>
            </a:r>
          </a:p>
          <a:p>
            <a:r>
              <a:rPr lang="zh-TW" altLang="en-US" dirty="0"/>
              <a:t>    position: absolute;</a:t>
            </a:r>
          </a:p>
          <a:p>
            <a:r>
              <a:rPr lang="zh-TW" altLang="en-US" dirty="0"/>
              <a:t>    </a:t>
            </a:r>
            <a:r>
              <a:rPr lang="zh-TW" altLang="en-US" dirty="0">
                <a:solidFill>
                  <a:schemeClr val="bg1"/>
                </a:solidFill>
                <a:highlight>
                  <a:srgbClr val="FFFF00"/>
                </a:highlight>
              </a:rPr>
              <a:t>right: 30px;</a:t>
            </a:r>
          </a:p>
          <a:p>
            <a:r>
              <a:rPr lang="zh-TW" altLang="en-US" dirty="0"/>
              <a:t>    </a:t>
            </a:r>
          </a:p>
          <a:p>
            <a:r>
              <a:rPr lang="zh-TW" altLang="en-US" dirty="0"/>
              <a:t>    width: 200;</a:t>
            </a:r>
          </a:p>
          <a:p>
            <a:r>
              <a:rPr lang="zh-TW" altLang="en-US" dirty="0"/>
              <a:t>    height: 200;</a:t>
            </a:r>
          </a:p>
          <a:p>
            <a:r>
              <a:rPr lang="zh-TW" altLang="en-US" dirty="0"/>
              <a:t>    background-color: DarkSeaGreen</a:t>
            </a:r>
          </a:p>
          <a:p>
            <a:r>
              <a:rPr lang="zh-TW" altLang="en-US" dirty="0"/>
              <a:t>}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E7AECD2E-4B56-394B-8CD3-3F499B1DD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433" y="2406626"/>
            <a:ext cx="4377706" cy="350374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1865817C-6A74-9B4B-8B3A-DF483FCA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E9ACAC80-47ED-4A44-8DD8-1C88F601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9AB71A3D-B128-F34C-9928-F701D63C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55865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2E35869-63E7-3C42-B282-9D779B58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水平垂直置中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6BF6FF3-0A3F-554B-A349-CDAB34BFA718}"/>
              </a:ext>
            </a:extLst>
          </p:cNvPr>
          <p:cNvSpPr/>
          <p:nvPr/>
        </p:nvSpPr>
        <p:spPr>
          <a:xfrm>
            <a:off x="1621861" y="1127488"/>
            <a:ext cx="81108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</a:rPr>
              <a:t>&lt;style&gt;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div {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    width: 100%;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    height: 100%;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    background-color: thistle;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}</a:t>
            </a:r>
          </a:p>
          <a:p>
            <a:endParaRPr lang="zh-TW" altLang="en-US" dirty="0">
              <a:solidFill>
                <a:srgbClr val="FFC000"/>
              </a:solidFill>
            </a:endParaRPr>
          </a:p>
          <a:p>
            <a:r>
              <a:rPr lang="zh-TW" altLang="en-US" dirty="0">
                <a:solidFill>
                  <a:srgbClr val="FFC000"/>
                </a:solidFill>
              </a:rPr>
              <a:t>img {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    position: absolute;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    margin: 0;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    top: 50%;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    left:50%;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    transform: translate(-50%, -50%);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}</a:t>
            </a:r>
          </a:p>
          <a:p>
            <a:r>
              <a:rPr lang="zh-TW" altLang="en-US" dirty="0">
                <a:solidFill>
                  <a:srgbClr val="FFC000"/>
                </a:solidFill>
              </a:rPr>
              <a:t>&lt;/style&gt;</a:t>
            </a:r>
          </a:p>
          <a:p>
            <a:r>
              <a:rPr lang="zh-TW" altLang="en-US" dirty="0"/>
              <a:t>&lt;body&gt;</a:t>
            </a:r>
          </a:p>
          <a:p>
            <a:r>
              <a:rPr lang="zh-TW" altLang="en-US" dirty="0"/>
              <a:t>    &lt;div&gt;</a:t>
            </a:r>
          </a:p>
          <a:p>
            <a:r>
              <a:rPr lang="zh-TW" altLang="en-US" dirty="0"/>
              <a:t>        &lt;img src="demo.jpeg" width="200"&gt;</a:t>
            </a:r>
          </a:p>
          <a:p>
            <a:r>
              <a:rPr lang="zh-TW" altLang="en-US" dirty="0"/>
              <a:t>    &lt;/div&gt;</a:t>
            </a:r>
          </a:p>
          <a:p>
            <a:r>
              <a:rPr lang="zh-TW" altLang="en-US" dirty="0"/>
              <a:t>&lt;/body&gt;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32EB61E2-0672-CC4F-A5B3-6B8BD014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AA523B3-1877-EB4B-BB52-B9906506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06F58F0-E823-9642-AB20-959A6B69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72389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3C0CAC-EE21-984A-961C-F276B5FC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Z-order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29F1FC08-9D69-A04C-9E62-D2DB89219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3829082" cy="3997828"/>
          </a:xfrm>
        </p:spPr>
        <p:txBody>
          <a:bodyPr/>
          <a:lstStyle/>
          <a:p>
            <a:r>
              <a:rPr kumimoji="1" lang="zh-TW" altLang="en-US" dirty="0"/>
              <a:t>若</a:t>
            </a:r>
            <a:r>
              <a:rPr kumimoji="1" lang="en-US" altLang="zh-TW" dirty="0"/>
              <a:t> position: absolute </a:t>
            </a:r>
            <a:r>
              <a:rPr kumimoji="1" lang="zh-CN" altLang="en-US" dirty="0"/>
              <a:t>時，可使用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z-index </a:t>
            </a:r>
            <a:r>
              <a:rPr kumimoji="1" lang="zh-CN" altLang="en-US" dirty="0"/>
              <a:t>來決定畫面元素的上下層關係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0E4F7CA7-C968-9148-B556-B43EF5F6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95" y="1873336"/>
            <a:ext cx="2973944" cy="21776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7033752B-4179-A042-9B3E-F250E575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195" y="4288585"/>
            <a:ext cx="2973944" cy="2177694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CDB257D-4012-7344-AE26-FCE53629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658A0CBE-D736-D540-B69B-9AAA03FB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292957CE-4A55-D04C-9B3B-E597EF2F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1022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4E6A3C4-9AA2-864E-9F6B-E8D99FBE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使用樣式表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EBB1D16-7774-6B4A-9E69-58EB6E91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60" indent="0">
              <a:buNone/>
            </a:pPr>
            <a:r>
              <a:rPr kumimoji="1" lang="en" altLang="zh-TW" dirty="0"/>
              <a:t>&lt;style&gt;</a:t>
            </a:r>
          </a:p>
          <a:p>
            <a:pPr marL="6160" indent="0">
              <a:buNone/>
            </a:pPr>
            <a:r>
              <a:rPr kumimoji="1" lang="en" altLang="zh-TW" dirty="0"/>
              <a:t>div {</a:t>
            </a:r>
          </a:p>
          <a:p>
            <a:pPr marL="6160" indent="0">
              <a:buNone/>
            </a:pPr>
            <a:r>
              <a:rPr kumimoji="1" lang="en" altLang="zh-TW" dirty="0"/>
              <a:t>    width: 300; </a:t>
            </a:r>
          </a:p>
          <a:p>
            <a:pPr marL="6160" indent="0">
              <a:buNone/>
            </a:pPr>
            <a:r>
              <a:rPr kumimoji="1" lang="en" altLang="zh-TW" dirty="0"/>
              <a:t>    height: 200; </a:t>
            </a:r>
          </a:p>
          <a:p>
            <a:pPr marL="6160" indent="0">
              <a:buNone/>
            </a:pPr>
            <a:r>
              <a:rPr kumimoji="1" lang="en" altLang="zh-TW" dirty="0"/>
              <a:t>    background-color: green</a:t>
            </a:r>
          </a:p>
          <a:p>
            <a:pPr marL="6160" indent="0">
              <a:buNone/>
            </a:pPr>
            <a:r>
              <a:rPr kumimoji="1" lang="en" altLang="zh-TW" dirty="0"/>
              <a:t>}</a:t>
            </a:r>
          </a:p>
          <a:p>
            <a:pPr marL="6160" indent="0">
              <a:buNone/>
            </a:pPr>
            <a:r>
              <a:rPr kumimoji="1" lang="en" altLang="zh-TW" dirty="0"/>
              <a:t>&lt;/style&gt;</a:t>
            </a:r>
            <a:endParaRPr kumimoji="1"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18ACD29-1EF0-774B-9C6E-339A7927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8DE5560-B2F9-AE48-B809-4B4042CD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0275F6C-59FE-3846-8653-3DC10D9A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55854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049A0C8-4DD4-4ABB-A614-232847765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F6A325A-2919-4123-9174-54EABC5A0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0E82CC2-31B4-4592-9C30-6A975D5DEB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98CE383-5E7E-4B66-B52A-B492AE0F1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D185A96-18D7-4084-8117-F60559EB2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A34A425-32DC-4467-9A4A-9176EC369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BF53389-3CCE-4DFA-9F44-1093CA4DB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0BE3D13-5BE5-4B05-AFCF-2A2E059D2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1AC85C80-0175-4214-A13D-03C224658C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15ADB788-8569-409E-862D-665AD53C99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2C0280-D463-304A-B3C2-3F5FCA6B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kumimoji="1" lang="zh-TW" altLang="en-US" sz="6600">
                <a:solidFill>
                  <a:srgbClr val="1F2D29"/>
                </a:solidFill>
              </a:rPr>
              <a:t>動畫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76562092-3AA7-4EF0-9007-C44F879A13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232A0FC-3B0E-4DD1-9C3E-9C8C8CA6D1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A22BB293-AC99-7F46-B619-DA99819E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422A7DCE-FB46-4140-B75E-B42990E1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B456D86D-D2AA-A749-9600-993A596F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66287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7B4F076-FEB7-4A48-8E89-A525B6A1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簡單動畫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ADC7B88-DC87-374F-BE63-BF100DCB9B31}"/>
              </a:ext>
            </a:extLst>
          </p:cNvPr>
          <p:cNvSpPr/>
          <p:nvPr/>
        </p:nvSpPr>
        <p:spPr>
          <a:xfrm>
            <a:off x="3677393" y="134667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div {</a:t>
            </a:r>
          </a:p>
          <a:p>
            <a:r>
              <a:rPr lang="zh-TW" altLang="en-US" dirty="0"/>
              <a:t>    position:absolute;</a:t>
            </a:r>
          </a:p>
          <a:p>
            <a:r>
              <a:rPr lang="zh-TW" altLang="en-US" dirty="0"/>
              <a:t>    left: 0;</a:t>
            </a:r>
          </a:p>
          <a:p>
            <a:r>
              <a:rPr lang="zh-TW" altLang="en-US" dirty="0"/>
              <a:t>    width: 50px;</a:t>
            </a:r>
          </a:p>
          <a:p>
            <a:r>
              <a:rPr lang="zh-TW" altLang="en-US" dirty="0"/>
              <a:t>    height: 50px;</a:t>
            </a:r>
          </a:p>
          <a:p>
            <a:r>
              <a:rPr lang="zh-TW" altLang="en-US" dirty="0"/>
              <a:t>    background: #f00;</a:t>
            </a:r>
          </a:p>
          <a:p>
            <a:r>
              <a:rPr lang="zh-TW" altLang="en-US" dirty="0"/>
              <a:t>    animation-name: ani;</a:t>
            </a:r>
          </a:p>
          <a:p>
            <a:r>
              <a:rPr lang="zh-TW" altLang="en-US" dirty="0"/>
              <a:t>    animation-duration: 2s;</a:t>
            </a:r>
          </a:p>
          <a:p>
            <a:r>
              <a:rPr lang="zh-TW" altLang="en-US" dirty="0"/>
              <a:t>    animation-iteration-count: infinite</a:t>
            </a:r>
          </a:p>
          <a:p>
            <a:r>
              <a:rPr lang="zh-TW" altLang="en-US" dirty="0"/>
              <a:t>}</a:t>
            </a:r>
          </a:p>
          <a:p>
            <a:endParaRPr lang="zh-TW" altLang="en-US" dirty="0"/>
          </a:p>
          <a:p>
            <a:r>
              <a:rPr lang="zh-TW" altLang="en-US" dirty="0"/>
              <a:t>@keyframes ani {</a:t>
            </a:r>
          </a:p>
          <a:p>
            <a:r>
              <a:rPr lang="zh-TW" altLang="en-US" dirty="0"/>
              <a:t>    from {</a:t>
            </a:r>
          </a:p>
          <a:p>
            <a:r>
              <a:rPr lang="zh-TW" altLang="en-US" dirty="0"/>
              <a:t>        left: 0;</a:t>
            </a:r>
          </a:p>
          <a:p>
            <a:r>
              <a:rPr lang="zh-TW" altLang="en-US" dirty="0"/>
              <a:t>    }</a:t>
            </a:r>
          </a:p>
          <a:p>
            <a:r>
              <a:rPr lang="zh-TW" altLang="en-US" dirty="0"/>
              <a:t>    to {</a:t>
            </a:r>
          </a:p>
          <a:p>
            <a:r>
              <a:rPr lang="zh-TW" altLang="en-US" dirty="0"/>
              <a:t>        left: 100px;</a:t>
            </a:r>
          </a:p>
          <a:p>
            <a:r>
              <a:rPr lang="zh-TW" altLang="en-US" dirty="0"/>
              <a:t>    }</a:t>
            </a:r>
          </a:p>
          <a:p>
            <a:r>
              <a:rPr lang="zh-TW" altLang="en-US" dirty="0"/>
              <a:t>}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B4FDB83D-60B0-A64A-B44B-15861E7B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32E4259-6FFE-EF40-93F7-DC397F2D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3702A13-0C45-DD4A-B2A1-0F11EB9B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68080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2DC132-90C3-0942-BA5D-4F2A589A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0% - 100% </a:t>
            </a:r>
            <a:r>
              <a:rPr kumimoji="1" lang="zh-CN" altLang="en-US" dirty="0"/>
              <a:t>間的變化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BA0D3B8-6FCB-2142-8A07-BF02166C7FC1}"/>
              </a:ext>
            </a:extLst>
          </p:cNvPr>
          <p:cNvSpPr/>
          <p:nvPr/>
        </p:nvSpPr>
        <p:spPr>
          <a:xfrm>
            <a:off x="3542973" y="175273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@keyframes ani {</a:t>
            </a:r>
          </a:p>
          <a:p>
            <a:r>
              <a:rPr lang="zh-TW" altLang="en-US" dirty="0"/>
              <a:t>    from {</a:t>
            </a:r>
          </a:p>
          <a:p>
            <a:r>
              <a:rPr lang="zh-TW" altLang="en-US" dirty="0"/>
              <a:t>        left: 0;</a:t>
            </a:r>
          </a:p>
          <a:p>
            <a:r>
              <a:rPr lang="zh-TW" altLang="en-US" dirty="0"/>
              <a:t>    }</a:t>
            </a:r>
          </a:p>
          <a:p>
            <a:r>
              <a:rPr lang="zh-TW" altLang="en-US" dirty="0"/>
              <a:t>    to {</a:t>
            </a:r>
          </a:p>
          <a:p>
            <a:r>
              <a:rPr lang="zh-TW" altLang="en-US" dirty="0"/>
              <a:t>        left: 100px;</a:t>
            </a:r>
          </a:p>
          <a:p>
            <a:r>
              <a:rPr lang="zh-TW" altLang="en-US" dirty="0"/>
              <a:t>    }</a:t>
            </a:r>
          </a:p>
          <a:p>
            <a:r>
              <a:rPr lang="zh-TW" altLang="en-US" dirty="0"/>
              <a:t>    0% {</a:t>
            </a:r>
          </a:p>
          <a:p>
            <a:r>
              <a:rPr lang="zh-TW" altLang="en-US" dirty="0"/>
              <a:t>        background: red;</a:t>
            </a:r>
          </a:p>
          <a:p>
            <a:r>
              <a:rPr lang="zh-TW" altLang="en-US" dirty="0"/>
              <a:t>    }</a:t>
            </a:r>
          </a:p>
          <a:p>
            <a:r>
              <a:rPr lang="zh-TW" altLang="en-US" dirty="0"/>
              <a:t>    50% {</a:t>
            </a:r>
          </a:p>
          <a:p>
            <a:r>
              <a:rPr lang="zh-TW" altLang="en-US" dirty="0"/>
              <a:t>        background: yellow;</a:t>
            </a:r>
          </a:p>
          <a:p>
            <a:r>
              <a:rPr lang="zh-TW" altLang="en-US" dirty="0"/>
              <a:t>    }</a:t>
            </a:r>
          </a:p>
          <a:p>
            <a:r>
              <a:rPr lang="zh-TW" altLang="en-US" dirty="0"/>
              <a:t>    100% {</a:t>
            </a:r>
          </a:p>
          <a:p>
            <a:r>
              <a:rPr lang="zh-TW" altLang="en-US" dirty="0"/>
              <a:t>        background: blue;</a:t>
            </a:r>
          </a:p>
          <a:p>
            <a:r>
              <a:rPr lang="zh-TW" altLang="en-US" dirty="0"/>
              <a:t>    }</a:t>
            </a:r>
          </a:p>
          <a:p>
            <a:r>
              <a:rPr lang="zh-TW" altLang="en-US" dirty="0"/>
              <a:t>}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5B968473-A653-FA42-9CF9-C16B182B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D00F6CA-D0B9-354E-8716-5FB43989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702E2D1-1513-8049-9844-B7218E7C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65028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49A0C8-4DD4-4ABB-A614-232847765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F6A325A-2919-4123-9174-54EABC5A0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0E82CC2-31B4-4592-9C30-6A975D5DEB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98CE383-5E7E-4B66-B52A-B492AE0F1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D185A96-18D7-4084-8117-F60559EB2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A34A425-32DC-4467-9A4A-9176EC369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BF53389-3CCE-4DFA-9F44-1093CA4DB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0BE3D13-5BE5-4B05-AFCF-2A2E059D2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AC85C80-0175-4214-A13D-03C224658C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15ADB788-8569-409E-862D-665AD53C99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52C0280-D463-304A-B3C2-3F5FCA6B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kumimoji="1" lang="en-US" altLang="zh-TW" sz="6600" dirty="0">
                <a:solidFill>
                  <a:srgbClr val="1F2D29"/>
                </a:solidFill>
              </a:rPr>
              <a:t>RWD</a:t>
            </a:r>
            <a:endParaRPr kumimoji="1" lang="zh-TW" altLang="en-US" sz="6600" dirty="0">
              <a:solidFill>
                <a:srgbClr val="1F2D29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6562092-3AA7-4EF0-9007-C44F879A13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232A0FC-3B0E-4DD1-9C3E-9C8C8CA6D1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41A029E-5466-D34A-9932-27670930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B3E62515-1C4B-514B-98BD-2F3E5750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0AD225C-2D3A-E749-8961-E92BC2FD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847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C6D1E06-D81C-A842-9F36-D62C8990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View Port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63AD2AD-9C8E-BF4F-B9B3-E5A9B6B4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螢幕上的可視區域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行動裝置解析度高，使用手機瀏覽器看一般網頁時畫面過小</a:t>
            </a:r>
            <a:endParaRPr kumimoji="1" lang="en-US" altLang="zh-TW" dirty="0"/>
          </a:p>
          <a:p>
            <a:r>
              <a:rPr kumimoji="1" lang="zh-TW" altLang="en-US" dirty="0"/>
              <a:t>在</a:t>
            </a:r>
            <a:r>
              <a:rPr kumimoji="1" lang="en-US" altLang="zh-TW" dirty="0"/>
              <a:t> &lt;head&gt; &lt;/head&gt; </a:t>
            </a:r>
            <a:r>
              <a:rPr kumimoji="1" lang="zh-CN" altLang="en-US" dirty="0"/>
              <a:t>中加上</a:t>
            </a:r>
            <a:endParaRPr kumimoji="1" lang="en-US" altLang="zh-CN" dirty="0"/>
          </a:p>
          <a:p>
            <a:pPr lvl="1"/>
            <a:r>
              <a:rPr kumimoji="1" lang="en" altLang="zh-TW" dirty="0"/>
              <a:t>&lt;meta name="viewport" content="width=device-width, initial-scale=1, shrink-to-fit=no"&gt;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6EE15FB-5314-3A49-9D76-8D7AA091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6DF556C-3352-8142-8C12-B0D217E9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D3C8E0A-AB97-3D4C-B6E6-C1D7B551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51156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0AF8247-ABFC-9C4D-B3E7-0D7FA7E8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Media Query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E0187B9-AE6C-4F40-BFB8-F586C3DD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zh-TW" altLang="en-US" dirty="0"/>
              <a:t>偵測</a:t>
            </a:r>
            <a:r>
              <a:rPr kumimoji="1" lang="en" altLang="zh-TW" dirty="0"/>
              <a:t>device</a:t>
            </a:r>
            <a:r>
              <a:rPr kumimoji="1" lang="zh-TW" altLang="en-US" dirty="0"/>
              <a:t>的尺寸和方向，決定相對應的</a:t>
            </a:r>
            <a:r>
              <a:rPr kumimoji="1" lang="en" altLang="zh-TW" dirty="0"/>
              <a:t>CSS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r>
              <a:rPr kumimoji="1" lang="zh-TW" altLang="en-US" dirty="0"/>
              <a:t>例如：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0ECAD2B-8BBD-D741-ACE9-3DC8702E566A}"/>
              </a:ext>
            </a:extLst>
          </p:cNvPr>
          <p:cNvSpPr/>
          <p:nvPr/>
        </p:nvSpPr>
        <p:spPr>
          <a:xfrm>
            <a:off x="3051195" y="335445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@media screen and (max-width: </a:t>
            </a:r>
            <a:r>
              <a:rPr lang="en-US" altLang="zh-TW" dirty="0"/>
              <a:t>500pt</a:t>
            </a:r>
            <a:r>
              <a:rPr lang="zh-TW" altLang="en-US" dirty="0"/>
              <a:t>) {</a:t>
            </a:r>
          </a:p>
          <a:p>
            <a:r>
              <a:rPr lang="zh-TW" altLang="en-US" dirty="0"/>
              <a:t>    h1 {</a:t>
            </a:r>
          </a:p>
          <a:p>
            <a:r>
              <a:rPr lang="zh-TW" altLang="en-US" dirty="0"/>
              <a:t>        font-size: </a:t>
            </a:r>
            <a:r>
              <a:rPr lang="en-US" altLang="zh-TW" dirty="0"/>
              <a:t>20</a:t>
            </a:r>
            <a:r>
              <a:rPr lang="zh-TW" altLang="en-US" dirty="0"/>
              <a:t>p</a:t>
            </a:r>
            <a:r>
              <a:rPr lang="en-US" altLang="zh-TW" dirty="0"/>
              <a:t>t</a:t>
            </a:r>
            <a:r>
              <a:rPr lang="zh-TW" altLang="en-US" dirty="0"/>
              <a:t>;</a:t>
            </a:r>
          </a:p>
          <a:p>
            <a:r>
              <a:rPr lang="zh-TW" altLang="en-US" dirty="0"/>
              <a:t>    }</a:t>
            </a:r>
          </a:p>
          <a:p>
            <a:r>
              <a:rPr lang="zh-TW" altLang="en-US" dirty="0"/>
              <a:t>}</a:t>
            </a:r>
          </a:p>
          <a:p>
            <a:r>
              <a:rPr lang="zh-TW" altLang="en-US" dirty="0"/>
              <a:t>@media screen and (min-width: </a:t>
            </a:r>
            <a:r>
              <a:rPr lang="en-US" altLang="zh-TW" dirty="0"/>
              <a:t>500pt</a:t>
            </a:r>
            <a:r>
              <a:rPr lang="zh-TW" altLang="en-US" dirty="0"/>
              <a:t>) {</a:t>
            </a:r>
          </a:p>
          <a:p>
            <a:r>
              <a:rPr lang="zh-TW" altLang="en-US" dirty="0"/>
              <a:t>    h1 {</a:t>
            </a:r>
          </a:p>
          <a:p>
            <a:r>
              <a:rPr lang="zh-TW" altLang="en-US" dirty="0"/>
              <a:t>        font-size:</a:t>
            </a:r>
            <a:r>
              <a:rPr lang="en-US" altLang="zh-TW" dirty="0"/>
              <a:t> 4</a:t>
            </a:r>
            <a:r>
              <a:rPr lang="zh-TW" altLang="en-US" dirty="0"/>
              <a:t>6p</a:t>
            </a:r>
            <a:r>
              <a:rPr lang="en-US" altLang="zh-TW" dirty="0"/>
              <a:t>t</a:t>
            </a:r>
            <a:r>
              <a:rPr lang="zh-TW" altLang="en-US" dirty="0"/>
              <a:t>;</a:t>
            </a:r>
          </a:p>
          <a:p>
            <a:r>
              <a:rPr lang="zh-TW" altLang="en-US" dirty="0"/>
              <a:t>    }</a:t>
            </a:r>
          </a:p>
          <a:p>
            <a:r>
              <a:rPr lang="zh-TW" altLang="en-US" dirty="0"/>
              <a:t>}</a:t>
            </a:r>
          </a:p>
        </p:txBody>
      </p:sp>
      <p:sp>
        <p:nvSpPr>
          <p:cNvPr id="5" name="直線圖說文字 2 (加上框線和強調線) 4">
            <a:extLst>
              <a:ext uri="{FF2B5EF4-FFF2-40B4-BE49-F238E27FC236}">
                <a16:creationId xmlns:a16="http://schemas.microsoft.com/office/drawing/2014/main" xmlns="" id="{82B30D49-AFAA-DC4E-9470-480652B47858}"/>
              </a:ext>
            </a:extLst>
          </p:cNvPr>
          <p:cNvSpPr/>
          <p:nvPr/>
        </p:nvSpPr>
        <p:spPr>
          <a:xfrm>
            <a:off x="8431480" y="3719803"/>
            <a:ext cx="2739837" cy="52251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5227"/>
              <a:gd name="adj6" fmla="val -46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螢幕寬度比</a:t>
            </a:r>
            <a:r>
              <a:rPr kumimoji="1" lang="en-US" altLang="zh-TW" dirty="0"/>
              <a:t>500</a:t>
            </a:r>
            <a:r>
              <a:rPr kumimoji="1" lang="zh-CN" altLang="en-US" dirty="0"/>
              <a:t>小的時候</a:t>
            </a:r>
            <a:endParaRPr kumimoji="1" lang="zh-TW" altLang="en-US" dirty="0"/>
          </a:p>
        </p:txBody>
      </p:sp>
      <p:sp>
        <p:nvSpPr>
          <p:cNvPr id="6" name="直線圖說文字 2 (加上框線和強調線) 5">
            <a:extLst>
              <a:ext uri="{FF2B5EF4-FFF2-40B4-BE49-F238E27FC236}">
                <a16:creationId xmlns:a16="http://schemas.microsoft.com/office/drawing/2014/main" xmlns="" id="{EFF66C2E-2D22-B64B-9597-D8D103216D05}"/>
              </a:ext>
            </a:extLst>
          </p:cNvPr>
          <p:cNvSpPr/>
          <p:nvPr/>
        </p:nvSpPr>
        <p:spPr>
          <a:xfrm>
            <a:off x="8431479" y="5161817"/>
            <a:ext cx="2739837" cy="52251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5227"/>
              <a:gd name="adj6" fmla="val -46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螢幕寬度比</a:t>
            </a:r>
            <a:r>
              <a:rPr kumimoji="1" lang="en-US" altLang="zh-TW" dirty="0"/>
              <a:t>500</a:t>
            </a:r>
            <a:r>
              <a:rPr kumimoji="1" lang="zh-CN" altLang="en-US" dirty="0"/>
              <a:t>大的時候</a:t>
            </a:r>
            <a:endParaRPr kumimoji="1" lang="zh-TW" alt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D6D6A317-EDF2-DC4B-81BC-46F2E022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38DFE1EC-6121-224A-9F02-4B04663D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7B9B9C98-BB38-5944-89E0-6034E4C9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05159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7AB8D3D-30B7-5943-A1B4-9A68CAE2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手機直立或橫向套用不同的</a:t>
            </a:r>
            <a:r>
              <a:rPr kumimoji="1" lang="en-US" altLang="zh-TW" dirty="0"/>
              <a:t>CSS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102D313-72F7-1346-969E-D878EBE4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直立</a:t>
            </a:r>
            <a:endParaRPr lang="en" altLang="zh-TW" dirty="0"/>
          </a:p>
          <a:p>
            <a:pPr lvl="1"/>
            <a:r>
              <a:rPr lang="en" altLang="zh-TW" dirty="0"/>
              <a:t>@media screen and (orientation: portrait)</a:t>
            </a:r>
          </a:p>
          <a:p>
            <a:r>
              <a:rPr lang="zh-CN" altLang="en-US" dirty="0"/>
              <a:t>橫向</a:t>
            </a:r>
            <a:endParaRPr lang="en" altLang="zh-TW" dirty="0"/>
          </a:p>
          <a:p>
            <a:pPr lvl="1"/>
            <a:r>
              <a:rPr lang="en" altLang="zh-TW" dirty="0"/>
              <a:t>@media screen and (orientation: </a:t>
            </a:r>
            <a:r>
              <a:rPr lang="en" altLang="zh-TW" dirty="0" err="1"/>
              <a:t>langscape</a:t>
            </a:r>
            <a:r>
              <a:rPr lang="en" altLang="zh-TW" dirty="0"/>
              <a:t>)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A9DF1C7-FA49-BB46-903B-FF0D4060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6DCECD2F-41B9-6F4C-A272-85598EC5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5F98D95-5F81-574E-BE8B-EBB07785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46743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049A0C8-4DD4-4ABB-A614-232847765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F6A325A-2919-4123-9174-54EABC5A0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0E82CC2-31B4-4592-9C30-6A975D5DEB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98CE383-5E7E-4B66-B52A-B492AE0F1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D185A96-18D7-4084-8117-F60559EB2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A34A425-32DC-4467-9A4A-9176EC369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BF53389-3CCE-4DFA-9F44-1093CA4DB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0BE3D13-5BE5-4B05-AFCF-2A2E059D2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1AC85C80-0175-4214-A13D-03C224658C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15ADB788-8569-409E-862D-665AD53C99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248CDFE-D0CA-C44E-9C93-38D90D7F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kumimoji="1" lang="en-US" altLang="zh-TW" sz="6600">
                <a:solidFill>
                  <a:srgbClr val="1F2D29"/>
                </a:solidFill>
              </a:rPr>
              <a:t>CSS</a:t>
            </a:r>
            <a:r>
              <a:rPr kumimoji="1" lang="zh-CN" altLang="en-US" sz="6600">
                <a:solidFill>
                  <a:srgbClr val="1F2D29"/>
                </a:solidFill>
              </a:rPr>
              <a:t>權重問題</a:t>
            </a:r>
            <a:endParaRPr kumimoji="1" lang="en-US" altLang="zh-TW" sz="6600">
              <a:solidFill>
                <a:srgbClr val="1F2D29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76562092-3AA7-4EF0-9007-C44F879A13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232A0FC-3B0E-4DD1-9C3E-9C8C8CA6D1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018BA7CD-DEE5-7D4E-9501-0783B293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62B3A28D-AEB8-6747-9E07-6A266543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F17F4E44-BE4B-1844-8032-D9E4DE29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90237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ABC8532A-A105-7C47-9CA2-A2C4F5582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276" y="0"/>
            <a:ext cx="4751447" cy="6858000"/>
          </a:xfrm>
          <a:prstGeom prst="rect">
            <a:avLst/>
          </a:prstGeo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B2EBA711-83D8-6743-A70E-16B8C287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C1F8B6F2-7EB9-594E-8533-81093840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4B9EFCCE-0402-0D44-A921-4B0764D7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15182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8DA6545-7D0F-EC44-8FCE-7B039BC1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!important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2C04EBD-72C0-694C-9676-A4E3FFD2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zh-TW" altLang="en-US" dirty="0"/>
              <a:t>最高優先權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D0D7546-3ED9-0B46-9DE0-D421D52B9ABD}"/>
              </a:ext>
            </a:extLst>
          </p:cNvPr>
          <p:cNvSpPr/>
          <p:nvPr/>
        </p:nvSpPr>
        <p:spPr>
          <a:xfrm>
            <a:off x="2263129" y="3086438"/>
            <a:ext cx="3282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&lt;style&gt;</a:t>
            </a:r>
          </a:p>
          <a:p>
            <a:r>
              <a:rPr lang="zh-TW" altLang="en-US" dirty="0"/>
              <a:t>div {</a:t>
            </a:r>
          </a:p>
          <a:p>
            <a:r>
              <a:rPr lang="zh-TW" altLang="en-US" dirty="0"/>
              <a:t>    color: red</a:t>
            </a:r>
          </a:p>
          <a:p>
            <a:r>
              <a:rPr lang="zh-TW" altLang="en-US" dirty="0"/>
              <a:t>}</a:t>
            </a:r>
          </a:p>
          <a:p>
            <a:r>
              <a:rPr lang="zh-TW" altLang="en-US" dirty="0"/>
              <a:t>&lt;/style&gt;</a:t>
            </a:r>
          </a:p>
          <a:p>
            <a:endParaRPr lang="zh-TW" altLang="en-US" dirty="0"/>
          </a:p>
          <a:p>
            <a:r>
              <a:rPr lang="zh-TW" altLang="en-US" dirty="0"/>
              <a:t>&lt;div&gt;</a:t>
            </a:r>
          </a:p>
          <a:p>
            <a:r>
              <a:rPr lang="zh-TW" altLang="en-US" dirty="0"/>
              <a:t>	Hello</a:t>
            </a:r>
          </a:p>
          <a:p>
            <a:r>
              <a:rPr lang="zh-TW" altLang="en-US" dirty="0"/>
              <a:t>	&lt;div style="color:blue"&gt;</a:t>
            </a:r>
          </a:p>
          <a:p>
            <a:r>
              <a:rPr lang="zh-TW" altLang="en-US" dirty="0"/>
              <a:t>		Hi</a:t>
            </a:r>
          </a:p>
          <a:p>
            <a:r>
              <a:rPr lang="zh-TW" altLang="en-US" dirty="0"/>
              <a:t>	&lt;/div&gt;</a:t>
            </a:r>
          </a:p>
          <a:p>
            <a:r>
              <a:rPr lang="zh-TW" altLang="en-US" dirty="0"/>
              <a:t>&lt;/div&gt;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2C29E10-42FA-C34C-8D08-2A0C6C529547}"/>
              </a:ext>
            </a:extLst>
          </p:cNvPr>
          <p:cNvSpPr/>
          <p:nvPr/>
        </p:nvSpPr>
        <p:spPr>
          <a:xfrm>
            <a:off x="6408717" y="3053704"/>
            <a:ext cx="46947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&lt;style&gt;</a:t>
            </a:r>
          </a:p>
          <a:p>
            <a:r>
              <a:rPr lang="zh-TW" altLang="en-US" dirty="0"/>
              <a:t>div {</a:t>
            </a:r>
          </a:p>
          <a:p>
            <a:r>
              <a:rPr lang="zh-TW" altLang="en-US" dirty="0"/>
              <a:t>    color: red </a:t>
            </a:r>
            <a:r>
              <a:rPr lang="zh-TW" altLang="en-US" dirty="0">
                <a:solidFill>
                  <a:srgbClr val="FF0000"/>
                </a:solidFill>
              </a:rPr>
              <a:t>!important</a:t>
            </a:r>
          </a:p>
          <a:p>
            <a:r>
              <a:rPr lang="zh-TW" altLang="en-US" dirty="0"/>
              <a:t>}</a:t>
            </a:r>
          </a:p>
          <a:p>
            <a:r>
              <a:rPr lang="zh-TW" altLang="en-US" dirty="0"/>
              <a:t>&lt;/style&gt;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&lt;div&gt;</a:t>
            </a:r>
          </a:p>
          <a:p>
            <a:r>
              <a:rPr lang="zh-TW" altLang="en-US" dirty="0"/>
              <a:t>	Hello</a:t>
            </a:r>
          </a:p>
          <a:p>
            <a:r>
              <a:rPr lang="zh-TW" altLang="en-US" dirty="0"/>
              <a:t>	&lt;div style="color:blue"&gt;</a:t>
            </a:r>
          </a:p>
          <a:p>
            <a:r>
              <a:rPr lang="zh-TW" altLang="en-US" dirty="0"/>
              <a:t>		Hi</a:t>
            </a:r>
          </a:p>
          <a:p>
            <a:r>
              <a:rPr lang="zh-TW" altLang="en-US" dirty="0"/>
              <a:t>	&lt;/div&gt;</a:t>
            </a:r>
          </a:p>
          <a:p>
            <a:r>
              <a:rPr lang="zh-TW" altLang="en-US" dirty="0"/>
              <a:t>&lt;/div&gt;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xmlns="" id="{F1753FDE-F487-7643-9B28-E08D222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BCDEAA9B-EDFE-F244-A182-ADC37BCB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FEA67AEF-FD99-1542-88F3-A10883E9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1697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4D40B13-2D5F-4B4A-A153-7A8FD995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載入樣式表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E1A73E2-798C-CD46-BE03-2CEBDB462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將</a:t>
            </a:r>
            <a:r>
              <a:rPr kumimoji="1" lang="en-US" altLang="zh-TW" dirty="0"/>
              <a:t> CSS </a:t>
            </a:r>
            <a:r>
              <a:rPr kumimoji="1" lang="zh-CN" altLang="en-US" dirty="0"/>
              <a:t>樣式表存檔為</a:t>
            </a:r>
            <a:r>
              <a:rPr kumimoji="1" lang="en-US" altLang="zh-CN" dirty="0"/>
              <a:t> .</a:t>
            </a:r>
            <a:r>
              <a:rPr kumimoji="1" lang="en-US" altLang="zh-CN" dirty="0" err="1"/>
              <a:t>css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的檔案</a:t>
            </a:r>
            <a:endParaRPr kumimoji="1" lang="en-US" altLang="zh-CN" dirty="0"/>
          </a:p>
          <a:p>
            <a:r>
              <a:rPr kumimoji="1" lang="zh-CN" altLang="en-US" dirty="0"/>
              <a:t>方法一：</a:t>
            </a:r>
            <a:endParaRPr kumimoji="1" lang="en-US" altLang="zh-CN" dirty="0"/>
          </a:p>
          <a:p>
            <a:pPr lvl="1"/>
            <a:r>
              <a:rPr kumimoji="1" lang="en" altLang="zh-TW" dirty="0"/>
              <a:t>&lt;link </a:t>
            </a:r>
            <a:r>
              <a:rPr kumimoji="1" lang="en" altLang="zh-TW" dirty="0" err="1"/>
              <a:t>rel</a:t>
            </a:r>
            <a:r>
              <a:rPr kumimoji="1" lang="en" altLang="zh-TW" dirty="0"/>
              <a:t>="stylesheet" </a:t>
            </a:r>
            <a:r>
              <a:rPr kumimoji="1" lang="en" altLang="zh-TW" dirty="0" err="1"/>
              <a:t>href</a:t>
            </a:r>
            <a:r>
              <a:rPr kumimoji="1" lang="en" altLang="zh-TW" dirty="0"/>
              <a:t>="</a:t>
            </a:r>
            <a:r>
              <a:rPr kumimoji="1" lang="en" altLang="zh-TW" dirty="0" err="1"/>
              <a:t>mycss.css</a:t>
            </a:r>
            <a:r>
              <a:rPr kumimoji="1" lang="en" altLang="zh-TW" dirty="0"/>
              <a:t>" type="text/</a:t>
            </a:r>
            <a:r>
              <a:rPr kumimoji="1" lang="en" altLang="zh-TW" dirty="0" err="1"/>
              <a:t>css</a:t>
            </a:r>
            <a:r>
              <a:rPr kumimoji="1" lang="en" altLang="zh-TW" dirty="0"/>
              <a:t>"&gt;</a:t>
            </a:r>
          </a:p>
          <a:p>
            <a:r>
              <a:rPr kumimoji="1" lang="zh-CN" altLang="en-US" dirty="0"/>
              <a:t>方法二</a:t>
            </a:r>
            <a:r>
              <a:rPr kumimoji="1" lang="en-US" altLang="zh-CN" dirty="0"/>
              <a:t>:</a:t>
            </a:r>
          </a:p>
          <a:p>
            <a:pPr marL="457010" lvl="1" indent="0">
              <a:buNone/>
            </a:pPr>
            <a:r>
              <a:rPr kumimoji="1" lang="pl" altLang="zh-TW" dirty="0"/>
              <a:t>&lt;style&gt;</a:t>
            </a:r>
          </a:p>
          <a:p>
            <a:pPr marL="457010" lvl="1" indent="0">
              <a:buNone/>
            </a:pPr>
            <a:r>
              <a:rPr kumimoji="1" lang="pl" altLang="zh-TW" dirty="0"/>
              <a:t>    @import "mycss.css";</a:t>
            </a:r>
          </a:p>
          <a:p>
            <a:pPr marL="457010" lvl="1" indent="0">
              <a:buNone/>
            </a:pPr>
            <a:r>
              <a:rPr kumimoji="1" lang="pl" altLang="zh-TW" dirty="0"/>
              <a:t>&lt;/style&gt;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17D70B4-D815-BE4B-8CDD-6A464529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9C11168-317D-B442-8658-8E4A34AE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6F4AB6F-84ED-A441-A6B6-647B22B4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15673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4E2BB3F-4FD7-9C4A-8E42-CD9D3629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參考以下網站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606485F-FE68-0C4F-9B57-73AB6E97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>
                <a:hlinkClick r:id="rId2"/>
              </a:rPr>
              <a:t>http://cssspecificity.com</a:t>
            </a:r>
            <a:endParaRPr kumimoji="1" lang="en" altLang="zh-TW" dirty="0"/>
          </a:p>
          <a:p>
            <a:r>
              <a:rPr kumimoji="1" lang="en" altLang="zh-TW" dirty="0">
                <a:hlinkClick r:id="rId3"/>
              </a:rPr>
              <a:t>https://ithelp.ithome.com.tw/articles/10196454</a:t>
            </a:r>
            <a:endParaRPr kumimoji="1" lang="en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FD5B458-7551-3449-A078-2DFEBE31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9364E9A4-38D5-E049-942D-AEA55605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1AB59F3-3F83-CA4A-A9B7-18386552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2356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049A0C8-4DD4-4ABB-A614-2328477652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F6A325A-2919-4123-9174-54EABC5A0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0E82CC2-31B4-4592-9C30-6A975D5DEB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98CE383-5E7E-4B66-B52A-B492AE0F1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D185A96-18D7-4084-8117-F60559EB2E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A34A425-32DC-4467-9A4A-9176EC369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BF53389-3CCE-4DFA-9F44-1093CA4DB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0BE3D13-5BE5-4B05-AFCF-2A2E059D2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1AC85C80-0175-4214-A13D-03C224658C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15ADB788-8569-409E-862D-665AD53C99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1065B5B-01E1-704C-A3E5-F57ED418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kumimoji="1" lang="zh-TW" altLang="en-US" sz="6600">
                <a:solidFill>
                  <a:srgbClr val="1F2D29"/>
                </a:solidFill>
              </a:rPr>
              <a:t>選擇器</a:t>
            </a:r>
            <a:r>
              <a:rPr kumimoji="1" lang="en-US" altLang="zh-TW" sz="6600">
                <a:solidFill>
                  <a:srgbClr val="1F2D29"/>
                </a:solidFill>
              </a:rPr>
              <a:t> selector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75798166-7932-A648-B61B-6A8E5894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9048" y="1325691"/>
            <a:ext cx="4355178" cy="1138426"/>
          </a:xfrm>
        </p:spPr>
        <p:txBody>
          <a:bodyPr vert="horz" lIns="91440" tIns="0" rIns="91440" bIns="45720" rtlCol="0" anchor="b">
            <a:normAutofit/>
          </a:bodyPr>
          <a:lstStyle/>
          <a:p>
            <a:pPr algn="l"/>
            <a:endParaRPr kumimoji="1" lang="en-US" altLang="zh-TW" sz="1600">
              <a:solidFill>
                <a:srgbClr val="1F2D29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76562092-3AA7-4EF0-9007-C44F879A13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232A0FC-3B0E-4DD1-9C3E-9C8C8CA6D1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A8888DD-B2D0-1646-A535-E996A82A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FBA2F3B-20BF-824E-92AF-B23D8BB7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B27A020-22BD-C241-A7F6-0F6BDA2D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45874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6FFF72-F678-204F-AAAD-160090B6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標籤（類型）選擇器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DAF74F2-5D26-994A-A290-3D9F05720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選擇的對象是</a:t>
            </a:r>
            <a:r>
              <a:rPr kumimoji="1" lang="en-US" altLang="zh-TW" dirty="0"/>
              <a:t> HTML </a:t>
            </a:r>
            <a:r>
              <a:rPr kumimoji="1" lang="zh-CN" altLang="en-US" dirty="0"/>
              <a:t>標籤</a:t>
            </a:r>
            <a:endParaRPr kumimoji="1" lang="en-US" altLang="zh-CN" dirty="0"/>
          </a:p>
          <a:p>
            <a:r>
              <a:rPr kumimoji="1" lang="zh-CN" altLang="en-US" dirty="0"/>
              <a:t>例如</a:t>
            </a:r>
            <a:r>
              <a:rPr kumimoji="1" lang="en-US" altLang="zh-CN" dirty="0"/>
              <a:t> &lt;h1&gt;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457010" lvl="1" indent="0">
              <a:buNone/>
            </a:pPr>
            <a:r>
              <a:rPr kumimoji="1" lang="en" altLang="zh-TW" dirty="0"/>
              <a:t>h1 {</a:t>
            </a:r>
          </a:p>
          <a:p>
            <a:pPr marL="457010" lvl="1" indent="0">
              <a:buNone/>
            </a:pPr>
            <a:r>
              <a:rPr kumimoji="1" lang="en" altLang="zh-TW" dirty="0"/>
              <a:t>    color: red</a:t>
            </a:r>
          </a:p>
          <a:p>
            <a:pPr marL="457010" lvl="1" indent="0">
              <a:buNone/>
            </a:pPr>
            <a:r>
              <a:rPr kumimoji="1" lang="en" altLang="zh-TW" dirty="0"/>
              <a:t>}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3129576-1B33-5F46-8280-479A5C4A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8E13812-E0AD-2641-9208-0F7A8491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58D3CE7-E222-5E4A-BB41-BB67A8B0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9508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87229CB-68D3-9C40-9EC7-C6BF7272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後裔選擇器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265738F-72F3-8840-86DB-5B7B37B6B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選擇對象是某標籤中的子標籤</a:t>
            </a:r>
            <a:endParaRPr kumimoji="1" lang="en-US" altLang="zh-TW" dirty="0"/>
          </a:p>
          <a:p>
            <a:r>
              <a:rPr kumimoji="1" lang="zh-CN" altLang="en-US" dirty="0"/>
              <a:t>例如</a:t>
            </a:r>
            <a:r>
              <a:rPr kumimoji="1" lang="en-US" altLang="zh-CN" dirty="0"/>
              <a:t>&lt;h2&gt;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457010" lvl="1" indent="0">
              <a:buNone/>
            </a:pPr>
            <a:r>
              <a:rPr kumimoji="1" lang="en" altLang="zh-TW" dirty="0"/>
              <a:t>h2 </a:t>
            </a:r>
            <a:r>
              <a:rPr kumimoji="1" lang="en" altLang="zh-TW" dirty="0" err="1"/>
              <a:t>i</a:t>
            </a:r>
            <a:r>
              <a:rPr kumimoji="1" lang="en" altLang="zh-TW" dirty="0"/>
              <a:t> {</a:t>
            </a:r>
          </a:p>
          <a:p>
            <a:pPr marL="457010" lvl="1" indent="0">
              <a:buNone/>
            </a:pPr>
            <a:r>
              <a:rPr kumimoji="1" lang="en" altLang="zh-TW" dirty="0"/>
              <a:t>    color: blue</a:t>
            </a:r>
          </a:p>
          <a:p>
            <a:pPr marL="457010" lvl="1" indent="0">
              <a:buNone/>
            </a:pPr>
            <a:r>
              <a:rPr kumimoji="1" lang="en" altLang="zh-TW" dirty="0"/>
              <a:t>}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3F375BC-C5D3-4248-BE75-371A99AF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4357E24-79F0-ED4F-9FD4-CEBF58F2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A9E43BE-953A-A540-9A4D-7B037828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38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526A0D6-CF5E-0642-82F3-BC1C30C0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萬用選擇器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01DF682-05D1-584B-BBAA-A9F85B70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對象是所有元素</a:t>
            </a:r>
            <a:endParaRPr kumimoji="1" lang="en-US" altLang="zh-TW" dirty="0"/>
          </a:p>
          <a:p>
            <a:r>
              <a:rPr kumimoji="1" lang="zh-TW" altLang="en-US" dirty="0"/>
              <a:t>例如將所有元素的邊界與留白都設定為</a:t>
            </a:r>
            <a:r>
              <a:rPr kumimoji="1" lang="en-US" altLang="zh-TW" dirty="0"/>
              <a:t> 0</a:t>
            </a:r>
          </a:p>
          <a:p>
            <a:pPr marL="457010" lvl="1" indent="0">
              <a:buNone/>
            </a:pPr>
            <a:r>
              <a:rPr kumimoji="1" lang="en-US" altLang="zh-TW" dirty="0"/>
              <a:t>* {</a:t>
            </a:r>
          </a:p>
          <a:p>
            <a:pPr marL="457010" lvl="1" indent="0">
              <a:buNone/>
            </a:pPr>
            <a:r>
              <a:rPr kumimoji="1" lang="en-US" altLang="zh-TW" dirty="0"/>
              <a:t>    padding: 0;</a:t>
            </a:r>
          </a:p>
          <a:p>
            <a:pPr marL="457010" lvl="1" indent="0">
              <a:buNone/>
            </a:pPr>
            <a:r>
              <a:rPr kumimoji="1" lang="en-US" altLang="zh-TW" dirty="0"/>
              <a:t>    margin: 0;</a:t>
            </a:r>
          </a:p>
          <a:p>
            <a:pPr marL="457010" lvl="1" indent="0">
              <a:buNone/>
            </a:pPr>
            <a:r>
              <a:rPr kumimoji="1" lang="en-US" altLang="zh-TW" dirty="0"/>
              <a:t>}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9835045-5AA1-2544-8DAE-735D9321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DE2CC615-86C7-4B4C-AD76-7306E29E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C7A46A07-8FE0-5841-8871-8073F467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6702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FE735E-AAF8-AC44-96C7-CE001EA0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類別選擇器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80CE4D4-D02D-E949-BD98-466CE271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選擇對象是具有該類別的標籤</a:t>
            </a:r>
            <a:endParaRPr kumimoji="1" lang="en-US" altLang="zh-TW" dirty="0"/>
          </a:p>
          <a:p>
            <a:pPr marL="457010" lvl="1" indent="0">
              <a:buNone/>
            </a:pPr>
            <a:r>
              <a:rPr kumimoji="1" lang="en" altLang="zh-TW" dirty="0"/>
              <a:t>.</a:t>
            </a:r>
            <a:r>
              <a:rPr kumimoji="1" lang="en" altLang="zh-TW" dirty="0" err="1"/>
              <a:t>ycolor</a:t>
            </a:r>
            <a:r>
              <a:rPr kumimoji="1" lang="en" altLang="zh-TW" dirty="0"/>
              <a:t> {</a:t>
            </a:r>
          </a:p>
          <a:p>
            <a:pPr marL="457010" lvl="1" indent="0">
              <a:buNone/>
            </a:pPr>
            <a:r>
              <a:rPr kumimoji="1" lang="en" altLang="zh-TW" dirty="0"/>
              <a:t>    color: orange</a:t>
            </a:r>
          </a:p>
          <a:p>
            <a:pPr marL="457010" lvl="1" indent="0">
              <a:buNone/>
            </a:pPr>
            <a:r>
              <a:rPr kumimoji="1" lang="en" altLang="zh-TW" dirty="0"/>
              <a:t>}</a:t>
            </a:r>
          </a:p>
          <a:p>
            <a:r>
              <a:rPr kumimoji="1" lang="zh-CN" altLang="en-US" dirty="0"/>
              <a:t>例如</a:t>
            </a:r>
            <a:endParaRPr kumimoji="1" lang="en-US" altLang="zh-CN" dirty="0"/>
          </a:p>
          <a:p>
            <a:pPr lvl="1"/>
            <a:r>
              <a:rPr kumimoji="1" lang="en" altLang="zh-TW" dirty="0"/>
              <a:t>&lt;div class="</a:t>
            </a:r>
            <a:r>
              <a:rPr kumimoji="1" lang="en" altLang="zh-TW" dirty="0" err="1"/>
              <a:t>ycolor</a:t>
            </a:r>
            <a:r>
              <a:rPr kumimoji="1" lang="en" altLang="zh-TW" dirty="0"/>
              <a:t>"&gt;</a:t>
            </a:r>
            <a:r>
              <a:rPr kumimoji="1" lang="zh-TW" altLang="en-US" dirty="0"/>
              <a:t>這行字是橘色的</a:t>
            </a:r>
            <a:r>
              <a:rPr kumimoji="1" lang="en" altLang="zh-TW" dirty="0"/>
              <a:t>&lt;/div&gt;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AAD23D9-0268-434A-BC5C-D2A52053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朱克剛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6BA77D7-2953-8D46-9633-C6F613DA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CSS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F82D3C2-C9ED-6049-9BBB-5B93058B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8983A-96CB-164E-9E83-0983F0CD2071}" type="slidenum">
              <a:rPr kumimoji="1" lang="zh-TW" altLang="en-US" smtClean="0"/>
              <a:pPr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7461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麥迪遜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麥迪遜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麥迪遜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1912</Words>
  <Application>Microsoft Office PowerPoint</Application>
  <PresentationFormat>自訂</PresentationFormat>
  <Paragraphs>436</Paragraphs>
  <Slides>40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麥迪遜</vt:lpstr>
      <vt:lpstr>CSS</vt:lpstr>
      <vt:lpstr>使用 style 屬性</vt:lpstr>
      <vt:lpstr>使用樣式表</vt:lpstr>
      <vt:lpstr>載入樣式表</vt:lpstr>
      <vt:lpstr>選擇器 selector</vt:lpstr>
      <vt:lpstr>標籤（類型）選擇器</vt:lpstr>
      <vt:lpstr>後裔選擇器</vt:lpstr>
      <vt:lpstr>萬用選擇器</vt:lpstr>
      <vt:lpstr>類別選擇器</vt:lpstr>
      <vt:lpstr>標籤 + 類別選擇器</vt:lpstr>
      <vt:lpstr>ID選擇器</vt:lpstr>
      <vt:lpstr>屬性選擇器</vt:lpstr>
      <vt:lpstr>虛擬類別選擇器</vt:lpstr>
      <vt:lpstr>常用CSS</vt:lpstr>
      <vt:lpstr>文字顏色大小</vt:lpstr>
      <vt:lpstr>漸層色</vt:lpstr>
      <vt:lpstr>背景顏色與圖片</vt:lpstr>
      <vt:lpstr>圖片</vt:lpstr>
      <vt:lpstr>圖片特效</vt:lpstr>
      <vt:lpstr>超連結顏色</vt:lpstr>
      <vt:lpstr>排版與定位</vt:lpstr>
      <vt:lpstr>Box Model</vt:lpstr>
      <vt:lpstr>定位-1</vt:lpstr>
      <vt:lpstr>定位-2</vt:lpstr>
      <vt:lpstr>指定 div 的位置與大小</vt:lpstr>
      <vt:lpstr>對齊：左中右</vt:lpstr>
      <vt:lpstr>靠右之後再微調</vt:lpstr>
      <vt:lpstr>水平垂直置中</vt:lpstr>
      <vt:lpstr>Z-order</vt:lpstr>
      <vt:lpstr>動畫</vt:lpstr>
      <vt:lpstr>簡單動畫</vt:lpstr>
      <vt:lpstr>0% - 100% 間的變化</vt:lpstr>
      <vt:lpstr>RWD</vt:lpstr>
      <vt:lpstr>View Port</vt:lpstr>
      <vt:lpstr>Media Query</vt:lpstr>
      <vt:lpstr>手機直立或橫向套用不同的CSS</vt:lpstr>
      <vt:lpstr>CSS權重問題</vt:lpstr>
      <vt:lpstr>投影片 38</vt:lpstr>
      <vt:lpstr>!important</vt:lpstr>
      <vt:lpstr>參考以下網站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KoKang Chu</dc:creator>
  <cp:lastModifiedBy>admin</cp:lastModifiedBy>
  <cp:revision>28</cp:revision>
  <dcterms:created xsi:type="dcterms:W3CDTF">2019-03-29T13:33:51Z</dcterms:created>
  <dcterms:modified xsi:type="dcterms:W3CDTF">2019-03-30T08:52:49Z</dcterms:modified>
</cp:coreProperties>
</file>