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embeddedFontLst>
    <p:embeddedFont>
      <p:font typeface="Play"/>
      <p:regular r:id="rId12"/>
      <p:bold r:id="rId13"/>
    </p:embeddedFont>
    <p:embeddedFont>
      <p:font typeface="Inter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6" roundtripDataSignature="AMtx7mgW/lLLKA690xGbSd8gPVpLWlZb1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Play-bold.fntdata"/><Relationship Id="rId12" Type="http://schemas.openxmlformats.org/officeDocument/2006/relationships/font" Target="fonts/Play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Inter-bold.fntdata"/><Relationship Id="rId14" Type="http://schemas.openxmlformats.org/officeDocument/2006/relationships/font" Target="fonts/Inter-regular.fntdata"/><Relationship Id="rId16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9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5" Type="http://schemas.openxmlformats.org/officeDocument/2006/relationships/image" Target="../media/image9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screenshot of a video game&#10;&#10;Description automatically generated" id="12" name="Google Shape;12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65" y="0"/>
            <a:ext cx="1217846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blue and white logo&#10;&#10;Description automatically generated" id="16" name="Google Shape;1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14857" y="565484"/>
            <a:ext cx="7362285" cy="24183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screenshot of a video game&#10;&#10;Description automatically generated" id="18" name="Google Shape;18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199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10"/>
          <p:cNvSpPr txBox="1"/>
          <p:nvPr>
            <p:ph type="ctrTitle"/>
          </p:nvPr>
        </p:nvSpPr>
        <p:spPr>
          <a:xfrm>
            <a:off x="320842" y="1684421"/>
            <a:ext cx="11554326" cy="18736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lay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" type="subTitle"/>
          </p:nvPr>
        </p:nvSpPr>
        <p:spPr>
          <a:xfrm>
            <a:off x="320842" y="3777968"/>
            <a:ext cx="11554326" cy="12993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descr="A white figure with blue and green squares&#10;&#10;Description automatically generated" id="21" name="Google Shape;2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0842" y="444881"/>
            <a:ext cx="3100136" cy="10196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938463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11"/>
          <p:cNvSpPr txBox="1"/>
          <p:nvPr>
            <p:ph type="title"/>
          </p:nvPr>
        </p:nvSpPr>
        <p:spPr>
          <a:xfrm>
            <a:off x="198520" y="136525"/>
            <a:ext cx="10317079" cy="801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lay"/>
              <a:buNone/>
              <a:defRPr sz="3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" type="body"/>
          </p:nvPr>
        </p:nvSpPr>
        <p:spPr>
          <a:xfrm>
            <a:off x="198520" y="1203742"/>
            <a:ext cx="11742468" cy="48504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11"/>
          <p:cNvSpPr txBox="1"/>
          <p:nvPr>
            <p:ph idx="12" type="sldNum"/>
          </p:nvPr>
        </p:nvSpPr>
        <p:spPr>
          <a:xfrm>
            <a:off x="9197788" y="626072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7" name="Google Shape;27;p11"/>
          <p:cNvPicPr preferRelativeResize="0"/>
          <p:nvPr/>
        </p:nvPicPr>
        <p:blipFill rotWithShape="1">
          <a:blip r:embed="rId3">
            <a:alphaModFix/>
          </a:blip>
          <a:srcRect b="0" l="491" r="-654" t="0"/>
          <a:stretch/>
        </p:blipFill>
        <p:spPr>
          <a:xfrm>
            <a:off x="0" y="0"/>
            <a:ext cx="12332368" cy="1371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white figure with blue and green squares&#10;&#10;Description automatically generated" id="28" name="Google Shape;28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603466" y="287784"/>
            <a:ext cx="1500667" cy="4935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Slide">
  <p:cSld name="2_Title Slide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screenshot of a video game&#10;&#10;Description automatically generated" id="30" name="Google Shape;30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199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12"/>
          <p:cNvSpPr txBox="1"/>
          <p:nvPr>
            <p:ph type="ctrTitle"/>
          </p:nvPr>
        </p:nvSpPr>
        <p:spPr>
          <a:xfrm>
            <a:off x="320842" y="2492166"/>
            <a:ext cx="11554326" cy="18736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lay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33" name="Google Shape;33;p12"/>
          <p:cNvPicPr preferRelativeResize="0"/>
          <p:nvPr/>
        </p:nvPicPr>
        <p:blipFill rotWithShape="1">
          <a:blip r:embed="rId4">
            <a:alphaModFix/>
          </a:blip>
          <a:srcRect b="0" l="491" r="-654" t="0"/>
          <a:stretch/>
        </p:blipFill>
        <p:spPr>
          <a:xfrm>
            <a:off x="0" y="0"/>
            <a:ext cx="12332368" cy="1371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white figure with blue and green squares&#10;&#10;Description automatically generated" id="34" name="Google Shape;34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603466" y="287784"/>
            <a:ext cx="1500667" cy="4935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Column">
  <p:cSld name="2 Colum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938463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13"/>
          <p:cNvSpPr txBox="1"/>
          <p:nvPr>
            <p:ph type="title"/>
          </p:nvPr>
        </p:nvSpPr>
        <p:spPr>
          <a:xfrm>
            <a:off x="198520" y="136525"/>
            <a:ext cx="10317079" cy="801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lay"/>
              <a:buNone/>
              <a:defRPr sz="3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" type="body"/>
          </p:nvPr>
        </p:nvSpPr>
        <p:spPr>
          <a:xfrm>
            <a:off x="198520" y="1203742"/>
            <a:ext cx="5724162" cy="48504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13"/>
          <p:cNvSpPr txBox="1"/>
          <p:nvPr>
            <p:ph idx="12" type="sldNum"/>
          </p:nvPr>
        </p:nvSpPr>
        <p:spPr>
          <a:xfrm>
            <a:off x="9197788" y="626072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0" name="Google Shape;40;p13"/>
          <p:cNvPicPr preferRelativeResize="0"/>
          <p:nvPr/>
        </p:nvPicPr>
        <p:blipFill rotWithShape="1">
          <a:blip r:embed="rId3">
            <a:alphaModFix/>
          </a:blip>
          <a:srcRect b="0" l="491" r="-654" t="0"/>
          <a:stretch/>
        </p:blipFill>
        <p:spPr>
          <a:xfrm>
            <a:off x="0" y="0"/>
            <a:ext cx="12332368" cy="1371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white figure with blue and green squares&#10;&#10;Description automatically generated" id="41" name="Google Shape;41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603466" y="287784"/>
            <a:ext cx="1500667" cy="493582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13"/>
          <p:cNvSpPr txBox="1"/>
          <p:nvPr>
            <p:ph idx="2" type="body"/>
          </p:nvPr>
        </p:nvSpPr>
        <p:spPr>
          <a:xfrm>
            <a:off x="6110941" y="1203741"/>
            <a:ext cx="5724162" cy="48504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"/>
          <p:cNvSpPr txBox="1"/>
          <p:nvPr>
            <p:ph type="ctrTitle"/>
          </p:nvPr>
        </p:nvSpPr>
        <p:spPr>
          <a:xfrm>
            <a:off x="320842" y="1684421"/>
            <a:ext cx="11554326" cy="18736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lay"/>
              <a:buNone/>
            </a:pPr>
            <a:r>
              <a:rPr lang="en-US"/>
              <a:t>Pricing Analytics </a:t>
            </a:r>
            <a:endParaRPr/>
          </a:p>
        </p:txBody>
      </p:sp>
      <p:sp>
        <p:nvSpPr>
          <p:cNvPr id="56" name="Google Shape;56;p2"/>
          <p:cNvSpPr txBox="1"/>
          <p:nvPr>
            <p:ph idx="1" type="subTitle"/>
          </p:nvPr>
        </p:nvSpPr>
        <p:spPr>
          <a:xfrm>
            <a:off x="320842" y="3777968"/>
            <a:ext cx="11554326" cy="12993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/>
              <a:t>By: Meena Saad, MMA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/>
              <a:t>Strategic Pricing Manager at BMO / Doctorate candidate at IWU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"/>
          <p:cNvSpPr txBox="1"/>
          <p:nvPr>
            <p:ph type="title"/>
          </p:nvPr>
        </p:nvSpPr>
        <p:spPr>
          <a:xfrm>
            <a:off x="198520" y="136525"/>
            <a:ext cx="10317079" cy="801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lay"/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62" name="Google Shape;62;p3"/>
          <p:cNvSpPr txBox="1"/>
          <p:nvPr>
            <p:ph idx="1" type="body"/>
          </p:nvPr>
        </p:nvSpPr>
        <p:spPr>
          <a:xfrm>
            <a:off x="198520" y="1203742"/>
            <a:ext cx="11742468" cy="48504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2800"/>
              <a:buChar char="•"/>
            </a:pPr>
            <a:r>
              <a:rPr b="0" i="0" lang="en-US">
                <a:solidFill>
                  <a:srgbClr val="141414"/>
                </a:solidFill>
                <a:latin typeface="Inter"/>
                <a:ea typeface="Inter"/>
                <a:cs typeface="Inter"/>
                <a:sym typeface="Inter"/>
              </a:rPr>
              <a:t>What is Pricing </a:t>
            </a:r>
            <a:r>
              <a:rPr lang="en-US">
                <a:solidFill>
                  <a:srgbClr val="141414"/>
                </a:solidFill>
                <a:latin typeface="Inter"/>
                <a:ea typeface="Inter"/>
                <a:cs typeface="Inter"/>
                <a:sym typeface="Inter"/>
              </a:rPr>
              <a:t>A</a:t>
            </a:r>
            <a:r>
              <a:rPr b="0" i="0" lang="en-US">
                <a:solidFill>
                  <a:srgbClr val="141414"/>
                </a:solidFill>
                <a:latin typeface="Inter"/>
                <a:ea typeface="Inter"/>
                <a:cs typeface="Inter"/>
                <a:sym typeface="Inter"/>
              </a:rPr>
              <a:t>nalytics?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141414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41414"/>
              </a:buClr>
              <a:buSzPts val="2800"/>
              <a:buChar char="•"/>
            </a:pPr>
            <a:r>
              <a:rPr b="0" i="0" lang="en-US">
                <a:solidFill>
                  <a:srgbClr val="141414"/>
                </a:solidFill>
                <a:latin typeface="Inter"/>
                <a:ea typeface="Inter"/>
                <a:cs typeface="Inter"/>
                <a:sym typeface="Inter"/>
              </a:rPr>
              <a:t>Pricing Challenges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141414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41414"/>
              </a:buClr>
              <a:buSzPts val="2800"/>
              <a:buChar char="•"/>
            </a:pPr>
            <a:r>
              <a:rPr b="0" i="0" lang="en-US">
                <a:solidFill>
                  <a:srgbClr val="141414"/>
                </a:solidFill>
                <a:latin typeface="Inter"/>
                <a:ea typeface="Inter"/>
                <a:cs typeface="Inter"/>
                <a:sym typeface="Inter"/>
              </a:rPr>
              <a:t>Optimize </a:t>
            </a:r>
            <a:r>
              <a:rPr lang="en-US">
                <a:solidFill>
                  <a:srgbClr val="141414"/>
                </a:solidFill>
                <a:latin typeface="Inter"/>
                <a:ea typeface="Inter"/>
                <a:cs typeface="Inter"/>
                <a:sym typeface="Inter"/>
              </a:rPr>
              <a:t>P</a:t>
            </a:r>
            <a:r>
              <a:rPr b="0" i="0" lang="en-US">
                <a:solidFill>
                  <a:srgbClr val="141414"/>
                </a:solidFill>
                <a:latin typeface="Inter"/>
                <a:ea typeface="Inter"/>
                <a:cs typeface="Inter"/>
                <a:sym typeface="Inter"/>
              </a:rPr>
              <a:t>ricing using R</a:t>
            </a:r>
            <a:endParaRPr/>
          </a:p>
        </p:txBody>
      </p:sp>
      <p:pic>
        <p:nvPicPr>
          <p:cNvPr id="63" name="Google Shape;6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57051" y="2600074"/>
            <a:ext cx="5158550" cy="2057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 txBox="1"/>
          <p:nvPr>
            <p:ph type="title"/>
          </p:nvPr>
        </p:nvSpPr>
        <p:spPr>
          <a:xfrm>
            <a:off x="198520" y="136525"/>
            <a:ext cx="10317079" cy="801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lay"/>
              <a:buNone/>
            </a:pPr>
            <a:r>
              <a:rPr lang="en-US"/>
              <a:t>Pricing Analytics </a:t>
            </a:r>
            <a:endParaRPr/>
          </a:p>
        </p:txBody>
      </p:sp>
      <p:sp>
        <p:nvSpPr>
          <p:cNvPr id="69" name="Google Shape;69;p4"/>
          <p:cNvSpPr txBox="1"/>
          <p:nvPr>
            <p:ph idx="1" type="body"/>
          </p:nvPr>
        </p:nvSpPr>
        <p:spPr>
          <a:xfrm>
            <a:off x="198520" y="1203742"/>
            <a:ext cx="11742600" cy="48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2800"/>
              <a:buChar char="•"/>
            </a:pPr>
            <a:r>
              <a:rPr lang="en-US">
                <a:solidFill>
                  <a:srgbClr val="141414"/>
                </a:solidFill>
                <a:latin typeface="Inter"/>
                <a:ea typeface="Inter"/>
                <a:cs typeface="Inter"/>
                <a:sym typeface="Inter"/>
              </a:rPr>
              <a:t>Managing Profitability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141414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41414"/>
              </a:buClr>
              <a:buSzPts val="2800"/>
              <a:buChar char="•"/>
            </a:pPr>
            <a:r>
              <a:rPr lang="en-US">
                <a:solidFill>
                  <a:srgbClr val="141414"/>
                </a:solidFill>
                <a:latin typeface="Inter"/>
                <a:ea typeface="Inter"/>
                <a:cs typeface="Inter"/>
                <a:sym typeface="Inter"/>
              </a:rPr>
              <a:t>Strategic Promotion &amp; </a:t>
            </a:r>
            <a:r>
              <a:rPr lang="en-US">
                <a:solidFill>
                  <a:srgbClr val="141414"/>
                </a:solidFill>
                <a:latin typeface="Inter"/>
                <a:ea typeface="Inter"/>
                <a:cs typeface="Inter"/>
                <a:sym typeface="Inter"/>
              </a:rPr>
              <a:t>Assessment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141414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Insights for </a:t>
            </a:r>
            <a:r>
              <a:rPr lang="en-US"/>
              <a:t>Executives </a:t>
            </a:r>
            <a:endParaRPr/>
          </a:p>
        </p:txBody>
      </p:sp>
      <p:pic>
        <p:nvPicPr>
          <p:cNvPr id="70" name="Google Shape;70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8438" y="1811153"/>
            <a:ext cx="4070699" cy="323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"/>
          <p:cNvSpPr txBox="1"/>
          <p:nvPr>
            <p:ph type="title"/>
          </p:nvPr>
        </p:nvSpPr>
        <p:spPr>
          <a:xfrm>
            <a:off x="198520" y="136525"/>
            <a:ext cx="10317079" cy="801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lay"/>
              <a:buNone/>
            </a:pPr>
            <a:r>
              <a:rPr lang="en-US"/>
              <a:t>Pricing Challenges </a:t>
            </a:r>
            <a:endParaRPr/>
          </a:p>
        </p:txBody>
      </p:sp>
      <p:sp>
        <p:nvSpPr>
          <p:cNvPr id="76" name="Google Shape;76;p5"/>
          <p:cNvSpPr txBox="1"/>
          <p:nvPr>
            <p:ph idx="1" type="body"/>
          </p:nvPr>
        </p:nvSpPr>
        <p:spPr>
          <a:xfrm>
            <a:off x="198520" y="1203742"/>
            <a:ext cx="11742468" cy="48504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2800"/>
              <a:buChar char="•"/>
            </a:pPr>
            <a:r>
              <a:rPr lang="en-US">
                <a:solidFill>
                  <a:srgbClr val="141414"/>
                </a:solidFill>
                <a:latin typeface="Inter"/>
                <a:ea typeface="Inter"/>
                <a:cs typeface="Inter"/>
                <a:sym typeface="Inter"/>
              </a:rPr>
              <a:t>Data Quality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0" i="0">
              <a:solidFill>
                <a:srgbClr val="141414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41414"/>
              </a:buClr>
              <a:buSzPts val="2800"/>
              <a:buChar char="•"/>
            </a:pPr>
            <a:r>
              <a:rPr lang="en-US">
                <a:solidFill>
                  <a:srgbClr val="141414"/>
                </a:solidFill>
                <a:latin typeface="Inter"/>
                <a:ea typeface="Inter"/>
                <a:cs typeface="Inter"/>
                <a:sym typeface="Inter"/>
              </a:rPr>
              <a:t>Various Pricing </a:t>
            </a:r>
            <a:r>
              <a:rPr lang="en-US">
                <a:solidFill>
                  <a:srgbClr val="141414"/>
                </a:solidFill>
                <a:latin typeface="Inter"/>
                <a:ea typeface="Inter"/>
                <a:cs typeface="Inter"/>
                <a:sym typeface="Inter"/>
              </a:rPr>
              <a:t>Initiatives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141414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41414"/>
              </a:buClr>
              <a:buSzPts val="2800"/>
              <a:buChar char="•"/>
            </a:pPr>
            <a:r>
              <a:rPr lang="en-US">
                <a:solidFill>
                  <a:srgbClr val="141414"/>
                </a:solidFill>
                <a:latin typeface="Inter"/>
                <a:ea typeface="Inter"/>
                <a:cs typeface="Inter"/>
                <a:sym typeface="Inter"/>
              </a:rPr>
              <a:t> External Economic </a:t>
            </a:r>
            <a:r>
              <a:rPr lang="en-US">
                <a:solidFill>
                  <a:srgbClr val="141414"/>
                </a:solidFill>
                <a:latin typeface="Inter"/>
                <a:ea typeface="Inter"/>
                <a:cs typeface="Inter"/>
                <a:sym typeface="Inter"/>
              </a:rPr>
              <a:t>Factors </a:t>
            </a:r>
            <a:endParaRPr b="0" i="0">
              <a:solidFill>
                <a:srgbClr val="141414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77" name="Google Shape;77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9358" y="1723625"/>
            <a:ext cx="3196250" cy="341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6"/>
          <p:cNvSpPr txBox="1"/>
          <p:nvPr>
            <p:ph type="title"/>
          </p:nvPr>
        </p:nvSpPr>
        <p:spPr>
          <a:xfrm>
            <a:off x="198520" y="136525"/>
            <a:ext cx="10317079" cy="801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lay"/>
              <a:buNone/>
            </a:pPr>
            <a:r>
              <a:rPr lang="en-US"/>
              <a:t>Optimization</a:t>
            </a:r>
            <a:endParaRPr/>
          </a:p>
        </p:txBody>
      </p:sp>
      <p:sp>
        <p:nvSpPr>
          <p:cNvPr id="83" name="Google Shape;83;p6"/>
          <p:cNvSpPr txBox="1"/>
          <p:nvPr>
            <p:ph idx="1" type="body"/>
          </p:nvPr>
        </p:nvSpPr>
        <p:spPr>
          <a:xfrm>
            <a:off x="198520" y="1203742"/>
            <a:ext cx="11742468" cy="48504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2800"/>
              <a:buChar char="•"/>
            </a:pPr>
            <a:r>
              <a:rPr lang="en-US">
                <a:solidFill>
                  <a:srgbClr val="141414"/>
                </a:solidFill>
                <a:latin typeface="Inter"/>
                <a:ea typeface="Inter"/>
                <a:cs typeface="Inter"/>
                <a:sym typeface="Inter"/>
              </a:rPr>
              <a:t>Constraints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0" i="0">
              <a:solidFill>
                <a:srgbClr val="141414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41414"/>
              </a:buClr>
              <a:buSzPts val="2800"/>
              <a:buChar char="•"/>
            </a:pPr>
            <a:r>
              <a:rPr lang="en-US">
                <a:solidFill>
                  <a:srgbClr val="141414"/>
                </a:solidFill>
                <a:latin typeface="Inter"/>
                <a:ea typeface="Inter"/>
                <a:cs typeface="Inter"/>
                <a:sym typeface="Inter"/>
              </a:rPr>
              <a:t>Evolving Requirements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0" i="0">
              <a:solidFill>
                <a:srgbClr val="141414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41414"/>
              </a:buClr>
              <a:buSzPts val="2800"/>
              <a:buChar char="•"/>
            </a:pPr>
            <a:r>
              <a:rPr lang="en-US">
                <a:solidFill>
                  <a:srgbClr val="141414"/>
                </a:solidFill>
                <a:latin typeface="Inter"/>
                <a:ea typeface="Inter"/>
                <a:cs typeface="Inter"/>
                <a:sym typeface="Inter"/>
              </a:rPr>
              <a:t>Automation</a:t>
            </a:r>
            <a:endParaRPr b="0" i="0">
              <a:solidFill>
                <a:srgbClr val="141414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84" name="Google Shape;84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22100" y="1707550"/>
            <a:ext cx="3493500" cy="344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7"/>
          <p:cNvSpPr txBox="1"/>
          <p:nvPr>
            <p:ph type="ctrTitle"/>
          </p:nvPr>
        </p:nvSpPr>
        <p:spPr>
          <a:xfrm>
            <a:off x="320842" y="2492166"/>
            <a:ext cx="11554326" cy="18736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lay"/>
              <a:buNone/>
            </a:pPr>
            <a:r>
              <a:rPr lang="en-US"/>
              <a:t>Questions?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2024-05-30T16:57:19Z</dcterms:created>
  <dc:creator>Craig Ross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cf00cb3-7a5d-4674-b157-6d675423df49_Enabled">
    <vt:lpwstr>true</vt:lpwstr>
  </property>
  <property fmtid="{D5CDD505-2E9C-101B-9397-08002B2CF9AE}" pid="3" name="MSIP_Label_0cf00cb3-7a5d-4674-b157-6d675423df49_SetDate">
    <vt:lpwstr>2024-07-03T14:07:01Z</vt:lpwstr>
  </property>
  <property fmtid="{D5CDD505-2E9C-101B-9397-08002B2CF9AE}" pid="4" name="MSIP_Label_0cf00cb3-7a5d-4674-b157-6d675423df49_Method">
    <vt:lpwstr>Standard</vt:lpwstr>
  </property>
  <property fmtid="{D5CDD505-2E9C-101B-9397-08002B2CF9AE}" pid="5" name="MSIP_Label_0cf00cb3-7a5d-4674-b157-6d675423df49_Name">
    <vt:lpwstr>Internal</vt:lpwstr>
  </property>
  <property fmtid="{D5CDD505-2E9C-101B-9397-08002B2CF9AE}" pid="6" name="MSIP_Label_0cf00cb3-7a5d-4674-b157-6d675423df49_SiteId">
    <vt:lpwstr>ece76e02-a02b-4c4a-906d-98a34c5ce07a</vt:lpwstr>
  </property>
  <property fmtid="{D5CDD505-2E9C-101B-9397-08002B2CF9AE}" pid="7" name="MSIP_Label_0cf00cb3-7a5d-4674-b157-6d675423df49_ActionId">
    <vt:lpwstr>92b0ac85-fda2-471a-8368-e8c6f571a212</vt:lpwstr>
  </property>
  <property fmtid="{D5CDD505-2E9C-101B-9397-08002B2CF9AE}" pid="8" name="MSIP_Label_0cf00cb3-7a5d-4674-b157-6d675423df49_ContentBits">
    <vt:lpwstr>0</vt:lpwstr>
  </property>
</Properties>
</file>