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73" r:id="rId10"/>
    <p:sldId id="274" r:id="rId11"/>
    <p:sldId id="266" r:id="rId12"/>
    <p:sldId id="267" r:id="rId13"/>
    <p:sldId id="278" r:id="rId14"/>
    <p:sldId id="275" r:id="rId15"/>
    <p:sldId id="276" r:id="rId16"/>
    <p:sldId id="277" r:id="rId17"/>
    <p:sldId id="269" r:id="rId18"/>
    <p:sldId id="268" r:id="rId19"/>
    <p:sldId id="287" r:id="rId20"/>
    <p:sldId id="270" r:id="rId21"/>
    <p:sldId id="271" r:id="rId22"/>
    <p:sldId id="272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A7E7B8D9-215B-B581-8410-96BDDC0D8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" y="0"/>
            <a:ext cx="12178469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F478-705E-5BC9-8013-2066B3F4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2215-0F0B-4F93-8066-C6673B4CA5D1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DC76-BDB9-37F0-8101-3EBC1093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7E64-1690-A248-F715-BEA07BD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63-B92E-416B-A30B-7A71F9DC7940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D187493D-8E37-CE6F-E1EB-743DF396FF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857" y="565484"/>
            <a:ext cx="7362285" cy="24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5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5247FDA-DC12-BB7C-C4DF-98EB5E9053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0B0C9B-0838-C9DC-4423-E25E926B0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42" y="1684421"/>
            <a:ext cx="11554326" cy="1873668"/>
          </a:xfrm>
        </p:spPr>
        <p:txBody>
          <a:bodyPr anchor="ctr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F1011-B5F5-4822-2A50-ACB108A93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42" y="3777968"/>
            <a:ext cx="11554326" cy="129935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pic>
        <p:nvPicPr>
          <p:cNvPr id="11" name="Picture 10" descr="A white figure with blue and green squares&#10;&#10;Description automatically generated">
            <a:extLst>
              <a:ext uri="{FF2B5EF4-FFF2-40B4-BE49-F238E27FC236}">
                <a16:creationId xmlns:a16="http://schemas.microsoft.com/office/drawing/2014/main" id="{7CD2DDEB-FB45-7638-2C20-7E9933942D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" y="444881"/>
            <a:ext cx="3100136" cy="101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3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BF3BB49-0F83-E54F-3E8B-2509B63F5A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2457C2D-34A0-FC00-9148-3F091019F9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0B0C9B-0838-C9DC-4423-E25E926B0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42" y="2492166"/>
            <a:ext cx="11554326" cy="1873668"/>
          </a:xfrm>
        </p:spPr>
        <p:txBody>
          <a:bodyPr anchor="ctr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EBB02CB-1755-3772-B662-54B1AFDCE6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91" r="-655"/>
          <a:stretch/>
        </p:blipFill>
        <p:spPr>
          <a:xfrm>
            <a:off x="0" y="0"/>
            <a:ext cx="12332368" cy="137194"/>
          </a:xfrm>
          <a:prstGeom prst="rect">
            <a:avLst/>
          </a:prstGeom>
        </p:spPr>
      </p:pic>
      <p:pic>
        <p:nvPicPr>
          <p:cNvPr id="5" name="Picture 4" descr="A white figure with blue and green squares&#10;&#10;Description automatically generated">
            <a:extLst>
              <a:ext uri="{FF2B5EF4-FFF2-40B4-BE49-F238E27FC236}">
                <a16:creationId xmlns:a16="http://schemas.microsoft.com/office/drawing/2014/main" id="{A6174E0D-8207-8F3F-9314-552D16A17A3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466" y="287784"/>
            <a:ext cx="1500667" cy="49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8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E1ABA3C6-C8F2-D101-8AD4-A748ADE245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938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583B23-C6AA-16C2-F243-4E28E44B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20" y="136525"/>
            <a:ext cx="10317079" cy="8019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84F6-125F-C555-DD1C-8105443C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20" y="1203742"/>
            <a:ext cx="11742468" cy="4850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BB1C0-EDC8-36D9-A3F6-FA2AEFD1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788" y="6260727"/>
            <a:ext cx="2743200" cy="365125"/>
          </a:xfrm>
        </p:spPr>
        <p:txBody>
          <a:bodyPr/>
          <a:lstStyle/>
          <a:p>
            <a:fld id="{9686E563-B92E-416B-A30B-7A71F9DC7940}" type="slidenum">
              <a:rPr lang="en-CA" smtClean="0"/>
              <a:t>‹#›</a:t>
            </a:fld>
            <a:endParaRPr lang="en-CA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41CCAE1-73A9-7055-53CC-835A983D48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91" r="-655"/>
          <a:stretch/>
        </p:blipFill>
        <p:spPr>
          <a:xfrm>
            <a:off x="0" y="0"/>
            <a:ext cx="12332368" cy="137194"/>
          </a:xfrm>
          <a:prstGeom prst="rect">
            <a:avLst/>
          </a:prstGeom>
        </p:spPr>
      </p:pic>
      <p:pic>
        <p:nvPicPr>
          <p:cNvPr id="16" name="Picture 15" descr="A white figure with blue and green squares&#10;&#10;Description automatically generated">
            <a:extLst>
              <a:ext uri="{FF2B5EF4-FFF2-40B4-BE49-F238E27FC236}">
                <a16:creationId xmlns:a16="http://schemas.microsoft.com/office/drawing/2014/main" id="{F5414C53-834B-D146-4640-F59B4DD4446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466" y="287784"/>
            <a:ext cx="1500667" cy="49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1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E1ABA3C6-C8F2-D101-8AD4-A748ADE245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938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583B23-C6AA-16C2-F243-4E28E44B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20" y="136525"/>
            <a:ext cx="10317079" cy="8019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84F6-125F-C555-DD1C-8105443C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20" y="1203742"/>
            <a:ext cx="5724162" cy="4850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BB1C0-EDC8-36D9-A3F6-FA2AEFD1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788" y="6260727"/>
            <a:ext cx="2743200" cy="365125"/>
          </a:xfrm>
        </p:spPr>
        <p:txBody>
          <a:bodyPr/>
          <a:lstStyle/>
          <a:p>
            <a:fld id="{9686E563-B92E-416B-A30B-7A71F9DC7940}" type="slidenum">
              <a:rPr lang="en-CA" smtClean="0"/>
              <a:t>‹#›</a:t>
            </a:fld>
            <a:endParaRPr lang="en-CA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41CCAE1-73A9-7055-53CC-835A983D48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91" r="-655"/>
          <a:stretch/>
        </p:blipFill>
        <p:spPr>
          <a:xfrm>
            <a:off x="0" y="0"/>
            <a:ext cx="12332368" cy="137194"/>
          </a:xfrm>
          <a:prstGeom prst="rect">
            <a:avLst/>
          </a:prstGeom>
        </p:spPr>
      </p:pic>
      <p:pic>
        <p:nvPicPr>
          <p:cNvPr id="16" name="Picture 15" descr="A white figure with blue and green squares&#10;&#10;Description automatically generated">
            <a:extLst>
              <a:ext uri="{FF2B5EF4-FFF2-40B4-BE49-F238E27FC236}">
                <a16:creationId xmlns:a16="http://schemas.microsoft.com/office/drawing/2014/main" id="{F5414C53-834B-D146-4640-F59B4DD4446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466" y="287784"/>
            <a:ext cx="1500667" cy="49358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1DF1ED-A65B-C4A3-DA98-F03967C3E39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10941" y="1203741"/>
            <a:ext cx="5724162" cy="4850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454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BE35F-4287-5744-A868-F0820E2F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2215-0F0B-4F93-8066-C6673B4CA5D1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B404B-DB2C-7D8E-9196-29657F7C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6ED14-B6B8-3E42-5EDB-10B1DB78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63-B92E-416B-A30B-7A71F9DC7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98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983F3-495F-9F0A-CFD4-38E3FC97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AA6D1-E49A-113F-F4EE-BEDE0EE09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AD95C-0A43-E0A2-D34B-354DED432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3B2215-0F0B-4F93-8066-C6673B4CA5D1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4EE45-AD5E-F131-2107-08A26ED2E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8A44-3A54-4D33-9B05-A53A6509A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86E563-B92E-416B-A30B-7A71F9DC7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0" r:id="rId4"/>
    <p:sldLayoutId id="2147483657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bipx/missForestPredict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s://cran.r-project.org/web/packages/missForestPredict/index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rxiv.org/abs/2407.03379" TargetMode="External"/><Relationship Id="rId5" Type="http://schemas.openxmlformats.org/officeDocument/2006/relationships/hyperlink" Target="https://sibip.shinyapps.io/Results_imputation_methods/" TargetMode="External"/><Relationship Id="rId4" Type="http://schemas.openxmlformats.org/officeDocument/2006/relationships/hyperlink" Target="https://github.com/sibipx/comparison_imputation_method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8637/jss.v077.i01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87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missForestPredict R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8839"/>
            <a:ext cx="6664751" cy="5300753"/>
          </a:xfrm>
        </p:spPr>
        <p:txBody>
          <a:bodyPr>
            <a:normAutofit fontScale="47500" lnSpcReduction="20000"/>
          </a:bodyPr>
          <a:lstStyle/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&gt; missForest_imp_model$OOB_err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   iteration variable         MSE      NMSE       MER macro_F1   F1_score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1          0     cigs          NA 1.0000000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2          0      age          NA 1.0000000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3          0   diasbp          NA 1.0000000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4          0    sysbp          NA 1.0000000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5          0       ht          NA 1.0000000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6          0       wt          NA 1.0000000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7          0     chol          NA 1.0000000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8          0      chd          NA 1.0000000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9          0 jobgrade          NA 1.0000000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10         1     cigs  91.2142801 0.9801756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11         1      age  35.1478684 0.8888327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12         1   diasbp 165.1397783 0.8798729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13         1    sysbp 372.7086081 0.8367757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14         1       ht  34.8569965 0.7661167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15         1       wt  60.1449342 0.5519157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16         1     chol   1.3611233 0.9547294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17         1      chd   0.1017185 0.8001117 0.1418994       NA 0.13343442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18         1 jobgrade   0.3100665 0.6313492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19         2     cigs  71.9357190 0.7730110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20         2      age  24.4405759 0.6180626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21         2   diasbp 142.5786928 0.7596663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22         2    sysbp 332.0467760 0.7454850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23         2       ht  26.0886930 0.5733995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24         2       wt  54.1728161 0.4971130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25         2     chol   1.2981982 0.9105920        NA       NA         NA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26         2      chd   0.1080443 0.8498704 0.1482309       NA 0.04480000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</a:rPr>
              <a:t>27         2 jobgrade   0.3091879 0.6295603        NA       NA         NA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8FD6E1-0AAD-D55C-717A-932359D8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767" y="2549305"/>
            <a:ext cx="4915326" cy="3116850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80142D4-B6C0-EF6C-8813-A5ADF97CB8B7}"/>
              </a:ext>
            </a:extLst>
          </p:cNvPr>
          <p:cNvSpPr txBox="1">
            <a:spLocks/>
          </p:cNvSpPr>
          <p:nvPr/>
        </p:nvSpPr>
        <p:spPr>
          <a:xfrm>
            <a:off x="0" y="986689"/>
            <a:ext cx="9088210" cy="50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sz="2800" dirty="0"/>
              <a:t>Enhanced error monitoring</a:t>
            </a:r>
          </a:p>
        </p:txBody>
      </p:sp>
    </p:spTree>
    <p:extLst>
      <p:ext uri="{BB962C8B-B14F-4D97-AF65-F5344CB8AC3E}">
        <p14:creationId xmlns:p14="http://schemas.microsoft.com/office/powerpoint/2010/main" val="117728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missForestPredict R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Impute a new observation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E640D-C309-805A-BE49-47237EE2E89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8870" y="2007577"/>
            <a:ext cx="10612209" cy="2489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&gt; data_test_X_miss[1,]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      cigs sysbp diasbp age     ht    wt chol chd jobgrade</a:t>
            </a:r>
          </a:p>
          <a:p>
            <a:pPr marL="342900" indent="-342900">
              <a:buAutoNum type="arabicPlain" startAt="13021"/>
            </a:pPr>
            <a:r>
              <a:rPr lang="en-CA" sz="1400" dirty="0">
                <a:latin typeface="Consolas" panose="020B0609020204030204" pitchFamily="49" charset="0"/>
              </a:rPr>
              <a:t>NA    </a:t>
            </a:r>
            <a:r>
              <a:rPr lang="en-CA" sz="1400" dirty="0" err="1">
                <a:latin typeface="Consolas" panose="020B0609020204030204" pitchFamily="49" charset="0"/>
              </a:rPr>
              <a:t>NA</a:t>
            </a:r>
            <a:r>
              <a:rPr lang="en-CA" sz="1400" dirty="0">
                <a:latin typeface="Consolas" panose="020B0609020204030204" pitchFamily="49" charset="0"/>
              </a:rPr>
              <a:t>     </a:t>
            </a:r>
            <a:r>
              <a:rPr lang="en-CA" sz="1400" dirty="0" err="1">
                <a:latin typeface="Consolas" panose="020B0609020204030204" pitchFamily="49" charset="0"/>
              </a:rPr>
              <a:t>NA</a:t>
            </a:r>
            <a:r>
              <a:rPr lang="en-CA" sz="1400" dirty="0">
                <a:latin typeface="Consolas" panose="020B0609020204030204" pitchFamily="49" charset="0"/>
              </a:rPr>
              <a:t>  </a:t>
            </a:r>
            <a:r>
              <a:rPr lang="en-CA" sz="1400" dirty="0" err="1">
                <a:latin typeface="Consolas" panose="020B0609020204030204" pitchFamily="49" charset="0"/>
              </a:rPr>
              <a:t>NA</a:t>
            </a:r>
            <a:r>
              <a:rPr lang="en-CA" sz="1400" dirty="0">
                <a:latin typeface="Consolas" panose="020B0609020204030204" pitchFamily="49" charset="0"/>
              </a:rPr>
              <a:t> 176.53 74.83   NA   0        2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&gt; missForestPredict(missForest_imp_model, data_test_X_miss[1,])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          cigs    sysbp   diasbp      age     ht    wt     chol chd jobgrade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13021 2.708075 126.3456 78.59877 46.56832 176.53 74.83 4.490664   0        2</a:t>
            </a:r>
          </a:p>
        </p:txBody>
      </p:sp>
    </p:spTree>
    <p:extLst>
      <p:ext uri="{BB962C8B-B14F-4D97-AF65-F5344CB8AC3E}">
        <p14:creationId xmlns:p14="http://schemas.microsoft.com/office/powerpoint/2010/main" val="1100855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And… is it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19" y="1203742"/>
            <a:ext cx="11773521" cy="485042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Compare prediction performance (BSS / R squared)</a:t>
            </a:r>
          </a:p>
          <a:p>
            <a:r>
              <a:rPr lang="en-CA" sz="1800" dirty="0"/>
              <a:t>On different datasets</a:t>
            </a:r>
          </a:p>
          <a:p>
            <a:pPr lvl="1">
              <a:buFontTx/>
              <a:buChar char="-"/>
            </a:pPr>
            <a:r>
              <a:rPr lang="en-CA" sz="1400" dirty="0"/>
              <a:t>Simulated datasets with simulated missing values (MCAR, MAR, MNAR)</a:t>
            </a:r>
          </a:p>
          <a:p>
            <a:pPr lvl="1">
              <a:buFontTx/>
              <a:buChar char="-"/>
            </a:pPr>
            <a:r>
              <a:rPr lang="en-CA" sz="1400" dirty="0"/>
              <a:t>Real datasets with simulated missing values</a:t>
            </a:r>
          </a:p>
          <a:p>
            <a:pPr lvl="1">
              <a:buFontTx/>
              <a:buChar char="-"/>
            </a:pPr>
            <a:r>
              <a:rPr lang="en-CA" sz="1400" dirty="0"/>
              <a:t>Real datasets with missing values</a:t>
            </a:r>
          </a:p>
          <a:p>
            <a:r>
              <a:rPr lang="en-CA" sz="1800" dirty="0"/>
              <a:t>Over 100 train/test splits</a:t>
            </a:r>
          </a:p>
          <a:p>
            <a:r>
              <a:rPr lang="en-CA" sz="1800" dirty="0"/>
              <a:t>Using the imputation models learned on train set and applied to the test set</a:t>
            </a:r>
          </a:p>
          <a:p>
            <a:r>
              <a:rPr lang="en-CA" sz="1800" dirty="0"/>
              <a:t>Using 4 prediction models: Ridge (logistic) regression, restricted cubic splines, RF and XGB</a:t>
            </a:r>
          </a:p>
          <a:p>
            <a:pPr marL="0" indent="0">
              <a:buNone/>
            </a:pPr>
            <a:endParaRPr lang="en-CA" sz="1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924E32-0468-E082-DC2B-FC04FDF6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57" y="3968713"/>
            <a:ext cx="8870449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And… is it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19" y="1203742"/>
            <a:ext cx="11773521" cy="485042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Simulated data: low correlation (0.1) &amp; low AUROC (0.75)</a:t>
            </a:r>
          </a:p>
          <a:p>
            <a:pPr marL="0" indent="0">
              <a:buNone/>
            </a:pPr>
            <a:r>
              <a:rPr lang="en-CA" dirty="0"/>
              <a:t>Simulated missingness: MCAR, MAR (MAR_2, MAR_circ), MNAR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168C2F-09AB-B8E3-6A73-B87959F4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9632"/>
            <a:ext cx="12192000" cy="43475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C9960B5-0FEF-7C92-A36B-B9147D88B319}"/>
              </a:ext>
            </a:extLst>
          </p:cNvPr>
          <p:cNvSpPr/>
          <p:nvPr/>
        </p:nvSpPr>
        <p:spPr>
          <a:xfrm>
            <a:off x="2535810" y="2139885"/>
            <a:ext cx="537328" cy="40440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BE5A8C-530E-E575-C9AB-3AF196F532AF}"/>
              </a:ext>
            </a:extLst>
          </p:cNvPr>
          <p:cNvSpPr/>
          <p:nvPr/>
        </p:nvSpPr>
        <p:spPr>
          <a:xfrm>
            <a:off x="8223249" y="2126915"/>
            <a:ext cx="537328" cy="40440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0DD7F-D3F7-3E8A-1EEE-DE53A83B1314}"/>
              </a:ext>
            </a:extLst>
          </p:cNvPr>
          <p:cNvSpPr/>
          <p:nvPr/>
        </p:nvSpPr>
        <p:spPr>
          <a:xfrm>
            <a:off x="11157759" y="2113944"/>
            <a:ext cx="537328" cy="40440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3ED810-7D9C-61C6-4F2C-B890C7A9CE39}"/>
              </a:ext>
            </a:extLst>
          </p:cNvPr>
          <p:cNvSpPr/>
          <p:nvPr/>
        </p:nvSpPr>
        <p:spPr>
          <a:xfrm>
            <a:off x="5454107" y="2120430"/>
            <a:ext cx="537328" cy="40440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472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And… is it better?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19" y="1203742"/>
            <a:ext cx="11820655" cy="4850423"/>
          </a:xfrm>
        </p:spPr>
        <p:txBody>
          <a:bodyPr/>
          <a:lstStyle/>
          <a:p>
            <a:pPr marL="0" indent="0">
              <a:buNone/>
            </a:pPr>
            <a:r>
              <a:rPr lang="en-CA"/>
              <a:t>Simulated data: high correlation (0.7) &amp; high AUROC (0.9)</a:t>
            </a:r>
          </a:p>
          <a:p>
            <a:pPr marL="0" indent="0">
              <a:buNone/>
            </a:pPr>
            <a:r>
              <a:rPr lang="en-CA"/>
              <a:t>Simulated missingness: MCAR, MAR (MAR_2, MAR_circ), MNAR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460B2-E8F5-B0F3-BC6C-209D66EF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2593"/>
            <a:ext cx="12192000" cy="43216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6DCEA9-0910-3F0F-F513-F1B8BDA21F9B}"/>
              </a:ext>
            </a:extLst>
          </p:cNvPr>
          <p:cNvSpPr/>
          <p:nvPr/>
        </p:nvSpPr>
        <p:spPr>
          <a:xfrm>
            <a:off x="2535810" y="2169069"/>
            <a:ext cx="537328" cy="40440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AEAE9-648A-C370-A4A1-1FE770AEEAB6}"/>
              </a:ext>
            </a:extLst>
          </p:cNvPr>
          <p:cNvSpPr/>
          <p:nvPr/>
        </p:nvSpPr>
        <p:spPr>
          <a:xfrm>
            <a:off x="8349708" y="2156097"/>
            <a:ext cx="537328" cy="40440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2F315-CDEC-F65F-E2E5-7E9ECCD6E3CE}"/>
              </a:ext>
            </a:extLst>
          </p:cNvPr>
          <p:cNvSpPr/>
          <p:nvPr/>
        </p:nvSpPr>
        <p:spPr>
          <a:xfrm>
            <a:off x="11245307" y="2113946"/>
            <a:ext cx="537328" cy="40440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957F8A-F497-D4CB-299D-670212E525A0}"/>
              </a:ext>
            </a:extLst>
          </p:cNvPr>
          <p:cNvSpPr/>
          <p:nvPr/>
        </p:nvSpPr>
        <p:spPr>
          <a:xfrm>
            <a:off x="5493018" y="2169069"/>
            <a:ext cx="537328" cy="40440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215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And… is it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19" y="1203742"/>
            <a:ext cx="11820655" cy="485042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Real data with simulated missing values (MCAR)</a:t>
            </a:r>
          </a:p>
          <a:p>
            <a:endParaRPr lang="en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1A0539-BE62-BFF7-2E6F-9B3B2254C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41" y="1813150"/>
            <a:ext cx="10136408" cy="4865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F2B06B-E9C4-31E3-944F-401A4F67DAFF}"/>
              </a:ext>
            </a:extLst>
          </p:cNvPr>
          <p:cNvSpPr/>
          <p:nvPr/>
        </p:nvSpPr>
        <p:spPr>
          <a:xfrm>
            <a:off x="2870330" y="1718352"/>
            <a:ext cx="537328" cy="46597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447B2A-8D78-D421-8BA2-DB0ACE58D0DD}"/>
              </a:ext>
            </a:extLst>
          </p:cNvPr>
          <p:cNvSpPr/>
          <p:nvPr/>
        </p:nvSpPr>
        <p:spPr>
          <a:xfrm>
            <a:off x="5260693" y="1715108"/>
            <a:ext cx="537328" cy="46597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A66B4E-1940-F767-127D-28A5B46539D7}"/>
              </a:ext>
            </a:extLst>
          </p:cNvPr>
          <p:cNvSpPr/>
          <p:nvPr/>
        </p:nvSpPr>
        <p:spPr>
          <a:xfrm>
            <a:off x="7670812" y="1711866"/>
            <a:ext cx="537328" cy="46597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FC9FD9-AB88-1F91-807F-DBE392DA19FF}"/>
              </a:ext>
            </a:extLst>
          </p:cNvPr>
          <p:cNvSpPr/>
          <p:nvPr/>
        </p:nvSpPr>
        <p:spPr>
          <a:xfrm>
            <a:off x="10008457" y="1702137"/>
            <a:ext cx="537328" cy="46597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7112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And… is it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19" y="1203742"/>
            <a:ext cx="11820655" cy="485042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Median runtime in seconds (over 100 train/test splits)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18C98-3723-E15A-3E37-AB2C1062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7" y="1688178"/>
            <a:ext cx="10305415" cy="2144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885B47-7E54-E5CE-CAEB-5EBDB4889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2" y="4259989"/>
            <a:ext cx="10479046" cy="22089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D842E-E6E7-0CC2-C6C5-B88B2932BEBB}"/>
              </a:ext>
            </a:extLst>
          </p:cNvPr>
          <p:cNvSpPr txBox="1">
            <a:spLocks/>
          </p:cNvSpPr>
          <p:nvPr/>
        </p:nvSpPr>
        <p:spPr>
          <a:xfrm>
            <a:off x="140153" y="3781573"/>
            <a:ext cx="11820655" cy="73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Median object size of the imputation object in MB </a:t>
            </a:r>
            <a:r>
              <a:rPr lang="en-CA" dirty="0"/>
              <a:t>(over 100 train/test splits)</a:t>
            </a:r>
          </a:p>
        </p:txBody>
      </p:sp>
    </p:spTree>
    <p:extLst>
      <p:ext uri="{BB962C8B-B14F-4D97-AF65-F5344CB8AC3E}">
        <p14:creationId xmlns:p14="http://schemas.microsoft.com/office/powerpoint/2010/main" val="2203813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20" y="1203742"/>
            <a:ext cx="11434156" cy="485042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Functionality comparison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576B7B-8D7F-B997-0104-8C4503E3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05" y="1851526"/>
            <a:ext cx="12088785" cy="351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6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19" y="1203742"/>
            <a:ext cx="11914923" cy="5074509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missForestPredict is competitive in terms of predictive performance, computational runtime and memory utilization</a:t>
            </a:r>
          </a:p>
          <a:p>
            <a:pPr lvl="1"/>
            <a:r>
              <a:rPr lang="en-CA" dirty="0"/>
              <a:t>Adjusting the number of trees and/or maximum depth can be helpful on very large datasets </a:t>
            </a:r>
          </a:p>
          <a:p>
            <a:r>
              <a:rPr lang="en-CA" dirty="0"/>
              <a:t>When variables are missing together, consider using </a:t>
            </a:r>
            <a:r>
              <a:rPr lang="en-CA" dirty="0" err="1"/>
              <a:t>proportion_usable_cases</a:t>
            </a:r>
            <a:r>
              <a:rPr lang="en-CA" dirty="0"/>
              <a:t> or </a:t>
            </a:r>
            <a:r>
              <a:rPr lang="en-CA" dirty="0" err="1"/>
              <a:t>predictor_matrix</a:t>
            </a:r>
            <a:endParaRPr lang="en-CA" dirty="0"/>
          </a:p>
          <a:p>
            <a:endParaRPr lang="en-CA" dirty="0"/>
          </a:p>
          <a:p>
            <a:r>
              <a:rPr lang="en-CA" dirty="0"/>
              <a:t>Sophisticated imputation methods might overfit (over-impute) in low “imputability” settings</a:t>
            </a:r>
          </a:p>
          <a:p>
            <a:pPr lvl="1"/>
            <a:r>
              <a:rPr lang="en-CA" dirty="0"/>
              <a:t>The OOB error of the first iteration of missForestPredict can be inspected to assess such low “imputability” settings</a:t>
            </a:r>
          </a:p>
          <a:p>
            <a:r>
              <a:rPr lang="en-CA" dirty="0"/>
              <a:t>Mean imputation “makes friends” with tree-based prediction models (RF, XGB) – but do you want that?</a:t>
            </a:r>
          </a:p>
          <a:p>
            <a:r>
              <a:rPr lang="en-CA" dirty="0"/>
              <a:t>Many unanswered questions remain for imputation in prediction settings:</a:t>
            </a:r>
          </a:p>
          <a:p>
            <a:pPr lvl="1"/>
            <a:r>
              <a:rPr lang="en-US" sz="2100" dirty="0"/>
              <a:t>Is </a:t>
            </a:r>
            <a:r>
              <a:rPr lang="en-US" sz="2100" b="1" dirty="0"/>
              <a:t>iterative imputation </a:t>
            </a:r>
            <a:r>
              <a:rPr lang="en-US" sz="2100" dirty="0"/>
              <a:t>needed? </a:t>
            </a:r>
          </a:p>
          <a:p>
            <a:pPr lvl="1"/>
            <a:r>
              <a:rPr lang="en-US" sz="2100" dirty="0"/>
              <a:t>Is </a:t>
            </a:r>
            <a:r>
              <a:rPr lang="en-US" sz="2100" b="1" dirty="0"/>
              <a:t>predictive mean matching </a:t>
            </a:r>
            <a:r>
              <a:rPr lang="en-US" sz="2100" dirty="0"/>
              <a:t>useful? </a:t>
            </a:r>
          </a:p>
          <a:p>
            <a:pPr lvl="1"/>
            <a:r>
              <a:rPr lang="en-US" sz="2100" dirty="0"/>
              <a:t>Does the </a:t>
            </a:r>
            <a:r>
              <a:rPr lang="en-US" sz="2100" b="1" dirty="0"/>
              <a:t>initialization scheme </a:t>
            </a:r>
            <a:r>
              <a:rPr lang="en-US" sz="2100" dirty="0"/>
              <a:t>matter? </a:t>
            </a:r>
          </a:p>
          <a:p>
            <a:pPr lvl="1"/>
            <a:r>
              <a:rPr lang="en-US" sz="2100" dirty="0"/>
              <a:t>Is the </a:t>
            </a:r>
            <a:r>
              <a:rPr lang="en-US" sz="2100" b="1" dirty="0"/>
              <a:t>number of trees </a:t>
            </a:r>
            <a:r>
              <a:rPr lang="en-US" sz="2100" dirty="0"/>
              <a:t>or </a:t>
            </a:r>
            <a:r>
              <a:rPr lang="en-US" sz="2100" b="1" dirty="0"/>
              <a:t>the number of variables tried at each split </a:t>
            </a:r>
            <a:r>
              <a:rPr lang="en-US" sz="2100" dirty="0"/>
              <a:t>impacting the imputation or predictive performance? </a:t>
            </a:r>
          </a:p>
          <a:p>
            <a:pPr lvl="1"/>
            <a:r>
              <a:rPr lang="en-US" sz="2100" dirty="0"/>
              <a:t>Is </a:t>
            </a:r>
            <a:r>
              <a:rPr lang="en-US" sz="2100" b="1" dirty="0"/>
              <a:t>multiple imputation </a:t>
            </a:r>
            <a:r>
              <a:rPr lang="en-US" sz="2100" dirty="0"/>
              <a:t>necessary?</a:t>
            </a:r>
            <a:endParaRPr lang="en-CA" sz="2100" dirty="0"/>
          </a:p>
        </p:txBody>
      </p:sp>
    </p:spTree>
    <p:extLst>
      <p:ext uri="{BB962C8B-B14F-4D97-AF65-F5344CB8AC3E}">
        <p14:creationId xmlns:p14="http://schemas.microsoft.com/office/powerpoint/2010/main" val="1677976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19" y="1203742"/>
            <a:ext cx="5730941" cy="507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Warm thanks to Daniel Stekhoven and Lars Bosshard for the insightful discussions during the early stages of developing the missForestPredict package</a:t>
            </a:r>
            <a:endParaRPr lang="en-CA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C6AF3-6EA1-6BE6-5687-AA0A26AD7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57" y="2257938"/>
            <a:ext cx="5202610" cy="430169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AC3F8D-2912-B11A-80F6-EA47671F9A61}"/>
              </a:ext>
            </a:extLst>
          </p:cNvPr>
          <p:cNvSpPr txBox="1">
            <a:spLocks/>
          </p:cNvSpPr>
          <p:nvPr/>
        </p:nvSpPr>
        <p:spPr>
          <a:xfrm>
            <a:off x="5882326" y="1129899"/>
            <a:ext cx="5978165" cy="5074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100" dirty="0"/>
              <a:t>… and to my colleagues and mentors at KU Leuven: Shan Gao, Laure Wynants and Ben Van Calster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100" dirty="0"/>
          </a:p>
        </p:txBody>
      </p:sp>
    </p:spTree>
    <p:extLst>
      <p:ext uri="{BB962C8B-B14F-4D97-AF65-F5344CB8AC3E}">
        <p14:creationId xmlns:p14="http://schemas.microsoft.com/office/powerpoint/2010/main" val="152513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ED3B-7D26-2B79-90DC-4E5381140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missForestPredict – Missing data imputation for prediction settings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3FA4C-19CB-44BF-CEE2-04E182ADB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Elena Albu, KU Leuven, Belgium</a:t>
            </a:r>
          </a:p>
          <a:p>
            <a:r>
              <a:rPr lang="en-CA" dirty="0"/>
              <a:t>elena.albu@kuleuven.be</a:t>
            </a:r>
          </a:p>
        </p:txBody>
      </p:sp>
    </p:spTree>
    <p:extLst>
      <p:ext uri="{BB962C8B-B14F-4D97-AF65-F5344CB8AC3E}">
        <p14:creationId xmlns:p14="http://schemas.microsoft.com/office/powerpoint/2010/main" val="737487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19" y="1203742"/>
            <a:ext cx="11735815" cy="55364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missForestPredict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https://cran.r-project.org/web/packages/missForestPredict/index.html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https://github.com/sibipx/missForestPredict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Code for comparison study (you can run it on your dataset):</a:t>
            </a:r>
          </a:p>
          <a:p>
            <a:pPr marL="0" indent="0">
              <a:buNone/>
            </a:pPr>
            <a:r>
              <a:rPr lang="en-CA" dirty="0">
                <a:hlinkClick r:id="rId4"/>
              </a:rPr>
              <a:t>https://github.com/sibipx/comparison_imputation_methods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Complete results for the comparison study in shiny app:</a:t>
            </a:r>
          </a:p>
          <a:p>
            <a:pPr marL="0" indent="0">
              <a:buNone/>
            </a:pPr>
            <a:r>
              <a:rPr lang="en-CA" dirty="0">
                <a:hlinkClick r:id="rId5"/>
              </a:rPr>
              <a:t>https://sibip.shinyapps.io/Results_imputation_methods/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US" b="1" dirty="0"/>
              <a:t>missForestPredict -- Missing data imputation </a:t>
            </a:r>
          </a:p>
          <a:p>
            <a:pPr marL="0" indent="0">
              <a:buNone/>
            </a:pPr>
            <a:r>
              <a:rPr lang="en-US" b="1" dirty="0"/>
              <a:t>for prediction settings</a:t>
            </a:r>
            <a:endParaRPr lang="en-CA" b="1" dirty="0"/>
          </a:p>
          <a:p>
            <a:pPr marL="0" indent="0">
              <a:buNone/>
            </a:pPr>
            <a:r>
              <a:rPr lang="en-CA" dirty="0">
                <a:hlinkClick r:id="rId6"/>
              </a:rPr>
              <a:t>https://arxiv.org/abs/2407.03379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7B9877C-A402-3460-EA81-BECF37B4B6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32" y="3648075"/>
            <a:ext cx="3000669" cy="300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8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E640D-C309-805A-BE49-47237EE2E8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EF9AF-C19B-08C5-DDF6-9DD77051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6" y="1714616"/>
            <a:ext cx="9423310" cy="389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7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E640D-C309-805A-BE49-47237EE2E8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DBB71-3B20-7CDA-F64A-BBCDF378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44" y="2045010"/>
            <a:ext cx="5791803" cy="26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94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E640D-C309-805A-BE49-47237EE2E8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C106C-6243-6E06-33ED-EBF92B67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36" y="1352766"/>
            <a:ext cx="8545974" cy="501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69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E640D-C309-805A-BE49-47237EE2E8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FB647-75FE-C698-4C1B-263D79C8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23" y="1579230"/>
            <a:ext cx="7018628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85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E640D-C309-805A-BE49-47237EE2E8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2B0D5E-069B-8701-0552-22BB631B5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05" y="1220045"/>
            <a:ext cx="7216765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38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E640D-C309-805A-BE49-47237EE2E8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39B95-BF4B-5199-9358-D056628F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96" y="1062040"/>
            <a:ext cx="7270110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71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20" y="1203742"/>
            <a:ext cx="11405876" cy="485042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Simulated data: low correlation (0.1) &amp; low AUROC (0.75)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A48C1-1F03-409E-98B3-9B244224C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484" y="1680711"/>
            <a:ext cx="6679696" cy="50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07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20" y="1203742"/>
            <a:ext cx="10981670" cy="485042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Simulated data: high correlation (0.7) &amp; high AUROC (0.9)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2A090-8C70-BB01-5EB2-36F01A37F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697990"/>
            <a:ext cx="6672426" cy="51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9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20" y="1203742"/>
            <a:ext cx="11811228" cy="485042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Real data with simulated missing values (MCAR)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55C0A-CA0D-79C8-B3EA-5FF93248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947862"/>
            <a:ext cx="110299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3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0EEE-7FB9-D981-F06B-292E95FB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838F-7108-501B-1550-DEA66E63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yet another missing data imputation package?</a:t>
            </a:r>
          </a:p>
          <a:p>
            <a:endParaRPr lang="en-CA" dirty="0"/>
          </a:p>
          <a:p>
            <a:r>
              <a:rPr lang="en-CA" dirty="0">
                <a:solidFill>
                  <a:srgbClr val="002060"/>
                </a:solidFill>
              </a:rPr>
              <a:t>missForestPredict R package</a:t>
            </a:r>
          </a:p>
          <a:p>
            <a:endParaRPr lang="en-CA" dirty="0">
              <a:solidFill>
                <a:srgbClr val="002060"/>
              </a:solidFill>
            </a:endParaRPr>
          </a:p>
          <a:p>
            <a:r>
              <a:rPr lang="en-CA" dirty="0"/>
              <a:t>And… is it better?</a:t>
            </a:r>
          </a:p>
          <a:p>
            <a:endParaRPr lang="en-CA" dirty="0"/>
          </a:p>
          <a:p>
            <a:r>
              <a:rPr lang="en-CA" dirty="0"/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2239634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And… is it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19" y="1203742"/>
            <a:ext cx="11820655" cy="485042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Real data with missing values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5D2F8-81AC-D6F7-55CC-DABE5C1D2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4" y="1694088"/>
            <a:ext cx="10372779" cy="49151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FC9FD9-AB88-1F91-807F-DBE392DA19FF}"/>
              </a:ext>
            </a:extLst>
          </p:cNvPr>
          <p:cNvSpPr/>
          <p:nvPr/>
        </p:nvSpPr>
        <p:spPr>
          <a:xfrm>
            <a:off x="10065019" y="1702137"/>
            <a:ext cx="537328" cy="46597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2B06B-E9C4-31E3-944F-401A4F67DAFF}"/>
              </a:ext>
            </a:extLst>
          </p:cNvPr>
          <p:cNvSpPr/>
          <p:nvPr/>
        </p:nvSpPr>
        <p:spPr>
          <a:xfrm>
            <a:off x="2785487" y="1718352"/>
            <a:ext cx="537328" cy="46597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447B2A-8D78-D421-8BA2-DB0ACE58D0DD}"/>
              </a:ext>
            </a:extLst>
          </p:cNvPr>
          <p:cNvSpPr/>
          <p:nvPr/>
        </p:nvSpPr>
        <p:spPr>
          <a:xfrm>
            <a:off x="5194704" y="1715108"/>
            <a:ext cx="537328" cy="46597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A66B4E-1940-F767-127D-28A5B46539D7}"/>
              </a:ext>
            </a:extLst>
          </p:cNvPr>
          <p:cNvSpPr/>
          <p:nvPr/>
        </p:nvSpPr>
        <p:spPr>
          <a:xfrm>
            <a:off x="7633104" y="1711866"/>
            <a:ext cx="537328" cy="46597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592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yet another missing data imputation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19" y="1203742"/>
            <a:ext cx="11283327" cy="4850423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Use case: </a:t>
            </a:r>
            <a:r>
              <a:rPr lang="en-CA" dirty="0"/>
              <a:t>missing data at prediction time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AA035-0320-1DCE-E584-52598F86E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75" y="2021016"/>
            <a:ext cx="6008544" cy="39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0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Why yet another missing data imputation package?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4484A3-F384-B3F6-49A5-AE1A4CC76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19" y="1203742"/>
            <a:ext cx="11867790" cy="485042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RF imputation methods that can impute a new observation </a:t>
            </a:r>
            <a:r>
              <a:rPr lang="en-CA" b="1" dirty="0"/>
              <a:t>at prediction time</a:t>
            </a:r>
            <a:endParaRPr lang="en-C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7A85B2-6FB8-AE0E-FE56-B88BBDF7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4" y="2380366"/>
            <a:ext cx="11439317" cy="28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3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missForestPredict R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19" y="1203742"/>
            <a:ext cx="11905497" cy="4850423"/>
          </a:xfrm>
        </p:spPr>
        <p:txBody>
          <a:bodyPr/>
          <a:lstStyle/>
          <a:p>
            <a:r>
              <a:rPr lang="en-CA" dirty="0"/>
              <a:t>Initialize missing values (mean/mode, median/mode or custom)</a:t>
            </a:r>
          </a:p>
          <a:p>
            <a:r>
              <a:rPr lang="en-CA" dirty="0"/>
              <a:t>Impute iteratively every y</a:t>
            </a:r>
            <a:r>
              <a:rPr lang="en-CA" baseline="30000" dirty="0"/>
              <a:t>(s) </a:t>
            </a:r>
            <a:r>
              <a:rPr lang="en-CA" dirty="0"/>
              <a:t>until a convergence criterion is met (OOB NMSE)</a:t>
            </a:r>
          </a:p>
          <a:p>
            <a:r>
              <a:rPr lang="en-CA" dirty="0"/>
              <a:t>Save imputation models to apply at test/prediction time</a:t>
            </a:r>
          </a:p>
        </p:txBody>
      </p:sp>
      <p:pic>
        <p:nvPicPr>
          <p:cNvPr id="5" name="Picture" descr="Figure 1: Imputed variable and predictor matrix">
            <a:extLst>
              <a:ext uri="{FF2B5EF4-FFF2-40B4-BE49-F238E27FC236}">
                <a16:creationId xmlns:a16="http://schemas.microsoft.com/office/drawing/2014/main" id="{FEE763EA-9612-4272-0991-9E401DDC94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97743" y="3009422"/>
            <a:ext cx="3236929" cy="345736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62F20C-4E0A-0563-17E0-36CD0690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65" y="2839213"/>
            <a:ext cx="5302928" cy="372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0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missForestPredict R package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CD237-3065-7462-2DC0-1F2E5361C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093" y="1741070"/>
                <a:ext cx="5724162" cy="4850423"/>
              </a:xfrm>
            </p:spPr>
            <p:txBody>
              <a:bodyPr/>
              <a:lstStyle/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sz="1600" b="1" dirty="0">
                    <a:effectLst/>
                    <a:latin typeface="Calibri" panose="020F0502020204030204" pitchFamily="34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Continuous variables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</a:t>
                </a:r>
                <a:endParaRPr lang="en-BE" sz="1600" dirty="0">
                  <a:effectLst/>
                  <a:latin typeface="Calibri" panose="020F0502020204030204" pitchFamily="34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For continuous variables, the NMSE is equivalent to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sSup>
                      <m:sSupPr>
                        <m:ctrlPr>
                          <a:rPr lang="en-BE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. Mean imputation has by definition an NMSE of 1.</a:t>
                </a:r>
                <a:endParaRPr lang="en-BE" sz="1800" dirty="0">
                  <a:effectLst/>
                  <a:latin typeface="Calibri" panose="020F0502020204030204" pitchFamily="34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CD237-3065-7462-2DC0-1F2E5361C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093" y="1741070"/>
                <a:ext cx="5724162" cy="4850423"/>
              </a:xfrm>
              <a:blipFill>
                <a:blip r:embed="rId2"/>
                <a:stretch>
                  <a:fillRect l="-639" t="-8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510DB6-66EB-7439-47C2-B3B23CB79FD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83094" y="3640598"/>
            <a:ext cx="4290432" cy="2126164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273F99-B9B7-FE31-42F7-086F1BF0E6EB}"/>
              </a:ext>
            </a:extLst>
          </p:cNvPr>
          <p:cNvSpPr txBox="1">
            <a:spLocks/>
          </p:cNvSpPr>
          <p:nvPr/>
        </p:nvSpPr>
        <p:spPr>
          <a:xfrm>
            <a:off x="5931588" y="1733214"/>
            <a:ext cx="5724162" cy="485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sz="1600" b="1" dirty="0"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Categorical variables</a:t>
            </a:r>
            <a:r>
              <a:rPr lang="en-US" sz="1600" dirty="0"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endParaRPr lang="en-BE" sz="1600" dirty="0">
              <a:latin typeface="Calibri" panose="020F050202020403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For categorical variables, NMSE is equivalent to 1-BSS (Brier Skill Score) or the Brier Score (BS) divided by the reference Brier Score (</a:t>
            </a:r>
            <a:r>
              <a:rPr lang="en-US" sz="1800" dirty="0" err="1"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BSref</a:t>
            </a:r>
            <a:r>
              <a:rPr lang="en-US" sz="1800" dirty="0"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). </a:t>
            </a: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739B45-4F6D-45AA-0501-45C85231D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760" y="3103504"/>
            <a:ext cx="4282811" cy="3497883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354E91C-A653-5E06-A5BB-749CC4460FDB}"/>
              </a:ext>
            </a:extLst>
          </p:cNvPr>
          <p:cNvSpPr txBox="1">
            <a:spLocks/>
          </p:cNvSpPr>
          <p:nvPr/>
        </p:nvSpPr>
        <p:spPr>
          <a:xfrm>
            <a:off x="-321282" y="1175226"/>
            <a:ext cx="9088210" cy="50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sz="2800" dirty="0"/>
              <a:t>Convergence criterion</a:t>
            </a:r>
          </a:p>
        </p:txBody>
      </p:sp>
    </p:spTree>
    <p:extLst>
      <p:ext uri="{BB962C8B-B14F-4D97-AF65-F5344CB8AC3E}">
        <p14:creationId xmlns:p14="http://schemas.microsoft.com/office/powerpoint/2010/main" val="78047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missForestPredict R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D237-3065-7462-2DC0-1F2E536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40" y="1147182"/>
            <a:ext cx="5724162" cy="485042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Fast, based on ranger package</a:t>
            </a:r>
            <a:r>
              <a:rPr lang="en-US" sz="2800" baseline="30000" dirty="0"/>
              <a:t> [1]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E640D-C309-805A-BE49-47237EE2E89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6193" y="1573945"/>
            <a:ext cx="10381254" cy="3931309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&gt; missForest_imp_model &lt;- missForestPredict::missForest(data_train_X_miss,</a:t>
            </a:r>
          </a:p>
          <a:p>
            <a:pPr marL="457200" lvl="1" indent="0">
              <a:buNone/>
            </a:pP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                                                        save_models = TRUE,</a:t>
            </a:r>
          </a:p>
          <a:p>
            <a:pPr marL="457200" lvl="1" indent="0">
              <a:buNone/>
            </a:pP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                                                        initialization = "mean/mode",</a:t>
            </a:r>
          </a:p>
          <a:p>
            <a:pPr marL="457200" lvl="1" indent="0">
              <a:buNone/>
            </a:pP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                                                        verbose = TRUE,</a:t>
            </a:r>
          </a:p>
          <a:p>
            <a:pPr marL="457200" lvl="1" indent="0">
              <a:buNone/>
            </a:pP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                                                        max.depth = 10)</a:t>
            </a:r>
          </a:p>
          <a:p>
            <a:pPr marL="457200" lvl="1" indent="0">
              <a:buNone/>
            </a:pPr>
            <a:endParaRPr lang="en-CA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Imputation sequence (missing proportion):  cigs (0.299991309637612) age (0.299991309637612) diasbp (0.299991309637612) sysbp (0.299991309637612) ht (0.299991309637612) wt (0.299991309637612) chol (0.299991309637612) chd (0.299991309637612) jobgrade (0.299991309637612) </a:t>
            </a:r>
          </a:p>
          <a:p>
            <a:pPr marL="457200" lvl="1" indent="0">
              <a:buNone/>
            </a:pP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  missForest iteration 1 in progress...done!</a:t>
            </a:r>
          </a:p>
          <a:p>
            <a:pPr marL="457200" lvl="1" indent="0">
              <a:buNone/>
            </a:pP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    OOB errors MSE:            91.2142801293, 35.1478684377, 165.1397782691, 372.7086081482, 34.8569964777, 60.144934212, 1.3611233138, 0.1017185115, 0.310066505</a:t>
            </a:r>
          </a:p>
          <a:p>
            <a:pPr marL="457200" lvl="1" indent="0">
              <a:buNone/>
            </a:pP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    OOB errors NMSE:           0.9801756267, 0.8888327436, 0.8798729163, 0.8367756733, 0.7661166929, 0.5519156793, 0.9547294392, 0.800111719, 0.6313492214</a:t>
            </a:r>
          </a:p>
          <a:p>
            <a:pPr marL="457200" lvl="1" indent="0">
              <a:buNone/>
            </a:pP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    diff. convergence measure: 0.1900133654</a:t>
            </a:r>
          </a:p>
          <a:p>
            <a:pPr marL="457200" lvl="1" indent="0">
              <a:buNone/>
            </a:pPr>
            <a:r>
              <a:rPr lang="en-CA" sz="2000" b="1" dirty="0">
                <a:latin typeface="Consolas" panose="020B0609020204030204" pitchFamily="49" charset="0"/>
                <a:cs typeface="Calibri" panose="020F0502020204030204" pitchFamily="34" charset="0"/>
              </a:rPr>
              <a:t>    time:                      3.58 seconds</a:t>
            </a:r>
          </a:p>
          <a:p>
            <a:pPr marL="457200" lvl="1" indent="0">
              <a:buNone/>
            </a:pP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26313D3-6F4D-EA2B-8040-D2237FC532BD}"/>
              </a:ext>
            </a:extLst>
          </p:cNvPr>
          <p:cNvSpPr txBox="1">
            <a:spLocks/>
          </p:cNvSpPr>
          <p:nvPr/>
        </p:nvSpPr>
        <p:spPr>
          <a:xfrm>
            <a:off x="233394" y="5841710"/>
            <a:ext cx="11229599" cy="5544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800" dirty="0"/>
              <a:t>[1] </a:t>
            </a:r>
            <a:r>
              <a:rPr lang="en-US" sz="18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Wright, Marvin N., and Andreas Ziegler. 2017. “Ranger: A Fast Implementation of Random Forests for High Dimensional Data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c++</a:t>
            </a:r>
            <a:r>
              <a:rPr lang="en-US" sz="18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and r.” </a:t>
            </a:r>
            <a:r>
              <a:rPr lang="en-US" sz="1800" i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Journal of Statistical Software</a:t>
            </a:r>
            <a:r>
              <a:rPr lang="en-US" sz="18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77 (1): 1–17. 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https://doi.org/10.18637/jss.v077.i01</a:t>
            </a:r>
            <a:r>
              <a:rPr lang="en-CA" dirty="0"/>
              <a:t> 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6ECCA51E-3835-40F0-F7B3-9DD78B50DD39}"/>
              </a:ext>
            </a:extLst>
          </p:cNvPr>
          <p:cNvSpPr txBox="1">
            <a:spLocks/>
          </p:cNvSpPr>
          <p:nvPr/>
        </p:nvSpPr>
        <p:spPr>
          <a:xfrm>
            <a:off x="1422677" y="1853956"/>
            <a:ext cx="5724162" cy="485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sz="2000" dirty="0"/>
              <a:t> 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4106AE2E-D134-6F20-6B96-01CEAD4A9F62}"/>
              </a:ext>
            </a:extLst>
          </p:cNvPr>
          <p:cNvSpPr txBox="1">
            <a:spLocks/>
          </p:cNvSpPr>
          <p:nvPr/>
        </p:nvSpPr>
        <p:spPr>
          <a:xfrm>
            <a:off x="121777" y="5407861"/>
            <a:ext cx="9088210" cy="50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sz="2800" dirty="0"/>
              <a:t>Custom initialization scheme (example in vignettes)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64823AA4-1809-557B-F850-62B8270B727F}"/>
              </a:ext>
            </a:extLst>
          </p:cNvPr>
          <p:cNvSpPr txBox="1">
            <a:spLocks/>
          </p:cNvSpPr>
          <p:nvPr/>
        </p:nvSpPr>
        <p:spPr>
          <a:xfrm>
            <a:off x="205115" y="6303522"/>
            <a:ext cx="11248453" cy="5544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The example is based on the Whitehall I dataset: Royston, Patrick, Gareth Ambler, and Willi </a:t>
            </a:r>
            <a:r>
              <a:rPr lang="en-US" sz="1800" dirty="0" err="1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Sauerbrei</a:t>
            </a:r>
            <a:r>
              <a:rPr lang="en-US" sz="18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. 1999. “The Use of Fractional Polynomials to Model Continuous Risk Variables in Epidemiology.” </a:t>
            </a:r>
            <a:r>
              <a:rPr lang="en-US" sz="1800" i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International Journal of Epidemiology</a:t>
            </a:r>
            <a:r>
              <a:rPr lang="en-US" sz="18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28 (5): 964–74.</a:t>
            </a:r>
            <a:endParaRPr lang="en-BE" sz="1800" dirty="0">
              <a:effectLst/>
              <a:latin typeface="Calibri" panose="020F050202020403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42F-0E3E-B4EC-6272-49E7FC3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missForestPredict R package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E640D-C309-805A-BE49-47237EE2E89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7023" y="1088813"/>
            <a:ext cx="11776420" cy="485042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Control over variables to impute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predictor_matrix</a:t>
            </a:r>
          </a:p>
          <a:p>
            <a:pPr marL="457200" marR="0" lvl="1" indent="0" algn="l" defTabSz="914400" rtl="0" eaLnBrk="1" fontAlgn="auto" latinLnBrk="0" hangingPunct="1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&gt; create_predictor_matrix(data_train_X_miss)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proportion_usable_cases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457200" lvl="1" indent="0">
              <a:buNone/>
            </a:pPr>
            <a:endParaRPr lang="en-CA" sz="20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26313D3-6F4D-EA2B-8040-D2237FC532BD}"/>
              </a:ext>
            </a:extLst>
          </p:cNvPr>
          <p:cNvSpPr txBox="1">
            <a:spLocks/>
          </p:cNvSpPr>
          <p:nvPr/>
        </p:nvSpPr>
        <p:spPr>
          <a:xfrm>
            <a:off x="271102" y="6001966"/>
            <a:ext cx="11248453" cy="5544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The example is based on the Whitehall I dataset: Royston, Patrick, Gareth Ambler, and Willi </a:t>
            </a:r>
            <a:r>
              <a:rPr lang="en-US" sz="1800" dirty="0" err="1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Sauerbrei</a:t>
            </a:r>
            <a:r>
              <a:rPr lang="en-US" sz="18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. 1999. “The Use of Fractional Polynomials to Model Continuous Risk Variables in Epidemiology.” </a:t>
            </a:r>
            <a:r>
              <a:rPr lang="en-US" sz="1800" i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International Journal of Epidemiology</a:t>
            </a:r>
            <a:r>
              <a:rPr lang="en-US" sz="18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28 (5): 964–74.</a:t>
            </a:r>
            <a:endParaRPr lang="en-BE" sz="1800" dirty="0">
              <a:effectLst/>
              <a:latin typeface="Calibri" panose="020F050202020403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B7364F8-FEA1-DF40-7736-3897CDFE156C}"/>
              </a:ext>
            </a:extLst>
          </p:cNvPr>
          <p:cNvSpPr txBox="1">
            <a:spLocks/>
          </p:cNvSpPr>
          <p:nvPr/>
        </p:nvSpPr>
        <p:spPr>
          <a:xfrm>
            <a:off x="339365" y="2818615"/>
            <a:ext cx="7371760" cy="257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&gt; missForest_imp_model$predictor_matrix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         cigs age diasbp sysbp ht wt chol chd jobgrade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cigs        0   1      1     1  1  1    1   1        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age         1   0      1     1  1  1    1   1        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diasbp      1   1      0     </a:t>
            </a:r>
            <a:r>
              <a:rPr lang="en-CA" sz="2000" b="1" dirty="0">
                <a:latin typeface="Consolas" panose="020B0609020204030204" pitchFamily="49" charset="0"/>
                <a:cs typeface="Calibri" panose="020F0502020204030204" pitchFamily="34" charset="0"/>
              </a:rPr>
              <a:t>0</a:t>
            </a: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  1  1    1   1        1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sysbp       1   1     </a:t>
            </a:r>
            <a:r>
              <a:rPr lang="en-CA" sz="2000" b="1" dirty="0">
                <a:latin typeface="Consolas" panose="020B0609020204030204" pitchFamily="49" charset="0"/>
                <a:cs typeface="Calibri" panose="020F0502020204030204" pitchFamily="34" charset="0"/>
              </a:rPr>
              <a:t> 0     </a:t>
            </a: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0  1  1    1   1        1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ht          1   1      1     1  0  1    1   1        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wt          1   1      1     1  1  0    1   1        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chol        1   1      1     1  1  1    0   1        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chd         1   1      1     1  1  1    1   0        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CA" sz="2000" dirty="0">
                <a:latin typeface="Consolas" panose="020B0609020204030204" pitchFamily="49" charset="0"/>
                <a:cs typeface="Calibri" panose="020F0502020204030204" pitchFamily="34" charset="0"/>
              </a:rPr>
              <a:t>jobgrade    1   1      1     1  1  1    1   1        0</a:t>
            </a: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A78361F-22D1-2E63-0C3D-493C342F31EC}"/>
              </a:ext>
            </a:extLst>
          </p:cNvPr>
          <p:cNvSpPr txBox="1">
            <a:spLocks/>
          </p:cNvSpPr>
          <p:nvPr/>
        </p:nvSpPr>
        <p:spPr>
          <a:xfrm>
            <a:off x="6405515" y="1432873"/>
            <a:ext cx="5786485" cy="4271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&gt; 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head(</a:t>
            </a: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data_train_X_miss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20)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   cigs age diasbp sysbp     ht    wt     chol  chd jobgrade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1     0  46     85   121     NA    NA 6.201550    1       NA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2     0  55     79   135     NA 67.57 4.909561    1       NA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3    NA  NA     70   106     NA 68.93 4.754522    0        2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4    NA  56     87   160     NA 78.46 8.785530    0       NA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6    NA  NA     93   133 177.80    NA       NA    0        2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9    NA  NA     95   125 179.07 79.82 5.167959    0        2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10    0  46     88   164 182.88 97.51       NA    0        3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11    0  54     70   131 177.80 72.56 4.315245    0        2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12    0  NA     </a:t>
            </a:r>
            <a:r>
              <a:rPr lang="pl-PL" sz="2000" b="1" dirty="0">
                <a:latin typeface="Consolas" panose="020B0609020204030204" pitchFamily="49" charset="0"/>
                <a:cs typeface="Calibri" panose="020F0502020204030204" pitchFamily="34" charset="0"/>
              </a:rPr>
              <a:t>NA    NA </a:t>
            </a: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177.80 79.37 4.780362 &lt;NA&gt;        2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13   NA  NA     72   131 177.80 95.24 3.875969    0        2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15   NA  47    107   126     NA    NA 4.005168 &lt;NA&gt;        2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16    0  NA     71   134     NA    NA       NA    0       NA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17   NA  64     </a:t>
            </a:r>
            <a:r>
              <a:rPr lang="pl-PL" sz="2000" b="1" dirty="0">
                <a:latin typeface="Consolas" panose="020B0609020204030204" pitchFamily="49" charset="0"/>
                <a:cs typeface="Calibri" panose="020F0502020204030204" pitchFamily="34" charset="0"/>
              </a:rPr>
              <a:t>NA    NA </a:t>
            </a: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171.45 78.91 4.134367    0        2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18    0  NA     </a:t>
            </a:r>
            <a:r>
              <a:rPr lang="pl-PL" sz="2000" b="1" dirty="0">
                <a:latin typeface="Consolas" panose="020B0609020204030204" pitchFamily="49" charset="0"/>
                <a:cs typeface="Calibri" panose="020F0502020204030204" pitchFamily="34" charset="0"/>
              </a:rPr>
              <a:t>NA    NA     </a:t>
            </a: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NA 78.91 4.857881 &lt;NA&gt;        2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19    0  41     82   124 179.07 72.11       NA    0        2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21    0  57    103   159 171.45 84.35 5.108119    0        2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22   NA  NA     95   143 167.64 68.48 5.348837 &lt;NA&gt;        3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23    0  NA     41   100 176.53    NA 4.677003    0       NA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24    0  55     76   127 185.42 78.46 3.875969    0        3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26    0  49     </a:t>
            </a:r>
            <a:r>
              <a:rPr lang="pl-PL" sz="2000" b="1" dirty="0">
                <a:latin typeface="Consolas" panose="020B0609020204030204" pitchFamily="49" charset="0"/>
                <a:cs typeface="Calibri" panose="020F0502020204030204" pitchFamily="34" charset="0"/>
              </a:rPr>
              <a:t>NA    NA     </a:t>
            </a:r>
            <a:r>
              <a:rPr lang="pl-PL" sz="2000" dirty="0">
                <a:latin typeface="Consolas" panose="020B0609020204030204" pitchFamily="49" charset="0"/>
                <a:cs typeface="Calibri" panose="020F0502020204030204" pitchFamily="34" charset="0"/>
              </a:rPr>
              <a:t>NA 74.38 4.470284 &lt;NA&gt;        2</a:t>
            </a: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1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4807</TotalTime>
  <Words>1776</Words>
  <Application>Microsoft Office PowerPoint</Application>
  <PresentationFormat>Widescreen</PresentationFormat>
  <Paragraphs>192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Cambria Math</vt:lpstr>
      <vt:lpstr>Consolas</vt:lpstr>
      <vt:lpstr>Office Theme</vt:lpstr>
      <vt:lpstr>PowerPoint Presentation</vt:lpstr>
      <vt:lpstr>missForestPredict – Missing data imputation for prediction settings </vt:lpstr>
      <vt:lpstr>Key points</vt:lpstr>
      <vt:lpstr>Why yet another missing data imputation package?</vt:lpstr>
      <vt:lpstr>Why yet another missing data imputation package?</vt:lpstr>
      <vt:lpstr>missForestPredict R package</vt:lpstr>
      <vt:lpstr>missForestPredict R package</vt:lpstr>
      <vt:lpstr>missForestPredict R package</vt:lpstr>
      <vt:lpstr>missForestPredict R package</vt:lpstr>
      <vt:lpstr>missForestPredict R package</vt:lpstr>
      <vt:lpstr>missForestPredict R package</vt:lpstr>
      <vt:lpstr>And… is it better?</vt:lpstr>
      <vt:lpstr>And… is it better?</vt:lpstr>
      <vt:lpstr>And… is it better?</vt:lpstr>
      <vt:lpstr>And… is it better?</vt:lpstr>
      <vt:lpstr>And… is it better?</vt:lpstr>
      <vt:lpstr>Final thoughts</vt:lpstr>
      <vt:lpstr>Final thoughts</vt:lpstr>
      <vt:lpstr>Acknowledgements</vt:lpstr>
      <vt:lpstr>Thank you!</vt:lpstr>
      <vt:lpstr>Backup slides</vt:lpstr>
      <vt:lpstr>Backup slides</vt:lpstr>
      <vt:lpstr>Backup slides</vt:lpstr>
      <vt:lpstr>Backup slides</vt:lpstr>
      <vt:lpstr>Backup slides</vt:lpstr>
      <vt:lpstr>Backup slides</vt:lpstr>
      <vt:lpstr>Backup slides</vt:lpstr>
      <vt:lpstr>Backup slides</vt:lpstr>
      <vt:lpstr>Backup slides</vt:lpstr>
      <vt:lpstr>And… is it better?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Ross</dc:creator>
  <cp:lastModifiedBy>Elena Albu</cp:lastModifiedBy>
  <cp:revision>101</cp:revision>
  <dcterms:created xsi:type="dcterms:W3CDTF">2024-05-30T16:57:19Z</dcterms:created>
  <dcterms:modified xsi:type="dcterms:W3CDTF">2024-07-08T21:16:15Z</dcterms:modified>
</cp:coreProperties>
</file>