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
  </p:notesMasterIdLst>
  <p:sldIdLst>
    <p:sldId id="259"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BD921F-B1E1-8428-7D0B-F8A9DE1977A1}" name="Menzies, Nicolas Alan" initials="MNA" userId="S::nmenzies@hsph.harvard.edu::7e7e5857-40b7-4ed9-9bf1-36b94a220948" providerId="AD"/>
  <p188:author id="{1AAE30AF-5550-321A-9A66-561920B326D2}" name="Marks, Suzanne (CDC/DDID/NCHHSTP/DTE)" initials="SM" userId="Marks, Suzanne (CDC/DDID/NCHHSTP/DTE)" providerId="None"/>
  <p188:author id="{148FACB0-4496-DE41-E2B6-19CE579BE820}" name="Kammerer, Steve (CDC/NCHHSTP/DTE)" initials="KS(" userId="S::fzk3@cdc.gov::5ff58567-e670-4ff5-89af-90b01f473128" providerId="AD"/>
  <p188:author id="{4FE9CDFD-3985-3544-EEAF-0C1DF04C3BEB}" name="Swartwood, Nicole Anne" initials="SNA" userId="Swartwood, Nicole Ann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Nicolas Menzie"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FB7"/>
    <a:srgbClr val="263A8C"/>
    <a:srgbClr val="ABE5E7"/>
    <a:srgbClr val="2DBDC2"/>
    <a:srgbClr val="941100"/>
    <a:srgbClr val="2297E7"/>
    <a:srgbClr val="E0526B"/>
    <a:srgbClr val="CD09BC"/>
    <a:srgbClr val="DEE8F3"/>
    <a:srgbClr val="A86E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9"/>
    <p:restoredTop sz="89589" autoAdjust="0"/>
  </p:normalViewPr>
  <p:slideViewPr>
    <p:cSldViewPr snapToGrid="0">
      <p:cViewPr>
        <p:scale>
          <a:sx n="42" d="100"/>
          <a:sy n="42" d="100"/>
        </p:scale>
        <p:origin x="1400" y="-5440"/>
      </p:cViewPr>
      <p:guideLst>
        <p:guide orient="horz" pos="13479"/>
        <p:guide pos="9533"/>
      </p:guideLst>
    </p:cSldViewPr>
  </p:slideViewPr>
  <p:outlineViewPr>
    <p:cViewPr>
      <p:scale>
        <a:sx n="33" d="100"/>
        <a:sy n="33" d="100"/>
      </p:scale>
      <p:origin x="0" y="0"/>
    </p:cViewPr>
  </p:outlineViewPr>
  <p:notesTextViewPr>
    <p:cViewPr>
      <p:scale>
        <a:sx n="20" d="100"/>
        <a:sy n="2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C76EF-E1C4-D942-9146-DC8FEFD5B104}" type="datetimeFigureOut">
              <a:rPr lang="en-US" smtClean="0"/>
              <a:t>7/8/24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BC6AA-3173-A14F-984C-E7553CD2A550}" type="slidenum">
              <a:rPr lang="en-US" smtClean="0"/>
              <a:t>‹#›</a:t>
            </a:fld>
            <a:endParaRPr lang="en-US"/>
          </a:p>
        </p:txBody>
      </p:sp>
    </p:spTree>
    <p:extLst>
      <p:ext uri="{BB962C8B-B14F-4D97-AF65-F5344CB8AC3E}">
        <p14:creationId xmlns:p14="http://schemas.microsoft.com/office/powerpoint/2010/main" val="179627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6BC6AA-3173-A14F-984C-E7553CD2A550}" type="slidenum">
              <a:rPr lang="en-US" smtClean="0"/>
              <a:t>1</a:t>
            </a:fld>
            <a:endParaRPr lang="en-US"/>
          </a:p>
        </p:txBody>
      </p:sp>
    </p:spTree>
    <p:extLst>
      <p:ext uri="{BB962C8B-B14F-4D97-AF65-F5344CB8AC3E}">
        <p14:creationId xmlns:p14="http://schemas.microsoft.com/office/powerpoint/2010/main" val="34311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219D44-AACC-934C-9C6A-B7CAC894E134}"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1872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19D44-AACC-934C-9C6A-B7CAC894E134}"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419015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19D44-AACC-934C-9C6A-B7CAC894E134}"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370210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219D44-AACC-934C-9C6A-B7CAC894E134}"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158280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19D44-AACC-934C-9C6A-B7CAC894E134}" type="datetimeFigureOut">
              <a:rPr lang="en-US" smtClean="0"/>
              <a:t>7/8/24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41292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219D44-AACC-934C-9C6A-B7CAC894E134}" type="datetimeFigureOut">
              <a:rPr lang="en-US" smtClean="0"/>
              <a:t>7/8/24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42277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219D44-AACC-934C-9C6A-B7CAC894E134}" type="datetimeFigureOut">
              <a:rPr lang="en-US" smtClean="0"/>
              <a:t>7/8/24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262429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219D44-AACC-934C-9C6A-B7CAC894E134}" type="datetimeFigureOut">
              <a:rPr lang="en-US" smtClean="0"/>
              <a:t>7/8/24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164451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19D44-AACC-934C-9C6A-B7CAC894E134}" type="datetimeFigureOut">
              <a:rPr lang="en-US" smtClean="0"/>
              <a:t>7/8/24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34989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7219D44-AACC-934C-9C6A-B7CAC894E134}" type="datetimeFigureOut">
              <a:rPr lang="en-US" smtClean="0"/>
              <a:t>7/8/24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280322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7219D44-AACC-934C-9C6A-B7CAC894E134}" type="datetimeFigureOut">
              <a:rPr lang="en-US" smtClean="0"/>
              <a:t>7/8/24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12626-40F5-494F-9231-019E38CFD9BA}" type="slidenum">
              <a:rPr lang="en-US" smtClean="0"/>
              <a:t>‹#›</a:t>
            </a:fld>
            <a:endParaRPr lang="en-US"/>
          </a:p>
        </p:txBody>
      </p:sp>
    </p:spTree>
    <p:extLst>
      <p:ext uri="{BB962C8B-B14F-4D97-AF65-F5344CB8AC3E}">
        <p14:creationId xmlns:p14="http://schemas.microsoft.com/office/powerpoint/2010/main" val="402276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7219D44-AACC-934C-9C6A-B7CAC894E134}" type="datetimeFigureOut">
              <a:rPr lang="en-US" smtClean="0"/>
              <a:t>7/8/24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B1212626-40F5-494F-9231-019E38CFD9BA}" type="slidenum">
              <a:rPr lang="en-US" smtClean="0"/>
              <a:t>‹#›</a:t>
            </a:fld>
            <a:endParaRPr lang="en-US"/>
          </a:p>
        </p:txBody>
      </p:sp>
    </p:spTree>
    <p:extLst>
      <p:ext uri="{BB962C8B-B14F-4D97-AF65-F5344CB8AC3E}">
        <p14:creationId xmlns:p14="http://schemas.microsoft.com/office/powerpoint/2010/main" val="24260028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0B15AEB-EF0E-5888-4DEE-3EDA5AD7C00B}"/>
              </a:ext>
            </a:extLst>
          </p:cNvPr>
          <p:cNvPicPr>
            <a:picLocks noChangeAspect="1"/>
          </p:cNvPicPr>
          <p:nvPr/>
        </p:nvPicPr>
        <p:blipFill>
          <a:blip r:embed="rId3"/>
          <a:stretch>
            <a:fillRect/>
          </a:stretch>
        </p:blipFill>
        <p:spPr>
          <a:xfrm>
            <a:off x="16208795" y="24193916"/>
            <a:ext cx="13258800" cy="10430255"/>
          </a:xfrm>
          <a:prstGeom prst="rect">
            <a:avLst/>
          </a:prstGeom>
        </p:spPr>
      </p:pic>
      <p:sp>
        <p:nvSpPr>
          <p:cNvPr id="63" name="Oval 62">
            <a:extLst>
              <a:ext uri="{FF2B5EF4-FFF2-40B4-BE49-F238E27FC236}">
                <a16:creationId xmlns:a16="http://schemas.microsoft.com/office/drawing/2014/main" id="{8BFAF35C-B545-3620-D4D2-02FCD97D7F8E}"/>
              </a:ext>
            </a:extLst>
          </p:cNvPr>
          <p:cNvSpPr/>
          <p:nvPr/>
        </p:nvSpPr>
        <p:spPr>
          <a:xfrm>
            <a:off x="16208795" y="914400"/>
            <a:ext cx="3044952" cy="3044952"/>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DED4FD-1074-C2FF-72E2-E3B1C9317E85}"/>
              </a:ext>
            </a:extLst>
          </p:cNvPr>
          <p:cNvPicPr>
            <a:picLocks noChangeAspect="1"/>
          </p:cNvPicPr>
          <p:nvPr/>
        </p:nvPicPr>
        <p:blipFill>
          <a:blip r:embed="rId4"/>
          <a:stretch>
            <a:fillRect/>
          </a:stretch>
        </p:blipFill>
        <p:spPr>
          <a:xfrm>
            <a:off x="20061433" y="2377997"/>
            <a:ext cx="9783708" cy="1743230"/>
          </a:xfrm>
          <a:prstGeom prst="rect">
            <a:avLst/>
          </a:prstGeom>
        </p:spPr>
      </p:pic>
      <p:sp>
        <p:nvSpPr>
          <p:cNvPr id="17" name="TextBox 16">
            <a:extLst>
              <a:ext uri="{FF2B5EF4-FFF2-40B4-BE49-F238E27FC236}">
                <a16:creationId xmlns:a16="http://schemas.microsoft.com/office/drawing/2014/main" id="{90A03163-9C91-1FD4-22DE-204E141FA164}"/>
              </a:ext>
            </a:extLst>
          </p:cNvPr>
          <p:cNvSpPr txBox="1"/>
          <p:nvPr/>
        </p:nvSpPr>
        <p:spPr>
          <a:xfrm>
            <a:off x="-165422" y="4092548"/>
            <a:ext cx="32462029" cy="3029291"/>
          </a:xfrm>
          <a:prstGeom prst="rect">
            <a:avLst/>
          </a:prstGeom>
          <a:noFill/>
          <a:ln>
            <a:noFill/>
          </a:ln>
        </p:spPr>
        <p:txBody>
          <a:bodyPr wrap="square" rtlCol="0">
            <a:spAutoFit/>
          </a:bodyPr>
          <a:lstStyle/>
          <a:p>
            <a:pPr lvl="1">
              <a:lnSpc>
                <a:spcPct val="115000"/>
              </a:lnSpc>
            </a:pP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Nicole A. Swartwood</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1*</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Cavalli L</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a:t>
            </a:r>
            <a:r>
              <a:rPr lang="en-US" sz="3000" b="1" dirty="0" err="1">
                <a:solidFill>
                  <a:srgbClr val="263A8C"/>
                </a:solidFill>
                <a:latin typeface="Arial" panose="020B0604020202020204" pitchFamily="34" charset="0"/>
                <a:ea typeface="Calibri" panose="020F0502020204030204" pitchFamily="34" charset="0"/>
                <a:cs typeface="Arial" panose="020B0604020202020204" pitchFamily="34" charset="0"/>
              </a:rPr>
              <a:t>Dankwa</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EA</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Balasubramanian R</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Jia K</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Ofori SK</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Can MH</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1</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Li Y</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1</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Cui H</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1</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Wade C</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3</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Buckee C</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Imai-Eaton, J</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2</a:t>
            </a:r>
            <a:r>
              <a:rPr lang="en-US" sz="3000" b="1" dirty="0">
                <a:solidFill>
                  <a:srgbClr val="263A8C"/>
                </a:solidFill>
                <a:latin typeface="Arial" panose="020B0604020202020204" pitchFamily="34" charset="0"/>
                <a:ea typeface="Calibri" panose="020F0502020204030204" pitchFamily="34" charset="0"/>
                <a:cs typeface="Arial" panose="020B0604020202020204" pitchFamily="34" charset="0"/>
              </a:rPr>
              <a:t>, and Menzies NA</a:t>
            </a:r>
            <a:r>
              <a:rPr lang="en-US" sz="3000" b="1" baseline="30000" dirty="0">
                <a:solidFill>
                  <a:srgbClr val="263A8C"/>
                </a:solidFill>
                <a:latin typeface="Arial" panose="020B0604020202020204" pitchFamily="34" charset="0"/>
                <a:ea typeface="Calibri" panose="020F0502020204030204" pitchFamily="34" charset="0"/>
                <a:cs typeface="Arial" panose="020B0604020202020204" pitchFamily="34" charset="0"/>
              </a:rPr>
              <a:t>1,2</a:t>
            </a:r>
          </a:p>
          <a:p>
            <a:pPr lvl="1">
              <a:lnSpc>
                <a:spcPct val="115000"/>
              </a:lnSpc>
            </a:pPr>
            <a:r>
              <a:rPr lang="en-US" sz="3000" dirty="0">
                <a:solidFill>
                  <a:srgbClr val="263A8C"/>
                </a:solidFill>
                <a:latin typeface="Arial" panose="020B0604020202020204" pitchFamily="34" charset="0"/>
                <a:cs typeface="Arial" panose="020B0604020202020204" pitchFamily="34" charset="0"/>
              </a:rPr>
              <a:t>1) Department of Global Health and Population, Harvard T.H. Chan School of Public Health, Boston, MA, USA</a:t>
            </a:r>
          </a:p>
          <a:p>
            <a:pPr lvl="1">
              <a:lnSpc>
                <a:spcPct val="115000"/>
              </a:lnSpc>
            </a:pPr>
            <a:r>
              <a:rPr lang="en-US" sz="3000" dirty="0">
                <a:solidFill>
                  <a:srgbClr val="263A8C"/>
                </a:solidFill>
                <a:latin typeface="Arial" panose="020B0604020202020204" pitchFamily="34" charset="0"/>
                <a:cs typeface="Arial" panose="020B0604020202020204" pitchFamily="34" charset="0"/>
              </a:rPr>
              <a:t>2) Center for Communicable Disease Dynamics, Department of Epidemiology, Harvard T.H. Chan School of Public Health, Boston, MA, USA</a:t>
            </a:r>
          </a:p>
          <a:p>
            <a:pPr lvl="1">
              <a:lnSpc>
                <a:spcPct val="115000"/>
              </a:lnSpc>
            </a:pPr>
            <a:r>
              <a:rPr lang="en-US" sz="3000" dirty="0">
                <a:solidFill>
                  <a:srgbClr val="263A8C"/>
                </a:solidFill>
                <a:latin typeface="Arial" panose="020B0604020202020204" pitchFamily="34" charset="0"/>
                <a:cs typeface="Arial" panose="020B0604020202020204" pitchFamily="34" charset="0"/>
              </a:rPr>
              <a:t>3) </a:t>
            </a:r>
            <a:r>
              <a:rPr lang="en-US" sz="3000" dirty="0" err="1">
                <a:solidFill>
                  <a:srgbClr val="263A8C"/>
                </a:solidFill>
                <a:latin typeface="Arial" panose="020B0604020202020204" pitchFamily="34" charset="0"/>
                <a:cs typeface="Arial" panose="020B0604020202020204" pitchFamily="34" charset="0"/>
              </a:rPr>
              <a:t>Countway</a:t>
            </a:r>
            <a:r>
              <a:rPr lang="en-US" sz="3000" dirty="0">
                <a:solidFill>
                  <a:srgbClr val="263A8C"/>
                </a:solidFill>
                <a:latin typeface="Arial" panose="020B0604020202020204" pitchFamily="34" charset="0"/>
                <a:cs typeface="Arial" panose="020B0604020202020204" pitchFamily="34" charset="0"/>
              </a:rPr>
              <a:t> Library, Harvard University, Boston, MA, USA																																	 * denotes presenting author</a:t>
            </a:r>
          </a:p>
          <a:p>
            <a:pPr lvl="1">
              <a:lnSpc>
                <a:spcPct val="115000"/>
              </a:lnSpc>
            </a:pPr>
            <a:r>
              <a:rPr lang="en-US" sz="2400" dirty="0">
                <a:solidFill>
                  <a:srgbClr val="263A8C"/>
                </a:solidFill>
                <a:latin typeface="Arial" panose="020B0604020202020204" pitchFamily="34" charset="0"/>
                <a:cs typeface="Arial" panose="020B0604020202020204" pitchFamily="34" charset="0"/>
              </a:rPr>
              <a:t>Note: NAS performed this secondary analysis in conjunction with a primary scoping review. All other coauthors participated in the primary review; not all coauthors were able to review these findings prior to presentation.</a:t>
            </a:r>
            <a:br>
              <a:rPr lang="en-US" sz="2400" dirty="0">
                <a:solidFill>
                  <a:srgbClr val="263A8C"/>
                </a:solidFill>
                <a:latin typeface="Arial" panose="020B0604020202020204" pitchFamily="34" charset="0"/>
                <a:cs typeface="Arial" panose="020B0604020202020204" pitchFamily="34" charset="0"/>
              </a:rPr>
            </a:br>
            <a:endParaRPr lang="en-US" sz="2400" dirty="0">
              <a:solidFill>
                <a:srgbClr val="263A8C"/>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7146E3-9CEF-5C83-36D7-F38816450803}"/>
              </a:ext>
            </a:extLst>
          </p:cNvPr>
          <p:cNvSpPr txBox="1"/>
          <p:nvPr/>
        </p:nvSpPr>
        <p:spPr>
          <a:xfrm>
            <a:off x="13658419" y="-1937054"/>
            <a:ext cx="184731" cy="262059"/>
          </a:xfrm>
          <a:prstGeom prst="rect">
            <a:avLst/>
          </a:prstGeom>
          <a:noFill/>
        </p:spPr>
        <p:txBody>
          <a:bodyPr wrap="none" rtlCol="0">
            <a:spAutoFit/>
          </a:bodyPr>
          <a:lstStyle/>
          <a:p>
            <a:endParaRPr lang="en-US" sz="1103" dirty="0"/>
          </a:p>
        </p:txBody>
      </p:sp>
      <p:sp>
        <p:nvSpPr>
          <p:cNvPr id="21" name="TextBox 20">
            <a:extLst>
              <a:ext uri="{FF2B5EF4-FFF2-40B4-BE49-F238E27FC236}">
                <a16:creationId xmlns:a16="http://schemas.microsoft.com/office/drawing/2014/main" id="{83460155-833D-5FC4-878C-F5A7E9238AA1}"/>
              </a:ext>
            </a:extLst>
          </p:cNvPr>
          <p:cNvSpPr txBox="1"/>
          <p:nvPr/>
        </p:nvSpPr>
        <p:spPr>
          <a:xfrm>
            <a:off x="-35201" y="41976304"/>
            <a:ext cx="30297790" cy="820866"/>
          </a:xfrm>
          <a:prstGeom prst="rect">
            <a:avLst/>
          </a:prstGeom>
          <a:solidFill>
            <a:srgbClr val="356FB7"/>
          </a:solidFill>
        </p:spPr>
        <p:txBody>
          <a:bodyPr wrap="square" rtlCol="0">
            <a:spAutoFit/>
          </a:bodyPr>
          <a:lstStyle/>
          <a:p>
            <a:pPr lvl="1">
              <a:lnSpc>
                <a:spcPct val="125000"/>
              </a:lnSpc>
            </a:pPr>
            <a:r>
              <a:rPr lang="en-US" sz="4200" dirty="0">
                <a:solidFill>
                  <a:schemeClr val="bg1"/>
                </a:solidFill>
                <a:latin typeface="Arial" panose="020B0604020202020204" pitchFamily="34" charset="0"/>
                <a:cs typeface="Arial" panose="020B0604020202020204" pitchFamily="34" charset="0"/>
              </a:rPr>
              <a:t>author contact: </a:t>
            </a:r>
            <a:r>
              <a:rPr lang="en-US" sz="4200" dirty="0" err="1">
                <a:solidFill>
                  <a:schemeClr val="bg1"/>
                </a:solidFill>
                <a:latin typeface="Arial" panose="020B0604020202020204" pitchFamily="34" charset="0"/>
                <a:cs typeface="Arial" panose="020B0604020202020204" pitchFamily="34" charset="0"/>
              </a:rPr>
              <a:t>nswartwood@hsph.harvard.edu</a:t>
            </a:r>
            <a:r>
              <a:rPr lang="en-US" sz="4200" dirty="0">
                <a:solidFill>
                  <a:schemeClr val="bg1"/>
                </a:solidFill>
                <a:latin typeface="Arial" panose="020B0604020202020204" pitchFamily="34" charset="0"/>
                <a:cs typeface="Arial" panose="020B0604020202020204" pitchFamily="34" charset="0"/>
              </a:rPr>
              <a:t>                   scoping review protocol: https://</a:t>
            </a:r>
            <a:r>
              <a:rPr lang="en-US" sz="4200" dirty="0" err="1">
                <a:solidFill>
                  <a:schemeClr val="bg1"/>
                </a:solidFill>
                <a:latin typeface="Arial" panose="020B0604020202020204" pitchFamily="34" charset="0"/>
                <a:cs typeface="Arial" panose="020B0604020202020204" pitchFamily="34" charset="0"/>
              </a:rPr>
              <a:t>doi.org</a:t>
            </a:r>
            <a:r>
              <a:rPr lang="en-US" sz="4200" dirty="0">
                <a:solidFill>
                  <a:schemeClr val="bg1"/>
                </a:solidFill>
                <a:latin typeface="Arial" panose="020B0604020202020204" pitchFamily="34" charset="0"/>
                <a:cs typeface="Arial" panose="020B0604020202020204" pitchFamily="34" charset="0"/>
              </a:rPr>
              <a:t>/10.17605/OSF.IO/3VTJW </a:t>
            </a:r>
          </a:p>
        </p:txBody>
      </p:sp>
      <p:pic>
        <p:nvPicPr>
          <p:cNvPr id="68" name="Picture 67" descr="A red background with white text&#10;&#10;Description automatically generated">
            <a:extLst>
              <a:ext uri="{FF2B5EF4-FFF2-40B4-BE49-F238E27FC236}">
                <a16:creationId xmlns:a16="http://schemas.microsoft.com/office/drawing/2014/main" id="{DDBC1819-CC42-AD2D-3200-2694A34091D3}"/>
              </a:ext>
            </a:extLst>
          </p:cNvPr>
          <p:cNvPicPr>
            <a:picLocks noChangeAspect="1"/>
          </p:cNvPicPr>
          <p:nvPr/>
        </p:nvPicPr>
        <p:blipFill rotWithShape="1">
          <a:blip r:embed="rId5"/>
          <a:srcRect t="29487" b="32139"/>
          <a:stretch/>
        </p:blipFill>
        <p:spPr>
          <a:xfrm>
            <a:off x="25050014" y="297741"/>
            <a:ext cx="4815661" cy="1841279"/>
          </a:xfrm>
          <a:prstGeom prst="rect">
            <a:avLst/>
          </a:prstGeom>
        </p:spPr>
      </p:pic>
      <p:pic>
        <p:nvPicPr>
          <p:cNvPr id="1026" name="Picture 2" descr="useR! 2024 conference logo - placeholder for your logo">
            <a:extLst>
              <a:ext uri="{FF2B5EF4-FFF2-40B4-BE49-F238E27FC236}">
                <a16:creationId xmlns:a16="http://schemas.microsoft.com/office/drawing/2014/main" id="{356A5114-0AD6-C1D9-C7E6-00F3C6B1B80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581" b="15197"/>
          <a:stretch/>
        </p:blipFill>
        <p:spPr bwMode="auto">
          <a:xfrm>
            <a:off x="19701544" y="297595"/>
            <a:ext cx="5080000" cy="199825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E6AD83BC-D737-4197-21E3-33F89A4BD900}"/>
              </a:ext>
            </a:extLst>
          </p:cNvPr>
          <p:cNvGrpSpPr/>
          <p:nvPr/>
        </p:nvGrpSpPr>
        <p:grpSpPr>
          <a:xfrm>
            <a:off x="-48170" y="6785389"/>
            <a:ext cx="14310696" cy="7098975"/>
            <a:chOff x="0" y="7955280"/>
            <a:chExt cx="14310696" cy="7098975"/>
          </a:xfrm>
        </p:grpSpPr>
        <p:sp>
          <p:nvSpPr>
            <p:cNvPr id="9" name="TextBox 8">
              <a:extLst>
                <a:ext uri="{FF2B5EF4-FFF2-40B4-BE49-F238E27FC236}">
                  <a16:creationId xmlns:a16="http://schemas.microsoft.com/office/drawing/2014/main" id="{5F495AED-0DB1-DE4F-E987-9328D1D6CD6D}"/>
                </a:ext>
              </a:extLst>
            </p:cNvPr>
            <p:cNvSpPr txBox="1"/>
            <p:nvPr/>
          </p:nvSpPr>
          <p:spPr>
            <a:xfrm>
              <a:off x="0" y="7956859"/>
              <a:ext cx="13716000" cy="1280160"/>
            </a:xfrm>
            <a:prstGeom prst="rect">
              <a:avLst/>
            </a:prstGeom>
            <a:solidFill>
              <a:srgbClr val="356FB7"/>
            </a:solidFill>
          </p:spPr>
          <p:txBody>
            <a:bodyPr wrap="square" rtlCol="0">
              <a:spAutoFit/>
            </a:bodyPr>
            <a:lstStyle/>
            <a:p>
              <a:pPr algn="ctr"/>
              <a:r>
                <a:rPr lang="en-US" sz="7500" b="1" dirty="0">
                  <a:solidFill>
                    <a:srgbClr val="ABE5E7"/>
                  </a:solidFill>
                  <a:latin typeface="Arial" panose="020B0604020202020204" pitchFamily="34" charset="0"/>
                  <a:cs typeface="Arial" panose="020B0604020202020204" pitchFamily="34" charset="0"/>
                </a:rPr>
                <a:t>BACKGROUND</a:t>
              </a:r>
            </a:p>
          </p:txBody>
        </p:sp>
        <p:sp>
          <p:nvSpPr>
            <p:cNvPr id="10" name="TextBox 9">
              <a:extLst>
                <a:ext uri="{FF2B5EF4-FFF2-40B4-BE49-F238E27FC236}">
                  <a16:creationId xmlns:a16="http://schemas.microsoft.com/office/drawing/2014/main" id="{FE995C36-6ACE-6EE0-3E91-82396CC3E3B3}"/>
                </a:ext>
              </a:extLst>
            </p:cNvPr>
            <p:cNvSpPr txBox="1"/>
            <p:nvPr/>
          </p:nvSpPr>
          <p:spPr>
            <a:xfrm>
              <a:off x="562019" y="9800316"/>
              <a:ext cx="13478057" cy="5253939"/>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Calibration approaches are commonly used in infectious disease modeling, but there has been little study to describe the current use of these techniques within the field. </a:t>
              </a:r>
            </a:p>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R is increasingly used by epidemiologists to model infectious disease dynamics. </a:t>
              </a:r>
              <a:endParaRPr lang="en-US" sz="4300" dirty="0">
                <a:solidFill>
                  <a:srgbClr val="263A8C"/>
                </a:solidFill>
                <a:latin typeface="Arial" panose="020B0604020202020204" pitchFamily="34" charset="0"/>
                <a:cs typeface="Arial" panose="020B0604020202020204" pitchFamily="34" charset="0"/>
              </a:endParaRPr>
            </a:p>
          </p:txBody>
        </p:sp>
        <p:sp>
          <p:nvSpPr>
            <p:cNvPr id="2" name="Oval 1">
              <a:extLst>
                <a:ext uri="{FF2B5EF4-FFF2-40B4-BE49-F238E27FC236}">
                  <a16:creationId xmlns:a16="http://schemas.microsoft.com/office/drawing/2014/main" id="{3D9CBA90-EDA5-F6CB-3F89-6E73B7CB58E2}"/>
                </a:ext>
              </a:extLst>
            </p:cNvPr>
            <p:cNvSpPr/>
            <p:nvPr/>
          </p:nvSpPr>
          <p:spPr>
            <a:xfrm>
              <a:off x="13030536" y="7955280"/>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7B05EB83-03DD-4DE0-1E84-7FCDB3E4F1E2}"/>
              </a:ext>
            </a:extLst>
          </p:cNvPr>
          <p:cNvGrpSpPr/>
          <p:nvPr/>
        </p:nvGrpSpPr>
        <p:grpSpPr>
          <a:xfrm>
            <a:off x="22834" y="14704495"/>
            <a:ext cx="14310696" cy="6148971"/>
            <a:chOff x="0" y="7955280"/>
            <a:chExt cx="14310696" cy="6148971"/>
          </a:xfrm>
        </p:grpSpPr>
        <p:sp>
          <p:nvSpPr>
            <p:cNvPr id="42" name="TextBox 41">
              <a:extLst>
                <a:ext uri="{FF2B5EF4-FFF2-40B4-BE49-F238E27FC236}">
                  <a16:creationId xmlns:a16="http://schemas.microsoft.com/office/drawing/2014/main" id="{158E1737-1CAC-AD4F-63A3-05AA796DE960}"/>
                </a:ext>
              </a:extLst>
            </p:cNvPr>
            <p:cNvSpPr txBox="1"/>
            <p:nvPr/>
          </p:nvSpPr>
          <p:spPr>
            <a:xfrm>
              <a:off x="0" y="7956859"/>
              <a:ext cx="13716000" cy="1280160"/>
            </a:xfrm>
            <a:prstGeom prst="rect">
              <a:avLst/>
            </a:prstGeom>
            <a:solidFill>
              <a:srgbClr val="356FB7"/>
            </a:solidFill>
          </p:spPr>
          <p:txBody>
            <a:bodyPr wrap="square" rtlCol="0">
              <a:spAutoFit/>
            </a:bodyPr>
            <a:lstStyle/>
            <a:p>
              <a:pPr algn="ctr"/>
              <a:r>
                <a:rPr lang="en-US" sz="7500" b="1" dirty="0">
                  <a:solidFill>
                    <a:srgbClr val="ABE5E7"/>
                  </a:solidFill>
                  <a:latin typeface="Arial" panose="020B0604020202020204" pitchFamily="34" charset="0"/>
                  <a:cs typeface="Arial" panose="020B0604020202020204" pitchFamily="34" charset="0"/>
                </a:rPr>
                <a:t>STUDY OBJECTIVE</a:t>
              </a:r>
            </a:p>
          </p:txBody>
        </p:sp>
        <p:sp>
          <p:nvSpPr>
            <p:cNvPr id="43" name="TextBox 42">
              <a:extLst>
                <a:ext uri="{FF2B5EF4-FFF2-40B4-BE49-F238E27FC236}">
                  <a16:creationId xmlns:a16="http://schemas.microsoft.com/office/drawing/2014/main" id="{96CBCC65-5A22-2267-596E-FDB8F1E6E498}"/>
                </a:ext>
              </a:extLst>
            </p:cNvPr>
            <p:cNvSpPr txBox="1"/>
            <p:nvPr/>
          </p:nvSpPr>
          <p:spPr>
            <a:xfrm>
              <a:off x="562020" y="9800316"/>
              <a:ext cx="13407052" cy="4303935"/>
            </a:xfrm>
            <a:prstGeom prst="rect">
              <a:avLst/>
            </a:prstGeom>
            <a:noFill/>
          </p:spPr>
          <p:txBody>
            <a:bodyPr wrap="square" rtlCol="0">
              <a:spAutoFit/>
            </a:bodyPr>
            <a:lstStyle/>
            <a:p>
              <a:pPr>
                <a:lnSpc>
                  <a:spcPct val="130000"/>
                </a:lnSpc>
                <a:spcBef>
                  <a:spcPts val="690"/>
                </a:spcBef>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To identify with which calibration strategies R is most commonly used and potential development areas in the available calibration packages within R. We also analyzed the data for any association with disease, model type, and or reducibility. </a:t>
              </a:r>
            </a:p>
          </p:txBody>
        </p:sp>
        <p:sp>
          <p:nvSpPr>
            <p:cNvPr id="45" name="Oval 44">
              <a:extLst>
                <a:ext uri="{FF2B5EF4-FFF2-40B4-BE49-F238E27FC236}">
                  <a16:creationId xmlns:a16="http://schemas.microsoft.com/office/drawing/2014/main" id="{850080A3-2BFC-12CE-EB88-D185F12FA115}"/>
                </a:ext>
              </a:extLst>
            </p:cNvPr>
            <p:cNvSpPr/>
            <p:nvPr/>
          </p:nvSpPr>
          <p:spPr>
            <a:xfrm>
              <a:off x="13030536" y="7955280"/>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Oval 53">
            <a:extLst>
              <a:ext uri="{FF2B5EF4-FFF2-40B4-BE49-F238E27FC236}">
                <a16:creationId xmlns:a16="http://schemas.microsoft.com/office/drawing/2014/main" id="{B084B0B6-4FB4-1C93-87EA-899B4DCC28FC}"/>
              </a:ext>
            </a:extLst>
          </p:cNvPr>
          <p:cNvSpPr/>
          <p:nvPr/>
        </p:nvSpPr>
        <p:spPr>
          <a:xfrm>
            <a:off x="862397" y="35541430"/>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B09BB94C-94E8-FC6A-3391-B9039B0CBC8F}"/>
              </a:ext>
            </a:extLst>
          </p:cNvPr>
          <p:cNvGrpSpPr/>
          <p:nvPr/>
        </p:nvGrpSpPr>
        <p:grpSpPr>
          <a:xfrm>
            <a:off x="22834" y="21841774"/>
            <a:ext cx="14310696" cy="13061268"/>
            <a:chOff x="22834" y="23085313"/>
            <a:chExt cx="14310696" cy="13061268"/>
          </a:xfrm>
        </p:grpSpPr>
        <p:grpSp>
          <p:nvGrpSpPr>
            <p:cNvPr id="46" name="Group 45">
              <a:extLst>
                <a:ext uri="{FF2B5EF4-FFF2-40B4-BE49-F238E27FC236}">
                  <a16:creationId xmlns:a16="http://schemas.microsoft.com/office/drawing/2014/main" id="{E7112722-2C97-62A5-4924-F16864385A42}"/>
                </a:ext>
              </a:extLst>
            </p:cNvPr>
            <p:cNvGrpSpPr/>
            <p:nvPr/>
          </p:nvGrpSpPr>
          <p:grpSpPr>
            <a:xfrm>
              <a:off x="22834" y="23085313"/>
              <a:ext cx="14310696" cy="2607116"/>
              <a:chOff x="0" y="7955280"/>
              <a:chExt cx="14310696" cy="2607116"/>
            </a:xfrm>
          </p:grpSpPr>
          <p:sp>
            <p:nvSpPr>
              <p:cNvPr id="47" name="TextBox 46">
                <a:extLst>
                  <a:ext uri="{FF2B5EF4-FFF2-40B4-BE49-F238E27FC236}">
                    <a16:creationId xmlns:a16="http://schemas.microsoft.com/office/drawing/2014/main" id="{93BDCAE5-6AB0-4103-AFC6-CBD4DB143C7D}"/>
                  </a:ext>
                </a:extLst>
              </p:cNvPr>
              <p:cNvSpPr txBox="1"/>
              <p:nvPr/>
            </p:nvSpPr>
            <p:spPr>
              <a:xfrm>
                <a:off x="0" y="7956859"/>
                <a:ext cx="13716000" cy="1280160"/>
              </a:xfrm>
              <a:prstGeom prst="rect">
                <a:avLst/>
              </a:prstGeom>
              <a:solidFill>
                <a:srgbClr val="356FB7"/>
              </a:solidFill>
            </p:spPr>
            <p:txBody>
              <a:bodyPr wrap="square" rtlCol="0">
                <a:spAutoFit/>
              </a:bodyPr>
              <a:lstStyle/>
              <a:p>
                <a:pPr algn="ctr"/>
                <a:r>
                  <a:rPr lang="en-US" sz="7500" b="1" dirty="0">
                    <a:solidFill>
                      <a:srgbClr val="ABE5E7"/>
                    </a:solidFill>
                    <a:latin typeface="Arial" panose="020B0604020202020204" pitchFamily="34" charset="0"/>
                    <a:cs typeface="Arial" panose="020B0604020202020204" pitchFamily="34" charset="0"/>
                  </a:rPr>
                  <a:t>METHODS</a:t>
                </a:r>
              </a:p>
            </p:txBody>
          </p:sp>
          <p:sp>
            <p:nvSpPr>
              <p:cNvPr id="49" name="TextBox 48">
                <a:extLst>
                  <a:ext uri="{FF2B5EF4-FFF2-40B4-BE49-F238E27FC236}">
                    <a16:creationId xmlns:a16="http://schemas.microsoft.com/office/drawing/2014/main" id="{2812AA4E-D30D-ABB1-CE2B-128862972BB4}"/>
                  </a:ext>
                </a:extLst>
              </p:cNvPr>
              <p:cNvSpPr txBox="1"/>
              <p:nvPr/>
            </p:nvSpPr>
            <p:spPr>
              <a:xfrm>
                <a:off x="562020" y="9559686"/>
                <a:ext cx="12468516" cy="1002710"/>
              </a:xfrm>
              <a:prstGeom prst="rect">
                <a:avLst/>
              </a:prstGeom>
              <a:noFill/>
            </p:spPr>
            <p:txBody>
              <a:bodyPr wrap="square" rtlCol="0">
                <a:spAutoFit/>
              </a:bodyPr>
              <a:lstStyle/>
              <a:p>
                <a:pPr>
                  <a:lnSpc>
                    <a:spcPct val="150000"/>
                  </a:lnSpc>
                  <a:spcBef>
                    <a:spcPts val="690"/>
                  </a:spcBef>
                </a:pPr>
                <a:endParaRPr lang="en-US" sz="4500" b="1" dirty="0">
                  <a:solidFill>
                    <a:srgbClr val="356FB7"/>
                  </a:solidFill>
                  <a:latin typeface="Arial" panose="020B0604020202020204" pitchFamily="34" charset="0"/>
                  <a:ea typeface="Aptos" panose="020B00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3FF7084-067A-D12B-0FB3-969C7EEC1E9A}"/>
                  </a:ext>
                </a:extLst>
              </p:cNvPr>
              <p:cNvSpPr/>
              <p:nvPr/>
            </p:nvSpPr>
            <p:spPr>
              <a:xfrm>
                <a:off x="13030536" y="7955280"/>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8E37B060-9918-FD31-9562-3D162FEC3EE0}"/>
                </a:ext>
              </a:extLst>
            </p:cNvPr>
            <p:cNvSpPr txBox="1"/>
            <p:nvPr/>
          </p:nvSpPr>
          <p:spPr>
            <a:xfrm>
              <a:off x="584854" y="24870994"/>
              <a:ext cx="13407052" cy="11275587"/>
            </a:xfrm>
            <a:prstGeom prst="rect">
              <a:avLst/>
            </a:prstGeom>
            <a:noFill/>
          </p:spPr>
          <p:txBody>
            <a:bodyPr wrap="square" rtlCol="0">
              <a:spAutoFit/>
            </a:bodyPr>
            <a:lstStyle/>
            <a:p>
              <a:pPr>
                <a:lnSpc>
                  <a:spcPct val="130000"/>
                </a:lnSpc>
                <a:spcBef>
                  <a:spcPts val="690"/>
                </a:spcBef>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We searched PubMed, Embase, Web of Science, Biosis, and Global Health databases to identify eligible studies which contain in their title or abstract keywords related to “dynamic transmission models”, “HIV”, “tuberculosis” or “malaria”. We included papers from 2018–2023. The full scoping review protocol is available on Open Science Framework (link below).</a:t>
              </a:r>
            </a:p>
            <a:p>
              <a:pPr>
                <a:lnSpc>
                  <a:spcPct val="130000"/>
                </a:lnSpc>
                <a:spcBef>
                  <a:spcPts val="690"/>
                </a:spcBef>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We collected data on model characteristics, calibration methodology, and programming code. We explored frequency of the use of R across model types, disease, and calibration strategies. In addition to the formal review, NAS noted which R packages were cited in manuscripts describing the extracted models. </a:t>
              </a:r>
              <a:endParaRPr lang="en-US" sz="4300" dirty="0">
                <a:solidFill>
                  <a:srgbClr val="263A8C"/>
                </a:solidFill>
                <a:effectLst/>
                <a:latin typeface="Arial" panose="020B0604020202020204" pitchFamily="34" charset="0"/>
                <a:ea typeface="Aptos" panose="020B0004020202020204" pitchFamily="34" charset="0"/>
                <a:cs typeface="Arial" panose="020B0604020202020204" pitchFamily="34" charset="0"/>
              </a:endParaRPr>
            </a:p>
          </p:txBody>
        </p:sp>
      </p:grpSp>
      <p:sp>
        <p:nvSpPr>
          <p:cNvPr id="62" name="TextBox 61">
            <a:extLst>
              <a:ext uri="{FF2B5EF4-FFF2-40B4-BE49-F238E27FC236}">
                <a16:creationId xmlns:a16="http://schemas.microsoft.com/office/drawing/2014/main" id="{27C6EA42-210A-91E4-CA57-EDDA8649754A}"/>
              </a:ext>
            </a:extLst>
          </p:cNvPr>
          <p:cNvSpPr txBox="1"/>
          <p:nvPr/>
        </p:nvSpPr>
        <p:spPr>
          <a:xfrm>
            <a:off x="0" y="914957"/>
            <a:ext cx="17657930" cy="3046988"/>
          </a:xfrm>
          <a:prstGeom prst="rect">
            <a:avLst/>
          </a:prstGeom>
          <a:solidFill>
            <a:srgbClr val="356FB7"/>
          </a:solidFill>
        </p:spPr>
        <p:txBody>
          <a:bodyPr wrap="square" rtlCol="0">
            <a:spAutoFit/>
          </a:bodyPr>
          <a:lstStyle/>
          <a:p>
            <a:pPr lvl="1"/>
            <a:r>
              <a:rPr lang="en-US" sz="9600" b="1" dirty="0">
                <a:solidFill>
                  <a:srgbClr val="ABE5E7"/>
                </a:solidFill>
                <a:latin typeface="Arial" panose="020B0604020202020204" pitchFamily="34" charset="0"/>
                <a:cs typeface="Arial" panose="020B0604020202020204" pitchFamily="34" charset="0"/>
              </a:rPr>
              <a:t>Use of R in the calibration of infectious disease models</a:t>
            </a:r>
          </a:p>
        </p:txBody>
      </p:sp>
      <p:grpSp>
        <p:nvGrpSpPr>
          <p:cNvPr id="67" name="Group 66">
            <a:extLst>
              <a:ext uri="{FF2B5EF4-FFF2-40B4-BE49-F238E27FC236}">
                <a16:creationId xmlns:a16="http://schemas.microsoft.com/office/drawing/2014/main" id="{8EABF527-2DE6-303A-9342-1EF8A321FDB4}"/>
              </a:ext>
            </a:extLst>
          </p:cNvPr>
          <p:cNvGrpSpPr/>
          <p:nvPr/>
        </p:nvGrpSpPr>
        <p:grpSpPr>
          <a:xfrm>
            <a:off x="15892227" y="6770263"/>
            <a:ext cx="14411624" cy="1281739"/>
            <a:chOff x="-695624" y="7955280"/>
            <a:chExt cx="14411624" cy="1281739"/>
          </a:xfrm>
        </p:grpSpPr>
        <p:sp>
          <p:nvSpPr>
            <p:cNvPr id="69" name="TextBox 68">
              <a:extLst>
                <a:ext uri="{FF2B5EF4-FFF2-40B4-BE49-F238E27FC236}">
                  <a16:creationId xmlns:a16="http://schemas.microsoft.com/office/drawing/2014/main" id="{CEDC5883-5837-9A4C-3D98-E0A9176245D6}"/>
                </a:ext>
              </a:extLst>
            </p:cNvPr>
            <p:cNvSpPr txBox="1"/>
            <p:nvPr/>
          </p:nvSpPr>
          <p:spPr>
            <a:xfrm>
              <a:off x="0" y="7956859"/>
              <a:ext cx="13716000" cy="1280160"/>
            </a:xfrm>
            <a:prstGeom prst="rect">
              <a:avLst/>
            </a:prstGeom>
            <a:solidFill>
              <a:srgbClr val="356FB7"/>
            </a:solidFill>
          </p:spPr>
          <p:txBody>
            <a:bodyPr wrap="square" rtlCol="0">
              <a:spAutoFit/>
            </a:bodyPr>
            <a:lstStyle/>
            <a:p>
              <a:pPr algn="ctr"/>
              <a:r>
                <a:rPr lang="en-US" sz="7500" b="1" dirty="0">
                  <a:solidFill>
                    <a:srgbClr val="ABE5E7"/>
                  </a:solidFill>
                  <a:latin typeface="Arial" panose="020B0604020202020204" pitchFamily="34" charset="0"/>
                  <a:cs typeface="Arial" panose="020B0604020202020204" pitchFamily="34" charset="0"/>
                </a:rPr>
                <a:t>RESULTS</a:t>
              </a:r>
            </a:p>
          </p:txBody>
        </p:sp>
        <p:sp>
          <p:nvSpPr>
            <p:cNvPr id="71" name="Oval 70">
              <a:extLst>
                <a:ext uri="{FF2B5EF4-FFF2-40B4-BE49-F238E27FC236}">
                  <a16:creationId xmlns:a16="http://schemas.microsoft.com/office/drawing/2014/main" id="{0B64EEEE-F879-08E3-0508-8A72E25C2025}"/>
                </a:ext>
              </a:extLst>
            </p:cNvPr>
            <p:cNvSpPr/>
            <p:nvPr/>
          </p:nvSpPr>
          <p:spPr>
            <a:xfrm>
              <a:off x="-695624" y="7955280"/>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61572AE-6587-FFDA-C218-5BBB50372378}"/>
              </a:ext>
            </a:extLst>
          </p:cNvPr>
          <p:cNvGrpSpPr/>
          <p:nvPr/>
        </p:nvGrpSpPr>
        <p:grpSpPr>
          <a:xfrm>
            <a:off x="584854" y="35537521"/>
            <a:ext cx="29115472" cy="6266702"/>
            <a:chOff x="584854" y="34846277"/>
            <a:chExt cx="29115472" cy="6266702"/>
          </a:xfrm>
        </p:grpSpPr>
        <p:sp>
          <p:nvSpPr>
            <p:cNvPr id="52" name="TextBox 51">
              <a:extLst>
                <a:ext uri="{FF2B5EF4-FFF2-40B4-BE49-F238E27FC236}">
                  <a16:creationId xmlns:a16="http://schemas.microsoft.com/office/drawing/2014/main" id="{82C66931-07D0-83C9-5F7F-FE0F6564C486}"/>
                </a:ext>
              </a:extLst>
            </p:cNvPr>
            <p:cNvSpPr txBox="1"/>
            <p:nvPr/>
          </p:nvSpPr>
          <p:spPr>
            <a:xfrm>
              <a:off x="1510748" y="34846277"/>
              <a:ext cx="27153704" cy="1280160"/>
            </a:xfrm>
            <a:prstGeom prst="rect">
              <a:avLst/>
            </a:prstGeom>
            <a:solidFill>
              <a:srgbClr val="356FB7"/>
            </a:solidFill>
          </p:spPr>
          <p:txBody>
            <a:bodyPr wrap="square" rtlCol="0">
              <a:spAutoFit/>
            </a:bodyPr>
            <a:lstStyle/>
            <a:p>
              <a:pPr algn="ctr"/>
              <a:r>
                <a:rPr lang="en-US" sz="7500" b="1" dirty="0">
                  <a:solidFill>
                    <a:srgbClr val="ABE5E7"/>
                  </a:solidFill>
                  <a:latin typeface="Arial" panose="020B0604020202020204" pitchFamily="34" charset="0"/>
                  <a:cs typeface="Arial" panose="020B0604020202020204" pitchFamily="34" charset="0"/>
                </a:rPr>
                <a:t>DISCUSSION</a:t>
              </a:r>
            </a:p>
          </p:txBody>
        </p:sp>
        <p:sp>
          <p:nvSpPr>
            <p:cNvPr id="53" name="TextBox 52">
              <a:extLst>
                <a:ext uri="{FF2B5EF4-FFF2-40B4-BE49-F238E27FC236}">
                  <a16:creationId xmlns:a16="http://schemas.microsoft.com/office/drawing/2014/main" id="{A3432226-C5D9-F07D-004D-9FE1D0BF7E56}"/>
                </a:ext>
              </a:extLst>
            </p:cNvPr>
            <p:cNvSpPr txBox="1"/>
            <p:nvPr/>
          </p:nvSpPr>
          <p:spPr>
            <a:xfrm>
              <a:off x="584854" y="36593665"/>
              <a:ext cx="13407053" cy="4519314"/>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R was the most common language reported by identified modeling studies.</a:t>
              </a:r>
            </a:p>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cs typeface="Arial" panose="020B0604020202020204" pitchFamily="34" charset="0"/>
                </a:rPr>
                <a:t>R has supported a wide variety of calibration methods for infectious disease models.</a:t>
              </a:r>
              <a:endParaRPr lang="en-US" sz="4500" dirty="0">
                <a:solidFill>
                  <a:srgbClr val="263A8C"/>
                </a:solidFill>
                <a:latin typeface="Arial" panose="020B0604020202020204" pitchFamily="34" charset="0"/>
                <a:ea typeface="Aptos" panose="020B0004020202020204" pitchFamily="34" charset="0"/>
                <a:cs typeface="Arial" panose="020B0604020202020204" pitchFamily="34" charset="0"/>
              </a:endParaRPr>
            </a:p>
            <a:p>
              <a:pPr marL="685800" indent="-685800">
                <a:lnSpc>
                  <a:spcPct val="130000"/>
                </a:lnSpc>
                <a:spcBef>
                  <a:spcPts val="690"/>
                </a:spcBef>
                <a:buFont typeface="System Font Regular"/>
                <a:buChar char="➜"/>
              </a:pPr>
              <a:endParaRPr lang="en-US" sz="4500" dirty="0">
                <a:solidFill>
                  <a:srgbClr val="263A8C"/>
                </a:solidFill>
                <a:latin typeface="Arial" panose="020B0604020202020204" pitchFamily="34" charset="0"/>
                <a:ea typeface="Aptos" panose="020B00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A9D28B77-FDE9-3AF5-EFF1-AF95E5D3A8A7}"/>
                </a:ext>
              </a:extLst>
            </p:cNvPr>
            <p:cNvSpPr txBox="1"/>
            <p:nvPr/>
          </p:nvSpPr>
          <p:spPr>
            <a:xfrm>
              <a:off x="15607810" y="36539381"/>
              <a:ext cx="14092516" cy="4393703"/>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R was used more frequently for compartmental models versus individual-based models. </a:t>
              </a:r>
            </a:p>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cs typeface="Arial" panose="020B0604020202020204" pitchFamily="34" charset="0"/>
                </a:rPr>
                <a:t>Future development could focus on streamlining incorporation of packages that increase computational efficiency to facilitate individual based modeling.</a:t>
              </a:r>
              <a:endParaRPr lang="en-US" sz="4300" i="1" dirty="0">
                <a:solidFill>
                  <a:srgbClr val="263A8C"/>
                </a:solidFill>
                <a:latin typeface="Arial" panose="020B0604020202020204" pitchFamily="34" charset="0"/>
                <a:ea typeface="Aptos" panose="020B00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1848ACA8-93A7-2B4F-C9A3-1B258D9BFE47}"/>
                </a:ext>
              </a:extLst>
            </p:cNvPr>
            <p:cNvSpPr/>
            <p:nvPr/>
          </p:nvSpPr>
          <p:spPr>
            <a:xfrm>
              <a:off x="28009126" y="34850794"/>
              <a:ext cx="1280160" cy="1280160"/>
            </a:xfrm>
            <a:prstGeom prst="ellipse">
              <a:avLst/>
            </a:prstGeom>
            <a:solidFill>
              <a:srgbClr val="356F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085FC1FA-AEA0-0804-46C2-D30ACC157EBD}"/>
              </a:ext>
            </a:extLst>
          </p:cNvPr>
          <p:cNvSpPr txBox="1"/>
          <p:nvPr/>
        </p:nvSpPr>
        <p:spPr>
          <a:xfrm>
            <a:off x="15692438" y="8434002"/>
            <a:ext cx="14478037" cy="3533468"/>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Of the 423 extracted models, 240 manuscripts named a programming language; 110 reported use of R. </a:t>
            </a:r>
          </a:p>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R was used across diseases 54 HIV models, 34 TB models; and 25 Malaria models.</a:t>
            </a:r>
          </a:p>
        </p:txBody>
      </p:sp>
      <p:sp>
        <p:nvSpPr>
          <p:cNvPr id="97" name="TextBox 96">
            <a:extLst>
              <a:ext uri="{FF2B5EF4-FFF2-40B4-BE49-F238E27FC236}">
                <a16:creationId xmlns:a16="http://schemas.microsoft.com/office/drawing/2014/main" id="{E88F823A-FBFD-24DB-42C0-B7AF7EC1AA53}"/>
              </a:ext>
            </a:extLst>
          </p:cNvPr>
          <p:cNvSpPr txBox="1"/>
          <p:nvPr/>
        </p:nvSpPr>
        <p:spPr>
          <a:xfrm>
            <a:off x="15726905" y="22538476"/>
            <a:ext cx="14478037" cy="1723229"/>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R and C++ were used together in 9 compartmental and 11 individual-based models. </a:t>
            </a:r>
          </a:p>
        </p:txBody>
      </p:sp>
      <p:sp>
        <p:nvSpPr>
          <p:cNvPr id="99" name="TextBox 98">
            <a:extLst>
              <a:ext uri="{FF2B5EF4-FFF2-40B4-BE49-F238E27FC236}">
                <a16:creationId xmlns:a16="http://schemas.microsoft.com/office/drawing/2014/main" id="{F8364E4E-79BD-A05F-12A6-225BC18BD6B3}"/>
              </a:ext>
            </a:extLst>
          </p:cNvPr>
          <p:cNvSpPr txBox="1"/>
          <p:nvPr/>
        </p:nvSpPr>
        <p:spPr>
          <a:xfrm>
            <a:off x="15553051" y="33730198"/>
            <a:ext cx="14478037" cy="2673232"/>
          </a:xfrm>
          <a:prstGeom prst="rect">
            <a:avLst/>
          </a:prstGeom>
          <a:noFill/>
        </p:spPr>
        <p:txBody>
          <a:bodyPr wrap="square" rtlCol="0">
            <a:spAutoFit/>
          </a:bodyPr>
          <a:lstStyle/>
          <a:p>
            <a:pPr marL="685800" indent="-685800">
              <a:lnSpc>
                <a:spcPct val="130000"/>
              </a:lnSpc>
              <a:spcBef>
                <a:spcPts val="690"/>
              </a:spcBef>
              <a:buFont typeface="System Font Regular"/>
              <a:buChar char="➜"/>
            </a:pP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Commonly cited R packages were </a:t>
            </a:r>
            <a:r>
              <a:rPr lang="en-US" sz="4300" i="1" dirty="0" err="1">
                <a:solidFill>
                  <a:srgbClr val="263A8C"/>
                </a:solidFill>
                <a:latin typeface="Arial" panose="020B0604020202020204" pitchFamily="34" charset="0"/>
                <a:ea typeface="Aptos" panose="020B0004020202020204" pitchFamily="34" charset="0"/>
                <a:cs typeface="Arial" panose="020B0604020202020204" pitchFamily="34" charset="0"/>
              </a:rPr>
              <a:t>EasyABC</a:t>
            </a:r>
            <a:r>
              <a:rPr lang="en-US" sz="4300" i="1" dirty="0">
                <a:solidFill>
                  <a:srgbClr val="263A8C"/>
                </a:solidFill>
                <a:latin typeface="Arial" panose="020B0604020202020204" pitchFamily="34" charset="0"/>
                <a:ea typeface="Aptos" panose="020B0004020202020204" pitchFamily="34" charset="0"/>
                <a:cs typeface="Arial" panose="020B0604020202020204" pitchFamily="34" charset="0"/>
              </a:rPr>
              <a:t>, </a:t>
            </a:r>
            <a:r>
              <a:rPr lang="en-US" sz="4300" i="1" dirty="0" err="1">
                <a:solidFill>
                  <a:srgbClr val="263A8C"/>
                </a:solidFill>
                <a:latin typeface="Arial" panose="020B0604020202020204" pitchFamily="34" charset="0"/>
                <a:ea typeface="Aptos" panose="020B0004020202020204" pitchFamily="34" charset="0"/>
                <a:cs typeface="Arial" panose="020B0604020202020204" pitchFamily="34" charset="0"/>
              </a:rPr>
              <a:t>hmer</a:t>
            </a:r>
            <a:r>
              <a:rPr lang="en-US" sz="4300" i="1" dirty="0">
                <a:solidFill>
                  <a:srgbClr val="263A8C"/>
                </a:solidFill>
                <a:latin typeface="Arial" panose="020B0604020202020204" pitchFamily="34" charset="0"/>
                <a:ea typeface="Aptos" panose="020B0004020202020204" pitchFamily="34" charset="0"/>
                <a:cs typeface="Arial" panose="020B0604020202020204" pitchFamily="34" charset="0"/>
              </a:rPr>
              <a:t>, IMIS, </a:t>
            </a: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and </a:t>
            </a:r>
            <a:r>
              <a:rPr lang="en-US" sz="4300" i="1" dirty="0" err="1">
                <a:solidFill>
                  <a:srgbClr val="263A8C"/>
                </a:solidFill>
                <a:latin typeface="Arial" panose="020B0604020202020204" pitchFamily="34" charset="0"/>
                <a:ea typeface="Aptos" panose="020B0004020202020204" pitchFamily="34" charset="0"/>
                <a:cs typeface="Arial" panose="020B0604020202020204" pitchFamily="34" charset="0"/>
              </a:rPr>
              <a:t>Rcpp</a:t>
            </a:r>
            <a:r>
              <a:rPr lang="en-US" sz="4300" dirty="0">
                <a:solidFill>
                  <a:srgbClr val="263A8C"/>
                </a:solidFill>
                <a:latin typeface="Arial" panose="020B0604020202020204" pitchFamily="34" charset="0"/>
                <a:ea typeface="Aptos" panose="020B0004020202020204" pitchFamily="34" charset="0"/>
                <a:cs typeface="Arial" panose="020B0604020202020204" pitchFamily="34" charset="0"/>
              </a:rPr>
              <a:t>. </a:t>
            </a:r>
          </a:p>
          <a:p>
            <a:pPr>
              <a:lnSpc>
                <a:spcPct val="130000"/>
              </a:lnSpc>
              <a:spcBef>
                <a:spcPts val="690"/>
              </a:spcBef>
            </a:pPr>
            <a:endParaRPr lang="en-US" sz="4300" dirty="0">
              <a:solidFill>
                <a:srgbClr val="263A8C"/>
              </a:solidFill>
              <a:latin typeface="Arial" panose="020B0604020202020204" pitchFamily="34" charset="0"/>
              <a:ea typeface="Aptos" panose="020B0004020202020204" pitchFamily="34" charset="0"/>
              <a:cs typeface="Arial" panose="020B0604020202020204" pitchFamily="34" charset="0"/>
            </a:endParaRPr>
          </a:p>
        </p:txBody>
      </p:sp>
      <p:pic>
        <p:nvPicPr>
          <p:cNvPr id="103" name="Picture 102">
            <a:extLst>
              <a:ext uri="{FF2B5EF4-FFF2-40B4-BE49-F238E27FC236}">
                <a16:creationId xmlns:a16="http://schemas.microsoft.com/office/drawing/2014/main" id="{E87ECFEA-389A-906D-612C-B9F0032151FF}"/>
              </a:ext>
            </a:extLst>
          </p:cNvPr>
          <p:cNvPicPr>
            <a:picLocks noChangeAspect="1"/>
          </p:cNvPicPr>
          <p:nvPr/>
        </p:nvPicPr>
        <p:blipFill>
          <a:blip r:embed="rId7"/>
          <a:stretch>
            <a:fillRect/>
          </a:stretch>
        </p:blipFill>
        <p:spPr>
          <a:xfrm>
            <a:off x="22989781" y="12119833"/>
            <a:ext cx="7223760" cy="10520039"/>
          </a:xfrm>
          <a:prstGeom prst="rect">
            <a:avLst/>
          </a:prstGeom>
        </p:spPr>
      </p:pic>
      <p:pic>
        <p:nvPicPr>
          <p:cNvPr id="104" name="Picture 103">
            <a:extLst>
              <a:ext uri="{FF2B5EF4-FFF2-40B4-BE49-F238E27FC236}">
                <a16:creationId xmlns:a16="http://schemas.microsoft.com/office/drawing/2014/main" id="{CBE48FBB-54ED-A455-A900-D47B4A0589F3}"/>
              </a:ext>
            </a:extLst>
          </p:cNvPr>
          <p:cNvPicPr>
            <a:picLocks noChangeAspect="1"/>
          </p:cNvPicPr>
          <p:nvPr/>
        </p:nvPicPr>
        <p:blipFill>
          <a:blip r:embed="rId8"/>
          <a:stretch>
            <a:fillRect/>
          </a:stretch>
        </p:blipFill>
        <p:spPr>
          <a:xfrm>
            <a:off x="15395902" y="12110199"/>
            <a:ext cx="7315200" cy="10653204"/>
          </a:xfrm>
          <a:prstGeom prst="rect">
            <a:avLst/>
          </a:prstGeom>
        </p:spPr>
      </p:pic>
    </p:spTree>
    <p:extLst>
      <p:ext uri="{BB962C8B-B14F-4D97-AF65-F5344CB8AC3E}">
        <p14:creationId xmlns:p14="http://schemas.microsoft.com/office/powerpoint/2010/main" val="137101676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46613</TotalTime>
  <Words>551</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System Font Regular</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Swartwood, Nicole Anne</dc:creator>
  <cp:lastModifiedBy>Swartwood, Nicole Anne</cp:lastModifiedBy>
  <cp:revision>287</cp:revision>
  <cp:lastPrinted>2019-04-16T19:02:39Z</cp:lastPrinted>
  <dcterms:created xsi:type="dcterms:W3CDTF">2019-03-18T19:46:42Z</dcterms:created>
  <dcterms:modified xsi:type="dcterms:W3CDTF">2024-07-08T21:42:05Z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2023-02-15T21:40:56Z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3a04fa0c-ebd5-4147-8153-117db8297c87</vt:lpwstr>
  </property>
  <property fmtid="{D5CDD505-2E9C-101B-9397-08002B2CF9AE}" pid="8" name="MSIP_Label_7b94a7b8-f06c-4dfe-bdcc-9b548fd58c31_ContentBits">
    <vt:lpwstr>0</vt:lpwstr>
  </property>
</Properties>
</file>