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8" r:id="rId2"/>
    <p:sldId id="267" r:id="rId3"/>
    <p:sldId id="260" r:id="rId4"/>
    <p:sldId id="259" r:id="rId5"/>
    <p:sldId id="269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C6379-9405-436A-8E6A-706ED62B96C1}" type="datetimeFigureOut">
              <a:rPr lang="en-US" smtClean="0"/>
              <a:pPr/>
              <a:t>2/11/2017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40663-0E16-4B72-8551-EBFCB93D9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40663-0E16-4B72-8551-EBFCB93D95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40663-0E16-4B72-8551-EBFCB93D95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40663-0E16-4B72-8551-EBFCB93D95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9/15/2015</a:t>
            </a:r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1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13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9/15/2015</a:t>
            </a:r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1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t="81009" r="10238" b="7958"/>
          <a:stretch/>
        </p:blipFill>
        <p:spPr>
          <a:xfrm>
            <a:off x="581192" y="5993489"/>
            <a:ext cx="2321034" cy="4842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46533" y="5927037"/>
            <a:ext cx="11298933" cy="14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844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9/15/2015</a:t>
            </a:r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9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t="81009" r="10238" b="7958"/>
          <a:stretch/>
        </p:blipFill>
        <p:spPr>
          <a:xfrm>
            <a:off x="581192" y="5993489"/>
            <a:ext cx="2321034" cy="4842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46533" y="5927037"/>
            <a:ext cx="11298933" cy="14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85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t="81009" r="10238" b="7958"/>
          <a:stretch/>
        </p:blipFill>
        <p:spPr>
          <a:xfrm>
            <a:off x="581192" y="5993489"/>
            <a:ext cx="2321034" cy="484201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446533" y="5927037"/>
            <a:ext cx="11298933" cy="14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583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t="81009" r="10238" b="7958"/>
          <a:stretch/>
        </p:blipFill>
        <p:spPr>
          <a:xfrm>
            <a:off x="581192" y="5993489"/>
            <a:ext cx="2321034" cy="4842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46533" y="5927037"/>
            <a:ext cx="11298933" cy="14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3690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8" t="81009" r="10238" b="7958"/>
          <a:stretch/>
        </p:blipFill>
        <p:spPr>
          <a:xfrm>
            <a:off x="581192" y="5993489"/>
            <a:ext cx="2321034" cy="484201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446533" y="5927037"/>
            <a:ext cx="11298933" cy="144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6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t>9/15/2015</a:t>
            </a:r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>
                <a:solidFill>
                  <a:srgbClr val="4D1434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4D1434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3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903163"/>
                </a:solidFill>
              </a:rPr>
              <a:pPr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8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srgbClr val="903163"/>
                </a:solidFill>
              </a:rPr>
              <a:t>9/15/2015</a:t>
            </a:r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200"/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>
                <a:solidFill>
                  <a:srgbClr val="903163"/>
                </a:solidFill>
              </a:rPr>
              <a:pPr defTabSz="457200"/>
              <a:t>‹#›</a:t>
            </a:fld>
            <a:endParaRPr lang="en-US" dirty="0">
              <a:solidFill>
                <a:srgbClr val="90316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446533" y="5886093"/>
            <a:ext cx="11298933" cy="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082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0779" y="1020430"/>
            <a:ext cx="7408566" cy="1475013"/>
          </a:xfrm>
        </p:spPr>
        <p:txBody>
          <a:bodyPr>
            <a:normAutofit/>
          </a:bodyPr>
          <a:lstStyle/>
          <a:p>
            <a:r>
              <a:rPr lang="mk-MK" sz="4000" b="1" dirty="0" smtClean="0"/>
              <a:t>Развој на динамична </a:t>
            </a:r>
            <a:br>
              <a:rPr lang="mk-MK" sz="4000" b="1" dirty="0" smtClean="0"/>
            </a:br>
            <a:r>
              <a:rPr lang="mk-MK" sz="4000" b="1" dirty="0" smtClean="0"/>
              <a:t>              веб страна</a:t>
            </a:r>
            <a:endParaRPr lang="en-US" sz="4000" b="1" dirty="0">
              <a:latin typeface="Corbel" panose="020B0503020204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0879" y="3209667"/>
            <a:ext cx="6778976" cy="184697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$semester =</a:t>
            </a:r>
            <a:r>
              <a:rPr lang="ru-RU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‘</a:t>
            </a:r>
            <a:r>
              <a:rPr lang="ru-RU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летен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’;</a:t>
            </a:r>
            <a:endParaRPr lang="ru-RU" sz="2000" dirty="0" smtClean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ucebna_godina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=</a:t>
            </a:r>
            <a:r>
              <a:rPr lang="ru-RU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‘</a:t>
            </a:r>
            <a:r>
              <a:rPr lang="ru-RU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2016 / 2017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’;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000" b="1" dirty="0" err="1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profesor</a:t>
            </a:r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‘</a:t>
            </a:r>
            <a:r>
              <a:rPr lang="ru-RU" sz="2000" dirty="0">
                <a:solidFill>
                  <a:schemeClr val="bg1"/>
                </a:solidFill>
                <a:cs typeface="Arial" panose="020B0604020202020204" pitchFamily="34" charset="0"/>
              </a:rPr>
              <a:t>Горјан илиевски</a:t>
            </a:r>
            <a:r>
              <a:rPr lang="en-US" sz="2000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’;</a:t>
            </a:r>
            <a:endParaRPr lang="ru-RU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$mail 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‘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</a:rPr>
              <a:t>gorjan.Ilievski@semos.com.mk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’;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000" b="1" dirty="0" err="1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broj</a:t>
            </a:r>
            <a:r>
              <a:rPr lang="en-US" sz="2000" b="1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‘071 / 516 - 397’;</a:t>
            </a:r>
            <a:endParaRPr lang="ru-RU" sz="2000" dirty="0">
              <a:solidFill>
                <a:schemeClr val="bg1"/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55" y="4795509"/>
            <a:ext cx="3213479" cy="792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9" t="21568" r="17373" b="42746"/>
          <a:stretch/>
        </p:blipFill>
        <p:spPr>
          <a:xfrm>
            <a:off x="9060140" y="857817"/>
            <a:ext cx="2413508" cy="180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sz="3600" dirty="0" smtClean="0"/>
              <a:t>пРЕТСТАВУВАЊЕ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47" y="1996895"/>
            <a:ext cx="11637363" cy="36783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past_education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Дипл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. ел. инж. по Информатика и Компјутерско 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инжинерство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’;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current_education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‘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M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агистерски 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студии по Компјутерски мрежи и 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Е-технологии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’;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current_job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‘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Software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Engineer 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во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I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T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gma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semos_activity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= array (‘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Предавач 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во Оддел за крајни 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корисници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 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Предавач на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 Академија за Веб дизајн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’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)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  <a:cs typeface="Arial" panose="020B0604020202020204" pitchFamily="34" charset="0"/>
              </a:rPr>
              <a:t>;</a:t>
            </a:r>
            <a:endParaRPr lang="mk-MK" sz="2400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5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Основни Информации за предметот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0781352" cy="3543210"/>
          </a:xfrm>
        </p:spPr>
        <p:txBody>
          <a:bodyPr anchor="t">
            <a:no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kategorija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Практичен предмет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’;</a:t>
            </a:r>
            <a:endParaRPr lang="mk-MK" sz="2400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vremetraenje_predmet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=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едносеместрален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;</a:t>
            </a:r>
            <a:endParaRPr lang="mk-MK" sz="2400" dirty="0" smtClean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broj_na_casovi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array ('40' =&gt; array( '10' =&gt; 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теорија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30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=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&gt; 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пракса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))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;</a:t>
            </a:r>
            <a:endParaRPr lang="mk-MK" sz="2400" dirty="0" smtClean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dinamika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=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1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/2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блок (2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/4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часа) во неделата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’;</a:t>
            </a:r>
            <a:endParaRPr lang="mk-MK" sz="2400" dirty="0" smtClean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potrebni_predznaenja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= array (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Имплементација на веб дизајнот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Серверски веб технологии со бази на </a:t>
            </a:r>
            <a:r>
              <a:rPr lang="mk-MK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податоци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’);</a:t>
            </a:r>
            <a:endParaRPr lang="mk-MK" sz="2400" b="1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0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Наставни содржини (</a:t>
            </a:r>
            <a:r>
              <a:rPr lang="mk-MK" dirty="0"/>
              <a:t>1</a:t>
            </a:r>
            <a:r>
              <a:rPr lang="mk-MK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81192" y="1861985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$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nastavni_pottocki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_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1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= array(</a:t>
            </a:r>
          </a:p>
          <a:p>
            <a:pPr marL="324000" lvl="1" indent="0"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‘Инсталација и конфигурација на серверска околина’,</a:t>
            </a:r>
          </a:p>
          <a:p>
            <a:pPr marL="324000" lvl="1" indent="0"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‘Дизајн на релациона база на податоци според проектна спецификација’,</a:t>
            </a:r>
          </a:p>
          <a:p>
            <a:pPr marL="324000" lvl="1" indent="0"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‘Адаптација на претходно изработени HTML шаблони’,</a:t>
            </a:r>
          </a:p>
          <a:p>
            <a:pPr marL="324000" lvl="1" indent="0"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‘Поставување на проектна програмска структура’,</a:t>
            </a:r>
          </a:p>
          <a:p>
            <a:pPr marL="324000" lvl="1" indent="0"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‘Изработка на систем за регистрација и најава на корисници’,</a:t>
            </a:r>
          </a:p>
          <a:p>
            <a:pPr marL="324000" lvl="1" indent="0"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‘Менаџирање на кориснички привилегии и дозволи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’);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976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Наставни содржини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1192" y="2170485"/>
            <a:ext cx="10391608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80"/>
              </a:spcBef>
              <a:spcAft>
                <a:spcPts val="600"/>
              </a:spcAft>
            </a:pPr>
            <a:r>
              <a:rPr lang="ru-RU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$nastavni_pottocki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_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2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= array(</a:t>
            </a:r>
          </a:p>
          <a:p>
            <a:pPr marL="324000" lvl="1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‘Имплемантација на основни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CRUD (Create-Read-Update-Delete)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структури’,</a:t>
            </a:r>
          </a:p>
          <a:p>
            <a:pPr marL="324000" lvl="1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‘Изработка на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CMS (Content Management System)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модул-содржини’,</a:t>
            </a:r>
          </a:p>
          <a:p>
            <a:pPr marL="324000" lvl="1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‘Прикачување и заштита на документи’,</a:t>
            </a:r>
          </a:p>
          <a:p>
            <a:pPr marL="324000" lvl="1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‘Приказ на динамични податоци на страна на крајниот корисник’,</a:t>
            </a:r>
          </a:p>
          <a:p>
            <a:pPr marL="324000" lvl="1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‘Оптимизација на проектот’,</a:t>
            </a:r>
          </a:p>
          <a:p>
            <a:pPr marL="324000" lvl="1" indent="0">
              <a:spcBef>
                <a:spcPts val="48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‘Тестирање на 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проектот’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=&gt; array (‘</a:t>
            </a:r>
            <a:r>
              <a:rPr lang="mk-MK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Функционалност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’, ‘</a:t>
            </a:r>
            <a:r>
              <a:rPr lang="mk-MK" sz="20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Безбедност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’)</a:t>
            </a:r>
            <a:r>
              <a:rPr lang="ru-RU" sz="2000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);</a:t>
            </a:r>
            <a:endParaRPr lang="ru-RU" sz="2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142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Очекувани компетенции и резултати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1192" y="2113612"/>
            <a:ext cx="1022671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kompetencii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array(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инсталира и конфигурира серверска околина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разви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е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бази на податоци за проект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програмирање на динамична веб страна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врши поврзување на веб страната со базите на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 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податоци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 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развие веб страна со вклучена безбедност и оптимизација на истата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</a:t>
            </a:r>
            <a:endParaRPr lang="mk-MK" sz="2400" b="1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управува со кориснички привилегии и дозволи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’,</a:t>
            </a:r>
          </a:p>
          <a:p>
            <a:pPr lvl="1">
              <a:spcAft>
                <a:spcPts val="600"/>
              </a:spcAft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‘</a:t>
            </a:r>
            <a:r>
              <a:rPr lang="mk-MK" sz="2400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тестира веб страна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’);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accent2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вреднување на </a:t>
            </a:r>
            <a:r>
              <a:rPr lang="mk-MK" dirty="0" smtClean="0"/>
              <a:t>постигнувањата </a:t>
            </a:r>
            <a:r>
              <a:rPr lang="mk-MK" dirty="0"/>
              <a:t>на студентот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02900" y="2369564"/>
            <a:ext cx="9895145" cy="30868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</a:rPr>
              <a:t>$glavni_vrednosti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 = array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‘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Редовност на настава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’,</a:t>
            </a:r>
            <a:endParaRPr lang="ru-RU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24000" lvl="1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'Активност на час',</a:t>
            </a:r>
          </a:p>
          <a:p>
            <a:pPr marL="324000" lvl="1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'Работни задачи' = array ('Исполнителност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',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dirty="0" smtClean="0">
                <a:solidFill>
                  <a:schemeClr val="accent2">
                    <a:lumMod val="75000"/>
                  </a:schemeClr>
                </a:solidFill>
              </a:rPr>
              <a:t>'Точност</a:t>
            </a: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'),</a:t>
            </a:r>
          </a:p>
          <a:p>
            <a:pPr marL="324000" lvl="1" indent="0">
              <a:buNone/>
            </a:pPr>
            <a:r>
              <a:rPr lang="ru-RU" sz="2400" dirty="0">
                <a:solidFill>
                  <a:schemeClr val="accent2">
                    <a:lumMod val="75000"/>
                  </a:schemeClr>
                </a:solidFill>
              </a:rPr>
              <a:t>'Финална динамична веб страна');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3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Основна </a:t>
            </a:r>
            <a:r>
              <a:rPr lang="mk-MK" dirty="0" smtClean="0"/>
              <a:t>литература</a:t>
            </a:r>
            <a:r>
              <a:rPr lang="en-US" dirty="0" smtClean="0"/>
              <a:t> </a:t>
            </a:r>
            <a:r>
              <a:rPr lang="mk-MK" dirty="0" smtClean="0"/>
              <a:t>и софтвер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1192" y="2211289"/>
            <a:ext cx="108413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orbel" panose="020B0503020204020204" pitchFamily="34" charset="0"/>
              </a:rPr>
              <a:t>$</a:t>
            </a:r>
            <a:r>
              <a:rPr lang="en-US" sz="2400" b="1" dirty="0" err="1">
                <a:latin typeface="Corbel" panose="020B0503020204020204" pitchFamily="34" charset="0"/>
              </a:rPr>
              <a:t>main_book</a:t>
            </a:r>
            <a:r>
              <a:rPr lang="en-US" sz="2400" b="1" dirty="0">
                <a:latin typeface="Corbel" panose="020B0503020204020204" pitchFamily="34" charset="0"/>
              </a:rPr>
              <a:t> = </a:t>
            </a:r>
            <a:r>
              <a:rPr lang="en-US" sz="2400" dirty="0">
                <a:latin typeface="Corbel" panose="020B0503020204020204" pitchFamily="34" charset="0"/>
              </a:rPr>
              <a:t>‘Beginning PHP 5.3 by Matt Doyle.pdf’;</a:t>
            </a:r>
            <a:endParaRPr lang="mk-MK" sz="2400" dirty="0">
              <a:latin typeface="Corbel" panose="020B0503020204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Corbel" panose="020B0503020204020204" pitchFamily="34" charset="0"/>
              </a:rPr>
              <a:t>$</a:t>
            </a:r>
            <a:r>
              <a:rPr lang="en-US" sz="2400" b="1" dirty="0" err="1" smtClean="0">
                <a:latin typeface="Corbel" panose="020B0503020204020204" pitchFamily="34" charset="0"/>
              </a:rPr>
              <a:t>url</a:t>
            </a:r>
            <a:r>
              <a:rPr lang="en-US" sz="2400" b="1" dirty="0" err="1">
                <a:latin typeface="Corbel" panose="020B0503020204020204" pitchFamily="34" charset="0"/>
              </a:rPr>
              <a:t>s</a:t>
            </a:r>
            <a:r>
              <a:rPr lang="en-US" sz="2400" b="1" dirty="0" smtClean="0"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= </a:t>
            </a:r>
            <a:r>
              <a:rPr lang="en-US" sz="2400" dirty="0" smtClean="0">
                <a:latin typeface="Corbel" panose="020B0503020204020204" pitchFamily="34" charset="0"/>
              </a:rPr>
              <a:t>array(‘http</a:t>
            </a:r>
            <a:r>
              <a:rPr lang="en-US" sz="2400" dirty="0">
                <a:latin typeface="Corbel" panose="020B0503020204020204" pitchFamily="34" charset="0"/>
              </a:rPr>
              <a:t>://www.w3schools.com/</a:t>
            </a:r>
            <a:r>
              <a:rPr lang="en-US" sz="2400" dirty="0" err="1">
                <a:latin typeface="Corbel" panose="020B0503020204020204" pitchFamily="34" charset="0"/>
              </a:rPr>
              <a:t>php</a:t>
            </a:r>
            <a:r>
              <a:rPr lang="en-US" sz="2400" dirty="0" smtClean="0">
                <a:latin typeface="Corbel" panose="020B0503020204020204" pitchFamily="34" charset="0"/>
              </a:rPr>
              <a:t>/’,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panose="020B0503020204020204" pitchFamily="34" charset="0"/>
              </a:rPr>
              <a:t>	              ‘http://www.php.net</a:t>
            </a:r>
            <a:r>
              <a:rPr lang="en-US" sz="2400" dirty="0" smtClean="0">
                <a:latin typeface="Corbel" panose="020B0503020204020204" pitchFamily="34" charset="0"/>
              </a:rPr>
              <a:t>/’,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panose="020B0503020204020204" pitchFamily="34" charset="0"/>
              </a:rPr>
              <a:t>	              ‘http://stackoverflow.com</a:t>
            </a:r>
            <a:r>
              <a:rPr lang="en-US" sz="2400" dirty="0" smtClean="0">
                <a:latin typeface="Corbel" panose="020B0503020204020204" pitchFamily="34" charset="0"/>
              </a:rPr>
              <a:t>/’);</a:t>
            </a:r>
            <a:endParaRPr lang="mk-MK" sz="2400" dirty="0">
              <a:latin typeface="Corbel" panose="020B0503020204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Corbel" panose="020B0503020204020204" pitchFamily="34" charset="0"/>
              </a:rPr>
              <a:t>$software </a:t>
            </a:r>
            <a:r>
              <a:rPr lang="en-US" sz="2400" dirty="0" smtClean="0">
                <a:latin typeface="Corbel" panose="020B0503020204020204" pitchFamily="34" charset="0"/>
              </a:rPr>
              <a:t>= array(‘XAMPP/WAMP’,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panose="020B0503020204020204" pitchFamily="34" charset="0"/>
              </a:rPr>
              <a:t>	</a:t>
            </a:r>
            <a:r>
              <a:rPr lang="en-US" sz="2400" dirty="0" smtClean="0">
                <a:latin typeface="Corbel" panose="020B0503020204020204" pitchFamily="34" charset="0"/>
              </a:rPr>
              <a:t>                        ‘MySQL Workbench’,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panose="020B0503020204020204" pitchFamily="34" charset="0"/>
              </a:rPr>
              <a:t>	</a:t>
            </a:r>
            <a:r>
              <a:rPr lang="en-US" sz="2400" dirty="0" smtClean="0">
                <a:latin typeface="Corbel" panose="020B0503020204020204" pitchFamily="34" charset="0"/>
              </a:rPr>
              <a:t>                        ‘Notepad++/Sublime’);</a:t>
            </a:r>
            <a:endParaRPr lang="mk-MK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6341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647</TotalTime>
  <Words>427</Words>
  <Application>Microsoft Office PowerPoint</Application>
  <PresentationFormat>Widescreen</PresentationFormat>
  <Paragraphs>60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Wingdings 2</vt:lpstr>
      <vt:lpstr>Dividend</vt:lpstr>
      <vt:lpstr>Развој на динамична                веб страна</vt:lpstr>
      <vt:lpstr>пРЕТСТАВУВАЊЕ</vt:lpstr>
      <vt:lpstr>Основни Информации за предметот</vt:lpstr>
      <vt:lpstr>Наставни содржини (1)</vt:lpstr>
      <vt:lpstr>Наставни содржини (2)</vt:lpstr>
      <vt:lpstr>Очекувани компетенции и резултати </vt:lpstr>
      <vt:lpstr>вреднување на постигнувањата на студентот</vt:lpstr>
      <vt:lpstr>Основна литература и софтвер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</dc:title>
  <dc:creator>Angelina Kanchevska</dc:creator>
  <cp:lastModifiedBy>Gorjan Ilievski</cp:lastModifiedBy>
  <cp:revision>78</cp:revision>
  <dcterms:created xsi:type="dcterms:W3CDTF">2015-09-10T13:57:05Z</dcterms:created>
  <dcterms:modified xsi:type="dcterms:W3CDTF">2017-02-11T11:46:53Z</dcterms:modified>
</cp:coreProperties>
</file>