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matic SC" panose="020B0604020202020204" charset="-79"/>
      <p:regular r:id="rId17"/>
      <p:bold r:id="rId18"/>
    </p:embeddedFont>
    <p:embeddedFont>
      <p:font typeface="Calibri" panose="020F0502020204030204" pitchFamily="34" charset="0"/>
      <p:regular r:id="rId19"/>
      <p:bold r:id="rId20"/>
      <p:italic r:id="rId21"/>
      <p:boldItalic r:id="rId22"/>
    </p:embeddedFont>
    <p:embeddedFont>
      <p:font typeface="Economica" panose="020B0604020202020204" charset="0"/>
      <p:regular r:id="rId23"/>
      <p:bold r:id="rId24"/>
      <p:italic r:id="rId25"/>
      <p:boldItalic r:id="rId26"/>
    </p:embeddedFont>
    <p:embeddedFont>
      <p:font typeface="Source Code Pr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qUDP8trnWn02p+N+l53tf+l7w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277425-7ED3-4FC5-80B4-76155B90B8B1}">
  <a:tblStyle styleId="{01277425-7ED3-4FC5-80B4-76155B90B8B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7"/>
          </a:solidFill>
        </a:fill>
      </a:tcStyle>
    </a:wholeTbl>
    <a:band1H>
      <a:tcTxStyle b="off" i="off"/>
      <a:tcStyle>
        <a:tcBdr/>
        <a:fill>
          <a:solidFill>
            <a:srgbClr val="CBCBCB"/>
          </a:solidFill>
        </a:fill>
      </a:tcStyle>
    </a:band1H>
    <a:band2H>
      <a:tcTxStyle b="off" i="off"/>
      <a:tcStyle>
        <a:tcBdr/>
      </a:tcStyle>
    </a:band2H>
    <a:band1V>
      <a:tcTxStyle b="off" i="off"/>
      <a:tcStyle>
        <a:tcBdr/>
        <a:fill>
          <a:solidFill>
            <a:srgbClr val="CBCBC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99553ec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799553ecba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9553ec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99553ec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5"/>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2" name="Google Shape;12;p15"/>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1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6" name="Google Shape;16;p16"/>
          <p:cNvSpPr txBox="1">
            <a:spLocks noGrp="1"/>
          </p:cNvSpPr>
          <p:nvPr>
            <p:ph type="body" idx="1"/>
          </p:nvPr>
        </p:nvSpPr>
        <p:spPr>
          <a:xfrm>
            <a:off x="311700" y="1228675"/>
            <a:ext cx="3999900" cy="334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16"/>
          <p:cNvSpPr txBox="1">
            <a:spLocks noGrp="1"/>
          </p:cNvSpPr>
          <p:nvPr>
            <p:ph type="body" idx="2"/>
          </p:nvPr>
        </p:nvSpPr>
        <p:spPr>
          <a:xfrm>
            <a:off x="4832400" y="1228675"/>
            <a:ext cx="3999900" cy="334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1" name="Google Shape;2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304800" y="309350"/>
            <a:ext cx="8537700" cy="74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a:endParaRPr/>
          </a:p>
        </p:txBody>
      </p:sp>
      <p:sp>
        <p:nvSpPr>
          <p:cNvPr id="27" name="Google Shape;27;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21"/>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 name="Google Shape;34;p21"/>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5" name="Google Shape;35;p2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36" name="Google Shape;36;p21"/>
          <p:cNvSpPr txBox="1">
            <a:spLocks noGrp="1"/>
          </p:cNvSpPr>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7" name="Google Shape;37;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160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160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160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160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160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160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160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38" name="Google Shape;3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22"/>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1" name="Google Shape;4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23"/>
          <p:cNvSpPr txBox="1">
            <a:spLocks noGrp="1"/>
          </p:cNvSpPr>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4" name="Google Shape;44;p23"/>
          <p:cNvSpPr txBox="1">
            <a:spLocks noGrp="1"/>
          </p:cNvSpPr>
          <p:nvPr>
            <p:ph type="body" idx="1"/>
          </p:nvPr>
        </p:nvSpPr>
        <p:spPr>
          <a:xfrm>
            <a:off x="311700" y="33046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5" name="Google Shape;4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endParaRPr/>
          </a:p>
        </p:txBody>
      </p:sp>
      <p:sp>
        <p:nvSpPr>
          <p:cNvPr id="7" name="Google Shape;7;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slow" p14:dur="4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www.cuatrovientos.org/proyecto-stop-co2-memoria/" TargetMode="External"/><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www.cuatrovientos.org/proyecto-stop-co2-memori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pie.es/formacion-profesional/convocatoria.html#KA20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htl-wolfsberg.at/htl/index.php/de/" TargetMode="External"/><Relationship Id="rId3" Type="http://schemas.openxmlformats.org/officeDocument/2006/relationships/image" Target="../media/image10.png"/><Relationship Id="rId7" Type="http://schemas.openxmlformats.org/officeDocument/2006/relationships/image" Target="../media/image12.jpg"/><Relationship Id="rId12"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stenum.com/?lang=en" TargetMode="External"/><Relationship Id="rId11" Type="http://schemas.openxmlformats.org/officeDocument/2006/relationships/hyperlink" Target="http://www.tfobz.it" TargetMode="External"/><Relationship Id="rId5" Type="http://schemas.openxmlformats.org/officeDocument/2006/relationships/image" Target="../media/image11.png"/><Relationship Id="rId10" Type="http://schemas.openxmlformats.org/officeDocument/2006/relationships/image" Target="../media/image3.png"/><Relationship Id="rId4" Type="http://schemas.openxmlformats.org/officeDocument/2006/relationships/hyperlink" Target="https://www.cenifer.com/" TargetMode="Externa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a:spLocks noGrp="1"/>
          </p:cNvSpPr>
          <p:nvPr>
            <p:ph type="ctrTitle"/>
          </p:nvPr>
        </p:nvSpPr>
        <p:spPr>
          <a:xfrm>
            <a:off x="3509125" y="883400"/>
            <a:ext cx="3881700" cy="1410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0"/>
              <a:buNone/>
            </a:pPr>
            <a:r>
              <a:rPr lang="es-ES" sz="9300">
                <a:solidFill>
                  <a:srgbClr val="52C3D6"/>
                </a:solidFill>
              </a:rPr>
              <a:t>STOP CO</a:t>
            </a:r>
            <a:r>
              <a:rPr lang="es-ES" sz="9300" baseline="-25000">
                <a:solidFill>
                  <a:srgbClr val="52C3D6"/>
                </a:solidFill>
              </a:rPr>
              <a:t>2</a:t>
            </a:r>
            <a:endParaRPr sz="9300">
              <a:latin typeface="Economica"/>
              <a:ea typeface="Economica"/>
              <a:cs typeface="Economica"/>
              <a:sym typeface="Economica"/>
            </a:endParaRPr>
          </a:p>
        </p:txBody>
      </p:sp>
      <p:sp>
        <p:nvSpPr>
          <p:cNvPr id="51" name="Google Shape;51;p1"/>
          <p:cNvSpPr txBox="1">
            <a:spLocks noGrp="1"/>
          </p:cNvSpPr>
          <p:nvPr>
            <p:ph type="subTitle" idx="1"/>
          </p:nvPr>
        </p:nvSpPr>
        <p:spPr>
          <a:xfrm>
            <a:off x="311699" y="3834642"/>
            <a:ext cx="8520600" cy="86002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s-ES"/>
              <a:t>Desarrollo de competencias de sostenibilidad en Cuatrovientos</a:t>
            </a:r>
            <a:endParaRPr/>
          </a:p>
        </p:txBody>
      </p:sp>
      <p:pic>
        <p:nvPicPr>
          <p:cNvPr id="52" name="Google Shape;52;p1"/>
          <p:cNvPicPr preferRelativeResize="0"/>
          <p:nvPr/>
        </p:nvPicPr>
        <p:blipFill rotWithShape="1">
          <a:blip r:embed="rId3">
            <a:alphaModFix/>
          </a:blip>
          <a:srcRect/>
          <a:stretch/>
        </p:blipFill>
        <p:spPr>
          <a:xfrm>
            <a:off x="835808" y="79119"/>
            <a:ext cx="1862788" cy="1862788"/>
          </a:xfrm>
          <a:prstGeom prst="rect">
            <a:avLst/>
          </a:prstGeom>
          <a:noFill/>
          <a:ln>
            <a:noFill/>
          </a:ln>
        </p:spPr>
      </p:pic>
      <p:pic>
        <p:nvPicPr>
          <p:cNvPr id="53" name="Google Shape;53;p1"/>
          <p:cNvPicPr preferRelativeResize="0"/>
          <p:nvPr/>
        </p:nvPicPr>
        <p:blipFill rotWithShape="1">
          <a:blip r:embed="rId4">
            <a:alphaModFix/>
          </a:blip>
          <a:srcRect/>
          <a:stretch/>
        </p:blipFill>
        <p:spPr>
          <a:xfrm>
            <a:off x="439940" y="2003433"/>
            <a:ext cx="2654523" cy="1769682"/>
          </a:xfrm>
          <a:prstGeom prst="rect">
            <a:avLst/>
          </a:prstGeom>
          <a:noFill/>
          <a:ln>
            <a:noFill/>
          </a:ln>
        </p:spPr>
      </p:pic>
      <p:pic>
        <p:nvPicPr>
          <p:cNvPr id="54" name="Google Shape;54;p1"/>
          <p:cNvPicPr preferRelativeResize="0"/>
          <p:nvPr/>
        </p:nvPicPr>
        <p:blipFill rotWithShape="1">
          <a:blip r:embed="rId5">
            <a:alphaModFix/>
          </a:blip>
          <a:srcRect/>
          <a:stretch/>
        </p:blipFill>
        <p:spPr>
          <a:xfrm>
            <a:off x="5905103" y="273528"/>
            <a:ext cx="2016150" cy="373775"/>
          </a:xfrm>
          <a:prstGeom prst="rect">
            <a:avLst/>
          </a:prstGeom>
          <a:noFill/>
          <a:ln>
            <a:noFill/>
          </a:ln>
        </p:spPr>
      </p:pic>
      <p:pic>
        <p:nvPicPr>
          <p:cNvPr id="55" name="Google Shape;55;p1"/>
          <p:cNvPicPr preferRelativeResize="0"/>
          <p:nvPr/>
        </p:nvPicPr>
        <p:blipFill rotWithShape="1">
          <a:blip r:embed="rId6">
            <a:alphaModFix/>
          </a:blip>
          <a:srcRect/>
          <a:stretch/>
        </p:blipFill>
        <p:spPr>
          <a:xfrm>
            <a:off x="4436178" y="214373"/>
            <a:ext cx="663000" cy="492075"/>
          </a:xfrm>
          <a:prstGeom prst="rect">
            <a:avLst/>
          </a:prstGeom>
          <a:noFill/>
          <a:ln>
            <a:noFill/>
          </a:ln>
        </p:spPr>
      </p:pic>
      <p:sp>
        <p:nvSpPr>
          <p:cNvPr id="56" name="Google Shape;56;p1"/>
          <p:cNvSpPr txBox="1"/>
          <p:nvPr/>
        </p:nvSpPr>
        <p:spPr>
          <a:xfrm>
            <a:off x="4071550" y="2386625"/>
            <a:ext cx="2764500" cy="600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rgbClr val="000000"/>
              </a:buClr>
              <a:buSzPts val="1400"/>
              <a:buFont typeface="Arial"/>
              <a:buNone/>
            </a:pPr>
            <a:r>
              <a:rPr lang="es-ES" sz="2700" b="1">
                <a:solidFill>
                  <a:srgbClr val="E06666"/>
                </a:solidFill>
                <a:highlight>
                  <a:schemeClr val="lt1"/>
                </a:highlight>
                <a:latin typeface="Economica"/>
                <a:ea typeface="Economica"/>
                <a:cs typeface="Economica"/>
                <a:sym typeface="Economica"/>
              </a:rPr>
              <a:t>CF Train in VET</a:t>
            </a:r>
            <a:endParaRPr sz="1900">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799553ecba_0_25"/>
          <p:cNvSpPr txBox="1">
            <a:spLocks noGrp="1"/>
          </p:cNvSpPr>
          <p:nvPr>
            <p:ph type="title"/>
          </p:nvPr>
        </p:nvSpPr>
        <p:spPr>
          <a:xfrm>
            <a:off x="311700" y="106763"/>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DESARROLLO </a:t>
            </a:r>
            <a:endParaRPr/>
          </a:p>
        </p:txBody>
      </p:sp>
      <p:sp>
        <p:nvSpPr>
          <p:cNvPr id="142" name="Google Shape;142;g799553ecba_0_25"/>
          <p:cNvSpPr txBox="1">
            <a:spLocks noGrp="1"/>
          </p:cNvSpPr>
          <p:nvPr>
            <p:ph type="body" idx="1"/>
          </p:nvPr>
        </p:nvSpPr>
        <p:spPr>
          <a:xfrm>
            <a:off x="311700" y="599250"/>
            <a:ext cx="8520600" cy="39450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None/>
            </a:pPr>
            <a:endParaRPr sz="1200" b="1"/>
          </a:p>
          <a:p>
            <a:pPr marL="457200" marR="0" lvl="0" indent="0" algn="l" rtl="0">
              <a:lnSpc>
                <a:spcPct val="115000"/>
              </a:lnSpc>
              <a:spcBef>
                <a:spcPts val="0"/>
              </a:spcBef>
              <a:spcAft>
                <a:spcPts val="0"/>
              </a:spcAft>
              <a:buNone/>
            </a:pPr>
            <a:endParaRPr sz="1200" b="1"/>
          </a:p>
          <a:p>
            <a:pPr marL="0" lvl="0" indent="0" algn="l" rtl="0">
              <a:spcBef>
                <a:spcPts val="0"/>
              </a:spcBef>
              <a:spcAft>
                <a:spcPts val="0"/>
              </a:spcAft>
              <a:buNone/>
            </a:pPr>
            <a:r>
              <a:rPr lang="es-ES" sz="1100">
                <a:solidFill>
                  <a:srgbClr val="222222"/>
                </a:solidFill>
                <a:highlight>
                  <a:srgbClr val="FFFFFF"/>
                </a:highlight>
                <a:latin typeface="Calibri"/>
                <a:ea typeface="Calibri"/>
                <a:cs typeface="Calibri"/>
                <a:sym typeface="Calibri"/>
              </a:rPr>
              <a:t>7. Para analizar la situación del Centro se cuenta con la participación del alumnado que en una jornada de trabajo:</a:t>
            </a:r>
            <a:endParaRPr sz="1100">
              <a:solidFill>
                <a:srgbClr val="222222"/>
              </a:solidFill>
              <a:highlight>
                <a:srgbClr val="FFFFFF"/>
              </a:highlight>
              <a:latin typeface="Calibri"/>
              <a:ea typeface="Calibri"/>
              <a:cs typeface="Calibri"/>
              <a:sym typeface="Calibri"/>
            </a:endParaRPr>
          </a:p>
          <a:p>
            <a:pPr marL="0" lvl="0" indent="0" algn="l" rtl="0">
              <a:spcBef>
                <a:spcPts val="0"/>
              </a:spcBef>
              <a:spcAft>
                <a:spcPts val="0"/>
              </a:spcAft>
              <a:buNone/>
            </a:pPr>
            <a:endParaRPr sz="1100">
              <a:solidFill>
                <a:srgbClr val="222222"/>
              </a:solidFill>
              <a:highlight>
                <a:srgbClr val="FFFFFF"/>
              </a:highlight>
              <a:latin typeface="Calibri"/>
              <a:ea typeface="Calibri"/>
              <a:cs typeface="Calibri"/>
              <a:sym typeface="Calibri"/>
            </a:endParaRPr>
          </a:p>
          <a:p>
            <a:pPr marL="457200" lvl="0" indent="-298450" algn="l" rtl="0">
              <a:spcBef>
                <a:spcPts val="0"/>
              </a:spcBef>
              <a:spcAft>
                <a:spcPts val="0"/>
              </a:spcAft>
              <a:buClr>
                <a:srgbClr val="222222"/>
              </a:buClr>
              <a:buSzPts val="1100"/>
              <a:buFont typeface="Calibri"/>
              <a:buChar char="●"/>
            </a:pPr>
            <a:r>
              <a:rPr lang="es-ES" sz="1100">
                <a:solidFill>
                  <a:srgbClr val="222222"/>
                </a:solidFill>
                <a:highlight>
                  <a:srgbClr val="FFFFFF"/>
                </a:highlight>
                <a:latin typeface="Calibri"/>
                <a:ea typeface="Calibri"/>
                <a:cs typeface="Calibri"/>
                <a:sym typeface="Calibri"/>
              </a:rPr>
              <a:t>Miden la huella de Carbono del Centro.</a:t>
            </a:r>
            <a:endParaRPr sz="1100">
              <a:solidFill>
                <a:srgbClr val="222222"/>
              </a:solidFill>
              <a:highlight>
                <a:srgbClr val="FFFFFF"/>
              </a:highlight>
              <a:latin typeface="Calibri"/>
              <a:ea typeface="Calibri"/>
              <a:cs typeface="Calibri"/>
              <a:sym typeface="Calibri"/>
            </a:endParaRPr>
          </a:p>
          <a:p>
            <a:pPr marL="457200" lvl="0" indent="-298450" algn="l" rtl="0">
              <a:spcBef>
                <a:spcPts val="0"/>
              </a:spcBef>
              <a:spcAft>
                <a:spcPts val="0"/>
              </a:spcAft>
              <a:buClr>
                <a:srgbClr val="222222"/>
              </a:buClr>
              <a:buSzPts val="1100"/>
              <a:buFont typeface="Calibri"/>
              <a:buChar char="●"/>
            </a:pPr>
            <a:r>
              <a:rPr lang="es-ES" sz="1100">
                <a:solidFill>
                  <a:srgbClr val="222222"/>
                </a:solidFill>
                <a:highlight>
                  <a:srgbClr val="FFFFFF"/>
                </a:highlight>
                <a:latin typeface="Calibri"/>
                <a:ea typeface="Calibri"/>
                <a:cs typeface="Calibri"/>
                <a:sym typeface="Calibri"/>
              </a:rPr>
              <a:t>Proponen posibles acciones para reducir y compensar las emisiones</a:t>
            </a:r>
            <a:endParaRPr sz="1100">
              <a:solidFill>
                <a:srgbClr val="222222"/>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1100">
              <a:solidFill>
                <a:srgbClr val="222222"/>
              </a:solidFill>
              <a:highlight>
                <a:srgbClr val="FFFFFF"/>
              </a:highlight>
              <a:latin typeface="Calibri"/>
              <a:ea typeface="Calibri"/>
              <a:cs typeface="Calibri"/>
              <a:sym typeface="Calibri"/>
            </a:endParaRPr>
          </a:p>
          <a:p>
            <a:pPr marL="0" lvl="0" indent="0" algn="l" rtl="0">
              <a:spcBef>
                <a:spcPts val="0"/>
              </a:spcBef>
              <a:spcAft>
                <a:spcPts val="0"/>
              </a:spcAft>
              <a:buNone/>
            </a:pPr>
            <a:r>
              <a:rPr lang="es-ES" sz="1100">
                <a:solidFill>
                  <a:srgbClr val="222222"/>
                </a:solidFill>
                <a:highlight>
                  <a:srgbClr val="FFFFFF"/>
                </a:highlight>
                <a:latin typeface="Calibri"/>
                <a:ea typeface="Calibri"/>
                <a:cs typeface="Calibri"/>
                <a:sym typeface="Calibri"/>
              </a:rPr>
              <a:t>8. Como producto de esa jornada y con la colaboración del equipo coordinador, Dirección y nuestro asesor medioambiental se establece:</a:t>
            </a:r>
            <a:endParaRPr sz="1100">
              <a:solidFill>
                <a:srgbClr val="222222"/>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a:solidFill>
                  <a:srgbClr val="222222"/>
                </a:solidFill>
                <a:highlight>
                  <a:srgbClr val="FFFFFF"/>
                </a:highlight>
                <a:latin typeface="Calibri"/>
                <a:ea typeface="Calibri"/>
                <a:cs typeface="Calibri"/>
                <a:sym typeface="Calibri"/>
              </a:rPr>
              <a:t>Una Declaración Medioambiental de Cuatrovientos</a:t>
            </a:r>
            <a:endParaRPr sz="1100">
              <a:solidFill>
                <a:srgbClr val="222222"/>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a:solidFill>
                  <a:srgbClr val="222222"/>
                </a:solidFill>
                <a:highlight>
                  <a:srgbClr val="FFFFFF"/>
                </a:highlight>
                <a:latin typeface="Calibri"/>
                <a:ea typeface="Calibri"/>
                <a:cs typeface="Calibri"/>
                <a:sym typeface="Calibri"/>
              </a:rPr>
              <a:t>Un informe sobre la huella de carbono y su certificación MEC.</a:t>
            </a:r>
            <a:endParaRPr sz="1100">
              <a:solidFill>
                <a:srgbClr val="222222"/>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a:solidFill>
                  <a:srgbClr val="222222"/>
                </a:solidFill>
                <a:highlight>
                  <a:srgbClr val="FFFFFF"/>
                </a:highlight>
                <a:latin typeface="Calibri"/>
                <a:ea typeface="Calibri"/>
                <a:cs typeface="Calibri"/>
                <a:sym typeface="Calibri"/>
              </a:rPr>
              <a:t>Un plan de reducción y compensación de emisiones.</a:t>
            </a:r>
            <a:endParaRPr sz="1100">
              <a:solidFill>
                <a:srgbClr val="222222"/>
              </a:solidFill>
              <a:highlight>
                <a:srgbClr val="FFFFFF"/>
              </a:highlight>
              <a:latin typeface="Calibri"/>
              <a:ea typeface="Calibri"/>
              <a:cs typeface="Calibri"/>
              <a:sym typeface="Calibri"/>
            </a:endParaRPr>
          </a:p>
          <a:p>
            <a:pPr marL="457200" lvl="0" indent="0" algn="l" rtl="0">
              <a:spcBef>
                <a:spcPts val="0"/>
              </a:spcBef>
              <a:spcAft>
                <a:spcPts val="0"/>
              </a:spcAft>
              <a:buNone/>
            </a:pPr>
            <a:r>
              <a:rPr lang="es-ES" sz="1100">
                <a:solidFill>
                  <a:srgbClr val="222222"/>
                </a:solidFill>
                <a:highlight>
                  <a:srgbClr val="FFFFFF"/>
                </a:highlight>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http://www.cuatrovientos.org/proyecto-stop-co2-memoria/</a:t>
            </a:r>
            <a:endParaRPr/>
          </a:p>
          <a:p>
            <a:pPr marL="457200" marR="0" lvl="0" indent="0" algn="l" rtl="0">
              <a:lnSpc>
                <a:spcPct val="115000"/>
              </a:lnSpc>
              <a:spcBef>
                <a:spcPts val="0"/>
              </a:spcBef>
              <a:spcAft>
                <a:spcPts val="0"/>
              </a:spcAft>
              <a:buNone/>
            </a:pPr>
            <a:endParaRPr sz="1200" b="1"/>
          </a:p>
        </p:txBody>
      </p:sp>
      <p:pic>
        <p:nvPicPr>
          <p:cNvPr id="143" name="Google Shape;143;g799553ecba_0_25"/>
          <p:cNvPicPr preferRelativeResize="0"/>
          <p:nvPr/>
        </p:nvPicPr>
        <p:blipFill rotWithShape="1">
          <a:blip r:embed="rId4">
            <a:alphaModFix/>
          </a:blip>
          <a:srcRect/>
          <a:stretch/>
        </p:blipFill>
        <p:spPr>
          <a:xfrm>
            <a:off x="5663200" y="1277650"/>
            <a:ext cx="744025" cy="744025"/>
          </a:xfrm>
          <a:prstGeom prst="rect">
            <a:avLst/>
          </a:prstGeom>
          <a:noFill/>
          <a:ln>
            <a:noFill/>
          </a:ln>
        </p:spPr>
      </p:pic>
      <p:pic>
        <p:nvPicPr>
          <p:cNvPr id="144" name="Google Shape;144;g799553ecba_0_25"/>
          <p:cNvPicPr preferRelativeResize="0"/>
          <p:nvPr/>
        </p:nvPicPr>
        <p:blipFill rotWithShape="1">
          <a:blip r:embed="rId5">
            <a:alphaModFix/>
          </a:blip>
          <a:srcRect/>
          <a:stretch/>
        </p:blipFill>
        <p:spPr>
          <a:xfrm>
            <a:off x="6951423" y="2787452"/>
            <a:ext cx="1343604" cy="1028700"/>
          </a:xfrm>
          <a:prstGeom prst="rect">
            <a:avLst/>
          </a:prstGeom>
          <a:noFill/>
          <a:ln>
            <a:noFill/>
          </a:ln>
        </p:spPr>
      </p:pic>
      <p:pic>
        <p:nvPicPr>
          <p:cNvPr id="145" name="Google Shape;145;g799553ecba_0_25"/>
          <p:cNvPicPr preferRelativeResize="0"/>
          <p:nvPr/>
        </p:nvPicPr>
        <p:blipFill rotWithShape="1">
          <a:blip r:embed="rId6">
            <a:alphaModFix/>
          </a:blip>
          <a:srcRect/>
          <a:stretch/>
        </p:blipFill>
        <p:spPr>
          <a:xfrm>
            <a:off x="5119275" y="3083523"/>
            <a:ext cx="1003650" cy="600472"/>
          </a:xfrm>
          <a:prstGeom prst="rect">
            <a:avLst/>
          </a:prstGeom>
          <a:noFill/>
          <a:ln>
            <a:noFill/>
          </a:ln>
        </p:spPr>
      </p:pic>
      <p:pic>
        <p:nvPicPr>
          <p:cNvPr id="146" name="Google Shape;146;g799553ecba_0_25"/>
          <p:cNvPicPr preferRelativeResize="0"/>
          <p:nvPr/>
        </p:nvPicPr>
        <p:blipFill rotWithShape="1">
          <a:blip r:embed="rId7">
            <a:alphaModFix/>
          </a:blip>
          <a:srcRect/>
          <a:stretch/>
        </p:blipFill>
        <p:spPr>
          <a:xfrm>
            <a:off x="6553803" y="223953"/>
            <a:ext cx="2016150" cy="37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311700" y="13300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DESARROLLO</a:t>
            </a:r>
            <a:endParaRPr/>
          </a:p>
        </p:txBody>
      </p:sp>
      <p:sp>
        <p:nvSpPr>
          <p:cNvPr id="152" name="Google Shape;152;p10"/>
          <p:cNvSpPr txBox="1">
            <a:spLocks noGrp="1"/>
          </p:cNvSpPr>
          <p:nvPr>
            <p:ph type="body" idx="1"/>
          </p:nvPr>
        </p:nvSpPr>
        <p:spPr>
          <a:xfrm>
            <a:off x="311700" y="802350"/>
            <a:ext cx="8520600" cy="37011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None/>
            </a:pPr>
            <a:r>
              <a:rPr lang="es-ES" sz="1200" b="1"/>
              <a:t>DESARROLLO</a:t>
            </a:r>
            <a:endParaRPr sz="1200" b="1"/>
          </a:p>
          <a:p>
            <a:pPr marL="0" lvl="0" indent="0" algn="just" rtl="0">
              <a:spcBef>
                <a:spcPts val="1200"/>
              </a:spcBef>
              <a:spcAft>
                <a:spcPts val="0"/>
              </a:spcAft>
              <a:buNone/>
            </a:pPr>
            <a:r>
              <a:rPr lang="es-ES" sz="1000" i="1"/>
              <a:t>En la fase de desarrollo planificamos y ejecutamos diferentes acciones para la solución del reto</a:t>
            </a:r>
            <a:endParaRPr sz="1000" i="1"/>
          </a:p>
          <a:p>
            <a:pPr marL="457200" marR="0" lvl="0" indent="-298450" algn="l" rtl="0">
              <a:lnSpc>
                <a:spcPct val="115000"/>
              </a:lnSpc>
              <a:spcBef>
                <a:spcPts val="60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La Dirección del Centro y el equipo coordinador ponen en marcha:</a:t>
            </a:r>
            <a:endParaRPr sz="1100">
              <a:solidFill>
                <a:srgbClr val="222222"/>
              </a:solidFill>
              <a:highlight>
                <a:srgbClr val="FFFFFF"/>
              </a:highlight>
              <a:latin typeface="Calibri"/>
              <a:ea typeface="Calibri"/>
              <a:cs typeface="Calibri"/>
              <a:sym typeface="Calibri"/>
            </a:endParaRPr>
          </a:p>
          <a:p>
            <a:pPr marL="457200" marR="0" lvl="0" indent="0" algn="l" rtl="0">
              <a:lnSpc>
                <a:spcPct val="115000"/>
              </a:lnSpc>
              <a:spcBef>
                <a:spcPts val="0"/>
              </a:spcBef>
              <a:spcAft>
                <a:spcPts val="0"/>
              </a:spcAft>
              <a:buNone/>
            </a:pPr>
            <a:r>
              <a:rPr lang="es-ES" sz="1100">
                <a:solidFill>
                  <a:srgbClr val="222222"/>
                </a:solidFill>
                <a:highlight>
                  <a:srgbClr val="FFFFFF"/>
                </a:highlight>
                <a:latin typeface="Calibri"/>
                <a:ea typeface="Calibri"/>
                <a:cs typeface="Calibri"/>
                <a:sym typeface="Calibri"/>
              </a:rPr>
              <a:t>Medidas de reducción:</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Char char="●"/>
            </a:pPr>
            <a:r>
              <a:rPr lang="es-ES" sz="1100">
                <a:solidFill>
                  <a:srgbClr val="222222"/>
                </a:solidFill>
                <a:highlight>
                  <a:srgbClr val="FFFFFF"/>
                </a:highlight>
                <a:latin typeface="Calibri"/>
                <a:ea typeface="Calibri"/>
                <a:cs typeface="Calibri"/>
                <a:sym typeface="Calibri"/>
              </a:rPr>
              <a:t>Medida 1: Certificación energética 100% renovable.</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Char char="●"/>
            </a:pPr>
            <a:r>
              <a:rPr lang="es-ES" sz="1100">
                <a:solidFill>
                  <a:srgbClr val="222222"/>
                </a:solidFill>
                <a:highlight>
                  <a:srgbClr val="FFFFFF"/>
                </a:highlight>
                <a:latin typeface="Calibri"/>
                <a:ea typeface="Calibri"/>
                <a:cs typeface="Calibri"/>
                <a:sym typeface="Calibri"/>
              </a:rPr>
              <a:t>Medida 3: Instalación de sistema de producción de energía renovable en el edificio.</a:t>
            </a:r>
            <a:endParaRPr sz="1100">
              <a:solidFill>
                <a:srgbClr val="222222"/>
              </a:solidFill>
              <a:highlight>
                <a:srgbClr val="FFFFFF"/>
              </a:highlight>
              <a:latin typeface="Calibri"/>
              <a:ea typeface="Calibri"/>
              <a:cs typeface="Calibri"/>
              <a:sym typeface="Calibri"/>
            </a:endParaRPr>
          </a:p>
          <a:p>
            <a:pPr marL="457200" marR="0" lvl="0" indent="0" algn="l" rtl="0">
              <a:lnSpc>
                <a:spcPct val="115000"/>
              </a:lnSpc>
              <a:spcBef>
                <a:spcPts val="0"/>
              </a:spcBef>
              <a:spcAft>
                <a:spcPts val="0"/>
              </a:spcAft>
              <a:buNone/>
            </a:pPr>
            <a:r>
              <a:rPr lang="es-ES" sz="1100">
                <a:solidFill>
                  <a:srgbClr val="222222"/>
                </a:solidFill>
                <a:highlight>
                  <a:srgbClr val="FFFFFF"/>
                </a:highlight>
                <a:latin typeface="Calibri"/>
                <a:ea typeface="Calibri"/>
                <a:cs typeface="Calibri"/>
                <a:sym typeface="Calibri"/>
              </a:rPr>
              <a:t>Medidas de compensación:</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Char char="●"/>
            </a:pPr>
            <a:r>
              <a:rPr lang="es-ES" sz="1100">
                <a:solidFill>
                  <a:srgbClr val="222222"/>
                </a:solidFill>
                <a:highlight>
                  <a:srgbClr val="FFFFFF"/>
                </a:highlight>
                <a:latin typeface="Calibri"/>
                <a:ea typeface="Calibri"/>
                <a:cs typeface="Calibri"/>
                <a:sym typeface="Calibri"/>
              </a:rPr>
              <a:t>Medida 1: Plantación de 100 árboles.</a:t>
            </a:r>
            <a:endParaRPr sz="1000" b="1">
              <a:solidFill>
                <a:srgbClr val="FF0000"/>
              </a:solidFill>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En la semana cultural del Centro se realizan actividades encaminadas a conseguir el reto:</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Char char="●"/>
            </a:pPr>
            <a:r>
              <a:rPr lang="es-ES" sz="1100">
                <a:solidFill>
                  <a:srgbClr val="222222"/>
                </a:solidFill>
                <a:highlight>
                  <a:srgbClr val="FFFFFF"/>
                </a:highlight>
                <a:latin typeface="Calibri"/>
                <a:ea typeface="Calibri"/>
                <a:cs typeface="Calibri"/>
                <a:sym typeface="Calibri"/>
              </a:rPr>
              <a:t>Art Recyclers</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Char char="●"/>
            </a:pPr>
            <a:r>
              <a:rPr lang="es-ES" sz="1100">
                <a:solidFill>
                  <a:srgbClr val="222222"/>
                </a:solidFill>
                <a:highlight>
                  <a:srgbClr val="FFFFFF"/>
                </a:highlight>
                <a:latin typeface="Calibri"/>
                <a:ea typeface="Calibri"/>
                <a:cs typeface="Calibri"/>
                <a:sym typeface="Calibri"/>
              </a:rPr>
              <a:t>Formación ODS</a:t>
            </a:r>
            <a:endParaRPr sz="1000" b="1">
              <a:solidFill>
                <a:srgbClr val="FF0000"/>
              </a:solidFill>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Se introduce en el módulo de proyecto de 2º de los CCSS la variable medioambiental. Para ello se planifica en la actividad de presentación del módulo una formación sobre “cómo desarrollar una idea de innovación para mejorar la sostenibilidad medioambiental de las empresas de nuestros sectores profesionales”. Fundación Cuatrovientos concederá un Premio al mejor proyecto medioambiental.</a:t>
            </a:r>
            <a:endParaRPr sz="1000" b="1">
              <a:solidFill>
                <a:srgbClr val="FF0000"/>
              </a:solidFill>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El alumnado de 1º de cada ciclo realizará un trabajo en el aula (jornada de trabajo) en el que desarrollen algún producto que contribuya a las medidas propuestas en el Plan de reducción y compensación.</a:t>
            </a:r>
            <a:endParaRPr sz="1100">
              <a:solidFill>
                <a:srgbClr val="222222"/>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900" b="1" i="1"/>
          </a:p>
          <a:p>
            <a:pPr marL="457200" lvl="0" indent="0" algn="just" rtl="0">
              <a:lnSpc>
                <a:spcPct val="115000"/>
              </a:lnSpc>
              <a:spcBef>
                <a:spcPts val="1200"/>
              </a:spcBef>
              <a:spcAft>
                <a:spcPts val="600"/>
              </a:spcAft>
              <a:buNone/>
            </a:pPr>
            <a:r>
              <a:rPr lang="es-ES" sz="1100" b="1">
                <a:solidFill>
                  <a:srgbClr val="FF0000"/>
                </a:solidFill>
                <a:highlight>
                  <a:srgbClr val="FFFFFF"/>
                </a:highlight>
              </a:rPr>
              <a:t>Las acciones descritas en este apartado de desarrollo tienen asociados diferentes recursos/productos: documentos escritos, imágenes y vídeos,...</a:t>
            </a:r>
            <a:endParaRPr sz="1100" b="1">
              <a:solidFill>
                <a:srgbClr val="FF0000"/>
              </a:solidFill>
            </a:endParaRPr>
          </a:p>
        </p:txBody>
      </p:sp>
      <p:pic>
        <p:nvPicPr>
          <p:cNvPr id="153" name="Google Shape;153;p10" descr="Sostenibilidad productos cerámicos - Gremi de Rajolers de la ..."/>
          <p:cNvPicPr preferRelativeResize="0"/>
          <p:nvPr/>
        </p:nvPicPr>
        <p:blipFill rotWithShape="1">
          <a:blip r:embed="rId3">
            <a:alphaModFix/>
          </a:blip>
          <a:srcRect/>
          <a:stretch/>
        </p:blipFill>
        <p:spPr>
          <a:xfrm>
            <a:off x="7616952" y="434035"/>
            <a:ext cx="1271773" cy="1433231"/>
          </a:xfrm>
          <a:prstGeom prst="rect">
            <a:avLst/>
          </a:prstGeom>
          <a:noFill/>
          <a:ln>
            <a:noFill/>
          </a:ln>
        </p:spPr>
      </p:pic>
      <p:pic>
        <p:nvPicPr>
          <p:cNvPr id="154" name="Google Shape;154;p10"/>
          <p:cNvPicPr preferRelativeResize="0"/>
          <p:nvPr/>
        </p:nvPicPr>
        <p:blipFill rotWithShape="1">
          <a:blip r:embed="rId4">
            <a:alphaModFix/>
          </a:blip>
          <a:srcRect/>
          <a:stretch/>
        </p:blipFill>
        <p:spPr>
          <a:xfrm>
            <a:off x="7738750" y="1814997"/>
            <a:ext cx="1342899" cy="1228525"/>
          </a:xfrm>
          <a:prstGeom prst="rect">
            <a:avLst/>
          </a:prstGeom>
          <a:noFill/>
          <a:ln>
            <a:noFill/>
          </a:ln>
        </p:spPr>
      </p:pic>
      <p:pic>
        <p:nvPicPr>
          <p:cNvPr id="155" name="Google Shape;155;p10"/>
          <p:cNvPicPr preferRelativeResize="0"/>
          <p:nvPr/>
        </p:nvPicPr>
        <p:blipFill rotWithShape="1">
          <a:blip r:embed="rId5">
            <a:alphaModFix/>
          </a:blip>
          <a:srcRect/>
          <a:stretch/>
        </p:blipFill>
        <p:spPr>
          <a:xfrm flipH="1">
            <a:off x="6286750" y="1977173"/>
            <a:ext cx="996379" cy="1066349"/>
          </a:xfrm>
          <a:prstGeom prst="rect">
            <a:avLst/>
          </a:prstGeom>
          <a:noFill/>
          <a:ln>
            <a:noFill/>
          </a:ln>
        </p:spPr>
      </p:pic>
      <p:pic>
        <p:nvPicPr>
          <p:cNvPr id="156" name="Google Shape;156;p10"/>
          <p:cNvPicPr preferRelativeResize="0"/>
          <p:nvPr/>
        </p:nvPicPr>
        <p:blipFill rotWithShape="1">
          <a:blip r:embed="rId6">
            <a:alphaModFix/>
          </a:blip>
          <a:srcRect/>
          <a:stretch/>
        </p:blipFill>
        <p:spPr>
          <a:xfrm>
            <a:off x="6553803" y="223953"/>
            <a:ext cx="2016150" cy="37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DESARROLLO</a:t>
            </a:r>
            <a:endParaRPr/>
          </a:p>
        </p:txBody>
      </p:sp>
      <p:sp>
        <p:nvSpPr>
          <p:cNvPr id="162" name="Google Shape;162;p11"/>
          <p:cNvSpPr txBox="1">
            <a:spLocks noGrp="1"/>
          </p:cNvSpPr>
          <p:nvPr>
            <p:ph type="body" idx="1"/>
          </p:nvPr>
        </p:nvSpPr>
        <p:spPr>
          <a:xfrm>
            <a:off x="311700" y="1093850"/>
            <a:ext cx="8520600" cy="3701175"/>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None/>
            </a:pPr>
            <a:r>
              <a:rPr lang="es-ES" sz="1200" b="1"/>
              <a:t>CIERRE</a:t>
            </a:r>
            <a:endParaRPr sz="1200" b="1"/>
          </a:p>
          <a:p>
            <a:pPr marL="0" marR="0" lvl="0" indent="0" algn="just" rtl="0">
              <a:lnSpc>
                <a:spcPct val="115000"/>
              </a:lnSpc>
              <a:spcBef>
                <a:spcPts val="1200"/>
              </a:spcBef>
              <a:spcAft>
                <a:spcPts val="0"/>
              </a:spcAft>
              <a:buNone/>
            </a:pPr>
            <a:r>
              <a:rPr lang="es-ES" sz="1000" i="1"/>
              <a:t>En esta fase haríamos un cierre del proyecto en el curso 20-21 a través de una presentación de resultados y/o productos en diferentes foros.</a:t>
            </a:r>
            <a:endParaRPr sz="1000" i="1"/>
          </a:p>
          <a:p>
            <a:pPr marL="0" marR="0" lvl="0" indent="0" algn="just" rtl="0">
              <a:lnSpc>
                <a:spcPct val="115000"/>
              </a:lnSpc>
              <a:spcBef>
                <a:spcPts val="1200"/>
              </a:spcBef>
              <a:spcAft>
                <a:spcPts val="600"/>
              </a:spcAft>
              <a:buNone/>
            </a:pPr>
            <a:endParaRPr sz="1200" b="1"/>
          </a:p>
        </p:txBody>
      </p:sp>
      <p:pic>
        <p:nvPicPr>
          <p:cNvPr id="163" name="Google Shape;163;p11"/>
          <p:cNvPicPr preferRelativeResize="0"/>
          <p:nvPr/>
        </p:nvPicPr>
        <p:blipFill rotWithShape="1">
          <a:blip r:embed="rId3">
            <a:alphaModFix/>
          </a:blip>
          <a:srcRect/>
          <a:stretch/>
        </p:blipFill>
        <p:spPr>
          <a:xfrm>
            <a:off x="6142010" y="2413636"/>
            <a:ext cx="1407841" cy="1407841"/>
          </a:xfrm>
          <a:prstGeom prst="rect">
            <a:avLst/>
          </a:prstGeom>
          <a:noFill/>
          <a:ln>
            <a:noFill/>
          </a:ln>
        </p:spPr>
      </p:pic>
      <p:pic>
        <p:nvPicPr>
          <p:cNvPr id="164" name="Google Shape;164;p11" descr="Convertiam® Agencia de Marketing Digital 360 🏅"/>
          <p:cNvPicPr preferRelativeResize="0"/>
          <p:nvPr/>
        </p:nvPicPr>
        <p:blipFill rotWithShape="1">
          <a:blip r:embed="rId4">
            <a:alphaModFix/>
          </a:blip>
          <a:srcRect/>
          <a:stretch/>
        </p:blipFill>
        <p:spPr>
          <a:xfrm>
            <a:off x="3412308" y="2905885"/>
            <a:ext cx="1649351" cy="1649351"/>
          </a:xfrm>
          <a:prstGeom prst="rect">
            <a:avLst/>
          </a:prstGeom>
          <a:noFill/>
          <a:ln>
            <a:noFill/>
          </a:ln>
        </p:spPr>
      </p:pic>
      <p:pic>
        <p:nvPicPr>
          <p:cNvPr id="165" name="Google Shape;165;p11"/>
          <p:cNvPicPr preferRelativeResize="0"/>
          <p:nvPr/>
        </p:nvPicPr>
        <p:blipFill rotWithShape="1">
          <a:blip r:embed="rId5">
            <a:alphaModFix/>
          </a:blip>
          <a:srcRect/>
          <a:stretch/>
        </p:blipFill>
        <p:spPr>
          <a:xfrm>
            <a:off x="6553803" y="223953"/>
            <a:ext cx="2016150" cy="37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productos</a:t>
            </a:r>
            <a:endParaRPr/>
          </a:p>
        </p:txBody>
      </p:sp>
      <p:sp>
        <p:nvSpPr>
          <p:cNvPr id="171" name="Google Shape;171;p12"/>
          <p:cNvSpPr txBox="1">
            <a:spLocks noGrp="1"/>
          </p:cNvSpPr>
          <p:nvPr>
            <p:ph type="body" idx="1"/>
          </p:nvPr>
        </p:nvSpPr>
        <p:spPr>
          <a:xfrm>
            <a:off x="311700" y="1093850"/>
            <a:ext cx="8520600" cy="3701175"/>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222222"/>
              </a:buClr>
              <a:buSzPts val="1100"/>
              <a:buFont typeface="Calibri"/>
              <a:buAutoNum type="arabicPeriod"/>
            </a:pPr>
            <a:r>
              <a:rPr lang="es-ES" sz="1100" dirty="0" err="1">
                <a:solidFill>
                  <a:srgbClr val="222222"/>
                </a:solidFill>
                <a:highlight>
                  <a:srgbClr val="FFFFFF"/>
                </a:highlight>
                <a:latin typeface="Calibri"/>
                <a:ea typeface="Calibri"/>
                <a:cs typeface="Calibri"/>
                <a:sym typeface="Calibri"/>
              </a:rPr>
              <a:t>Gymkana</a:t>
            </a:r>
            <a:r>
              <a:rPr lang="es-ES" sz="1100" dirty="0">
                <a:solidFill>
                  <a:srgbClr val="222222"/>
                </a:solidFill>
                <a:highlight>
                  <a:srgbClr val="FFFFFF"/>
                </a:highlight>
                <a:latin typeface="Calibri"/>
                <a:ea typeface="Calibri"/>
                <a:cs typeface="Calibri"/>
                <a:sym typeface="Calibri"/>
              </a:rPr>
              <a:t> de sensibilización: 21 septiembre al 16 de octubre (4 semanas).</a:t>
            </a:r>
            <a:endParaRPr sz="1100" dirty="0">
              <a:solidFill>
                <a:srgbClr val="222222"/>
              </a:solidFill>
              <a:highlight>
                <a:srgbClr val="FFFFFF"/>
              </a:highlight>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s-ES" sz="1100" dirty="0">
                <a:solidFill>
                  <a:srgbClr val="222222"/>
                </a:solidFill>
                <a:highlight>
                  <a:srgbClr val="FFFFFF"/>
                </a:highlight>
                <a:latin typeface="Calibri"/>
                <a:ea typeface="Calibri"/>
                <a:cs typeface="Calibri"/>
                <a:sym typeface="Calibri"/>
              </a:rPr>
              <a:t>Jornada de trabajo: 23 de octubre: </a:t>
            </a:r>
            <a:endParaRPr sz="1100" dirty="0">
              <a:solidFill>
                <a:srgbClr val="222222"/>
              </a:solidFill>
              <a:highlight>
                <a:srgbClr val="FFFFFF"/>
              </a:highlight>
              <a:latin typeface="Calibri"/>
              <a:ea typeface="Calibri"/>
              <a:cs typeface="Calibri"/>
              <a:sym typeface="Calibri"/>
            </a:endParaRPr>
          </a:p>
          <a:p>
            <a:pPr marL="914400" lvl="0" indent="-298450" algn="l" rtl="0">
              <a:lnSpc>
                <a:spcPct val="100000"/>
              </a:lnSpc>
              <a:spcBef>
                <a:spcPts val="0"/>
              </a:spcBef>
              <a:spcAft>
                <a:spcPts val="0"/>
              </a:spcAft>
              <a:buClr>
                <a:srgbClr val="222222"/>
              </a:buClr>
              <a:buSzPts val="1100"/>
              <a:buFont typeface="Calibri"/>
              <a:buChar char="●"/>
            </a:pPr>
            <a:r>
              <a:rPr lang="es-ES" sz="1100" dirty="0">
                <a:solidFill>
                  <a:srgbClr val="222222"/>
                </a:solidFill>
                <a:highlight>
                  <a:srgbClr val="FFFFFF"/>
                </a:highlight>
                <a:latin typeface="Calibri"/>
                <a:ea typeface="Calibri"/>
                <a:cs typeface="Calibri"/>
                <a:sym typeface="Calibri"/>
              </a:rPr>
              <a:t>Infografías.</a:t>
            </a:r>
            <a:endParaRPr sz="1100" dirty="0">
              <a:solidFill>
                <a:srgbClr val="222222"/>
              </a:solidFill>
              <a:highlight>
                <a:srgbClr val="FFFFFF"/>
              </a:highlight>
              <a:latin typeface="Calibri"/>
              <a:ea typeface="Calibri"/>
              <a:cs typeface="Calibri"/>
              <a:sym typeface="Calibri"/>
            </a:endParaRPr>
          </a:p>
          <a:p>
            <a:pPr marL="914400" lvl="0" indent="-298450" algn="l" rtl="0">
              <a:lnSpc>
                <a:spcPct val="100000"/>
              </a:lnSpc>
              <a:spcBef>
                <a:spcPts val="0"/>
              </a:spcBef>
              <a:spcAft>
                <a:spcPts val="0"/>
              </a:spcAft>
              <a:buClr>
                <a:srgbClr val="222222"/>
              </a:buClr>
              <a:buSzPts val="1100"/>
              <a:buFont typeface="Calibri"/>
              <a:buChar char="●"/>
            </a:pPr>
            <a:r>
              <a:rPr lang="es-ES" sz="1100" dirty="0" err="1">
                <a:solidFill>
                  <a:srgbClr val="222222"/>
                </a:solidFill>
                <a:highlight>
                  <a:srgbClr val="FFFFFF"/>
                </a:highlight>
                <a:latin typeface="Calibri"/>
                <a:ea typeface="Calibri"/>
                <a:cs typeface="Calibri"/>
                <a:sym typeface="Calibri"/>
              </a:rPr>
              <a:t>Sites</a:t>
            </a:r>
            <a:r>
              <a:rPr lang="es-ES" sz="1100" dirty="0">
                <a:solidFill>
                  <a:srgbClr val="222222"/>
                </a:solidFill>
                <a:highlight>
                  <a:srgbClr val="FFFFFF"/>
                </a:highlight>
                <a:latin typeface="Calibri"/>
                <a:ea typeface="Calibri"/>
                <a:cs typeface="Calibri"/>
                <a:sym typeface="Calibri"/>
              </a:rPr>
              <a:t> guía didáctica.</a:t>
            </a:r>
            <a:endParaRPr sz="1100" dirty="0">
              <a:solidFill>
                <a:srgbClr val="222222"/>
              </a:solidFill>
              <a:highlight>
                <a:srgbClr val="FFFFFF"/>
              </a:highlight>
              <a:latin typeface="Calibri"/>
              <a:ea typeface="Calibri"/>
              <a:cs typeface="Calibri"/>
              <a:sym typeface="Calibri"/>
            </a:endParaRPr>
          </a:p>
          <a:p>
            <a:pPr marL="914400" lvl="0" indent="-298450" algn="l" rtl="0">
              <a:lnSpc>
                <a:spcPct val="100000"/>
              </a:lnSpc>
              <a:spcBef>
                <a:spcPts val="0"/>
              </a:spcBef>
              <a:spcAft>
                <a:spcPts val="0"/>
              </a:spcAft>
              <a:buClr>
                <a:srgbClr val="222222"/>
              </a:buClr>
              <a:buSzPts val="1100"/>
              <a:buFont typeface="Calibri"/>
              <a:buChar char="●"/>
            </a:pPr>
            <a:r>
              <a:rPr lang="es-ES" sz="1100" dirty="0">
                <a:solidFill>
                  <a:srgbClr val="222222"/>
                </a:solidFill>
                <a:highlight>
                  <a:srgbClr val="FFFFFF"/>
                </a:highlight>
                <a:latin typeface="Calibri"/>
                <a:ea typeface="Calibri"/>
                <a:cs typeface="Calibri"/>
                <a:sym typeface="Calibri"/>
              </a:rPr>
              <a:t>Presentación de Mikel</a:t>
            </a:r>
            <a:endParaRPr sz="1100" dirty="0">
              <a:solidFill>
                <a:srgbClr val="222222"/>
              </a:solidFill>
              <a:highlight>
                <a:srgbClr val="FFFFFF"/>
              </a:highlight>
              <a:latin typeface="Calibri"/>
              <a:ea typeface="Calibri"/>
              <a:cs typeface="Calibri"/>
              <a:sym typeface="Calibri"/>
            </a:endParaRPr>
          </a:p>
          <a:p>
            <a:pPr marL="457200" lvl="0" indent="0" algn="l" rtl="0">
              <a:lnSpc>
                <a:spcPct val="100000"/>
              </a:lnSpc>
              <a:spcBef>
                <a:spcPts val="0"/>
              </a:spcBef>
              <a:spcAft>
                <a:spcPts val="0"/>
              </a:spcAft>
              <a:buNone/>
            </a:pPr>
            <a:endParaRPr sz="1100" dirty="0">
              <a:solidFill>
                <a:srgbClr val="222222"/>
              </a:solidFill>
              <a:highlight>
                <a:srgbClr val="FFFFFF"/>
              </a:highlight>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s-ES" sz="1100" dirty="0">
                <a:solidFill>
                  <a:srgbClr val="222222"/>
                </a:solidFill>
                <a:highlight>
                  <a:srgbClr val="FFFFFF"/>
                </a:highlight>
                <a:latin typeface="Calibri"/>
                <a:ea typeface="Calibri"/>
                <a:cs typeface="Calibri"/>
                <a:sym typeface="Calibri"/>
              </a:rPr>
              <a:t>Una Declaración Medioambiental de Cuatrovientos</a:t>
            </a:r>
            <a:endParaRPr sz="1100" dirty="0">
              <a:solidFill>
                <a:srgbClr val="222222"/>
              </a:solidFill>
              <a:highlight>
                <a:srgbClr val="FFFFFF"/>
              </a:highlight>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s-ES" sz="1100" dirty="0">
                <a:solidFill>
                  <a:srgbClr val="222222"/>
                </a:solidFill>
                <a:highlight>
                  <a:srgbClr val="FFFFFF"/>
                </a:highlight>
                <a:latin typeface="Calibri"/>
                <a:ea typeface="Calibri"/>
                <a:cs typeface="Calibri"/>
                <a:sym typeface="Calibri"/>
              </a:rPr>
              <a:t>Un informe sobre la huella de carbono y su certificación del Ministerio.</a:t>
            </a:r>
            <a:endParaRPr sz="1100" dirty="0">
              <a:solidFill>
                <a:srgbClr val="222222"/>
              </a:solidFill>
              <a:highlight>
                <a:srgbClr val="FFFFFF"/>
              </a:highlight>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s-ES" sz="1100" dirty="0">
                <a:solidFill>
                  <a:srgbClr val="222222"/>
                </a:solidFill>
                <a:highlight>
                  <a:srgbClr val="FFFFFF"/>
                </a:highlight>
                <a:latin typeface="Calibri"/>
                <a:ea typeface="Calibri"/>
                <a:cs typeface="Calibri"/>
                <a:sym typeface="Calibri"/>
              </a:rPr>
              <a:t>Un plan de reducción y compensación de emisiones.</a:t>
            </a:r>
            <a:endParaRPr sz="1100" dirty="0">
              <a:solidFill>
                <a:srgbClr val="222222"/>
              </a:solidFill>
              <a:highlight>
                <a:srgbClr val="FFFFFF"/>
              </a:highlight>
              <a:latin typeface="Calibri"/>
              <a:ea typeface="Calibri"/>
              <a:cs typeface="Calibri"/>
              <a:sym typeface="Calibri"/>
            </a:endParaRPr>
          </a:p>
          <a:p>
            <a:pPr marL="914400" lvl="0" indent="0" algn="l" rtl="0">
              <a:lnSpc>
                <a:spcPct val="100000"/>
              </a:lnSpc>
              <a:spcBef>
                <a:spcPts val="0"/>
              </a:spcBef>
              <a:spcAft>
                <a:spcPts val="0"/>
              </a:spcAft>
              <a:buNone/>
            </a:pPr>
            <a:r>
              <a:rPr lang="es-ES" sz="1000" u="sng" dirty="0">
                <a:solidFill>
                  <a:srgbClr val="1155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http://www.cuatrovientos.org/proyecto-stop-co2-memoria/</a:t>
            </a:r>
            <a:endParaRPr dirty="0"/>
          </a:p>
          <a:p>
            <a:pPr marL="457200" lvl="0" indent="0" algn="l" rtl="0">
              <a:lnSpc>
                <a:spcPct val="100000"/>
              </a:lnSpc>
              <a:spcBef>
                <a:spcPts val="0"/>
              </a:spcBef>
              <a:spcAft>
                <a:spcPts val="0"/>
              </a:spcAft>
              <a:buNone/>
            </a:pPr>
            <a:endParaRPr sz="1000" dirty="0">
              <a:solidFill>
                <a:srgbClr val="FF0000"/>
              </a:solidFill>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s-ES" sz="1100" dirty="0">
                <a:solidFill>
                  <a:srgbClr val="222222"/>
                </a:solidFill>
                <a:highlight>
                  <a:srgbClr val="FFFFFF"/>
                </a:highlight>
                <a:latin typeface="Calibri"/>
                <a:ea typeface="Calibri"/>
                <a:cs typeface="Calibri"/>
                <a:sym typeface="Calibri"/>
              </a:rPr>
              <a:t>Plantación de 100 árboles. (cuando lo tengamos).</a:t>
            </a:r>
            <a:endParaRPr sz="1000" dirty="0">
              <a:solidFill>
                <a:srgbClr val="FF0000"/>
              </a:solidFill>
              <a:latin typeface="Calibri"/>
              <a:ea typeface="Calibri"/>
              <a:cs typeface="Calibri"/>
              <a:sym typeface="Calibri"/>
            </a:endParaRPr>
          </a:p>
          <a:p>
            <a:pPr marL="457200" lvl="0" indent="0" algn="just" rtl="0">
              <a:spcBef>
                <a:spcPts val="1200"/>
              </a:spcBef>
              <a:spcAft>
                <a:spcPts val="0"/>
              </a:spcAft>
              <a:buNone/>
            </a:pPr>
            <a:endParaRPr sz="900" b="1" i="1" dirty="0">
              <a:solidFill>
                <a:srgbClr val="FF0000"/>
              </a:solidFill>
            </a:endParaRPr>
          </a:p>
          <a:p>
            <a:pPr marL="457200" lvl="0" indent="0" algn="just" rtl="0">
              <a:spcBef>
                <a:spcPts val="1200"/>
              </a:spcBef>
              <a:spcAft>
                <a:spcPts val="0"/>
              </a:spcAft>
              <a:buNone/>
            </a:pPr>
            <a:r>
              <a:rPr lang="es-ES" sz="1100" b="1" dirty="0">
                <a:solidFill>
                  <a:srgbClr val="FF0000"/>
                </a:solidFill>
                <a:highlight>
                  <a:srgbClr val="FFFFFF"/>
                </a:highlight>
              </a:rPr>
              <a:t>En esta parte nos gustaría mostrar principalmente los recursos/productos </a:t>
            </a:r>
            <a:r>
              <a:rPr lang="es-ES" sz="1100" b="1" dirty="0" err="1">
                <a:solidFill>
                  <a:srgbClr val="FF0000"/>
                </a:solidFill>
                <a:highlight>
                  <a:srgbClr val="FFFFFF"/>
                </a:highlight>
              </a:rPr>
              <a:t>gráifcos</a:t>
            </a:r>
            <a:r>
              <a:rPr lang="es-ES" sz="1100" b="1" dirty="0">
                <a:solidFill>
                  <a:srgbClr val="FF0000"/>
                </a:solidFill>
                <a:highlight>
                  <a:srgbClr val="FFFFFF"/>
                </a:highlight>
              </a:rPr>
              <a:t> (imágenes y vídeos) de las acciones descritas en el apartado de Desarrollo. Pero puede haber también pequeñas explicaciones</a:t>
            </a:r>
            <a:endParaRPr sz="1100" b="1" dirty="0">
              <a:solidFill>
                <a:srgbClr val="FF0000"/>
              </a:solidFill>
            </a:endParaRPr>
          </a:p>
          <a:p>
            <a:pPr marL="0" lvl="0" indent="0" algn="just" rtl="0">
              <a:lnSpc>
                <a:spcPct val="115000"/>
              </a:lnSpc>
              <a:spcBef>
                <a:spcPts val="1200"/>
              </a:spcBef>
              <a:spcAft>
                <a:spcPts val="600"/>
              </a:spcAft>
              <a:buNone/>
            </a:pPr>
            <a:endParaRPr sz="1600" dirty="0"/>
          </a:p>
        </p:txBody>
      </p:sp>
      <p:pic>
        <p:nvPicPr>
          <p:cNvPr id="172" name="Google Shape;172;p12"/>
          <p:cNvPicPr preferRelativeResize="0"/>
          <p:nvPr/>
        </p:nvPicPr>
        <p:blipFill>
          <a:blip r:embed="rId4">
            <a:alphaModFix/>
          </a:blip>
          <a:stretch>
            <a:fillRect/>
          </a:stretch>
        </p:blipFill>
        <p:spPr>
          <a:xfrm>
            <a:off x="6159917" y="1297600"/>
            <a:ext cx="1516275" cy="2021676"/>
          </a:xfrm>
          <a:prstGeom prst="rect">
            <a:avLst/>
          </a:prstGeom>
          <a:noFill/>
          <a:ln>
            <a:noFill/>
          </a:ln>
        </p:spPr>
      </p:pic>
      <p:pic>
        <p:nvPicPr>
          <p:cNvPr id="173" name="Google Shape;173;p12"/>
          <p:cNvPicPr preferRelativeResize="0"/>
          <p:nvPr/>
        </p:nvPicPr>
        <p:blipFill rotWithShape="1">
          <a:blip r:embed="rId5">
            <a:alphaModFix/>
          </a:blip>
          <a:srcRect/>
          <a:stretch/>
        </p:blipFill>
        <p:spPr>
          <a:xfrm>
            <a:off x="6553803" y="223953"/>
            <a:ext cx="2016150" cy="37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Redes sociales</a:t>
            </a:r>
            <a:endParaRPr/>
          </a:p>
        </p:txBody>
      </p:sp>
      <p:pic>
        <p:nvPicPr>
          <p:cNvPr id="179" name="Google Shape;179;p13"/>
          <p:cNvPicPr preferRelativeResize="0"/>
          <p:nvPr/>
        </p:nvPicPr>
        <p:blipFill rotWithShape="1">
          <a:blip r:embed="rId3">
            <a:alphaModFix/>
          </a:blip>
          <a:srcRect/>
          <a:stretch/>
        </p:blipFill>
        <p:spPr>
          <a:xfrm>
            <a:off x="6104850" y="3131223"/>
            <a:ext cx="1176175" cy="1444174"/>
          </a:xfrm>
          <a:prstGeom prst="rect">
            <a:avLst/>
          </a:prstGeom>
          <a:noFill/>
          <a:ln>
            <a:noFill/>
          </a:ln>
        </p:spPr>
      </p:pic>
      <p:pic>
        <p:nvPicPr>
          <p:cNvPr id="180" name="Google Shape;180;p13"/>
          <p:cNvPicPr preferRelativeResize="0"/>
          <p:nvPr/>
        </p:nvPicPr>
        <p:blipFill rotWithShape="1">
          <a:blip r:embed="rId4">
            <a:alphaModFix/>
          </a:blip>
          <a:srcRect/>
          <a:stretch/>
        </p:blipFill>
        <p:spPr>
          <a:xfrm>
            <a:off x="6491828" y="292853"/>
            <a:ext cx="2016150" cy="373775"/>
          </a:xfrm>
          <a:prstGeom prst="rect">
            <a:avLst/>
          </a:prstGeom>
          <a:noFill/>
          <a:ln>
            <a:noFill/>
          </a:ln>
        </p:spPr>
      </p:pic>
      <p:sp>
        <p:nvSpPr>
          <p:cNvPr id="181" name="Google Shape;181;p13"/>
          <p:cNvSpPr txBox="1"/>
          <p:nvPr/>
        </p:nvSpPr>
        <p:spPr>
          <a:xfrm>
            <a:off x="900775" y="1631825"/>
            <a:ext cx="25194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Calibri"/>
              <a:buChar char="●"/>
            </a:pPr>
            <a:r>
              <a:rPr lang="es-ES" sz="1600">
                <a:highlight>
                  <a:srgbClr val="FFFFFF"/>
                </a:highlight>
                <a:latin typeface="Calibri"/>
                <a:ea typeface="Calibri"/>
                <a:cs typeface="Calibri"/>
                <a:sym typeface="Calibri"/>
              </a:rPr>
              <a:t>Facebook</a:t>
            </a:r>
            <a:endParaRPr sz="1600">
              <a:highlight>
                <a:srgbClr val="FFFFFF"/>
              </a:highlight>
              <a:latin typeface="Calibri"/>
              <a:ea typeface="Calibri"/>
              <a:cs typeface="Calibri"/>
              <a:sym typeface="Calibri"/>
            </a:endParaRPr>
          </a:p>
          <a:p>
            <a:pPr marL="457200" lvl="0" indent="-330200" algn="l" rtl="0">
              <a:spcBef>
                <a:spcPts val="0"/>
              </a:spcBef>
              <a:spcAft>
                <a:spcPts val="0"/>
              </a:spcAft>
              <a:buSzPts val="1600"/>
              <a:buFont typeface="Calibri"/>
              <a:buChar char="●"/>
            </a:pPr>
            <a:r>
              <a:rPr lang="es-ES" sz="1600">
                <a:highlight>
                  <a:srgbClr val="FFFFFF"/>
                </a:highlight>
                <a:latin typeface="Calibri"/>
                <a:ea typeface="Calibri"/>
                <a:cs typeface="Calibri"/>
                <a:sym typeface="Calibri"/>
              </a:rPr>
              <a:t>Twitter</a:t>
            </a:r>
            <a:endParaRPr sz="1600">
              <a:highlight>
                <a:srgbClr val="FFFFFF"/>
              </a:highlight>
              <a:latin typeface="Calibri"/>
              <a:ea typeface="Calibri"/>
              <a:cs typeface="Calibri"/>
              <a:sym typeface="Calibri"/>
            </a:endParaRPr>
          </a:p>
          <a:p>
            <a:pPr marL="457200" lvl="0" indent="-330200" algn="l" rtl="0">
              <a:spcBef>
                <a:spcPts val="0"/>
              </a:spcBef>
              <a:spcAft>
                <a:spcPts val="0"/>
              </a:spcAft>
              <a:buSzPts val="1600"/>
              <a:buFont typeface="Calibri"/>
              <a:buChar char="●"/>
            </a:pPr>
            <a:r>
              <a:rPr lang="es-ES" sz="1600">
                <a:highlight>
                  <a:srgbClr val="FFFFFF"/>
                </a:highlight>
                <a:latin typeface="Calibri"/>
                <a:ea typeface="Calibri"/>
                <a:cs typeface="Calibri"/>
                <a:sym typeface="Calibri"/>
              </a:rPr>
              <a:t>Youtube</a:t>
            </a:r>
            <a:endParaRPr sz="1600">
              <a:highlight>
                <a:srgbClr val="FFFFFF"/>
              </a:highlight>
              <a:latin typeface="Calibri"/>
              <a:ea typeface="Calibri"/>
              <a:cs typeface="Calibri"/>
              <a:sym typeface="Calibri"/>
            </a:endParaRPr>
          </a:p>
          <a:p>
            <a:pPr marL="457200" lvl="0" indent="-330200" algn="l" rtl="0">
              <a:spcBef>
                <a:spcPts val="0"/>
              </a:spcBef>
              <a:spcAft>
                <a:spcPts val="0"/>
              </a:spcAft>
              <a:buSzPts val="1600"/>
              <a:buFont typeface="Calibri"/>
              <a:buChar char="●"/>
            </a:pPr>
            <a:r>
              <a:rPr lang="es-ES" sz="1600">
                <a:highlight>
                  <a:srgbClr val="FFFFFF"/>
                </a:highlight>
                <a:latin typeface="Calibri"/>
                <a:ea typeface="Calibri"/>
                <a:cs typeface="Calibri"/>
                <a:sym typeface="Calibri"/>
              </a:rPr>
              <a:t>Instagram</a:t>
            </a: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STOP CO</a:t>
            </a:r>
            <a:r>
              <a:rPr lang="es-ES" baseline="-25000"/>
              <a:t>2</a:t>
            </a:r>
            <a:endParaRPr/>
          </a:p>
        </p:txBody>
      </p:sp>
      <p:sp>
        <p:nvSpPr>
          <p:cNvPr id="62" name="Google Shape;62;p2"/>
          <p:cNvSpPr txBox="1">
            <a:spLocks noGrp="1"/>
          </p:cNvSpPr>
          <p:nvPr>
            <p:ph type="body" idx="1"/>
          </p:nvPr>
        </p:nvSpPr>
        <p:spPr>
          <a:xfrm>
            <a:off x="311700" y="1262130"/>
            <a:ext cx="8520600" cy="64473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s-ES" sz="2800">
                <a:solidFill>
                  <a:srgbClr val="E06666"/>
                </a:solidFill>
                <a:highlight>
                  <a:srgbClr val="FFFFFF"/>
                </a:highlight>
                <a:latin typeface="Economica"/>
                <a:ea typeface="Economica"/>
                <a:cs typeface="Economica"/>
                <a:sym typeface="Economica"/>
              </a:rPr>
              <a:t>Huella de Carbono</a:t>
            </a:r>
            <a:endParaRPr sz="2800">
              <a:solidFill>
                <a:srgbClr val="E06666"/>
              </a:solidFill>
              <a:highlight>
                <a:srgbClr val="FFFFFF"/>
              </a:highlight>
              <a:latin typeface="Economica"/>
              <a:ea typeface="Economica"/>
              <a:cs typeface="Economica"/>
              <a:sym typeface="Economica"/>
            </a:endParaRPr>
          </a:p>
          <a:p>
            <a:pPr marL="0" lvl="0" indent="0" algn="ctr" rtl="0">
              <a:lnSpc>
                <a:spcPct val="115000"/>
              </a:lnSpc>
              <a:spcBef>
                <a:spcPts val="0"/>
              </a:spcBef>
              <a:spcAft>
                <a:spcPts val="0"/>
              </a:spcAft>
              <a:buSzPts val="1400"/>
              <a:buNone/>
            </a:pPr>
            <a:r>
              <a:rPr lang="es-ES" sz="2800">
                <a:solidFill>
                  <a:srgbClr val="E06666"/>
                </a:solidFill>
                <a:highlight>
                  <a:srgbClr val="FFFFFF"/>
                </a:highlight>
                <a:latin typeface="Economica"/>
                <a:ea typeface="Economica"/>
                <a:cs typeface="Economica"/>
                <a:sym typeface="Economica"/>
              </a:rPr>
              <a:t>Desarrollo Sostenible </a:t>
            </a:r>
            <a:endParaRPr/>
          </a:p>
          <a:p>
            <a:pPr marL="0" lvl="0" indent="0" algn="ctr" rtl="0">
              <a:lnSpc>
                <a:spcPct val="115000"/>
              </a:lnSpc>
              <a:spcBef>
                <a:spcPts val="0"/>
              </a:spcBef>
              <a:spcAft>
                <a:spcPts val="0"/>
              </a:spcAft>
              <a:buSzPts val="1400"/>
              <a:buNone/>
            </a:pPr>
            <a:r>
              <a:rPr lang="es-ES" sz="2800">
                <a:solidFill>
                  <a:srgbClr val="E06666"/>
                </a:solidFill>
                <a:highlight>
                  <a:srgbClr val="FFFFFF"/>
                </a:highlight>
                <a:latin typeface="Economica"/>
                <a:ea typeface="Economica"/>
                <a:cs typeface="Economica"/>
                <a:sym typeface="Economica"/>
              </a:rPr>
              <a:t>Economía Circular</a:t>
            </a:r>
            <a:endParaRPr/>
          </a:p>
        </p:txBody>
      </p:sp>
      <p:pic>
        <p:nvPicPr>
          <p:cNvPr id="63" name="Google Shape;63;p2"/>
          <p:cNvPicPr preferRelativeResize="0"/>
          <p:nvPr/>
        </p:nvPicPr>
        <p:blipFill rotWithShape="1">
          <a:blip r:embed="rId3">
            <a:alphaModFix/>
          </a:blip>
          <a:srcRect/>
          <a:stretch/>
        </p:blipFill>
        <p:spPr>
          <a:xfrm>
            <a:off x="311701" y="1906860"/>
            <a:ext cx="1582340" cy="3042242"/>
          </a:xfrm>
          <a:prstGeom prst="rect">
            <a:avLst/>
          </a:prstGeom>
          <a:noFill/>
          <a:ln>
            <a:noFill/>
          </a:ln>
        </p:spPr>
      </p:pic>
      <p:pic>
        <p:nvPicPr>
          <p:cNvPr id="64" name="Google Shape;64;p2" descr="UGT de Cantabria organiza mañana una jornada sobre economía circular"/>
          <p:cNvPicPr preferRelativeResize="0"/>
          <p:nvPr/>
        </p:nvPicPr>
        <p:blipFill rotWithShape="1">
          <a:blip r:embed="rId4">
            <a:alphaModFix/>
          </a:blip>
          <a:srcRect/>
          <a:stretch/>
        </p:blipFill>
        <p:spPr>
          <a:xfrm>
            <a:off x="3605072" y="1959533"/>
            <a:ext cx="5423801" cy="2827155"/>
          </a:xfrm>
          <a:prstGeom prst="rect">
            <a:avLst/>
          </a:prstGeom>
          <a:noFill/>
          <a:ln>
            <a:noFill/>
          </a:ln>
        </p:spPr>
      </p:pic>
      <p:pic>
        <p:nvPicPr>
          <p:cNvPr id="65" name="Google Shape;65;p2"/>
          <p:cNvPicPr preferRelativeResize="0"/>
          <p:nvPr/>
        </p:nvPicPr>
        <p:blipFill rotWithShape="1">
          <a:blip r:embed="rId5">
            <a:alphaModFix/>
          </a:blip>
          <a:srcRect/>
          <a:stretch/>
        </p:blipFill>
        <p:spPr>
          <a:xfrm>
            <a:off x="2022733" y="3373111"/>
            <a:ext cx="1582339" cy="1016518"/>
          </a:xfrm>
          <a:prstGeom prst="rect">
            <a:avLst/>
          </a:prstGeom>
          <a:noFill/>
          <a:ln>
            <a:noFill/>
          </a:ln>
        </p:spPr>
      </p:pic>
      <p:pic>
        <p:nvPicPr>
          <p:cNvPr id="66" name="Google Shape;66;p2"/>
          <p:cNvPicPr preferRelativeResize="0"/>
          <p:nvPr/>
        </p:nvPicPr>
        <p:blipFill rotWithShape="1">
          <a:blip r:embed="rId6">
            <a:alphaModFix/>
          </a:blip>
          <a:srcRect/>
          <a:stretch/>
        </p:blipFill>
        <p:spPr>
          <a:xfrm>
            <a:off x="6852973" y="988454"/>
            <a:ext cx="1079222" cy="801000"/>
          </a:xfrm>
          <a:prstGeom prst="rect">
            <a:avLst/>
          </a:prstGeom>
          <a:noFill/>
          <a:ln>
            <a:noFill/>
          </a:ln>
        </p:spPr>
      </p:pic>
      <p:pic>
        <p:nvPicPr>
          <p:cNvPr id="67" name="Google Shape;67;p2"/>
          <p:cNvPicPr preferRelativeResize="0"/>
          <p:nvPr/>
        </p:nvPicPr>
        <p:blipFill rotWithShape="1">
          <a:blip r:embed="rId7">
            <a:alphaModFix/>
          </a:blip>
          <a:srcRect/>
          <a:stretch/>
        </p:blipFill>
        <p:spPr>
          <a:xfrm>
            <a:off x="6219178" y="199153"/>
            <a:ext cx="2016150" cy="37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Justificación</a:t>
            </a:r>
            <a:endParaRPr/>
          </a:p>
        </p:txBody>
      </p:sp>
      <p:sp>
        <p:nvSpPr>
          <p:cNvPr id="73" name="Google Shape;73;p3"/>
          <p:cNvSpPr txBox="1">
            <a:spLocks noGrp="1"/>
          </p:cNvSpPr>
          <p:nvPr>
            <p:ph type="body" idx="1"/>
          </p:nvPr>
        </p:nvSpPr>
        <p:spPr>
          <a:xfrm>
            <a:off x="311700" y="1093850"/>
            <a:ext cx="8520600" cy="370117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600"/>
              </a:spcBef>
              <a:spcAft>
                <a:spcPts val="0"/>
              </a:spcAft>
              <a:buSzPts val="1400"/>
              <a:buNone/>
            </a:pPr>
            <a:r>
              <a:rPr lang="es-ES" sz="2000" b="1" i="1">
                <a:solidFill>
                  <a:srgbClr val="E06666"/>
                </a:solidFill>
                <a:highlight>
                  <a:srgbClr val="FFFFFF"/>
                </a:highlight>
                <a:latin typeface="Economica"/>
                <a:ea typeface="Economica"/>
                <a:cs typeface="Economica"/>
                <a:sym typeface="Economica"/>
              </a:rPr>
              <a:t>El proyecto está alineado con:</a:t>
            </a:r>
            <a:endParaRPr/>
          </a:p>
          <a:p>
            <a:pPr marL="342900" lvl="0" indent="-342900" algn="just" rtl="0">
              <a:lnSpc>
                <a:spcPct val="115000"/>
              </a:lnSpc>
              <a:spcBef>
                <a:spcPts val="1200"/>
              </a:spcBef>
              <a:spcAft>
                <a:spcPts val="0"/>
              </a:spcAft>
              <a:buSzPts val="1400"/>
              <a:buFont typeface="Courier New"/>
              <a:buChar char="o"/>
            </a:pPr>
            <a:r>
              <a:rPr lang="es-ES" sz="2000" b="1">
                <a:solidFill>
                  <a:srgbClr val="E06666"/>
                </a:solidFill>
                <a:highlight>
                  <a:schemeClr val="lt1"/>
                </a:highlight>
                <a:latin typeface="Economica"/>
                <a:ea typeface="Economica"/>
                <a:cs typeface="Economica"/>
                <a:sym typeface="Economica"/>
              </a:rPr>
              <a:t>Valores Cooperativos</a:t>
            </a:r>
            <a:endParaRPr sz="2000" b="1">
              <a:solidFill>
                <a:srgbClr val="E06666"/>
              </a:solidFill>
              <a:highlight>
                <a:schemeClr val="lt1"/>
              </a:highlight>
              <a:latin typeface="Economica"/>
              <a:ea typeface="Economica"/>
              <a:cs typeface="Economica"/>
              <a:sym typeface="Economica"/>
            </a:endParaRPr>
          </a:p>
          <a:p>
            <a:pPr marL="342900" lvl="0" indent="-342900" algn="just" rtl="0">
              <a:lnSpc>
                <a:spcPct val="115000"/>
              </a:lnSpc>
              <a:spcBef>
                <a:spcPts val="1200"/>
              </a:spcBef>
              <a:spcAft>
                <a:spcPts val="0"/>
              </a:spcAft>
              <a:buSzPts val="1400"/>
              <a:buFont typeface="Courier New"/>
              <a:buChar char="o"/>
            </a:pPr>
            <a:r>
              <a:rPr lang="es-ES" sz="2000" b="1">
                <a:solidFill>
                  <a:srgbClr val="E06666"/>
                </a:solidFill>
                <a:highlight>
                  <a:schemeClr val="lt1"/>
                </a:highlight>
                <a:latin typeface="Economica"/>
                <a:ea typeface="Economica"/>
                <a:cs typeface="Economica"/>
                <a:sym typeface="Economica"/>
              </a:rPr>
              <a:t>Plan Estratégico </a:t>
            </a:r>
            <a:r>
              <a:rPr lang="es-ES" sz="2000">
                <a:solidFill>
                  <a:srgbClr val="E06666"/>
                </a:solidFill>
                <a:highlight>
                  <a:schemeClr val="lt1"/>
                </a:highlight>
                <a:latin typeface="Economica"/>
                <a:ea typeface="Economica"/>
                <a:cs typeface="Economica"/>
                <a:sym typeface="Economica"/>
              </a:rPr>
              <a:t>de Cuatrovientos.</a:t>
            </a:r>
            <a:endParaRPr sz="2000">
              <a:solidFill>
                <a:srgbClr val="E06666"/>
              </a:solidFill>
              <a:highlight>
                <a:schemeClr val="lt1"/>
              </a:highlight>
              <a:latin typeface="Economica"/>
              <a:ea typeface="Economica"/>
              <a:cs typeface="Economica"/>
              <a:sym typeface="Economica"/>
            </a:endParaRPr>
          </a:p>
          <a:p>
            <a:pPr marL="342900" lvl="0" indent="-342900" algn="just" rtl="0">
              <a:lnSpc>
                <a:spcPct val="115000"/>
              </a:lnSpc>
              <a:spcBef>
                <a:spcPts val="1200"/>
              </a:spcBef>
              <a:spcAft>
                <a:spcPts val="0"/>
              </a:spcAft>
              <a:buSzPts val="1400"/>
              <a:buFont typeface="Courier New"/>
              <a:buChar char="o"/>
            </a:pPr>
            <a:r>
              <a:rPr lang="es-ES" sz="2000" b="1">
                <a:solidFill>
                  <a:srgbClr val="E06666"/>
                </a:solidFill>
                <a:highlight>
                  <a:srgbClr val="FFFFFF"/>
                </a:highlight>
                <a:latin typeface="Economica"/>
                <a:ea typeface="Economica"/>
                <a:cs typeface="Economica"/>
                <a:sym typeface="Economica"/>
              </a:rPr>
              <a:t>Evaluación Responsabilidad Social Corporativa </a:t>
            </a:r>
            <a:r>
              <a:rPr lang="es-ES" sz="2000">
                <a:solidFill>
                  <a:srgbClr val="E06666"/>
                </a:solidFill>
                <a:highlight>
                  <a:srgbClr val="FFFFFF"/>
                </a:highlight>
                <a:latin typeface="Economica"/>
                <a:ea typeface="Economica"/>
                <a:cs typeface="Economica"/>
                <a:sym typeface="Economica"/>
              </a:rPr>
              <a:t>(Mejora Continua) – se evidencia oportunidad para integrar e impulsar la sostenibilidad en la gestión de nuestra organización.</a:t>
            </a:r>
            <a:endParaRPr/>
          </a:p>
          <a:p>
            <a:pPr marL="342900" lvl="0" indent="-342900" algn="just" rtl="0">
              <a:lnSpc>
                <a:spcPct val="115000"/>
              </a:lnSpc>
              <a:spcBef>
                <a:spcPts val="1200"/>
              </a:spcBef>
              <a:spcAft>
                <a:spcPts val="600"/>
              </a:spcAft>
              <a:buSzPts val="1400"/>
              <a:buFont typeface="Courier New"/>
              <a:buChar char="o"/>
            </a:pPr>
            <a:r>
              <a:rPr lang="es-ES" sz="2000">
                <a:solidFill>
                  <a:srgbClr val="E06666"/>
                </a:solidFill>
                <a:highlight>
                  <a:srgbClr val="FFFFFF"/>
                </a:highlight>
                <a:latin typeface="Economica"/>
                <a:ea typeface="Economica"/>
                <a:cs typeface="Economica"/>
                <a:sym typeface="Economica"/>
              </a:rPr>
              <a:t>Ejes </a:t>
            </a:r>
            <a:r>
              <a:rPr lang="es-ES" sz="2000" b="1">
                <a:solidFill>
                  <a:srgbClr val="E06666"/>
                </a:solidFill>
                <a:highlight>
                  <a:srgbClr val="FFFFFF"/>
                </a:highlight>
                <a:latin typeface="Economica"/>
                <a:ea typeface="Economica"/>
                <a:cs typeface="Economica"/>
                <a:sym typeface="Economica"/>
              </a:rPr>
              <a:t>Innovación</a:t>
            </a:r>
            <a:r>
              <a:rPr lang="es-ES" sz="2000">
                <a:solidFill>
                  <a:srgbClr val="E06666"/>
                </a:solidFill>
                <a:highlight>
                  <a:srgbClr val="FFFFFF"/>
                </a:highlight>
                <a:latin typeface="Economica"/>
                <a:ea typeface="Economica"/>
                <a:cs typeface="Economica"/>
                <a:sym typeface="Economica"/>
              </a:rPr>
              <a:t> (ACBP, metodologías activas, TIC), </a:t>
            </a:r>
            <a:r>
              <a:rPr lang="es-ES" sz="2000" b="1">
                <a:solidFill>
                  <a:srgbClr val="E06666"/>
                </a:solidFill>
                <a:highlight>
                  <a:srgbClr val="FFFFFF"/>
                </a:highlight>
                <a:latin typeface="Economica"/>
                <a:ea typeface="Economica"/>
                <a:cs typeface="Economica"/>
                <a:sym typeface="Economica"/>
              </a:rPr>
              <a:t>Compromiso</a:t>
            </a:r>
            <a:r>
              <a:rPr lang="es-ES" sz="2000">
                <a:solidFill>
                  <a:srgbClr val="E06666"/>
                </a:solidFill>
                <a:highlight>
                  <a:srgbClr val="FFFFFF"/>
                </a:highlight>
                <a:latin typeface="Economica"/>
                <a:ea typeface="Economica"/>
                <a:cs typeface="Economica"/>
                <a:sym typeface="Economica"/>
              </a:rPr>
              <a:t> (ODS, Agenda 2030, Red de Escuelas sostenibles, Plan de Residuos…) e </a:t>
            </a:r>
            <a:r>
              <a:rPr lang="es-ES" sz="2000" b="1">
                <a:solidFill>
                  <a:srgbClr val="E06666"/>
                </a:solidFill>
                <a:highlight>
                  <a:srgbClr val="FFFFFF"/>
                </a:highlight>
                <a:latin typeface="Economica"/>
                <a:ea typeface="Economica"/>
                <a:cs typeface="Economica"/>
                <a:sym typeface="Economica"/>
              </a:rPr>
              <a:t>Internacionalización</a:t>
            </a:r>
            <a:r>
              <a:rPr lang="es-ES" sz="2000">
                <a:solidFill>
                  <a:srgbClr val="E06666"/>
                </a:solidFill>
                <a:highlight>
                  <a:srgbClr val="FFFFFF"/>
                </a:highlight>
                <a:latin typeface="Economica"/>
                <a:ea typeface="Economica"/>
                <a:cs typeface="Economica"/>
                <a:sym typeface="Economica"/>
              </a:rPr>
              <a:t> (colaborar con centros FP en Europa).</a:t>
            </a:r>
            <a:endParaRPr sz="2200">
              <a:solidFill>
                <a:srgbClr val="E06666"/>
              </a:solidFill>
              <a:highlight>
                <a:srgbClr val="FFFFFF"/>
              </a:highlight>
              <a:latin typeface="Economica"/>
              <a:ea typeface="Economica"/>
              <a:cs typeface="Economica"/>
              <a:sym typeface="Economica"/>
            </a:endParaRPr>
          </a:p>
        </p:txBody>
      </p:sp>
      <p:pic>
        <p:nvPicPr>
          <p:cNvPr id="74" name="Google Shape;74;p3"/>
          <p:cNvPicPr preferRelativeResize="0"/>
          <p:nvPr/>
        </p:nvPicPr>
        <p:blipFill rotWithShape="1">
          <a:blip r:embed="rId3">
            <a:alphaModFix/>
          </a:blip>
          <a:srcRect/>
          <a:stretch/>
        </p:blipFill>
        <p:spPr>
          <a:xfrm>
            <a:off x="6603403" y="236328"/>
            <a:ext cx="2016150" cy="37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Origen</a:t>
            </a:r>
            <a:endParaRPr/>
          </a:p>
        </p:txBody>
      </p:sp>
      <p:sp>
        <p:nvSpPr>
          <p:cNvPr id="80" name="Google Shape;80;p4"/>
          <p:cNvSpPr txBox="1">
            <a:spLocks noGrp="1"/>
          </p:cNvSpPr>
          <p:nvPr>
            <p:ph type="body" idx="1"/>
          </p:nvPr>
        </p:nvSpPr>
        <p:spPr>
          <a:xfrm>
            <a:off x="311700" y="1093850"/>
            <a:ext cx="8520600" cy="370117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600"/>
              </a:spcBef>
              <a:spcAft>
                <a:spcPts val="0"/>
              </a:spcAft>
              <a:buSzPts val="1400"/>
              <a:buNone/>
            </a:pPr>
            <a:r>
              <a:rPr lang="es-ES" sz="2200" b="1">
                <a:solidFill>
                  <a:srgbClr val="E06666"/>
                </a:solidFill>
                <a:highlight>
                  <a:srgbClr val="FFFFFF"/>
                </a:highlight>
                <a:latin typeface="Economica"/>
                <a:ea typeface="Economica"/>
                <a:cs typeface="Economica"/>
                <a:sym typeface="Economica"/>
              </a:rPr>
              <a:t>Erasmus KA202</a:t>
            </a:r>
            <a:r>
              <a:rPr lang="es-ES" sz="2200">
                <a:solidFill>
                  <a:srgbClr val="E06666"/>
                </a:solidFill>
                <a:highlight>
                  <a:srgbClr val="FFFFFF"/>
                </a:highlight>
                <a:latin typeface="Economica"/>
                <a:ea typeface="Economica"/>
                <a:cs typeface="Economica"/>
                <a:sym typeface="Economica"/>
              </a:rPr>
              <a:t>: Asociaciones Estratégicas para el Intercambio de Buenas Prácticas en la FP.</a:t>
            </a:r>
            <a:endParaRPr/>
          </a:p>
          <a:p>
            <a:pPr marL="0" lvl="0" indent="0" algn="just" rtl="0">
              <a:lnSpc>
                <a:spcPct val="115000"/>
              </a:lnSpc>
              <a:spcBef>
                <a:spcPts val="1200"/>
              </a:spcBef>
              <a:spcAft>
                <a:spcPts val="0"/>
              </a:spcAft>
              <a:buSzPts val="1400"/>
              <a:buNone/>
            </a:pPr>
            <a:r>
              <a:rPr lang="es-ES" sz="2200" b="1">
                <a:solidFill>
                  <a:srgbClr val="E06666"/>
                </a:solidFill>
                <a:highlight>
                  <a:srgbClr val="FFFFFF"/>
                </a:highlight>
                <a:latin typeface="Economica"/>
                <a:ea typeface="Economica"/>
                <a:cs typeface="Economica"/>
                <a:sym typeface="Economica"/>
              </a:rPr>
              <a:t>CF Train in VET </a:t>
            </a:r>
            <a:r>
              <a:rPr lang="es-ES" sz="2200">
                <a:solidFill>
                  <a:srgbClr val="E06666"/>
                </a:solidFill>
                <a:highlight>
                  <a:srgbClr val="FFFFFF"/>
                </a:highlight>
                <a:latin typeface="Economica"/>
                <a:ea typeface="Economica"/>
                <a:cs typeface="Economica"/>
                <a:sym typeface="Economica"/>
              </a:rPr>
              <a:t>(Carbon Footprint in Vocational Education and Training).</a:t>
            </a:r>
            <a:endParaRPr/>
          </a:p>
          <a:p>
            <a:pPr marL="0" lvl="0" indent="0" algn="just" rtl="0">
              <a:lnSpc>
                <a:spcPct val="115000"/>
              </a:lnSpc>
              <a:spcBef>
                <a:spcPts val="1200"/>
              </a:spcBef>
              <a:spcAft>
                <a:spcPts val="600"/>
              </a:spcAft>
              <a:buSzPts val="1400"/>
              <a:buNone/>
            </a:pPr>
            <a:r>
              <a:rPr lang="es-ES" sz="2200" b="1">
                <a:solidFill>
                  <a:srgbClr val="E06666"/>
                </a:solidFill>
                <a:highlight>
                  <a:srgbClr val="FFFFFF"/>
                </a:highlight>
                <a:latin typeface="Economica"/>
                <a:ea typeface="Economica"/>
                <a:cs typeface="Economica"/>
                <a:sym typeface="Economica"/>
              </a:rPr>
              <a:t>Objetivo</a:t>
            </a:r>
            <a:r>
              <a:rPr lang="es-ES" sz="2200">
                <a:solidFill>
                  <a:srgbClr val="E06666"/>
                </a:solidFill>
                <a:highlight>
                  <a:srgbClr val="FFFFFF"/>
                </a:highlight>
                <a:latin typeface="Economica"/>
                <a:ea typeface="Economica"/>
                <a:cs typeface="Economica"/>
                <a:sym typeface="Economica"/>
              </a:rPr>
              <a:t>: trabajar el concepto de la HC como herramienta para promover modelos de desarrollo económico sostenible en Europa a través de los estudios de FP.</a:t>
            </a:r>
            <a:endParaRPr/>
          </a:p>
        </p:txBody>
      </p:sp>
      <p:pic>
        <p:nvPicPr>
          <p:cNvPr id="81" name="Google Shape;81;p4"/>
          <p:cNvPicPr preferRelativeResize="0"/>
          <p:nvPr/>
        </p:nvPicPr>
        <p:blipFill rotWithShape="1">
          <a:blip r:embed="rId3">
            <a:alphaModFix/>
          </a:blip>
          <a:srcRect/>
          <a:stretch/>
        </p:blipFill>
        <p:spPr>
          <a:xfrm>
            <a:off x="557323" y="3574367"/>
            <a:ext cx="2324100" cy="1253005"/>
          </a:xfrm>
          <a:prstGeom prst="rect">
            <a:avLst/>
          </a:prstGeom>
          <a:noFill/>
          <a:ln>
            <a:noFill/>
          </a:ln>
        </p:spPr>
      </p:pic>
      <p:pic>
        <p:nvPicPr>
          <p:cNvPr id="82" name="Google Shape;82;p4"/>
          <p:cNvPicPr preferRelativeResize="0"/>
          <p:nvPr/>
        </p:nvPicPr>
        <p:blipFill rotWithShape="1">
          <a:blip r:embed="rId4">
            <a:alphaModFix/>
          </a:blip>
          <a:srcRect/>
          <a:stretch/>
        </p:blipFill>
        <p:spPr>
          <a:xfrm>
            <a:off x="5238495" y="3137245"/>
            <a:ext cx="3593805" cy="1722475"/>
          </a:xfrm>
          <a:prstGeom prst="rect">
            <a:avLst/>
          </a:prstGeom>
          <a:noFill/>
          <a:ln>
            <a:noFill/>
          </a:ln>
        </p:spPr>
      </p:pic>
      <p:pic>
        <p:nvPicPr>
          <p:cNvPr id="83" name="Google Shape;83;p4"/>
          <p:cNvPicPr preferRelativeResize="0"/>
          <p:nvPr/>
        </p:nvPicPr>
        <p:blipFill rotWithShape="1">
          <a:blip r:embed="rId5">
            <a:alphaModFix/>
          </a:blip>
          <a:srcRect/>
          <a:stretch/>
        </p:blipFill>
        <p:spPr>
          <a:xfrm>
            <a:off x="6702553" y="211553"/>
            <a:ext cx="2016150" cy="37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799553ecba_0_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INFO PARA LA WEB</a:t>
            </a:r>
            <a:endParaRPr/>
          </a:p>
        </p:txBody>
      </p:sp>
      <p:sp>
        <p:nvSpPr>
          <p:cNvPr id="89" name="Google Shape;89;g799553ecba_0_0"/>
          <p:cNvSpPr txBox="1">
            <a:spLocks noGrp="1"/>
          </p:cNvSpPr>
          <p:nvPr>
            <p:ph type="body" idx="1"/>
          </p:nvPr>
        </p:nvSpPr>
        <p:spPr>
          <a:xfrm>
            <a:off x="311700" y="1228675"/>
            <a:ext cx="1428000" cy="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b="1">
                <a:solidFill>
                  <a:srgbClr val="E06666"/>
                </a:solidFill>
                <a:highlight>
                  <a:schemeClr val="lt1"/>
                </a:highlight>
                <a:latin typeface="Economica"/>
                <a:ea typeface="Economica"/>
                <a:cs typeface="Economica"/>
                <a:sym typeface="Economica"/>
              </a:rPr>
              <a:t>EL PROYECTO</a:t>
            </a:r>
            <a:endParaRPr sz="2000" b="1">
              <a:solidFill>
                <a:srgbClr val="E06666"/>
              </a:solidFill>
              <a:highlight>
                <a:schemeClr val="lt1"/>
              </a:highlight>
              <a:latin typeface="Economica"/>
              <a:ea typeface="Economica"/>
              <a:cs typeface="Economica"/>
              <a:sym typeface="Economica"/>
            </a:endParaRPr>
          </a:p>
        </p:txBody>
      </p:sp>
      <p:sp>
        <p:nvSpPr>
          <p:cNvPr id="90" name="Google Shape;90;g799553ecba_0_0"/>
          <p:cNvSpPr txBox="1">
            <a:spLocks noGrp="1"/>
          </p:cNvSpPr>
          <p:nvPr>
            <p:ph type="body" idx="1"/>
          </p:nvPr>
        </p:nvSpPr>
        <p:spPr>
          <a:xfrm>
            <a:off x="2194275" y="1228675"/>
            <a:ext cx="965100" cy="36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s-ES" sz="2000" b="1">
                <a:solidFill>
                  <a:srgbClr val="E06666"/>
                </a:solidFill>
                <a:highlight>
                  <a:schemeClr val="lt1"/>
                </a:highlight>
                <a:latin typeface="Economica"/>
                <a:ea typeface="Economica"/>
                <a:cs typeface="Economica"/>
                <a:sym typeface="Economica"/>
              </a:rPr>
              <a:t>SOCIOS</a:t>
            </a:r>
            <a:endParaRPr sz="2000" b="1">
              <a:solidFill>
                <a:srgbClr val="E06666"/>
              </a:solidFill>
              <a:highlight>
                <a:schemeClr val="lt1"/>
              </a:highlight>
              <a:latin typeface="Economica"/>
              <a:ea typeface="Economica"/>
              <a:cs typeface="Economica"/>
              <a:sym typeface="Economica"/>
            </a:endParaRPr>
          </a:p>
        </p:txBody>
      </p:sp>
      <p:sp>
        <p:nvSpPr>
          <p:cNvPr id="91" name="Google Shape;91;g799553ecba_0_0"/>
          <p:cNvSpPr txBox="1">
            <a:spLocks noGrp="1"/>
          </p:cNvSpPr>
          <p:nvPr>
            <p:ph type="body" idx="1"/>
          </p:nvPr>
        </p:nvSpPr>
        <p:spPr>
          <a:xfrm>
            <a:off x="3700725" y="1228675"/>
            <a:ext cx="1428000" cy="36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s-ES" sz="2000" b="1">
                <a:solidFill>
                  <a:srgbClr val="E06666"/>
                </a:solidFill>
                <a:highlight>
                  <a:schemeClr val="lt1"/>
                </a:highlight>
                <a:latin typeface="Economica"/>
                <a:ea typeface="Economica"/>
                <a:cs typeface="Economica"/>
                <a:sym typeface="Economica"/>
              </a:rPr>
              <a:t>DESARROLLO</a:t>
            </a:r>
            <a:endParaRPr sz="2000" b="1">
              <a:solidFill>
                <a:srgbClr val="E06666"/>
              </a:solidFill>
              <a:highlight>
                <a:schemeClr val="lt1"/>
              </a:highlight>
              <a:latin typeface="Economica"/>
              <a:ea typeface="Economica"/>
              <a:cs typeface="Economica"/>
              <a:sym typeface="Economica"/>
            </a:endParaRPr>
          </a:p>
        </p:txBody>
      </p:sp>
      <p:sp>
        <p:nvSpPr>
          <p:cNvPr id="92" name="Google Shape;92;g799553ecba_0_0"/>
          <p:cNvSpPr txBox="1">
            <a:spLocks noGrp="1"/>
          </p:cNvSpPr>
          <p:nvPr>
            <p:ph type="body" idx="1"/>
          </p:nvPr>
        </p:nvSpPr>
        <p:spPr>
          <a:xfrm>
            <a:off x="5722563" y="1228675"/>
            <a:ext cx="1328100" cy="36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s-ES" sz="2000" b="1">
                <a:solidFill>
                  <a:srgbClr val="E06666"/>
                </a:solidFill>
                <a:highlight>
                  <a:schemeClr val="lt1"/>
                </a:highlight>
                <a:latin typeface="Economica"/>
                <a:ea typeface="Economica"/>
                <a:cs typeface="Economica"/>
                <a:sym typeface="Economica"/>
              </a:rPr>
              <a:t>PRODUCTOS</a:t>
            </a:r>
            <a:endParaRPr sz="2000" b="1">
              <a:solidFill>
                <a:srgbClr val="E06666"/>
              </a:solidFill>
              <a:highlight>
                <a:schemeClr val="lt1"/>
              </a:highlight>
              <a:latin typeface="Economica"/>
              <a:ea typeface="Economica"/>
              <a:cs typeface="Economica"/>
              <a:sym typeface="Economica"/>
            </a:endParaRPr>
          </a:p>
        </p:txBody>
      </p:sp>
      <p:sp>
        <p:nvSpPr>
          <p:cNvPr id="93" name="Google Shape;93;g799553ecba_0_0"/>
          <p:cNvSpPr txBox="1">
            <a:spLocks noGrp="1"/>
          </p:cNvSpPr>
          <p:nvPr>
            <p:ph type="body" idx="1"/>
          </p:nvPr>
        </p:nvSpPr>
        <p:spPr>
          <a:xfrm>
            <a:off x="7644500" y="1228675"/>
            <a:ext cx="903000" cy="36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s-ES" sz="2000" b="1">
                <a:solidFill>
                  <a:srgbClr val="E06666"/>
                </a:solidFill>
                <a:highlight>
                  <a:schemeClr val="lt1"/>
                </a:highlight>
                <a:latin typeface="Economica"/>
                <a:ea typeface="Economica"/>
                <a:cs typeface="Economica"/>
                <a:sym typeface="Economica"/>
              </a:rPr>
              <a:t>RRSS</a:t>
            </a:r>
            <a:endParaRPr sz="2000" b="1">
              <a:solidFill>
                <a:srgbClr val="E06666"/>
              </a:solidFill>
              <a:highlight>
                <a:schemeClr val="lt1"/>
              </a:highlight>
              <a:latin typeface="Economica"/>
              <a:ea typeface="Economica"/>
              <a:cs typeface="Economica"/>
              <a:sym typeface="Economica"/>
            </a:endParaRPr>
          </a:p>
        </p:txBody>
      </p:sp>
      <p:sp>
        <p:nvSpPr>
          <p:cNvPr id="94" name="Google Shape;94;g799553ecba_0_0"/>
          <p:cNvSpPr txBox="1"/>
          <p:nvPr/>
        </p:nvSpPr>
        <p:spPr>
          <a:xfrm>
            <a:off x="0" y="1881775"/>
            <a:ext cx="1654800" cy="1754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s-ES">
                <a:latin typeface="Calibri"/>
                <a:ea typeface="Calibri"/>
                <a:cs typeface="Calibri"/>
                <a:sym typeface="Calibri"/>
              </a:rPr>
              <a:t>Contexto</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ES">
                <a:latin typeface="Calibri"/>
                <a:ea typeface="Calibri"/>
                <a:cs typeface="Calibri"/>
                <a:sym typeface="Calibri"/>
              </a:rPr>
              <a:t>Descripción</a:t>
            </a:r>
            <a:endParaRPr>
              <a:latin typeface="Calibri"/>
              <a:ea typeface="Calibri"/>
              <a:cs typeface="Calibri"/>
              <a:sym typeface="Calibri"/>
            </a:endParaRPr>
          </a:p>
          <a:p>
            <a:pPr marL="457200" lvl="0" indent="0" algn="l" rtl="0">
              <a:spcBef>
                <a:spcPts val="0"/>
              </a:spcBef>
              <a:spcAft>
                <a:spcPts val="0"/>
              </a:spcAft>
              <a:buNone/>
            </a:pPr>
            <a:r>
              <a:rPr lang="es-ES">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ES">
                <a:latin typeface="Calibri"/>
                <a:ea typeface="Calibri"/>
                <a:cs typeface="Calibri"/>
                <a:sym typeface="Calibri"/>
              </a:rPr>
              <a:t>Objetivos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sz="1800">
              <a:latin typeface="Source Code Pro"/>
              <a:ea typeface="Source Code Pro"/>
              <a:cs typeface="Source Code Pro"/>
              <a:sym typeface="Source Code Pro"/>
            </a:endParaRPr>
          </a:p>
        </p:txBody>
      </p:sp>
      <p:sp>
        <p:nvSpPr>
          <p:cNvPr id="95" name="Google Shape;95;g799553ecba_0_0"/>
          <p:cNvSpPr txBox="1"/>
          <p:nvPr/>
        </p:nvSpPr>
        <p:spPr>
          <a:xfrm>
            <a:off x="1849425" y="1881775"/>
            <a:ext cx="1654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300">
                <a:latin typeface="Calibri"/>
                <a:ea typeface="Calibri"/>
                <a:cs typeface="Calibri"/>
                <a:sym typeface="Calibri"/>
              </a:rPr>
              <a:t>Socios participantes</a:t>
            </a:r>
            <a:endParaRPr sz="1300">
              <a:latin typeface="Calibri"/>
              <a:ea typeface="Calibri"/>
              <a:cs typeface="Calibri"/>
              <a:sym typeface="Calibri"/>
            </a:endParaRPr>
          </a:p>
        </p:txBody>
      </p:sp>
      <p:sp>
        <p:nvSpPr>
          <p:cNvPr id="96" name="Google Shape;96;g799553ecba_0_0"/>
          <p:cNvSpPr txBox="1"/>
          <p:nvPr/>
        </p:nvSpPr>
        <p:spPr>
          <a:xfrm>
            <a:off x="3654675" y="1881775"/>
            <a:ext cx="1654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Son las fases del proyecto con las acciones que se han ido realizando</a:t>
            </a:r>
            <a:endParaRPr>
              <a:latin typeface="Calibri"/>
              <a:ea typeface="Calibri"/>
              <a:cs typeface="Calibri"/>
              <a:sym typeface="Calibri"/>
            </a:endParaRPr>
          </a:p>
        </p:txBody>
      </p:sp>
      <p:sp>
        <p:nvSpPr>
          <p:cNvPr id="97" name="Google Shape;97;g799553ecba_0_0"/>
          <p:cNvSpPr txBox="1"/>
          <p:nvPr/>
        </p:nvSpPr>
        <p:spPr>
          <a:xfrm>
            <a:off x="5797125" y="1881775"/>
            <a:ext cx="1654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Evidencias, resultados de las actividades realizadas..</a:t>
            </a:r>
            <a:r>
              <a:rPr lang="es-ES" sz="1000">
                <a:latin typeface="Calibri"/>
                <a:ea typeface="Calibri"/>
                <a:cs typeface="Calibri"/>
                <a:sym typeface="Calibri"/>
              </a:rPr>
              <a:t>.</a:t>
            </a:r>
            <a:endParaRPr>
              <a:latin typeface="Source Code Pro"/>
              <a:ea typeface="Source Code Pro"/>
              <a:cs typeface="Source Code Pro"/>
              <a:sym typeface="Source Code Pro"/>
            </a:endParaRPr>
          </a:p>
        </p:txBody>
      </p:sp>
      <p:sp>
        <p:nvSpPr>
          <p:cNvPr id="98" name="Google Shape;98;g799553ecba_0_0"/>
          <p:cNvSpPr txBox="1"/>
          <p:nvPr/>
        </p:nvSpPr>
        <p:spPr>
          <a:xfrm>
            <a:off x="7408050" y="1966400"/>
            <a:ext cx="165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Redes Sociales</a:t>
            </a:r>
            <a:endParaRPr>
              <a:latin typeface="Calibri"/>
              <a:ea typeface="Calibri"/>
              <a:cs typeface="Calibri"/>
              <a:sym typeface="Calibri"/>
            </a:endParaRPr>
          </a:p>
          <a:p>
            <a:pPr marL="457200" lvl="0" indent="0" algn="l" rtl="0">
              <a:spcBef>
                <a:spcPts val="0"/>
              </a:spcBef>
              <a:spcAft>
                <a:spcPts val="0"/>
              </a:spcAft>
              <a:buNone/>
            </a:pPr>
            <a:endParaRPr>
              <a:latin typeface="Source Code Pro"/>
              <a:ea typeface="Source Code Pro"/>
              <a:cs typeface="Source Code Pro"/>
              <a:sym typeface="Source Code Pro"/>
            </a:endParaRPr>
          </a:p>
        </p:txBody>
      </p:sp>
      <p:pic>
        <p:nvPicPr>
          <p:cNvPr id="99" name="Google Shape;99;g799553ecba_0_0"/>
          <p:cNvPicPr preferRelativeResize="0"/>
          <p:nvPr/>
        </p:nvPicPr>
        <p:blipFill rotWithShape="1">
          <a:blip r:embed="rId3">
            <a:alphaModFix/>
          </a:blip>
          <a:srcRect/>
          <a:stretch/>
        </p:blipFill>
        <p:spPr>
          <a:xfrm>
            <a:off x="6702553" y="211553"/>
            <a:ext cx="2016150" cy="37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PROYECTO</a:t>
            </a:r>
            <a:endParaRPr/>
          </a:p>
        </p:txBody>
      </p:sp>
      <p:sp>
        <p:nvSpPr>
          <p:cNvPr id="105" name="Google Shape;105;p6"/>
          <p:cNvSpPr txBox="1">
            <a:spLocks noGrp="1"/>
          </p:cNvSpPr>
          <p:nvPr>
            <p:ph type="body" idx="1"/>
          </p:nvPr>
        </p:nvSpPr>
        <p:spPr>
          <a:xfrm>
            <a:off x="311700" y="1093850"/>
            <a:ext cx="8520600" cy="37011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b="1" dirty="0">
                <a:solidFill>
                  <a:srgbClr val="222222"/>
                </a:solidFill>
                <a:highlight>
                  <a:srgbClr val="FFFFFF"/>
                </a:highlight>
                <a:latin typeface="Calibri"/>
                <a:ea typeface="Calibri"/>
                <a:cs typeface="Calibri"/>
                <a:sym typeface="Calibri"/>
              </a:rPr>
              <a:t>Descripción:</a:t>
            </a:r>
            <a:endParaRPr b="1" dirty="0">
              <a:solidFill>
                <a:srgbClr val="222222"/>
              </a:solidFill>
              <a:highlight>
                <a:srgbClr val="FFFFFF"/>
              </a:highlight>
              <a:latin typeface="Calibri"/>
              <a:ea typeface="Calibri"/>
              <a:cs typeface="Calibri"/>
              <a:sym typeface="Calibri"/>
            </a:endParaRPr>
          </a:p>
          <a:p>
            <a:pPr marL="0" lvl="0" indent="0" algn="l" rtl="0">
              <a:spcBef>
                <a:spcPts val="0"/>
              </a:spcBef>
              <a:spcAft>
                <a:spcPts val="0"/>
              </a:spcAft>
              <a:buNone/>
            </a:pPr>
            <a:r>
              <a:rPr lang="es-ES" sz="1100" b="1" dirty="0">
                <a:solidFill>
                  <a:srgbClr val="1C1C00"/>
                </a:solidFill>
                <a:highlight>
                  <a:srgbClr val="FFFFFF"/>
                </a:highlight>
                <a:latin typeface="Calibri"/>
                <a:ea typeface="Calibri"/>
                <a:cs typeface="Calibri"/>
                <a:sym typeface="Calibri"/>
              </a:rPr>
              <a:t>¿Qué es?</a:t>
            </a:r>
            <a:endParaRPr b="1" dirty="0">
              <a:solidFill>
                <a:srgbClr val="222222"/>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dirty="0" err="1">
                <a:solidFill>
                  <a:srgbClr val="292900"/>
                </a:solidFill>
                <a:highlight>
                  <a:srgbClr val="FFFFFF"/>
                </a:highlight>
                <a:latin typeface="Calibri"/>
                <a:ea typeface="Calibri"/>
                <a:cs typeface="Calibri"/>
                <a:sym typeface="Calibri"/>
              </a:rPr>
              <a:t>CFTrain</a:t>
            </a:r>
            <a:r>
              <a:rPr lang="es-ES" sz="1100" dirty="0">
                <a:solidFill>
                  <a:srgbClr val="292900"/>
                </a:solidFill>
                <a:highlight>
                  <a:srgbClr val="FFFFFF"/>
                </a:highlight>
                <a:latin typeface="Calibri"/>
                <a:ea typeface="Calibri"/>
                <a:cs typeface="Calibri"/>
                <a:sym typeface="Calibri"/>
              </a:rPr>
              <a:t> in VET/STOP CO2 es un proyecto internacional sobre </a:t>
            </a:r>
            <a:r>
              <a:rPr lang="es-ES" sz="1100" dirty="0">
                <a:solidFill>
                  <a:srgbClr val="1F1F00"/>
                </a:solidFill>
                <a:highlight>
                  <a:srgbClr val="FFFFFF"/>
                </a:highlight>
                <a:latin typeface="Calibri"/>
                <a:ea typeface="Calibri"/>
                <a:cs typeface="Calibri"/>
                <a:sym typeface="Calibri"/>
              </a:rPr>
              <a:t>sostenibilidad </a:t>
            </a:r>
            <a:r>
              <a:rPr lang="es-ES" sz="1100" dirty="0">
                <a:solidFill>
                  <a:srgbClr val="242400"/>
                </a:solidFill>
                <a:highlight>
                  <a:srgbClr val="FFFFFF"/>
                </a:highlight>
                <a:latin typeface="Calibri"/>
                <a:ea typeface="Calibri"/>
                <a:cs typeface="Calibri"/>
                <a:sym typeface="Calibri"/>
              </a:rPr>
              <a:t>y cambio </a:t>
            </a:r>
            <a:r>
              <a:rPr lang="es-ES" sz="1100" dirty="0">
                <a:solidFill>
                  <a:srgbClr val="202000"/>
                </a:solidFill>
                <a:highlight>
                  <a:srgbClr val="FFFFFF"/>
                </a:highlight>
                <a:latin typeface="Calibri"/>
                <a:ea typeface="Calibri"/>
                <a:cs typeface="Calibri"/>
                <a:sym typeface="Calibri"/>
              </a:rPr>
              <a:t>climático </a:t>
            </a:r>
            <a:r>
              <a:rPr lang="es-ES" sz="1100" dirty="0">
                <a:solidFill>
                  <a:srgbClr val="242400"/>
                </a:solidFill>
                <a:highlight>
                  <a:srgbClr val="FFFFFF"/>
                </a:highlight>
                <a:latin typeface="Calibri"/>
                <a:ea typeface="Calibri"/>
                <a:cs typeface="Calibri"/>
                <a:sym typeface="Calibri"/>
              </a:rPr>
              <a:t>basado </a:t>
            </a:r>
            <a:r>
              <a:rPr lang="es-ES" sz="1100" dirty="0">
                <a:solidFill>
                  <a:srgbClr val="121200"/>
                </a:solidFill>
                <a:highlight>
                  <a:srgbClr val="FFFFFF"/>
                </a:highlight>
                <a:latin typeface="Calibri"/>
                <a:ea typeface="Calibri"/>
                <a:cs typeface="Calibri"/>
                <a:sym typeface="Calibri"/>
              </a:rPr>
              <a:t>en </a:t>
            </a:r>
            <a:r>
              <a:rPr lang="es-ES" sz="1100" dirty="0">
                <a:solidFill>
                  <a:srgbClr val="0D0D00"/>
                </a:solidFill>
                <a:highlight>
                  <a:srgbClr val="FFFFFF"/>
                </a:highlight>
                <a:latin typeface="Calibri"/>
                <a:ea typeface="Calibri"/>
                <a:cs typeface="Calibri"/>
                <a:sym typeface="Calibri"/>
              </a:rPr>
              <a:t>el </a:t>
            </a:r>
            <a:r>
              <a:rPr lang="es-ES" sz="1100" dirty="0">
                <a:solidFill>
                  <a:srgbClr val="191900"/>
                </a:solidFill>
                <a:highlight>
                  <a:srgbClr val="FFFFFF"/>
                </a:highlight>
                <a:latin typeface="Calibri"/>
                <a:ea typeface="Calibri"/>
                <a:cs typeface="Calibri"/>
                <a:sym typeface="Calibri"/>
              </a:rPr>
              <a:t>concepto </a:t>
            </a:r>
            <a:r>
              <a:rPr lang="es-ES" sz="1100" dirty="0">
                <a:solidFill>
                  <a:srgbClr val="1F1F00"/>
                </a:solidFill>
                <a:highlight>
                  <a:srgbClr val="FFFFFF"/>
                </a:highlight>
                <a:latin typeface="Calibri"/>
                <a:ea typeface="Calibri"/>
                <a:cs typeface="Calibri"/>
                <a:sym typeface="Calibri"/>
              </a:rPr>
              <a:t>del </a:t>
            </a:r>
            <a:r>
              <a:rPr lang="es-ES" sz="1100" dirty="0">
                <a:solidFill>
                  <a:srgbClr val="1A1A00"/>
                </a:solidFill>
                <a:highlight>
                  <a:srgbClr val="FFFFFF"/>
                </a:highlight>
                <a:latin typeface="Calibri"/>
                <a:ea typeface="Calibri"/>
                <a:cs typeface="Calibri"/>
                <a:sym typeface="Calibri"/>
              </a:rPr>
              <a:t>cálculo y la </a:t>
            </a:r>
            <a:r>
              <a:rPr lang="es-ES" sz="1100" dirty="0">
                <a:solidFill>
                  <a:srgbClr val="262600"/>
                </a:solidFill>
                <a:highlight>
                  <a:srgbClr val="FFFFFF"/>
                </a:highlight>
                <a:latin typeface="Calibri"/>
                <a:ea typeface="Calibri"/>
                <a:cs typeface="Calibri"/>
                <a:sym typeface="Calibri"/>
              </a:rPr>
              <a:t>reducción </a:t>
            </a:r>
            <a:r>
              <a:rPr lang="es-ES" sz="1100" dirty="0">
                <a:solidFill>
                  <a:srgbClr val="1C1C00"/>
                </a:solidFill>
                <a:highlight>
                  <a:srgbClr val="FFFFFF"/>
                </a:highlight>
                <a:latin typeface="Calibri"/>
                <a:ea typeface="Calibri"/>
                <a:cs typeface="Calibri"/>
                <a:sym typeface="Calibri"/>
              </a:rPr>
              <a:t>de </a:t>
            </a:r>
            <a:r>
              <a:rPr lang="es-ES" sz="1100" dirty="0">
                <a:solidFill>
                  <a:srgbClr val="212100"/>
                </a:solidFill>
                <a:highlight>
                  <a:srgbClr val="FFFFFF"/>
                </a:highlight>
                <a:latin typeface="Calibri"/>
                <a:ea typeface="Calibri"/>
                <a:cs typeface="Calibri"/>
                <a:sym typeface="Calibri"/>
              </a:rPr>
              <a:t>la </a:t>
            </a:r>
            <a:r>
              <a:rPr lang="es-ES" sz="1100" dirty="0">
                <a:solidFill>
                  <a:srgbClr val="242400"/>
                </a:solidFill>
                <a:highlight>
                  <a:srgbClr val="FFFFFF"/>
                </a:highlight>
                <a:latin typeface="Calibri"/>
                <a:ea typeface="Calibri"/>
                <a:cs typeface="Calibri"/>
                <a:sym typeface="Calibri"/>
              </a:rPr>
              <a:t>Huella </a:t>
            </a:r>
            <a:r>
              <a:rPr lang="es-ES" sz="1100" dirty="0">
                <a:solidFill>
                  <a:srgbClr val="272700"/>
                </a:solidFill>
                <a:highlight>
                  <a:srgbClr val="FFFFFF"/>
                </a:highlight>
                <a:latin typeface="Calibri"/>
                <a:ea typeface="Calibri"/>
                <a:cs typeface="Calibri"/>
                <a:sym typeface="Calibri"/>
              </a:rPr>
              <a:t>de </a:t>
            </a:r>
            <a:r>
              <a:rPr lang="es-ES" sz="1100" dirty="0">
                <a:solidFill>
                  <a:srgbClr val="2B2B00"/>
                </a:solidFill>
                <a:highlight>
                  <a:srgbClr val="FFFFFF"/>
                </a:highlight>
                <a:latin typeface="Calibri"/>
                <a:ea typeface="Calibri"/>
                <a:cs typeface="Calibri"/>
                <a:sym typeface="Calibri"/>
              </a:rPr>
              <a:t>Carbono </a:t>
            </a:r>
            <a:r>
              <a:rPr lang="es-ES" sz="1100" dirty="0">
                <a:solidFill>
                  <a:srgbClr val="313100"/>
                </a:solidFill>
                <a:highlight>
                  <a:srgbClr val="FFFFFF"/>
                </a:highlight>
                <a:latin typeface="Calibri"/>
                <a:ea typeface="Calibri"/>
                <a:cs typeface="Calibri"/>
                <a:sym typeface="Calibri"/>
              </a:rPr>
              <a:t>en un centro de Formación profesional. </a:t>
            </a:r>
            <a:endParaRPr sz="1100" dirty="0">
              <a:solidFill>
                <a:srgbClr val="222222"/>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dirty="0">
                <a:solidFill>
                  <a:srgbClr val="222222"/>
                </a:solidFill>
                <a:highlight>
                  <a:srgbClr val="FFFFFF"/>
                </a:highlight>
                <a:latin typeface="Calibri"/>
                <a:ea typeface="Calibri"/>
                <a:cs typeface="Calibri"/>
                <a:sym typeface="Calibri"/>
              </a:rPr>
              <a:t>Este proyecto está financiado por el programa Erasmus+ dentro de la Acción Clave KA202: </a:t>
            </a:r>
            <a:r>
              <a:rPr lang="es-ES" sz="1100" b="1" dirty="0">
                <a:solidFill>
                  <a:srgbClr val="222222"/>
                </a:solidFill>
                <a:highlight>
                  <a:srgbClr val="FFFFFF"/>
                </a:highlight>
                <a:latin typeface="Calibri"/>
                <a:ea typeface="Calibri"/>
                <a:cs typeface="Calibri"/>
                <a:sym typeface="Calibri"/>
              </a:rPr>
              <a:t>Asociaciones Estratégicas para el Intercambio de Buenas Prácticas</a:t>
            </a:r>
            <a:r>
              <a:rPr lang="es-ES" sz="1100" dirty="0">
                <a:solidFill>
                  <a:srgbClr val="222222"/>
                </a:solidFill>
                <a:highlight>
                  <a:srgbClr val="FFFFFF"/>
                </a:highlight>
                <a:latin typeface="Calibri"/>
                <a:ea typeface="Calibri"/>
                <a:cs typeface="Calibri"/>
                <a:sym typeface="Calibri"/>
              </a:rPr>
              <a:t> entre centros de Formación Profesional Europeos(ENLACE al SEPIE </a:t>
            </a:r>
            <a:r>
              <a:rPr lang="es-ES" sz="1100" u="sng" dirty="0">
                <a:solidFill>
                  <a:srgbClr val="FFC000"/>
                </a:solidFill>
                <a:highlight>
                  <a:srgbClr val="FFFFFF"/>
                </a:highlight>
                <a:latin typeface="Calibri"/>
                <a:ea typeface="Calibri"/>
                <a:cs typeface="Calibri"/>
                <a:sym typeface="Calibri"/>
                <a:hlinkClick r:id="rId3">
                  <a:extLst>
                    <a:ext uri="{A12FA001-AC4F-418D-AE19-62706E023703}">
                      <ahyp:hlinkClr xmlns:ahyp="http://schemas.microsoft.com/office/drawing/2018/hyperlinkcolor" val="tx"/>
                    </a:ext>
                  </a:extLst>
                </a:hlinkClick>
              </a:rPr>
              <a:t>http://sepie.es/formacion-profesional/convocatoria.html#KA202</a:t>
            </a:r>
            <a:r>
              <a:rPr lang="es-ES" sz="1100" dirty="0">
                <a:solidFill>
                  <a:srgbClr val="222222"/>
                </a:solidFill>
                <a:highlight>
                  <a:srgbClr val="FFFFFF"/>
                </a:highlight>
                <a:latin typeface="Calibri"/>
                <a:ea typeface="Calibri"/>
                <a:cs typeface="Calibri"/>
                <a:sym typeface="Calibri"/>
              </a:rPr>
              <a:t>). </a:t>
            </a:r>
            <a:endParaRPr sz="1100" dirty="0">
              <a:solidFill>
                <a:srgbClr val="222222"/>
              </a:solidFill>
              <a:highlight>
                <a:srgbClr val="FFFFFF"/>
              </a:highlight>
              <a:latin typeface="Calibri"/>
              <a:ea typeface="Calibri"/>
              <a:cs typeface="Calibri"/>
              <a:sym typeface="Calibri"/>
            </a:endParaRPr>
          </a:p>
          <a:p>
            <a:pPr marL="0" lvl="0" indent="0" algn="l" rtl="0">
              <a:spcBef>
                <a:spcPts val="0"/>
              </a:spcBef>
              <a:spcAft>
                <a:spcPts val="0"/>
              </a:spcAft>
              <a:buNone/>
            </a:pPr>
            <a:r>
              <a:rPr lang="es-ES" b="1" dirty="0">
                <a:solidFill>
                  <a:srgbClr val="313100"/>
                </a:solidFill>
                <a:highlight>
                  <a:srgbClr val="FFFFFF"/>
                </a:highlight>
                <a:latin typeface="Calibri"/>
                <a:ea typeface="Calibri"/>
                <a:cs typeface="Calibri"/>
                <a:sym typeface="Calibri"/>
              </a:rPr>
              <a:t>Contexto: </a:t>
            </a:r>
            <a:endParaRPr dirty="0">
              <a:solidFill>
                <a:srgbClr val="1C1C00"/>
              </a:solidFill>
              <a:highlight>
                <a:srgbClr val="FFFFFF"/>
              </a:highlight>
              <a:latin typeface="Calibri"/>
              <a:ea typeface="Calibri"/>
              <a:cs typeface="Calibri"/>
              <a:sym typeface="Calibri"/>
            </a:endParaRPr>
          </a:p>
          <a:p>
            <a:pPr marL="0" lvl="0" indent="0" algn="l" rtl="0">
              <a:spcBef>
                <a:spcPts val="0"/>
              </a:spcBef>
              <a:spcAft>
                <a:spcPts val="0"/>
              </a:spcAft>
              <a:buNone/>
            </a:pPr>
            <a:r>
              <a:rPr lang="es-ES" sz="1100" b="1" dirty="0">
                <a:solidFill>
                  <a:srgbClr val="1C1C00"/>
                </a:solidFill>
                <a:highlight>
                  <a:srgbClr val="FFFFFF"/>
                </a:highlight>
                <a:latin typeface="Calibri"/>
                <a:ea typeface="Calibri"/>
                <a:cs typeface="Calibri"/>
                <a:sym typeface="Calibri"/>
              </a:rPr>
              <a:t>¿Por qué?</a:t>
            </a:r>
            <a:endParaRPr sz="1100" b="1" dirty="0">
              <a:solidFill>
                <a:srgbClr val="1C1C00"/>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dirty="0">
                <a:solidFill>
                  <a:srgbClr val="1C1C00"/>
                </a:solidFill>
                <a:highlight>
                  <a:srgbClr val="FFFFFF"/>
                </a:highlight>
                <a:latin typeface="Calibri"/>
                <a:ea typeface="Calibri"/>
                <a:cs typeface="Calibri"/>
                <a:sym typeface="Calibri"/>
              </a:rPr>
              <a:t>como centro de FP, formamos futuros profesionales</a:t>
            </a:r>
            <a:endParaRPr sz="1100" dirty="0">
              <a:solidFill>
                <a:srgbClr val="1C1C00"/>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dirty="0">
                <a:solidFill>
                  <a:srgbClr val="1C1C00"/>
                </a:solidFill>
                <a:highlight>
                  <a:srgbClr val="FFFFFF"/>
                </a:highlight>
                <a:latin typeface="Calibri"/>
                <a:ea typeface="Calibri"/>
                <a:cs typeface="Calibri"/>
                <a:sym typeface="Calibri"/>
              </a:rPr>
              <a:t>queremos ciudadanos responsables y comprometidos</a:t>
            </a:r>
            <a:endParaRPr sz="1100" dirty="0">
              <a:solidFill>
                <a:srgbClr val="1C1C00"/>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dirty="0">
                <a:solidFill>
                  <a:srgbClr val="1C1C00"/>
                </a:solidFill>
                <a:highlight>
                  <a:srgbClr val="FFFFFF"/>
                </a:highlight>
                <a:latin typeface="Calibri"/>
                <a:ea typeface="Calibri"/>
                <a:cs typeface="Calibri"/>
                <a:sym typeface="Calibri"/>
              </a:rPr>
              <a:t>Europa tiene un objetivo climático: neutralidad en emisiones de CO2 para el año 2050</a:t>
            </a:r>
            <a:endParaRPr sz="1100" dirty="0">
              <a:solidFill>
                <a:srgbClr val="1C1C00"/>
              </a:solidFill>
              <a:highlight>
                <a:srgbClr val="FFFFFF"/>
              </a:highlight>
              <a:latin typeface="Calibri"/>
              <a:ea typeface="Calibri"/>
              <a:cs typeface="Calibri"/>
              <a:sym typeface="Calibri"/>
            </a:endParaRPr>
          </a:p>
          <a:p>
            <a:pPr marL="457200" lvl="0" indent="-317500" algn="l" rtl="0">
              <a:spcBef>
                <a:spcPts val="0"/>
              </a:spcBef>
              <a:spcAft>
                <a:spcPts val="0"/>
              </a:spcAft>
              <a:buSzPts val="1400"/>
              <a:buFont typeface="Courier New"/>
              <a:buChar char="o"/>
            </a:pPr>
            <a:r>
              <a:rPr lang="es-ES" sz="1100" dirty="0">
                <a:solidFill>
                  <a:srgbClr val="1C1C00"/>
                </a:solidFill>
                <a:highlight>
                  <a:srgbClr val="FFFFFF"/>
                </a:highlight>
                <a:latin typeface="Calibri"/>
                <a:ea typeface="Calibri"/>
                <a:cs typeface="Calibri"/>
                <a:sym typeface="Calibri"/>
              </a:rPr>
              <a:t>nuestras organizaciones tienen una responsabilidad social y medioambiental</a:t>
            </a:r>
            <a:endParaRPr sz="1100" dirty="0">
              <a:solidFill>
                <a:srgbClr val="1C1C00"/>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600"/>
              </a:spcAft>
              <a:buNone/>
            </a:pPr>
            <a:r>
              <a:rPr lang="es-ES" b="1" dirty="0">
                <a:solidFill>
                  <a:srgbClr val="E06666"/>
                </a:solidFill>
                <a:highlight>
                  <a:srgbClr val="FFFFFF"/>
                </a:highlight>
                <a:latin typeface="Economica"/>
                <a:ea typeface="Economica"/>
                <a:cs typeface="Economica"/>
                <a:sym typeface="Economica"/>
              </a:rPr>
              <a:t>Incluir ODS del proyecto y enlace a la página oficial.</a:t>
            </a:r>
            <a:endParaRPr b="1" dirty="0">
              <a:solidFill>
                <a:srgbClr val="E06666"/>
              </a:solidFill>
              <a:highlight>
                <a:srgbClr val="FFFFFF"/>
              </a:highlight>
              <a:latin typeface="Economica"/>
              <a:ea typeface="Economica"/>
              <a:cs typeface="Economica"/>
              <a:sym typeface="Economica"/>
            </a:endParaRPr>
          </a:p>
        </p:txBody>
      </p:sp>
      <p:pic>
        <p:nvPicPr>
          <p:cNvPr id="106" name="Google Shape;106;p6"/>
          <p:cNvPicPr preferRelativeResize="0"/>
          <p:nvPr/>
        </p:nvPicPr>
        <p:blipFill rotWithShape="1">
          <a:blip r:embed="rId4">
            <a:alphaModFix/>
          </a:blip>
          <a:srcRect/>
          <a:stretch/>
        </p:blipFill>
        <p:spPr>
          <a:xfrm>
            <a:off x="6529028" y="292853"/>
            <a:ext cx="2016150" cy="37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PROYECTO</a:t>
            </a:r>
            <a:endParaRPr/>
          </a:p>
        </p:txBody>
      </p:sp>
      <p:sp>
        <p:nvSpPr>
          <p:cNvPr id="112" name="Google Shape;112;p7"/>
          <p:cNvSpPr txBox="1">
            <a:spLocks noGrp="1"/>
          </p:cNvSpPr>
          <p:nvPr>
            <p:ph type="body" idx="1"/>
          </p:nvPr>
        </p:nvSpPr>
        <p:spPr>
          <a:xfrm>
            <a:off x="311700" y="1093850"/>
            <a:ext cx="8520600" cy="370117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s-ES" b="1" dirty="0">
                <a:solidFill>
                  <a:srgbClr val="222222"/>
                </a:solidFill>
                <a:highlight>
                  <a:srgbClr val="FFFFFF"/>
                </a:highlight>
                <a:latin typeface="Calibri"/>
                <a:ea typeface="Calibri"/>
                <a:cs typeface="Calibri"/>
                <a:sym typeface="Calibri"/>
              </a:rPr>
              <a:t>Objetivos:</a:t>
            </a:r>
            <a:endParaRPr b="1" dirty="0">
              <a:solidFill>
                <a:srgbClr val="222222"/>
              </a:solidFill>
              <a:highlight>
                <a:srgbClr val="FFFFFF"/>
              </a:highlight>
              <a:latin typeface="Calibri"/>
              <a:ea typeface="Calibri"/>
              <a:cs typeface="Calibri"/>
              <a:sym typeface="Calibri"/>
            </a:endParaRPr>
          </a:p>
          <a:p>
            <a:pPr marL="0" marR="0" lvl="0" indent="0" algn="l" rtl="0">
              <a:lnSpc>
                <a:spcPct val="115000"/>
              </a:lnSpc>
              <a:spcBef>
                <a:spcPts val="0"/>
              </a:spcBef>
              <a:spcAft>
                <a:spcPts val="0"/>
              </a:spcAft>
              <a:buNone/>
            </a:pPr>
            <a:r>
              <a:rPr lang="es-ES" sz="1100" b="1" dirty="0">
                <a:solidFill>
                  <a:srgbClr val="1C1C00"/>
                </a:solidFill>
                <a:highlight>
                  <a:srgbClr val="FFFFFF"/>
                </a:highlight>
                <a:latin typeface="Calibri"/>
                <a:ea typeface="Calibri"/>
                <a:cs typeface="Calibri"/>
                <a:sym typeface="Calibri"/>
              </a:rPr>
              <a:t>¿Para qué?</a:t>
            </a:r>
            <a:endParaRPr sz="1100" b="1" dirty="0">
              <a:solidFill>
                <a:srgbClr val="1C1C00"/>
              </a:solidFill>
              <a:highlight>
                <a:srgbClr val="FFFFFF"/>
              </a:highlight>
              <a:latin typeface="Calibri"/>
              <a:ea typeface="Calibri"/>
              <a:cs typeface="Calibri"/>
              <a:sym typeface="Calibri"/>
            </a:endParaRPr>
          </a:p>
          <a:p>
            <a:pPr marL="0" marR="0" lvl="0" indent="0" algn="l" rtl="0">
              <a:lnSpc>
                <a:spcPct val="115000"/>
              </a:lnSpc>
              <a:spcBef>
                <a:spcPts val="0"/>
              </a:spcBef>
              <a:spcAft>
                <a:spcPts val="0"/>
              </a:spcAft>
              <a:buNone/>
            </a:pPr>
            <a:endParaRPr sz="1100" b="1" dirty="0">
              <a:solidFill>
                <a:srgbClr val="1C1C00"/>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SzPts val="1400"/>
              <a:buFont typeface="Courier New"/>
              <a:buChar char="o"/>
            </a:pPr>
            <a:r>
              <a:rPr lang="es-ES" sz="1100" dirty="0">
                <a:solidFill>
                  <a:srgbClr val="222222"/>
                </a:solidFill>
                <a:highlight>
                  <a:srgbClr val="FFFFFF"/>
                </a:highlight>
                <a:latin typeface="Calibri"/>
                <a:ea typeface="Calibri"/>
                <a:cs typeface="Calibri"/>
                <a:sym typeface="Calibri"/>
              </a:rPr>
              <a:t> Mejorar la gestión ambiental en nuestro centro</a:t>
            </a:r>
            <a:endParaRPr sz="1100" dirty="0">
              <a:solidFill>
                <a:srgbClr val="222222"/>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SzPts val="1400"/>
              <a:buFont typeface="Courier New"/>
              <a:buChar char="o"/>
            </a:pPr>
            <a:r>
              <a:rPr lang="es-ES" sz="1100" dirty="0">
                <a:solidFill>
                  <a:srgbClr val="222222"/>
                </a:solidFill>
                <a:highlight>
                  <a:srgbClr val="FFFFFF"/>
                </a:highlight>
                <a:latin typeface="Calibri"/>
                <a:ea typeface="Calibri"/>
                <a:cs typeface="Calibri"/>
                <a:sym typeface="Calibri"/>
              </a:rPr>
              <a:t> Reducir las emisiones de gases de efecto invernadero</a:t>
            </a:r>
            <a:endParaRPr sz="1100" dirty="0">
              <a:solidFill>
                <a:srgbClr val="222222"/>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SzPts val="1400"/>
              <a:buFont typeface="Courier New"/>
              <a:buChar char="o"/>
            </a:pPr>
            <a:r>
              <a:rPr lang="es-ES" sz="1100" dirty="0">
                <a:solidFill>
                  <a:srgbClr val="222222"/>
                </a:solidFill>
                <a:highlight>
                  <a:srgbClr val="FFFFFF"/>
                </a:highlight>
                <a:latin typeface="Calibri"/>
                <a:ea typeface="Calibri"/>
                <a:cs typeface="Calibri"/>
                <a:sym typeface="Calibri"/>
              </a:rPr>
              <a:t> Sensibilizar y concienciar al alumnado, profesorado y empresas colaboradoras</a:t>
            </a:r>
            <a:endParaRPr sz="1100" dirty="0">
              <a:solidFill>
                <a:srgbClr val="222222"/>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SzPts val="1400"/>
              <a:buFont typeface="Courier New"/>
              <a:buChar char="o"/>
            </a:pPr>
            <a:r>
              <a:rPr lang="es-ES" sz="1100" dirty="0">
                <a:solidFill>
                  <a:srgbClr val="222222"/>
                </a:solidFill>
                <a:highlight>
                  <a:srgbClr val="FFFFFF"/>
                </a:highlight>
                <a:latin typeface="Calibri"/>
                <a:ea typeface="Calibri"/>
                <a:cs typeface="Calibri"/>
                <a:sym typeface="Calibri"/>
              </a:rPr>
              <a:t> Desarrollar una metodología de cálculo de la Huella de Carbono</a:t>
            </a:r>
            <a:endParaRPr sz="1100" dirty="0">
              <a:solidFill>
                <a:srgbClr val="222222"/>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SzPts val="1400"/>
              <a:buFont typeface="Courier New"/>
              <a:buChar char="o"/>
            </a:pPr>
            <a:r>
              <a:rPr lang="es-ES" sz="1100" dirty="0">
                <a:solidFill>
                  <a:srgbClr val="222222"/>
                </a:solidFill>
                <a:highlight>
                  <a:srgbClr val="FFFFFF"/>
                </a:highlight>
                <a:latin typeface="Calibri"/>
                <a:ea typeface="Calibri"/>
                <a:cs typeface="Calibri"/>
                <a:sym typeface="Calibri"/>
              </a:rPr>
              <a:t>Formar en consumo responsable, desarrollo sostenible, la economía circular, la responsabilidad social corporativa, o la eco-innovación</a:t>
            </a:r>
            <a:endParaRPr sz="1100" dirty="0">
              <a:solidFill>
                <a:srgbClr val="222222"/>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600"/>
              </a:spcAft>
              <a:buNone/>
            </a:pPr>
            <a:endParaRPr sz="2000" b="1" dirty="0">
              <a:solidFill>
                <a:srgbClr val="E06666"/>
              </a:solidFill>
              <a:highlight>
                <a:srgbClr val="FFFFFF"/>
              </a:highlight>
              <a:latin typeface="Economica"/>
              <a:ea typeface="Economica"/>
              <a:cs typeface="Economica"/>
              <a:sym typeface="Economica"/>
            </a:endParaRPr>
          </a:p>
        </p:txBody>
      </p:sp>
      <p:pic>
        <p:nvPicPr>
          <p:cNvPr id="113" name="Google Shape;113;p7"/>
          <p:cNvPicPr preferRelativeResize="0"/>
          <p:nvPr/>
        </p:nvPicPr>
        <p:blipFill rotWithShape="1">
          <a:blip r:embed="rId3">
            <a:alphaModFix/>
          </a:blip>
          <a:srcRect/>
          <a:stretch/>
        </p:blipFill>
        <p:spPr>
          <a:xfrm>
            <a:off x="6516653" y="186753"/>
            <a:ext cx="2016150" cy="37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Socios</a:t>
            </a:r>
            <a:endParaRPr/>
          </a:p>
        </p:txBody>
      </p:sp>
      <p:graphicFrame>
        <p:nvGraphicFramePr>
          <p:cNvPr id="119" name="Google Shape;119;p5"/>
          <p:cNvGraphicFramePr/>
          <p:nvPr/>
        </p:nvGraphicFramePr>
        <p:xfrm>
          <a:off x="311700" y="1220644"/>
          <a:ext cx="8520625" cy="1310650"/>
        </p:xfrm>
        <a:graphic>
          <a:graphicData uri="http://schemas.openxmlformats.org/drawingml/2006/table">
            <a:tbl>
              <a:tblPr firstRow="1" bandRow="1">
                <a:noFill/>
                <a:tableStyleId>{01277425-7ED3-4FC5-80B4-76155B90B8B1}</a:tableStyleId>
              </a:tblPr>
              <a:tblGrid>
                <a:gridCol w="1704125">
                  <a:extLst>
                    <a:ext uri="{9D8B030D-6E8A-4147-A177-3AD203B41FA5}">
                      <a16:colId xmlns:a16="http://schemas.microsoft.com/office/drawing/2014/main" val="20000"/>
                    </a:ext>
                  </a:extLst>
                </a:gridCol>
                <a:gridCol w="1704125">
                  <a:extLst>
                    <a:ext uri="{9D8B030D-6E8A-4147-A177-3AD203B41FA5}">
                      <a16:colId xmlns:a16="http://schemas.microsoft.com/office/drawing/2014/main" val="20001"/>
                    </a:ext>
                  </a:extLst>
                </a:gridCol>
                <a:gridCol w="1704125">
                  <a:extLst>
                    <a:ext uri="{9D8B030D-6E8A-4147-A177-3AD203B41FA5}">
                      <a16:colId xmlns:a16="http://schemas.microsoft.com/office/drawing/2014/main" val="20002"/>
                    </a:ext>
                  </a:extLst>
                </a:gridCol>
                <a:gridCol w="1704125">
                  <a:extLst>
                    <a:ext uri="{9D8B030D-6E8A-4147-A177-3AD203B41FA5}">
                      <a16:colId xmlns:a16="http://schemas.microsoft.com/office/drawing/2014/main" val="20003"/>
                    </a:ext>
                  </a:extLst>
                </a:gridCol>
                <a:gridCol w="170412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000000"/>
                        </a:buClr>
                        <a:buSzPts val="2000"/>
                        <a:buFont typeface="Arial"/>
                        <a:buNone/>
                      </a:pPr>
                      <a:r>
                        <a:rPr lang="es-ES" sz="2000" b="0" u="none" strike="noStrike" cap="none" dirty="0">
                          <a:solidFill>
                            <a:srgbClr val="575757"/>
                          </a:solidFill>
                          <a:latin typeface="Economica"/>
                          <a:ea typeface="Economica"/>
                          <a:cs typeface="Economica"/>
                          <a:sym typeface="Economica"/>
                        </a:rPr>
                        <a:t>HTBLA </a:t>
                      </a:r>
                      <a:r>
                        <a:rPr lang="es-ES" sz="2000" b="0" u="none" strike="noStrike" cap="none" dirty="0" err="1">
                          <a:solidFill>
                            <a:srgbClr val="575757"/>
                          </a:solidFill>
                          <a:latin typeface="Economica"/>
                          <a:ea typeface="Economica"/>
                          <a:cs typeface="Economica"/>
                          <a:sym typeface="Economica"/>
                        </a:rPr>
                        <a:t>Wolfsberg</a:t>
                      </a:r>
                      <a:r>
                        <a:rPr lang="es-ES" sz="2000" b="0" u="none" strike="noStrike" cap="none" dirty="0">
                          <a:solidFill>
                            <a:srgbClr val="575757"/>
                          </a:solidFill>
                          <a:latin typeface="Economica"/>
                          <a:ea typeface="Economica"/>
                          <a:cs typeface="Economica"/>
                          <a:sym typeface="Economica"/>
                        </a:rPr>
                        <a:t> (Austria)</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a:buNone/>
                      </a:pPr>
                      <a:r>
                        <a:rPr lang="es-ES" sz="2000" b="0" u="none" strike="noStrike" cap="none" dirty="0">
                          <a:solidFill>
                            <a:srgbClr val="575757"/>
                          </a:solidFill>
                          <a:latin typeface="Economica"/>
                          <a:ea typeface="Economica"/>
                          <a:cs typeface="Economica"/>
                          <a:sym typeface="Economica"/>
                        </a:rPr>
                        <a:t>SANDVIK UTBILDNINGS (</a:t>
                      </a:r>
                      <a:r>
                        <a:rPr lang="es-ES" sz="2000" b="0" u="none" strike="noStrike" cap="none" dirty="0" err="1">
                          <a:solidFill>
                            <a:srgbClr val="575757"/>
                          </a:solidFill>
                          <a:latin typeface="Economica"/>
                          <a:ea typeface="Economica"/>
                          <a:cs typeface="Economica"/>
                          <a:sym typeface="Economica"/>
                        </a:rPr>
                        <a:t>Sandviken</a:t>
                      </a:r>
                      <a:r>
                        <a:rPr lang="es-ES" sz="2000" b="0" u="none" strike="noStrike" cap="none" dirty="0">
                          <a:solidFill>
                            <a:srgbClr val="575757"/>
                          </a:solidFill>
                          <a:latin typeface="Economica"/>
                          <a:ea typeface="Economica"/>
                          <a:cs typeface="Economica"/>
                          <a:sym typeface="Economica"/>
                        </a:rPr>
                        <a:t>, Suecia)</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a:buNone/>
                      </a:pPr>
                      <a:r>
                        <a:rPr lang="es-ES" sz="2000" b="0" u="none" strike="noStrike" cap="none">
                          <a:solidFill>
                            <a:srgbClr val="575757"/>
                          </a:solidFill>
                          <a:latin typeface="Economica"/>
                          <a:ea typeface="Economica"/>
                          <a:cs typeface="Economica"/>
                          <a:sym typeface="Economica"/>
                        </a:rPr>
                        <a:t>TFO</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s-ES" sz="2000" b="0" u="none" strike="noStrike" cap="none">
                          <a:solidFill>
                            <a:srgbClr val="575757"/>
                          </a:solidFill>
                          <a:latin typeface="Economica"/>
                          <a:ea typeface="Economica"/>
                          <a:cs typeface="Economica"/>
                          <a:sym typeface="Economica"/>
                        </a:rPr>
                        <a:t>(Bolzano, Italia)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a:buNone/>
                      </a:pPr>
                      <a:r>
                        <a:rPr lang="es-ES" sz="2000" b="0" u="none" strike="noStrike" cap="none">
                          <a:solidFill>
                            <a:srgbClr val="575757"/>
                          </a:solidFill>
                          <a:latin typeface="Economica"/>
                          <a:ea typeface="Economica"/>
                          <a:cs typeface="Economica"/>
                          <a:sym typeface="Economica"/>
                        </a:rPr>
                        <a:t>CENIFER</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s-ES" sz="2000" b="0" u="none" strike="noStrike" cap="none">
                          <a:solidFill>
                            <a:srgbClr val="575757"/>
                          </a:solidFill>
                          <a:latin typeface="Economica"/>
                          <a:ea typeface="Economica"/>
                          <a:cs typeface="Economica"/>
                          <a:sym typeface="Economica"/>
                        </a:rPr>
                        <a:t>(Imárcoain, Navarra)</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a:buNone/>
                      </a:pPr>
                      <a:r>
                        <a:rPr lang="es-ES" sz="2000" b="0" u="none" strike="noStrike" cap="none" dirty="0">
                          <a:solidFill>
                            <a:srgbClr val="575757"/>
                          </a:solidFill>
                          <a:latin typeface="Economica"/>
                          <a:ea typeface="Economica"/>
                          <a:cs typeface="Economica"/>
                          <a:sym typeface="Economica"/>
                        </a:rPr>
                        <a:t>STENUM </a:t>
                      </a:r>
                      <a:r>
                        <a:rPr lang="es-ES" sz="2000" b="0" u="none" strike="noStrike" cap="none" dirty="0" err="1">
                          <a:solidFill>
                            <a:srgbClr val="575757"/>
                          </a:solidFill>
                          <a:latin typeface="Economica"/>
                          <a:ea typeface="Economica"/>
                          <a:cs typeface="Economica"/>
                          <a:sym typeface="Economica"/>
                        </a:rPr>
                        <a:t>Environmental</a:t>
                      </a:r>
                      <a:r>
                        <a:rPr lang="es-ES" sz="2000" b="0" u="none" strike="noStrike" cap="none" dirty="0">
                          <a:solidFill>
                            <a:srgbClr val="575757"/>
                          </a:solidFill>
                          <a:latin typeface="Economica"/>
                          <a:ea typeface="Economica"/>
                          <a:cs typeface="Economica"/>
                          <a:sym typeface="Economica"/>
                        </a:rPr>
                        <a:t> </a:t>
                      </a:r>
                      <a:r>
                        <a:rPr lang="es-ES" sz="2000" b="0" u="none" strike="noStrike" cap="none" dirty="0" err="1">
                          <a:solidFill>
                            <a:srgbClr val="575757"/>
                          </a:solidFill>
                          <a:latin typeface="Economica"/>
                          <a:ea typeface="Economica"/>
                          <a:cs typeface="Economica"/>
                          <a:sym typeface="Economica"/>
                        </a:rPr>
                        <a:t>Consultancy</a:t>
                      </a:r>
                      <a:endParaRPr sz="2000" b="0" u="none" strike="noStrike" cap="none" dirty="0">
                        <a:solidFill>
                          <a:srgbClr val="575757"/>
                        </a:solidFill>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SzPts val="2000"/>
                        <a:buFont typeface="Arial"/>
                        <a:buNone/>
                      </a:pPr>
                      <a:r>
                        <a:rPr lang="es-ES" sz="2000" b="0" u="none" strike="noStrike" cap="none" dirty="0">
                          <a:solidFill>
                            <a:srgbClr val="575757"/>
                          </a:solidFill>
                          <a:latin typeface="Economica"/>
                          <a:ea typeface="Economica"/>
                          <a:cs typeface="Economica"/>
                          <a:sym typeface="Economica"/>
                        </a:rPr>
                        <a:t>(Graz, Austria)</a:t>
                      </a:r>
                      <a:endParaRPr sz="2000" b="0" u="none" strike="noStrike" cap="none" dirty="0">
                        <a:solidFill>
                          <a:srgbClr val="575757"/>
                        </a:solidFill>
                        <a:latin typeface="Economica"/>
                        <a:ea typeface="Economica"/>
                        <a:cs typeface="Economica"/>
                        <a:sym typeface="Economica"/>
                      </a:endParaRPr>
                    </a:p>
                  </a:txBody>
                  <a:tcPr marL="91450" marR="91450" marT="45725" marB="45725"/>
                </a:tc>
                <a:extLst>
                  <a:ext uri="{0D108BD9-81ED-4DB2-BD59-A6C34878D82A}">
                    <a16:rowId xmlns:a16="http://schemas.microsoft.com/office/drawing/2014/main" val="10000"/>
                  </a:ext>
                </a:extLst>
              </a:tr>
            </a:tbl>
          </a:graphicData>
        </a:graphic>
      </p:graphicFrame>
      <p:pic>
        <p:nvPicPr>
          <p:cNvPr id="120" name="Google Shape;120;p5"/>
          <p:cNvPicPr preferRelativeResize="0"/>
          <p:nvPr/>
        </p:nvPicPr>
        <p:blipFill rotWithShape="1">
          <a:blip r:embed="rId3">
            <a:alphaModFix/>
          </a:blip>
          <a:srcRect/>
          <a:stretch/>
        </p:blipFill>
        <p:spPr>
          <a:xfrm>
            <a:off x="2031573" y="2582816"/>
            <a:ext cx="1403913" cy="1869163"/>
          </a:xfrm>
          <a:prstGeom prst="rect">
            <a:avLst/>
          </a:prstGeom>
          <a:noFill/>
          <a:ln>
            <a:noFill/>
          </a:ln>
        </p:spPr>
      </p:pic>
      <p:pic>
        <p:nvPicPr>
          <p:cNvPr id="121" name="Google Shape;121;p5">
            <a:hlinkClick r:id="rId4"/>
          </p:cNvPr>
          <p:cNvPicPr preferRelativeResize="0"/>
          <p:nvPr/>
        </p:nvPicPr>
        <p:blipFill rotWithShape="1">
          <a:blip r:embed="rId5">
            <a:alphaModFix/>
          </a:blip>
          <a:srcRect/>
          <a:stretch/>
        </p:blipFill>
        <p:spPr>
          <a:xfrm>
            <a:off x="5468684" y="2778645"/>
            <a:ext cx="1977667" cy="943195"/>
          </a:xfrm>
          <a:prstGeom prst="rect">
            <a:avLst/>
          </a:prstGeom>
          <a:noFill/>
          <a:ln>
            <a:noFill/>
          </a:ln>
        </p:spPr>
      </p:pic>
      <p:pic>
        <p:nvPicPr>
          <p:cNvPr id="122" name="Google Shape;122;p5">
            <a:hlinkClick r:id="rId6"/>
          </p:cNvPr>
          <p:cNvPicPr preferRelativeResize="0"/>
          <p:nvPr/>
        </p:nvPicPr>
        <p:blipFill rotWithShape="1">
          <a:blip r:embed="rId7">
            <a:alphaModFix/>
          </a:blip>
          <a:srcRect/>
          <a:stretch/>
        </p:blipFill>
        <p:spPr>
          <a:xfrm>
            <a:off x="6786214" y="3927239"/>
            <a:ext cx="2357786" cy="294723"/>
          </a:xfrm>
          <a:prstGeom prst="rect">
            <a:avLst/>
          </a:prstGeom>
          <a:noFill/>
          <a:ln>
            <a:noFill/>
          </a:ln>
        </p:spPr>
      </p:pic>
      <p:pic>
        <p:nvPicPr>
          <p:cNvPr id="123" name="Google Shape;123;p5">
            <a:hlinkClick r:id="rId8"/>
          </p:cNvPr>
          <p:cNvPicPr preferRelativeResize="0"/>
          <p:nvPr/>
        </p:nvPicPr>
        <p:blipFill rotWithShape="1">
          <a:blip r:embed="rId9">
            <a:alphaModFix/>
          </a:blip>
          <a:srcRect/>
          <a:stretch/>
        </p:blipFill>
        <p:spPr>
          <a:xfrm>
            <a:off x="230953" y="2677516"/>
            <a:ext cx="1679764" cy="1679764"/>
          </a:xfrm>
          <a:prstGeom prst="rect">
            <a:avLst/>
          </a:prstGeom>
          <a:noFill/>
          <a:ln>
            <a:noFill/>
          </a:ln>
        </p:spPr>
      </p:pic>
      <p:pic>
        <p:nvPicPr>
          <p:cNvPr id="124" name="Google Shape;124;p5"/>
          <p:cNvPicPr preferRelativeResize="0"/>
          <p:nvPr/>
        </p:nvPicPr>
        <p:blipFill rotWithShape="1">
          <a:blip r:embed="rId10">
            <a:alphaModFix/>
          </a:blip>
          <a:srcRect/>
          <a:stretch/>
        </p:blipFill>
        <p:spPr>
          <a:xfrm>
            <a:off x="6553803" y="223953"/>
            <a:ext cx="2016150" cy="373775"/>
          </a:xfrm>
          <a:prstGeom prst="rect">
            <a:avLst/>
          </a:prstGeom>
          <a:noFill/>
          <a:ln>
            <a:noFill/>
          </a:ln>
        </p:spPr>
      </p:pic>
      <p:pic>
        <p:nvPicPr>
          <p:cNvPr id="125" name="Google Shape;125;p5">
            <a:hlinkClick r:id="rId11"/>
          </p:cNvPr>
          <p:cNvPicPr preferRelativeResize="0"/>
          <p:nvPr/>
        </p:nvPicPr>
        <p:blipFill>
          <a:blip r:embed="rId12">
            <a:alphaModFix/>
          </a:blip>
          <a:stretch>
            <a:fillRect/>
          </a:stretch>
        </p:blipFill>
        <p:spPr>
          <a:xfrm>
            <a:off x="3888786" y="2778640"/>
            <a:ext cx="984086" cy="11168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311700" y="106763"/>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s-ES"/>
              <a:t>DESARROLLO </a:t>
            </a:r>
            <a:endParaRPr/>
          </a:p>
        </p:txBody>
      </p:sp>
      <p:sp>
        <p:nvSpPr>
          <p:cNvPr id="131" name="Google Shape;131;p9"/>
          <p:cNvSpPr txBox="1">
            <a:spLocks noGrp="1"/>
          </p:cNvSpPr>
          <p:nvPr>
            <p:ph type="body" idx="1"/>
          </p:nvPr>
        </p:nvSpPr>
        <p:spPr>
          <a:xfrm>
            <a:off x="311700" y="599250"/>
            <a:ext cx="8520600" cy="3945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s-ES" b="1">
                <a:solidFill>
                  <a:srgbClr val="E06666"/>
                </a:solidFill>
                <a:highlight>
                  <a:srgbClr val="FFFFFF"/>
                </a:highlight>
                <a:latin typeface="Economica"/>
                <a:ea typeface="Economica"/>
                <a:cs typeface="Economica"/>
                <a:sym typeface="Economica"/>
              </a:rPr>
              <a:t>Breve explicación de la metodología ACbP.</a:t>
            </a:r>
            <a:endParaRPr/>
          </a:p>
          <a:p>
            <a:pPr marL="0" lvl="0" indent="0" algn="just" rtl="0">
              <a:lnSpc>
                <a:spcPct val="115000"/>
              </a:lnSpc>
              <a:spcBef>
                <a:spcPts val="1200"/>
              </a:spcBef>
              <a:spcAft>
                <a:spcPts val="0"/>
              </a:spcAft>
              <a:buNone/>
            </a:pPr>
            <a:r>
              <a:rPr lang="es-ES" sz="1200" b="1"/>
              <a:t>PREPARACIÓN</a:t>
            </a:r>
            <a:endParaRPr sz="1200" b="1"/>
          </a:p>
          <a:p>
            <a:pPr marL="0" lvl="0" indent="0" algn="just" rtl="0">
              <a:lnSpc>
                <a:spcPct val="115000"/>
              </a:lnSpc>
              <a:spcBef>
                <a:spcPts val="1200"/>
              </a:spcBef>
              <a:spcAft>
                <a:spcPts val="0"/>
              </a:spcAft>
              <a:buNone/>
            </a:pPr>
            <a:r>
              <a:rPr lang="es-ES" sz="1000" i="1"/>
              <a:t>En la fase de preparación identificamos y analizamos el proyecto, buscamos y seleccionamos soluciones.</a:t>
            </a:r>
            <a:endParaRPr sz="1000" i="1"/>
          </a:p>
          <a:p>
            <a:pPr marL="457200" marR="0" lvl="0" indent="-298450" algn="l" rtl="0">
              <a:lnSpc>
                <a:spcPct val="115000"/>
              </a:lnSpc>
              <a:spcBef>
                <a:spcPts val="60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Cuatrovientos establece en su Plan Estratégico 18-21 la acción: 1.1.5 Analizar la RSE del CI Cuatrovientos </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Se realiza un diagnóstico con la metodología INNOVARSE del Gobierno de Navarra (2019) y se concluye: </a:t>
            </a:r>
            <a:r>
              <a:rPr lang="es-ES" sz="1100" i="1">
                <a:solidFill>
                  <a:srgbClr val="222222"/>
                </a:solidFill>
                <a:highlight>
                  <a:srgbClr val="FFFFFF"/>
                </a:highlight>
                <a:latin typeface="Calibri"/>
                <a:ea typeface="Calibri"/>
                <a:cs typeface="Calibri"/>
                <a:sym typeface="Calibri"/>
              </a:rPr>
              <a:t>La Dimensión Ambiental es la dimensión que ofrece mayores márgenes de mejora (oportunidades)</a:t>
            </a:r>
            <a:endParaRPr sz="1100" i="1">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Desde el equipo de Internacionalización se solicita y se concede,  liderar un proyecto Erasmus sobre La huella de Carbono con el fin de desarrollar la dimensión ambiental del Centro.</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Dirección nombra un equipo responsable de la dinamización del proyecto compuesto por: </a:t>
            </a:r>
            <a:endParaRPr sz="1100">
              <a:solidFill>
                <a:srgbClr val="222222"/>
              </a:solidFill>
              <a:highlight>
                <a:srgbClr val="FFFFFF"/>
              </a:highlight>
              <a:latin typeface="Calibri"/>
              <a:ea typeface="Calibri"/>
              <a:cs typeface="Calibri"/>
              <a:sym typeface="Calibri"/>
            </a:endParaRPr>
          </a:p>
          <a:p>
            <a:pPr marL="457200" marR="0" lvl="0" indent="0" algn="l" rtl="0">
              <a:lnSpc>
                <a:spcPct val="115000"/>
              </a:lnSpc>
              <a:spcBef>
                <a:spcPts val="0"/>
              </a:spcBef>
              <a:spcAft>
                <a:spcPts val="0"/>
              </a:spcAft>
              <a:buNone/>
            </a:pPr>
            <a:r>
              <a:rPr lang="es-ES" sz="1100">
                <a:solidFill>
                  <a:srgbClr val="222222"/>
                </a:solidFill>
                <a:highlight>
                  <a:srgbClr val="FFFFFF"/>
                </a:highlight>
                <a:latin typeface="Calibri"/>
                <a:ea typeface="Calibri"/>
                <a:cs typeface="Calibri"/>
                <a:sym typeface="Calibri"/>
              </a:rPr>
              <a:t>El equipo de ejes: internacionalización, compromiso e innovación + un asesor medioambiental externo.</a:t>
            </a:r>
            <a:endParaRPr sz="1100">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Se analiza la situación del Centro y se define el RETO del Proyecto: </a:t>
            </a:r>
            <a:r>
              <a:rPr lang="es-ES" sz="1300" b="1">
                <a:solidFill>
                  <a:srgbClr val="222222"/>
                </a:solidFill>
                <a:highlight>
                  <a:srgbClr val="FFFFFF"/>
                </a:highlight>
                <a:latin typeface="Calibri"/>
                <a:ea typeface="Calibri"/>
                <a:cs typeface="Calibri"/>
                <a:sym typeface="Calibri"/>
              </a:rPr>
              <a:t>“Ser Centro neutro en emisiones”</a:t>
            </a:r>
            <a:endParaRPr sz="1300" b="1">
              <a:solidFill>
                <a:srgbClr val="222222"/>
              </a:solidFill>
              <a:highlight>
                <a:srgbClr val="FFFFFF"/>
              </a:highlight>
              <a:latin typeface="Calibri"/>
              <a:ea typeface="Calibri"/>
              <a:cs typeface="Calibri"/>
              <a:sym typeface="Calibri"/>
            </a:endParaRPr>
          </a:p>
          <a:p>
            <a:pPr marL="457200" marR="0" lvl="0" indent="-298450" algn="l" rtl="0">
              <a:lnSpc>
                <a:spcPct val="115000"/>
              </a:lnSpc>
              <a:spcBef>
                <a:spcPts val="0"/>
              </a:spcBef>
              <a:spcAft>
                <a:spcPts val="0"/>
              </a:spcAft>
              <a:buClr>
                <a:srgbClr val="222222"/>
              </a:buClr>
              <a:buSzPts val="1100"/>
              <a:buFont typeface="Calibri"/>
              <a:buAutoNum type="arabicPeriod"/>
            </a:pPr>
            <a:r>
              <a:rPr lang="es-ES" sz="1100">
                <a:solidFill>
                  <a:srgbClr val="222222"/>
                </a:solidFill>
                <a:highlight>
                  <a:srgbClr val="FFFFFF"/>
                </a:highlight>
                <a:latin typeface="Calibri"/>
                <a:ea typeface="Calibri"/>
                <a:cs typeface="Calibri"/>
                <a:sym typeface="Calibri"/>
              </a:rPr>
              <a:t>Organización Gymkana de sensibilización: 21 septiembre al 16 de octubre (4 semanas).</a:t>
            </a:r>
            <a:endParaRPr sz="1100">
              <a:solidFill>
                <a:srgbClr val="222222"/>
              </a:solidFill>
              <a:highlight>
                <a:srgbClr val="FFFFFF"/>
              </a:highlight>
              <a:latin typeface="Calibri"/>
              <a:ea typeface="Calibri"/>
              <a:cs typeface="Calibri"/>
              <a:sym typeface="Calibri"/>
            </a:endParaRPr>
          </a:p>
          <a:p>
            <a:pPr marL="457200" marR="0" lvl="0" indent="0" algn="l" rtl="0">
              <a:lnSpc>
                <a:spcPct val="115000"/>
              </a:lnSpc>
              <a:spcBef>
                <a:spcPts val="0"/>
              </a:spcBef>
              <a:spcAft>
                <a:spcPts val="0"/>
              </a:spcAft>
              <a:buNone/>
            </a:pPr>
            <a:endParaRPr/>
          </a:p>
        </p:txBody>
      </p:sp>
      <p:pic>
        <p:nvPicPr>
          <p:cNvPr id="132" name="Google Shape;132;p9"/>
          <p:cNvPicPr preferRelativeResize="0"/>
          <p:nvPr/>
        </p:nvPicPr>
        <p:blipFill rotWithShape="1">
          <a:blip r:embed="rId3">
            <a:alphaModFix/>
          </a:blip>
          <a:srcRect/>
          <a:stretch/>
        </p:blipFill>
        <p:spPr>
          <a:xfrm>
            <a:off x="7534425" y="2678700"/>
            <a:ext cx="744025" cy="744025"/>
          </a:xfrm>
          <a:prstGeom prst="rect">
            <a:avLst/>
          </a:prstGeom>
          <a:noFill/>
          <a:ln>
            <a:noFill/>
          </a:ln>
        </p:spPr>
      </p:pic>
      <p:pic>
        <p:nvPicPr>
          <p:cNvPr id="133" name="Google Shape;133;p9"/>
          <p:cNvPicPr preferRelativeResize="0"/>
          <p:nvPr/>
        </p:nvPicPr>
        <p:blipFill rotWithShape="1">
          <a:blip r:embed="rId4">
            <a:alphaModFix/>
          </a:blip>
          <a:srcRect/>
          <a:stretch/>
        </p:blipFill>
        <p:spPr>
          <a:xfrm>
            <a:off x="6180374" y="828576"/>
            <a:ext cx="1003650" cy="768424"/>
          </a:xfrm>
          <a:prstGeom prst="rect">
            <a:avLst/>
          </a:prstGeom>
          <a:noFill/>
          <a:ln>
            <a:noFill/>
          </a:ln>
        </p:spPr>
      </p:pic>
      <p:pic>
        <p:nvPicPr>
          <p:cNvPr id="134" name="Google Shape;134;p9"/>
          <p:cNvPicPr preferRelativeResize="0"/>
          <p:nvPr/>
        </p:nvPicPr>
        <p:blipFill rotWithShape="1">
          <a:blip r:embed="rId5">
            <a:alphaModFix/>
          </a:blip>
          <a:srcRect/>
          <a:stretch/>
        </p:blipFill>
        <p:spPr>
          <a:xfrm>
            <a:off x="6407500" y="3788773"/>
            <a:ext cx="1003650" cy="600472"/>
          </a:xfrm>
          <a:prstGeom prst="rect">
            <a:avLst/>
          </a:prstGeom>
          <a:noFill/>
          <a:ln>
            <a:noFill/>
          </a:ln>
        </p:spPr>
      </p:pic>
      <p:pic>
        <p:nvPicPr>
          <p:cNvPr id="135" name="Google Shape;135;p9"/>
          <p:cNvPicPr preferRelativeResize="0"/>
          <p:nvPr/>
        </p:nvPicPr>
        <p:blipFill>
          <a:blip r:embed="rId6">
            <a:alphaModFix/>
          </a:blip>
          <a:stretch>
            <a:fillRect/>
          </a:stretch>
        </p:blipFill>
        <p:spPr>
          <a:xfrm>
            <a:off x="3728750" y="313425"/>
            <a:ext cx="1245650" cy="927800"/>
          </a:xfrm>
          <a:prstGeom prst="rect">
            <a:avLst/>
          </a:prstGeom>
          <a:noFill/>
          <a:ln>
            <a:noFill/>
          </a:ln>
        </p:spPr>
      </p:pic>
      <p:pic>
        <p:nvPicPr>
          <p:cNvPr id="136" name="Google Shape;136;p9"/>
          <p:cNvPicPr preferRelativeResize="0"/>
          <p:nvPr/>
        </p:nvPicPr>
        <p:blipFill rotWithShape="1">
          <a:blip r:embed="rId7">
            <a:alphaModFix/>
          </a:blip>
          <a:srcRect/>
          <a:stretch/>
        </p:blipFill>
        <p:spPr>
          <a:xfrm>
            <a:off x="6553803" y="223953"/>
            <a:ext cx="2016150" cy="373775"/>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1061</Words>
  <Application>Microsoft Office PowerPoint</Application>
  <PresentationFormat>Presentación en pantalla (16:9)</PresentationFormat>
  <Paragraphs>125</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Amatic SC</vt:lpstr>
      <vt:lpstr>Arial</vt:lpstr>
      <vt:lpstr>Source Code Pro</vt:lpstr>
      <vt:lpstr>Economica</vt:lpstr>
      <vt:lpstr>Courier New</vt:lpstr>
      <vt:lpstr>Calibri</vt:lpstr>
      <vt:lpstr>Beach Day</vt:lpstr>
      <vt:lpstr>STOP CO2</vt:lpstr>
      <vt:lpstr>STOP CO2</vt:lpstr>
      <vt:lpstr>Justificación</vt:lpstr>
      <vt:lpstr>Origen</vt:lpstr>
      <vt:lpstr>INFO PARA LA WEB</vt:lpstr>
      <vt:lpstr>PROYECTO</vt:lpstr>
      <vt:lpstr>PROYECTO</vt:lpstr>
      <vt:lpstr>Socios</vt:lpstr>
      <vt:lpstr>DESARROLLO </vt:lpstr>
      <vt:lpstr>DESARROLLO </vt:lpstr>
      <vt:lpstr>DESARROLLO</vt:lpstr>
      <vt:lpstr>DESARROLLO</vt:lpstr>
      <vt:lpstr>productos</vt:lpstr>
      <vt:lpstr>Redes sociales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CO2</dc:title>
  <dc:creator>Arantxa</dc:creator>
  <cp:lastModifiedBy>Gorka Erdozain</cp:lastModifiedBy>
  <cp:revision>3</cp:revision>
  <dcterms:modified xsi:type="dcterms:W3CDTF">2021-03-04T13:28:22Z</dcterms:modified>
</cp:coreProperties>
</file>