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BE5D6"/>
    <a:srgbClr val="FFFFCC"/>
    <a:srgbClr val="FFF2CC"/>
    <a:srgbClr val="D3E8C6"/>
    <a:srgbClr val="FFFFDE"/>
    <a:srgbClr val="ECF5E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92" d="100"/>
          <a:sy n="92" d="100"/>
        </p:scale>
        <p:origin x="10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C6CCE-C2E0-4B69-B722-6F012551CA7D}" type="datetimeFigureOut">
              <a:rPr lang="en-GB" smtClean="0"/>
              <a:t>03/06/2020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9DEAB-98BA-4743-8D83-DE6C718F9C24}" type="slidenum">
              <a:rPr lang="en-GB" smtClean="0"/>
              <a:t>‹#›</a:t>
            </a:fld>
            <a:endParaRPr lang="en-GB"/>
          </a:p>
        </p:txBody>
      </p:sp>
    </p:spTree>
    <p:extLst>
      <p:ext uri="{BB962C8B-B14F-4D97-AF65-F5344CB8AC3E}">
        <p14:creationId xmlns:p14="http://schemas.microsoft.com/office/powerpoint/2010/main" val="2907626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5C9DEAB-98BA-4743-8D83-DE6C718F9C24}" type="slidenum">
              <a:rPr lang="en-GB" smtClean="0"/>
              <a:t>1</a:t>
            </a:fld>
            <a:endParaRPr lang="en-GB"/>
          </a:p>
        </p:txBody>
      </p:sp>
    </p:spTree>
    <p:extLst>
      <p:ext uri="{BB962C8B-B14F-4D97-AF65-F5344CB8AC3E}">
        <p14:creationId xmlns:p14="http://schemas.microsoft.com/office/powerpoint/2010/main" val="188607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AC833-995C-43A7-B590-24D47C7924F3}"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257910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AC833-995C-43A7-B590-24D47C7924F3}"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218616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AC833-995C-43A7-B590-24D47C7924F3}"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345941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AC833-995C-43A7-B590-24D47C7924F3}"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318335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EAC833-995C-43A7-B590-24D47C7924F3}"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30762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EAC833-995C-43A7-B590-24D47C7924F3}"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180492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EAC833-995C-43A7-B590-24D47C7924F3}"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354808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EAC833-995C-43A7-B590-24D47C7924F3}"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82732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AC833-995C-43A7-B590-24D47C7924F3}"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230499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Edit Master text styles</a:t>
            </a:r>
          </a:p>
        </p:txBody>
      </p:sp>
      <p:sp>
        <p:nvSpPr>
          <p:cNvPr id="5" name="Date Placeholder 4"/>
          <p:cNvSpPr>
            <a:spLocks noGrp="1"/>
          </p:cNvSpPr>
          <p:nvPr>
            <p:ph type="dt" sz="half" idx="10"/>
          </p:nvPr>
        </p:nvSpPr>
        <p:spPr/>
        <p:txBody>
          <a:bodyPr/>
          <a:lstStyle/>
          <a:p>
            <a:fld id="{63EAC833-995C-43A7-B590-24D47C7924F3}"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137669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Edit Master text styles</a:t>
            </a:r>
          </a:p>
        </p:txBody>
      </p:sp>
      <p:sp>
        <p:nvSpPr>
          <p:cNvPr id="5" name="Date Placeholder 4"/>
          <p:cNvSpPr>
            <a:spLocks noGrp="1"/>
          </p:cNvSpPr>
          <p:nvPr>
            <p:ph type="dt" sz="half" idx="10"/>
          </p:nvPr>
        </p:nvSpPr>
        <p:spPr/>
        <p:txBody>
          <a:bodyPr/>
          <a:lstStyle/>
          <a:p>
            <a:fld id="{63EAC833-995C-43A7-B590-24D47C7924F3}"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3E8CC-4B82-46E3-8515-CA5A349D8EEB}" type="slidenum">
              <a:rPr lang="en-US" smtClean="0"/>
              <a:t>‹#›</a:t>
            </a:fld>
            <a:endParaRPr lang="en-US"/>
          </a:p>
        </p:txBody>
      </p:sp>
    </p:spTree>
    <p:extLst>
      <p:ext uri="{BB962C8B-B14F-4D97-AF65-F5344CB8AC3E}">
        <p14:creationId xmlns:p14="http://schemas.microsoft.com/office/powerpoint/2010/main" val="143455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AC833-995C-43A7-B590-24D47C7924F3}" type="datetimeFigureOut">
              <a:rPr lang="en-US" smtClean="0"/>
              <a:t>6/3/2020</a:t>
            </a:fld>
            <a:endParaRPr lang="en-US"/>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3E8CC-4B82-46E3-8515-CA5A349D8EEB}" type="slidenum">
              <a:rPr lang="en-US" smtClean="0"/>
              <a:t>‹#›</a:t>
            </a:fld>
            <a:endParaRPr lang="en-US"/>
          </a:p>
        </p:txBody>
      </p:sp>
    </p:spTree>
    <p:extLst>
      <p:ext uri="{BB962C8B-B14F-4D97-AF65-F5344CB8AC3E}">
        <p14:creationId xmlns:p14="http://schemas.microsoft.com/office/powerpoint/2010/main" val="493543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de-DE"/>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bctnet/measures/li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Flowchart: Process 313"/>
          <p:cNvSpPr/>
          <p:nvPr/>
        </p:nvSpPr>
        <p:spPr>
          <a:xfrm flipH="1">
            <a:off x="4054312" y="2215726"/>
            <a:ext cx="1119719" cy="1039658"/>
          </a:xfrm>
          <a:prstGeom prst="flowChartProcess">
            <a:avLst/>
          </a:prstGeom>
          <a:solidFill>
            <a:schemeClr val="accent6">
              <a:lumMod val="20000"/>
              <a:lumOff val="80000"/>
              <a:alpha val="6400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248" name="Elbow Connector 247"/>
          <p:cNvCxnSpPr>
            <a:stCxn id="212" idx="0"/>
            <a:endCxn id="244" idx="0"/>
          </p:cNvCxnSpPr>
          <p:nvPr/>
        </p:nvCxnSpPr>
        <p:spPr>
          <a:xfrm rot="5400000" flipH="1" flipV="1">
            <a:off x="6935852" y="581845"/>
            <a:ext cx="197330" cy="2081534"/>
          </a:xfrm>
          <a:prstGeom prst="bentConnector3">
            <a:avLst>
              <a:gd name="adj1" fmla="val 215847"/>
            </a:avLst>
          </a:prstGeom>
          <a:ln w="3175">
            <a:solidFill>
              <a:srgbClr val="00B050"/>
            </a:solidFill>
            <a:prstDash val="sysDot"/>
            <a:headEnd w="sm" len="med"/>
            <a:tailEnd type="stealth" w="sm" len="med"/>
          </a:ln>
        </p:spPr>
        <p:style>
          <a:lnRef idx="1">
            <a:schemeClr val="accent1"/>
          </a:lnRef>
          <a:fillRef idx="0">
            <a:schemeClr val="accent1"/>
          </a:fillRef>
          <a:effectRef idx="0">
            <a:schemeClr val="accent1"/>
          </a:effectRef>
          <a:fontRef idx="minor">
            <a:schemeClr val="tx1"/>
          </a:fontRef>
        </p:style>
      </p:cxnSp>
      <p:cxnSp>
        <p:nvCxnSpPr>
          <p:cNvPr id="254" name="Elbow Connector 253"/>
          <p:cNvCxnSpPr>
            <a:stCxn id="152" idx="2"/>
            <a:endCxn id="244" idx="2"/>
          </p:cNvCxnSpPr>
          <p:nvPr/>
        </p:nvCxnSpPr>
        <p:spPr>
          <a:xfrm rot="5400000" flipH="1" flipV="1">
            <a:off x="6624488" y="1544635"/>
            <a:ext cx="820057" cy="2081534"/>
          </a:xfrm>
          <a:prstGeom prst="bentConnector3">
            <a:avLst>
              <a:gd name="adj1" fmla="val -27876"/>
            </a:avLst>
          </a:prstGeom>
          <a:ln w="3175">
            <a:solidFill>
              <a:srgbClr val="00B050"/>
            </a:solidFill>
            <a:prstDash val="sysDot"/>
            <a:headEnd w="sm" len="med"/>
            <a:tailEnd type="stealth" w="sm" len="med"/>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5588964" y="1345566"/>
            <a:ext cx="847550" cy="1909817"/>
            <a:chOff x="398185" y="528634"/>
            <a:chExt cx="4738661" cy="1996901"/>
          </a:xfrm>
        </p:grpSpPr>
        <p:sp>
          <p:nvSpPr>
            <p:cNvPr id="172" name="Flowchart: Process 171"/>
            <p:cNvSpPr/>
            <p:nvPr/>
          </p:nvSpPr>
          <p:spPr>
            <a:xfrm>
              <a:off x="435533" y="537014"/>
              <a:ext cx="4454045" cy="1988521"/>
            </a:xfrm>
            <a:prstGeom prst="flowChartProcess">
              <a:avLst/>
            </a:prstGeom>
            <a:solidFill>
              <a:srgbClr val="FFFFCC">
                <a:alpha val="64000"/>
              </a:srgbClr>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73" name="TextBox 172"/>
            <p:cNvSpPr txBox="1"/>
            <p:nvPr/>
          </p:nvSpPr>
          <p:spPr>
            <a:xfrm>
              <a:off x="398185" y="528634"/>
              <a:ext cx="4738661" cy="213847"/>
            </a:xfrm>
            <a:prstGeom prst="rect">
              <a:avLst/>
            </a:prstGeom>
            <a:noFill/>
          </p:spPr>
          <p:txBody>
            <a:bodyPr wrap="square" rtlCol="0">
              <a:spAutoFit/>
            </a:bodyPr>
            <a:lstStyle/>
            <a:p>
              <a:r>
                <a:rPr lang="en-US" sz="601" dirty="0" smtClean="0">
                  <a:solidFill>
                    <a:srgbClr val="FFC000"/>
                  </a:solidFill>
                </a:rPr>
                <a:t>Weighted</a:t>
              </a:r>
              <a:endParaRPr lang="en-US" sz="601" dirty="0">
                <a:solidFill>
                  <a:srgbClr val="FFC000"/>
                </a:solidFill>
              </a:endParaRPr>
            </a:p>
          </p:txBody>
        </p:sp>
      </p:grpSp>
      <p:grpSp>
        <p:nvGrpSpPr>
          <p:cNvPr id="422" name="Group 421"/>
          <p:cNvGrpSpPr/>
          <p:nvPr/>
        </p:nvGrpSpPr>
        <p:grpSpPr>
          <a:xfrm>
            <a:off x="6503723" y="1353522"/>
            <a:ext cx="770576" cy="1901861"/>
            <a:chOff x="6969571" y="1310451"/>
            <a:chExt cx="770576" cy="3331657"/>
          </a:xfrm>
        </p:grpSpPr>
        <p:sp>
          <p:nvSpPr>
            <p:cNvPr id="192" name="Flowchart: Process 191"/>
            <p:cNvSpPr/>
            <p:nvPr/>
          </p:nvSpPr>
          <p:spPr>
            <a:xfrm>
              <a:off x="6969571" y="1310451"/>
              <a:ext cx="770576" cy="3331657"/>
            </a:xfrm>
            <a:prstGeom prst="flowChartProcess">
              <a:avLst/>
            </a:prstGeom>
            <a:solidFill>
              <a:srgbClr val="FFFFCC"/>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93" name="TextBox 192"/>
            <p:cNvSpPr txBox="1"/>
            <p:nvPr/>
          </p:nvSpPr>
          <p:spPr>
            <a:xfrm>
              <a:off x="6994252" y="1314820"/>
              <a:ext cx="721214" cy="197883"/>
            </a:xfrm>
            <a:prstGeom prst="rect">
              <a:avLst/>
            </a:prstGeom>
            <a:noFill/>
          </p:spPr>
          <p:txBody>
            <a:bodyPr wrap="square" rtlCol="0">
              <a:spAutoFit/>
            </a:bodyPr>
            <a:lstStyle/>
            <a:p>
              <a:r>
                <a:rPr lang="en-US" sz="601" dirty="0" smtClean="0">
                  <a:solidFill>
                    <a:srgbClr val="FFC000"/>
                  </a:solidFill>
                </a:rPr>
                <a:t>Binary</a:t>
              </a:r>
              <a:endParaRPr lang="en-US" sz="601" dirty="0">
                <a:solidFill>
                  <a:srgbClr val="FFC000"/>
                </a:solidFill>
              </a:endParaRPr>
            </a:p>
          </p:txBody>
        </p:sp>
      </p:grpSp>
      <p:grpSp>
        <p:nvGrpSpPr>
          <p:cNvPr id="167" name="Group 166"/>
          <p:cNvGrpSpPr/>
          <p:nvPr/>
        </p:nvGrpSpPr>
        <p:grpSpPr>
          <a:xfrm>
            <a:off x="2038512" y="1321744"/>
            <a:ext cx="820708" cy="852279"/>
            <a:chOff x="157946" y="529693"/>
            <a:chExt cx="4585885" cy="1102009"/>
          </a:xfrm>
        </p:grpSpPr>
        <p:sp>
          <p:nvSpPr>
            <p:cNvPr id="168" name="Flowchart: Process 167"/>
            <p:cNvSpPr/>
            <p:nvPr/>
          </p:nvSpPr>
          <p:spPr>
            <a:xfrm>
              <a:off x="157946" y="550897"/>
              <a:ext cx="4585885" cy="1080805"/>
            </a:xfrm>
            <a:prstGeom prst="flowChartProcess">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9" name="TextBox 168"/>
            <p:cNvSpPr txBox="1"/>
            <p:nvPr/>
          </p:nvSpPr>
          <p:spPr>
            <a:xfrm>
              <a:off x="247288" y="529693"/>
              <a:ext cx="4032315" cy="358495"/>
            </a:xfrm>
            <a:prstGeom prst="rect">
              <a:avLst/>
            </a:prstGeom>
            <a:noFill/>
          </p:spPr>
          <p:txBody>
            <a:bodyPr wrap="square" rtlCol="0">
              <a:spAutoFit/>
            </a:bodyPr>
            <a:lstStyle/>
            <a:p>
              <a:r>
                <a:rPr lang="en-US" sz="601" dirty="0">
                  <a:solidFill>
                    <a:schemeClr val="bg1">
                      <a:lumMod val="50000"/>
                    </a:schemeClr>
                  </a:solidFill>
                </a:rPr>
                <a:t>Segments of length </a:t>
              </a:r>
              <a:r>
                <a:rPr lang="en-US" sz="601" i="1" dirty="0" smtClean="0">
                  <a:solidFill>
                    <a:schemeClr val="bg1">
                      <a:lumMod val="50000"/>
                    </a:schemeClr>
                  </a:solidFill>
                </a:rPr>
                <a:t>L</a:t>
              </a:r>
              <a:endParaRPr lang="en-US" sz="601" dirty="0">
                <a:solidFill>
                  <a:schemeClr val="bg1">
                    <a:lumMod val="50000"/>
                  </a:schemeClr>
                </a:solidFill>
              </a:endParaRPr>
            </a:p>
          </p:txBody>
        </p:sp>
      </p:grpSp>
      <p:grpSp>
        <p:nvGrpSpPr>
          <p:cNvPr id="165" name="Group 164"/>
          <p:cNvGrpSpPr/>
          <p:nvPr/>
        </p:nvGrpSpPr>
        <p:grpSpPr>
          <a:xfrm>
            <a:off x="354949" y="1314568"/>
            <a:ext cx="1632343" cy="848991"/>
            <a:chOff x="711517" y="528634"/>
            <a:chExt cx="2600479" cy="1037163"/>
          </a:xfrm>
        </p:grpSpPr>
        <p:sp>
          <p:nvSpPr>
            <p:cNvPr id="150" name="Flowchart: Process 149"/>
            <p:cNvSpPr/>
            <p:nvPr/>
          </p:nvSpPr>
          <p:spPr>
            <a:xfrm>
              <a:off x="711519" y="553955"/>
              <a:ext cx="2600477" cy="1011842"/>
            </a:xfrm>
            <a:prstGeom prst="flowChartProcess">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62" name="TextBox 161"/>
            <p:cNvSpPr txBox="1"/>
            <p:nvPr/>
          </p:nvSpPr>
          <p:spPr>
            <a:xfrm>
              <a:off x="711517" y="528634"/>
              <a:ext cx="1965008" cy="242060"/>
            </a:xfrm>
            <a:prstGeom prst="rect">
              <a:avLst/>
            </a:prstGeom>
            <a:noFill/>
          </p:spPr>
          <p:txBody>
            <a:bodyPr wrap="square" rtlCol="0">
              <a:spAutoFit/>
            </a:bodyPr>
            <a:lstStyle/>
            <a:p>
              <a:r>
                <a:rPr lang="en-US" sz="601" dirty="0" smtClean="0">
                  <a:solidFill>
                    <a:schemeClr val="bg1">
                      <a:lumMod val="50000"/>
                    </a:schemeClr>
                  </a:solidFill>
                </a:rPr>
                <a:t>Basic steps..</a:t>
              </a:r>
            </a:p>
          </p:txBody>
        </p:sp>
      </p:grpSp>
      <p:sp>
        <p:nvSpPr>
          <p:cNvPr id="6" name="Flowchart: Process 5"/>
          <p:cNvSpPr/>
          <p:nvPr/>
        </p:nvSpPr>
        <p:spPr>
          <a:xfrm>
            <a:off x="354949" y="1689000"/>
            <a:ext cx="481358" cy="256674"/>
          </a:xfrm>
          <a:prstGeom prst="flowChartProcess">
            <a:avLst/>
          </a:prstGeom>
          <a:solidFill>
            <a:schemeClr val="accent1">
              <a:lumMod val="20000"/>
              <a:lumOff val="80000"/>
            </a:schemeClr>
          </a:solidFill>
          <a:ln w="31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r>
              <a:rPr lang="en-US" sz="1801" dirty="0" smtClean="0">
                <a:solidFill>
                  <a:schemeClr val="tx1"/>
                </a:solidFill>
              </a:rPr>
              <a:t>Raw continuous</a:t>
            </a:r>
            <a:endParaRPr lang="en-US" sz="1801" dirty="0">
              <a:solidFill>
                <a:schemeClr val="tx1"/>
              </a:solidFill>
            </a:endParaRPr>
          </a:p>
        </p:txBody>
      </p:sp>
      <p:sp>
        <p:nvSpPr>
          <p:cNvPr id="13" name="Flowchart: Process 12"/>
          <p:cNvSpPr/>
          <p:nvPr/>
        </p:nvSpPr>
        <p:spPr>
          <a:xfrm>
            <a:off x="1024026" y="1571610"/>
            <a:ext cx="735506" cy="49145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r>
              <a:rPr lang="en-US" sz="1801" dirty="0" smtClean="0">
                <a:solidFill>
                  <a:schemeClr val="tx1"/>
                </a:solidFill>
              </a:rPr>
              <a:t>Basic preprocessing (…)</a:t>
            </a:r>
          </a:p>
          <a:p>
            <a:pPr algn="ctr"/>
            <a:r>
              <a:rPr lang="en-US" sz="1801" dirty="0" smtClean="0">
                <a:solidFill>
                  <a:schemeClr val="tx1"/>
                </a:solidFill>
              </a:rPr>
              <a:t>- ICA </a:t>
            </a:r>
            <a:endParaRPr lang="en-US" sz="1801" dirty="0">
              <a:solidFill>
                <a:schemeClr val="tx1"/>
              </a:solidFill>
            </a:endParaRPr>
          </a:p>
        </p:txBody>
      </p:sp>
      <p:cxnSp>
        <p:nvCxnSpPr>
          <p:cNvPr id="31" name="Straight Connector 30"/>
          <p:cNvCxnSpPr>
            <a:stCxn id="6" idx="3"/>
            <a:endCxn id="13" idx="1"/>
          </p:cNvCxnSpPr>
          <p:nvPr/>
        </p:nvCxnSpPr>
        <p:spPr>
          <a:xfrm>
            <a:off x="836307" y="1817337"/>
            <a:ext cx="187719" cy="0"/>
          </a:xfrm>
          <a:prstGeom prst="line">
            <a:avLst/>
          </a:prstGeom>
          <a:ln w="3175">
            <a:solidFill>
              <a:schemeClr val="tx1"/>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00" idx="1"/>
            <a:endCxn id="13" idx="3"/>
          </p:cNvCxnSpPr>
          <p:nvPr/>
        </p:nvCxnSpPr>
        <p:spPr>
          <a:xfrm flipH="1" flipV="1">
            <a:off x="1759532" y="1817337"/>
            <a:ext cx="331182" cy="1782"/>
          </a:xfrm>
          <a:prstGeom prst="line">
            <a:avLst/>
          </a:prstGeom>
          <a:ln w="3175">
            <a:solidFill>
              <a:schemeClr val="tx1"/>
            </a:solidFill>
            <a:headEnd type="stealth" w="sm" len="med"/>
          </a:ln>
        </p:spPr>
        <p:style>
          <a:lnRef idx="1">
            <a:schemeClr val="accent1"/>
          </a:lnRef>
          <a:fillRef idx="0">
            <a:schemeClr val="accent1"/>
          </a:fillRef>
          <a:effectRef idx="0">
            <a:schemeClr val="accent1"/>
          </a:effectRef>
          <a:fontRef idx="minor">
            <a:schemeClr val="tx1"/>
          </a:fontRef>
        </p:style>
      </p:cxnSp>
      <p:sp>
        <p:nvSpPr>
          <p:cNvPr id="200" name="Flowchart: Multidocument 199"/>
          <p:cNvSpPr/>
          <p:nvPr/>
        </p:nvSpPr>
        <p:spPr>
          <a:xfrm>
            <a:off x="2090714" y="1646618"/>
            <a:ext cx="708506" cy="345001"/>
          </a:xfrm>
          <a:prstGeom prst="flowChartMultidocument">
            <a:avLst/>
          </a:prstGeom>
          <a:ln w="6350"/>
        </p:spPr>
        <p:style>
          <a:lnRef idx="2">
            <a:schemeClr val="dk1"/>
          </a:lnRef>
          <a:fillRef idx="1">
            <a:schemeClr val="lt1"/>
          </a:fillRef>
          <a:effectRef idx="0">
            <a:schemeClr val="dk1"/>
          </a:effectRef>
          <a:fontRef idx="minor">
            <a:schemeClr val="dk1"/>
          </a:fontRef>
        </p:style>
        <p:txBody>
          <a:bodyPr rtlCol="0" anchor="ctr">
            <a:noAutofit/>
          </a:bodyPr>
          <a:lstStyle/>
          <a:p>
            <a:pPr algn="ctr"/>
            <a:r>
              <a:rPr lang="en-US" sz="600" i="1" dirty="0" smtClean="0"/>
              <a:t>s0*_</a:t>
            </a:r>
            <a:r>
              <a:rPr lang="en-US" sz="600" i="1" dirty="0" err="1" smtClean="0"/>
              <a:t>CON_seg</a:t>
            </a:r>
            <a:r>
              <a:rPr lang="en-US" sz="600" i="1" dirty="0" smtClean="0"/>
              <a:t>*</a:t>
            </a:r>
            <a:endParaRPr lang="en-US" sz="600" i="1" dirty="0"/>
          </a:p>
        </p:txBody>
      </p:sp>
      <p:sp>
        <p:nvSpPr>
          <p:cNvPr id="212" name="Flowchart: Process 211"/>
          <p:cNvSpPr/>
          <p:nvPr/>
        </p:nvSpPr>
        <p:spPr>
          <a:xfrm>
            <a:off x="5690711" y="1721277"/>
            <a:ext cx="606078" cy="25667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lstStyle/>
          <a:p>
            <a:pPr algn="ctr"/>
            <a:r>
              <a:rPr lang="en-US" sz="1801" dirty="0" smtClean="0">
                <a:solidFill>
                  <a:schemeClr val="tx1"/>
                </a:solidFill>
              </a:rPr>
              <a:t>PLI</a:t>
            </a:r>
            <a:endParaRPr lang="en-US" sz="1801" dirty="0">
              <a:solidFill>
                <a:schemeClr val="tx1"/>
              </a:solidFill>
            </a:endParaRPr>
          </a:p>
        </p:txBody>
      </p:sp>
      <p:sp>
        <p:nvSpPr>
          <p:cNvPr id="303" name="Flowchart: Process 302"/>
          <p:cNvSpPr/>
          <p:nvPr/>
        </p:nvSpPr>
        <p:spPr>
          <a:xfrm flipH="1">
            <a:off x="7596324" y="1362066"/>
            <a:ext cx="896053" cy="1893318"/>
          </a:xfrm>
          <a:prstGeom prst="flowChartProcess">
            <a:avLst/>
          </a:prstGeom>
          <a:solidFill>
            <a:schemeClr val="accent6">
              <a:lumMod val="20000"/>
              <a:lumOff val="80000"/>
              <a:alpha val="64000"/>
            </a:scheme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cxnSp>
        <p:nvCxnSpPr>
          <p:cNvPr id="308" name="Elbow Connector 307"/>
          <p:cNvCxnSpPr>
            <a:stCxn id="201" idx="3"/>
            <a:endCxn id="244" idx="2"/>
          </p:cNvCxnSpPr>
          <p:nvPr/>
        </p:nvCxnSpPr>
        <p:spPr>
          <a:xfrm flipV="1">
            <a:off x="7172061" y="2175373"/>
            <a:ext cx="903223" cy="691720"/>
          </a:xfrm>
          <a:prstGeom prst="bentConnector2">
            <a:avLst/>
          </a:prstGeom>
          <a:ln w="3175">
            <a:solidFill>
              <a:srgbClr val="00B050"/>
            </a:solidFill>
            <a:prstDash val="sysDot"/>
            <a:headEnd w="sm" len="med"/>
            <a:tailEnd type="stealth" w="sm" len="med"/>
          </a:ln>
        </p:spPr>
        <p:style>
          <a:lnRef idx="1">
            <a:schemeClr val="accent1"/>
          </a:lnRef>
          <a:fillRef idx="0">
            <a:schemeClr val="accent1"/>
          </a:fillRef>
          <a:effectRef idx="0">
            <a:schemeClr val="accent1"/>
          </a:effectRef>
          <a:fontRef idx="minor">
            <a:schemeClr val="tx1"/>
          </a:fontRef>
        </p:style>
      </p:cxnSp>
      <p:sp>
        <p:nvSpPr>
          <p:cNvPr id="210" name="Flowchart: Process 209"/>
          <p:cNvSpPr/>
          <p:nvPr/>
        </p:nvSpPr>
        <p:spPr>
          <a:xfrm>
            <a:off x="6590415" y="1715349"/>
            <a:ext cx="566100" cy="256674"/>
          </a:xfrm>
          <a:prstGeom prst="flowChartProcess">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lstStyle/>
          <a:p>
            <a:pPr algn="ctr"/>
            <a:r>
              <a:rPr lang="en-US" sz="1801" dirty="0" smtClean="0">
                <a:solidFill>
                  <a:schemeClr val="tx1"/>
                </a:solidFill>
              </a:rPr>
              <a:t>MST</a:t>
            </a:r>
            <a:endParaRPr lang="en-US" sz="1801" dirty="0">
              <a:solidFill>
                <a:schemeClr val="tx1"/>
              </a:solidFill>
            </a:endParaRPr>
          </a:p>
        </p:txBody>
      </p:sp>
      <p:sp>
        <p:nvSpPr>
          <p:cNvPr id="392" name="TextBox 391"/>
          <p:cNvSpPr txBox="1"/>
          <p:nvPr/>
        </p:nvSpPr>
        <p:spPr>
          <a:xfrm>
            <a:off x="256174" y="874189"/>
            <a:ext cx="1329531" cy="276999"/>
          </a:xfrm>
          <a:prstGeom prst="rect">
            <a:avLst/>
          </a:prstGeom>
          <a:noFill/>
        </p:spPr>
        <p:txBody>
          <a:bodyPr wrap="none" rtlCol="0">
            <a:spAutoFit/>
          </a:bodyPr>
          <a:lstStyle/>
          <a:p>
            <a:r>
              <a:rPr lang="en-US" sz="1200" dirty="0" smtClean="0">
                <a:solidFill>
                  <a:schemeClr val="tx1">
                    <a:lumMod val="50000"/>
                    <a:lumOff val="50000"/>
                  </a:schemeClr>
                </a:solidFill>
              </a:rPr>
              <a:t>EEG </a:t>
            </a:r>
            <a:r>
              <a:rPr lang="en-US" sz="1200" dirty="0">
                <a:solidFill>
                  <a:schemeClr val="tx1">
                    <a:lumMod val="50000"/>
                    <a:lumOff val="50000"/>
                  </a:schemeClr>
                </a:solidFill>
              </a:rPr>
              <a:t>preprocessing</a:t>
            </a:r>
          </a:p>
        </p:txBody>
      </p:sp>
      <p:sp>
        <p:nvSpPr>
          <p:cNvPr id="393" name="TextBox 392"/>
          <p:cNvSpPr txBox="1"/>
          <p:nvPr/>
        </p:nvSpPr>
        <p:spPr>
          <a:xfrm>
            <a:off x="5465858" y="817037"/>
            <a:ext cx="1694752" cy="461665"/>
          </a:xfrm>
          <a:prstGeom prst="rect">
            <a:avLst/>
          </a:prstGeom>
          <a:noFill/>
        </p:spPr>
        <p:txBody>
          <a:bodyPr wrap="square" rtlCol="0">
            <a:spAutoFit/>
          </a:bodyPr>
          <a:lstStyle/>
          <a:p>
            <a:r>
              <a:rPr lang="en-US" sz="1200" dirty="0" smtClean="0">
                <a:solidFill>
                  <a:schemeClr val="accent4"/>
                </a:solidFill>
              </a:rPr>
              <a:t>Adjacency </a:t>
            </a:r>
            <a:r>
              <a:rPr lang="en-US" sz="1200" dirty="0" smtClean="0">
                <a:solidFill>
                  <a:schemeClr val="accent4"/>
                </a:solidFill>
              </a:rPr>
              <a:t>matrices</a:t>
            </a:r>
          </a:p>
          <a:p>
            <a:r>
              <a:rPr lang="en-US" sz="1200" dirty="0" smtClean="0">
                <a:solidFill>
                  <a:schemeClr val="accent4"/>
                </a:solidFill>
              </a:rPr>
              <a:t>(undirected networks)</a:t>
            </a:r>
            <a:endParaRPr lang="en-US" sz="1200" dirty="0">
              <a:solidFill>
                <a:schemeClr val="accent4"/>
              </a:solidFill>
            </a:endParaRPr>
          </a:p>
        </p:txBody>
      </p:sp>
      <p:sp>
        <p:nvSpPr>
          <p:cNvPr id="394" name="TextBox 393"/>
          <p:cNvSpPr txBox="1"/>
          <p:nvPr/>
        </p:nvSpPr>
        <p:spPr>
          <a:xfrm>
            <a:off x="7641876" y="882550"/>
            <a:ext cx="796565" cy="461665"/>
          </a:xfrm>
          <a:prstGeom prst="rect">
            <a:avLst/>
          </a:prstGeom>
          <a:noFill/>
        </p:spPr>
        <p:txBody>
          <a:bodyPr wrap="none" rtlCol="0">
            <a:spAutoFit/>
          </a:bodyPr>
          <a:lstStyle/>
          <a:p>
            <a:r>
              <a:rPr lang="en-US" sz="1200" dirty="0" smtClean="0">
                <a:solidFill>
                  <a:srgbClr val="00B050"/>
                </a:solidFill>
              </a:rPr>
              <a:t>Network</a:t>
            </a:r>
          </a:p>
          <a:p>
            <a:r>
              <a:rPr lang="en-US" sz="1200" dirty="0" smtClean="0">
                <a:solidFill>
                  <a:srgbClr val="00B050"/>
                </a:solidFill>
              </a:rPr>
              <a:t>Measures</a:t>
            </a:r>
            <a:endParaRPr lang="en-US" sz="1200" dirty="0">
              <a:solidFill>
                <a:srgbClr val="00B050"/>
              </a:solidFill>
            </a:endParaRPr>
          </a:p>
        </p:txBody>
      </p:sp>
      <p:sp>
        <p:nvSpPr>
          <p:cNvPr id="464" name="TextBox 463"/>
          <p:cNvSpPr txBox="1"/>
          <p:nvPr/>
        </p:nvSpPr>
        <p:spPr>
          <a:xfrm>
            <a:off x="158786" y="255330"/>
            <a:ext cx="7717861" cy="400110"/>
          </a:xfrm>
          <a:prstGeom prst="rect">
            <a:avLst/>
          </a:prstGeom>
          <a:noFill/>
        </p:spPr>
        <p:txBody>
          <a:bodyPr wrap="square" rtlCol="0">
            <a:spAutoFit/>
          </a:bodyPr>
          <a:lstStyle/>
          <a:p>
            <a:r>
              <a:rPr lang="en-US" sz="2000" b="1" dirty="0" smtClean="0"/>
              <a:t>Workflow graph analysis in speech processing task</a:t>
            </a:r>
            <a:endParaRPr lang="en-US" sz="2000" i="1" dirty="0"/>
          </a:p>
        </p:txBody>
      </p:sp>
      <p:sp>
        <p:nvSpPr>
          <p:cNvPr id="468" name="Rectangle 467"/>
          <p:cNvSpPr/>
          <p:nvPr/>
        </p:nvSpPr>
        <p:spPr>
          <a:xfrm>
            <a:off x="4516701" y="3600119"/>
            <a:ext cx="3511069" cy="2554545"/>
          </a:xfrm>
          <a:prstGeom prst="rect">
            <a:avLst/>
          </a:prstGeom>
          <a:solidFill>
            <a:schemeClr val="bg1"/>
          </a:solidFill>
        </p:spPr>
        <p:txBody>
          <a:bodyPr wrap="square">
            <a:spAutoFit/>
          </a:bodyPr>
          <a:lstStyle/>
          <a:p>
            <a:r>
              <a:rPr lang="en-US" sz="800" b="1" dirty="0" smtClean="0"/>
              <a:t>Tentative list of Scripts</a:t>
            </a:r>
          </a:p>
          <a:p>
            <a:r>
              <a:rPr lang="en-US" sz="800" dirty="0" smtClean="0"/>
              <a:t> </a:t>
            </a:r>
          </a:p>
          <a:p>
            <a:r>
              <a:rPr lang="en-US" sz="800" i="1" dirty="0" smtClean="0"/>
              <a:t>Preprocessing</a:t>
            </a:r>
            <a:endParaRPr lang="en-US" sz="800" i="1" dirty="0"/>
          </a:p>
          <a:p>
            <a:pPr marL="171453" indent="-171453">
              <a:buFont typeface="Arial" panose="020B0604020202020204" pitchFamily="34" charset="0"/>
              <a:buChar char="•"/>
            </a:pPr>
            <a:r>
              <a:rPr lang="en-US" sz="800" dirty="0" smtClean="0"/>
              <a:t> </a:t>
            </a:r>
            <a:r>
              <a:rPr lang="en-US" sz="800" i="1" dirty="0" smtClean="0"/>
              <a:t>Filter, segment, re-reference, export segments (suggested to export also the FFTs for plotting)</a:t>
            </a:r>
          </a:p>
          <a:p>
            <a:endParaRPr lang="en-US" sz="800" dirty="0"/>
          </a:p>
          <a:p>
            <a:r>
              <a:rPr lang="en-US" sz="800" i="1" dirty="0" smtClean="0"/>
              <a:t>Analysis/visualization </a:t>
            </a:r>
            <a:endParaRPr lang="en-US" sz="800" i="1" dirty="0"/>
          </a:p>
          <a:p>
            <a:pPr marL="171453" indent="-171453">
              <a:buFont typeface="Arial" panose="020B0604020202020204" pitchFamily="34" charset="0"/>
              <a:buChar char="•"/>
            </a:pPr>
            <a:r>
              <a:rPr lang="en-US" sz="800" dirty="0"/>
              <a:t> </a:t>
            </a:r>
            <a:r>
              <a:rPr lang="en-US" sz="800" i="1" dirty="0" smtClean="0"/>
              <a:t>FFT. Compute mean over all channels and segments. Display condition A vs Condition B. Display subjects as individual lines to explore outliers, quality (Alternative: Use Brain vision analyzer for this) </a:t>
            </a:r>
            <a:endParaRPr lang="en-US" sz="800" dirty="0"/>
          </a:p>
          <a:p>
            <a:endParaRPr lang="en-US" sz="800" dirty="0"/>
          </a:p>
          <a:p>
            <a:r>
              <a:rPr lang="en-US" sz="800" i="1" dirty="0" smtClean="0"/>
              <a:t>Connectivity  and Network</a:t>
            </a:r>
            <a:endParaRPr lang="en-US" sz="800" i="1" dirty="0"/>
          </a:p>
          <a:p>
            <a:pPr marL="171453" indent="-171453">
              <a:buFont typeface="Arial" panose="020B0604020202020204" pitchFamily="34" charset="0"/>
              <a:buChar char="•"/>
            </a:pPr>
            <a:r>
              <a:rPr lang="en-US" sz="800" dirty="0"/>
              <a:t> </a:t>
            </a:r>
            <a:r>
              <a:rPr lang="en-US" sz="800" i="1" dirty="0" smtClean="0"/>
              <a:t>Script with loop per subject and segment. </a:t>
            </a:r>
            <a:r>
              <a:rPr lang="en-US" sz="800" i="1" dirty="0" smtClean="0"/>
              <a:t>Outputs:</a:t>
            </a:r>
            <a:endParaRPr lang="en-US" sz="800" i="1" dirty="0" smtClean="0"/>
          </a:p>
          <a:p>
            <a:pPr lvl="1"/>
            <a:r>
              <a:rPr lang="en-US" sz="800" i="1" dirty="0" smtClean="0"/>
              <a:t>- </a:t>
            </a:r>
            <a:r>
              <a:rPr lang="en-US" sz="800" i="1" dirty="0" smtClean="0"/>
              <a:t>PLI </a:t>
            </a:r>
            <a:r>
              <a:rPr lang="en-US" sz="800" i="1" dirty="0" smtClean="0"/>
              <a:t>and AEC connectivity matrices. Export/save matrix</a:t>
            </a:r>
          </a:p>
          <a:p>
            <a:pPr lvl="1"/>
            <a:r>
              <a:rPr lang="en-US" sz="800" i="1" dirty="0" smtClean="0"/>
              <a:t>- MST </a:t>
            </a:r>
            <a:r>
              <a:rPr lang="en-US" sz="800" i="1" dirty="0" smtClean="0"/>
              <a:t>: </a:t>
            </a:r>
            <a:r>
              <a:rPr lang="en-US" sz="800" i="1" dirty="0" err="1" smtClean="0"/>
              <a:t>binarized</a:t>
            </a:r>
            <a:r>
              <a:rPr lang="en-US" sz="800" i="1" dirty="0" smtClean="0"/>
              <a:t> connectivity matrices. Export/save matrix</a:t>
            </a:r>
          </a:p>
          <a:p>
            <a:pPr lvl="1"/>
            <a:r>
              <a:rPr lang="en-US" sz="800" i="1" dirty="0" smtClean="0"/>
              <a:t>- Compute </a:t>
            </a:r>
            <a:r>
              <a:rPr lang="en-US" sz="800" i="1" dirty="0" smtClean="0"/>
              <a:t>graph metrics for Weighted matrices and MST </a:t>
            </a:r>
            <a:r>
              <a:rPr lang="en-US" sz="800" b="1" dirty="0" smtClean="0"/>
              <a:t> </a:t>
            </a:r>
          </a:p>
          <a:p>
            <a:pPr lvl="1"/>
            <a:r>
              <a:rPr lang="en-US" sz="800" dirty="0" smtClean="0"/>
              <a:t>- </a:t>
            </a:r>
            <a:r>
              <a:rPr lang="en-US" sz="800" dirty="0" smtClean="0"/>
              <a:t>Export </a:t>
            </a:r>
            <a:r>
              <a:rPr lang="en-US" sz="800" dirty="0" smtClean="0"/>
              <a:t>in output tables. Main table for analysis: subjects as rows. Columns indicating </a:t>
            </a:r>
            <a:r>
              <a:rPr lang="en-US" sz="800" dirty="0" err="1" smtClean="0"/>
              <a:t>Measure_frequency</a:t>
            </a:r>
            <a:r>
              <a:rPr lang="en-US" sz="800" dirty="0" smtClean="0"/>
              <a:t> band.</a:t>
            </a:r>
            <a:endParaRPr lang="en-US" sz="800" dirty="0"/>
          </a:p>
          <a:p>
            <a:pPr marL="171453" indent="-171453">
              <a:buFont typeface="Arial" panose="020B0604020202020204" pitchFamily="34" charset="0"/>
              <a:buChar char="•"/>
            </a:pPr>
            <a:r>
              <a:rPr lang="en-US" sz="800" dirty="0" smtClean="0"/>
              <a:t>Calculation of  PLI/AEC and MST stored in separate files with the function  (called by our main ‘network analysis script’)</a:t>
            </a:r>
            <a:endParaRPr lang="en-US" sz="800" dirty="0"/>
          </a:p>
        </p:txBody>
      </p:sp>
      <p:grpSp>
        <p:nvGrpSpPr>
          <p:cNvPr id="103" name="Group 102"/>
          <p:cNvGrpSpPr/>
          <p:nvPr/>
        </p:nvGrpSpPr>
        <p:grpSpPr>
          <a:xfrm>
            <a:off x="2932671" y="1320924"/>
            <a:ext cx="1055303" cy="836221"/>
            <a:chOff x="435533" y="528634"/>
            <a:chExt cx="4308298" cy="1103068"/>
          </a:xfrm>
        </p:grpSpPr>
        <p:sp>
          <p:nvSpPr>
            <p:cNvPr id="104" name="Flowchart: Process 103"/>
            <p:cNvSpPr/>
            <p:nvPr/>
          </p:nvSpPr>
          <p:spPr>
            <a:xfrm>
              <a:off x="435533" y="550897"/>
              <a:ext cx="4308298" cy="1080805"/>
            </a:xfrm>
            <a:prstGeom prst="flowChartProcess">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05" name="TextBox 104"/>
            <p:cNvSpPr txBox="1"/>
            <p:nvPr/>
          </p:nvSpPr>
          <p:spPr>
            <a:xfrm>
              <a:off x="711516" y="528634"/>
              <a:ext cx="4032315" cy="243764"/>
            </a:xfrm>
            <a:prstGeom prst="rect">
              <a:avLst/>
            </a:prstGeom>
            <a:noFill/>
          </p:spPr>
          <p:txBody>
            <a:bodyPr wrap="square" rtlCol="0">
              <a:spAutoFit/>
            </a:bodyPr>
            <a:lstStyle/>
            <a:p>
              <a:r>
                <a:rPr lang="en-US" sz="601" dirty="0">
                  <a:solidFill>
                    <a:schemeClr val="bg1">
                      <a:lumMod val="50000"/>
                    </a:schemeClr>
                  </a:solidFill>
                </a:rPr>
                <a:t>Filtered per band</a:t>
              </a:r>
            </a:p>
          </p:txBody>
        </p:sp>
      </p:grpSp>
      <p:sp>
        <p:nvSpPr>
          <p:cNvPr id="106" name="Flowchart: Multidocument 105"/>
          <p:cNvSpPr/>
          <p:nvPr/>
        </p:nvSpPr>
        <p:spPr>
          <a:xfrm>
            <a:off x="2999537" y="1653976"/>
            <a:ext cx="940174" cy="345001"/>
          </a:xfrm>
          <a:prstGeom prst="flowChartMultidocument">
            <a:avLst/>
          </a:prstGeom>
          <a:ln w="6350"/>
        </p:spPr>
        <p:style>
          <a:lnRef idx="2">
            <a:schemeClr val="dk1"/>
          </a:lnRef>
          <a:fillRef idx="1">
            <a:schemeClr val="lt1"/>
          </a:fillRef>
          <a:effectRef idx="0">
            <a:schemeClr val="dk1"/>
          </a:effectRef>
          <a:fontRef idx="minor">
            <a:schemeClr val="dk1"/>
          </a:fontRef>
        </p:style>
        <p:txBody>
          <a:bodyPr rtlCol="0" anchor="ctr">
            <a:normAutofit lnSpcReduction="10000"/>
          </a:bodyPr>
          <a:lstStyle/>
          <a:p>
            <a:pPr algn="ctr"/>
            <a:r>
              <a:rPr lang="en-US" sz="600" i="1" dirty="0"/>
              <a:t>s0*_</a:t>
            </a:r>
            <a:r>
              <a:rPr lang="en-US" sz="600" i="1" dirty="0" err="1" smtClean="0"/>
              <a:t>CON_seg</a:t>
            </a:r>
            <a:r>
              <a:rPr lang="en-US" sz="600" i="1" dirty="0" smtClean="0"/>
              <a:t>*_</a:t>
            </a:r>
            <a:r>
              <a:rPr lang="en-US" sz="600" i="1" dirty="0" err="1" smtClean="0"/>
              <a:t>freq</a:t>
            </a:r>
            <a:endParaRPr lang="en-US" sz="600" i="1" dirty="0"/>
          </a:p>
        </p:txBody>
      </p:sp>
      <p:cxnSp>
        <p:nvCxnSpPr>
          <p:cNvPr id="108" name="Straight Connector 107"/>
          <p:cNvCxnSpPr>
            <a:stCxn id="106" idx="1"/>
            <a:endCxn id="200" idx="3"/>
          </p:cNvCxnSpPr>
          <p:nvPr/>
        </p:nvCxnSpPr>
        <p:spPr>
          <a:xfrm flipH="1" flipV="1">
            <a:off x="2799220" y="1819119"/>
            <a:ext cx="200317" cy="7358"/>
          </a:xfrm>
          <a:prstGeom prst="line">
            <a:avLst/>
          </a:prstGeom>
          <a:ln w="3175">
            <a:solidFill>
              <a:schemeClr val="tx1"/>
            </a:solidFill>
            <a:headEnd type="stealth" w="sm" len="med"/>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4050582" y="1327338"/>
            <a:ext cx="1279536" cy="836221"/>
            <a:chOff x="341369" y="528634"/>
            <a:chExt cx="4923220" cy="1103068"/>
          </a:xfrm>
        </p:grpSpPr>
        <p:sp>
          <p:nvSpPr>
            <p:cNvPr id="123" name="Flowchart: Process 122"/>
            <p:cNvSpPr/>
            <p:nvPr/>
          </p:nvSpPr>
          <p:spPr>
            <a:xfrm>
              <a:off x="435533" y="550897"/>
              <a:ext cx="4308298" cy="1080805"/>
            </a:xfrm>
            <a:prstGeom prst="flowChartProcess">
              <a:avLst/>
            </a:prstGeom>
            <a:solidFill>
              <a:schemeClr val="bg1">
                <a:lumMod val="95000"/>
              </a:schemeClr>
            </a:solid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24" name="TextBox 123"/>
            <p:cNvSpPr txBox="1"/>
            <p:nvPr/>
          </p:nvSpPr>
          <p:spPr>
            <a:xfrm>
              <a:off x="341369" y="528634"/>
              <a:ext cx="4923220" cy="243764"/>
            </a:xfrm>
            <a:prstGeom prst="rect">
              <a:avLst/>
            </a:prstGeom>
            <a:noFill/>
          </p:spPr>
          <p:txBody>
            <a:bodyPr wrap="square" rtlCol="0">
              <a:spAutoFit/>
            </a:bodyPr>
            <a:lstStyle/>
            <a:p>
              <a:r>
                <a:rPr lang="en-US" sz="601" dirty="0" err="1" smtClean="0">
                  <a:solidFill>
                    <a:schemeClr val="bg1">
                      <a:lumMod val="50000"/>
                    </a:schemeClr>
                  </a:solidFill>
                </a:rPr>
                <a:t>Downsampling</a:t>
              </a:r>
              <a:r>
                <a:rPr lang="en-US" sz="601" dirty="0" smtClean="0">
                  <a:solidFill>
                    <a:schemeClr val="bg1">
                      <a:lumMod val="50000"/>
                    </a:schemeClr>
                  </a:solidFill>
                </a:rPr>
                <a:t> + re-referencing</a:t>
              </a:r>
              <a:endParaRPr lang="en-US" sz="601" dirty="0">
                <a:solidFill>
                  <a:schemeClr val="bg1">
                    <a:lumMod val="50000"/>
                  </a:schemeClr>
                </a:solidFill>
              </a:endParaRPr>
            </a:p>
          </p:txBody>
        </p:sp>
      </p:grpSp>
      <p:cxnSp>
        <p:nvCxnSpPr>
          <p:cNvPr id="125" name="Straight Connector 124"/>
          <p:cNvCxnSpPr>
            <a:stCxn id="128" idx="1"/>
            <a:endCxn id="106" idx="3"/>
          </p:cNvCxnSpPr>
          <p:nvPr/>
        </p:nvCxnSpPr>
        <p:spPr>
          <a:xfrm flipH="1" flipV="1">
            <a:off x="3939711" y="1826477"/>
            <a:ext cx="246659" cy="7402"/>
          </a:xfrm>
          <a:prstGeom prst="line">
            <a:avLst/>
          </a:prstGeom>
          <a:ln w="3175">
            <a:solidFill>
              <a:schemeClr val="tx1"/>
            </a:solidFill>
            <a:headEnd type="stealth" w="sm" len="med"/>
          </a:ln>
        </p:spPr>
        <p:style>
          <a:lnRef idx="1">
            <a:schemeClr val="accent1"/>
          </a:lnRef>
          <a:fillRef idx="0">
            <a:schemeClr val="accent1"/>
          </a:fillRef>
          <a:effectRef idx="0">
            <a:schemeClr val="accent1"/>
          </a:effectRef>
          <a:fontRef idx="minor">
            <a:schemeClr val="tx1"/>
          </a:fontRef>
        </p:style>
      </p:cxnSp>
      <p:sp>
        <p:nvSpPr>
          <p:cNvPr id="128" name="Flowchart: Multidocument 127"/>
          <p:cNvSpPr/>
          <p:nvPr/>
        </p:nvSpPr>
        <p:spPr>
          <a:xfrm>
            <a:off x="4186370" y="1661378"/>
            <a:ext cx="880715" cy="345001"/>
          </a:xfrm>
          <a:prstGeom prst="flowChartMultidocument">
            <a:avLst/>
          </a:prstGeom>
          <a:ln w="6350"/>
        </p:spPr>
        <p:style>
          <a:lnRef idx="2">
            <a:schemeClr val="dk1"/>
          </a:lnRef>
          <a:fillRef idx="1">
            <a:schemeClr val="lt1"/>
          </a:fillRef>
          <a:effectRef idx="0">
            <a:schemeClr val="dk1"/>
          </a:effectRef>
          <a:fontRef idx="minor">
            <a:schemeClr val="dk1"/>
          </a:fontRef>
        </p:style>
        <p:txBody>
          <a:bodyPr rtlCol="0" anchor="ctr">
            <a:normAutofit fontScale="92500" lnSpcReduction="10000"/>
          </a:bodyPr>
          <a:lstStyle/>
          <a:p>
            <a:pPr algn="ctr"/>
            <a:r>
              <a:rPr lang="en-US" sz="600" i="1" dirty="0"/>
              <a:t>s0*_</a:t>
            </a:r>
            <a:r>
              <a:rPr lang="en-US" sz="600" i="1" dirty="0" err="1" smtClean="0"/>
              <a:t>CON_seg</a:t>
            </a:r>
            <a:r>
              <a:rPr lang="en-US" sz="600" i="1" dirty="0" smtClean="0"/>
              <a:t>*_</a:t>
            </a:r>
            <a:r>
              <a:rPr lang="en-US" sz="600" i="1" dirty="0" err="1" smtClean="0"/>
              <a:t>freq_ref</a:t>
            </a:r>
            <a:endParaRPr lang="en-US" sz="600" i="1" dirty="0"/>
          </a:p>
        </p:txBody>
      </p:sp>
      <p:sp>
        <p:nvSpPr>
          <p:cNvPr id="152" name="Flowchart: Process 151"/>
          <p:cNvSpPr/>
          <p:nvPr/>
        </p:nvSpPr>
        <p:spPr>
          <a:xfrm>
            <a:off x="5690711" y="2738756"/>
            <a:ext cx="606078" cy="256674"/>
          </a:xfrm>
          <a:prstGeom prst="flowChartProcess">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lstStyle/>
          <a:p>
            <a:pPr algn="ctr"/>
            <a:r>
              <a:rPr lang="en-US" sz="1801" dirty="0" smtClean="0">
                <a:solidFill>
                  <a:schemeClr val="tx1"/>
                </a:solidFill>
              </a:rPr>
              <a:t>AEC</a:t>
            </a:r>
            <a:endParaRPr lang="en-US" sz="1801" dirty="0">
              <a:solidFill>
                <a:schemeClr val="tx1"/>
              </a:solidFill>
            </a:endParaRPr>
          </a:p>
        </p:txBody>
      </p:sp>
      <p:cxnSp>
        <p:nvCxnSpPr>
          <p:cNvPr id="159" name="Straight Connector 158"/>
          <p:cNvCxnSpPr>
            <a:stCxn id="152" idx="1"/>
            <a:endCxn id="128" idx="3"/>
          </p:cNvCxnSpPr>
          <p:nvPr/>
        </p:nvCxnSpPr>
        <p:spPr>
          <a:xfrm flipH="1" flipV="1">
            <a:off x="5067085" y="1833879"/>
            <a:ext cx="623626" cy="1033214"/>
          </a:xfrm>
          <a:prstGeom prst="line">
            <a:avLst/>
          </a:prstGeom>
          <a:ln w="0">
            <a:solidFill>
              <a:schemeClr val="tx1"/>
            </a:solidFill>
            <a:prstDash val="sysDot"/>
            <a:headEnd type="stealth"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212" idx="1"/>
            <a:endCxn id="128" idx="3"/>
          </p:cNvCxnSpPr>
          <p:nvPr/>
        </p:nvCxnSpPr>
        <p:spPr>
          <a:xfrm flipH="1" flipV="1">
            <a:off x="5067085" y="1833879"/>
            <a:ext cx="623626" cy="15735"/>
          </a:xfrm>
          <a:prstGeom prst="line">
            <a:avLst/>
          </a:prstGeom>
          <a:ln w="0">
            <a:solidFill>
              <a:schemeClr val="tx1"/>
            </a:solidFill>
            <a:prstDash val="sysDot"/>
            <a:headEnd type="stealth"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a:off x="6315777" y="1845443"/>
            <a:ext cx="274637" cy="1168"/>
          </a:xfrm>
          <a:prstGeom prst="line">
            <a:avLst/>
          </a:prstGeom>
          <a:ln w="0">
            <a:solidFill>
              <a:schemeClr val="tx1"/>
            </a:solidFill>
            <a:prstDash val="sysDot"/>
            <a:headEnd type="stealth" w="sm" len="med"/>
            <a:tailEnd type="none" w="sm" len="med"/>
          </a:ln>
        </p:spPr>
        <p:style>
          <a:lnRef idx="1">
            <a:schemeClr val="accent1"/>
          </a:lnRef>
          <a:fillRef idx="0">
            <a:schemeClr val="accent1"/>
          </a:fillRef>
          <a:effectRef idx="0">
            <a:schemeClr val="accent1"/>
          </a:effectRef>
          <a:fontRef idx="minor">
            <a:schemeClr val="tx1"/>
          </a:fontRef>
        </p:style>
      </p:cxnSp>
      <p:sp>
        <p:nvSpPr>
          <p:cNvPr id="201" name="Flowchart: Process 200"/>
          <p:cNvSpPr/>
          <p:nvPr/>
        </p:nvSpPr>
        <p:spPr>
          <a:xfrm>
            <a:off x="6605961" y="2738756"/>
            <a:ext cx="566100" cy="256674"/>
          </a:xfrm>
          <a:prstGeom prst="flowChartProcess">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0000" lnSpcReduction="20000"/>
          </a:bodyPr>
          <a:lstStyle/>
          <a:p>
            <a:pPr algn="ctr"/>
            <a:r>
              <a:rPr lang="en-US" sz="1801" dirty="0" smtClean="0">
                <a:solidFill>
                  <a:schemeClr val="tx1"/>
                </a:solidFill>
              </a:rPr>
              <a:t>MST</a:t>
            </a:r>
            <a:endParaRPr lang="en-US" sz="1801" dirty="0">
              <a:solidFill>
                <a:schemeClr val="tx1"/>
              </a:solidFill>
            </a:endParaRPr>
          </a:p>
        </p:txBody>
      </p:sp>
      <p:cxnSp>
        <p:nvCxnSpPr>
          <p:cNvPr id="202" name="Straight Connector 201"/>
          <p:cNvCxnSpPr>
            <a:stCxn id="201" idx="1"/>
          </p:cNvCxnSpPr>
          <p:nvPr/>
        </p:nvCxnSpPr>
        <p:spPr>
          <a:xfrm flipH="1" flipV="1">
            <a:off x="6313234" y="2866094"/>
            <a:ext cx="292727" cy="999"/>
          </a:xfrm>
          <a:prstGeom prst="line">
            <a:avLst/>
          </a:prstGeom>
          <a:ln w="0">
            <a:solidFill>
              <a:schemeClr val="tx1"/>
            </a:solidFill>
            <a:prstDash val="sysDot"/>
            <a:headEnd type="stealth" w="sm" len="med"/>
            <a:tailEnd type="none" w="sm" len="med"/>
          </a:ln>
        </p:spPr>
        <p:style>
          <a:lnRef idx="1">
            <a:schemeClr val="accent1"/>
          </a:lnRef>
          <a:fillRef idx="0">
            <a:schemeClr val="accent1"/>
          </a:fillRef>
          <a:effectRef idx="0">
            <a:schemeClr val="accent1"/>
          </a:effectRef>
          <a:fontRef idx="minor">
            <a:schemeClr val="tx1"/>
          </a:fontRef>
        </p:style>
      </p:cxnSp>
      <p:sp>
        <p:nvSpPr>
          <p:cNvPr id="244" name="Flowchart: Process 243"/>
          <p:cNvSpPr/>
          <p:nvPr/>
        </p:nvSpPr>
        <p:spPr>
          <a:xfrm>
            <a:off x="7722615" y="1523947"/>
            <a:ext cx="705338" cy="651426"/>
          </a:xfrm>
          <a:prstGeom prst="flowChartProcess">
            <a:avLst/>
          </a:prstGeom>
          <a:solidFill>
            <a:schemeClr val="bg1"/>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buFont typeface="Arial" panose="020B0604020202020204" pitchFamily="34" charset="0"/>
              <a:buChar char="•"/>
            </a:pPr>
            <a:endParaRPr lang="en-US" sz="1801" dirty="0" smtClean="0">
              <a:solidFill>
                <a:schemeClr val="tx1"/>
              </a:solidFill>
            </a:endParaRPr>
          </a:p>
          <a:p>
            <a:pPr algn="ctr">
              <a:buFont typeface="Arial" panose="020B0604020202020204" pitchFamily="34" charset="0"/>
              <a:buChar char="•"/>
            </a:pPr>
            <a:r>
              <a:rPr lang="en-US" sz="1801" dirty="0" smtClean="0">
                <a:solidFill>
                  <a:schemeClr val="tx1"/>
                </a:solidFill>
              </a:rPr>
              <a:t>Mean connectivity + mean connectivity per cluster </a:t>
            </a:r>
          </a:p>
          <a:p>
            <a:pPr algn="ctr">
              <a:buFont typeface="Arial" panose="020B0604020202020204" pitchFamily="34" charset="0"/>
              <a:buChar char="•"/>
            </a:pPr>
            <a:r>
              <a:rPr lang="en-US" sz="1801" dirty="0" smtClean="0">
                <a:solidFill>
                  <a:schemeClr val="tx1"/>
                </a:solidFill>
              </a:rPr>
              <a:t>Global metrics</a:t>
            </a:r>
          </a:p>
          <a:p>
            <a:pPr algn="ctr">
              <a:buFont typeface="Arial" panose="020B0604020202020204" pitchFamily="34" charset="0"/>
              <a:buChar char="•"/>
            </a:pPr>
            <a:r>
              <a:rPr lang="en-US" sz="1801" dirty="0" smtClean="0">
                <a:solidFill>
                  <a:schemeClr val="tx1"/>
                </a:solidFill>
              </a:rPr>
              <a:t>Metrics Per Node</a:t>
            </a:r>
            <a:endParaRPr lang="en-US" sz="1801" dirty="0">
              <a:solidFill>
                <a:schemeClr val="tx1"/>
              </a:solidFill>
            </a:endParaRPr>
          </a:p>
        </p:txBody>
      </p:sp>
      <p:cxnSp>
        <p:nvCxnSpPr>
          <p:cNvPr id="261" name="Straight Connector 260"/>
          <p:cNvCxnSpPr>
            <a:stCxn id="244" idx="1"/>
            <a:endCxn id="210" idx="3"/>
          </p:cNvCxnSpPr>
          <p:nvPr/>
        </p:nvCxnSpPr>
        <p:spPr>
          <a:xfrm flipH="1" flipV="1">
            <a:off x="7156515" y="1843686"/>
            <a:ext cx="566100" cy="5974"/>
          </a:xfrm>
          <a:prstGeom prst="line">
            <a:avLst/>
          </a:prstGeom>
          <a:ln w="0">
            <a:solidFill>
              <a:srgbClr val="00B050"/>
            </a:solidFill>
            <a:prstDash val="sysDot"/>
            <a:headEnd type="stealth" w="sm" len="med"/>
            <a:tailEnd type="none" w="sm" len="med"/>
          </a:ln>
        </p:spPr>
        <p:style>
          <a:lnRef idx="1">
            <a:schemeClr val="accent1"/>
          </a:lnRef>
          <a:fillRef idx="0">
            <a:schemeClr val="accent1"/>
          </a:fillRef>
          <a:effectRef idx="0">
            <a:schemeClr val="accent1"/>
          </a:effectRef>
          <a:fontRef idx="minor">
            <a:schemeClr val="tx1"/>
          </a:fontRef>
        </p:style>
      </p:cxnSp>
      <p:sp>
        <p:nvSpPr>
          <p:cNvPr id="274" name="Flowchart: Process 273"/>
          <p:cNvSpPr/>
          <p:nvPr/>
        </p:nvSpPr>
        <p:spPr>
          <a:xfrm>
            <a:off x="367610" y="2228133"/>
            <a:ext cx="3631461" cy="1027251"/>
          </a:xfrm>
          <a:prstGeom prst="flowChartProcess">
            <a:avLst/>
          </a:prstGeom>
          <a:solidFill>
            <a:schemeClr val="accent2">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75" name="Oval 274"/>
          <p:cNvSpPr/>
          <p:nvPr/>
        </p:nvSpPr>
        <p:spPr>
          <a:xfrm>
            <a:off x="1029763" y="2372795"/>
            <a:ext cx="735506" cy="310426"/>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rgbClr val="FF0000"/>
                </a:solidFill>
              </a:rPr>
              <a:t>ICs check</a:t>
            </a:r>
            <a:endParaRPr lang="en-GB" sz="700" dirty="0">
              <a:solidFill>
                <a:srgbClr val="FF0000"/>
              </a:solidFill>
            </a:endParaRPr>
          </a:p>
        </p:txBody>
      </p:sp>
      <p:sp>
        <p:nvSpPr>
          <p:cNvPr id="276" name="Oval 275"/>
          <p:cNvSpPr/>
          <p:nvPr/>
        </p:nvSpPr>
        <p:spPr>
          <a:xfrm>
            <a:off x="2031465" y="2368835"/>
            <a:ext cx="735506" cy="388964"/>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rgbClr val="FF0000"/>
                </a:solidFill>
              </a:rPr>
              <a:t>Bad segment remove</a:t>
            </a:r>
            <a:endParaRPr lang="en-GB" sz="700" dirty="0">
              <a:solidFill>
                <a:srgbClr val="FF0000"/>
              </a:solidFill>
            </a:endParaRPr>
          </a:p>
        </p:txBody>
      </p:sp>
      <p:cxnSp>
        <p:nvCxnSpPr>
          <p:cNvPr id="277" name="Straight Connector 276"/>
          <p:cNvCxnSpPr>
            <a:stCxn id="275" idx="0"/>
            <a:endCxn id="13" idx="2"/>
          </p:cNvCxnSpPr>
          <p:nvPr/>
        </p:nvCxnSpPr>
        <p:spPr>
          <a:xfrm flipH="1" flipV="1">
            <a:off x="1391779" y="2063064"/>
            <a:ext cx="5737" cy="309731"/>
          </a:xfrm>
          <a:prstGeom prst="line">
            <a:avLst/>
          </a:prstGeom>
          <a:ln w="3175">
            <a:solidFill>
              <a:srgbClr val="FF0000"/>
            </a:solidFill>
            <a:headEnd type="stealth" w="sm" len="med"/>
          </a:ln>
        </p:spPr>
        <p:style>
          <a:lnRef idx="1">
            <a:schemeClr val="accent1"/>
          </a:lnRef>
          <a:fillRef idx="0">
            <a:schemeClr val="accent1"/>
          </a:fillRef>
          <a:effectRef idx="0">
            <a:schemeClr val="accent1"/>
          </a:effectRef>
          <a:fontRef idx="minor">
            <a:schemeClr val="tx1"/>
          </a:fontRef>
        </p:style>
      </p:cxnSp>
      <p:sp>
        <p:nvSpPr>
          <p:cNvPr id="240" name="Rectangle 239"/>
          <p:cNvSpPr/>
          <p:nvPr/>
        </p:nvSpPr>
        <p:spPr>
          <a:xfrm>
            <a:off x="328127" y="2276172"/>
            <a:ext cx="819455" cy="184666"/>
          </a:xfrm>
          <a:prstGeom prst="rect">
            <a:avLst/>
          </a:prstGeom>
        </p:spPr>
        <p:txBody>
          <a:bodyPr wrap="none">
            <a:spAutoFit/>
          </a:bodyPr>
          <a:lstStyle/>
          <a:p>
            <a:r>
              <a:rPr lang="en-US" sz="600" dirty="0" smtClean="0">
                <a:solidFill>
                  <a:srgbClr val="FF0000"/>
                </a:solidFill>
              </a:rPr>
              <a:t>Quality assessments</a:t>
            </a:r>
            <a:endParaRPr lang="en-US" sz="600" dirty="0">
              <a:solidFill>
                <a:srgbClr val="FF0000"/>
              </a:solidFill>
            </a:endParaRPr>
          </a:p>
        </p:txBody>
      </p:sp>
      <p:cxnSp>
        <p:nvCxnSpPr>
          <p:cNvPr id="281" name="Straight Connector 280"/>
          <p:cNvCxnSpPr>
            <a:stCxn id="276" idx="0"/>
            <a:endCxn id="200" idx="2"/>
          </p:cNvCxnSpPr>
          <p:nvPr/>
        </p:nvCxnSpPr>
        <p:spPr>
          <a:xfrm flipH="1" flipV="1">
            <a:off x="2395700" y="1978554"/>
            <a:ext cx="3518" cy="390281"/>
          </a:xfrm>
          <a:prstGeom prst="line">
            <a:avLst/>
          </a:prstGeom>
          <a:ln w="3175">
            <a:solidFill>
              <a:srgbClr val="FF0000"/>
            </a:solidFill>
            <a:headEnd type="stealth" w="sm" len="med"/>
          </a:ln>
        </p:spPr>
        <p:style>
          <a:lnRef idx="1">
            <a:schemeClr val="accent1"/>
          </a:lnRef>
          <a:fillRef idx="0">
            <a:schemeClr val="accent1"/>
          </a:fillRef>
          <a:effectRef idx="0">
            <a:schemeClr val="accent1"/>
          </a:effectRef>
          <a:fontRef idx="minor">
            <a:schemeClr val="tx1"/>
          </a:fontRef>
        </p:style>
      </p:cxnSp>
      <p:sp>
        <p:nvSpPr>
          <p:cNvPr id="294" name="Oval 293"/>
          <p:cNvSpPr/>
          <p:nvPr/>
        </p:nvSpPr>
        <p:spPr>
          <a:xfrm>
            <a:off x="3039315" y="2373474"/>
            <a:ext cx="735506" cy="388964"/>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rgbClr val="FF0000"/>
                </a:solidFill>
              </a:rPr>
              <a:t>Power Spectra</a:t>
            </a:r>
            <a:endParaRPr lang="en-GB" sz="700" dirty="0">
              <a:solidFill>
                <a:srgbClr val="FF0000"/>
              </a:solidFill>
            </a:endParaRPr>
          </a:p>
        </p:txBody>
      </p:sp>
      <p:cxnSp>
        <p:nvCxnSpPr>
          <p:cNvPr id="295" name="Straight Connector 294"/>
          <p:cNvCxnSpPr>
            <a:stCxn id="294" idx="2"/>
            <a:endCxn id="276" idx="6"/>
          </p:cNvCxnSpPr>
          <p:nvPr/>
        </p:nvCxnSpPr>
        <p:spPr>
          <a:xfrm flipH="1" flipV="1">
            <a:off x="2766971" y="2563317"/>
            <a:ext cx="272344" cy="4639"/>
          </a:xfrm>
          <a:prstGeom prst="line">
            <a:avLst/>
          </a:prstGeom>
          <a:ln w="3175">
            <a:solidFill>
              <a:srgbClr val="FF0000"/>
            </a:solidFill>
            <a:headEnd type="stealth" w="sm" len="med"/>
          </a:ln>
        </p:spPr>
        <p:style>
          <a:lnRef idx="1">
            <a:schemeClr val="accent1"/>
          </a:lnRef>
          <a:fillRef idx="0">
            <a:schemeClr val="accent1"/>
          </a:fillRef>
          <a:effectRef idx="0">
            <a:schemeClr val="accent1"/>
          </a:effectRef>
          <a:fontRef idx="minor">
            <a:schemeClr val="tx1"/>
          </a:fontRef>
        </p:style>
      </p:cxnSp>
      <p:sp>
        <p:nvSpPr>
          <p:cNvPr id="269" name="Rectangle 268"/>
          <p:cNvSpPr/>
          <p:nvPr/>
        </p:nvSpPr>
        <p:spPr>
          <a:xfrm>
            <a:off x="265400" y="3603125"/>
            <a:ext cx="4116034" cy="2554545"/>
          </a:xfrm>
          <a:prstGeom prst="rect">
            <a:avLst/>
          </a:prstGeom>
          <a:solidFill>
            <a:schemeClr val="bg1"/>
          </a:solidFill>
        </p:spPr>
        <p:txBody>
          <a:bodyPr wrap="square">
            <a:spAutoFit/>
          </a:bodyPr>
          <a:lstStyle/>
          <a:p>
            <a:r>
              <a:rPr lang="en-US" sz="800" b="1" dirty="0" smtClean="0"/>
              <a:t>File naming</a:t>
            </a:r>
          </a:p>
          <a:p>
            <a:r>
              <a:rPr lang="en-US" sz="800" b="1" dirty="0" smtClean="0"/>
              <a:t> </a:t>
            </a:r>
            <a:r>
              <a:rPr lang="en-US" sz="800" dirty="0" smtClean="0"/>
              <a:t>(example: s001_RAND_seg1_alpha_avgRef)</a:t>
            </a:r>
          </a:p>
          <a:p>
            <a:pPr marL="171450" indent="-171450">
              <a:buFont typeface="Arial" panose="020B0604020202020204" pitchFamily="34" charset="0"/>
              <a:buChar char="•"/>
            </a:pPr>
            <a:r>
              <a:rPr lang="en-US" sz="800" dirty="0" smtClean="0"/>
              <a:t>s* = subject identifier (e.g., s001)</a:t>
            </a:r>
          </a:p>
          <a:p>
            <a:pPr marL="171450" indent="-171450">
              <a:buFont typeface="Arial" panose="020B0604020202020204" pitchFamily="34" charset="0"/>
              <a:buChar char="•"/>
            </a:pPr>
            <a:r>
              <a:rPr lang="en-US" sz="800" dirty="0" smtClean="0"/>
              <a:t>CON </a:t>
            </a:r>
            <a:r>
              <a:rPr lang="en-US" sz="800" dirty="0"/>
              <a:t>= </a:t>
            </a:r>
            <a:r>
              <a:rPr lang="en-US" sz="800" dirty="0" smtClean="0"/>
              <a:t>condition identifier (or task)</a:t>
            </a:r>
          </a:p>
          <a:p>
            <a:pPr marL="171450" indent="-171450">
              <a:buFont typeface="Arial" panose="020B0604020202020204" pitchFamily="34" charset="0"/>
              <a:buChar char="•"/>
            </a:pPr>
            <a:r>
              <a:rPr lang="en-US" sz="800" dirty="0" err="1" smtClean="0"/>
              <a:t>Seg</a:t>
            </a:r>
            <a:r>
              <a:rPr lang="en-US" sz="800" dirty="0" smtClean="0"/>
              <a:t>* = segment index (e.g., seg1)</a:t>
            </a:r>
          </a:p>
          <a:p>
            <a:pPr marL="171450" indent="-171450">
              <a:buFont typeface="Arial" panose="020B0604020202020204" pitchFamily="34" charset="0"/>
              <a:buChar char="•"/>
            </a:pPr>
            <a:r>
              <a:rPr lang="en-US" sz="800" dirty="0" err="1" smtClean="0"/>
              <a:t>Freq</a:t>
            </a:r>
            <a:r>
              <a:rPr lang="en-US" sz="800" dirty="0" smtClean="0"/>
              <a:t> = frequency band (</a:t>
            </a:r>
            <a:r>
              <a:rPr lang="en-US" sz="800" dirty="0" err="1" smtClean="0"/>
              <a:t>e.g</a:t>
            </a:r>
            <a:r>
              <a:rPr lang="en-US" sz="800" dirty="0" smtClean="0"/>
              <a:t>, alpha)</a:t>
            </a:r>
          </a:p>
          <a:p>
            <a:pPr marL="171450" indent="-171450">
              <a:buFont typeface="Arial" panose="020B0604020202020204" pitchFamily="34" charset="0"/>
              <a:buChar char="•"/>
            </a:pPr>
            <a:r>
              <a:rPr lang="en-US" sz="800" dirty="0" smtClean="0"/>
              <a:t>Ref = reference electrode (e.g., </a:t>
            </a:r>
            <a:r>
              <a:rPr lang="en-US" sz="800" dirty="0" err="1" smtClean="0"/>
              <a:t>AvgRef</a:t>
            </a:r>
            <a:r>
              <a:rPr lang="en-US" sz="800" dirty="0" smtClean="0"/>
              <a:t>)</a:t>
            </a:r>
          </a:p>
          <a:p>
            <a:endParaRPr lang="en-US" sz="800" dirty="0" smtClean="0"/>
          </a:p>
          <a:p>
            <a:r>
              <a:rPr lang="en-US" sz="800" b="1" dirty="0" smtClean="0"/>
              <a:t>Folder naming and structure</a:t>
            </a:r>
          </a:p>
          <a:p>
            <a:pPr marL="171450" indent="-171450">
              <a:buFont typeface="Arial" panose="020B0604020202020204" pitchFamily="34" charset="0"/>
              <a:buChar char="•"/>
            </a:pPr>
            <a:r>
              <a:rPr lang="en-US" sz="800" dirty="0" smtClean="0"/>
              <a:t>Parent folder should indicate segment length: e.g., </a:t>
            </a:r>
            <a:r>
              <a:rPr lang="en-US" sz="800" dirty="0" smtClean="0"/>
              <a:t>Analysis_4secSegments</a:t>
            </a:r>
            <a:endParaRPr lang="en-US" sz="800" dirty="0" smtClean="0"/>
          </a:p>
          <a:p>
            <a:pPr marL="171450" indent="-171450">
              <a:buFont typeface="Arial" panose="020B0604020202020204" pitchFamily="34" charset="0"/>
              <a:buChar char="•"/>
            </a:pPr>
            <a:r>
              <a:rPr lang="en-US" sz="800" dirty="0" smtClean="0"/>
              <a:t>Children folders Level 1: “task x ” (indicate task) </a:t>
            </a:r>
          </a:p>
          <a:p>
            <a:pPr marL="171450" indent="-171450">
              <a:buFont typeface="Arial" panose="020B0604020202020204" pitchFamily="34" charset="0"/>
              <a:buChar char="•"/>
            </a:pPr>
            <a:r>
              <a:rPr lang="en-US" sz="800" dirty="0" smtClean="0"/>
              <a:t>Children folders Level 2 (within each task folder) :</a:t>
            </a:r>
          </a:p>
          <a:p>
            <a:pPr lvl="1"/>
            <a:r>
              <a:rPr lang="en-US" sz="800" dirty="0" smtClean="0"/>
              <a:t>- “</a:t>
            </a:r>
            <a:r>
              <a:rPr lang="en-US" sz="800" dirty="0" err="1" smtClean="0"/>
              <a:t>segments_clean_unfilt</a:t>
            </a:r>
            <a:r>
              <a:rPr lang="en-US" sz="800" dirty="0" smtClean="0"/>
              <a:t>” (containing  all  </a:t>
            </a:r>
            <a:r>
              <a:rPr lang="en-US" sz="800" i="1" dirty="0" smtClean="0"/>
              <a:t>s0*_</a:t>
            </a:r>
            <a:r>
              <a:rPr lang="en-US" sz="800" i="1" dirty="0" err="1" smtClean="0"/>
              <a:t>CON_seg</a:t>
            </a:r>
            <a:r>
              <a:rPr lang="en-US" sz="800" i="1" dirty="0" smtClean="0"/>
              <a:t> </a:t>
            </a:r>
            <a:r>
              <a:rPr lang="en-US" sz="800" dirty="0" smtClean="0"/>
              <a:t>files to analyze) </a:t>
            </a:r>
            <a:endParaRPr lang="en-US" sz="800" dirty="0" smtClean="0"/>
          </a:p>
          <a:p>
            <a:pPr lvl="1"/>
            <a:r>
              <a:rPr lang="en-US" sz="800" dirty="0"/>
              <a:t>-</a:t>
            </a:r>
            <a:r>
              <a:rPr lang="en-US" sz="800" dirty="0" smtClean="0"/>
              <a:t> “</a:t>
            </a:r>
            <a:r>
              <a:rPr lang="en-US" sz="800" dirty="0" err="1" smtClean="0"/>
              <a:t>segments_clean_alpha</a:t>
            </a:r>
            <a:r>
              <a:rPr lang="en-US" sz="800" dirty="0" smtClean="0"/>
              <a:t>” (all segments for that frequency band)</a:t>
            </a:r>
          </a:p>
          <a:p>
            <a:pPr lvl="1"/>
            <a:r>
              <a:rPr lang="en-US" sz="800" dirty="0" smtClean="0"/>
              <a:t>- ”</a:t>
            </a:r>
            <a:r>
              <a:rPr lang="en-US" sz="800" dirty="0" err="1" smtClean="0"/>
              <a:t>PLIs_alpha</a:t>
            </a:r>
            <a:r>
              <a:rPr lang="en-US" sz="800" dirty="0" smtClean="0"/>
              <a:t>” ( connectivity matrices per band and connectivity measure)</a:t>
            </a:r>
          </a:p>
          <a:p>
            <a:pPr lvl="1"/>
            <a:r>
              <a:rPr lang="en-US" sz="800" dirty="0" smtClean="0"/>
              <a:t>- “</a:t>
            </a:r>
            <a:r>
              <a:rPr lang="en-US" sz="800" dirty="0" err="1" smtClean="0"/>
              <a:t>PLIs_alpha_MST</a:t>
            </a:r>
            <a:r>
              <a:rPr lang="en-US" sz="800" dirty="0" smtClean="0"/>
              <a:t>” </a:t>
            </a:r>
            <a:r>
              <a:rPr lang="en-US" sz="800" dirty="0"/>
              <a:t>( </a:t>
            </a:r>
            <a:r>
              <a:rPr lang="en-US" sz="800" dirty="0" smtClean="0"/>
              <a:t>binary matrix </a:t>
            </a:r>
            <a:r>
              <a:rPr lang="en-US" sz="800" dirty="0"/>
              <a:t>per band and connectivity measure</a:t>
            </a:r>
            <a:r>
              <a:rPr lang="en-US" sz="800" dirty="0" smtClean="0"/>
              <a:t>)</a:t>
            </a:r>
          </a:p>
          <a:p>
            <a:pPr lvl="1"/>
            <a:r>
              <a:rPr lang="en-US" sz="800" dirty="0" smtClean="0"/>
              <a:t>- “</a:t>
            </a:r>
            <a:r>
              <a:rPr lang="en-US" sz="800" dirty="0" err="1" smtClean="0"/>
              <a:t>Graph_metrics_PLIs_alpha_MST</a:t>
            </a:r>
            <a:r>
              <a:rPr lang="en-US" sz="800" dirty="0" smtClean="0"/>
              <a:t>” (measures including mean connectivity, all graph measures for weighted and MST matrix based  on that connectivity measure and frequency band. Files can have a table with subject as rows. A table per segment +  a file with the average across segments)</a:t>
            </a:r>
          </a:p>
        </p:txBody>
      </p:sp>
      <p:sp>
        <p:nvSpPr>
          <p:cNvPr id="282" name="Rectangle 281"/>
          <p:cNvSpPr/>
          <p:nvPr/>
        </p:nvSpPr>
        <p:spPr>
          <a:xfrm>
            <a:off x="1768216" y="2861250"/>
            <a:ext cx="2182008" cy="369332"/>
          </a:xfrm>
          <a:prstGeom prst="rect">
            <a:avLst/>
          </a:prstGeom>
        </p:spPr>
        <p:txBody>
          <a:bodyPr wrap="none">
            <a:spAutoFit/>
          </a:bodyPr>
          <a:lstStyle/>
          <a:p>
            <a:pPr marL="171450" indent="-171450">
              <a:buFontTx/>
              <a:buChar char="-"/>
            </a:pPr>
            <a:r>
              <a:rPr lang="en-US" sz="600" dirty="0" smtClean="0">
                <a:solidFill>
                  <a:srgbClr val="FF0000"/>
                </a:solidFill>
              </a:rPr>
              <a:t>Mean spectra over all channels (also by clusters?)</a:t>
            </a:r>
            <a:endParaRPr lang="en-GB" sz="600" dirty="0" smtClean="0"/>
          </a:p>
          <a:p>
            <a:pPr marL="171450" indent="-171450">
              <a:buFontTx/>
              <a:buChar char="-"/>
            </a:pPr>
            <a:r>
              <a:rPr lang="en-GB" sz="600" dirty="0" smtClean="0">
                <a:solidFill>
                  <a:srgbClr val="FF0000"/>
                </a:solidFill>
              </a:rPr>
              <a:t>One plot per subject to facilitate spotting residual </a:t>
            </a:r>
            <a:r>
              <a:rPr lang="en-GB" sz="600" dirty="0" err="1" smtClean="0">
                <a:solidFill>
                  <a:srgbClr val="FF0000"/>
                </a:solidFill>
              </a:rPr>
              <a:t>artifacts</a:t>
            </a:r>
            <a:endParaRPr lang="en-GB" sz="600" dirty="0" smtClean="0">
              <a:solidFill>
                <a:srgbClr val="FF0000"/>
              </a:solidFill>
            </a:endParaRPr>
          </a:p>
          <a:p>
            <a:pPr marL="171450" indent="-171450">
              <a:buFontTx/>
              <a:buChar char="-"/>
            </a:pPr>
            <a:r>
              <a:rPr lang="en-GB" sz="600" dirty="0" smtClean="0">
                <a:solidFill>
                  <a:srgbClr val="FF0000"/>
                </a:solidFill>
              </a:rPr>
              <a:t>Spectra data exported for statistical analysis . </a:t>
            </a:r>
            <a:endParaRPr lang="en-US" sz="600" dirty="0" smtClean="0">
              <a:solidFill>
                <a:srgbClr val="FF0000"/>
              </a:solidFill>
            </a:endParaRPr>
          </a:p>
        </p:txBody>
      </p:sp>
      <p:sp>
        <p:nvSpPr>
          <p:cNvPr id="309" name="Oval 308"/>
          <p:cNvSpPr/>
          <p:nvPr/>
        </p:nvSpPr>
        <p:spPr>
          <a:xfrm>
            <a:off x="4161343" y="2379283"/>
            <a:ext cx="912237" cy="388964"/>
          </a:xfrm>
          <a:prstGeom prst="ellipse">
            <a:avLst/>
          </a:prstGeom>
          <a:solidFill>
            <a:schemeClr val="bg1"/>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smtClean="0">
                <a:solidFill>
                  <a:srgbClr val="00B050"/>
                </a:solidFill>
              </a:rPr>
              <a:t>Absolute and relative power per band</a:t>
            </a:r>
            <a:endParaRPr lang="en-GB" sz="600" dirty="0">
              <a:solidFill>
                <a:srgbClr val="00B050"/>
              </a:solidFill>
            </a:endParaRPr>
          </a:p>
        </p:txBody>
      </p:sp>
      <p:cxnSp>
        <p:nvCxnSpPr>
          <p:cNvPr id="310" name="Straight Connector 309"/>
          <p:cNvCxnSpPr>
            <a:stCxn id="309" idx="2"/>
            <a:endCxn id="294" idx="6"/>
          </p:cNvCxnSpPr>
          <p:nvPr/>
        </p:nvCxnSpPr>
        <p:spPr>
          <a:xfrm flipH="1" flipV="1">
            <a:off x="3774821" y="2567956"/>
            <a:ext cx="386522" cy="5809"/>
          </a:xfrm>
          <a:prstGeom prst="line">
            <a:avLst/>
          </a:prstGeom>
          <a:ln w="3175">
            <a:solidFill>
              <a:srgbClr val="00B050"/>
            </a:solidFill>
            <a:headEnd type="stealth" w="sm" len="med"/>
          </a:ln>
        </p:spPr>
        <p:style>
          <a:lnRef idx="1">
            <a:schemeClr val="accent1"/>
          </a:lnRef>
          <a:fillRef idx="0">
            <a:schemeClr val="accent1"/>
          </a:fillRef>
          <a:effectRef idx="0">
            <a:schemeClr val="accent1"/>
          </a:effectRef>
          <a:fontRef idx="minor">
            <a:schemeClr val="tx1"/>
          </a:fontRef>
        </p:style>
      </p:cxnSp>
      <p:sp>
        <p:nvSpPr>
          <p:cNvPr id="327" name="Rectangle 326"/>
          <p:cNvSpPr/>
          <p:nvPr/>
        </p:nvSpPr>
        <p:spPr>
          <a:xfrm>
            <a:off x="256174" y="3187488"/>
            <a:ext cx="4049125" cy="369332"/>
          </a:xfrm>
          <a:prstGeom prst="rect">
            <a:avLst/>
          </a:prstGeom>
        </p:spPr>
        <p:txBody>
          <a:bodyPr wrap="square">
            <a:spAutoFit/>
          </a:bodyPr>
          <a:lstStyle/>
          <a:p>
            <a:r>
              <a:rPr lang="en-US" sz="600" dirty="0" smtClean="0"/>
              <a:t> </a:t>
            </a:r>
            <a:endParaRPr lang="en-US" sz="600" dirty="0" smtClean="0"/>
          </a:p>
          <a:p>
            <a:r>
              <a:rPr lang="en-US" sz="600" i="1" dirty="0" smtClean="0"/>
              <a:t>Segment </a:t>
            </a:r>
            <a:r>
              <a:rPr lang="en-US" sz="600" i="1" dirty="0" smtClean="0"/>
              <a:t>length = </a:t>
            </a:r>
            <a:r>
              <a:rPr lang="en-US" sz="600" dirty="0" smtClean="0"/>
              <a:t> </a:t>
            </a:r>
            <a:r>
              <a:rPr lang="en-US" sz="600" dirty="0" smtClean="0"/>
              <a:t>4 or 6 seconds depending on data  quality and </a:t>
            </a:r>
            <a:r>
              <a:rPr lang="en-US" sz="600" dirty="0" smtClean="0"/>
              <a:t>available Segments </a:t>
            </a:r>
            <a:r>
              <a:rPr lang="en-US" sz="600" dirty="0" smtClean="0"/>
              <a:t>after bad </a:t>
            </a:r>
            <a:r>
              <a:rPr lang="en-US" sz="600" dirty="0" smtClean="0"/>
              <a:t>intervals are marked. </a:t>
            </a:r>
            <a:endParaRPr lang="en-US" sz="600" dirty="0" smtClean="0"/>
          </a:p>
          <a:p>
            <a:r>
              <a:rPr lang="en-US" sz="600" dirty="0" smtClean="0"/>
              <a:t> </a:t>
            </a:r>
          </a:p>
        </p:txBody>
      </p:sp>
      <p:sp>
        <p:nvSpPr>
          <p:cNvPr id="329" name="Rectangle 328"/>
          <p:cNvSpPr/>
          <p:nvPr/>
        </p:nvSpPr>
        <p:spPr>
          <a:xfrm>
            <a:off x="8163037" y="3600119"/>
            <a:ext cx="3511069" cy="2554545"/>
          </a:xfrm>
          <a:prstGeom prst="rect">
            <a:avLst/>
          </a:prstGeom>
        </p:spPr>
        <p:txBody>
          <a:bodyPr wrap="square">
            <a:spAutoFit/>
          </a:bodyPr>
          <a:lstStyle/>
          <a:p>
            <a:r>
              <a:rPr lang="en-US" sz="800" b="1" dirty="0" smtClean="0"/>
              <a:t>Notes on Outcomes and result interpretation</a:t>
            </a:r>
          </a:p>
          <a:p>
            <a:r>
              <a:rPr lang="en-US" sz="800" dirty="0" smtClean="0"/>
              <a:t> </a:t>
            </a:r>
          </a:p>
          <a:p>
            <a:r>
              <a:rPr lang="en-US" sz="800" i="1" dirty="0" smtClean="0"/>
              <a:t>EEG power </a:t>
            </a:r>
            <a:endParaRPr lang="en-US" sz="800" i="1" dirty="0"/>
          </a:p>
          <a:p>
            <a:pPr marL="171453" indent="-171453">
              <a:buFont typeface="Arial" panose="020B0604020202020204" pitchFamily="34" charset="0"/>
              <a:buChar char="•"/>
            </a:pPr>
            <a:r>
              <a:rPr lang="en-US" sz="800" dirty="0" smtClean="0"/>
              <a:t>What frequency bands are more  </a:t>
            </a:r>
            <a:r>
              <a:rPr lang="en-US" sz="800" dirty="0" smtClean="0"/>
              <a:t>involved in task </a:t>
            </a:r>
            <a:r>
              <a:rPr lang="en-US" sz="800" dirty="0" smtClean="0"/>
              <a:t> x ?</a:t>
            </a:r>
          </a:p>
          <a:p>
            <a:pPr marL="171453" indent="-171453">
              <a:buFont typeface="Arial" panose="020B0604020202020204" pitchFamily="34" charset="0"/>
              <a:buChar char="•"/>
            </a:pPr>
            <a:r>
              <a:rPr lang="en-US" sz="800" dirty="0" smtClean="0"/>
              <a:t>Based </a:t>
            </a:r>
            <a:r>
              <a:rPr lang="en-US" sz="800" dirty="0" smtClean="0"/>
              <a:t>on above, frequency bands implicated in dyslexia and for which task group differences are expected</a:t>
            </a:r>
            <a:endParaRPr lang="en-US" sz="800" dirty="0"/>
          </a:p>
          <a:p>
            <a:pPr marL="171453" indent="-171453">
              <a:buFont typeface="Arial" panose="020B0604020202020204" pitchFamily="34" charset="0"/>
              <a:buChar char="•"/>
            </a:pPr>
            <a:endParaRPr lang="en-US" sz="800" dirty="0"/>
          </a:p>
          <a:p>
            <a:r>
              <a:rPr lang="en-US" sz="800" i="1" dirty="0" smtClean="0"/>
              <a:t>Connectivity strength </a:t>
            </a:r>
            <a:r>
              <a:rPr lang="en-US" sz="800" dirty="0" smtClean="0"/>
              <a:t> </a:t>
            </a:r>
            <a:endParaRPr lang="en-US" sz="800" dirty="0"/>
          </a:p>
          <a:p>
            <a:pPr marL="171453" indent="-171453">
              <a:buFont typeface="Arial" panose="020B0604020202020204" pitchFamily="34" charset="0"/>
              <a:buChar char="•"/>
            </a:pPr>
            <a:r>
              <a:rPr lang="en-US" sz="800" dirty="0" smtClean="0"/>
              <a:t>Mean connectivity </a:t>
            </a:r>
            <a:r>
              <a:rPr lang="en-US" sz="800" dirty="0" smtClean="0"/>
              <a:t>over all channels (or a given </a:t>
            </a:r>
            <a:r>
              <a:rPr lang="en-US" sz="800" dirty="0" smtClean="0"/>
              <a:t>clusters)</a:t>
            </a:r>
            <a:endParaRPr lang="en-US" sz="800" dirty="0"/>
          </a:p>
          <a:p>
            <a:endParaRPr lang="en-US" sz="800" dirty="0"/>
          </a:p>
          <a:p>
            <a:r>
              <a:rPr lang="en-US" sz="800" i="1" dirty="0" smtClean="0"/>
              <a:t>Graph measures</a:t>
            </a:r>
            <a:endParaRPr lang="en-US" sz="800" i="1" dirty="0"/>
          </a:p>
          <a:p>
            <a:pPr marL="171453" indent="-171453">
              <a:buFont typeface="Arial" panose="020B0604020202020204" pitchFamily="34" charset="0"/>
              <a:buChar char="•"/>
            </a:pPr>
            <a:r>
              <a:rPr lang="en-US" sz="800" dirty="0" smtClean="0"/>
              <a:t>How connectivity is organized. U</a:t>
            </a:r>
            <a:r>
              <a:rPr lang="en-US" sz="800" dirty="0" smtClean="0"/>
              <a:t>nderlying </a:t>
            </a:r>
            <a:r>
              <a:rPr lang="en-US" sz="800" dirty="0" smtClean="0"/>
              <a:t>‘architecture</a:t>
            </a:r>
            <a:r>
              <a:rPr lang="en-US" sz="800" dirty="0" smtClean="0"/>
              <a:t>’. </a:t>
            </a:r>
            <a:r>
              <a:rPr lang="en-US" sz="800" dirty="0" smtClean="0"/>
              <a:t>It is bias by strength of connectivity: MST </a:t>
            </a:r>
            <a:r>
              <a:rPr lang="en-US" sz="800" dirty="0" smtClean="0"/>
              <a:t>is proposed </a:t>
            </a:r>
            <a:r>
              <a:rPr lang="en-US" sz="800" dirty="0" smtClean="0"/>
              <a:t>to minimize this. </a:t>
            </a:r>
          </a:p>
          <a:p>
            <a:pPr marL="171453" indent="-171453">
              <a:buFont typeface="Arial" panose="020B0604020202020204" pitchFamily="34" charset="0"/>
              <a:buChar char="•"/>
            </a:pPr>
            <a:endParaRPr lang="en-US" sz="800" dirty="0"/>
          </a:p>
          <a:p>
            <a:r>
              <a:rPr lang="en-US" sz="800" i="1" dirty="0" smtClean="0"/>
              <a:t>Interdependency</a:t>
            </a:r>
            <a:r>
              <a:rPr lang="en-US" sz="800" dirty="0" smtClean="0"/>
              <a:t>. Condition or group effects should be evaluated in these 3 outcomes. Caution in interpretation of graph results if there are strong differences in power between groups or conditions.  Assessment of what given set of measures can best discriminate the groups. Differences between task/condition can help making inferences about function associated with network characteristics.  </a:t>
            </a:r>
          </a:p>
        </p:txBody>
      </p:sp>
      <p:sp>
        <p:nvSpPr>
          <p:cNvPr id="330" name="Oval 329"/>
          <p:cNvSpPr/>
          <p:nvPr/>
        </p:nvSpPr>
        <p:spPr>
          <a:xfrm>
            <a:off x="1035878" y="2821349"/>
            <a:ext cx="735506" cy="388965"/>
          </a:xfrm>
          <a:prstGeom prst="ellipse">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solidFill>
                  <a:srgbClr val="FF0000"/>
                </a:solidFill>
              </a:rPr>
              <a:t>Bad intervals mark</a:t>
            </a:r>
            <a:endParaRPr lang="en-GB" sz="700" dirty="0">
              <a:solidFill>
                <a:srgbClr val="FF0000"/>
              </a:solidFill>
            </a:endParaRPr>
          </a:p>
        </p:txBody>
      </p:sp>
      <p:cxnSp>
        <p:nvCxnSpPr>
          <p:cNvPr id="331" name="Straight Connector 330"/>
          <p:cNvCxnSpPr>
            <a:stCxn id="330" idx="0"/>
            <a:endCxn id="275" idx="4"/>
          </p:cNvCxnSpPr>
          <p:nvPr/>
        </p:nvCxnSpPr>
        <p:spPr>
          <a:xfrm flipH="1" flipV="1">
            <a:off x="1397516" y="2683221"/>
            <a:ext cx="6115" cy="138128"/>
          </a:xfrm>
          <a:prstGeom prst="line">
            <a:avLst/>
          </a:prstGeom>
          <a:ln w="3175">
            <a:solidFill>
              <a:srgbClr val="FF0000"/>
            </a:solidFill>
            <a:headEnd type="stealth" w="sm" len="med"/>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58786" y="6371079"/>
            <a:ext cx="11900152" cy="461665"/>
          </a:xfrm>
          <a:prstGeom prst="rect">
            <a:avLst/>
          </a:prstGeom>
          <a:solidFill>
            <a:schemeClr val="bg1"/>
          </a:solidFill>
        </p:spPr>
        <p:txBody>
          <a:bodyPr wrap="square">
            <a:spAutoFit/>
          </a:bodyPr>
          <a:lstStyle/>
          <a:p>
            <a:r>
              <a:rPr lang="en-US" sz="800" b="1" dirty="0" smtClean="0"/>
              <a:t>Toolboxes: </a:t>
            </a:r>
          </a:p>
          <a:p>
            <a:r>
              <a:rPr lang="en-US" sz="800" dirty="0" smtClean="0"/>
              <a:t>Brain Connectivity toolbox. Most popular measures for weighted and binary networks:</a:t>
            </a:r>
            <a:r>
              <a:rPr lang="de-DE" sz="800" dirty="0" smtClean="0">
                <a:hlinkClick r:id="rId3"/>
              </a:rPr>
              <a:t>  https</a:t>
            </a:r>
            <a:r>
              <a:rPr lang="de-DE" sz="800" dirty="0">
                <a:hlinkClick r:id="rId3"/>
              </a:rPr>
              <a:t>://</a:t>
            </a:r>
            <a:r>
              <a:rPr lang="de-DE" sz="800" dirty="0" smtClean="0">
                <a:hlinkClick r:id="rId3"/>
              </a:rPr>
              <a:t>sites.google.com/site/bctnet/measures/list</a:t>
            </a:r>
            <a:r>
              <a:rPr lang="de-DE" sz="800" dirty="0" smtClean="0"/>
              <a:t>. </a:t>
            </a:r>
            <a:r>
              <a:rPr lang="de-DE" sz="800" dirty="0" err="1" smtClean="0"/>
              <a:t>Ref</a:t>
            </a:r>
            <a:r>
              <a:rPr lang="de-DE" sz="800" dirty="0" smtClean="0"/>
              <a:t>:  </a:t>
            </a:r>
            <a:r>
              <a:rPr lang="en-US" sz="800" dirty="0"/>
              <a:t>Complex network measures of brain connectivity: Uses and </a:t>
            </a:r>
            <a:r>
              <a:rPr lang="en-US" sz="800" dirty="0" smtClean="0"/>
              <a:t>interpretations. </a:t>
            </a:r>
            <a:r>
              <a:rPr lang="en-US" sz="800" dirty="0" err="1" smtClean="0"/>
              <a:t>Rubinov</a:t>
            </a:r>
            <a:r>
              <a:rPr lang="en-US" sz="800" dirty="0" smtClean="0"/>
              <a:t> </a:t>
            </a:r>
            <a:r>
              <a:rPr lang="en-US" sz="800" dirty="0"/>
              <a:t>M, </a:t>
            </a:r>
            <a:r>
              <a:rPr lang="en-US" sz="800" dirty="0" err="1"/>
              <a:t>Sporns</a:t>
            </a:r>
            <a:r>
              <a:rPr lang="en-US" sz="800" dirty="0"/>
              <a:t> O (2010) </a:t>
            </a:r>
            <a:r>
              <a:rPr lang="en-US" sz="800" dirty="0" err="1"/>
              <a:t>NeuroImage</a:t>
            </a:r>
            <a:r>
              <a:rPr lang="en-US" sz="800" dirty="0"/>
              <a:t> 52:1059-69.</a:t>
            </a:r>
            <a:endParaRPr lang="en-GB" sz="800" dirty="0"/>
          </a:p>
          <a:p>
            <a:endParaRPr lang="en-US" sz="800" dirty="0" smtClean="0"/>
          </a:p>
        </p:txBody>
      </p:sp>
      <p:grpSp>
        <p:nvGrpSpPr>
          <p:cNvPr id="17" name="Group 16"/>
          <p:cNvGrpSpPr/>
          <p:nvPr/>
        </p:nvGrpSpPr>
        <p:grpSpPr>
          <a:xfrm>
            <a:off x="9582618" y="2391907"/>
            <a:ext cx="2091488" cy="858884"/>
            <a:chOff x="9037060" y="2116771"/>
            <a:chExt cx="2091488" cy="858884"/>
          </a:xfrm>
        </p:grpSpPr>
        <p:grpSp>
          <p:nvGrpSpPr>
            <p:cNvPr id="16" name="Group 15"/>
            <p:cNvGrpSpPr/>
            <p:nvPr/>
          </p:nvGrpSpPr>
          <p:grpSpPr>
            <a:xfrm>
              <a:off x="9037060" y="2116771"/>
              <a:ext cx="1294795" cy="791562"/>
              <a:chOff x="9037060" y="2116771"/>
              <a:chExt cx="1294795" cy="791562"/>
            </a:xfrm>
          </p:grpSpPr>
          <p:sp>
            <p:nvSpPr>
              <p:cNvPr id="79" name="Flowchart: Process 78"/>
              <p:cNvSpPr/>
              <p:nvPr/>
            </p:nvSpPr>
            <p:spPr>
              <a:xfrm>
                <a:off x="9037060" y="2611665"/>
                <a:ext cx="177181" cy="102150"/>
              </a:xfrm>
              <a:prstGeom prst="flowChartProcess">
                <a:avLst/>
              </a:prstGeom>
              <a:solidFill>
                <a:srgbClr val="FFFFC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80" name="Flowchart: Process 79"/>
              <p:cNvSpPr/>
              <p:nvPr/>
            </p:nvSpPr>
            <p:spPr>
              <a:xfrm>
                <a:off x="9037060" y="2379283"/>
                <a:ext cx="177181" cy="102150"/>
              </a:xfrm>
              <a:prstGeom prst="flowChartProcess">
                <a:avLst/>
              </a:prstGeom>
              <a:solidFill>
                <a:schemeClr val="accent2">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81" name="Flowchart: Process 80"/>
              <p:cNvSpPr/>
              <p:nvPr/>
            </p:nvSpPr>
            <p:spPr>
              <a:xfrm>
                <a:off x="9037060" y="2174022"/>
                <a:ext cx="177181" cy="102150"/>
              </a:xfrm>
              <a:prstGeom prst="flowChartProcess">
                <a:avLst/>
              </a:prstGeom>
              <a:solidFill>
                <a:schemeClr val="bg1">
                  <a:lumMod val="9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15" name="Rectangle 14"/>
              <p:cNvSpPr/>
              <p:nvPr/>
            </p:nvSpPr>
            <p:spPr>
              <a:xfrm>
                <a:off x="9214241" y="2116771"/>
                <a:ext cx="990977" cy="215444"/>
              </a:xfrm>
              <a:prstGeom prst="rect">
                <a:avLst/>
              </a:prstGeom>
              <a:ln>
                <a:noFill/>
              </a:ln>
            </p:spPr>
            <p:txBody>
              <a:bodyPr wrap="none">
                <a:spAutoFit/>
              </a:bodyPr>
              <a:lstStyle/>
              <a:p>
                <a:pPr algn="ctr"/>
                <a:r>
                  <a:rPr lang="en-US" sz="800" i="1" dirty="0" smtClean="0"/>
                  <a:t>Data preprocessing</a:t>
                </a:r>
                <a:endParaRPr lang="en-US" sz="800" i="1" dirty="0"/>
              </a:p>
            </p:txBody>
          </p:sp>
          <p:sp>
            <p:nvSpPr>
              <p:cNvPr id="84" name="Rectangle 83"/>
              <p:cNvSpPr/>
              <p:nvPr/>
            </p:nvSpPr>
            <p:spPr>
              <a:xfrm>
                <a:off x="9214241" y="2329323"/>
                <a:ext cx="1031051" cy="215444"/>
              </a:xfrm>
              <a:prstGeom prst="rect">
                <a:avLst/>
              </a:prstGeom>
              <a:ln>
                <a:noFill/>
              </a:ln>
            </p:spPr>
            <p:txBody>
              <a:bodyPr wrap="none">
                <a:spAutoFit/>
              </a:bodyPr>
              <a:lstStyle/>
              <a:p>
                <a:pPr algn="ctr"/>
                <a:r>
                  <a:rPr lang="en-US" sz="800" i="1" dirty="0" smtClean="0"/>
                  <a:t>Quality assessments</a:t>
                </a:r>
                <a:endParaRPr lang="en-US" sz="800" i="1" dirty="0"/>
              </a:p>
            </p:txBody>
          </p:sp>
          <p:sp>
            <p:nvSpPr>
              <p:cNvPr id="86" name="Rectangle 85"/>
              <p:cNvSpPr/>
              <p:nvPr/>
            </p:nvSpPr>
            <p:spPr>
              <a:xfrm>
                <a:off x="9214241" y="2559561"/>
                <a:ext cx="1117614" cy="215444"/>
              </a:xfrm>
              <a:prstGeom prst="rect">
                <a:avLst/>
              </a:prstGeom>
              <a:ln>
                <a:noFill/>
              </a:ln>
            </p:spPr>
            <p:txBody>
              <a:bodyPr wrap="none">
                <a:spAutoFit/>
              </a:bodyPr>
              <a:lstStyle/>
              <a:p>
                <a:pPr algn="ctr"/>
                <a:r>
                  <a:rPr lang="en-US" sz="800" i="1" dirty="0" smtClean="0"/>
                  <a:t>Connectivity Networks</a:t>
                </a:r>
                <a:endParaRPr lang="en-US" sz="800" i="1" dirty="0"/>
              </a:p>
            </p:txBody>
          </p:sp>
          <p:sp>
            <p:nvSpPr>
              <p:cNvPr id="87" name="Flowchart: Process 86"/>
              <p:cNvSpPr/>
              <p:nvPr/>
            </p:nvSpPr>
            <p:spPr>
              <a:xfrm flipH="1">
                <a:off x="9037060" y="2806183"/>
                <a:ext cx="177181" cy="102150"/>
              </a:xfrm>
              <a:prstGeom prst="flowChartProcess">
                <a:avLst/>
              </a:prstGeom>
              <a:solidFill>
                <a:schemeClr val="accent6">
                  <a:lumMod val="20000"/>
                  <a:lumOff val="80000"/>
                  <a:alpha val="64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grpSp>
        <p:sp>
          <p:nvSpPr>
            <p:cNvPr id="88" name="Rectangle 87"/>
            <p:cNvSpPr/>
            <p:nvPr/>
          </p:nvSpPr>
          <p:spPr>
            <a:xfrm>
              <a:off x="9214241" y="2760211"/>
              <a:ext cx="1914307" cy="215444"/>
            </a:xfrm>
            <a:prstGeom prst="rect">
              <a:avLst/>
            </a:prstGeom>
            <a:ln>
              <a:noFill/>
            </a:ln>
          </p:spPr>
          <p:txBody>
            <a:bodyPr wrap="none">
              <a:spAutoFit/>
            </a:bodyPr>
            <a:lstStyle/>
            <a:p>
              <a:pPr algn="ctr"/>
              <a:r>
                <a:rPr lang="en-US" sz="800" i="1" dirty="0" smtClean="0"/>
                <a:t>Outcome measures for statistical analysis</a:t>
              </a:r>
              <a:endParaRPr lang="en-US" sz="800" i="1" dirty="0"/>
            </a:p>
          </p:txBody>
        </p:sp>
      </p:grpSp>
    </p:spTree>
    <p:extLst>
      <p:ext uri="{BB962C8B-B14F-4D97-AF65-F5344CB8AC3E}">
        <p14:creationId xmlns:p14="http://schemas.microsoft.com/office/powerpoint/2010/main" val="3352217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665</Words>
  <Application>Microsoft Office PowerPoint</Application>
  <PresentationFormat>Widescreen</PresentationFormat>
  <Paragraphs>90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Zurich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Gorka Fraga Gonzalez (gfraga)</dc:creator>
  <cp:lastModifiedBy>Gorka Fraga Gonzalez (gfraga)</cp:lastModifiedBy>
  <cp:revision>246</cp:revision>
  <dcterms:created xsi:type="dcterms:W3CDTF">2020-04-29T16:16:44Z</dcterms:created>
  <dcterms:modified xsi:type="dcterms:W3CDTF">2020-06-03T12:47:08Z</dcterms:modified>
</cp:coreProperties>
</file>