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937" r:id="rId1"/>
  </p:sldMasterIdLst>
  <p:sldIdLst>
    <p:sldId id="267" r:id="rId2"/>
    <p:sldId id="256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Prostokąt zaokrąglony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11.01.2018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ostokąt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11.01.2018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11.01.2018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11.01.2018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Prostokąt zaokrąglony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11.01.2018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l-PL"/>
          </a:p>
        </p:txBody>
      </p:sp>
      <p:sp>
        <p:nvSpPr>
          <p:cNvPr id="7" name="Prostokąt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11.01.2018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11.01.2018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1" name="Symbol zastępczy zawartości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11.01.2018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11.01.2018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Prostokąt zaokrąglony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11.01.2018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11.01.2018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1" name="Prostokąt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rostokąt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Prostokąt zaokrąglony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11.01.2018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33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algn="just">
              <a:buClrTx/>
              <a:buSzTx/>
              <a:buNone/>
            </a:pPr>
            <a:r>
              <a:rPr lang="pl-PL" sz="1800" dirty="0" smtClean="0"/>
              <a:t>Robert Białas</a:t>
            </a:r>
          </a:p>
          <a:p>
            <a:pPr marL="0" marR="0" lvl="0" indent="133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1800" dirty="0" smtClean="0"/>
              <a:t>Magdalena Górka</a:t>
            </a:r>
          </a:p>
          <a:p>
            <a:pPr marL="0" marR="0" lvl="0" indent="133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1800" dirty="0" smtClean="0"/>
              <a:t>Jacek </a:t>
            </a:r>
            <a:r>
              <a:rPr lang="pl-PL" sz="1800" dirty="0" err="1" smtClean="0"/>
              <a:t>Pozowski</a:t>
            </a:r>
            <a:endParaRPr lang="pl-PL" sz="1800" dirty="0" smtClean="0"/>
          </a:p>
        </p:txBody>
      </p:sp>
      <p:sp>
        <p:nvSpPr>
          <p:cNvPr id="5" name="Tytuł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pl-PL" sz="3600" dirty="0" smtClean="0"/>
              <a:t>Logika rozmyta</a:t>
            </a:r>
            <a:br>
              <a:rPr lang="pl-PL" sz="3600" dirty="0" smtClean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76275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500034" y="642919"/>
            <a:ext cx="8229600" cy="2214578"/>
          </a:xfrm>
        </p:spPr>
        <p:txBody>
          <a:bodyPr>
            <a:normAutofit/>
          </a:bodyPr>
          <a:lstStyle/>
          <a:p>
            <a:r>
              <a:rPr lang="pl-P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Przesłanki bazy reguł stanowią zbiór wytycznych, według których należy postępować. </a:t>
            </a:r>
            <a:r>
              <a:rPr lang="pl-P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Przypadki </a:t>
            </a:r>
            <a:r>
              <a:rPr lang="pl-P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 mogą zostać zapisane za pomocą wzorów lub w postaci tabeli kombinacji wejściowych zbiorów rozmytych. </a:t>
            </a:r>
            <a:endParaRPr lang="pl-PL" sz="2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pl-P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 naszym przyk</a:t>
            </a:r>
            <a:r>
              <a:rPr lang="pl-P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ładzie – następujące wzory i tabela:</a:t>
            </a:r>
            <a:endParaRPr lang="pl-PL" sz="2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2857496"/>
            <a:ext cx="5869601" cy="335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836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306651"/>
                <a:ext cx="8229600" cy="204223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l-PL" sz="1800" dirty="0"/>
                  <a:t>Na podstawie danych wejściowych bloku wnioskowania wykonywane są obliczenia zawarte w warunkach bazy reguł. Wynikiem tych obliczeń są stopnie spełnienia tych przesłanek.</a:t>
                </a:r>
              </a:p>
              <a:p>
                <a:r>
                  <a:rPr lang="pl-PL" sz="1800" dirty="0"/>
                  <a:t>W celu otrzymania wynikowej funkcji przynależności stosujemy poniższy wzór:</a:t>
                </a:r>
              </a:p>
              <a:p>
                <a:pPr marL="0" indent="0">
                  <a:buNone/>
                </a:pPr>
                <a:r>
                  <a:rPr lang="pl-PL" sz="1800" dirty="0" smtClean="0"/>
                  <a:t/>
                </a:r>
                <a:r>
                  <a:rPr lang="pl-PL" sz="1800" dirty="0"/>
                  <a:t>       </a:t>
                </a:r>
                <a14:m>
                  <m:oMath xmlns:m="http://schemas.openxmlformats.org/officeDocument/2006/math">
                    <m:r>
                      <a:rPr lang="pl-PL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l-PL" sz="1800" dirty="0" err="1"/>
                  <a:t>C</a:t>
                </a:r>
                <a:r>
                  <a:rPr lang="pl-PL" sz="1800" baseline="-25000" dirty="0" err="1"/>
                  <a:t>q</a:t>
                </a:r>
                <a:r>
                  <a:rPr lang="pl-PL" sz="1800" dirty="0"/>
                  <a:t>(x</a:t>
                </a:r>
                <a:r>
                  <a:rPr lang="pl-PL" sz="1800" baseline="-25000" dirty="0"/>
                  <a:t>1</a:t>
                </a:r>
                <a:r>
                  <a:rPr lang="pl-PL" sz="1800" dirty="0"/>
                  <a:t>*, x</a:t>
                </a:r>
                <a:r>
                  <a:rPr lang="pl-PL" sz="1800" baseline="-25000" dirty="0"/>
                  <a:t>2</a:t>
                </a:r>
                <a:r>
                  <a:rPr lang="pl-PL" sz="1800" dirty="0"/>
                  <a:t>* ) = </a:t>
                </a:r>
                <a:r>
                  <a:rPr lang="pl-PL" sz="1800" dirty="0">
                    <a:ea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pl-PL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pl-PL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sz="1800" dirty="0" err="1"/>
                  <a:t>A</a:t>
                </a:r>
                <a:r>
                  <a:rPr lang="pl-PL" sz="1800" baseline="-25000" dirty="0" err="1"/>
                  <a:t>i</a:t>
                </a:r>
                <a:r>
                  <a:rPr lang="pl-PL" sz="1800" dirty="0" err="1"/>
                  <a:t>ÇB</a:t>
                </a:r>
                <a:r>
                  <a:rPr lang="pl-PL" sz="1800" baseline="-25000" dirty="0" err="1"/>
                  <a:t>j</a:t>
                </a:r>
                <a:r>
                  <a:rPr lang="pl-PL" sz="1800" dirty="0"/>
                  <a:t> (x</a:t>
                </a:r>
                <a:r>
                  <a:rPr lang="pl-PL" sz="1800" baseline="-25000" dirty="0"/>
                  <a:t>1</a:t>
                </a:r>
                <a:r>
                  <a:rPr lang="pl-PL" sz="1800" dirty="0"/>
                  <a:t>*, x</a:t>
                </a:r>
                <a:r>
                  <a:rPr lang="pl-PL" sz="1800" baseline="-25000" dirty="0"/>
                  <a:t>2</a:t>
                </a:r>
                <a:r>
                  <a:rPr lang="pl-PL" sz="1800" dirty="0"/>
                  <a:t>* )  </a:t>
                </a:r>
                <a:endParaRPr lang="pl-PL" sz="1800" dirty="0" smtClean="0"/>
              </a:p>
              <a:p>
                <a:r>
                  <a:rPr lang="pl-PL" sz="1800" dirty="0"/>
                  <a:t>Funkcja ta stanowi wyjście bloku wnioskowania i przekazywana jest na kolejny blok.</a:t>
                </a:r>
                <a:endParaRPr lang="pl-PL" sz="1800" dirty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79512" y="306651"/>
                <a:ext cx="8229600" cy="2042230"/>
              </a:xfrm>
              <a:blipFill rotWithShape="0">
                <a:blip r:embed="rId2"/>
                <a:stretch>
                  <a:fillRect l="-74" t="-3284" r="-103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http://www.isep.pw.edu.pl/ZakladNapedu/dyplomy/fuzzy/images/roz2/Stopien_spelnieni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36912"/>
            <a:ext cx="6357392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2830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500034" y="571481"/>
            <a:ext cx="8229600" cy="1571636"/>
          </a:xfrm>
        </p:spPr>
        <p:txBody>
          <a:bodyPr/>
          <a:lstStyle/>
          <a:p>
            <a:r>
              <a:rPr lang="pl-PL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Na podstawie tych wyników otrzymuję następującą wynikową funkcję przynależności.</a:t>
            </a:r>
          </a:p>
        </p:txBody>
      </p:sp>
      <p:pic>
        <p:nvPicPr>
          <p:cNvPr id="8194" name="Picture 2" descr="http://www.isep.pw.edu.pl/ZakladNapedu/dyplomy/fuzzy/images/roz2/funkcja_przynaleznosc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034" y="2357430"/>
            <a:ext cx="7885832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4713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183880" cy="1051560"/>
          </a:xfrm>
        </p:spPr>
        <p:txBody>
          <a:bodyPr/>
          <a:lstStyle/>
          <a:p>
            <a:pPr algn="ctr"/>
            <a:r>
              <a:rPr lang="pl-PL" dirty="0" err="1"/>
              <a:t>Defuzyfikacja</a:t>
            </a:r>
            <a:r>
              <a:rPr lang="pl-PL" dirty="0"/>
              <a:t> (</a:t>
            </a:r>
            <a:r>
              <a:rPr lang="pl-PL"/>
              <a:t>ostrzenie</a:t>
            </a:r>
            <a:r>
              <a:rPr lang="pl-PL" smtClean="0"/>
              <a:t>)</a:t>
            </a:r>
            <a:endParaRPr lang="pl-PL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"/>
          </p:nvPr>
        </p:nvSpPr>
        <p:spPr bwMode="auto">
          <a:xfrm>
            <a:off x="628650" y="1484784"/>
            <a:ext cx="7571184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33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33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 </a:t>
            </a:r>
            <a:endParaRPr kumimoji="0" lang="pl-P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133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Jest to ostatni blok układu sterowania rozmytego. </a:t>
            </a:r>
            <a:endParaRPr kumimoji="0" lang="pl-PL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133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Na </a:t>
            </a:r>
            <a:r>
              <a:rPr kumimoji="0" lang="pl-P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jego wejście trafia wynikowa funkcja przynależności. Jest to wynik działania regulatora przedstawiony w postaci rozmytej. Żeby móc go wyprowadzić na obiekt sterowany, zamieniany jest  na konkretną wartość liczbową. Działanie to, stanowiące istotę tego bloku, nazywamy ostrzeniem (inaczej </a:t>
            </a:r>
            <a:r>
              <a:rPr kumimoji="0" lang="pl-PL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defuzyfikacją</a:t>
            </a:r>
            <a:r>
              <a:rPr kumimoji="0" lang="pl-P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).</a:t>
            </a:r>
          </a:p>
          <a:p>
            <a:pPr marL="0" marR="0" lvl="0" indent="133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sz="2400" dirty="0">
              <a:solidFill>
                <a:srgbClr val="00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133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954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Logika rozmyta a sieci neuronowe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Połączenie obu podejść dało zdolność uczenia i moc obliczeniową sieci neuronowych do układów z logiką rozmytą, jak i sposób „myślenia" na wzór rozumowania ludzkiego układów z logiką rozmytą do sieci neuronowych.</a:t>
            </a:r>
          </a:p>
          <a:p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 ten sposób powstały konstrukcje wykorzystujące ideę rozumowania rozmytego wraz ze zdolnością uczenia przejętą od sieci neuronowych</a:t>
            </a:r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</a:p>
          <a:p>
            <a:endParaRPr lang="pl-PL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Interpretacja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981200"/>
          </a:xfrm>
        </p:spPr>
        <p:txBody>
          <a:bodyPr>
            <a:normAutofit fontScale="92500" lnSpcReduction="20000"/>
          </a:bodyPr>
          <a:lstStyle/>
          <a:p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L1 – realizuje funkcje przynależności zbioru rozmytego, </a:t>
            </a:r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stanowi warstwę </a:t>
            </a:r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wejściową</a:t>
            </a:r>
          </a:p>
          <a:p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L2 - </a:t>
            </a:r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jest realizacją bloku </a:t>
            </a:r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wnioskowania, zadaniem </a:t>
            </a:r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każdego z elementów tej warstwy jest połączenie tych reguł, które maja identyczne części dotyczące </a:t>
            </a:r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wniosków</a:t>
            </a:r>
          </a:p>
          <a:p>
            <a:endParaRPr lang="pl-PL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pl-PL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pl-PL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3357562"/>
            <a:ext cx="5715040" cy="3106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571472" y="500042"/>
            <a:ext cx="7772400" cy="2052638"/>
          </a:xfrm>
        </p:spPr>
        <p:txBody>
          <a:bodyPr>
            <a:normAutofit fontScale="92500" lnSpcReduction="20000"/>
          </a:bodyPr>
          <a:lstStyle/>
          <a:p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L3 - jest to warstwa wejściowa sieci neuronowej.</a:t>
            </a:r>
          </a:p>
          <a:p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L4 - jest to warstwa wyjściowa. W ogólnym przypadku neurony tej warstwy na swym wyjściu wyznaczają liczbowe wartości sterowania, które są wyostrzonymi wartościami wyników rozmytych otrzymanych na podstawie wnioskowania</a:t>
            </a:r>
          </a:p>
          <a:p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3143248"/>
            <a:ext cx="5519892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Plusy/minusy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Przy projektowaniu tego typu sterowników </a:t>
            </a:r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konieczne </a:t>
            </a:r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jest przeprowadzenie dużej liczby doświadczeń </a:t>
            </a:r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symulacyjnych</a:t>
            </a:r>
          </a:p>
          <a:p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Zaletą </a:t>
            </a:r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- </a:t>
            </a:r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możliwość nauczenia sterownika najlepszej metody odwzorowania wyjściowych zbiorów rozmytych w wartość sygnału </a:t>
            </a:r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wyjściowego</a:t>
            </a:r>
          </a:p>
          <a:p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Wadą - brak </a:t>
            </a:r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możliwości ustalenia tej zależności przez obserwatora.</a:t>
            </a:r>
          </a:p>
          <a:p>
            <a:pPr>
              <a:buNone/>
            </a:pPr>
            <a:r>
              <a:rPr lang="pl-PL" b="1" dirty="0" smtClean="0"/>
              <a:t> </a:t>
            </a:r>
            <a:endParaRPr lang="pl-PL" b="1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Logika </a:t>
            </a:r>
            <a:r>
              <a:rPr lang="pl-PL" dirty="0" smtClean="0"/>
              <a:t>rozmyta = </a:t>
            </a:r>
            <a:r>
              <a:rPr lang="pl-PL" dirty="0" err="1" smtClean="0"/>
              <a:t>Fuzzy</a:t>
            </a:r>
            <a:r>
              <a:rPr lang="pl-PL" dirty="0" smtClean="0"/>
              <a:t> </a:t>
            </a:r>
            <a:r>
              <a:rPr lang="pl-PL" dirty="0" err="1" smtClean="0"/>
              <a:t>logic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"/>
          </p:nvPr>
        </p:nvSpPr>
        <p:spPr bwMode="auto">
          <a:xfrm>
            <a:off x="914400" y="1447800"/>
            <a:ext cx="777240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33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algn="just">
              <a:buClrTx/>
              <a:buSzTx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kumimoji="0" lang="pl-P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Klasyczna </a:t>
            </a:r>
            <a:r>
              <a:rPr kumimoji="0" lang="pl-P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logika bazuje na dwóch wartościach reprezentowanych najczęściej przez: 0 i 1 lub prawda i fałsz. Granica między nimi jest jednoznacznie określona i niezmienna. </a:t>
            </a:r>
            <a:endParaRPr kumimoji="0" lang="pl-PL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lvl="0" algn="just">
              <a:buClrTx/>
              <a:buSzTx/>
            </a:pPr>
            <a:r>
              <a:rPr kumimoji="0" lang="pl-P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Logika </a:t>
            </a:r>
            <a:r>
              <a:rPr kumimoji="0" lang="pl-P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rozmyta stanowi rozszerzenie </a:t>
            </a:r>
            <a:r>
              <a:rPr kumimoji="0" lang="pl-P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takiego rozumowania. 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Wprowadza 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ona wartości pomiędzy standardowe 0 i 1; ‘rozmywa’ granice </a:t>
            </a:r>
            <a:r>
              <a:rPr kumimoji="0" lang="pl-P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pomiędzy nimi dając możliwość zaistnienia wartościom z pomiędzy tego przedziału (np.: prawie fałsz, w połowie prawda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). </a:t>
            </a:r>
          </a:p>
        </p:txBody>
      </p:sp>
      <p:pic>
        <p:nvPicPr>
          <p:cNvPr id="24578" name="Picture 2" descr="[Rozmiar: 3967 bajtów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4857760"/>
            <a:ext cx="6041614" cy="17996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3772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Przykład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pl-PL" dirty="0" err="1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Temat:wiek</a:t>
            </a:r>
            <a:r>
              <a:rPr lang="pl-PL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pl-PL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ludzi</a:t>
            </a:r>
            <a:r>
              <a:rPr lang="pl-PL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lvl="0"/>
            <a:r>
              <a:rPr lang="pl-PL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Cel: określenie granic </a:t>
            </a:r>
            <a:r>
              <a:rPr lang="pl-PL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między ludźmi młodymi, w średnim wieku i starymi. </a:t>
            </a:r>
            <a:endParaRPr lang="pl-PL" dirty="0" smtClean="0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/>
            <a:r>
              <a:rPr lang="pl-PL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 klasycznej logice: stałe niezmienne granice (na </a:t>
            </a:r>
            <a:r>
              <a:rPr lang="pl-PL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przykład dla ludzi młodych moglibyśmy </a:t>
            </a:r>
            <a:r>
              <a:rPr lang="pl-PL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przyjąć </a:t>
            </a:r>
            <a:r>
              <a:rPr lang="pl-PL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 a 30 lat, dla ludzi w średnim wieku 30 a 40 lat i dla ludzi starych 40 i więcej </a:t>
            </a:r>
            <a:r>
              <a:rPr lang="pl-PL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lat). </a:t>
            </a:r>
          </a:p>
          <a:p>
            <a:pPr lvl="0"/>
            <a:r>
              <a:rPr lang="pl-PL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Dlaczego stosujemy tu rozmytą logikę: </a:t>
            </a:r>
            <a:r>
              <a:rPr lang="pl-PL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jeżeli </a:t>
            </a:r>
            <a:r>
              <a:rPr lang="pl-PL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przeprowadzilibyśmy ankietę, w której pytalibyśmy do jakiej z trzech grup zaliczyć </a:t>
            </a:r>
            <a:r>
              <a:rPr lang="pl-PL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28 </a:t>
            </a:r>
            <a:r>
              <a:rPr lang="pl-PL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latka znalazłoby się kilka osób, którzy przypisaliby go do ludzi w średnim wieku. </a:t>
            </a:r>
            <a:endParaRPr lang="pl-PL" dirty="0" smtClean="0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/>
            <a:r>
              <a:rPr lang="pl-PL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granice</a:t>
            </a:r>
            <a:r>
              <a:rPr lang="pl-PL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przynależności ulegają rozmyciu.</a:t>
            </a:r>
            <a:endParaRPr lang="pl-PL" dirty="0">
              <a:solidFill>
                <a:schemeClr val="tx1"/>
              </a:solidFill>
            </a:endParaRPr>
          </a:p>
          <a:p>
            <a:endParaRPr lang="pl-PL" dirty="0"/>
          </a:p>
        </p:txBody>
      </p:sp>
      <p:pic>
        <p:nvPicPr>
          <p:cNvPr id="4" name="Picture 2" descr="http://www.isep.pw.edu.pl/ZakladNapedu/dyplomy/fuzzy/przykla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93096"/>
            <a:ext cx="8582726" cy="203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0713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8183880" cy="1051560"/>
          </a:xfrm>
        </p:spPr>
        <p:txBody>
          <a:bodyPr/>
          <a:lstStyle/>
          <a:p>
            <a:r>
              <a:rPr lang="pl-PL" dirty="0" smtClean="0"/>
              <a:t>Zastosowanie</a:t>
            </a:r>
            <a:endParaRPr lang="pl-PL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 bwMode="auto">
          <a:xfrm>
            <a:off x="500034" y="1785926"/>
            <a:ext cx="825071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33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algn="just">
              <a:buClrTx/>
              <a:buSzTx/>
              <a:buFont typeface="Arial" pitchFamily="34" charset="0"/>
              <a:buChar char="•"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wszędzie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tam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gdzie użycie klasycznej logiki stwarza problem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(ze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względu na trudność w zapisie matematycznym procesu lub gdy wyliczenie lub pobranie zmiennych potrzebnych do rozwiązania problemu jest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niemożliwe). </a:t>
            </a:r>
          </a:p>
          <a:p>
            <a:pPr marL="0" algn="just">
              <a:buClrTx/>
              <a:buSzTx/>
              <a:buFont typeface="Arial" pitchFamily="34" charset="0"/>
              <a:buChar char="•"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szerokie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zastosowanie w różnego rodzaju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sterownikach</a:t>
            </a:r>
            <a:r>
              <a:rPr kumimoji="0" lang="pl-PL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-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tak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pospolitych jak lodówki czy pralki, jak również mogą być wykorzystywane do bardziej złożonych zagadnień jak przetwarzanie obrazu, rozwiązywanie problemu korków ulicznych czy unikanie kolizji. 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algn="just">
              <a:buClrTx/>
              <a:buSzTx/>
              <a:buFont typeface="Arial" pitchFamily="34" charset="0"/>
              <a:buChar char="•"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Sterowniki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wykorzystujące logikę rozmytą są również używane na przykład w połączeniu z sieciami neuronowymi.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563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183880" cy="1051560"/>
          </a:xfrm>
        </p:spPr>
        <p:txBody>
          <a:bodyPr/>
          <a:lstStyle/>
          <a:p>
            <a:r>
              <a:rPr lang="pl-PL" dirty="0" smtClean="0"/>
              <a:t>Działanie - procesy</a:t>
            </a:r>
            <a:r>
              <a:rPr lang="pl-PL" dirty="0" smtClean="0"/>
              <a:t>	</a:t>
            </a:r>
            <a:endParaRPr lang="pl-PL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"/>
          </p:nvPr>
        </p:nvSpPr>
        <p:spPr bwMode="auto">
          <a:xfrm>
            <a:off x="457200" y="1275095"/>
            <a:ext cx="7643192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133350">
              <a:buClrTx/>
              <a:buSzTx/>
              <a:buNone/>
            </a:pPr>
            <a:r>
              <a:rPr lang="pl-PL" sz="20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terowanie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rozmyte składa się kilka procesów: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Fuzyfikacja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Wnioskowanie,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Defuzyfikacja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buSzTx/>
            </a:pP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Fuzyfikacja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(blok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fuzyfikacji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kumimoji="0" lang="pl-PL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=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dane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podawane na wejście regulatora ulegają rozmyciu. Określany zostaje stopień ich przynależności do danego zbioru rozmytego.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buSzTx/>
            </a:pPr>
            <a:r>
              <a:rPr lang="pl-PL" sz="20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nioskowanie (blok wnioskowania, interferencja) = na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podstawie zbioru reguł i rozmytych danych wejściowych, obliczana jest wynikowa funkcja przynależności. 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buSzTx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Defuzyfikacja</a:t>
            </a:r>
            <a:r>
              <a:rPr kumimoji="0" lang="pl-PL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(blok ostrzenia)=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na podstawie wynikowej funkcji przynależności obliczana jest ostra wartość wyjściowa regulatora.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945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www.isep.pw.edu.pl/ZakladNapedu/dyplomy/fuzzy/images/roz2/schemat_blokow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1643050"/>
            <a:ext cx="8686800" cy="298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8679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183880" cy="1051560"/>
          </a:xfrm>
        </p:spPr>
        <p:txBody>
          <a:bodyPr/>
          <a:lstStyle/>
          <a:p>
            <a:pPr algn="ctr"/>
            <a:r>
              <a:rPr lang="pl-PL" dirty="0" err="1"/>
              <a:t>Fuzyfikacja</a:t>
            </a:r>
            <a:r>
              <a:rPr lang="pl-PL" dirty="0"/>
              <a:t> (rozmywanie).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500034" y="1428736"/>
            <a:ext cx="8183880" cy="4187952"/>
          </a:xfrm>
        </p:spPr>
        <p:txBody>
          <a:bodyPr>
            <a:normAutofit/>
          </a:bodyPr>
          <a:lstStyle/>
          <a:p>
            <a:r>
              <a:rPr lang="pl-PL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Pierwszym </a:t>
            </a:r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blokiem = blok </a:t>
            </a:r>
            <a:r>
              <a:rPr lang="pl-PL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fuzyfikacji</a:t>
            </a:r>
            <a:endParaRPr lang="pl-PL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/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Dane ulegają rozmyciu</a:t>
            </a:r>
            <a:r>
              <a:rPr lang="pl-PL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czyli zostaje określony stopień przynależności do poszczególnych zbiorów rozmytych. Każdy z tych zbiorów jest określony zmienną lingwistyczną. </a:t>
            </a:r>
            <a:endParaRPr lang="pl-PL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/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Przykład: </a:t>
            </a:r>
            <a:r>
              <a:rPr lang="pl-PL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Załóżmy, że mamy dwie zmienne wejściowe: x</a:t>
            </a:r>
            <a:r>
              <a:rPr lang="pl-PL" baseline="-25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pl-PL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i x</a:t>
            </a:r>
            <a:r>
              <a:rPr lang="pl-PL" baseline="-25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pl-PL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Mają one funkcje przynależności A1, A2 i B1, </a:t>
            </a:r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B2.</a:t>
            </a:r>
            <a:endParaRPr lang="pl-PL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963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285720" y="3071810"/>
            <a:ext cx="8229600" cy="2857520"/>
          </a:xfrm>
        </p:spPr>
        <p:txBody>
          <a:bodyPr>
            <a:normAutofit fontScale="92500" lnSpcReduction="20000"/>
          </a:bodyPr>
          <a:lstStyle/>
          <a:p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 </a:t>
            </a:r>
            <a:r>
              <a:rPr lang="pl-PL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celu uzyskania zmiennych rozmytych potrzebujemy aby funkcje przynależności każdego zbioru rozmytego były dokładnie opisane </a:t>
            </a:r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wzorami</a:t>
            </a:r>
          </a:p>
          <a:p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DLACZEGO : </a:t>
            </a:r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zmienne </a:t>
            </a:r>
            <a:r>
              <a:rPr lang="pl-PL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wyjściowe bloku </a:t>
            </a:r>
            <a:r>
              <a:rPr lang="pl-PL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fuzyfikacji</a:t>
            </a:r>
            <a:r>
              <a:rPr lang="pl-PL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uzyskujemy w wyniku podstawienia wartości wejściowych do wzoru danej funkcji. Jeżeli nie określimy przedziału w jakim dany wzór funkcji przynależności nas interesuje, to pod koniec obliczeń wystarczy odrzucić zmienne rozmyte nie mieszczące się w przedziale 0 – 1.</a:t>
            </a:r>
          </a:p>
        </p:txBody>
      </p:sp>
      <p:pic>
        <p:nvPicPr>
          <p:cNvPr id="5122" name="Picture 2" descr="http://www.isep.pw.edu.pl/ZakladNapedu/dyplomy/fuzzy/images/roz2/fuz_x1_wy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596" y="357166"/>
            <a:ext cx="3710357" cy="20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isep.pw.edu.pl/ZakladNapedu/dyplomy/fuzzy/images/roz2/fuz_x2_wy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29190" y="428604"/>
            <a:ext cx="3422907" cy="212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6132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183880" cy="1051560"/>
          </a:xfrm>
        </p:spPr>
        <p:txBody>
          <a:bodyPr/>
          <a:lstStyle/>
          <a:p>
            <a:pPr algn="ctr"/>
            <a:r>
              <a:rPr lang="pl-PL" dirty="0"/>
              <a:t>Wnioskowanie (interferencja</a:t>
            </a:r>
            <a:r>
              <a:rPr lang="pl-PL" dirty="0" smtClean="0"/>
              <a:t>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428596" y="1500174"/>
            <a:ext cx="8183880" cy="4187952"/>
          </a:xfrm>
        </p:spPr>
        <p:txBody>
          <a:bodyPr/>
          <a:lstStyle/>
          <a:p>
            <a:r>
              <a:rPr lang="pl-PL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Na ten blok trafiają dane obliczone przez blok </a:t>
            </a:r>
            <a:r>
              <a:rPr lang="pl-PL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fuzyfikacji</a:t>
            </a:r>
            <a:r>
              <a:rPr lang="pl-PL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Dzięki nim, w oparciu o bazę reguł, zostanie obliczona wynikowa funkcji przynależności</a:t>
            </a:r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r>
              <a:rPr lang="pl-PL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Na bazę reguł składa się zbiór instrukcji warunkowych (przesłanek). Powstają one na bazie doświadczenia osoby zajmującej się danym procesem.</a:t>
            </a:r>
          </a:p>
        </p:txBody>
      </p:sp>
    </p:spTree>
    <p:extLst>
      <p:ext uri="{BB962C8B-B14F-4D97-AF65-F5344CB8AC3E}">
        <p14:creationId xmlns:p14="http://schemas.microsoft.com/office/powerpoint/2010/main" xmlns="" val="35130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pitał">
  <a:themeElements>
    <a:clrScheme name="Kapitał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Kapitał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Kapitał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1364</TotalTime>
  <Words>633</Words>
  <Application>Microsoft Office PowerPoint</Application>
  <PresentationFormat>Pokaz na ekranie (4:3)</PresentationFormat>
  <Paragraphs>53</Paragraphs>
  <Slides>17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18" baseType="lpstr">
      <vt:lpstr>Kapitał</vt:lpstr>
      <vt:lpstr>Logika rozmyta </vt:lpstr>
      <vt:lpstr>Logika rozmyta = Fuzzy logic </vt:lpstr>
      <vt:lpstr>Przykład</vt:lpstr>
      <vt:lpstr>Zastosowanie</vt:lpstr>
      <vt:lpstr>Działanie - procesy </vt:lpstr>
      <vt:lpstr>Slajd 6</vt:lpstr>
      <vt:lpstr>Fuzyfikacja (rozmywanie).</vt:lpstr>
      <vt:lpstr>Slajd 8</vt:lpstr>
      <vt:lpstr>Wnioskowanie (interferencja)</vt:lpstr>
      <vt:lpstr>Slajd 10</vt:lpstr>
      <vt:lpstr>Slajd 11</vt:lpstr>
      <vt:lpstr>Slajd 12</vt:lpstr>
      <vt:lpstr>Defuzyfikacja (ostrzenie)</vt:lpstr>
      <vt:lpstr>Logika rozmyta a sieci neuronowe</vt:lpstr>
      <vt:lpstr>Interpretacja</vt:lpstr>
      <vt:lpstr>Slajd 16</vt:lpstr>
      <vt:lpstr>Plusy/minusy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Logika rozmyta</dc:title>
  <dc:creator>Lapek</dc:creator>
  <cp:lastModifiedBy>Użytkownik systemu Windows</cp:lastModifiedBy>
  <cp:revision>22</cp:revision>
  <dcterms:created xsi:type="dcterms:W3CDTF">2017-01-18T17:51:45Z</dcterms:created>
  <dcterms:modified xsi:type="dcterms:W3CDTF">2018-01-11T19:08:35Z</dcterms:modified>
</cp:coreProperties>
</file>