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4" r:id="rId9"/>
    <p:sldId id="263" r:id="rId10"/>
    <p:sldId id="265" r:id="rId11"/>
    <p:sldId id="275" r:id="rId12"/>
    <p:sldId id="277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78" r:id="rId22"/>
    <p:sldId id="279" r:id="rId23"/>
    <p:sldId id="280" r:id="rId24"/>
    <p:sldId id="281" r:id="rId25"/>
    <p:sldId id="282" r:id="rId26"/>
    <p:sldId id="290" r:id="rId27"/>
    <p:sldId id="283" r:id="rId28"/>
    <p:sldId id="289" r:id="rId29"/>
    <p:sldId id="284" r:id="rId30"/>
    <p:sldId id="286" r:id="rId31"/>
    <p:sldId id="287" r:id="rId32"/>
    <p:sldId id="288" r:id="rId33"/>
    <p:sldId id="285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23897-3543-475D-97B5-E4307D28EEA0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353F0FF-84F1-4589-B80E-71CA74178E0D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KÜPELİ</a:t>
          </a:r>
        </a:p>
        <a:p>
          <a:r>
            <a:rPr lang="tr-TR" sz="1400" dirty="0" smtClean="0"/>
            <a:t>- Proje yöneticisi ve kodlama</a:t>
          </a:r>
          <a:endParaRPr lang="tr-TR" sz="1400" dirty="0"/>
        </a:p>
      </dgm:t>
    </dgm:pt>
    <dgm:pt modelId="{977FE1A0-F7E9-42FE-B159-400AB262CB3E}" type="parTrans" cxnId="{FD9DD9D8-E3C5-40DA-955D-E82068B8DE2D}">
      <dgm:prSet/>
      <dgm:spPr/>
      <dgm:t>
        <a:bodyPr/>
        <a:lstStyle/>
        <a:p>
          <a:endParaRPr lang="tr-TR"/>
        </a:p>
      </dgm:t>
    </dgm:pt>
    <dgm:pt modelId="{E7241D38-E9B3-4A6F-8254-E27C09771590}" type="sibTrans" cxnId="{FD9DD9D8-E3C5-40DA-955D-E82068B8DE2D}">
      <dgm:prSet/>
      <dgm:spPr/>
      <dgm:t>
        <a:bodyPr/>
        <a:lstStyle/>
        <a:p>
          <a:endParaRPr lang="tr-TR"/>
        </a:p>
      </dgm:t>
    </dgm:pt>
    <dgm:pt modelId="{6EA2B708-AE44-4055-9B11-D55FE69E3BE7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Görkem Çakıcı</a:t>
          </a: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Tasarım ve kodlama</a:t>
          </a:r>
          <a:endParaRPr lang="tr-TR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5B66A9-257B-4766-BADA-CD1FE4AF5271}" type="parTrans" cxnId="{02D78FA8-31B8-49EA-BEB2-674FF67C8BB5}">
      <dgm:prSet/>
      <dgm:spPr/>
      <dgm:t>
        <a:bodyPr/>
        <a:lstStyle/>
        <a:p>
          <a:endParaRPr lang="tr-TR"/>
        </a:p>
      </dgm:t>
    </dgm:pt>
    <dgm:pt modelId="{950FC42B-7613-491F-86A2-78AD87455A5E}" type="sibTrans" cxnId="{02D78FA8-31B8-49EA-BEB2-674FF67C8BB5}">
      <dgm:prSet/>
      <dgm:spPr/>
      <dgm:t>
        <a:bodyPr/>
        <a:lstStyle/>
        <a:p>
          <a:endParaRPr lang="tr-TR"/>
        </a:p>
      </dgm:t>
    </dgm:pt>
    <dgm:pt modelId="{0F3C6DCE-F792-485B-8B9C-F3384D48DD83}">
      <dgm:prSet phldrT="[Metin]" custT="1"/>
      <dgm:spPr/>
      <dgm:t>
        <a:bodyPr/>
        <a:lstStyle/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Ömer Çevikbaş</a:t>
          </a: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Araştırma ve kodlama</a:t>
          </a: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1400" i="0" strike="noStrike" dirty="0">
            <a:effectLst/>
          </a:endParaRPr>
        </a:p>
      </dgm:t>
    </dgm:pt>
    <dgm:pt modelId="{5E65A3AB-3836-4EE1-9DC5-2CDC507394CC}" type="parTrans" cxnId="{3ED8AA96-0B71-4B0F-BAF5-C112FD70ACC0}">
      <dgm:prSet/>
      <dgm:spPr/>
      <dgm:t>
        <a:bodyPr/>
        <a:lstStyle/>
        <a:p>
          <a:endParaRPr lang="tr-TR"/>
        </a:p>
      </dgm:t>
    </dgm:pt>
    <dgm:pt modelId="{694A8EFF-2599-4720-A30D-712D69F366EF}" type="sibTrans" cxnId="{3ED8AA96-0B71-4B0F-BAF5-C112FD70ACC0}">
      <dgm:prSet/>
      <dgm:spPr/>
      <dgm:t>
        <a:bodyPr/>
        <a:lstStyle/>
        <a:p>
          <a:endParaRPr lang="tr-TR"/>
        </a:p>
      </dgm:t>
    </dgm:pt>
    <dgm:pt modelId="{F81FA8A7-A120-4DCB-B95B-A12B5CF293D2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Cemil </a:t>
          </a:r>
          <a:r>
            <a:rPr lang="tr-TR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Ahlatcı</a:t>
          </a:r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Test ve kodlama</a:t>
          </a:r>
          <a:endParaRPr lang="tr-TR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34C2F6-2DD3-4DCC-9BED-A1BC9A309E73}" type="parTrans" cxnId="{EFA10837-E99A-4C86-B8DD-FC3E0B19A873}">
      <dgm:prSet/>
      <dgm:spPr/>
      <dgm:t>
        <a:bodyPr/>
        <a:lstStyle/>
        <a:p>
          <a:endParaRPr lang="tr-TR"/>
        </a:p>
      </dgm:t>
    </dgm:pt>
    <dgm:pt modelId="{C59AE462-4EA4-480C-8D20-E5C7F4D41046}" type="sibTrans" cxnId="{EFA10837-E99A-4C86-B8DD-FC3E0B19A873}">
      <dgm:prSet/>
      <dgm:spPr/>
      <dgm:t>
        <a:bodyPr/>
        <a:lstStyle/>
        <a:p>
          <a:endParaRPr lang="tr-TR"/>
        </a:p>
      </dgm:t>
    </dgm:pt>
    <dgm:pt modelId="{78D98FBF-983E-44B4-A62B-4D89E68B29E7}" type="pres">
      <dgm:prSet presAssocID="{3FC23897-3543-475D-97B5-E4307D28EE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9D4FF6C-0C7D-4C70-AF31-D2DB337B5E80}" type="pres">
      <dgm:prSet presAssocID="{6353F0FF-84F1-4589-B80E-71CA74178E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30BB4CE-9956-4CF5-821C-9D46B9A7FFB5}" type="pres">
      <dgm:prSet presAssocID="{E7241D38-E9B3-4A6F-8254-E27C09771590}" presName="sibTrans" presStyleCnt="0"/>
      <dgm:spPr/>
    </dgm:pt>
    <dgm:pt modelId="{345AA93A-025E-4D00-9C2E-02D798CDC827}" type="pres">
      <dgm:prSet presAssocID="{6EA2B708-AE44-4055-9B11-D55FE69E3B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623192D-8511-425A-B623-0CFB841C2D6F}" type="pres">
      <dgm:prSet presAssocID="{950FC42B-7613-491F-86A2-78AD87455A5E}" presName="sibTrans" presStyleCnt="0"/>
      <dgm:spPr/>
    </dgm:pt>
    <dgm:pt modelId="{7840FE4A-3759-4572-865A-A7D26EFD922C}" type="pres">
      <dgm:prSet presAssocID="{0F3C6DCE-F792-485B-8B9C-F3384D48DD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E1B7A6A-3886-48B1-830A-15BDD615CFCF}" type="pres">
      <dgm:prSet presAssocID="{694A8EFF-2599-4720-A30D-712D69F366EF}" presName="sibTrans" presStyleCnt="0"/>
      <dgm:spPr/>
    </dgm:pt>
    <dgm:pt modelId="{336FE0C5-E562-43C7-9EF6-D8C2B14966E9}" type="pres">
      <dgm:prSet presAssocID="{F81FA8A7-A120-4DCB-B95B-A12B5CF293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AB66361-AEFC-4C90-8460-E8D1E84F401C}" type="presOf" srcId="{0F3C6DCE-F792-485B-8B9C-F3384D48DD83}" destId="{7840FE4A-3759-4572-865A-A7D26EFD922C}" srcOrd="0" destOrd="0" presId="urn:microsoft.com/office/officeart/2005/8/layout/default"/>
    <dgm:cxn modelId="{3ED8AA96-0B71-4B0F-BAF5-C112FD70ACC0}" srcId="{3FC23897-3543-475D-97B5-E4307D28EEA0}" destId="{0F3C6DCE-F792-485B-8B9C-F3384D48DD83}" srcOrd="2" destOrd="0" parTransId="{5E65A3AB-3836-4EE1-9DC5-2CDC507394CC}" sibTransId="{694A8EFF-2599-4720-A30D-712D69F366EF}"/>
    <dgm:cxn modelId="{ABC00998-2CE9-4D4F-AAA1-8FC10B658779}" type="presOf" srcId="{6EA2B708-AE44-4055-9B11-D55FE69E3BE7}" destId="{345AA93A-025E-4D00-9C2E-02D798CDC827}" srcOrd="0" destOrd="0" presId="urn:microsoft.com/office/officeart/2005/8/layout/default"/>
    <dgm:cxn modelId="{08A507CF-AEEE-4689-A5BE-B32C82CF9B05}" type="presOf" srcId="{F81FA8A7-A120-4DCB-B95B-A12B5CF293D2}" destId="{336FE0C5-E562-43C7-9EF6-D8C2B14966E9}" srcOrd="0" destOrd="0" presId="urn:microsoft.com/office/officeart/2005/8/layout/default"/>
    <dgm:cxn modelId="{EFA10837-E99A-4C86-B8DD-FC3E0B19A873}" srcId="{3FC23897-3543-475D-97B5-E4307D28EEA0}" destId="{F81FA8A7-A120-4DCB-B95B-A12B5CF293D2}" srcOrd="3" destOrd="0" parTransId="{E634C2F6-2DD3-4DCC-9BED-A1BC9A309E73}" sibTransId="{C59AE462-4EA4-480C-8D20-E5C7F4D41046}"/>
    <dgm:cxn modelId="{FD9DD9D8-E3C5-40DA-955D-E82068B8DE2D}" srcId="{3FC23897-3543-475D-97B5-E4307D28EEA0}" destId="{6353F0FF-84F1-4589-B80E-71CA74178E0D}" srcOrd="0" destOrd="0" parTransId="{977FE1A0-F7E9-42FE-B159-400AB262CB3E}" sibTransId="{E7241D38-E9B3-4A6F-8254-E27C09771590}"/>
    <dgm:cxn modelId="{9B983F62-154A-4E44-9814-191AF2536DBF}" type="presOf" srcId="{6353F0FF-84F1-4589-B80E-71CA74178E0D}" destId="{29D4FF6C-0C7D-4C70-AF31-D2DB337B5E80}" srcOrd="0" destOrd="0" presId="urn:microsoft.com/office/officeart/2005/8/layout/default"/>
    <dgm:cxn modelId="{6C80723A-360C-4AEA-94FB-AB8FDD804C9A}" type="presOf" srcId="{3FC23897-3543-475D-97B5-E4307D28EEA0}" destId="{78D98FBF-983E-44B4-A62B-4D89E68B29E7}" srcOrd="0" destOrd="0" presId="urn:microsoft.com/office/officeart/2005/8/layout/default"/>
    <dgm:cxn modelId="{02D78FA8-31B8-49EA-BEB2-674FF67C8BB5}" srcId="{3FC23897-3543-475D-97B5-E4307D28EEA0}" destId="{6EA2B708-AE44-4055-9B11-D55FE69E3BE7}" srcOrd="1" destOrd="0" parTransId="{5D5B66A9-257B-4766-BADA-CD1FE4AF5271}" sibTransId="{950FC42B-7613-491F-86A2-78AD87455A5E}"/>
    <dgm:cxn modelId="{25F809F9-8C07-421B-87C3-CD13CA7F74C4}" type="presParOf" srcId="{78D98FBF-983E-44B4-A62B-4D89E68B29E7}" destId="{29D4FF6C-0C7D-4C70-AF31-D2DB337B5E80}" srcOrd="0" destOrd="0" presId="urn:microsoft.com/office/officeart/2005/8/layout/default"/>
    <dgm:cxn modelId="{6C9CEFA7-D029-4C63-B4B8-B1AA156CCACD}" type="presParOf" srcId="{78D98FBF-983E-44B4-A62B-4D89E68B29E7}" destId="{F30BB4CE-9956-4CF5-821C-9D46B9A7FFB5}" srcOrd="1" destOrd="0" presId="urn:microsoft.com/office/officeart/2005/8/layout/default"/>
    <dgm:cxn modelId="{DA8FEB5D-D275-4DE3-8E8B-8E1B05E83192}" type="presParOf" srcId="{78D98FBF-983E-44B4-A62B-4D89E68B29E7}" destId="{345AA93A-025E-4D00-9C2E-02D798CDC827}" srcOrd="2" destOrd="0" presId="urn:microsoft.com/office/officeart/2005/8/layout/default"/>
    <dgm:cxn modelId="{49902D8D-EACA-489C-BB9B-3A587A32D1FB}" type="presParOf" srcId="{78D98FBF-983E-44B4-A62B-4D89E68B29E7}" destId="{D623192D-8511-425A-B623-0CFB841C2D6F}" srcOrd="3" destOrd="0" presId="urn:microsoft.com/office/officeart/2005/8/layout/default"/>
    <dgm:cxn modelId="{8BF6A7DA-83BD-469A-9877-15B5D9595CB3}" type="presParOf" srcId="{78D98FBF-983E-44B4-A62B-4D89E68B29E7}" destId="{7840FE4A-3759-4572-865A-A7D26EFD922C}" srcOrd="4" destOrd="0" presId="urn:microsoft.com/office/officeart/2005/8/layout/default"/>
    <dgm:cxn modelId="{2E8F7A6F-889F-4E30-BB72-8025542A9D27}" type="presParOf" srcId="{78D98FBF-983E-44B4-A62B-4D89E68B29E7}" destId="{1E1B7A6A-3886-48B1-830A-15BDD615CFCF}" srcOrd="5" destOrd="0" presId="urn:microsoft.com/office/officeart/2005/8/layout/default"/>
    <dgm:cxn modelId="{53EB4345-27AC-476C-8C42-3F27AEB0E2CA}" type="presParOf" srcId="{78D98FBF-983E-44B4-A62B-4D89E68B29E7}" destId="{336FE0C5-E562-43C7-9EF6-D8C2B1496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4FF6C-0C7D-4C70-AF31-D2DB337B5E80}">
      <dsp:nvSpPr>
        <dsp:cNvPr id="0" name=""/>
        <dsp:cNvSpPr/>
      </dsp:nvSpPr>
      <dsp:spPr>
        <a:xfrm>
          <a:off x="712839" y="608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KÜPELİ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- Proje yöneticisi ve kodlama</a:t>
          </a:r>
          <a:endParaRPr lang="tr-TR" sz="1400" kern="1200" dirty="0"/>
        </a:p>
      </dsp:txBody>
      <dsp:txXfrm>
        <a:off x="712839" y="608"/>
        <a:ext cx="5017032" cy="3010219"/>
      </dsp:txXfrm>
    </dsp:sp>
    <dsp:sp modelId="{345AA93A-025E-4D00-9C2E-02D798CDC827}">
      <dsp:nvSpPr>
        <dsp:cNvPr id="0" name=""/>
        <dsp:cNvSpPr/>
      </dsp:nvSpPr>
      <dsp:spPr>
        <a:xfrm>
          <a:off x="6231574" y="608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Görkem Çakıcı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Tasarım ve kodlama</a:t>
          </a:r>
          <a:endParaRPr lang="tr-TR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31574" y="608"/>
        <a:ext cx="5017032" cy="3010219"/>
      </dsp:txXfrm>
    </dsp:sp>
    <dsp:sp modelId="{7840FE4A-3759-4572-865A-A7D26EFD922C}">
      <dsp:nvSpPr>
        <dsp:cNvPr id="0" name=""/>
        <dsp:cNvSpPr/>
      </dsp:nvSpPr>
      <dsp:spPr>
        <a:xfrm>
          <a:off x="712839" y="3512531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Ömer Çevikbaş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Araştırma ve kodlama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i="0" strike="noStrike" kern="1200" dirty="0">
            <a:effectLst/>
          </a:endParaRPr>
        </a:p>
      </dsp:txBody>
      <dsp:txXfrm>
        <a:off x="712839" y="3512531"/>
        <a:ext cx="5017032" cy="3010219"/>
      </dsp:txXfrm>
    </dsp:sp>
    <dsp:sp modelId="{336FE0C5-E562-43C7-9EF6-D8C2B14966E9}">
      <dsp:nvSpPr>
        <dsp:cNvPr id="0" name=""/>
        <dsp:cNvSpPr/>
      </dsp:nvSpPr>
      <dsp:spPr>
        <a:xfrm>
          <a:off x="6231574" y="3512531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Cemil </a:t>
          </a:r>
          <a:r>
            <a:rPr lang="tr-TR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Ahlatcı</a:t>
          </a: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Test ve kodlama</a:t>
          </a:r>
          <a:endParaRPr lang="tr-TR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31574" y="3512531"/>
        <a:ext cx="5017032" cy="3010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3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7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24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81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66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20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48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82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1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97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0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57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38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09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7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88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459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Programlama Dilleri 							 Proje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						  TEZ YAZIM KONTROL ARACI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52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Dağılımı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Görev dağılımını ekip üyelerinin yetenek ve ilgi alanlarına göre herkesin imzasının bulunduğu bir rıza metni alınarak gerçekleştirildi.</a:t>
            </a:r>
          </a:p>
          <a:p>
            <a:r>
              <a:rPr lang="tr-TR" dirty="0" smtClean="0"/>
              <a:t>Projeyi genel olarak parçalara böldük.</a:t>
            </a:r>
          </a:p>
          <a:p>
            <a:r>
              <a:rPr lang="tr-TR" dirty="0" smtClean="0"/>
              <a:t>Ekip içi yardımlaşmayı ve sürekli irtibat halinde olmayı ekibin  metodolojisi olarak belirlendi.</a:t>
            </a:r>
          </a:p>
          <a:p>
            <a:r>
              <a:rPr lang="tr-TR" dirty="0" smtClean="0"/>
              <a:t>Proje için gerekli araştırmalar yapılacak, </a:t>
            </a:r>
          </a:p>
          <a:p>
            <a:pPr marL="0" indent="0">
              <a:buNone/>
            </a:pPr>
            <a:r>
              <a:rPr lang="tr-TR" dirty="0" smtClean="0"/>
              <a:t>     proje için en uygun tasarım yapılacak, </a:t>
            </a:r>
          </a:p>
          <a:p>
            <a:pPr marL="0" indent="0">
              <a:buNone/>
            </a:pPr>
            <a:r>
              <a:rPr lang="tr-TR" dirty="0" smtClean="0"/>
              <a:t>     tasarım doğrultusunda kodlama gerçekleştirilecek ve test edilecek.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Rıza Metni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65777"/>
            <a:ext cx="5013592" cy="4762913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07" y="1665778"/>
            <a:ext cx="489246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9" y="971183"/>
            <a:ext cx="5195153" cy="482016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87" y="971183"/>
            <a:ext cx="4982821" cy="48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2203003092"/>
              </p:ext>
            </p:extLst>
          </p:nvPr>
        </p:nvGraphicFramePr>
        <p:xfrm>
          <a:off x="101600" y="193964"/>
          <a:ext cx="11961446" cy="65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Yukarı Aşağı Ok 15"/>
          <p:cNvSpPr/>
          <p:nvPr/>
        </p:nvSpPr>
        <p:spPr>
          <a:xfrm>
            <a:off x="3103418" y="3149600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karı Aşağı Ok 16"/>
          <p:cNvSpPr/>
          <p:nvPr/>
        </p:nvSpPr>
        <p:spPr>
          <a:xfrm>
            <a:off x="8890000" y="3149599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Yukarı Aşağı Ok 17"/>
          <p:cNvSpPr/>
          <p:nvPr/>
        </p:nvSpPr>
        <p:spPr>
          <a:xfrm rot="5400000">
            <a:off x="5883564" y="1565563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Yukarı Aşağı Ok 18"/>
          <p:cNvSpPr/>
          <p:nvPr/>
        </p:nvSpPr>
        <p:spPr>
          <a:xfrm rot="5400000">
            <a:off x="5883563" y="5223161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Projemizin tasarım aşaması C#’</a:t>
            </a:r>
            <a:r>
              <a:rPr lang="tr-TR" dirty="0" err="1" smtClean="0"/>
              <a:t>ın</a:t>
            </a:r>
            <a:r>
              <a:rPr lang="tr-TR" dirty="0" smtClean="0"/>
              <a:t> bize sunmuş olduğu sürükle bırak yöntemi ile form oluşturma yapısı, bizlere kolaylık sağladı.</a:t>
            </a:r>
          </a:p>
          <a:p>
            <a:r>
              <a:rPr lang="tr-TR" dirty="0" smtClean="0"/>
              <a:t>Kullanıcı dostu bir tasarım elde etmek için tasarım ekibinde yer alan arkadaşımız örnek tasarımlar hazırladı.</a:t>
            </a:r>
          </a:p>
          <a:p>
            <a:r>
              <a:rPr lang="tr-TR" dirty="0" smtClean="0"/>
              <a:t>Hem renk olarak kullanıcıyı sıkmayan hem de kullanılabilirlik açısından kolay erişim yapılabilecek tasarım seçildi.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81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Tasarımın Genel İskeleti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3" y="1152983"/>
            <a:ext cx="6737720" cy="55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 Örnekleri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8057790" cy="5522121"/>
          </a:xfrm>
        </p:spPr>
      </p:pic>
    </p:spTree>
    <p:extLst>
      <p:ext uri="{BB962C8B-B14F-4D97-AF65-F5344CB8AC3E}">
        <p14:creationId xmlns:p14="http://schemas.microsoft.com/office/powerpoint/2010/main" val="11027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" y="190189"/>
            <a:ext cx="9513277" cy="6461427"/>
          </a:xfrm>
        </p:spPr>
      </p:pic>
    </p:spTree>
    <p:extLst>
      <p:ext uri="{BB962C8B-B14F-4D97-AF65-F5344CB8AC3E}">
        <p14:creationId xmlns:p14="http://schemas.microsoft.com/office/powerpoint/2010/main" val="150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9" y="1019391"/>
            <a:ext cx="9608097" cy="5192255"/>
          </a:xfrm>
        </p:spPr>
      </p:pic>
    </p:spTree>
    <p:extLst>
      <p:ext uri="{BB962C8B-B14F-4D97-AF65-F5344CB8AC3E}">
        <p14:creationId xmlns:p14="http://schemas.microsoft.com/office/powerpoint/2010/main" val="20004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Gerçekleştirim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Projemiz için gerekli her şey hazır hale getirildi.</a:t>
            </a:r>
          </a:p>
          <a:p>
            <a:r>
              <a:rPr lang="tr-TR" dirty="0" smtClean="0"/>
              <a:t>Gereksinim analizi, görev dağılımı, iş/zaman planlaması vb. çalışmalarımızı titizlikle yaptığımız için bu aşama hepimiz için rahat hale geldi.</a:t>
            </a:r>
          </a:p>
          <a:p>
            <a:r>
              <a:rPr lang="tr-TR" dirty="0" smtClean="0"/>
              <a:t>Kodlarımız incelendiğinde isimlendirme standartlarına tamamen uyulmuş ve yorum satırları ile baştan sona açıklayıcı bir anlatım tarzı benimsenerek yazılmıştır.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90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EKİP ÜYELERİ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9049" y="1808017"/>
            <a:ext cx="9905998" cy="3124201"/>
          </a:xfrm>
        </p:spPr>
        <p:txBody>
          <a:bodyPr/>
          <a:lstStyle/>
          <a:p>
            <a:r>
              <a:rPr lang="tr-TR" dirty="0" smtClean="0"/>
              <a:t>170541053 - MEHMET KÜPELİ</a:t>
            </a:r>
          </a:p>
          <a:p>
            <a:r>
              <a:rPr lang="tr-TR" dirty="0" smtClean="0"/>
              <a:t>170541051 - ÖMER ÇEVİKBAŞ</a:t>
            </a:r>
          </a:p>
          <a:p>
            <a:r>
              <a:rPr lang="tr-TR" dirty="0" smtClean="0"/>
              <a:t>15541065 - MEHMET GÖRKEM ÇAKICI</a:t>
            </a:r>
          </a:p>
          <a:p>
            <a:r>
              <a:rPr lang="tr-TR" dirty="0" smtClean="0"/>
              <a:t>15541030 - CEMİL AHLATCI</a:t>
            </a:r>
          </a:p>
        </p:txBody>
      </p:sp>
    </p:spTree>
    <p:extLst>
      <p:ext uri="{BB962C8B-B14F-4D97-AF65-F5344CB8AC3E}">
        <p14:creationId xmlns:p14="http://schemas.microsoft.com/office/powerpoint/2010/main" val="25511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Test için hem kılavuza uygun hem de uygun olarak yazılmamış örnek dokümanlar hazırlandı.</a:t>
            </a:r>
          </a:p>
          <a:p>
            <a:r>
              <a:rPr lang="tr-TR" dirty="0" smtClean="0"/>
              <a:t>Kodlama aşamasında eklenen her özellik için test ekibimizde yer alan arkadaşımız gerekli testleri gerçekleştirdi.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8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Programdan Örnek Görüntüler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9" y="1446181"/>
            <a:ext cx="8845618" cy="51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6" y="184638"/>
            <a:ext cx="7412296" cy="6063762"/>
          </a:xfrm>
        </p:spPr>
      </p:pic>
    </p:spTree>
    <p:extLst>
      <p:ext uri="{BB962C8B-B14F-4D97-AF65-F5344CB8AC3E}">
        <p14:creationId xmlns:p14="http://schemas.microsoft.com/office/powerpoint/2010/main" val="2841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3" y="527538"/>
            <a:ext cx="9676982" cy="56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3" y="549990"/>
            <a:ext cx="9781040" cy="56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4418" y="612715"/>
            <a:ext cx="9404723" cy="1400530"/>
          </a:xfrm>
        </p:spPr>
        <p:txBody>
          <a:bodyPr/>
          <a:lstStyle/>
          <a:p>
            <a:r>
              <a:rPr lang="tr-TR" dirty="0" smtClean="0"/>
              <a:t>Programın Avantajları ve Çalışması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8" y="2013245"/>
            <a:ext cx="7967610" cy="4618615"/>
          </a:xfrm>
        </p:spPr>
      </p:pic>
      <p:sp>
        <p:nvSpPr>
          <p:cNvPr id="5" name="Metin kutusu 4"/>
          <p:cNvSpPr txBox="1"/>
          <p:nvPr/>
        </p:nvSpPr>
        <p:spPr>
          <a:xfrm>
            <a:off x="8705516" y="1312980"/>
            <a:ext cx="2690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Program çalışma zamanında iken olası bir hatayı önlemek için ‘Dosya Yükle’ butonu ve ‘Başla’ butonunun aktif olma özelliğini kapatır. Program tez taraması yaparken ikinci kez hiçbir butona basılamaz. </a:t>
            </a:r>
            <a:endParaRPr lang="tr-TR" dirty="0"/>
          </a:p>
        </p:txBody>
      </p:sp>
      <p:sp>
        <p:nvSpPr>
          <p:cNvPr id="7" name="Aşağı Bükülü Ok 6"/>
          <p:cNvSpPr/>
          <p:nvPr/>
        </p:nvSpPr>
        <p:spPr>
          <a:xfrm rot="10953824">
            <a:off x="6983373" y="4241696"/>
            <a:ext cx="2557310" cy="127482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7144" cy="4677506"/>
          </a:xfrm>
        </p:spPr>
      </p:pic>
      <p:sp>
        <p:nvSpPr>
          <p:cNvPr id="7" name="Metin kutusu 6"/>
          <p:cNvSpPr txBox="1"/>
          <p:nvPr/>
        </p:nvSpPr>
        <p:spPr>
          <a:xfrm>
            <a:off x="395654" y="5081954"/>
            <a:ext cx="901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Kullanıcının kullanmış olduğu Word programı eski sürüm olabilme ihtimaline karşı programımız hem .doc formatında hem de .docx formatında tarama yapabilmektedir.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61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" y="870439"/>
            <a:ext cx="8785707" cy="5125915"/>
          </a:xfrm>
        </p:spPr>
      </p:pic>
      <p:sp>
        <p:nvSpPr>
          <p:cNvPr id="5" name="Metin kutusu 4"/>
          <p:cNvSpPr txBox="1"/>
          <p:nvPr/>
        </p:nvSpPr>
        <p:spPr>
          <a:xfrm>
            <a:off x="8976946" y="1670538"/>
            <a:ext cx="3121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Tasarım açısından kullanıcının kolaylıkla anlayıp kullanabileceği ve gözü yormayan renk uyumları kullanılarak kullanıcı dostu bir tasarım elde edildi.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14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" y="870439"/>
            <a:ext cx="8785707" cy="5125915"/>
          </a:xfrm>
        </p:spPr>
      </p:pic>
      <p:sp>
        <p:nvSpPr>
          <p:cNvPr id="5" name="Metin kutusu 4"/>
          <p:cNvSpPr txBox="1"/>
          <p:nvPr/>
        </p:nvSpPr>
        <p:spPr>
          <a:xfrm>
            <a:off x="9117623" y="1670538"/>
            <a:ext cx="312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Tasarımımızda ekstra olarak Fırat Üniversitesine ait renkler ve simgeler kullanıldı.</a:t>
            </a:r>
            <a:endParaRPr lang="tr-TR" dirty="0"/>
          </a:p>
        </p:txBody>
      </p:sp>
      <p:cxnSp>
        <p:nvCxnSpPr>
          <p:cNvPr id="3" name="Dirsek Bağlayıcısı 2"/>
          <p:cNvCxnSpPr/>
          <p:nvPr/>
        </p:nvCxnSpPr>
        <p:spPr>
          <a:xfrm>
            <a:off x="386862" y="993531"/>
            <a:ext cx="8730761" cy="11781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irsek Bağlayıcısı 6"/>
          <p:cNvCxnSpPr/>
          <p:nvPr/>
        </p:nvCxnSpPr>
        <p:spPr>
          <a:xfrm>
            <a:off x="1336431" y="1670538"/>
            <a:ext cx="7640515" cy="158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604870" cy="5020407"/>
          </a:xfrm>
        </p:spPr>
      </p:pic>
      <p:cxnSp>
        <p:nvCxnSpPr>
          <p:cNvPr id="8" name="Dirsek Bağlayıcısı 7"/>
          <p:cNvCxnSpPr/>
          <p:nvPr/>
        </p:nvCxnSpPr>
        <p:spPr>
          <a:xfrm>
            <a:off x="4391644" y="1470601"/>
            <a:ext cx="5218349" cy="21365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9609993" y="3006968"/>
            <a:ext cx="227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Kullanıcıyı yönlendirmesi için küçük uyarılar yerleştirildi. Bu uyarı tez formu yüklendikten sonra ekrandan kaybolacaktır.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6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HAKKINDA GENEL BİLGİ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195944"/>
            <a:ext cx="9905998" cy="3124201"/>
          </a:xfrm>
        </p:spPr>
        <p:txBody>
          <a:bodyPr/>
          <a:lstStyle/>
          <a:p>
            <a:r>
              <a:rPr lang="tr-TR" dirty="0" smtClean="0"/>
              <a:t>Üniversite öğrencileri tarafından yazılan tezlerin, tez yazım kılavuzunda belirtilen kurallar çerçevesinde yazılıp yazılmadığını kontrol eden sistem yapılacaktır.</a:t>
            </a:r>
          </a:p>
          <a:p>
            <a:r>
              <a:rPr lang="tr-TR" dirty="0" smtClean="0"/>
              <a:t>Kontrol sonucunda kullanıcıya yaptığı hataları </a:t>
            </a:r>
            <a:r>
              <a:rPr lang="tr-TR" dirty="0"/>
              <a:t>g</a:t>
            </a:r>
            <a:r>
              <a:rPr lang="tr-TR" dirty="0" smtClean="0"/>
              <a:t>önderen bir rapor olacaktır.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2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66770" cy="5202525"/>
          </a:xfrm>
        </p:spPr>
      </p:pic>
      <p:cxnSp>
        <p:nvCxnSpPr>
          <p:cNvPr id="8" name="Dirsek Bağlayıcısı 7"/>
          <p:cNvCxnSpPr/>
          <p:nvPr/>
        </p:nvCxnSpPr>
        <p:spPr>
          <a:xfrm>
            <a:off x="2268415" y="2479431"/>
            <a:ext cx="7016262" cy="12221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9390185" y="2892669"/>
            <a:ext cx="2022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Doküman taramasının başladığını ve bittiğini belirten uyarılar mevcuttur.</a:t>
            </a:r>
          </a:p>
          <a:p>
            <a:endParaRPr lang="tr-TR" dirty="0"/>
          </a:p>
        </p:txBody>
      </p:sp>
      <p:cxnSp>
        <p:nvCxnSpPr>
          <p:cNvPr id="17" name="Dirsek Bağlayıcısı 16"/>
          <p:cNvCxnSpPr/>
          <p:nvPr/>
        </p:nvCxnSpPr>
        <p:spPr>
          <a:xfrm flipV="1">
            <a:off x="1239715" y="4070838"/>
            <a:ext cx="8044962" cy="5890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49468"/>
            <a:ext cx="9408207" cy="5453691"/>
          </a:xfrm>
        </p:spPr>
      </p:pic>
      <p:cxnSp>
        <p:nvCxnSpPr>
          <p:cNvPr id="6" name="Dirsek Bağlayıcısı 5"/>
          <p:cNvCxnSpPr/>
          <p:nvPr/>
        </p:nvCxnSpPr>
        <p:spPr>
          <a:xfrm>
            <a:off x="2787162" y="298938"/>
            <a:ext cx="7315200" cy="3314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10102361" y="1951893"/>
            <a:ext cx="209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Doküman taramasının hangi aşamada olduğunu kullanıcıya gösteren bir bilgi verildi. Bu bilgi yüzdelik dilim biçiminde tasarımın en üst kısmında yer almaktadır.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2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" y="276182"/>
            <a:ext cx="8676952" cy="5034372"/>
          </a:xfrm>
        </p:spPr>
      </p:pic>
      <p:cxnSp>
        <p:nvCxnSpPr>
          <p:cNvPr id="6" name="Dirsek Bağlayıcısı 5"/>
          <p:cNvCxnSpPr/>
          <p:nvPr/>
        </p:nvCxnSpPr>
        <p:spPr>
          <a:xfrm>
            <a:off x="2453054" y="4633546"/>
            <a:ext cx="1441938" cy="11517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4176346" y="559190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 hata sayısı kullanıcıya bildirilir.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7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192107" cy="4172865"/>
          </a:xfrm>
        </p:spPr>
      </p:pic>
      <p:sp>
        <p:nvSpPr>
          <p:cNvPr id="5" name="Metin kutusu 4"/>
          <p:cNvSpPr txBox="1"/>
          <p:nvPr/>
        </p:nvSpPr>
        <p:spPr>
          <a:xfrm>
            <a:off x="-61546" y="4172865"/>
            <a:ext cx="1132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Başlıkların tez dosyasında var olup olmadığı kontrol edilir.</a:t>
            </a:r>
          </a:p>
          <a:p>
            <a:r>
              <a:rPr lang="tr-TR" dirty="0" smtClean="0"/>
              <a:t>Başlıklar var ise tez dokümanın da belirtilen başlık yazı boyutu kontrol edilir. </a:t>
            </a:r>
          </a:p>
          <a:p>
            <a:r>
              <a:rPr lang="tr-TR" dirty="0" smtClean="0"/>
              <a:t>Başlıkların büyük küçük harf uyumu kontrol edilir.</a:t>
            </a:r>
          </a:p>
          <a:p>
            <a:r>
              <a:rPr lang="tr-TR" dirty="0" smtClean="0"/>
              <a:t>İdeal bir tezde olması gereken sayfa sayısına göre dokümanın sayfa sayısı kontrol edilir.</a:t>
            </a:r>
          </a:p>
          <a:p>
            <a:r>
              <a:rPr lang="tr-TR" dirty="0" smtClean="0"/>
              <a:t>Sayfa için belirlenmiş boşluk ölçümleri kontrol edilir.</a:t>
            </a:r>
          </a:p>
          <a:p>
            <a:pPr algn="just"/>
            <a:r>
              <a:rPr lang="tr-TR" dirty="0" smtClean="0"/>
              <a:t>Tez dokümanının genel olarak yazı stili oranı </a:t>
            </a:r>
            <a:r>
              <a:rPr lang="tr-TR" dirty="0"/>
              <a:t>kontrol edilir. </a:t>
            </a:r>
            <a:endParaRPr lang="tr-TR" dirty="0" smtClean="0"/>
          </a:p>
          <a:p>
            <a:pPr algn="just"/>
            <a:r>
              <a:rPr lang="tr-TR" dirty="0" smtClean="0"/>
              <a:t>Tez </a:t>
            </a:r>
            <a:r>
              <a:rPr lang="tr-TR" dirty="0"/>
              <a:t>dokümanının genel olarak yazı </a:t>
            </a:r>
            <a:r>
              <a:rPr lang="tr-TR" dirty="0" smtClean="0"/>
              <a:t>boyutu </a:t>
            </a:r>
            <a:r>
              <a:rPr lang="tr-TR" dirty="0"/>
              <a:t>oranı kontrol edilir. </a:t>
            </a:r>
            <a:endParaRPr lang="tr-TR" dirty="0" smtClean="0"/>
          </a:p>
          <a:p>
            <a:pPr algn="just"/>
            <a:r>
              <a:rPr lang="tr-TR" dirty="0" smtClean="0"/>
              <a:t>Tablo ve şekillerin isimlendirilme biçimi </a:t>
            </a:r>
            <a:r>
              <a:rPr lang="tr-TR" dirty="0"/>
              <a:t>kontrol edilir. </a:t>
            </a:r>
          </a:p>
          <a:p>
            <a:pPr algn="just"/>
            <a:r>
              <a:rPr lang="tr-TR" dirty="0" smtClean="0"/>
              <a:t>Tablo ve şekil isimlendirilmeleri artan sıra biçiminde midir diye </a:t>
            </a:r>
            <a:r>
              <a:rPr lang="tr-TR" dirty="0"/>
              <a:t>kontrol edilir. </a:t>
            </a:r>
          </a:p>
        </p:txBody>
      </p:sp>
    </p:spTree>
    <p:extLst>
      <p:ext uri="{BB962C8B-B14F-4D97-AF65-F5344CB8AC3E}">
        <p14:creationId xmlns:p14="http://schemas.microsoft.com/office/powerpoint/2010/main" val="5264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542965"/>
            <a:ext cx="9403743" cy="47081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Ekip üyeleri içerisinde bu dönem iş yeri eğitimi ve staj yapanlar olduğu için yeterli zaman boşluğunu geç yakalamış olmamızdan dolayı projeye ayırabildiğimiz süre oldukça azdı.</a:t>
            </a:r>
            <a:r>
              <a:rPr lang="tr-TR" dirty="0"/>
              <a:t> </a:t>
            </a:r>
            <a:r>
              <a:rPr lang="tr-TR" dirty="0" smtClean="0"/>
              <a:t>Bu sebepten dolayı az olan süreyi ekip olarak en etkili ve hızlı şekilde değerlendirdik.</a:t>
            </a:r>
            <a:endParaRPr lang="tr-TR" dirty="0"/>
          </a:p>
          <a:p>
            <a:r>
              <a:rPr lang="tr-TR" dirty="0" smtClean="0"/>
              <a:t>İş yeri eğitimi ve staj yapan arkadaşların bu tarz bir süreci dönem içinde yoğun bir şekilde yaşamış olması ekibimizin avantajlı bir durumda olmasını sağladı.</a:t>
            </a:r>
          </a:p>
          <a:p>
            <a:r>
              <a:rPr lang="tr-TR" dirty="0" smtClean="0"/>
              <a:t>Süreç içerisinde gerçek bir ekip ruhunu yaşayarak ve yansıtarak ilerlemeye çalıştık.</a:t>
            </a:r>
          </a:p>
          <a:p>
            <a:r>
              <a:rPr lang="tr-TR" dirty="0"/>
              <a:t>Genel olarak her aşamayı discord üzerinden canlı yayınlar ile yaptığımız için herhangi bir </a:t>
            </a:r>
            <a:r>
              <a:rPr lang="tr-TR" dirty="0" smtClean="0"/>
              <a:t>sıkıntı olduğunda çözüm </a:t>
            </a:r>
            <a:r>
              <a:rPr lang="tr-TR" dirty="0"/>
              <a:t>süreci çok hızlı </a:t>
            </a:r>
            <a:r>
              <a:rPr lang="tr-TR" dirty="0" smtClean="0"/>
              <a:t>oluyordu bu sayede herkes arasında bilgi aktarımı gerçekleşiyordu ve süreci hızlı bir </a:t>
            </a:r>
            <a:r>
              <a:rPr lang="tr-TR" dirty="0"/>
              <a:t>şekilde ilerletiyorduk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Ekip üyelerinin daha önce hiç bilgisinin olmadığı veya az bilgisinin olduğu alanları uygulamış olduğumuz metodoloji sayesinde eksiklerimizi tamamlamış olduk.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09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NASIL İLERLEDİ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ekip yapısı oluşturuldu.</a:t>
            </a:r>
          </a:p>
          <a:p>
            <a:r>
              <a:rPr lang="tr-TR" dirty="0" smtClean="0"/>
              <a:t>Proje için genel bir toplantı yapıldı.</a:t>
            </a:r>
          </a:p>
          <a:p>
            <a:r>
              <a:rPr lang="tr-TR" dirty="0" smtClean="0"/>
              <a:t>Proje planlaması gerçekleştirildi.</a:t>
            </a:r>
          </a:p>
          <a:p>
            <a:r>
              <a:rPr lang="tr-TR" dirty="0" smtClean="0"/>
              <a:t>Projenin gereksinim analizi yapıldı.</a:t>
            </a:r>
          </a:p>
          <a:p>
            <a:r>
              <a:rPr lang="tr-TR" dirty="0"/>
              <a:t>Görev dağılımı yapıldı.</a:t>
            </a:r>
          </a:p>
          <a:p>
            <a:r>
              <a:rPr lang="tr-TR" dirty="0" smtClean="0"/>
              <a:t>Tasarım çalışmaları yapıldı öneriler değerlendirildi ve karar verildi.</a:t>
            </a:r>
          </a:p>
          <a:p>
            <a:r>
              <a:rPr lang="tr-TR" dirty="0" smtClean="0"/>
              <a:t>Kodlama </a:t>
            </a:r>
          </a:p>
          <a:p>
            <a:r>
              <a:rPr lang="tr-TR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89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YÖNETİMİ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664854"/>
            <a:ext cx="10871634" cy="4486564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PROJENİN HIZLI VE KONTROLLÜ İLERLEYEBİLMESİ İÇİN DİSCORD UYGULAMASI ÜZERİNDEN KANALLAR OLUŞTURDUK VE TOPLANTILARIMIZI DİSCORD ÜZERİNDEN GERÇEKLEŞTİRDİK.</a:t>
            </a:r>
          </a:p>
          <a:p>
            <a:r>
              <a:rPr lang="tr-TR" dirty="0" smtClean="0"/>
              <a:t>TRELLO ÜZERİNDEN PROJE YÖNETİMİNİ SAĞLADIK.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4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DİSCORD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46332"/>
            <a:ext cx="9491420" cy="5664448"/>
          </a:xfrm>
        </p:spPr>
      </p:pic>
    </p:spTree>
    <p:extLst>
      <p:ext uri="{BB962C8B-B14F-4D97-AF65-F5344CB8AC3E}">
        <p14:creationId xmlns:p14="http://schemas.microsoft.com/office/powerpoint/2010/main" val="2496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TRELLO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40542"/>
            <a:ext cx="10985397" cy="5027312"/>
          </a:xfrm>
        </p:spPr>
      </p:pic>
    </p:spTree>
    <p:extLst>
      <p:ext uri="{BB962C8B-B14F-4D97-AF65-F5344CB8AC3E}">
        <p14:creationId xmlns:p14="http://schemas.microsoft.com/office/powerpoint/2010/main" val="37244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Tez Yazım Kılavuzunun İncelenmesi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Tez yazım kılavuzunun incelemesi yapıldı ve iş/zaman planına göre yapılabilecek seviyede olan kurallar belirlendi.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9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Proje araştırma ekibinde yer alan arkadaşımız nasıl daha kaliteli, daha farklı, kullanıcı dostu bir program yapabiliriz diye gerekli araştırmalar yaptı.</a:t>
            </a:r>
          </a:p>
          <a:p>
            <a:r>
              <a:rPr lang="tr-TR" dirty="0" smtClean="0"/>
              <a:t>Araştırma Sonucu</a:t>
            </a:r>
          </a:p>
          <a:p>
            <a:r>
              <a:rPr lang="tr-TR" dirty="0" smtClean="0"/>
              <a:t>Projenin benzerleri araştırıldı ve herhangi bir örneğine rastlanmadı.</a:t>
            </a:r>
          </a:p>
          <a:p>
            <a:r>
              <a:rPr lang="tr-TR" dirty="0" smtClean="0"/>
              <a:t>Proje için en uygun programlama dili, editör ve kütüphaneler araştırıldı.</a:t>
            </a:r>
          </a:p>
          <a:p>
            <a:r>
              <a:rPr lang="tr-TR" dirty="0" smtClean="0"/>
              <a:t>Word programı bir Microsoft ürünü olduğu için araştırmalarımızı Microsoft ürünleri ağırlıklı olarak yaptık.</a:t>
            </a:r>
          </a:p>
          <a:p>
            <a:r>
              <a:rPr lang="tr-TR" dirty="0" smtClean="0"/>
              <a:t>En uygun programlama dilinin C#, en uygun editörün </a:t>
            </a:r>
            <a:r>
              <a:rPr lang="tr-TR" dirty="0"/>
              <a:t>V</a:t>
            </a:r>
            <a:r>
              <a:rPr lang="tr-TR" dirty="0" smtClean="0"/>
              <a:t>isual Studio, en uygun kütüphanenin ise Microsoft firmasının bizlere sunmuş olduğu Microsoft.Office.Interop.Word kütüphanesi olarak belirledik.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18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849</Words>
  <Application>Microsoft Office PowerPoint</Application>
  <PresentationFormat>Geniş ekran</PresentationFormat>
  <Paragraphs>91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İyon</vt:lpstr>
      <vt:lpstr>Programlama Dilleri         Proje</vt:lpstr>
      <vt:lpstr>EKİP ÜYELERİ</vt:lpstr>
      <vt:lpstr>PROJE HAKKINDA GENEL BİLGİ</vt:lpstr>
      <vt:lpstr>SÜREÇ NASIL İLERLEDİ</vt:lpstr>
      <vt:lpstr>PROJE YÖNETİMİ</vt:lpstr>
      <vt:lpstr>DİSCORD</vt:lpstr>
      <vt:lpstr>TRELLO</vt:lpstr>
      <vt:lpstr>Tez Yazım Kılavuzunun İncelenmesi</vt:lpstr>
      <vt:lpstr>Araştırma</vt:lpstr>
      <vt:lpstr>Görev Dağılımı</vt:lpstr>
      <vt:lpstr>Rıza Metni</vt:lpstr>
      <vt:lpstr>PowerPoint Sunusu</vt:lpstr>
      <vt:lpstr>PowerPoint Sunusu</vt:lpstr>
      <vt:lpstr>Tasarım</vt:lpstr>
      <vt:lpstr>Tasarımın Genel İskeleti </vt:lpstr>
      <vt:lpstr>Tasarım Örnekleri</vt:lpstr>
      <vt:lpstr>PowerPoint Sunusu</vt:lpstr>
      <vt:lpstr>PowerPoint Sunusu</vt:lpstr>
      <vt:lpstr>Gerçekleştirim</vt:lpstr>
      <vt:lpstr>Test</vt:lpstr>
      <vt:lpstr>Programdan Örnek Görüntüler</vt:lpstr>
      <vt:lpstr>PowerPoint Sunusu</vt:lpstr>
      <vt:lpstr>PowerPoint Sunusu</vt:lpstr>
      <vt:lpstr>PowerPoint Sunusu</vt:lpstr>
      <vt:lpstr>Programın Avantajları ve Çalışması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 proje</dc:title>
  <dc:creator>mehmet küpeli</dc:creator>
  <cp:lastModifiedBy>mehmet küpeli</cp:lastModifiedBy>
  <cp:revision>31</cp:revision>
  <dcterms:created xsi:type="dcterms:W3CDTF">2021-01-23T08:34:38Z</dcterms:created>
  <dcterms:modified xsi:type="dcterms:W3CDTF">2021-01-23T17:00:17Z</dcterms:modified>
</cp:coreProperties>
</file>