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4A98"/>
    <a:srgbClr val="4A3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69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9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8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0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1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0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17DC-6625-4729-B413-E33088903A8A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38B9-EDDD-49D3-9339-D082AD62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4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2" y="1174376"/>
            <a:ext cx="36576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5" y="1144157"/>
            <a:ext cx="36576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76" y="3514164"/>
            <a:ext cx="365760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6770" y="828806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80479" y="805044"/>
            <a:ext cx="192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Undistorted image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749721" y="5571564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Warped image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>
          <a:xfrm>
            <a:off x="5398151" y="2474722"/>
            <a:ext cx="2382983" cy="638939"/>
          </a:xfrm>
          <a:custGeom>
            <a:avLst/>
            <a:gdLst>
              <a:gd name="connsiteX0" fmla="*/ 1048871 w 1676400"/>
              <a:gd name="connsiteY0" fmla="*/ 0 h 1057835"/>
              <a:gd name="connsiteX1" fmla="*/ 0 w 1676400"/>
              <a:gd name="connsiteY1" fmla="*/ 1057835 h 1057835"/>
              <a:gd name="connsiteX2" fmla="*/ 1676400 w 1676400"/>
              <a:gd name="connsiteY2" fmla="*/ 1057835 h 1057835"/>
              <a:gd name="connsiteX3" fmla="*/ 1371600 w 1676400"/>
              <a:gd name="connsiteY3" fmla="*/ 44823 h 1057835"/>
              <a:gd name="connsiteX4" fmla="*/ 1048871 w 1676400"/>
              <a:gd name="connsiteY4" fmla="*/ 0 h 1057835"/>
              <a:gd name="connsiteX0" fmla="*/ 1048871 w 2476500"/>
              <a:gd name="connsiteY0" fmla="*/ 0 h 1057835"/>
              <a:gd name="connsiteX1" fmla="*/ 0 w 2476500"/>
              <a:gd name="connsiteY1" fmla="*/ 1057835 h 1057835"/>
              <a:gd name="connsiteX2" fmla="*/ 2476500 w 2476500"/>
              <a:gd name="connsiteY2" fmla="*/ 1026662 h 1057835"/>
              <a:gd name="connsiteX3" fmla="*/ 1371600 w 2476500"/>
              <a:gd name="connsiteY3" fmla="*/ 44823 h 1057835"/>
              <a:gd name="connsiteX4" fmla="*/ 1048871 w 2476500"/>
              <a:gd name="connsiteY4" fmla="*/ 0 h 1057835"/>
              <a:gd name="connsiteX0" fmla="*/ 955353 w 2382982"/>
              <a:gd name="connsiteY0" fmla="*/ 0 h 1026662"/>
              <a:gd name="connsiteX1" fmla="*/ 0 w 2382982"/>
              <a:gd name="connsiteY1" fmla="*/ 1005880 h 1026662"/>
              <a:gd name="connsiteX2" fmla="*/ 2382982 w 2382982"/>
              <a:gd name="connsiteY2" fmla="*/ 1026662 h 1026662"/>
              <a:gd name="connsiteX3" fmla="*/ 1278082 w 2382982"/>
              <a:gd name="connsiteY3" fmla="*/ 44823 h 1026662"/>
              <a:gd name="connsiteX4" fmla="*/ 955353 w 2382982"/>
              <a:gd name="connsiteY4" fmla="*/ 0 h 1026662"/>
              <a:gd name="connsiteX0" fmla="*/ 893008 w 2382982"/>
              <a:gd name="connsiteY0" fmla="*/ 360423 h 981839"/>
              <a:gd name="connsiteX1" fmla="*/ 0 w 2382982"/>
              <a:gd name="connsiteY1" fmla="*/ 961057 h 981839"/>
              <a:gd name="connsiteX2" fmla="*/ 2382982 w 2382982"/>
              <a:gd name="connsiteY2" fmla="*/ 981839 h 981839"/>
              <a:gd name="connsiteX3" fmla="*/ 1278082 w 2382982"/>
              <a:gd name="connsiteY3" fmla="*/ 0 h 981839"/>
              <a:gd name="connsiteX4" fmla="*/ 893008 w 2382982"/>
              <a:gd name="connsiteY4" fmla="*/ 360423 h 981839"/>
              <a:gd name="connsiteX0" fmla="*/ 893008 w 2382982"/>
              <a:gd name="connsiteY0" fmla="*/ 17523 h 638939"/>
              <a:gd name="connsiteX1" fmla="*/ 0 w 2382982"/>
              <a:gd name="connsiteY1" fmla="*/ 618157 h 638939"/>
              <a:gd name="connsiteX2" fmla="*/ 2382982 w 2382982"/>
              <a:gd name="connsiteY2" fmla="*/ 638939 h 638939"/>
              <a:gd name="connsiteX3" fmla="*/ 1381991 w 2382982"/>
              <a:gd name="connsiteY3" fmla="*/ 0 h 638939"/>
              <a:gd name="connsiteX4" fmla="*/ 893008 w 2382982"/>
              <a:gd name="connsiteY4" fmla="*/ 17523 h 6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2982" h="638939">
                <a:moveTo>
                  <a:pt x="893008" y="17523"/>
                </a:moveTo>
                <a:lnTo>
                  <a:pt x="0" y="618157"/>
                </a:lnTo>
                <a:lnTo>
                  <a:pt x="2382982" y="638939"/>
                </a:lnTo>
                <a:lnTo>
                  <a:pt x="1381991" y="0"/>
                </a:lnTo>
                <a:lnTo>
                  <a:pt x="893008" y="17523"/>
                </a:lnTo>
                <a:close/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18481" y="986127"/>
            <a:ext cx="623455" cy="239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44235" y="3479676"/>
            <a:ext cx="417471" cy="46024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41309" y="613051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cv2.undistort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7186" y="4018544"/>
            <a:ext cx="1935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cv2. warpPerspective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07256" y="3538616"/>
            <a:ext cx="2398780" cy="200890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6108581" y="272836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Source points</a:t>
            </a:r>
            <a:endParaRPr lang="en-IN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11207" y="3756374"/>
            <a:ext cx="281551" cy="2621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11207" y="5128173"/>
            <a:ext cx="281551" cy="25813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500984" y="3709800"/>
            <a:ext cx="227683" cy="2049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35161" y="5055688"/>
            <a:ext cx="406147" cy="33062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15968" y="4395455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Destination Points</a:t>
            </a:r>
            <a:endParaRPr lang="en-IN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316552" y="2511472"/>
            <a:ext cx="120632" cy="138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61108" y="2513652"/>
            <a:ext cx="103987" cy="181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45720" y="2929015"/>
            <a:ext cx="212716" cy="1011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66618" y="2939383"/>
            <a:ext cx="285079" cy="1011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015610" y="2114818"/>
            <a:ext cx="300942" cy="300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6752970" y="2114818"/>
            <a:ext cx="300942" cy="300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656870" y="2739628"/>
            <a:ext cx="300942" cy="300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5155509" y="2739628"/>
            <a:ext cx="300942" cy="300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2" name="Oval 51"/>
          <p:cNvSpPr/>
          <p:nvPr/>
        </p:nvSpPr>
        <p:spPr>
          <a:xfrm>
            <a:off x="2852345" y="3541922"/>
            <a:ext cx="300942" cy="30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5842857" y="3556803"/>
            <a:ext cx="300942" cy="30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54" name="Oval 53"/>
          <p:cNvSpPr/>
          <p:nvPr/>
        </p:nvSpPr>
        <p:spPr>
          <a:xfrm>
            <a:off x="5838199" y="5142831"/>
            <a:ext cx="300942" cy="30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2833447" y="5165615"/>
            <a:ext cx="300942" cy="30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065308" y="2807480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231212" y="2807480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068010" y="2746908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18481" y="2746908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65478" y="2833334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31382" y="2833334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095269" y="2807480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245740" y="2807480"/>
            <a:ext cx="0" cy="243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72" y="485927"/>
            <a:ext cx="3669575" cy="2307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47" y="683962"/>
            <a:ext cx="2115303" cy="1045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47" y="1839991"/>
            <a:ext cx="2115303" cy="10428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3558" y="431056"/>
            <a:ext cx="1559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Grayscale Intensity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17150" y="2839748"/>
            <a:ext cx="1785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Gradient (Sobel Mag.)</a:t>
            </a:r>
            <a:endParaRPr lang="en-IN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84936" y="1573115"/>
            <a:ext cx="461611" cy="6128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52100" y="1980954"/>
            <a:ext cx="394447" cy="2836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66" y="4187908"/>
            <a:ext cx="762000" cy="1304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460" y="4178383"/>
            <a:ext cx="742950" cy="1323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132" y="5075191"/>
            <a:ext cx="704850" cy="1285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2288771" y="3523953"/>
            <a:ext cx="733425" cy="126682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5317150" y="1324442"/>
            <a:ext cx="187933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29342" y="2287472"/>
            <a:ext cx="187933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5987956" y="733130"/>
            <a:ext cx="205740" cy="1981200"/>
          </a:xfrm>
          <a:custGeom>
            <a:avLst/>
            <a:gdLst>
              <a:gd name="connsiteX0" fmla="*/ 18288 w 262128"/>
              <a:gd name="connsiteY0" fmla="*/ 591312 h 1981200"/>
              <a:gd name="connsiteX1" fmla="*/ 18288 w 262128"/>
              <a:gd name="connsiteY1" fmla="*/ 1981200 h 1981200"/>
              <a:gd name="connsiteX2" fmla="*/ 262128 w 262128"/>
              <a:gd name="connsiteY2" fmla="*/ 1981200 h 1981200"/>
              <a:gd name="connsiteX3" fmla="*/ 262128 w 262128"/>
              <a:gd name="connsiteY3" fmla="*/ 0 h 1981200"/>
              <a:gd name="connsiteX4" fmla="*/ 0 w 262128"/>
              <a:gd name="connsiteY4" fmla="*/ 0 h 1981200"/>
              <a:gd name="connsiteX5" fmla="*/ 18288 w 262128"/>
              <a:gd name="connsiteY5" fmla="*/ 591312 h 1981200"/>
              <a:gd name="connsiteX0" fmla="*/ 0 w 262128"/>
              <a:gd name="connsiteY0" fmla="*/ 0 h 1981200"/>
              <a:gd name="connsiteX1" fmla="*/ 18288 w 262128"/>
              <a:gd name="connsiteY1" fmla="*/ 1981200 h 1981200"/>
              <a:gd name="connsiteX2" fmla="*/ 262128 w 262128"/>
              <a:gd name="connsiteY2" fmla="*/ 1981200 h 1981200"/>
              <a:gd name="connsiteX3" fmla="*/ 262128 w 262128"/>
              <a:gd name="connsiteY3" fmla="*/ 0 h 1981200"/>
              <a:gd name="connsiteX4" fmla="*/ 0 w 262128"/>
              <a:gd name="connsiteY4" fmla="*/ 0 h 1981200"/>
              <a:gd name="connsiteX0" fmla="*/ 0 w 249936"/>
              <a:gd name="connsiteY0" fmla="*/ 0 h 1981200"/>
              <a:gd name="connsiteX1" fmla="*/ 6096 w 249936"/>
              <a:gd name="connsiteY1" fmla="*/ 1981200 h 1981200"/>
              <a:gd name="connsiteX2" fmla="*/ 249936 w 249936"/>
              <a:gd name="connsiteY2" fmla="*/ 1981200 h 1981200"/>
              <a:gd name="connsiteX3" fmla="*/ 249936 w 249936"/>
              <a:gd name="connsiteY3" fmla="*/ 0 h 1981200"/>
              <a:gd name="connsiteX4" fmla="*/ 0 w 249936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" h="1981200">
                <a:moveTo>
                  <a:pt x="0" y="0"/>
                </a:moveTo>
                <a:lnTo>
                  <a:pt x="6096" y="1981200"/>
                </a:lnTo>
                <a:lnTo>
                  <a:pt x="249936" y="1981200"/>
                </a:lnTo>
                <a:lnTo>
                  <a:pt x="2499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 31"/>
          <p:cNvSpPr/>
          <p:nvPr/>
        </p:nvSpPr>
        <p:spPr>
          <a:xfrm>
            <a:off x="6475636" y="733130"/>
            <a:ext cx="152400" cy="1981200"/>
          </a:xfrm>
          <a:custGeom>
            <a:avLst/>
            <a:gdLst>
              <a:gd name="connsiteX0" fmla="*/ 18288 w 262128"/>
              <a:gd name="connsiteY0" fmla="*/ 591312 h 1981200"/>
              <a:gd name="connsiteX1" fmla="*/ 18288 w 262128"/>
              <a:gd name="connsiteY1" fmla="*/ 1981200 h 1981200"/>
              <a:gd name="connsiteX2" fmla="*/ 262128 w 262128"/>
              <a:gd name="connsiteY2" fmla="*/ 1981200 h 1981200"/>
              <a:gd name="connsiteX3" fmla="*/ 262128 w 262128"/>
              <a:gd name="connsiteY3" fmla="*/ 0 h 1981200"/>
              <a:gd name="connsiteX4" fmla="*/ 0 w 262128"/>
              <a:gd name="connsiteY4" fmla="*/ 0 h 1981200"/>
              <a:gd name="connsiteX5" fmla="*/ 18288 w 262128"/>
              <a:gd name="connsiteY5" fmla="*/ 591312 h 1981200"/>
              <a:gd name="connsiteX0" fmla="*/ 0 w 262128"/>
              <a:gd name="connsiteY0" fmla="*/ 0 h 1981200"/>
              <a:gd name="connsiteX1" fmla="*/ 18288 w 262128"/>
              <a:gd name="connsiteY1" fmla="*/ 1981200 h 1981200"/>
              <a:gd name="connsiteX2" fmla="*/ 262128 w 262128"/>
              <a:gd name="connsiteY2" fmla="*/ 1981200 h 1981200"/>
              <a:gd name="connsiteX3" fmla="*/ 262128 w 262128"/>
              <a:gd name="connsiteY3" fmla="*/ 0 h 1981200"/>
              <a:gd name="connsiteX4" fmla="*/ 0 w 262128"/>
              <a:gd name="connsiteY4" fmla="*/ 0 h 1981200"/>
              <a:gd name="connsiteX0" fmla="*/ 0 w 249936"/>
              <a:gd name="connsiteY0" fmla="*/ 0 h 1981200"/>
              <a:gd name="connsiteX1" fmla="*/ 6096 w 249936"/>
              <a:gd name="connsiteY1" fmla="*/ 1981200 h 1981200"/>
              <a:gd name="connsiteX2" fmla="*/ 249936 w 249936"/>
              <a:gd name="connsiteY2" fmla="*/ 1981200 h 1981200"/>
              <a:gd name="connsiteX3" fmla="*/ 249936 w 249936"/>
              <a:gd name="connsiteY3" fmla="*/ 0 h 1981200"/>
              <a:gd name="connsiteX4" fmla="*/ 0 w 249936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" h="1981200">
                <a:moveTo>
                  <a:pt x="0" y="0"/>
                </a:moveTo>
                <a:lnTo>
                  <a:pt x="6096" y="1981200"/>
                </a:lnTo>
                <a:lnTo>
                  <a:pt x="249936" y="1981200"/>
                </a:lnTo>
                <a:lnTo>
                  <a:pt x="2499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7205662" y="119363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/>
              <a:t>I</a:t>
            </a:r>
            <a:r>
              <a:rPr lang="en-US" sz="1100" i="1" baseline="-25000" dirty="0" err="1" smtClean="0"/>
              <a:t>Th</a:t>
            </a:r>
            <a:r>
              <a:rPr lang="en-US" sz="1100" i="1" dirty="0" smtClean="0"/>
              <a:t> = 128</a:t>
            </a:r>
            <a:endParaRPr lang="en-IN" sz="11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05662" y="218598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/>
              <a:t>G</a:t>
            </a:r>
            <a:r>
              <a:rPr lang="en-US" sz="1100" i="1" baseline="-25000" dirty="0" err="1" smtClean="0"/>
              <a:t>Th</a:t>
            </a:r>
            <a:r>
              <a:rPr lang="en-US" sz="1100" i="1" dirty="0" smtClean="0"/>
              <a:t> = 128</a:t>
            </a:r>
            <a:endParaRPr lang="en-IN" sz="1100" i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614860" y="397269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Intensity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611975" y="5558674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</a:t>
            </a:r>
            <a:endParaRPr lang="en-IN" dirty="0"/>
          </a:p>
        </p:txBody>
      </p:sp>
      <p:sp>
        <p:nvSpPr>
          <p:cNvPr id="37" name="Flowchart: Delay 36"/>
          <p:cNvSpPr/>
          <p:nvPr/>
        </p:nvSpPr>
        <p:spPr>
          <a:xfrm>
            <a:off x="3404709" y="4531970"/>
            <a:ext cx="616801" cy="616801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003502" y="5027664"/>
            <a:ext cx="401206" cy="548640"/>
          </a:xfrm>
          <a:custGeom>
            <a:avLst/>
            <a:gdLst>
              <a:gd name="connsiteX0" fmla="*/ 0 w 416688"/>
              <a:gd name="connsiteY0" fmla="*/ 578734 h 578734"/>
              <a:gd name="connsiteX1" fmla="*/ 196769 w 416688"/>
              <a:gd name="connsiteY1" fmla="*/ 578734 h 578734"/>
              <a:gd name="connsiteX2" fmla="*/ 196769 w 416688"/>
              <a:gd name="connsiteY2" fmla="*/ 0 h 578734"/>
              <a:gd name="connsiteX3" fmla="*/ 416688 w 416688"/>
              <a:gd name="connsiteY3" fmla="*/ 0 h 57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88" h="578734">
                <a:moveTo>
                  <a:pt x="0" y="578734"/>
                </a:moveTo>
                <a:lnTo>
                  <a:pt x="196769" y="578734"/>
                </a:lnTo>
                <a:lnTo>
                  <a:pt x="196769" y="0"/>
                </a:lnTo>
                <a:lnTo>
                  <a:pt x="4166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021510" y="4835608"/>
            <a:ext cx="211156" cy="9525"/>
          </a:xfrm>
          <a:prstGeom prst="straightConnector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4195672" y="5926828"/>
            <a:ext cx="752475" cy="31818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DILATE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9" name="Flowchart: Alternate Process 48"/>
          <p:cNvSpPr/>
          <p:nvPr/>
        </p:nvSpPr>
        <p:spPr>
          <a:xfrm>
            <a:off x="4195672" y="3641144"/>
            <a:ext cx="752475" cy="31818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DILATE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endCxn id="49" idx="1"/>
          </p:cNvCxnSpPr>
          <p:nvPr/>
        </p:nvCxnSpPr>
        <p:spPr>
          <a:xfrm flipV="1">
            <a:off x="3022196" y="3800238"/>
            <a:ext cx="117347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endCxn id="48" idx="1"/>
          </p:cNvCxnSpPr>
          <p:nvPr/>
        </p:nvCxnSpPr>
        <p:spPr>
          <a:xfrm flipV="1">
            <a:off x="3000982" y="6085922"/>
            <a:ext cx="119469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Freeform 56"/>
          <p:cNvSpPr/>
          <p:nvPr/>
        </p:nvSpPr>
        <p:spPr>
          <a:xfrm>
            <a:off x="4950460" y="3791391"/>
            <a:ext cx="518160" cy="881164"/>
          </a:xfrm>
          <a:custGeom>
            <a:avLst/>
            <a:gdLst>
              <a:gd name="connsiteX0" fmla="*/ 0 w 518160"/>
              <a:gd name="connsiteY0" fmla="*/ 0 h 876300"/>
              <a:gd name="connsiteX1" fmla="*/ 342900 w 518160"/>
              <a:gd name="connsiteY1" fmla="*/ 0 h 876300"/>
              <a:gd name="connsiteX2" fmla="*/ 342900 w 518160"/>
              <a:gd name="connsiteY2" fmla="*/ 876300 h 876300"/>
              <a:gd name="connsiteX3" fmla="*/ 518160 w 518160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876300">
                <a:moveTo>
                  <a:pt x="0" y="0"/>
                </a:moveTo>
                <a:lnTo>
                  <a:pt x="342900" y="0"/>
                </a:lnTo>
                <a:lnTo>
                  <a:pt x="342900" y="876300"/>
                </a:lnTo>
                <a:lnTo>
                  <a:pt x="518160" y="8763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 flipV="1">
            <a:off x="4950460" y="5027663"/>
            <a:ext cx="518160" cy="1058258"/>
          </a:xfrm>
          <a:custGeom>
            <a:avLst/>
            <a:gdLst>
              <a:gd name="connsiteX0" fmla="*/ 0 w 518160"/>
              <a:gd name="connsiteY0" fmla="*/ 0 h 876300"/>
              <a:gd name="connsiteX1" fmla="*/ 342900 w 518160"/>
              <a:gd name="connsiteY1" fmla="*/ 0 h 876300"/>
              <a:gd name="connsiteX2" fmla="*/ 342900 w 518160"/>
              <a:gd name="connsiteY2" fmla="*/ 876300 h 876300"/>
              <a:gd name="connsiteX3" fmla="*/ 518160 w 518160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876300">
                <a:moveTo>
                  <a:pt x="0" y="0"/>
                </a:moveTo>
                <a:lnTo>
                  <a:pt x="342900" y="0"/>
                </a:lnTo>
                <a:lnTo>
                  <a:pt x="342900" y="876300"/>
                </a:lnTo>
                <a:lnTo>
                  <a:pt x="518160" y="8763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Delay 59"/>
          <p:cNvSpPr/>
          <p:nvPr/>
        </p:nvSpPr>
        <p:spPr>
          <a:xfrm>
            <a:off x="5470015" y="4531970"/>
            <a:ext cx="616801" cy="616801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V="1">
            <a:off x="3017064" y="4125807"/>
            <a:ext cx="387643" cy="548640"/>
          </a:xfrm>
          <a:custGeom>
            <a:avLst/>
            <a:gdLst>
              <a:gd name="connsiteX0" fmla="*/ 0 w 416688"/>
              <a:gd name="connsiteY0" fmla="*/ 578734 h 578734"/>
              <a:gd name="connsiteX1" fmla="*/ 196769 w 416688"/>
              <a:gd name="connsiteY1" fmla="*/ 578734 h 578734"/>
              <a:gd name="connsiteX2" fmla="*/ 196769 w 416688"/>
              <a:gd name="connsiteY2" fmla="*/ 0 h 578734"/>
              <a:gd name="connsiteX3" fmla="*/ 416688 w 416688"/>
              <a:gd name="connsiteY3" fmla="*/ 0 h 57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88" h="578734">
                <a:moveTo>
                  <a:pt x="0" y="578734"/>
                </a:moveTo>
                <a:lnTo>
                  <a:pt x="196769" y="578734"/>
                </a:lnTo>
                <a:lnTo>
                  <a:pt x="196769" y="0"/>
                </a:lnTo>
                <a:lnTo>
                  <a:pt x="4166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86816" y="4840370"/>
            <a:ext cx="387644" cy="0"/>
          </a:xfrm>
          <a:prstGeom prst="straightConnector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64"/>
          <p:cNvSpPr txBox="1"/>
          <p:nvPr/>
        </p:nvSpPr>
        <p:spPr>
          <a:xfrm>
            <a:off x="4185520" y="5490734"/>
            <a:ext cx="86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Less Detail</a:t>
            </a:r>
            <a:endParaRPr lang="en-IN" sz="1200" b="1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13573" y="5490734"/>
            <a:ext cx="948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More Detail</a:t>
            </a:r>
            <a:endParaRPr lang="en-IN" sz="1200" b="1" i="1" dirty="0"/>
          </a:p>
        </p:txBody>
      </p:sp>
    </p:spTree>
    <p:extLst>
      <p:ext uri="{BB962C8B-B14F-4D97-AF65-F5344CB8AC3E}">
        <p14:creationId xmlns:p14="http://schemas.microsoft.com/office/powerpoint/2010/main" val="7753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809" y="804440"/>
            <a:ext cx="2528829" cy="1417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809" y="2378156"/>
            <a:ext cx="2528829" cy="1414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809" y="3948651"/>
            <a:ext cx="2528829" cy="1408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18372" r="1910" b="1156"/>
          <a:stretch/>
        </p:blipFill>
        <p:spPr>
          <a:xfrm>
            <a:off x="239208" y="804440"/>
            <a:ext cx="6039154" cy="34360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53153" y="4923521"/>
            <a:ext cx="150471" cy="1273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80283" y="3430576"/>
            <a:ext cx="150471" cy="1273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80212" y="3453726"/>
            <a:ext cx="164064" cy="1536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68293" y="1909823"/>
            <a:ext cx="164064" cy="1536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77918" y="1836181"/>
            <a:ext cx="150471" cy="1273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562" y="3048612"/>
            <a:ext cx="16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Yellow Lane Marking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8757" y="3320614"/>
            <a:ext cx="152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White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Lane Marking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332" y="944119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RGB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3153" y="83653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L* Channel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82221" y="401073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b* Channel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2223" y="242754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a* Channel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688" y="4404693"/>
            <a:ext cx="5752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Conversion of RGB to CIE L*a*b* </a:t>
            </a:r>
            <a:r>
              <a:rPr lang="en-US" sz="1600" dirty="0" err="1" smtClean="0"/>
              <a:t>Colorspace</a:t>
            </a:r>
            <a:endParaRPr lang="en-US" sz="1600" dirty="0" smtClean="0"/>
          </a:p>
          <a:p>
            <a:pPr marL="342900" indent="-342900">
              <a:buAutoNum type="alphaLcParenBoth"/>
            </a:pPr>
            <a:r>
              <a:rPr lang="en-US" sz="1600" dirty="0" smtClean="0"/>
              <a:t>Yellow and white lanes show in L* (intensity/lightness) channel</a:t>
            </a:r>
          </a:p>
          <a:p>
            <a:pPr marL="342900" indent="-342900">
              <a:buAutoNum type="alphaLcParenBoth"/>
            </a:pPr>
            <a:r>
              <a:rPr lang="en-US" sz="1600" dirty="0" smtClean="0"/>
              <a:t>Yellow lines shows in a* (greens/reds) channel</a:t>
            </a:r>
          </a:p>
          <a:p>
            <a:pPr marL="342900" indent="-342900">
              <a:buAutoNum type="alphaLcParenBoth"/>
            </a:pPr>
            <a:r>
              <a:rPr lang="en-US" sz="1600" dirty="0" smtClean="0"/>
              <a:t>No significant input in the b* (blues) channel</a:t>
            </a:r>
          </a:p>
        </p:txBody>
      </p:sp>
    </p:spTree>
    <p:extLst>
      <p:ext uri="{BB962C8B-B14F-4D97-AF65-F5344CB8AC3E}">
        <p14:creationId xmlns:p14="http://schemas.microsoft.com/office/powerpoint/2010/main" val="30924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2820" t="36779" r="8975" b="37019"/>
          <a:stretch/>
        </p:blipFill>
        <p:spPr>
          <a:xfrm>
            <a:off x="639991" y="940786"/>
            <a:ext cx="5220660" cy="32332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53761" y="1003793"/>
            <a:ext cx="1706880" cy="3233250"/>
            <a:chOff x="3373120" y="599439"/>
            <a:chExt cx="2843996" cy="53872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8013" t="63462" r="64263" b="9615"/>
            <a:stretch/>
          </p:blipFill>
          <p:spPr>
            <a:xfrm>
              <a:off x="3434080" y="4184931"/>
              <a:ext cx="2783036" cy="180173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5257" t="62500" r="36538" b="9856"/>
            <a:stretch/>
          </p:blipFill>
          <p:spPr>
            <a:xfrm>
              <a:off x="3373120" y="2326639"/>
              <a:ext cx="2843996" cy="1858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2841" t="63702" r="8794" b="9374"/>
            <a:stretch/>
          </p:blipFill>
          <p:spPr>
            <a:xfrm>
              <a:off x="3373120" y="599439"/>
              <a:ext cx="2843996" cy="1799591"/>
            </a:xfrm>
            <a:prstGeom prst="rect">
              <a:avLst/>
            </a:prstGeom>
          </p:spPr>
        </p:pic>
      </p:grpSp>
      <p:cxnSp>
        <p:nvCxnSpPr>
          <p:cNvPr id="8" name="Straight Arrow Connector 7"/>
          <p:cNvCxnSpPr/>
          <p:nvPr/>
        </p:nvCxnSpPr>
        <p:spPr>
          <a:xfrm flipV="1">
            <a:off x="4282892" y="1876691"/>
            <a:ext cx="1615441" cy="1442720"/>
          </a:xfrm>
          <a:prstGeom prst="straightConnector1">
            <a:avLst/>
          </a:prstGeom>
          <a:ln w="15875">
            <a:solidFill>
              <a:srgbClr val="4A37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0377" y="13591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CLAHE</a:t>
            </a:r>
            <a:endParaRPr lang="en-IN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80486" y="1876691"/>
            <a:ext cx="0" cy="37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16069" y="240372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Threshold</a:t>
            </a:r>
            <a:endParaRPr lang="en-IN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80486" y="2852051"/>
            <a:ext cx="0" cy="37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6339" y="3433929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Curve Fit</a:t>
            </a:r>
            <a:endParaRPr lang="en-IN" b="1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32480" y="2958316"/>
            <a:ext cx="233680" cy="66027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1674" y="2372745"/>
            <a:ext cx="1625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 smtClean="0"/>
              <a:t>Illumination variation in ROI due to shadows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39466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22" y="1005204"/>
            <a:ext cx="6823689" cy="4359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4224" y="516521"/>
            <a:ext cx="1356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Original video frame with drivable region</a:t>
            </a:r>
          </a:p>
          <a:p>
            <a:r>
              <a:rPr lang="en-US" sz="1600" dirty="0" smtClean="0"/>
              <a:t>overlay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84439" y="5803310"/>
            <a:ext cx="515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Visualization in Perspective Transformed ROI</a:t>
            </a:r>
            <a:endParaRPr lang="en-IN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747520" y="6003365"/>
            <a:ext cx="700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79707" y="6003365"/>
            <a:ext cx="597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958" y="5230782"/>
            <a:ext cx="1457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Lane markings</a:t>
            </a:r>
          </a:p>
          <a:p>
            <a:r>
              <a:rPr lang="en-US" sz="1600" dirty="0" smtClean="0"/>
              <a:t>superimposed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1803" y="5230783"/>
            <a:ext cx="201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Left/right lane pixels identified for fitting</a:t>
            </a:r>
            <a:endParaRPr lang="en-IN" sz="1600" dirty="0"/>
          </a:p>
        </p:txBody>
      </p:sp>
      <p:sp>
        <p:nvSpPr>
          <p:cNvPr id="21" name="Freeform 20"/>
          <p:cNvSpPr/>
          <p:nvPr/>
        </p:nvSpPr>
        <p:spPr>
          <a:xfrm>
            <a:off x="1960880" y="924560"/>
            <a:ext cx="355600" cy="304800"/>
          </a:xfrm>
          <a:custGeom>
            <a:avLst/>
            <a:gdLst>
              <a:gd name="connsiteX0" fmla="*/ 0 w 355600"/>
              <a:gd name="connsiteY0" fmla="*/ 0 h 304800"/>
              <a:gd name="connsiteX1" fmla="*/ 355600 w 355600"/>
              <a:gd name="connsiteY1" fmla="*/ 0 h 304800"/>
              <a:gd name="connsiteX2" fmla="*/ 355600 w 35560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304800">
                <a:moveTo>
                  <a:pt x="0" y="0"/>
                </a:moveTo>
                <a:lnTo>
                  <a:pt x="355600" y="0"/>
                </a:lnTo>
                <a:lnTo>
                  <a:pt x="355600" y="304800"/>
                </a:ln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512588" y="5230783"/>
            <a:ext cx="118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Warped ROI with CLAHE</a:t>
            </a:r>
            <a:endParaRPr lang="en-IN" sz="16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747520" y="5853135"/>
            <a:ext cx="0" cy="30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77517" y="5853135"/>
            <a:ext cx="0" cy="30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 flipV="1">
            <a:off x="2384439" y="5258965"/>
            <a:ext cx="227999" cy="264206"/>
          </a:xfrm>
          <a:custGeom>
            <a:avLst/>
            <a:gdLst>
              <a:gd name="connsiteX0" fmla="*/ 0 w 355600"/>
              <a:gd name="connsiteY0" fmla="*/ 0 h 304800"/>
              <a:gd name="connsiteX1" fmla="*/ 355600 w 355600"/>
              <a:gd name="connsiteY1" fmla="*/ 0 h 304800"/>
              <a:gd name="connsiteX2" fmla="*/ 355600 w 35560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304800">
                <a:moveTo>
                  <a:pt x="0" y="0"/>
                </a:moveTo>
                <a:lnTo>
                  <a:pt x="355600" y="0"/>
                </a:lnTo>
                <a:lnTo>
                  <a:pt x="355600" y="304800"/>
                </a:ln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reeform 30"/>
          <p:cNvSpPr/>
          <p:nvPr/>
        </p:nvSpPr>
        <p:spPr>
          <a:xfrm flipV="1">
            <a:off x="5347622" y="5258965"/>
            <a:ext cx="227999" cy="264206"/>
          </a:xfrm>
          <a:custGeom>
            <a:avLst/>
            <a:gdLst>
              <a:gd name="connsiteX0" fmla="*/ 0 w 355600"/>
              <a:gd name="connsiteY0" fmla="*/ 0 h 304800"/>
              <a:gd name="connsiteX1" fmla="*/ 355600 w 355600"/>
              <a:gd name="connsiteY1" fmla="*/ 0 h 304800"/>
              <a:gd name="connsiteX2" fmla="*/ 355600 w 35560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304800">
                <a:moveTo>
                  <a:pt x="0" y="0"/>
                </a:moveTo>
                <a:lnTo>
                  <a:pt x="355600" y="0"/>
                </a:lnTo>
                <a:lnTo>
                  <a:pt x="355600" y="304800"/>
                </a:ln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 31"/>
          <p:cNvSpPr/>
          <p:nvPr/>
        </p:nvSpPr>
        <p:spPr>
          <a:xfrm flipV="1">
            <a:off x="7701280" y="5258965"/>
            <a:ext cx="227999" cy="264206"/>
          </a:xfrm>
          <a:custGeom>
            <a:avLst/>
            <a:gdLst>
              <a:gd name="connsiteX0" fmla="*/ 0 w 355600"/>
              <a:gd name="connsiteY0" fmla="*/ 0 h 304800"/>
              <a:gd name="connsiteX1" fmla="*/ 355600 w 355600"/>
              <a:gd name="connsiteY1" fmla="*/ 0 h 304800"/>
              <a:gd name="connsiteX2" fmla="*/ 355600 w 35560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304800">
                <a:moveTo>
                  <a:pt x="0" y="0"/>
                </a:moveTo>
                <a:lnTo>
                  <a:pt x="355600" y="0"/>
                </a:lnTo>
                <a:lnTo>
                  <a:pt x="355600" y="304800"/>
                </a:ln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8881" y="1608881"/>
            <a:ext cx="5852160" cy="329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 flipV="1">
            <a:off x="4534961" y="4571537"/>
            <a:ext cx="2926080" cy="32918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1921395" y="1608882"/>
            <a:ext cx="1944547" cy="3287210"/>
          </a:xfrm>
          <a:custGeom>
            <a:avLst/>
            <a:gdLst>
              <a:gd name="connsiteX0" fmla="*/ 983848 w 983848"/>
              <a:gd name="connsiteY0" fmla="*/ 3206187 h 3206187"/>
              <a:gd name="connsiteX1" fmla="*/ 891251 w 983848"/>
              <a:gd name="connsiteY1" fmla="*/ 1608881 h 3206187"/>
              <a:gd name="connsiteX2" fmla="*/ 0 w 983848"/>
              <a:gd name="connsiteY2" fmla="*/ 0 h 3206187"/>
              <a:gd name="connsiteX0" fmla="*/ 983848 w 987528"/>
              <a:gd name="connsiteY0" fmla="*/ 3206187 h 3206187"/>
              <a:gd name="connsiteX1" fmla="*/ 891251 w 987528"/>
              <a:gd name="connsiteY1" fmla="*/ 1608881 h 3206187"/>
              <a:gd name="connsiteX2" fmla="*/ 0 w 987528"/>
              <a:gd name="connsiteY2" fmla="*/ 0 h 3206187"/>
              <a:gd name="connsiteX0" fmla="*/ 983848 w 987528"/>
              <a:gd name="connsiteY0" fmla="*/ 3206187 h 3206187"/>
              <a:gd name="connsiteX1" fmla="*/ 891251 w 987528"/>
              <a:gd name="connsiteY1" fmla="*/ 1608881 h 3206187"/>
              <a:gd name="connsiteX2" fmla="*/ 0 w 987528"/>
              <a:gd name="connsiteY2" fmla="*/ 0 h 3206187"/>
              <a:gd name="connsiteX0" fmla="*/ 983848 w 1005568"/>
              <a:gd name="connsiteY0" fmla="*/ 3206187 h 3206187"/>
              <a:gd name="connsiteX1" fmla="*/ 891251 w 1005568"/>
              <a:gd name="connsiteY1" fmla="*/ 1608881 h 3206187"/>
              <a:gd name="connsiteX2" fmla="*/ 0 w 1005568"/>
              <a:gd name="connsiteY2" fmla="*/ 0 h 3206187"/>
              <a:gd name="connsiteX0" fmla="*/ 983848 w 991779"/>
              <a:gd name="connsiteY0" fmla="*/ 3206187 h 3206187"/>
              <a:gd name="connsiteX1" fmla="*/ 844952 w 991779"/>
              <a:gd name="connsiteY1" fmla="*/ 1354238 h 3206187"/>
              <a:gd name="connsiteX2" fmla="*/ 0 w 991779"/>
              <a:gd name="connsiteY2" fmla="*/ 0 h 3206187"/>
              <a:gd name="connsiteX0" fmla="*/ 983848 w 991779"/>
              <a:gd name="connsiteY0" fmla="*/ 3206187 h 3206187"/>
              <a:gd name="connsiteX1" fmla="*/ 844952 w 991779"/>
              <a:gd name="connsiteY1" fmla="*/ 1354238 h 3206187"/>
              <a:gd name="connsiteX2" fmla="*/ 0 w 991779"/>
              <a:gd name="connsiteY2" fmla="*/ 0 h 3206187"/>
              <a:gd name="connsiteX0" fmla="*/ 983848 w 991779"/>
              <a:gd name="connsiteY0" fmla="*/ 3206187 h 3206187"/>
              <a:gd name="connsiteX1" fmla="*/ 844952 w 991779"/>
              <a:gd name="connsiteY1" fmla="*/ 1354238 h 3206187"/>
              <a:gd name="connsiteX2" fmla="*/ 0 w 991779"/>
              <a:gd name="connsiteY2" fmla="*/ 0 h 3206187"/>
              <a:gd name="connsiteX0" fmla="*/ 1053296 w 1055997"/>
              <a:gd name="connsiteY0" fmla="*/ 3206187 h 3206187"/>
              <a:gd name="connsiteX1" fmla="*/ 844952 w 1055997"/>
              <a:gd name="connsiteY1" fmla="*/ 1354238 h 3206187"/>
              <a:gd name="connsiteX2" fmla="*/ 0 w 1055997"/>
              <a:gd name="connsiteY2" fmla="*/ 0 h 3206187"/>
              <a:gd name="connsiteX0" fmla="*/ 1053296 w 1053561"/>
              <a:gd name="connsiteY0" fmla="*/ 3206187 h 3206187"/>
              <a:gd name="connsiteX1" fmla="*/ 844952 w 1053561"/>
              <a:gd name="connsiteY1" fmla="*/ 1354238 h 3206187"/>
              <a:gd name="connsiteX2" fmla="*/ 0 w 1053561"/>
              <a:gd name="connsiteY2" fmla="*/ 0 h 3206187"/>
              <a:gd name="connsiteX0" fmla="*/ 1493134 w 1493161"/>
              <a:gd name="connsiteY0" fmla="*/ 3240417 h 3240417"/>
              <a:gd name="connsiteX1" fmla="*/ 844952 w 1493161"/>
              <a:gd name="connsiteY1" fmla="*/ 1354238 h 3240417"/>
              <a:gd name="connsiteX2" fmla="*/ 0 w 1493161"/>
              <a:gd name="connsiteY2" fmla="*/ 0 h 3240417"/>
              <a:gd name="connsiteX0" fmla="*/ 1493134 w 1493152"/>
              <a:gd name="connsiteY0" fmla="*/ 3240417 h 3240417"/>
              <a:gd name="connsiteX1" fmla="*/ 636608 w 1493152"/>
              <a:gd name="connsiteY1" fmla="*/ 1297189 h 3240417"/>
              <a:gd name="connsiteX2" fmla="*/ 0 w 1493152"/>
              <a:gd name="connsiteY2" fmla="*/ 0 h 3240417"/>
              <a:gd name="connsiteX0" fmla="*/ 1944547 w 1944567"/>
              <a:gd name="connsiteY0" fmla="*/ 3240417 h 3240417"/>
              <a:gd name="connsiteX1" fmla="*/ 1088021 w 1944567"/>
              <a:gd name="connsiteY1" fmla="*/ 1297189 h 3240417"/>
              <a:gd name="connsiteX2" fmla="*/ 0 w 1944567"/>
              <a:gd name="connsiteY2" fmla="*/ 0 h 3240417"/>
              <a:gd name="connsiteX0" fmla="*/ 1944547 w 1944547"/>
              <a:gd name="connsiteY0" fmla="*/ 3240417 h 3240417"/>
              <a:gd name="connsiteX1" fmla="*/ 1088021 w 1944547"/>
              <a:gd name="connsiteY1" fmla="*/ 1297189 h 3240417"/>
              <a:gd name="connsiteX2" fmla="*/ 0 w 1944547"/>
              <a:gd name="connsiteY2" fmla="*/ 0 h 3240417"/>
              <a:gd name="connsiteX0" fmla="*/ 1944547 w 1944547"/>
              <a:gd name="connsiteY0" fmla="*/ 3240417 h 3240417"/>
              <a:gd name="connsiteX1" fmla="*/ 1088021 w 1944547"/>
              <a:gd name="connsiteY1" fmla="*/ 1297189 h 3240417"/>
              <a:gd name="connsiteX2" fmla="*/ 0 w 1944547"/>
              <a:gd name="connsiteY2" fmla="*/ 0 h 3240417"/>
              <a:gd name="connsiteX0" fmla="*/ 1944547 w 1944547"/>
              <a:gd name="connsiteY0" fmla="*/ 3240417 h 3240417"/>
              <a:gd name="connsiteX1" fmla="*/ 1203768 w 1944547"/>
              <a:gd name="connsiteY1" fmla="*/ 1365648 h 3240417"/>
              <a:gd name="connsiteX2" fmla="*/ 0 w 1944547"/>
              <a:gd name="connsiteY2" fmla="*/ 0 h 32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547" h="3240417">
                <a:moveTo>
                  <a:pt x="1944547" y="3240417"/>
                </a:moveTo>
                <a:cubicBezTo>
                  <a:pt x="1740060" y="2141482"/>
                  <a:pt x="1585733" y="1905717"/>
                  <a:pt x="1203768" y="1365648"/>
                </a:cubicBezTo>
                <a:cubicBezTo>
                  <a:pt x="821803" y="825579"/>
                  <a:pt x="366532" y="443696"/>
                  <a:pt x="0" y="0"/>
                </a:cubicBezTo>
              </a:path>
            </a:pathLst>
          </a:cu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4399140" y="1574157"/>
            <a:ext cx="1944547" cy="3310361"/>
          </a:xfrm>
          <a:custGeom>
            <a:avLst/>
            <a:gdLst>
              <a:gd name="connsiteX0" fmla="*/ 983848 w 983848"/>
              <a:gd name="connsiteY0" fmla="*/ 3206187 h 3206187"/>
              <a:gd name="connsiteX1" fmla="*/ 891251 w 983848"/>
              <a:gd name="connsiteY1" fmla="*/ 1608881 h 3206187"/>
              <a:gd name="connsiteX2" fmla="*/ 0 w 983848"/>
              <a:gd name="connsiteY2" fmla="*/ 0 h 3206187"/>
              <a:gd name="connsiteX0" fmla="*/ 983848 w 987528"/>
              <a:gd name="connsiteY0" fmla="*/ 3206187 h 3206187"/>
              <a:gd name="connsiteX1" fmla="*/ 891251 w 987528"/>
              <a:gd name="connsiteY1" fmla="*/ 1608881 h 3206187"/>
              <a:gd name="connsiteX2" fmla="*/ 0 w 987528"/>
              <a:gd name="connsiteY2" fmla="*/ 0 h 3206187"/>
              <a:gd name="connsiteX0" fmla="*/ 983848 w 987528"/>
              <a:gd name="connsiteY0" fmla="*/ 3206187 h 3206187"/>
              <a:gd name="connsiteX1" fmla="*/ 891251 w 987528"/>
              <a:gd name="connsiteY1" fmla="*/ 1608881 h 3206187"/>
              <a:gd name="connsiteX2" fmla="*/ 0 w 987528"/>
              <a:gd name="connsiteY2" fmla="*/ 0 h 3206187"/>
              <a:gd name="connsiteX0" fmla="*/ 983848 w 1005568"/>
              <a:gd name="connsiteY0" fmla="*/ 3206187 h 3206187"/>
              <a:gd name="connsiteX1" fmla="*/ 891251 w 1005568"/>
              <a:gd name="connsiteY1" fmla="*/ 1608881 h 3206187"/>
              <a:gd name="connsiteX2" fmla="*/ 0 w 1005568"/>
              <a:gd name="connsiteY2" fmla="*/ 0 h 3206187"/>
              <a:gd name="connsiteX0" fmla="*/ 983848 w 991779"/>
              <a:gd name="connsiteY0" fmla="*/ 3206187 h 3206187"/>
              <a:gd name="connsiteX1" fmla="*/ 844952 w 991779"/>
              <a:gd name="connsiteY1" fmla="*/ 1354238 h 3206187"/>
              <a:gd name="connsiteX2" fmla="*/ 0 w 991779"/>
              <a:gd name="connsiteY2" fmla="*/ 0 h 3206187"/>
              <a:gd name="connsiteX0" fmla="*/ 983848 w 991779"/>
              <a:gd name="connsiteY0" fmla="*/ 3206187 h 3206187"/>
              <a:gd name="connsiteX1" fmla="*/ 844952 w 991779"/>
              <a:gd name="connsiteY1" fmla="*/ 1354238 h 3206187"/>
              <a:gd name="connsiteX2" fmla="*/ 0 w 991779"/>
              <a:gd name="connsiteY2" fmla="*/ 0 h 3206187"/>
              <a:gd name="connsiteX0" fmla="*/ 983848 w 991779"/>
              <a:gd name="connsiteY0" fmla="*/ 3206187 h 3206187"/>
              <a:gd name="connsiteX1" fmla="*/ 844952 w 991779"/>
              <a:gd name="connsiteY1" fmla="*/ 1354238 h 3206187"/>
              <a:gd name="connsiteX2" fmla="*/ 0 w 991779"/>
              <a:gd name="connsiteY2" fmla="*/ 0 h 3206187"/>
              <a:gd name="connsiteX0" fmla="*/ 1053296 w 1055997"/>
              <a:gd name="connsiteY0" fmla="*/ 3206187 h 3206187"/>
              <a:gd name="connsiteX1" fmla="*/ 844952 w 1055997"/>
              <a:gd name="connsiteY1" fmla="*/ 1354238 h 3206187"/>
              <a:gd name="connsiteX2" fmla="*/ 0 w 1055997"/>
              <a:gd name="connsiteY2" fmla="*/ 0 h 3206187"/>
              <a:gd name="connsiteX0" fmla="*/ 1053296 w 1053561"/>
              <a:gd name="connsiteY0" fmla="*/ 3206187 h 3206187"/>
              <a:gd name="connsiteX1" fmla="*/ 844952 w 1053561"/>
              <a:gd name="connsiteY1" fmla="*/ 1354238 h 3206187"/>
              <a:gd name="connsiteX2" fmla="*/ 0 w 1053561"/>
              <a:gd name="connsiteY2" fmla="*/ 0 h 3206187"/>
              <a:gd name="connsiteX0" fmla="*/ 1770927 w 1784535"/>
              <a:gd name="connsiteY0" fmla="*/ 3240055 h 3240055"/>
              <a:gd name="connsiteX1" fmla="*/ 1562583 w 1784535"/>
              <a:gd name="connsiteY1" fmla="*/ 1388106 h 3240055"/>
              <a:gd name="connsiteX2" fmla="*/ 0 w 1784535"/>
              <a:gd name="connsiteY2" fmla="*/ 0 h 3240055"/>
              <a:gd name="connsiteX0" fmla="*/ 1770927 w 1784535"/>
              <a:gd name="connsiteY0" fmla="*/ 3240055 h 3240055"/>
              <a:gd name="connsiteX1" fmla="*/ 1562583 w 1784535"/>
              <a:gd name="connsiteY1" fmla="*/ 1388106 h 3240055"/>
              <a:gd name="connsiteX2" fmla="*/ 0 w 1784535"/>
              <a:gd name="connsiteY2" fmla="*/ 0 h 3240055"/>
              <a:gd name="connsiteX0" fmla="*/ 1770927 w 1771031"/>
              <a:gd name="connsiteY0" fmla="*/ 3240055 h 3240055"/>
              <a:gd name="connsiteX1" fmla="*/ 1377388 w 1771031"/>
              <a:gd name="connsiteY1" fmla="*/ 1388106 h 3240055"/>
              <a:gd name="connsiteX2" fmla="*/ 0 w 1771031"/>
              <a:gd name="connsiteY2" fmla="*/ 0 h 3240055"/>
              <a:gd name="connsiteX0" fmla="*/ 1944547 w 1944591"/>
              <a:gd name="connsiteY0" fmla="*/ 3228766 h 3228766"/>
              <a:gd name="connsiteX1" fmla="*/ 1377388 w 1944591"/>
              <a:gd name="connsiteY1" fmla="*/ 1388106 h 3228766"/>
              <a:gd name="connsiteX2" fmla="*/ 0 w 1944591"/>
              <a:gd name="connsiteY2" fmla="*/ 0 h 3228766"/>
              <a:gd name="connsiteX0" fmla="*/ 1944547 w 1944547"/>
              <a:gd name="connsiteY0" fmla="*/ 3228766 h 3228766"/>
              <a:gd name="connsiteX1" fmla="*/ 1377388 w 1944547"/>
              <a:gd name="connsiteY1" fmla="*/ 1388106 h 3228766"/>
              <a:gd name="connsiteX2" fmla="*/ 0 w 1944547"/>
              <a:gd name="connsiteY2" fmla="*/ 0 h 322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547" h="3228766">
                <a:moveTo>
                  <a:pt x="1944547" y="3228766"/>
                </a:moveTo>
                <a:cubicBezTo>
                  <a:pt x="1855807" y="2130313"/>
                  <a:pt x="1701479" y="1926234"/>
                  <a:pt x="1377388" y="1388106"/>
                </a:cubicBezTo>
                <a:cubicBezTo>
                  <a:pt x="1053297" y="849978"/>
                  <a:pt x="574877" y="421117"/>
                  <a:pt x="0" y="0"/>
                </a:cubicBezTo>
              </a:path>
            </a:pathLst>
          </a:custGeom>
          <a:noFill/>
          <a:ln w="1270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 flipV="1">
            <a:off x="1608881" y="4571537"/>
            <a:ext cx="2926080" cy="32918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83865" y="4051139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44710" y="3229337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1654022" y="4974569"/>
            <a:ext cx="2835797" cy="418770"/>
          </a:xfrm>
          <a:custGeom>
            <a:avLst/>
            <a:gdLst>
              <a:gd name="connsiteX0" fmla="*/ 0 w 2835797"/>
              <a:gd name="connsiteY0" fmla="*/ 176513 h 176513"/>
              <a:gd name="connsiteX1" fmla="*/ 1238491 w 2835797"/>
              <a:gd name="connsiteY1" fmla="*/ 176513 h 176513"/>
              <a:gd name="connsiteX2" fmla="*/ 1909822 w 2835797"/>
              <a:gd name="connsiteY2" fmla="*/ 130215 h 176513"/>
              <a:gd name="connsiteX3" fmla="*/ 2152891 w 2835797"/>
              <a:gd name="connsiteY3" fmla="*/ 14468 h 176513"/>
              <a:gd name="connsiteX4" fmla="*/ 2280212 w 2835797"/>
              <a:gd name="connsiteY4" fmla="*/ 14468 h 176513"/>
              <a:gd name="connsiteX5" fmla="*/ 2442258 w 2835797"/>
              <a:gd name="connsiteY5" fmla="*/ 130215 h 176513"/>
              <a:gd name="connsiteX6" fmla="*/ 2835797 w 2835797"/>
              <a:gd name="connsiteY6" fmla="*/ 153364 h 17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5797" h="176513">
                <a:moveTo>
                  <a:pt x="0" y="176513"/>
                </a:moveTo>
                <a:lnTo>
                  <a:pt x="1238491" y="176513"/>
                </a:lnTo>
                <a:cubicBezTo>
                  <a:pt x="1556795" y="168797"/>
                  <a:pt x="1757422" y="157222"/>
                  <a:pt x="1909822" y="130215"/>
                </a:cubicBezTo>
                <a:cubicBezTo>
                  <a:pt x="2062222" y="103208"/>
                  <a:pt x="2091159" y="33759"/>
                  <a:pt x="2152891" y="14468"/>
                </a:cubicBezTo>
                <a:cubicBezTo>
                  <a:pt x="2214623" y="-4823"/>
                  <a:pt x="2231984" y="-4823"/>
                  <a:pt x="2280212" y="14468"/>
                </a:cubicBezTo>
                <a:cubicBezTo>
                  <a:pt x="2328440" y="33759"/>
                  <a:pt x="2349660" y="107066"/>
                  <a:pt x="2442258" y="130215"/>
                </a:cubicBezTo>
                <a:cubicBezTo>
                  <a:pt x="2534856" y="153364"/>
                  <a:pt x="2685326" y="153364"/>
                  <a:pt x="2835797" y="1533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4570844" y="5000431"/>
            <a:ext cx="2801072" cy="347073"/>
          </a:xfrm>
          <a:custGeom>
            <a:avLst/>
            <a:gdLst>
              <a:gd name="connsiteX0" fmla="*/ 0 w 2835797"/>
              <a:gd name="connsiteY0" fmla="*/ 176513 h 176513"/>
              <a:gd name="connsiteX1" fmla="*/ 1238491 w 2835797"/>
              <a:gd name="connsiteY1" fmla="*/ 176513 h 176513"/>
              <a:gd name="connsiteX2" fmla="*/ 1909822 w 2835797"/>
              <a:gd name="connsiteY2" fmla="*/ 130215 h 176513"/>
              <a:gd name="connsiteX3" fmla="*/ 2152891 w 2835797"/>
              <a:gd name="connsiteY3" fmla="*/ 14468 h 176513"/>
              <a:gd name="connsiteX4" fmla="*/ 2280212 w 2835797"/>
              <a:gd name="connsiteY4" fmla="*/ 14468 h 176513"/>
              <a:gd name="connsiteX5" fmla="*/ 2442258 w 2835797"/>
              <a:gd name="connsiteY5" fmla="*/ 130215 h 176513"/>
              <a:gd name="connsiteX6" fmla="*/ 2835797 w 2835797"/>
              <a:gd name="connsiteY6" fmla="*/ 153364 h 176513"/>
              <a:gd name="connsiteX0" fmla="*/ 0 w 3217761"/>
              <a:gd name="connsiteY0" fmla="*/ 176513 h 176513"/>
              <a:gd name="connsiteX1" fmla="*/ 1238491 w 3217761"/>
              <a:gd name="connsiteY1" fmla="*/ 176513 h 176513"/>
              <a:gd name="connsiteX2" fmla="*/ 1909822 w 3217761"/>
              <a:gd name="connsiteY2" fmla="*/ 130215 h 176513"/>
              <a:gd name="connsiteX3" fmla="*/ 2152891 w 3217761"/>
              <a:gd name="connsiteY3" fmla="*/ 14468 h 176513"/>
              <a:gd name="connsiteX4" fmla="*/ 2280212 w 3217761"/>
              <a:gd name="connsiteY4" fmla="*/ 14468 h 176513"/>
              <a:gd name="connsiteX5" fmla="*/ 2442258 w 3217761"/>
              <a:gd name="connsiteY5" fmla="*/ 130215 h 176513"/>
              <a:gd name="connsiteX6" fmla="*/ 3217761 w 3217761"/>
              <a:gd name="connsiteY6" fmla="*/ 153364 h 176513"/>
              <a:gd name="connsiteX0" fmla="*/ 0 w 2801072"/>
              <a:gd name="connsiteY0" fmla="*/ 171635 h 178891"/>
              <a:gd name="connsiteX1" fmla="*/ 821802 w 2801072"/>
              <a:gd name="connsiteY1" fmla="*/ 176513 h 178891"/>
              <a:gd name="connsiteX2" fmla="*/ 1493133 w 2801072"/>
              <a:gd name="connsiteY2" fmla="*/ 130215 h 178891"/>
              <a:gd name="connsiteX3" fmla="*/ 1736202 w 2801072"/>
              <a:gd name="connsiteY3" fmla="*/ 14468 h 178891"/>
              <a:gd name="connsiteX4" fmla="*/ 1863523 w 2801072"/>
              <a:gd name="connsiteY4" fmla="*/ 14468 h 178891"/>
              <a:gd name="connsiteX5" fmla="*/ 2025569 w 2801072"/>
              <a:gd name="connsiteY5" fmla="*/ 130215 h 178891"/>
              <a:gd name="connsiteX6" fmla="*/ 2801072 w 2801072"/>
              <a:gd name="connsiteY6" fmla="*/ 153364 h 178891"/>
              <a:gd name="connsiteX0" fmla="*/ 0 w 2801072"/>
              <a:gd name="connsiteY0" fmla="*/ 171635 h 171635"/>
              <a:gd name="connsiteX1" fmla="*/ 879676 w 2801072"/>
              <a:gd name="connsiteY1" fmla="*/ 161877 h 171635"/>
              <a:gd name="connsiteX2" fmla="*/ 1493133 w 2801072"/>
              <a:gd name="connsiteY2" fmla="*/ 130215 h 171635"/>
              <a:gd name="connsiteX3" fmla="*/ 1736202 w 2801072"/>
              <a:gd name="connsiteY3" fmla="*/ 14468 h 171635"/>
              <a:gd name="connsiteX4" fmla="*/ 1863523 w 2801072"/>
              <a:gd name="connsiteY4" fmla="*/ 14468 h 171635"/>
              <a:gd name="connsiteX5" fmla="*/ 2025569 w 2801072"/>
              <a:gd name="connsiteY5" fmla="*/ 130215 h 171635"/>
              <a:gd name="connsiteX6" fmla="*/ 2801072 w 2801072"/>
              <a:gd name="connsiteY6" fmla="*/ 153364 h 171635"/>
              <a:gd name="connsiteX0" fmla="*/ 0 w 2801072"/>
              <a:gd name="connsiteY0" fmla="*/ 166935 h 166935"/>
              <a:gd name="connsiteX1" fmla="*/ 879676 w 2801072"/>
              <a:gd name="connsiteY1" fmla="*/ 157177 h 166935"/>
              <a:gd name="connsiteX2" fmla="*/ 1493133 w 2801072"/>
              <a:gd name="connsiteY2" fmla="*/ 125515 h 166935"/>
              <a:gd name="connsiteX3" fmla="*/ 1713052 w 2801072"/>
              <a:gd name="connsiteY3" fmla="*/ 19525 h 166935"/>
              <a:gd name="connsiteX4" fmla="*/ 1863523 w 2801072"/>
              <a:gd name="connsiteY4" fmla="*/ 9768 h 166935"/>
              <a:gd name="connsiteX5" fmla="*/ 2025569 w 2801072"/>
              <a:gd name="connsiteY5" fmla="*/ 125515 h 166935"/>
              <a:gd name="connsiteX6" fmla="*/ 2801072 w 2801072"/>
              <a:gd name="connsiteY6" fmla="*/ 148664 h 166935"/>
              <a:gd name="connsiteX0" fmla="*/ 0 w 2801072"/>
              <a:gd name="connsiteY0" fmla="*/ 166935 h 166935"/>
              <a:gd name="connsiteX1" fmla="*/ 879676 w 2801072"/>
              <a:gd name="connsiteY1" fmla="*/ 157177 h 166935"/>
              <a:gd name="connsiteX2" fmla="*/ 1493133 w 2801072"/>
              <a:gd name="connsiteY2" fmla="*/ 125515 h 166935"/>
              <a:gd name="connsiteX3" fmla="*/ 1678328 w 2801072"/>
              <a:gd name="connsiteY3" fmla="*/ 19525 h 166935"/>
              <a:gd name="connsiteX4" fmla="*/ 1863523 w 2801072"/>
              <a:gd name="connsiteY4" fmla="*/ 9768 h 166935"/>
              <a:gd name="connsiteX5" fmla="*/ 2025569 w 2801072"/>
              <a:gd name="connsiteY5" fmla="*/ 125515 h 166935"/>
              <a:gd name="connsiteX6" fmla="*/ 2801072 w 2801072"/>
              <a:gd name="connsiteY6" fmla="*/ 148664 h 166935"/>
              <a:gd name="connsiteX0" fmla="*/ 0 w 2801072"/>
              <a:gd name="connsiteY0" fmla="*/ 160147 h 160147"/>
              <a:gd name="connsiteX1" fmla="*/ 879676 w 2801072"/>
              <a:gd name="connsiteY1" fmla="*/ 150389 h 160147"/>
              <a:gd name="connsiteX2" fmla="*/ 1493133 w 2801072"/>
              <a:gd name="connsiteY2" fmla="*/ 118727 h 160147"/>
              <a:gd name="connsiteX3" fmla="*/ 1678328 w 2801072"/>
              <a:gd name="connsiteY3" fmla="*/ 12737 h 160147"/>
              <a:gd name="connsiteX4" fmla="*/ 1851948 w 2801072"/>
              <a:gd name="connsiteY4" fmla="*/ 13661 h 160147"/>
              <a:gd name="connsiteX5" fmla="*/ 2025569 w 2801072"/>
              <a:gd name="connsiteY5" fmla="*/ 118727 h 160147"/>
              <a:gd name="connsiteX6" fmla="*/ 2801072 w 2801072"/>
              <a:gd name="connsiteY6" fmla="*/ 141876 h 16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1072" h="160147">
                <a:moveTo>
                  <a:pt x="0" y="160147"/>
                </a:moveTo>
                <a:lnTo>
                  <a:pt x="879676" y="150389"/>
                </a:lnTo>
                <a:cubicBezTo>
                  <a:pt x="1128531" y="143486"/>
                  <a:pt x="1360024" y="141669"/>
                  <a:pt x="1493133" y="118727"/>
                </a:cubicBezTo>
                <a:cubicBezTo>
                  <a:pt x="1626242" y="95785"/>
                  <a:pt x="1618526" y="30248"/>
                  <a:pt x="1678328" y="12737"/>
                </a:cubicBezTo>
                <a:cubicBezTo>
                  <a:pt x="1738131" y="-4774"/>
                  <a:pt x="1794075" y="-4004"/>
                  <a:pt x="1851948" y="13661"/>
                </a:cubicBezTo>
                <a:cubicBezTo>
                  <a:pt x="1909822" y="31326"/>
                  <a:pt x="1867382" y="97358"/>
                  <a:pt x="2025569" y="118727"/>
                </a:cubicBezTo>
                <a:cubicBezTo>
                  <a:pt x="2183756" y="140096"/>
                  <a:pt x="2650601" y="141876"/>
                  <a:pt x="2801072" y="1418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65942" y="5208608"/>
            <a:ext cx="0" cy="358815"/>
          </a:xfrm>
          <a:prstGeom prst="straightConnector1">
            <a:avLst/>
          </a:prstGeom>
          <a:ln w="31750">
            <a:solidFill>
              <a:srgbClr val="5D4A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43687" y="5208608"/>
            <a:ext cx="0" cy="358815"/>
          </a:xfrm>
          <a:prstGeom prst="straightConnector1">
            <a:avLst/>
          </a:prstGeom>
          <a:ln w="31750">
            <a:solidFill>
              <a:srgbClr val="5D4A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2085" y="5567423"/>
            <a:ext cx="484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centroids from peaks of convolved signals using bottom 10% layer of image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54022" y="1387291"/>
            <a:ext cx="2559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5956" y="11596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72942" y="1337173"/>
            <a:ext cx="2498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86285" y="1608881"/>
            <a:ext cx="0" cy="14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0672" y="33292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6285" y="3970116"/>
            <a:ext cx="0" cy="9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8959" y="4571537"/>
            <a:ext cx="243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8959" y="4896092"/>
            <a:ext cx="538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50493" y="4260525"/>
            <a:ext cx="0" cy="31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150493" y="4884518"/>
            <a:ext cx="0" cy="29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278" y="45715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h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6144587" y="4051139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5837683" y="3252487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733576" y="2406068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326549" y="2429218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2152759" y="1828606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745732" y="1851756"/>
            <a:ext cx="320635" cy="4187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 39"/>
          <p:cNvSpPr/>
          <p:nvPr/>
        </p:nvSpPr>
        <p:spPr>
          <a:xfrm>
            <a:off x="1724628" y="1956122"/>
            <a:ext cx="1828800" cy="2951544"/>
          </a:xfrm>
          <a:custGeom>
            <a:avLst/>
            <a:gdLst>
              <a:gd name="connsiteX0" fmla="*/ 0 w 1828800"/>
              <a:gd name="connsiteY0" fmla="*/ 0 h 2951544"/>
              <a:gd name="connsiteX1" fmla="*/ 1064871 w 1828800"/>
              <a:gd name="connsiteY1" fmla="*/ 1134319 h 2951544"/>
              <a:gd name="connsiteX2" fmla="*/ 1689904 w 1828800"/>
              <a:gd name="connsiteY2" fmla="*/ 2419108 h 2951544"/>
              <a:gd name="connsiteX3" fmla="*/ 1828800 w 1828800"/>
              <a:gd name="connsiteY3" fmla="*/ 2951544 h 295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951544">
                <a:moveTo>
                  <a:pt x="0" y="0"/>
                </a:moveTo>
                <a:cubicBezTo>
                  <a:pt x="391610" y="365567"/>
                  <a:pt x="783220" y="731134"/>
                  <a:pt x="1064871" y="1134319"/>
                </a:cubicBezTo>
                <a:cubicBezTo>
                  <a:pt x="1346522" y="1537504"/>
                  <a:pt x="1562583" y="2116237"/>
                  <a:pt x="1689904" y="2419108"/>
                </a:cubicBezTo>
                <a:cubicBezTo>
                  <a:pt x="1817225" y="2721979"/>
                  <a:pt x="1823012" y="2836761"/>
                  <a:pt x="1828800" y="2951544"/>
                </a:cubicBezTo>
              </a:path>
            </a:pathLst>
          </a:cu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 40"/>
          <p:cNvSpPr/>
          <p:nvPr/>
        </p:nvSpPr>
        <p:spPr>
          <a:xfrm>
            <a:off x="2430420" y="1689674"/>
            <a:ext cx="1879991" cy="3217992"/>
          </a:xfrm>
          <a:custGeom>
            <a:avLst/>
            <a:gdLst>
              <a:gd name="connsiteX0" fmla="*/ 0 w 1828800"/>
              <a:gd name="connsiteY0" fmla="*/ 0 h 2951544"/>
              <a:gd name="connsiteX1" fmla="*/ 1064871 w 1828800"/>
              <a:gd name="connsiteY1" fmla="*/ 1134319 h 2951544"/>
              <a:gd name="connsiteX2" fmla="*/ 1689904 w 1828800"/>
              <a:gd name="connsiteY2" fmla="*/ 2419108 h 2951544"/>
              <a:gd name="connsiteX3" fmla="*/ 1828800 w 1828800"/>
              <a:gd name="connsiteY3" fmla="*/ 2951544 h 295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951544">
                <a:moveTo>
                  <a:pt x="0" y="0"/>
                </a:moveTo>
                <a:cubicBezTo>
                  <a:pt x="391610" y="365567"/>
                  <a:pt x="783220" y="731134"/>
                  <a:pt x="1064871" y="1134319"/>
                </a:cubicBezTo>
                <a:cubicBezTo>
                  <a:pt x="1346522" y="1537504"/>
                  <a:pt x="1562583" y="2116237"/>
                  <a:pt x="1689904" y="2419108"/>
                </a:cubicBezTo>
                <a:cubicBezTo>
                  <a:pt x="1817225" y="2721979"/>
                  <a:pt x="1823012" y="2836761"/>
                  <a:pt x="1828800" y="2951544"/>
                </a:cubicBezTo>
              </a:path>
            </a:pathLst>
          </a:cu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reeform 41"/>
          <p:cNvSpPr/>
          <p:nvPr/>
        </p:nvSpPr>
        <p:spPr>
          <a:xfrm>
            <a:off x="4321137" y="1956122"/>
            <a:ext cx="1828800" cy="2951544"/>
          </a:xfrm>
          <a:custGeom>
            <a:avLst/>
            <a:gdLst>
              <a:gd name="connsiteX0" fmla="*/ 0 w 1828800"/>
              <a:gd name="connsiteY0" fmla="*/ 0 h 2951544"/>
              <a:gd name="connsiteX1" fmla="*/ 1064871 w 1828800"/>
              <a:gd name="connsiteY1" fmla="*/ 1134319 h 2951544"/>
              <a:gd name="connsiteX2" fmla="*/ 1689904 w 1828800"/>
              <a:gd name="connsiteY2" fmla="*/ 2419108 h 2951544"/>
              <a:gd name="connsiteX3" fmla="*/ 1828800 w 1828800"/>
              <a:gd name="connsiteY3" fmla="*/ 2951544 h 295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951544">
                <a:moveTo>
                  <a:pt x="0" y="0"/>
                </a:moveTo>
                <a:cubicBezTo>
                  <a:pt x="391610" y="365567"/>
                  <a:pt x="783220" y="731134"/>
                  <a:pt x="1064871" y="1134319"/>
                </a:cubicBezTo>
                <a:cubicBezTo>
                  <a:pt x="1346522" y="1537504"/>
                  <a:pt x="1562583" y="2116237"/>
                  <a:pt x="1689904" y="2419108"/>
                </a:cubicBezTo>
                <a:cubicBezTo>
                  <a:pt x="1817225" y="2721979"/>
                  <a:pt x="1823012" y="2836761"/>
                  <a:pt x="1828800" y="2951544"/>
                </a:cubicBezTo>
              </a:path>
            </a:pathLst>
          </a:cu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reeform 42"/>
          <p:cNvSpPr/>
          <p:nvPr/>
        </p:nvSpPr>
        <p:spPr>
          <a:xfrm>
            <a:off x="5026929" y="1689674"/>
            <a:ext cx="1879991" cy="3217992"/>
          </a:xfrm>
          <a:custGeom>
            <a:avLst/>
            <a:gdLst>
              <a:gd name="connsiteX0" fmla="*/ 0 w 1828800"/>
              <a:gd name="connsiteY0" fmla="*/ 0 h 2951544"/>
              <a:gd name="connsiteX1" fmla="*/ 1064871 w 1828800"/>
              <a:gd name="connsiteY1" fmla="*/ 1134319 h 2951544"/>
              <a:gd name="connsiteX2" fmla="*/ 1689904 w 1828800"/>
              <a:gd name="connsiteY2" fmla="*/ 2419108 h 2951544"/>
              <a:gd name="connsiteX3" fmla="*/ 1828800 w 1828800"/>
              <a:gd name="connsiteY3" fmla="*/ 2951544 h 295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951544">
                <a:moveTo>
                  <a:pt x="0" y="0"/>
                </a:moveTo>
                <a:cubicBezTo>
                  <a:pt x="391610" y="365567"/>
                  <a:pt x="783220" y="731134"/>
                  <a:pt x="1064871" y="1134319"/>
                </a:cubicBezTo>
                <a:cubicBezTo>
                  <a:pt x="1346522" y="1537504"/>
                  <a:pt x="1562583" y="2116237"/>
                  <a:pt x="1689904" y="2419108"/>
                </a:cubicBezTo>
                <a:cubicBezTo>
                  <a:pt x="1817225" y="2721979"/>
                  <a:pt x="1823012" y="2836761"/>
                  <a:pt x="1828800" y="2951544"/>
                </a:cubicBezTo>
              </a:path>
            </a:pathLst>
          </a:cu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807208" y="2915739"/>
            <a:ext cx="264712" cy="24245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34106" y="3065120"/>
            <a:ext cx="8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margin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 flipV="1">
            <a:off x="4936365" y="2453608"/>
            <a:ext cx="1413976" cy="3712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5931567" y="3373613"/>
            <a:ext cx="146977" cy="146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6208846" y="4170486"/>
            <a:ext cx="146977" cy="146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/>
          <p:cNvCxnSpPr>
            <a:stCxn id="49" idx="4"/>
          </p:cNvCxnSpPr>
          <p:nvPr/>
        </p:nvCxnSpPr>
        <p:spPr>
          <a:xfrm flipH="1" flipV="1">
            <a:off x="5729468" y="2673752"/>
            <a:ext cx="552867" cy="16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04005" y="2527915"/>
            <a:ext cx="203351" cy="2033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 flipV="1">
            <a:off x="5597551" y="4051138"/>
            <a:ext cx="1413976" cy="3712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6265191" y="4125445"/>
            <a:ext cx="203351" cy="2033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flipV="1">
            <a:off x="5460991" y="3263948"/>
            <a:ext cx="1413976" cy="3712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6128631" y="3338255"/>
            <a:ext cx="203351" cy="2033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494947" y="1595954"/>
            <a:ext cx="232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of new search zone extrapolated using previous two centroid locations</a:t>
            </a:r>
            <a:endParaRPr lang="en-IN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1264750" y="1608881"/>
            <a:ext cx="243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619298" y="1214199"/>
            <a:ext cx="0" cy="34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18214" y="1214199"/>
            <a:ext cx="0" cy="34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92553" y="457514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0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7692553" y="4059308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7692553" y="332929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2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7895103" y="2904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2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667829" y="243068"/>
            <a:ext cx="3190370" cy="706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coordinates from lane identification for new frame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001374" y="2450813"/>
            <a:ext cx="2523281" cy="706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 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order polynomial fit on points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2507204" y="1209553"/>
            <a:ext cx="1511620" cy="10127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Empty array?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-498250" y="1362917"/>
            <a:ext cx="2523281" cy="706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 err="1" smtClean="0">
                <a:solidFill>
                  <a:schemeClr val="tx1"/>
                </a:solidFill>
              </a:rPr>
              <a:t>drop_frame</a:t>
            </a:r>
            <a:r>
              <a:rPr lang="en-US" dirty="0" smtClean="0">
                <a:solidFill>
                  <a:schemeClr val="tx1"/>
                </a:solidFill>
              </a:rPr>
              <a:t> flag and return best fits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Process 7"/>
              <p:cNvSpPr/>
              <p:nvPr/>
            </p:nvSpPr>
            <p:spPr>
              <a:xfrm>
                <a:off x="1330041" y="3368231"/>
                <a:ext cx="3865946" cy="167833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Perform sanity checks</a:t>
                </a:r>
              </a:p>
              <a:p>
                <a:pPr marL="288925" indent="-173038"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Right line and left line do not intersect</a:t>
                </a:r>
              </a:p>
              <a:p>
                <a:pPr marL="288925" indent="-173038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en-US" sz="1600" baseline="30000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between previous and current frame is less than 2*margin</a:t>
                </a:r>
              </a:p>
              <a:p>
                <a:pPr marL="288925" indent="-173038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en-US" sz="1600" baseline="30000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in current frame is within 3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ft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of regulation lane width (9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ft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en-IN" sz="1600" dirty="0" smtClean="0">
                    <a:solidFill>
                      <a:schemeClr val="tx1"/>
                    </a:solidFill>
                  </a:rPr>
                  <a:t> &lt; 12 </a:t>
                </a:r>
                <a:r>
                  <a:rPr lang="en-IN" sz="1600" dirty="0" err="1" smtClean="0">
                    <a:solidFill>
                      <a:schemeClr val="tx1"/>
                    </a:solidFill>
                  </a:rPr>
                  <a:t>ft</a:t>
                </a:r>
                <a:r>
                  <a:rPr lang="en-IN" sz="1600" dirty="0" smtClean="0">
                    <a:solidFill>
                      <a:schemeClr val="tx1"/>
                    </a:solidFill>
                  </a:rPr>
                  <a:t>)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Flowchart: Proces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41" y="3368231"/>
                <a:ext cx="3865946" cy="1678330"/>
              </a:xfrm>
              <a:prstGeom prst="flowChartProcess">
                <a:avLst/>
              </a:prstGeom>
              <a:blipFill rotWithShape="0">
                <a:blip r:embed="rId2"/>
                <a:stretch>
                  <a:fillRect b="-1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358368" y="83938"/>
                <a:ext cx="1703167" cy="116955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bg1">
                        <a:lumMod val="65000"/>
                      </a:schemeClr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</m:oMath>
                </a14:m>
                <a:r>
                  <a:rPr lang="en-IN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 is 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average separation distance between left and right lines or the actual lane width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368" y="83938"/>
                <a:ext cx="1703167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12" t="-515" b="-360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Decision 9"/>
          <p:cNvSpPr/>
          <p:nvPr/>
        </p:nvSpPr>
        <p:spPr>
          <a:xfrm>
            <a:off x="1304674" y="5257923"/>
            <a:ext cx="3916680" cy="16000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dropped frames &gt; than max &amp; sliding windows search?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6073671" y="5529803"/>
            <a:ext cx="2115662" cy="10563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Sanity Checks met?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-2242560" y="3735052"/>
            <a:ext cx="2620702" cy="9446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 err="1" smtClean="0">
                <a:solidFill>
                  <a:schemeClr val="tx1"/>
                </a:solidFill>
              </a:rPr>
              <a:t>drop_frame</a:t>
            </a:r>
            <a:r>
              <a:rPr lang="en-US" dirty="0" smtClean="0">
                <a:solidFill>
                  <a:schemeClr val="tx1"/>
                </a:solidFill>
              </a:rPr>
              <a:t> flag to true and </a:t>
            </a:r>
            <a:r>
              <a:rPr lang="en-US" dirty="0" err="1" smtClean="0">
                <a:solidFill>
                  <a:schemeClr val="tx1"/>
                </a:solidFill>
              </a:rPr>
              <a:t>detect_flag</a:t>
            </a:r>
            <a:r>
              <a:rPr lang="en-US" dirty="0" smtClean="0">
                <a:solidFill>
                  <a:schemeClr val="tx1"/>
                </a:solidFill>
              </a:rPr>
              <a:t> to false and return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387147" y="3141393"/>
            <a:ext cx="3488710" cy="1325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marL="457200" indent="-2286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 err="1" smtClean="0">
                <a:solidFill>
                  <a:schemeClr val="tx1"/>
                </a:solidFill>
              </a:rPr>
              <a:t>drop_frame</a:t>
            </a:r>
            <a:r>
              <a:rPr lang="en-US" dirty="0" smtClean="0">
                <a:solidFill>
                  <a:schemeClr val="tx1"/>
                </a:solidFill>
              </a:rPr>
              <a:t> flag to false and </a:t>
            </a:r>
            <a:r>
              <a:rPr lang="en-US" dirty="0" err="1" smtClean="0">
                <a:solidFill>
                  <a:schemeClr val="tx1"/>
                </a:solidFill>
              </a:rPr>
              <a:t>detect_flag</a:t>
            </a:r>
            <a:r>
              <a:rPr lang="en-US" dirty="0" smtClean="0">
                <a:solidFill>
                  <a:schemeClr val="tx1"/>
                </a:solidFill>
              </a:rPr>
              <a:t> to true</a:t>
            </a:r>
          </a:p>
          <a:p>
            <a:pPr marL="457200" indent="-2286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Update current and best fits</a:t>
            </a:r>
          </a:p>
          <a:p>
            <a:pPr marL="457200" indent="-2286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Return current fit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2" idx="2"/>
            <a:endCxn id="4" idx="0"/>
          </p:cNvCxnSpPr>
          <p:nvPr/>
        </p:nvCxnSpPr>
        <p:spPr>
          <a:xfrm rot="5400000">
            <a:off x="3132800" y="1079338"/>
            <a:ext cx="260429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3" idx="0"/>
          </p:cNvCxnSpPr>
          <p:nvPr/>
        </p:nvCxnSpPr>
        <p:spPr>
          <a:xfrm rot="16200000" flipH="1">
            <a:off x="3148777" y="2336574"/>
            <a:ext cx="228475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2"/>
            <a:endCxn id="8" idx="0"/>
          </p:cNvCxnSpPr>
          <p:nvPr/>
        </p:nvCxnSpPr>
        <p:spPr>
          <a:xfrm rot="5400000">
            <a:off x="3157334" y="3262550"/>
            <a:ext cx="211362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10" idx="0"/>
          </p:cNvCxnSpPr>
          <p:nvPr/>
        </p:nvCxnSpPr>
        <p:spPr>
          <a:xfrm rot="5400000">
            <a:off x="3157333" y="5152242"/>
            <a:ext cx="211362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11" idx="1"/>
          </p:cNvCxnSpPr>
          <p:nvPr/>
        </p:nvCxnSpPr>
        <p:spPr>
          <a:xfrm flipV="1">
            <a:off x="5221354" y="6057961"/>
            <a:ext cx="852317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0"/>
            <a:endCxn id="15" idx="2"/>
          </p:cNvCxnSpPr>
          <p:nvPr/>
        </p:nvCxnSpPr>
        <p:spPr>
          <a:xfrm rot="5400000" flipH="1" flipV="1">
            <a:off x="6600094" y="4998395"/>
            <a:ext cx="1062816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0"/>
            <a:endCxn id="2" idx="3"/>
          </p:cNvCxnSpPr>
          <p:nvPr/>
        </p:nvCxnSpPr>
        <p:spPr>
          <a:xfrm rot="16200000" flipV="1">
            <a:off x="4722203" y="732093"/>
            <a:ext cx="2545297" cy="2273303"/>
          </a:xfrm>
          <a:prstGeom prst="bent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1"/>
            <a:endCxn id="5" idx="3"/>
          </p:cNvCxnSpPr>
          <p:nvPr/>
        </p:nvCxnSpPr>
        <p:spPr>
          <a:xfrm rot="10800000">
            <a:off x="2025032" y="1715946"/>
            <a:ext cx="482173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1"/>
            <a:endCxn id="12" idx="3"/>
          </p:cNvCxnSpPr>
          <p:nvPr/>
        </p:nvCxnSpPr>
        <p:spPr>
          <a:xfrm rot="10800000">
            <a:off x="378143" y="4207396"/>
            <a:ext cx="951899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0"/>
            <a:endCxn id="2" idx="1"/>
          </p:cNvCxnSpPr>
          <p:nvPr/>
        </p:nvCxnSpPr>
        <p:spPr>
          <a:xfrm rot="5400000" flipH="1" flipV="1">
            <a:off x="-1201668" y="865555"/>
            <a:ext cx="3138956" cy="2600038"/>
          </a:xfrm>
          <a:prstGeom prst="bent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0"/>
            <a:endCxn id="2" idx="1"/>
          </p:cNvCxnSpPr>
          <p:nvPr/>
        </p:nvCxnSpPr>
        <p:spPr>
          <a:xfrm rot="5400000" flipH="1" flipV="1">
            <a:off x="832200" y="527288"/>
            <a:ext cx="766821" cy="904438"/>
          </a:xfrm>
          <a:prstGeom prst="bent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2"/>
            <a:endCxn id="12" idx="2"/>
          </p:cNvCxnSpPr>
          <p:nvPr/>
        </p:nvCxnSpPr>
        <p:spPr>
          <a:xfrm rot="5400000" flipH="1">
            <a:off x="2146457" y="1601075"/>
            <a:ext cx="1906379" cy="8063711"/>
          </a:xfrm>
          <a:prstGeom prst="bentConnector3">
            <a:avLst>
              <a:gd name="adj1" fmla="val -26381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4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2844</TotalTime>
  <Words>257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Vanimisetti</dc:creator>
  <cp:lastModifiedBy>Sampath Vanimisetti</cp:lastModifiedBy>
  <cp:revision>53</cp:revision>
  <dcterms:created xsi:type="dcterms:W3CDTF">2017-05-01T21:49:13Z</dcterms:created>
  <dcterms:modified xsi:type="dcterms:W3CDTF">2017-05-03T21:14:11Z</dcterms:modified>
</cp:coreProperties>
</file>