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266" r:id="rId3"/>
    <p:sldId id="267" r:id="rId4"/>
    <p:sldId id="269" r:id="rId5"/>
    <p:sldId id="270" r:id="rId6"/>
    <p:sldId id="265" r:id="rId7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16B5"/>
    <a:srgbClr val="FF9B0F"/>
    <a:srgbClr val="333333"/>
    <a:srgbClr val="F46721"/>
    <a:srgbClr val="6488C5"/>
    <a:srgbClr val="F13613"/>
    <a:srgbClr val="7F0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54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335B2-8CB5-440B-A1A8-274584061382}" type="datetimeFigureOut">
              <a:rPr lang="tr-TR" smtClean="0"/>
              <a:t>21.02.2020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4C79-8A60-408C-806A-75D428B3DF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24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D71E-3C6E-4A7E-A252-51DE5710159E}" type="datetimeFigureOut">
              <a:rPr lang="tr-TR" smtClean="0"/>
              <a:t>21.02.2020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9A0A-1ADE-41BE-AD5F-0FBC747F37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67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İç Say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95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 Say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dirty="0"/>
              <a:t>Asıl Başlık Stili İçin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153130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84711"/>
            <a:ext cx="4293765" cy="14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5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İçin Tıklatın</a:t>
            </a:r>
          </a:p>
        </p:txBody>
      </p:sp>
      <p:pic>
        <p:nvPicPr>
          <p:cNvPr id="3" name="Resi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73" y="4554764"/>
            <a:ext cx="508923" cy="6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b="1" kern="1200">
          <a:solidFill>
            <a:srgbClr val="F1361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riyer.net/aday/uyeo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Dikdörtgen 14"/>
          <p:cNvSpPr/>
          <p:nvPr/>
        </p:nvSpPr>
        <p:spPr>
          <a:xfrm>
            <a:off x="-2812" y="0"/>
            <a:ext cx="4430795" cy="5143500"/>
          </a:xfrm>
          <a:custGeom>
            <a:avLst/>
            <a:gdLst>
              <a:gd name="connsiteX0" fmla="*/ 0 w 3851920"/>
              <a:gd name="connsiteY0" fmla="*/ 0 h 6858000"/>
              <a:gd name="connsiteX1" fmla="*/ 3851920 w 3851920"/>
              <a:gd name="connsiteY1" fmla="*/ 0 h 6858000"/>
              <a:gd name="connsiteX2" fmla="*/ 3851920 w 3851920"/>
              <a:gd name="connsiteY2" fmla="*/ 6858000 h 6858000"/>
              <a:gd name="connsiteX3" fmla="*/ 0 w 3851920"/>
              <a:gd name="connsiteY3" fmla="*/ 6858000 h 6858000"/>
              <a:gd name="connsiteX4" fmla="*/ 0 w 3851920"/>
              <a:gd name="connsiteY4" fmla="*/ 0 h 6858000"/>
              <a:gd name="connsiteX0" fmla="*/ 0 w 4787835"/>
              <a:gd name="connsiteY0" fmla="*/ 0 h 6858000"/>
              <a:gd name="connsiteX1" fmla="*/ 4787835 w 4787835"/>
              <a:gd name="connsiteY1" fmla="*/ 0 h 6858000"/>
              <a:gd name="connsiteX2" fmla="*/ 3851920 w 4787835"/>
              <a:gd name="connsiteY2" fmla="*/ 6858000 h 6858000"/>
              <a:gd name="connsiteX3" fmla="*/ 0 w 4787835"/>
              <a:gd name="connsiteY3" fmla="*/ 6858000 h 6858000"/>
              <a:gd name="connsiteX4" fmla="*/ 0 w 478783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835" h="6858000">
                <a:moveTo>
                  <a:pt x="0" y="0"/>
                </a:moveTo>
                <a:lnTo>
                  <a:pt x="4787835" y="0"/>
                </a:lnTo>
                <a:lnTo>
                  <a:pt x="38519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316B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etin kutusu 16"/>
          <p:cNvSpPr txBox="1"/>
          <p:nvPr/>
        </p:nvSpPr>
        <p:spPr>
          <a:xfrm>
            <a:off x="342332" y="1208562"/>
            <a:ext cx="382477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9B0F"/>
              </a:buClr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Bu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alıştırmada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sizden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beklenen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yazılım</a:t>
            </a:r>
            <a:r>
              <a:rPr lang="en-US" sz="1600" dirty="0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test </a:t>
            </a:r>
            <a:r>
              <a:rPr lang="en-US" sz="1600" dirty="0" err="1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teknolojilerine</a:t>
            </a:r>
            <a:r>
              <a:rPr lang="en-US" sz="1600" dirty="0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yatkınlığınızı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gösterebileceğiniz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temiz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ve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tekrar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kullanılabilir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bir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kod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örneği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paylaşmanızdır</a:t>
            </a:r>
            <a:r>
              <a:rPr lang="en-US" sz="1600" dirty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. </a:t>
            </a:r>
            <a:r>
              <a:rPr lang="en-US" sz="1600" dirty="0" err="1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Sürecimiz</a:t>
            </a:r>
            <a:r>
              <a:rPr lang="en-US" sz="1600" dirty="0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aşağıdaki</a:t>
            </a:r>
            <a:r>
              <a:rPr lang="en-US" sz="1600" dirty="0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adımlardan</a:t>
            </a:r>
            <a:r>
              <a:rPr lang="en-US" sz="1600" dirty="0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oluşmaktadır</a:t>
            </a:r>
            <a:r>
              <a:rPr lang="en-US" sz="1600" dirty="0" smtClean="0">
                <a:solidFill>
                  <a:prstClr val="white"/>
                </a:solidFill>
                <a:latin typeface="Calibri"/>
                <a:ea typeface="Tahoma" pitchFamily="34" charset="0"/>
                <a:cs typeface="Tahoma" pitchFamily="34" charset="0"/>
              </a:rPr>
              <a:t>.</a:t>
            </a:r>
          </a:p>
          <a:p>
            <a:pPr lvl="0">
              <a:buClr>
                <a:srgbClr val="FF9B0F"/>
              </a:buClr>
              <a:defRPr/>
            </a:pPr>
            <a:endParaRPr lang="en-US" sz="1600" dirty="0" smtClean="0">
              <a:solidFill>
                <a:prstClr val="white"/>
              </a:solidFill>
              <a:latin typeface="Calibri"/>
              <a:ea typeface="Tahoma" pitchFamily="34" charset="0"/>
              <a:cs typeface="Tahoma" pitchFamily="34" charset="0"/>
            </a:endParaRPr>
          </a:p>
          <a:p>
            <a:pPr marL="342900" indent="-342900">
              <a:buClr>
                <a:srgbClr val="FF9B0F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Mimari</a:t>
            </a:r>
            <a:r>
              <a:rPr lang="en-US" sz="1400" dirty="0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seçimler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hakkında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verilen</a:t>
            </a:r>
            <a:r>
              <a:rPr lang="en-US" sz="1400" dirty="0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kararlarla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ilgili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yorumların</a:t>
            </a:r>
            <a:r>
              <a:rPr lang="en-US" sz="1400" dirty="0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ilgili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alanlara</a:t>
            </a:r>
            <a:r>
              <a:rPr lang="en-US" sz="1400" dirty="0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özet</a:t>
            </a:r>
            <a:r>
              <a:rPr lang="en-US" sz="1400" dirty="0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şeklinde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inline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olarak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yazılması</a:t>
            </a:r>
            <a:endParaRPr lang="en-US" sz="1400" dirty="0">
              <a:solidFill>
                <a:prstClr val="white"/>
              </a:solidFill>
              <a:ea typeface="Tahoma" pitchFamily="34" charset="0"/>
              <a:cs typeface="Tahoma" pitchFamily="34" charset="0"/>
            </a:endParaRPr>
          </a:p>
          <a:p>
            <a:pPr marL="342900" lvl="0" indent="-342900">
              <a:buClr>
                <a:srgbClr val="FF9B0F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Test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senaryosununun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hazırlanması</a:t>
            </a:r>
            <a:endParaRPr lang="tr-TR" sz="1400" dirty="0">
              <a:solidFill>
                <a:prstClr val="white"/>
              </a:solidFill>
              <a:ea typeface="Tahoma" pitchFamily="34" charset="0"/>
              <a:cs typeface="Tahoma" pitchFamily="34" charset="0"/>
            </a:endParaRPr>
          </a:p>
          <a:p>
            <a:pPr marL="342900" lvl="0" indent="-342900">
              <a:buClr>
                <a:srgbClr val="FF9B0F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Test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otomasyon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kodunun</a:t>
            </a:r>
            <a:r>
              <a:rPr lang="en-US" sz="14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hazırlanması</a:t>
            </a:r>
            <a:endParaRPr lang="en-US" sz="1400" dirty="0">
              <a:solidFill>
                <a:prstClr val="white"/>
              </a:solidFill>
              <a:latin typeface="Calibri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9B0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Hazırlanan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proje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dosyaların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bize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Tahoma" pitchFamily="34" charset="0"/>
                <a:cs typeface="Tahoma" pitchFamily="34" charset="0"/>
              </a:rPr>
              <a:t>iletilmesi</a:t>
            </a:r>
            <a:endParaRPr kumimoji="0" lang="tr-TR" sz="1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9B0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5177" y="330694"/>
            <a:ext cx="3896783" cy="5128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600" b="1" dirty="0">
                <a:solidFill>
                  <a:schemeClr val="bg1"/>
                </a:solidFill>
                <a:latin typeface="+mn-lt"/>
              </a:rPr>
              <a:t>Software Test Automation Engineer Case 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Study</a:t>
            </a:r>
            <a:endParaRPr lang="tr-TR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15" y="1752536"/>
            <a:ext cx="3231586" cy="16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0" y="339502"/>
            <a:ext cx="9144000" cy="48039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57592" y="430178"/>
            <a:ext cx="897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</a:t>
            </a:r>
            <a:r>
              <a:rPr lang="en-US" sz="1600" b="1" dirty="0" err="1"/>
              <a:t>Edilecek</a:t>
            </a:r>
            <a:r>
              <a:rPr lang="en-US" sz="1600" b="1" dirty="0"/>
              <a:t> Web </a:t>
            </a:r>
            <a:r>
              <a:rPr lang="en-US" sz="1600" b="1" dirty="0" err="1"/>
              <a:t>Sayfası</a:t>
            </a:r>
            <a:endParaRPr lang="tr-TR" sz="1600" b="1" dirty="0"/>
          </a:p>
        </p:txBody>
      </p:sp>
      <p:pic>
        <p:nvPicPr>
          <p:cNvPr id="6" name="Resim 7">
            <a:extLst>
              <a:ext uri="{FF2B5EF4-FFF2-40B4-BE49-F238E27FC236}">
                <a16:creationId xmlns:a16="http://schemas.microsoft.com/office/drawing/2014/main" id="{1FCBC1F8-D18F-4FF4-ABA0-040F2C13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73" y="4521573"/>
            <a:ext cx="1119323" cy="56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B59BC-16B2-4B54-8487-B07E73231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893082"/>
            <a:ext cx="3368768" cy="3437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Metin kutusu 2">
            <a:extLst>
              <a:ext uri="{FF2B5EF4-FFF2-40B4-BE49-F238E27FC236}">
                <a16:creationId xmlns:a16="http://schemas.microsoft.com/office/drawing/2014/main" id="{9FB81621-4DDE-4F56-94DE-85D32027BA62}"/>
              </a:ext>
            </a:extLst>
          </p:cNvPr>
          <p:cNvSpPr txBox="1"/>
          <p:nvPr/>
        </p:nvSpPr>
        <p:spPr>
          <a:xfrm>
            <a:off x="3995936" y="1275606"/>
            <a:ext cx="4896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Kariyer.net </a:t>
            </a:r>
            <a:r>
              <a:rPr lang="en-US" sz="1400" dirty="0" err="1"/>
              <a:t>iş</a:t>
            </a:r>
            <a:r>
              <a:rPr lang="en-US" sz="1400" dirty="0"/>
              <a:t> </a:t>
            </a:r>
            <a:r>
              <a:rPr lang="en-US" sz="1400" dirty="0" err="1"/>
              <a:t>ilanları</a:t>
            </a:r>
            <a:r>
              <a:rPr lang="en-US" sz="1400" dirty="0"/>
              <a:t> web </a:t>
            </a:r>
            <a:r>
              <a:rPr lang="en-US" sz="1400" dirty="0" err="1"/>
              <a:t>sitesinde</a:t>
            </a:r>
            <a:r>
              <a:rPr lang="en-US" sz="1400" dirty="0"/>
              <a:t> </a:t>
            </a:r>
            <a:r>
              <a:rPr lang="en-US" sz="1400" dirty="0" err="1"/>
              <a:t>iş</a:t>
            </a:r>
            <a:r>
              <a:rPr lang="en-US" sz="1400" dirty="0"/>
              <a:t> </a:t>
            </a:r>
            <a:r>
              <a:rPr lang="en-US" sz="1400" dirty="0" err="1"/>
              <a:t>ilanlarına</a:t>
            </a:r>
            <a:r>
              <a:rPr lang="en-US" sz="1400" dirty="0"/>
              <a:t> </a:t>
            </a:r>
            <a:r>
              <a:rPr lang="en-US" sz="1400" dirty="0" err="1"/>
              <a:t>başvuru</a:t>
            </a:r>
            <a:r>
              <a:rPr lang="en-US" sz="1400" dirty="0"/>
              <a:t> </a:t>
            </a:r>
            <a:r>
              <a:rPr lang="en-US" sz="1400" dirty="0" err="1"/>
              <a:t>yapabilmek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üyelik</a:t>
            </a:r>
            <a:r>
              <a:rPr lang="en-US" sz="1400" dirty="0"/>
              <a:t> </a:t>
            </a:r>
            <a:r>
              <a:rPr lang="en-US" sz="1400" dirty="0" err="1"/>
              <a:t>oluşturulması</a:t>
            </a:r>
            <a:r>
              <a:rPr lang="en-US" sz="1400" dirty="0"/>
              <a:t> </a:t>
            </a:r>
            <a:r>
              <a:rPr lang="en-US" sz="1400" dirty="0" err="1"/>
              <a:t>zorunludur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Üyelik</a:t>
            </a:r>
            <a:r>
              <a:rPr lang="en-US" sz="1400" dirty="0"/>
              <a:t> </a:t>
            </a:r>
            <a:r>
              <a:rPr lang="en-US" sz="1400" dirty="0" err="1"/>
              <a:t>oluşturmak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https://www.kariyer.net/aday/uyeol</a:t>
            </a:r>
            <a:r>
              <a:rPr lang="en-US" sz="1400" dirty="0"/>
              <a:t> </a:t>
            </a:r>
            <a:r>
              <a:rPr lang="en-US" sz="1400" dirty="0" err="1"/>
              <a:t>adresindeki</a:t>
            </a:r>
            <a:r>
              <a:rPr lang="en-US" sz="1400" dirty="0"/>
              <a:t> form </a:t>
            </a:r>
            <a:r>
              <a:rPr lang="en-US" sz="1400" dirty="0" err="1"/>
              <a:t>kullanılmaktadır</a:t>
            </a:r>
            <a:r>
              <a:rPr lang="en-US" sz="1400" dirty="0"/>
              <a:t>.</a:t>
            </a:r>
          </a:p>
        </p:txBody>
      </p:sp>
      <p:sp>
        <p:nvSpPr>
          <p:cNvPr id="9" name="Metin kutusu 2">
            <a:extLst>
              <a:ext uri="{FF2B5EF4-FFF2-40B4-BE49-F238E27FC236}">
                <a16:creationId xmlns:a16="http://schemas.microsoft.com/office/drawing/2014/main" id="{21081556-DD0F-4364-952D-4B6A163E8BD0}"/>
              </a:ext>
            </a:extLst>
          </p:cNvPr>
          <p:cNvSpPr txBox="1"/>
          <p:nvPr/>
        </p:nvSpPr>
        <p:spPr>
          <a:xfrm>
            <a:off x="4012456" y="842682"/>
            <a:ext cx="4808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Kariyer.net </a:t>
            </a:r>
            <a:r>
              <a:rPr lang="en-US" sz="1400" b="1" dirty="0" err="1"/>
              <a:t>Yeni</a:t>
            </a:r>
            <a:r>
              <a:rPr lang="en-US" sz="1400" b="1" dirty="0"/>
              <a:t> </a:t>
            </a:r>
            <a:r>
              <a:rPr lang="en-US" sz="1400" b="1" dirty="0" err="1"/>
              <a:t>Üyelik</a:t>
            </a:r>
            <a:r>
              <a:rPr lang="en-US" sz="1400" b="1" dirty="0"/>
              <a:t> </a:t>
            </a:r>
            <a:r>
              <a:rPr lang="en-US" sz="1400" b="1" dirty="0" err="1"/>
              <a:t>Oluştur</a:t>
            </a:r>
            <a:r>
              <a:rPr lang="en-US" sz="1400" b="1" dirty="0"/>
              <a:t> Web </a:t>
            </a:r>
            <a:r>
              <a:rPr lang="en-US" sz="1400" b="1" dirty="0" err="1"/>
              <a:t>Sayfası</a:t>
            </a:r>
            <a:endParaRPr lang="tr-TR" sz="1400" b="1" dirty="0"/>
          </a:p>
        </p:txBody>
      </p:sp>
    </p:spTree>
    <p:extLst>
      <p:ext uri="{BB962C8B-B14F-4D97-AF65-F5344CB8AC3E}">
        <p14:creationId xmlns:p14="http://schemas.microsoft.com/office/powerpoint/2010/main" val="24356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0" y="339502"/>
            <a:ext cx="9144000" cy="48039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7">
            <a:extLst>
              <a:ext uri="{FF2B5EF4-FFF2-40B4-BE49-F238E27FC236}">
                <a16:creationId xmlns:a16="http://schemas.microsoft.com/office/drawing/2014/main" id="{1FCBC1F8-D18F-4FF4-ABA0-040F2C13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73" y="4521573"/>
            <a:ext cx="1119323" cy="564850"/>
          </a:xfrm>
          <a:prstGeom prst="rect">
            <a:avLst/>
          </a:prstGeom>
        </p:spPr>
      </p:pic>
      <p:sp>
        <p:nvSpPr>
          <p:cNvPr id="7" name="Metin kutusu 2">
            <a:extLst>
              <a:ext uri="{FF2B5EF4-FFF2-40B4-BE49-F238E27FC236}">
                <a16:creationId xmlns:a16="http://schemas.microsoft.com/office/drawing/2014/main" id="{25B6A014-FDAB-4A11-A635-BCB398E6A8F4}"/>
              </a:ext>
            </a:extLst>
          </p:cNvPr>
          <p:cNvSpPr txBox="1"/>
          <p:nvPr/>
        </p:nvSpPr>
        <p:spPr>
          <a:xfrm>
            <a:off x="57592" y="430178"/>
            <a:ext cx="897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Fonksiyonel</a:t>
            </a:r>
            <a:r>
              <a:rPr lang="en-US" sz="1600" b="1" dirty="0"/>
              <a:t> Test </a:t>
            </a:r>
            <a:r>
              <a:rPr lang="en-US" sz="1600" b="1" dirty="0" err="1"/>
              <a:t>Senaryosu</a:t>
            </a:r>
            <a:r>
              <a:rPr lang="en-US" sz="1600" b="1" dirty="0"/>
              <a:t> </a:t>
            </a:r>
            <a:r>
              <a:rPr lang="en-US" sz="1600" b="1" dirty="0" err="1"/>
              <a:t>Çalışması</a:t>
            </a:r>
            <a:endParaRPr lang="tr-TR" sz="1600" b="1" dirty="0"/>
          </a:p>
        </p:txBody>
      </p:sp>
      <p:sp>
        <p:nvSpPr>
          <p:cNvPr id="9" name="Metin kutusu 2">
            <a:extLst>
              <a:ext uri="{FF2B5EF4-FFF2-40B4-BE49-F238E27FC236}">
                <a16:creationId xmlns:a16="http://schemas.microsoft.com/office/drawing/2014/main" id="{5F133C2B-79A2-4A0B-945F-F29B978C3A95}"/>
              </a:ext>
            </a:extLst>
          </p:cNvPr>
          <p:cNvSpPr txBox="1"/>
          <p:nvPr/>
        </p:nvSpPr>
        <p:spPr>
          <a:xfrm>
            <a:off x="57592" y="859093"/>
            <a:ext cx="6818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Ekte</a:t>
            </a:r>
            <a:r>
              <a:rPr lang="en-US" sz="1400" dirty="0" smtClean="0"/>
              <a:t> </a:t>
            </a:r>
            <a:r>
              <a:rPr lang="en-US" sz="1400" dirty="0" err="1" smtClean="0"/>
              <a:t>gönderilen</a:t>
            </a:r>
            <a:r>
              <a:rPr lang="en-US" sz="1400" dirty="0" smtClean="0"/>
              <a:t> Excel </a:t>
            </a:r>
            <a:r>
              <a:rPr lang="en-US" sz="1400" dirty="0" err="1" smtClean="0"/>
              <a:t>dosyasına</a:t>
            </a:r>
            <a:r>
              <a:rPr lang="en-US" sz="1400" dirty="0" smtClean="0"/>
              <a:t> test </a:t>
            </a:r>
            <a:r>
              <a:rPr lang="en-US" sz="1400" dirty="0" err="1" smtClean="0"/>
              <a:t>case’lerin</a:t>
            </a:r>
            <a:r>
              <a:rPr lang="en-US" sz="1400" dirty="0" smtClean="0"/>
              <a:t> </a:t>
            </a:r>
            <a:r>
              <a:rPr lang="en-US" sz="1400" dirty="0" err="1" smtClean="0"/>
              <a:t>oluşturulması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Excel </a:t>
            </a:r>
            <a:r>
              <a:rPr lang="en-US" sz="1400" dirty="0" err="1"/>
              <a:t>içerisinde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adet</a:t>
            </a:r>
            <a:r>
              <a:rPr lang="en-US" sz="1400" dirty="0"/>
              <a:t> </a:t>
            </a:r>
            <a:r>
              <a:rPr lang="en-US" sz="1400" dirty="0" err="1"/>
              <a:t>örnek</a:t>
            </a:r>
            <a:r>
              <a:rPr lang="en-US" sz="1400" dirty="0"/>
              <a:t> test case </a:t>
            </a:r>
            <a:r>
              <a:rPr lang="en-US" sz="1400" dirty="0" err="1"/>
              <a:t>yazımı</a:t>
            </a:r>
            <a:r>
              <a:rPr lang="en-US" sz="1400" dirty="0"/>
              <a:t> </a:t>
            </a:r>
            <a:r>
              <a:rPr lang="en-US" sz="1400" dirty="0" err="1"/>
              <a:t>bulunmaktadır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Normal </a:t>
            </a:r>
            <a:r>
              <a:rPr lang="en-US" sz="1400" dirty="0" err="1"/>
              <a:t>şartlar</a:t>
            </a:r>
            <a:r>
              <a:rPr lang="en-US" sz="1400" dirty="0"/>
              <a:t> </a:t>
            </a:r>
            <a:r>
              <a:rPr lang="en-US" sz="1400" dirty="0" err="1"/>
              <a:t>altında</a:t>
            </a:r>
            <a:r>
              <a:rPr lang="en-US" sz="1400" dirty="0"/>
              <a:t> </a:t>
            </a:r>
            <a:r>
              <a:rPr lang="en-US" sz="1400" dirty="0" err="1"/>
              <a:t>kontrol</a:t>
            </a:r>
            <a:r>
              <a:rPr lang="en-US" sz="1400" dirty="0"/>
              <a:t> </a:t>
            </a:r>
            <a:r>
              <a:rPr lang="en-US" sz="1400" dirty="0" err="1"/>
              <a:t>etmeniz</a:t>
            </a:r>
            <a:r>
              <a:rPr lang="en-US" sz="1400" dirty="0"/>
              <a:t> </a:t>
            </a:r>
            <a:r>
              <a:rPr lang="en-US" sz="1400" dirty="0" err="1"/>
              <a:t>gereken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case’leri</a:t>
            </a:r>
            <a:r>
              <a:rPr lang="en-US" sz="1400" dirty="0"/>
              <a:t> </a:t>
            </a:r>
            <a:r>
              <a:rPr lang="en-US" sz="1400" dirty="0" err="1"/>
              <a:t>yazdıktan</a:t>
            </a:r>
            <a:r>
              <a:rPr lang="en-US" sz="1400" dirty="0"/>
              <a:t> </a:t>
            </a:r>
            <a:r>
              <a:rPr lang="en-US" sz="1400" dirty="0" err="1"/>
              <a:t>sonra</a:t>
            </a:r>
            <a:r>
              <a:rPr lang="en-US" sz="1400" dirty="0"/>
              <a:t>,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işi</a:t>
            </a:r>
            <a:r>
              <a:rPr lang="en-US" sz="1400" dirty="0"/>
              <a:t> test </a:t>
            </a:r>
            <a:r>
              <a:rPr lang="en-US" sz="1400" dirty="0" err="1"/>
              <a:t>etmek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kısa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süreniz</a:t>
            </a:r>
            <a:r>
              <a:rPr lang="en-US" sz="1400" dirty="0"/>
              <a:t> </a:t>
            </a:r>
            <a:r>
              <a:rPr lang="en-US" sz="1400" dirty="0" err="1"/>
              <a:t>olacak</a:t>
            </a:r>
            <a:r>
              <a:rPr lang="en-US" sz="1400" dirty="0"/>
              <a:t>. Bu </a:t>
            </a:r>
            <a:r>
              <a:rPr lang="en-US" sz="1400" dirty="0" err="1"/>
              <a:t>testi</a:t>
            </a:r>
            <a:r>
              <a:rPr lang="en-US" sz="1400" dirty="0"/>
              <a:t> </a:t>
            </a:r>
            <a:r>
              <a:rPr lang="en-US" sz="1400" dirty="0" err="1"/>
              <a:t>sizin</a:t>
            </a:r>
            <a:r>
              <a:rPr lang="en-US" sz="1400" dirty="0"/>
              <a:t> </a:t>
            </a:r>
            <a:r>
              <a:rPr lang="en-US" sz="1400" dirty="0" err="1"/>
              <a:t>yapmanız</a:t>
            </a:r>
            <a:r>
              <a:rPr lang="en-US" sz="1400" dirty="0"/>
              <a:t> </a:t>
            </a:r>
            <a:r>
              <a:rPr lang="en-US" sz="1400" dirty="0" err="1"/>
              <a:t>isteniyor</a:t>
            </a:r>
            <a:r>
              <a:rPr lang="en-US" sz="1400" dirty="0"/>
              <a:t>. </a:t>
            </a:r>
            <a:r>
              <a:rPr lang="en-US" sz="1400" dirty="0" err="1"/>
              <a:t>Hangi</a:t>
            </a:r>
            <a:r>
              <a:rPr lang="en-US" sz="1400" dirty="0"/>
              <a:t> </a:t>
            </a:r>
            <a:r>
              <a:rPr lang="en-US" sz="1400" dirty="0" err="1"/>
              <a:t>case’leri</a:t>
            </a:r>
            <a:r>
              <a:rPr lang="en-US" sz="1400" dirty="0"/>
              <a:t> </a:t>
            </a:r>
            <a:r>
              <a:rPr lang="en-US" sz="1400" dirty="0" err="1"/>
              <a:t>kesinlikle</a:t>
            </a:r>
            <a:r>
              <a:rPr lang="en-US" sz="1400" dirty="0"/>
              <a:t> test </a:t>
            </a:r>
            <a:r>
              <a:rPr lang="en-US" sz="1400" dirty="0" err="1"/>
              <a:t>etmelisiniz</a:t>
            </a:r>
            <a:r>
              <a:rPr lang="en-US" sz="1400" dirty="0"/>
              <a:t>? Excel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kritik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işaretleyiniz</a:t>
            </a:r>
            <a:r>
              <a:rPr lang="en-US" sz="1400" dirty="0" smtClean="0"/>
              <a:t>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2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0" y="339502"/>
            <a:ext cx="9144000" cy="48039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7">
            <a:extLst>
              <a:ext uri="{FF2B5EF4-FFF2-40B4-BE49-F238E27FC236}">
                <a16:creationId xmlns:a16="http://schemas.microsoft.com/office/drawing/2014/main" id="{1FCBC1F8-D18F-4FF4-ABA0-040F2C13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73" y="4521573"/>
            <a:ext cx="1119323" cy="564850"/>
          </a:xfrm>
          <a:prstGeom prst="rect">
            <a:avLst/>
          </a:prstGeom>
        </p:spPr>
      </p:pic>
      <p:sp>
        <p:nvSpPr>
          <p:cNvPr id="7" name="Metin kutusu 2">
            <a:extLst>
              <a:ext uri="{FF2B5EF4-FFF2-40B4-BE49-F238E27FC236}">
                <a16:creationId xmlns:a16="http://schemas.microsoft.com/office/drawing/2014/main" id="{25B6A014-FDAB-4A11-A635-BCB398E6A8F4}"/>
              </a:ext>
            </a:extLst>
          </p:cNvPr>
          <p:cNvSpPr txBox="1"/>
          <p:nvPr/>
        </p:nvSpPr>
        <p:spPr>
          <a:xfrm>
            <a:off x="57592" y="430178"/>
            <a:ext cx="897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</a:t>
            </a:r>
            <a:r>
              <a:rPr lang="en-US" sz="1600" b="1" dirty="0" err="1"/>
              <a:t>Otomasyon</a:t>
            </a:r>
            <a:r>
              <a:rPr lang="en-US" sz="1600" b="1" dirty="0"/>
              <a:t> </a:t>
            </a:r>
            <a:r>
              <a:rPr lang="en-US" sz="1600" b="1" dirty="0" err="1"/>
              <a:t>Çalışması</a:t>
            </a:r>
            <a:endParaRPr lang="tr-TR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436E5-C11E-494F-8256-DC10DCD655AF}"/>
              </a:ext>
            </a:extLst>
          </p:cNvPr>
          <p:cNvSpPr/>
          <p:nvPr/>
        </p:nvSpPr>
        <p:spPr>
          <a:xfrm>
            <a:off x="5004048" y="859408"/>
            <a:ext cx="3888432" cy="3853914"/>
          </a:xfrm>
          <a:prstGeom prst="rect">
            <a:avLst/>
          </a:prstGeom>
          <a:solidFill>
            <a:srgbClr val="8316B5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5076056" y="859408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Zorunlu</a:t>
            </a:r>
            <a:r>
              <a:rPr lang="en-US" sz="1400" b="1" dirty="0"/>
              <a:t> </a:t>
            </a:r>
            <a:r>
              <a:rPr lang="en-US" sz="1400" b="1" dirty="0" err="1"/>
              <a:t>Alanlar</a:t>
            </a:r>
            <a:r>
              <a:rPr lang="en-US" sz="1400" b="1" dirty="0"/>
              <a:t>, </a:t>
            </a:r>
            <a:r>
              <a:rPr lang="en-US" sz="1400" b="1" dirty="0" err="1"/>
              <a:t>Kurallar</a:t>
            </a:r>
            <a:endParaRPr lang="en-US" sz="1400" b="1" dirty="0"/>
          </a:p>
        </p:txBody>
      </p:sp>
      <p:sp>
        <p:nvSpPr>
          <p:cNvPr id="8" name="Metin kutusu 2">
            <a:extLst>
              <a:ext uri="{FF2B5EF4-FFF2-40B4-BE49-F238E27FC236}">
                <a16:creationId xmlns:a16="http://schemas.microsoft.com/office/drawing/2014/main" id="{F0292373-1448-4D28-BDD9-2150D2B85015}"/>
              </a:ext>
            </a:extLst>
          </p:cNvPr>
          <p:cNvSpPr txBox="1"/>
          <p:nvPr/>
        </p:nvSpPr>
        <p:spPr>
          <a:xfrm>
            <a:off x="5076056" y="1257861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Teknoloji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seçiminizde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herhangi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bir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sınırlamamız</a:t>
            </a:r>
            <a:r>
              <a:rPr lang="en-US" sz="1400" dirty="0">
                <a:solidFill>
                  <a:schemeClr val="bg1"/>
                </a:solidFill>
              </a:rPr>
              <a:t> yok. Temiz, </a:t>
            </a:r>
            <a:r>
              <a:rPr lang="en-US" sz="1400" dirty="0" err="1">
                <a:solidFill>
                  <a:schemeClr val="bg1"/>
                </a:solidFill>
              </a:rPr>
              <a:t>yeniden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kullanılabilir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yazmaya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odaklanın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Tercih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ettiğiniz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dil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framework’lerdeki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best </a:t>
            </a:r>
            <a:r>
              <a:rPr lang="en-US" sz="1400" dirty="0" err="1" smtClean="0">
                <a:solidFill>
                  <a:schemeClr val="bg1"/>
                </a:solidFill>
              </a:rPr>
              <a:t>practices’lere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odaklanın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Captcha </a:t>
            </a:r>
            <a:r>
              <a:rPr lang="en-US" sz="1400" dirty="0" err="1">
                <a:solidFill>
                  <a:schemeClr val="bg1"/>
                </a:solidFill>
              </a:rPr>
              <a:t>görmezden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gelinmeli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Facebook </a:t>
            </a:r>
            <a:r>
              <a:rPr lang="en-US" sz="1400" dirty="0" err="1">
                <a:solidFill>
                  <a:schemeClr val="bg1"/>
                </a:solidFill>
              </a:rPr>
              <a:t>ile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üyelik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senaryosu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otomasyon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case’lerinde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kapsam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dışıdır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Metin kutusu 2">
            <a:extLst>
              <a:ext uri="{FF2B5EF4-FFF2-40B4-BE49-F238E27FC236}">
                <a16:creationId xmlns:a16="http://schemas.microsoft.com/office/drawing/2014/main" id="{5F133C2B-79A2-4A0B-945F-F29B978C3A95}"/>
              </a:ext>
            </a:extLst>
          </p:cNvPr>
          <p:cNvSpPr txBox="1"/>
          <p:nvPr/>
        </p:nvSpPr>
        <p:spPr>
          <a:xfrm>
            <a:off x="57592" y="859093"/>
            <a:ext cx="458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Yanda</a:t>
            </a:r>
            <a:r>
              <a:rPr lang="en-US" sz="1400" dirty="0" smtClean="0"/>
              <a:t> </a:t>
            </a:r>
            <a:r>
              <a:rPr lang="en-US" sz="1400" dirty="0" err="1"/>
              <a:t>belirtilen</a:t>
            </a:r>
            <a:r>
              <a:rPr lang="en-US" sz="1400" dirty="0"/>
              <a:t> </a:t>
            </a:r>
            <a:r>
              <a:rPr lang="en-US" sz="1400" dirty="0" err="1"/>
              <a:t>kurallara</a:t>
            </a:r>
            <a:r>
              <a:rPr lang="en-US" sz="1400" dirty="0"/>
              <a:t> </a:t>
            </a:r>
            <a:r>
              <a:rPr lang="en-US" sz="1400" dirty="0" err="1"/>
              <a:t>dikkat</a:t>
            </a:r>
            <a:r>
              <a:rPr lang="en-US" sz="1400" dirty="0"/>
              <a:t> </a:t>
            </a:r>
            <a:r>
              <a:rPr lang="en-US" sz="1400" dirty="0" err="1"/>
              <a:t>ederek</a:t>
            </a:r>
            <a:r>
              <a:rPr lang="en-US" sz="1400" dirty="0"/>
              <a:t> </a:t>
            </a:r>
            <a:r>
              <a:rPr lang="en-US" sz="1400" dirty="0" err="1" smtClean="0"/>
              <a:t>hazırlamış</a:t>
            </a:r>
            <a:r>
              <a:rPr lang="en-US" sz="1400" dirty="0" smtClean="0"/>
              <a:t> </a:t>
            </a:r>
            <a:r>
              <a:rPr lang="en-US" sz="1400" dirty="0" err="1" smtClean="0"/>
              <a:t>olduğunuz</a:t>
            </a:r>
            <a:r>
              <a:rPr lang="en-US" sz="1400" dirty="0" smtClean="0"/>
              <a:t> </a:t>
            </a:r>
            <a:r>
              <a:rPr lang="en-US" sz="1400" dirty="0"/>
              <a:t>test </a:t>
            </a:r>
            <a:r>
              <a:rPr lang="en-US" sz="1400" dirty="0" err="1" smtClean="0"/>
              <a:t>caselerini</a:t>
            </a:r>
            <a:r>
              <a:rPr lang="en-US" sz="1400" dirty="0" smtClean="0"/>
              <a:t> </a:t>
            </a:r>
            <a:r>
              <a:rPr lang="en-US" sz="1400" dirty="0" err="1" smtClean="0"/>
              <a:t>kapsayan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</a:t>
            </a:r>
            <a:r>
              <a:rPr lang="en-US" sz="1400" dirty="0" err="1" smtClean="0"/>
              <a:t>sayfada</a:t>
            </a:r>
            <a:r>
              <a:rPr lang="en-US" sz="1400" dirty="0" smtClean="0"/>
              <a:t> </a:t>
            </a:r>
            <a:r>
              <a:rPr lang="en-US" sz="1400" dirty="0" err="1" smtClean="0"/>
              <a:t>yer</a:t>
            </a:r>
            <a:r>
              <a:rPr lang="en-US" sz="1400" dirty="0" smtClean="0"/>
              <a:t> </a:t>
            </a:r>
            <a:r>
              <a:rPr lang="en-US" sz="1400" dirty="0" err="1" smtClean="0"/>
              <a:t>alan</a:t>
            </a:r>
            <a:r>
              <a:rPr lang="en-US" sz="1400" dirty="0" smtClean="0"/>
              <a:t> Google Analytics – </a:t>
            </a:r>
            <a:r>
              <a:rPr lang="en-US" sz="1400" dirty="0" err="1" smtClean="0"/>
              <a:t>Pageview</a:t>
            </a:r>
            <a:r>
              <a:rPr lang="en-US" sz="1400" dirty="0" smtClean="0"/>
              <a:t> </a:t>
            </a:r>
            <a:r>
              <a:rPr lang="en-US" sz="1400" dirty="0" err="1" smtClean="0"/>
              <a:t>event’inin</a:t>
            </a:r>
            <a:r>
              <a:rPr lang="en-US" sz="1400" dirty="0" smtClean="0"/>
              <a:t> </a:t>
            </a:r>
            <a:r>
              <a:rPr lang="en-US" sz="1400" dirty="0" err="1" smtClean="0"/>
              <a:t>doğru</a:t>
            </a:r>
            <a:r>
              <a:rPr lang="en-US" sz="1400" dirty="0" smtClean="0"/>
              <a:t> </a:t>
            </a:r>
            <a:r>
              <a:rPr lang="en-US" sz="1400" dirty="0" err="1" smtClean="0"/>
              <a:t>atılıp</a:t>
            </a:r>
            <a:r>
              <a:rPr lang="en-US" sz="1400" dirty="0" smtClean="0"/>
              <a:t> </a:t>
            </a:r>
            <a:r>
              <a:rPr lang="en-US" sz="1400" dirty="0" err="1" smtClean="0"/>
              <a:t>atılmadığını</a:t>
            </a:r>
            <a:r>
              <a:rPr lang="en-US" sz="1400" dirty="0" smtClean="0"/>
              <a:t> </a:t>
            </a:r>
            <a:r>
              <a:rPr lang="en-US" sz="1400" dirty="0" err="1" smtClean="0"/>
              <a:t>kontrol</a:t>
            </a:r>
            <a:r>
              <a:rPr lang="en-US" sz="1400" dirty="0" smtClean="0"/>
              <a:t> </a:t>
            </a:r>
            <a:r>
              <a:rPr lang="en-US" sz="1400" dirty="0" err="1" smtClean="0"/>
              <a:t>eden</a:t>
            </a:r>
            <a:r>
              <a:rPr lang="en-US" sz="1400" dirty="0"/>
              <a:t> </a:t>
            </a:r>
            <a:r>
              <a:rPr lang="en-US" sz="1400" dirty="0" smtClean="0"/>
              <a:t>test </a:t>
            </a:r>
            <a:r>
              <a:rPr lang="en-US" sz="1400" dirty="0" err="1"/>
              <a:t>senaryolarının</a:t>
            </a:r>
            <a:r>
              <a:rPr lang="en-US" sz="1400" dirty="0"/>
              <a:t> </a:t>
            </a:r>
            <a:r>
              <a:rPr lang="en-US" sz="1400" dirty="0" err="1"/>
              <a:t>otomasyon</a:t>
            </a:r>
            <a:r>
              <a:rPr lang="en-US" sz="1400" dirty="0"/>
              <a:t> </a:t>
            </a:r>
            <a:r>
              <a:rPr lang="en-US" sz="1400" dirty="0" err="1" smtClean="0"/>
              <a:t>yazılımının</a:t>
            </a:r>
            <a:r>
              <a:rPr lang="en-US" sz="1400" dirty="0" smtClean="0"/>
              <a:t> </a:t>
            </a:r>
            <a:r>
              <a:rPr lang="en-US" sz="1400" dirty="0" err="1" smtClean="0"/>
              <a:t>geliştirilmesi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7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06" y="1752536"/>
            <a:ext cx="3231586" cy="16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num Başlık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riyernet-sunum-sablon.pptx" id="{D5178BC1-0610-4A99-B757-FA5478972268}" vid="{4C80A555-F978-4AF8-BCAA-6E57A065D87D}"/>
    </a:ext>
  </a:extLst>
</a:theme>
</file>

<file path=ppt/theme/theme2.xml><?xml version="1.0" encoding="utf-8"?>
<a:theme xmlns:a="http://schemas.openxmlformats.org/drawingml/2006/main" name="İç Sayfa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riyernet-sunum-sablon.pptx" id="{D5178BC1-0610-4A99-B757-FA5478972268}" vid="{D885135F-74B8-46A8-AE26-8560250B67EA}"/>
    </a:ext>
  </a:extLst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427</TotalTime>
  <Words>224</Words>
  <Application>Microsoft Office PowerPoint</Application>
  <PresentationFormat>On-screen Show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Sunum Başlık</vt:lpstr>
      <vt:lpstr>İç Sayfa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Hekimci</dc:creator>
  <cp:lastModifiedBy>Saliha Günay</cp:lastModifiedBy>
  <cp:revision>22</cp:revision>
  <dcterms:created xsi:type="dcterms:W3CDTF">2019-11-07T10:30:05Z</dcterms:created>
  <dcterms:modified xsi:type="dcterms:W3CDTF">2020-02-21T11:51:20Z</dcterms:modified>
</cp:coreProperties>
</file>