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f2c49a15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f2c49a15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f2c49a15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f2c49a15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f2c49a15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f2c49a15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f2c49a15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f2c49a15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f2c49a15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f2c49a15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f2c49a1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f2c49a1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f2c49a155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f2c49a155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f2c49a15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f2c49a15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Heart disease ML</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Cy, Sara, Gorkem, Mohamed, Jacqueline</a:t>
            </a:r>
            <a:endParaRPr b="1" sz="2400"/>
          </a:p>
        </p:txBody>
      </p:sp>
      <p:sp>
        <p:nvSpPr>
          <p:cNvPr id="74" name="Google Shape;74;p13"/>
          <p:cNvSpPr txBox="1"/>
          <p:nvPr/>
        </p:nvSpPr>
        <p:spPr>
          <a:xfrm>
            <a:off x="112050" y="4728875"/>
            <a:ext cx="29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Demo</a:t>
            </a:r>
            <a:endParaRPr sz="2400"/>
          </a:p>
        </p:txBody>
      </p:sp>
      <p:sp>
        <p:nvSpPr>
          <p:cNvPr id="129" name="Google Shape;129;p22"/>
          <p:cNvSpPr txBox="1"/>
          <p:nvPr>
            <p:ph idx="4294967295" type="title"/>
          </p:nvPr>
        </p:nvSpPr>
        <p:spPr>
          <a:xfrm>
            <a:off x="535775" y="207600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-ML model</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800">
                <a:latin typeface="Lato"/>
                <a:ea typeface="Lato"/>
                <a:cs typeface="Lato"/>
                <a:sym typeface="Lato"/>
              </a:rPr>
              <a:t>-Flask app</a:t>
            </a:r>
            <a:endParaRPr b="0" sz="18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283100" y="742800"/>
            <a:ext cx="8622300" cy="380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Conclusion</a:t>
            </a:r>
            <a:endParaRPr>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1000"/>
              </a:spcAft>
              <a:buNone/>
            </a:pPr>
            <a:r>
              <a:t/>
            </a:r>
            <a:endParaRPr b="0" sz="2400"/>
          </a:p>
        </p:txBody>
      </p:sp>
      <p:sp>
        <p:nvSpPr>
          <p:cNvPr id="135" name="Google Shape;135;p23"/>
          <p:cNvSpPr txBox="1"/>
          <p:nvPr/>
        </p:nvSpPr>
        <p:spPr>
          <a:xfrm>
            <a:off x="112050" y="4728875"/>
            <a:ext cx="29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S</a:t>
            </a:r>
            <a:endParaRPr>
              <a:solidFill>
                <a:schemeClr val="lt1"/>
              </a:solidFill>
              <a:latin typeface="Lato"/>
              <a:ea typeface="Lato"/>
              <a:cs typeface="Lato"/>
              <a:sym typeface="Lato"/>
            </a:endParaRPr>
          </a:p>
        </p:txBody>
      </p:sp>
      <p:sp>
        <p:nvSpPr>
          <p:cNvPr id="136" name="Google Shape;136;p23"/>
          <p:cNvSpPr txBox="1"/>
          <p:nvPr/>
        </p:nvSpPr>
        <p:spPr>
          <a:xfrm>
            <a:off x="537875" y="1714500"/>
            <a:ext cx="5737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-We could have done more to make the app visually pleasing</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-The model works, but </a:t>
            </a:r>
            <a:r>
              <a:rPr lang="en">
                <a:solidFill>
                  <a:schemeClr val="lt1"/>
                </a:solidFill>
                <a:latin typeface="Lato"/>
                <a:ea typeface="Lato"/>
                <a:cs typeface="Lato"/>
                <a:sym typeface="Lato"/>
              </a:rPr>
              <a:t>could have been made more effective by removing less relevant parameters</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-The range of data could have been larger, it only consisted of people who had to go to the doctor due to medical issues, and didn’t have a large sample of healthy people</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Can We use ML to predict Heart disease?</a:t>
            </a:r>
            <a:endParaRPr sz="2400"/>
          </a:p>
        </p:txBody>
      </p:sp>
      <p:sp>
        <p:nvSpPr>
          <p:cNvPr id="80" name="Google Shape;80;p14"/>
          <p:cNvSpPr txBox="1"/>
          <p:nvPr>
            <p:ph idx="4294967295" type="title"/>
          </p:nvPr>
        </p:nvSpPr>
        <p:spPr>
          <a:xfrm>
            <a:off x="535775" y="207600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Using a dataset of heart disease patients from Kaggle, we applied tensorflow to the data to find how medical parameters such as age, sex, blood pressure, and more to predict the chances someone will have a heart disease after they input their information given the parameters. </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sp>
        <p:nvSpPr>
          <p:cNvPr id="81" name="Google Shape;81;p14"/>
          <p:cNvSpPr txBox="1"/>
          <p:nvPr/>
        </p:nvSpPr>
        <p:spPr>
          <a:xfrm>
            <a:off x="112050" y="4728875"/>
            <a:ext cx="29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J</a:t>
            </a:r>
            <a:endParaRPr>
              <a:latin typeface="Lato"/>
              <a:ea typeface="Lato"/>
              <a:cs typeface="Lato"/>
              <a:sym typeface="Lato"/>
            </a:endParaRPr>
          </a:p>
        </p:txBody>
      </p:sp>
      <p:sp>
        <p:nvSpPr>
          <p:cNvPr id="82" name="Google Shape;82;p14"/>
          <p:cNvSpPr txBox="1"/>
          <p:nvPr/>
        </p:nvSpPr>
        <p:spPr>
          <a:xfrm>
            <a:off x="6004200" y="1787325"/>
            <a:ext cx="3016200" cy="30630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2"/>
              </a:buClr>
              <a:buSzPts val="1100"/>
              <a:buFont typeface="Arial"/>
              <a:buNone/>
            </a:pPr>
            <a:r>
              <a:rPr lang="en" sz="900">
                <a:solidFill>
                  <a:schemeClr val="dk2"/>
                </a:solidFill>
                <a:highlight>
                  <a:schemeClr val="lt1"/>
                </a:highlight>
              </a:rPr>
              <a:t>Attribute Information:</a:t>
            </a:r>
            <a:endParaRPr sz="900">
              <a:solidFill>
                <a:schemeClr val="dk2"/>
              </a:solidFill>
              <a:highlight>
                <a:schemeClr val="lt1"/>
              </a:highlight>
            </a:endParaRPr>
          </a:p>
          <a:p>
            <a:pPr indent="-279400" lvl="0" marL="457200" rtl="0" algn="l">
              <a:lnSpc>
                <a:spcPct val="100000"/>
              </a:lnSpc>
              <a:spcBef>
                <a:spcPts val="1200"/>
              </a:spcBef>
              <a:spcAft>
                <a:spcPts val="0"/>
              </a:spcAft>
              <a:buClr>
                <a:schemeClr val="dk2"/>
              </a:buClr>
              <a:buSzPts val="800"/>
              <a:buChar char="●"/>
            </a:pPr>
            <a:r>
              <a:rPr lang="en" sz="800">
                <a:solidFill>
                  <a:schemeClr val="dk2"/>
                </a:solidFill>
                <a:highlight>
                  <a:schemeClr val="lt1"/>
                </a:highlight>
              </a:rPr>
              <a:t>age</a:t>
            </a:r>
            <a:endParaRPr sz="800">
              <a:solidFill>
                <a:schemeClr val="dk2"/>
              </a:solidFill>
              <a:highlight>
                <a:schemeClr val="lt1"/>
              </a:highlight>
            </a:endParaRPr>
          </a:p>
          <a:p>
            <a:pPr indent="-279400" lvl="0" marL="457200" rtl="0" algn="l">
              <a:lnSpc>
                <a:spcPct val="100000"/>
              </a:lnSpc>
              <a:spcBef>
                <a:spcPts val="0"/>
              </a:spcBef>
              <a:spcAft>
                <a:spcPts val="0"/>
              </a:spcAft>
              <a:buClr>
                <a:schemeClr val="dk2"/>
              </a:buClr>
              <a:buSzPts val="800"/>
              <a:buChar char="●"/>
            </a:pPr>
            <a:r>
              <a:rPr lang="en" sz="800">
                <a:solidFill>
                  <a:schemeClr val="dk2"/>
                </a:solidFill>
                <a:highlight>
                  <a:schemeClr val="lt1"/>
                </a:highlight>
              </a:rPr>
              <a:t>sex</a:t>
            </a:r>
            <a:endParaRPr sz="800">
              <a:solidFill>
                <a:schemeClr val="dk2"/>
              </a:solidFill>
              <a:highlight>
                <a:schemeClr val="lt1"/>
              </a:highlight>
            </a:endParaRPr>
          </a:p>
          <a:p>
            <a:pPr indent="-279400" lvl="0" marL="457200" rtl="0" algn="l">
              <a:lnSpc>
                <a:spcPct val="100000"/>
              </a:lnSpc>
              <a:spcBef>
                <a:spcPts val="0"/>
              </a:spcBef>
              <a:spcAft>
                <a:spcPts val="0"/>
              </a:spcAft>
              <a:buClr>
                <a:schemeClr val="dk2"/>
              </a:buClr>
              <a:buSzPts val="800"/>
              <a:buChar char="●"/>
            </a:pPr>
            <a:r>
              <a:rPr lang="en" sz="800">
                <a:solidFill>
                  <a:schemeClr val="dk2"/>
                </a:solidFill>
                <a:highlight>
                  <a:schemeClr val="lt1"/>
                </a:highlight>
              </a:rPr>
              <a:t>chest pain type (4 values) - cp</a:t>
            </a:r>
            <a:endParaRPr sz="800">
              <a:solidFill>
                <a:schemeClr val="dk2"/>
              </a:solidFill>
              <a:highlight>
                <a:schemeClr val="lt1"/>
              </a:highlight>
            </a:endParaRPr>
          </a:p>
          <a:p>
            <a:pPr indent="-279400" lvl="0" marL="457200" rtl="0" algn="l">
              <a:lnSpc>
                <a:spcPct val="100000"/>
              </a:lnSpc>
              <a:spcBef>
                <a:spcPts val="0"/>
              </a:spcBef>
              <a:spcAft>
                <a:spcPts val="0"/>
              </a:spcAft>
              <a:buClr>
                <a:schemeClr val="dk2"/>
              </a:buClr>
              <a:buSzPts val="800"/>
              <a:buChar char="●"/>
            </a:pPr>
            <a:r>
              <a:rPr lang="en" sz="800">
                <a:solidFill>
                  <a:schemeClr val="dk2"/>
                </a:solidFill>
                <a:highlight>
                  <a:schemeClr val="lt1"/>
                </a:highlight>
              </a:rPr>
              <a:t>resting blood pressure - trestbps</a:t>
            </a:r>
            <a:endParaRPr sz="800">
              <a:solidFill>
                <a:schemeClr val="dk2"/>
              </a:solidFill>
              <a:highlight>
                <a:schemeClr val="lt1"/>
              </a:highlight>
            </a:endParaRPr>
          </a:p>
          <a:p>
            <a:pPr indent="-279400" lvl="0" marL="457200" rtl="0" algn="l">
              <a:lnSpc>
                <a:spcPct val="100000"/>
              </a:lnSpc>
              <a:spcBef>
                <a:spcPts val="0"/>
              </a:spcBef>
              <a:spcAft>
                <a:spcPts val="0"/>
              </a:spcAft>
              <a:buClr>
                <a:schemeClr val="dk2"/>
              </a:buClr>
              <a:buSzPts val="800"/>
              <a:buChar char="●"/>
            </a:pPr>
            <a:r>
              <a:rPr lang="en" sz="800">
                <a:solidFill>
                  <a:schemeClr val="dk2"/>
                </a:solidFill>
                <a:highlight>
                  <a:schemeClr val="lt1"/>
                </a:highlight>
              </a:rPr>
              <a:t>serum cholestoral in mg/dl - chol</a:t>
            </a:r>
            <a:endParaRPr sz="800">
              <a:solidFill>
                <a:schemeClr val="dk2"/>
              </a:solidFill>
              <a:highlight>
                <a:schemeClr val="lt1"/>
              </a:highlight>
            </a:endParaRPr>
          </a:p>
          <a:p>
            <a:pPr indent="-279400" lvl="0" marL="457200" rtl="0" algn="l">
              <a:lnSpc>
                <a:spcPct val="100000"/>
              </a:lnSpc>
              <a:spcBef>
                <a:spcPts val="0"/>
              </a:spcBef>
              <a:spcAft>
                <a:spcPts val="0"/>
              </a:spcAft>
              <a:buClr>
                <a:schemeClr val="dk2"/>
              </a:buClr>
              <a:buSzPts val="800"/>
              <a:buChar char="●"/>
            </a:pPr>
            <a:r>
              <a:rPr lang="en" sz="800">
                <a:solidFill>
                  <a:schemeClr val="dk2"/>
                </a:solidFill>
                <a:highlight>
                  <a:schemeClr val="lt1"/>
                </a:highlight>
              </a:rPr>
              <a:t>fasting blood sugar &gt; 120 mg/dl (1 = true; 0 = false) - fbs</a:t>
            </a:r>
            <a:endParaRPr sz="800">
              <a:solidFill>
                <a:schemeClr val="dk2"/>
              </a:solidFill>
              <a:highlight>
                <a:schemeClr val="lt1"/>
              </a:highlight>
            </a:endParaRPr>
          </a:p>
          <a:p>
            <a:pPr indent="-279400" lvl="0" marL="457200" rtl="0" algn="l">
              <a:lnSpc>
                <a:spcPct val="100000"/>
              </a:lnSpc>
              <a:spcBef>
                <a:spcPts val="0"/>
              </a:spcBef>
              <a:spcAft>
                <a:spcPts val="0"/>
              </a:spcAft>
              <a:buClr>
                <a:schemeClr val="dk2"/>
              </a:buClr>
              <a:buSzPts val="800"/>
              <a:buChar char="●"/>
            </a:pPr>
            <a:r>
              <a:rPr lang="en" sz="800">
                <a:solidFill>
                  <a:schemeClr val="dk2"/>
                </a:solidFill>
                <a:highlight>
                  <a:schemeClr val="lt1"/>
                </a:highlight>
              </a:rPr>
              <a:t>resting electrocardiographic results (values 0,1,2) - restecg</a:t>
            </a:r>
            <a:endParaRPr sz="800">
              <a:solidFill>
                <a:schemeClr val="dk2"/>
              </a:solidFill>
              <a:highlight>
                <a:schemeClr val="lt1"/>
              </a:highlight>
            </a:endParaRPr>
          </a:p>
          <a:p>
            <a:pPr indent="-279400" lvl="0" marL="457200" rtl="0" algn="l">
              <a:lnSpc>
                <a:spcPct val="100000"/>
              </a:lnSpc>
              <a:spcBef>
                <a:spcPts val="0"/>
              </a:spcBef>
              <a:spcAft>
                <a:spcPts val="0"/>
              </a:spcAft>
              <a:buClr>
                <a:schemeClr val="dk2"/>
              </a:buClr>
              <a:buSzPts val="800"/>
              <a:buChar char="●"/>
            </a:pPr>
            <a:r>
              <a:rPr lang="en" sz="800">
                <a:solidFill>
                  <a:schemeClr val="dk2"/>
                </a:solidFill>
                <a:highlight>
                  <a:schemeClr val="lt1"/>
                </a:highlight>
              </a:rPr>
              <a:t>maximum heart rate achieved - thalach</a:t>
            </a:r>
            <a:endParaRPr sz="800">
              <a:solidFill>
                <a:schemeClr val="dk2"/>
              </a:solidFill>
              <a:highlight>
                <a:schemeClr val="lt1"/>
              </a:highlight>
            </a:endParaRPr>
          </a:p>
          <a:p>
            <a:pPr indent="-279400" lvl="0" marL="457200" rtl="0" algn="l">
              <a:lnSpc>
                <a:spcPct val="100000"/>
              </a:lnSpc>
              <a:spcBef>
                <a:spcPts val="0"/>
              </a:spcBef>
              <a:spcAft>
                <a:spcPts val="0"/>
              </a:spcAft>
              <a:buClr>
                <a:schemeClr val="dk2"/>
              </a:buClr>
              <a:buSzPts val="800"/>
              <a:buChar char="●"/>
            </a:pPr>
            <a:r>
              <a:rPr lang="en" sz="800">
                <a:solidFill>
                  <a:schemeClr val="dk2"/>
                </a:solidFill>
                <a:highlight>
                  <a:schemeClr val="lt1"/>
                </a:highlight>
              </a:rPr>
              <a:t>exercise induced angina (1 = yes; 0 = no) - exang</a:t>
            </a:r>
            <a:endParaRPr sz="800">
              <a:solidFill>
                <a:schemeClr val="dk2"/>
              </a:solidFill>
              <a:highlight>
                <a:schemeClr val="lt1"/>
              </a:highlight>
            </a:endParaRPr>
          </a:p>
          <a:p>
            <a:pPr indent="-279400" lvl="0" marL="457200" rtl="0" algn="l">
              <a:lnSpc>
                <a:spcPct val="100000"/>
              </a:lnSpc>
              <a:spcBef>
                <a:spcPts val="0"/>
              </a:spcBef>
              <a:spcAft>
                <a:spcPts val="0"/>
              </a:spcAft>
              <a:buClr>
                <a:schemeClr val="dk2"/>
              </a:buClr>
              <a:buSzPts val="800"/>
              <a:buChar char="●"/>
            </a:pPr>
            <a:r>
              <a:rPr lang="en" sz="800">
                <a:solidFill>
                  <a:schemeClr val="dk2"/>
                </a:solidFill>
                <a:highlight>
                  <a:schemeClr val="lt1"/>
                </a:highlight>
              </a:rPr>
              <a:t>oldpeak = ST depression induced by exercise relative to rest - oldpeak</a:t>
            </a:r>
            <a:endParaRPr sz="800">
              <a:solidFill>
                <a:schemeClr val="dk2"/>
              </a:solidFill>
              <a:highlight>
                <a:schemeClr val="lt1"/>
              </a:highlight>
            </a:endParaRPr>
          </a:p>
          <a:p>
            <a:pPr indent="-279400" lvl="0" marL="457200" rtl="0" algn="l">
              <a:lnSpc>
                <a:spcPct val="100000"/>
              </a:lnSpc>
              <a:spcBef>
                <a:spcPts val="0"/>
              </a:spcBef>
              <a:spcAft>
                <a:spcPts val="0"/>
              </a:spcAft>
              <a:buClr>
                <a:schemeClr val="dk2"/>
              </a:buClr>
              <a:buSzPts val="800"/>
              <a:buChar char="●"/>
            </a:pPr>
            <a:r>
              <a:rPr lang="en" sz="800">
                <a:solidFill>
                  <a:schemeClr val="dk2"/>
                </a:solidFill>
                <a:highlight>
                  <a:schemeClr val="lt1"/>
                </a:highlight>
              </a:rPr>
              <a:t>the slope of the peak exercise ST segment -</a:t>
            </a:r>
            <a:endParaRPr sz="800">
              <a:solidFill>
                <a:schemeClr val="dk2"/>
              </a:solidFill>
              <a:highlight>
                <a:schemeClr val="lt1"/>
              </a:highlight>
            </a:endParaRPr>
          </a:p>
          <a:p>
            <a:pPr indent="-279400" lvl="0" marL="457200" rtl="0" algn="l">
              <a:lnSpc>
                <a:spcPct val="100000"/>
              </a:lnSpc>
              <a:spcBef>
                <a:spcPts val="0"/>
              </a:spcBef>
              <a:spcAft>
                <a:spcPts val="0"/>
              </a:spcAft>
              <a:buClr>
                <a:schemeClr val="dk2"/>
              </a:buClr>
              <a:buSzPts val="800"/>
              <a:buChar char="●"/>
            </a:pPr>
            <a:r>
              <a:rPr lang="en" sz="800">
                <a:solidFill>
                  <a:schemeClr val="dk2"/>
                </a:solidFill>
                <a:highlight>
                  <a:schemeClr val="lt1"/>
                </a:highlight>
              </a:rPr>
              <a:t>number of major vessels (0-3) colored by </a:t>
            </a:r>
            <a:r>
              <a:rPr lang="en" sz="800">
                <a:solidFill>
                  <a:schemeClr val="dk2"/>
                </a:solidFill>
                <a:highlight>
                  <a:schemeClr val="lt1"/>
                </a:highlight>
              </a:rPr>
              <a:t>fluoroscopy</a:t>
            </a:r>
            <a:endParaRPr sz="800">
              <a:solidFill>
                <a:schemeClr val="dk2"/>
              </a:solidFill>
              <a:highlight>
                <a:schemeClr val="lt1"/>
              </a:highlight>
            </a:endParaRPr>
          </a:p>
          <a:p>
            <a:pPr indent="-279400" lvl="0" marL="457200" rtl="0" algn="l">
              <a:lnSpc>
                <a:spcPct val="100000"/>
              </a:lnSpc>
              <a:spcBef>
                <a:spcPts val="0"/>
              </a:spcBef>
              <a:spcAft>
                <a:spcPts val="0"/>
              </a:spcAft>
              <a:buClr>
                <a:schemeClr val="dk2"/>
              </a:buClr>
              <a:buSzPts val="800"/>
              <a:buChar char="●"/>
            </a:pPr>
            <a:r>
              <a:rPr lang="en" sz="800">
                <a:solidFill>
                  <a:schemeClr val="dk2"/>
                </a:solidFill>
                <a:highlight>
                  <a:schemeClr val="lt1"/>
                </a:highlight>
              </a:rPr>
              <a:t>thal: 0 = normal; 1 = fixed defect; 2 = </a:t>
            </a:r>
            <a:r>
              <a:rPr lang="en" sz="800">
                <a:solidFill>
                  <a:schemeClr val="dk2"/>
                </a:solidFill>
                <a:highlight>
                  <a:schemeClr val="lt1"/>
                </a:highlight>
              </a:rPr>
              <a:t>reversible</a:t>
            </a:r>
            <a:r>
              <a:rPr lang="en" sz="800">
                <a:solidFill>
                  <a:schemeClr val="dk2"/>
                </a:solidFill>
                <a:highlight>
                  <a:schemeClr val="lt1"/>
                </a:highlight>
              </a:rPr>
              <a:t> defect</a:t>
            </a:r>
            <a:endParaRPr sz="800">
              <a:solidFill>
                <a:schemeClr val="dk2"/>
              </a:solidFill>
              <a:highlight>
                <a:schemeClr val="lt1"/>
              </a:highlight>
            </a:endParaRPr>
          </a:p>
          <a:p>
            <a:pPr indent="-279400" lvl="0" marL="457200" rtl="0" algn="l">
              <a:lnSpc>
                <a:spcPct val="100000"/>
              </a:lnSpc>
              <a:spcBef>
                <a:spcPts val="0"/>
              </a:spcBef>
              <a:spcAft>
                <a:spcPts val="0"/>
              </a:spcAft>
              <a:buClr>
                <a:schemeClr val="dk2"/>
              </a:buClr>
              <a:buSzPts val="800"/>
              <a:buChar char="●"/>
            </a:pPr>
            <a:r>
              <a:rPr lang="en" sz="800">
                <a:solidFill>
                  <a:schemeClr val="dk2"/>
                </a:solidFill>
                <a:highlight>
                  <a:schemeClr val="lt1"/>
                </a:highlight>
              </a:rPr>
              <a:t>The names and social security numbers of the patients were recently removed from the database, replaced with dummy values.</a:t>
            </a:r>
            <a:endParaRPr>
              <a:solidFill>
                <a:schemeClr val="dk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Input form </a:t>
            </a:r>
            <a:endParaRPr/>
          </a:p>
          <a:p>
            <a:pPr indent="0" lvl="0" marL="0" rtl="0" algn="l">
              <a:spcBef>
                <a:spcPts val="1000"/>
              </a:spcBef>
              <a:spcAft>
                <a:spcPts val="1000"/>
              </a:spcAft>
              <a:buNone/>
            </a:pPr>
            <a:r>
              <a:rPr b="0" lang="en" sz="2400"/>
              <a:t>Using a form html page, we took input parameters and applied </a:t>
            </a:r>
            <a:r>
              <a:rPr b="0" lang="en" sz="2400"/>
              <a:t>the</a:t>
            </a:r>
            <a:r>
              <a:rPr b="0" lang="en" sz="2400"/>
              <a:t> ML model to the inputs</a:t>
            </a:r>
            <a:endParaRPr b="0" sz="2400"/>
          </a:p>
        </p:txBody>
      </p:sp>
      <p:sp>
        <p:nvSpPr>
          <p:cNvPr id="88" name="Google Shape;88;p15"/>
          <p:cNvSpPr txBox="1"/>
          <p:nvPr/>
        </p:nvSpPr>
        <p:spPr>
          <a:xfrm>
            <a:off x="112050" y="4728875"/>
            <a:ext cx="29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G</a:t>
            </a:r>
            <a:endParaRPr>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nvSpPr>
        <p:spPr>
          <a:xfrm>
            <a:off x="0" y="0"/>
            <a:ext cx="4463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n" sz="4800">
                <a:solidFill>
                  <a:schemeClr val="accent5"/>
                </a:solidFill>
                <a:latin typeface="Raleway"/>
                <a:ea typeface="Raleway"/>
                <a:cs typeface="Raleway"/>
                <a:sym typeface="Raleway"/>
              </a:rPr>
              <a:t>Matplotlib</a:t>
            </a:r>
            <a:endParaRPr/>
          </a:p>
        </p:txBody>
      </p:sp>
      <p:pic>
        <p:nvPicPr>
          <p:cNvPr id="94" name="Google Shape;94;p16"/>
          <p:cNvPicPr preferRelativeResize="0"/>
          <p:nvPr/>
        </p:nvPicPr>
        <p:blipFill>
          <a:blip r:embed="rId3">
            <a:alphaModFix/>
          </a:blip>
          <a:stretch>
            <a:fillRect/>
          </a:stretch>
        </p:blipFill>
        <p:spPr>
          <a:xfrm>
            <a:off x="740225" y="353775"/>
            <a:ext cx="7184575" cy="4789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7"/>
          <p:cNvPicPr preferRelativeResize="0"/>
          <p:nvPr/>
        </p:nvPicPr>
        <p:blipFill>
          <a:blip r:embed="rId3">
            <a:alphaModFix/>
          </a:blip>
          <a:stretch>
            <a:fillRect/>
          </a:stretch>
        </p:blipFill>
        <p:spPr>
          <a:xfrm>
            <a:off x="609600" y="155125"/>
            <a:ext cx="7249875" cy="4833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8"/>
          <p:cNvPicPr preferRelativeResize="0"/>
          <p:nvPr/>
        </p:nvPicPr>
        <p:blipFill>
          <a:blip r:embed="rId3">
            <a:alphaModFix/>
          </a:blip>
          <a:stretch>
            <a:fillRect/>
          </a:stretch>
        </p:blipFill>
        <p:spPr>
          <a:xfrm>
            <a:off x="1240975" y="-345625"/>
            <a:ext cx="5834750" cy="5834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283100" y="545325"/>
            <a:ext cx="8622300" cy="16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To DB</a:t>
            </a:r>
            <a:endParaRPr/>
          </a:p>
          <a:p>
            <a:pPr indent="0" lvl="0" marL="0" rtl="0" algn="l">
              <a:spcBef>
                <a:spcPts val="1000"/>
              </a:spcBef>
              <a:spcAft>
                <a:spcPts val="1000"/>
              </a:spcAft>
              <a:buNone/>
            </a:pPr>
            <a:r>
              <a:rPr b="0" lang="en" sz="2400"/>
              <a:t>We then exported the form data to a DB, to be stored for future use</a:t>
            </a:r>
            <a:endParaRPr b="0" sz="2400"/>
          </a:p>
        </p:txBody>
      </p:sp>
      <p:sp>
        <p:nvSpPr>
          <p:cNvPr id="110" name="Google Shape;110;p19"/>
          <p:cNvSpPr txBox="1"/>
          <p:nvPr/>
        </p:nvSpPr>
        <p:spPr>
          <a:xfrm>
            <a:off x="112050" y="4728875"/>
            <a:ext cx="29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S</a:t>
            </a:r>
            <a:endParaRPr>
              <a:solidFill>
                <a:schemeClr val="lt1"/>
              </a:solidFill>
              <a:latin typeface="Lato"/>
              <a:ea typeface="Lato"/>
              <a:cs typeface="Lato"/>
              <a:sym typeface="Lato"/>
            </a:endParaRPr>
          </a:p>
        </p:txBody>
      </p:sp>
      <p:pic>
        <p:nvPicPr>
          <p:cNvPr id="111" name="Google Shape;111;p19"/>
          <p:cNvPicPr preferRelativeResize="0"/>
          <p:nvPr/>
        </p:nvPicPr>
        <p:blipFill rotWithShape="1">
          <a:blip r:embed="rId3">
            <a:alphaModFix/>
          </a:blip>
          <a:srcRect b="-21102" l="1033" r="-5395" t="16739"/>
          <a:stretch/>
        </p:blipFill>
        <p:spPr>
          <a:xfrm>
            <a:off x="2379625" y="2094575"/>
            <a:ext cx="5775602" cy="3431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258325" y="563427"/>
            <a:ext cx="6244200" cy="44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a:t>
            </a:r>
            <a:endParaRPr/>
          </a:p>
        </p:txBody>
      </p:sp>
      <p:pic>
        <p:nvPicPr>
          <p:cNvPr id="117" name="Google Shape;117;p20"/>
          <p:cNvPicPr preferRelativeResize="0"/>
          <p:nvPr/>
        </p:nvPicPr>
        <p:blipFill>
          <a:blip r:embed="rId3">
            <a:alphaModFix/>
          </a:blip>
          <a:stretch>
            <a:fillRect/>
          </a:stretch>
        </p:blipFill>
        <p:spPr>
          <a:xfrm>
            <a:off x="1275200" y="1170675"/>
            <a:ext cx="6593600" cy="3707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Applying ML to the input</a:t>
            </a:r>
            <a:endParaRPr/>
          </a:p>
          <a:p>
            <a:pPr indent="0" lvl="0" marL="0" rtl="0" algn="l">
              <a:spcBef>
                <a:spcPts val="1000"/>
              </a:spcBef>
              <a:spcAft>
                <a:spcPts val="1000"/>
              </a:spcAft>
              <a:buNone/>
            </a:pPr>
            <a:r>
              <a:rPr b="0" lang="en" sz="2400"/>
              <a:t>The ML model was then applied to the input form, and the webpage was redirected to an html page, which displays the models prediction</a:t>
            </a:r>
            <a:endParaRPr b="0" sz="2400"/>
          </a:p>
        </p:txBody>
      </p:sp>
      <p:sp>
        <p:nvSpPr>
          <p:cNvPr id="123" name="Google Shape;123;p21"/>
          <p:cNvSpPr txBox="1"/>
          <p:nvPr/>
        </p:nvSpPr>
        <p:spPr>
          <a:xfrm>
            <a:off x="112050" y="4728875"/>
            <a:ext cx="29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C</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